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42"/>
  </p:notesMasterIdLst>
  <p:handoutMasterIdLst>
    <p:handoutMasterId r:id="rId143"/>
  </p:handoutMasterIdLst>
  <p:sldIdLst>
    <p:sldId id="415" r:id="rId2"/>
    <p:sldId id="545" r:id="rId3"/>
    <p:sldId id="546" r:id="rId4"/>
    <p:sldId id="547" r:id="rId5"/>
    <p:sldId id="548" r:id="rId6"/>
    <p:sldId id="549" r:id="rId7"/>
    <p:sldId id="550" r:id="rId8"/>
    <p:sldId id="551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31" r:id="rId18"/>
    <p:sldId id="259" r:id="rId19"/>
    <p:sldId id="260" r:id="rId20"/>
    <p:sldId id="262" r:id="rId21"/>
    <p:sldId id="447" r:id="rId22"/>
    <p:sldId id="449" r:id="rId23"/>
    <p:sldId id="481" r:id="rId24"/>
    <p:sldId id="482" r:id="rId25"/>
    <p:sldId id="456" r:id="rId26"/>
    <p:sldId id="266" r:id="rId27"/>
    <p:sldId id="514" r:id="rId28"/>
    <p:sldId id="483" r:id="rId29"/>
    <p:sldId id="484" r:id="rId30"/>
    <p:sldId id="485" r:id="rId31"/>
    <p:sldId id="359" r:id="rId32"/>
    <p:sldId id="469" r:id="rId33"/>
    <p:sldId id="362" r:id="rId34"/>
    <p:sldId id="430" r:id="rId35"/>
    <p:sldId id="367" r:id="rId36"/>
    <p:sldId id="443" r:id="rId37"/>
    <p:sldId id="446" r:id="rId38"/>
    <p:sldId id="277" r:id="rId39"/>
    <p:sldId id="278" r:id="rId40"/>
    <p:sldId id="279" r:id="rId41"/>
    <p:sldId id="280" r:id="rId42"/>
    <p:sldId id="281" r:id="rId43"/>
    <p:sldId id="282" r:id="rId44"/>
    <p:sldId id="470" r:id="rId45"/>
    <p:sldId id="559" r:id="rId46"/>
    <p:sldId id="533" r:id="rId47"/>
    <p:sldId id="283" r:id="rId48"/>
    <p:sldId id="285" r:id="rId49"/>
    <p:sldId id="286" r:id="rId50"/>
    <p:sldId id="287" r:id="rId51"/>
    <p:sldId id="561" r:id="rId52"/>
    <p:sldId id="502" r:id="rId53"/>
    <p:sldId id="555" r:id="rId54"/>
    <p:sldId id="289" r:id="rId55"/>
    <p:sldId id="290" r:id="rId56"/>
    <p:sldId id="291" r:id="rId57"/>
    <p:sldId id="292" r:id="rId58"/>
    <p:sldId id="503" r:id="rId59"/>
    <p:sldId id="293" r:id="rId60"/>
    <p:sldId id="294" r:id="rId61"/>
    <p:sldId id="556" r:id="rId62"/>
    <p:sldId id="295" r:id="rId63"/>
    <p:sldId id="532" r:id="rId64"/>
    <p:sldId id="534" r:id="rId65"/>
    <p:sldId id="535" r:id="rId66"/>
    <p:sldId id="369" r:id="rId67"/>
    <p:sldId id="370" r:id="rId68"/>
    <p:sldId id="371" r:id="rId69"/>
    <p:sldId id="372" r:id="rId70"/>
    <p:sldId id="373" r:id="rId71"/>
    <p:sldId id="471" r:id="rId72"/>
    <p:sldId id="386" r:id="rId73"/>
    <p:sldId id="478" r:id="rId74"/>
    <p:sldId id="472" r:id="rId75"/>
    <p:sldId id="479" r:id="rId76"/>
    <p:sldId id="450" r:id="rId77"/>
    <p:sldId id="451" r:id="rId78"/>
    <p:sldId id="452" r:id="rId79"/>
    <p:sldId id="453" r:id="rId80"/>
    <p:sldId id="454" r:id="rId81"/>
    <p:sldId id="455" r:id="rId82"/>
    <p:sldId id="457" r:id="rId83"/>
    <p:sldId id="462" r:id="rId84"/>
    <p:sldId id="463" r:id="rId85"/>
    <p:sldId id="464" r:id="rId86"/>
    <p:sldId id="465" r:id="rId87"/>
    <p:sldId id="466" r:id="rId88"/>
    <p:sldId id="467" r:id="rId89"/>
    <p:sldId id="468" r:id="rId90"/>
    <p:sldId id="569" r:id="rId91"/>
    <p:sldId id="504" r:id="rId92"/>
    <p:sldId id="523" r:id="rId93"/>
    <p:sldId id="505" r:id="rId94"/>
    <p:sldId id="506" r:id="rId95"/>
    <p:sldId id="508" r:id="rId96"/>
    <p:sldId id="525" r:id="rId97"/>
    <p:sldId id="526" r:id="rId98"/>
    <p:sldId id="527" r:id="rId99"/>
    <p:sldId id="507" r:id="rId100"/>
    <p:sldId id="528" r:id="rId101"/>
    <p:sldId id="529" r:id="rId102"/>
    <p:sldId id="509" r:id="rId103"/>
    <p:sldId id="510" r:id="rId104"/>
    <p:sldId id="562" r:id="rId105"/>
    <p:sldId id="515" r:id="rId106"/>
    <p:sldId id="516" r:id="rId107"/>
    <p:sldId id="517" r:id="rId108"/>
    <p:sldId id="518" r:id="rId109"/>
    <p:sldId id="519" r:id="rId110"/>
    <p:sldId id="530" r:id="rId111"/>
    <p:sldId id="544" r:id="rId112"/>
    <p:sldId id="563" r:id="rId113"/>
    <p:sldId id="511" r:id="rId114"/>
    <p:sldId id="554" r:id="rId115"/>
    <p:sldId id="553" r:id="rId116"/>
    <p:sldId id="490" r:id="rId117"/>
    <p:sldId id="522" r:id="rId118"/>
    <p:sldId id="512" r:id="rId119"/>
    <p:sldId id="552" r:id="rId120"/>
    <p:sldId id="491" r:id="rId121"/>
    <p:sldId id="492" r:id="rId122"/>
    <p:sldId id="493" r:id="rId123"/>
    <p:sldId id="494" r:id="rId124"/>
    <p:sldId id="495" r:id="rId125"/>
    <p:sldId id="496" r:id="rId126"/>
    <p:sldId id="497" r:id="rId127"/>
    <p:sldId id="566" r:id="rId128"/>
    <p:sldId id="564" r:id="rId129"/>
    <p:sldId id="565" r:id="rId130"/>
    <p:sldId id="498" r:id="rId131"/>
    <p:sldId id="499" r:id="rId132"/>
    <p:sldId id="500" r:id="rId133"/>
    <p:sldId id="501" r:id="rId134"/>
    <p:sldId id="524" r:id="rId135"/>
    <p:sldId id="513" r:id="rId136"/>
    <p:sldId id="521" r:id="rId137"/>
    <p:sldId id="520" r:id="rId138"/>
    <p:sldId id="476" r:id="rId139"/>
    <p:sldId id="567" r:id="rId140"/>
    <p:sldId id="568" r:id="rId14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00FF"/>
    <a:srgbClr val="E70742"/>
    <a:srgbClr val="6F7B3B"/>
    <a:srgbClr val="3FCE30"/>
    <a:srgbClr val="A67D70"/>
    <a:srgbClr val="F1E1DF"/>
    <a:srgbClr val="9009F5"/>
    <a:srgbClr val="FF00FF"/>
    <a:srgbClr val="604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3" autoAdjust="0"/>
    <p:restoredTop sz="92442" autoAdjust="0"/>
  </p:normalViewPr>
  <p:slideViewPr>
    <p:cSldViewPr>
      <p:cViewPr varScale="1">
        <p:scale>
          <a:sx n="113" d="100"/>
          <a:sy n="113" d="100"/>
        </p:scale>
        <p:origin x="234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8.xml"/><Relationship Id="rId2" Type="http://schemas.openxmlformats.org/officeDocument/2006/relationships/slide" Target="slides/slide48.xml"/><Relationship Id="rId1" Type="http://schemas.openxmlformats.org/officeDocument/2006/relationships/slide" Target="slides/slide39.xml"/><Relationship Id="rId5" Type="http://schemas.openxmlformats.org/officeDocument/2006/relationships/slide" Target="slides/slide70.xml"/><Relationship Id="rId4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Relationship Id="rId4" Type="http://schemas.openxmlformats.org/officeDocument/2006/relationships/image" Target="../media/image1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10" Type="http://schemas.openxmlformats.org/officeDocument/2006/relationships/image" Target="../media/image181.wmf"/><Relationship Id="rId4" Type="http://schemas.openxmlformats.org/officeDocument/2006/relationships/image" Target="../media/image175.wmf"/><Relationship Id="rId9" Type="http://schemas.openxmlformats.org/officeDocument/2006/relationships/image" Target="../media/image18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7" Type="http://schemas.openxmlformats.org/officeDocument/2006/relationships/image" Target="../media/image195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wmf"/><Relationship Id="rId1" Type="http://schemas.openxmlformats.org/officeDocument/2006/relationships/image" Target="../media/image243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wmf"/><Relationship Id="rId1" Type="http://schemas.openxmlformats.org/officeDocument/2006/relationships/image" Target="../media/image246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4" Type="http://schemas.openxmlformats.org/officeDocument/2006/relationships/image" Target="../media/image251.w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wmf"/><Relationship Id="rId1" Type="http://schemas.openxmlformats.org/officeDocument/2006/relationships/image" Target="../media/image2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46" y="-1702"/>
            <a:ext cx="2946639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37" y="-1702"/>
            <a:ext cx="2946638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46" y="9380708"/>
            <a:ext cx="2946639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37" y="9380708"/>
            <a:ext cx="2946638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29C41B46-A93C-4C03-AB33-9C61D0A9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6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46" y="-1702"/>
            <a:ext cx="2946639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37" y="-1702"/>
            <a:ext cx="2946638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46" y="9380708"/>
            <a:ext cx="2946639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37" y="9380708"/>
            <a:ext cx="2946638" cy="4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11A0CB88-63A6-4973-A487-3E127F717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44" y="4692057"/>
            <a:ext cx="4984240" cy="444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47713"/>
            <a:ext cx="4916488" cy="3689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3247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5138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0275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5413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2138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F3BAA3-2AA5-4641-9A91-07E7755EF11C}" type="slidenum">
              <a:rPr lang="en-US" sz="1000" smtClean="0">
                <a:latin typeface="Times New Roman" pitchFamily="18" charset="0"/>
              </a:rPr>
              <a:pPr/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45" y="4690354"/>
            <a:ext cx="4985786" cy="4443583"/>
          </a:xfrm>
          <a:noFill/>
        </p:spPr>
        <p:txBody>
          <a:bodyPr lIns="93145" tIns="46573" rIns="93145" bIns="46573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0057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9CFDB3-8389-4D97-AF28-181451AB946B}" type="slidenum">
              <a:rPr lang="en-US" sz="1000" smtClean="0">
                <a:latin typeface="Times New Roman" pitchFamily="18" charset="0"/>
              </a:rPr>
              <a:pPr/>
              <a:t>19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tIns="49212" rIns="95250" bIns="49212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6971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03689C-0196-44A2-AD17-C2C39C0C15CA}" type="slidenum">
              <a:rPr lang="en-US" sz="1000" smtClean="0">
                <a:latin typeface="Times New Roman" pitchFamily="18" charset="0"/>
              </a:rPr>
              <a:pPr/>
              <a:t>26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tIns="49212" rIns="95250" bIns="49212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9103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C5B0DD-EB8D-4B80-A810-5C534AB84983}" type="slidenum">
              <a:rPr lang="en-US" sz="1000" smtClean="0">
                <a:latin typeface="Times New Roman" pitchFamily="18" charset="0"/>
              </a:rPr>
              <a:pPr/>
              <a:t>47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tIns="49212" rIns="95250" bIns="49212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9220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9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5298E-0FBB-4FA9-B62E-BBADE38D7B7A}" type="slidenum">
              <a:rPr lang="en-US" altLang="ko-KR"/>
              <a:pPr/>
              <a:t>77</a:t>
            </a:fld>
            <a:endParaRPr lang="en-US" altLang="ko-KR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48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9407C-5061-4BDB-9E46-2CF5B08729EA}" type="slidenum">
              <a:rPr lang="en-US" altLang="ko-KR"/>
              <a:pPr/>
              <a:t>78</a:t>
            </a:fld>
            <a:endParaRPr lang="en-US" altLang="ko-KR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03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3A023-C0AF-4C8D-9425-CED439E8FB61}" type="slidenum">
              <a:rPr lang="en-US" altLang="ko-KR"/>
              <a:pPr/>
              <a:t>79</a:t>
            </a:fld>
            <a:endParaRPr lang="en-US" altLang="ko-KR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151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43ADA-BA92-4AB8-9256-20AFD5F64D98}" type="slidenum">
              <a:rPr lang="en-US"/>
              <a:pPr/>
              <a:t>103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97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Affine transformation= </a:t>
            </a:r>
            <a:r>
              <a:rPr lang="el-GR" dirty="0" smtClean="0"/>
              <a:t>μετασχηματισμός ομοιότητας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0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1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717" indent="-2891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6487" indent="-23129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082" indent="-23129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1677" indent="-23129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5FAEE5-D489-4938-AA32-A61973773D3B}" type="slidenum">
              <a:rPr lang="en-US" smtClean="0"/>
              <a:pPr eaLnBrk="1" hangingPunct="1"/>
              <a:t>137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57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83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CB88-63A6-4973-A487-3E127F7176DC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3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DC3E-CDD3-4760-B8E9-07F1B72CB1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7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1717" indent="-289122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56487" indent="-231297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19082" indent="-231297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81677" indent="-231297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EDB79A0-EA66-47E5-8097-09B66D516036}" type="slidenum">
              <a:rPr lang="en-US" altLang="en-US">
                <a:latin typeface="Times New Roman" pitchFamily="18" charset="0"/>
              </a:rPr>
              <a:pPr eaLnBrk="1" hangingPunct="1"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6488" cy="3689350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357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7DF6100-66AC-47A2-91EA-4A3BF41B5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DEF4-B13B-4790-B22E-594D34AC9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9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1103-ACDD-4033-BEBB-52DB2553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22CEE44-C56F-490C-AB08-1438531ED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80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CCE0745-A655-43D1-A08F-EA493CB0C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D2CD902-1FE2-474E-8C71-703995D9E1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ADB1-F005-40F7-B649-DBB78260F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A228-2B5C-4E16-974E-3AEBFFB7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3C474D0-8188-4666-A5F0-65A5E94E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9D0BB6-B82B-4E5B-A21D-F9D443E4D6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omic Sans MS" panose="030F0702030302020204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20C729A-77FC-4639-B573-D9329C13D0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5AFC-4BCC-4E01-85C3-275A14F1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7A2518A-6E0C-4722-B19B-053B36BE5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171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69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79.wmf"/><Relationship Id="rId3" Type="http://schemas.openxmlformats.org/officeDocument/2006/relationships/oleObject" Target="../embeddings/oleObject144.bin"/><Relationship Id="rId21" Type="http://schemas.openxmlformats.org/officeDocument/2006/relationships/oleObject" Target="../embeddings/oleObject153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76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8.wmf"/><Relationship Id="rId20" Type="http://schemas.openxmlformats.org/officeDocument/2006/relationships/image" Target="../media/image180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75.wmf"/><Relationship Id="rId19" Type="http://schemas.openxmlformats.org/officeDocument/2006/relationships/oleObject" Target="../embeddings/oleObject152.bin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77.wmf"/><Relationship Id="rId22" Type="http://schemas.openxmlformats.org/officeDocument/2006/relationships/image" Target="../media/image181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82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156.bin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86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88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9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10" Type="http://schemas.openxmlformats.org/officeDocument/2006/relationships/image" Target="../media/image192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94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196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9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ecial_function" TargetMode="External"/><Relationship Id="rId3" Type="http://schemas.openxmlformats.org/officeDocument/2006/relationships/hyperlink" Target="http://en.wikipedia.org/wiki/Sampling_(statistics)" TargetMode="External"/><Relationship Id="rId7" Type="http://schemas.openxmlformats.org/officeDocument/2006/relationships/hyperlink" Target="http://en.wikipedia.org/wiki/Elementary_for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lementary_function" TargetMode="External"/><Relationship Id="rId5" Type="http://schemas.openxmlformats.org/officeDocument/2006/relationships/hyperlink" Target="http://en.wikipedia.org/wiki/Antiderivative" TargetMode="External"/><Relationship Id="rId4" Type="http://schemas.openxmlformats.org/officeDocument/2006/relationships/hyperlink" Target="http://en.wikipedia.org/wiki/Embedded_systems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gif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202.w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204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206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oleObject" Target="../embeddings/oleObject178.bin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2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210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2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und-off_err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ounded_variation" TargetMode="External"/><Relationship Id="rId5" Type="http://schemas.openxmlformats.org/officeDocument/2006/relationships/hyperlink" Target="http://en.wikipedia.org/wiki/Continuous_function" TargetMode="External"/><Relationship Id="rId4" Type="http://schemas.openxmlformats.org/officeDocument/2006/relationships/hyperlink" Target="http://en.wikipedia.org/wiki/Piecewise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213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214.wmf"/><Relationship Id="rId4" Type="http://schemas.openxmlformats.org/officeDocument/2006/relationships/oleObject" Target="../embeddings/oleObject180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17.w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216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218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221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222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224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hyperlink" Target="http://en.wikipedia.org/wiki/File:Integration_rectangle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en.wikipedia.org/wiki/Rectangle_method" TargetMode="External"/><Relationship Id="rId5" Type="http://schemas.openxmlformats.org/officeDocument/2006/relationships/hyperlink" Target="http://en.wikipedia.org/wiki/Polynomial" TargetMode="External"/><Relationship Id="rId10" Type="http://schemas.openxmlformats.org/officeDocument/2006/relationships/image" Target="../media/image15.wmf"/><Relationship Id="rId4" Type="http://schemas.openxmlformats.org/officeDocument/2006/relationships/hyperlink" Target="http://en.wikipedia.org/wiki/Interpolation" TargetMode="External"/><Relationship Id="rId9" Type="http://schemas.openxmlformats.org/officeDocument/2006/relationships/oleObject" Target="../embeddings/oleObject15.bin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238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241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7" Type="http://schemas.openxmlformats.org/officeDocument/2006/relationships/image" Target="../media/image2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243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47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246.w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49.wmf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251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03.bin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05.bin"/><Relationship Id="rId4" Type="http://schemas.openxmlformats.org/officeDocument/2006/relationships/image" Target="../media/image252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254.wmf"/><Relationship Id="rId4" Type="http://schemas.openxmlformats.org/officeDocument/2006/relationships/oleObject" Target="../embeddings/oleObject206.bin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ffine_function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://en.wikipedia.org/wiki/File:Integration_simpson.png" TargetMode="External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16.bin"/><Relationship Id="rId4" Type="http://schemas.openxmlformats.org/officeDocument/2006/relationships/hyperlink" Target="http://en.wikipedia.org/wiki/File:Calkowanie_numeryczne-metoda_trapezow.png" TargetMode="External"/><Relationship Id="rId9" Type="http://schemas.openxmlformats.org/officeDocument/2006/relationships/hyperlink" Target="http://en.wikipedia.org/wiki/Trapezoidal_rule" TargetMode="Externa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hyperlink" Target="http://en.wikipedia.org/wiki/Simpson's_rule" TargetMode="External"/><Relationship Id="rId4" Type="http://schemas.openxmlformats.org/officeDocument/2006/relationships/hyperlink" Target="http://en.wikipedia.org/wiki/Newton%E2%80%93Cotes_formula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ussian_quadratu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mooth_fun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jpeg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0.e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hyperlink" Target="https://www.geeksforgeeks.org/program-simpsons-13-rule/?ref=rp" TargetMode="Externa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gif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hyperlink" Target="https://www.geeksforgeeks.org/program-implement-simpsons-38-rule/" TargetMode="External"/><Relationship Id="rId4" Type="http://schemas.openxmlformats.org/officeDocument/2006/relationships/image" Target="../media/image93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9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101.wmf"/><Relationship Id="rId4" Type="http://schemas.openxmlformats.org/officeDocument/2006/relationships/image" Target="../media/image99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02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03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12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19.wmf"/><Relationship Id="rId22" Type="http://schemas.openxmlformats.org/officeDocument/2006/relationships/image" Target="../media/image123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oleObject" Target="../embeddings/oleObject10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2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30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32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29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34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en.wikipedia.org/wiki/Numerical_ordinary_differential_equations" TargetMode="External"/><Relationship Id="rId5" Type="http://schemas.openxmlformats.org/officeDocument/2006/relationships/hyperlink" Target="http://en.wikipedia.org/wiki/Integral" TargetMode="External"/><Relationship Id="rId4" Type="http://schemas.openxmlformats.org/officeDocument/2006/relationships/hyperlink" Target="http://en.wikipedia.org/wiki/Numerical_analysis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40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42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44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46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47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23.bin"/><Relationship Id="rId21" Type="http://schemas.openxmlformats.org/officeDocument/2006/relationships/oleObject" Target="../embeddings/oleObject132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62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31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35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772400" cy="1981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Αριθμητική Ολοκλήρωση</a:t>
            </a:r>
            <a:b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NUMERICAL INTEGRATION</a:t>
            </a:r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66D78-A47D-4C35-947A-1A42F7DD76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Numerical Quadrature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158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The term numerical quadrature (often abbreviated to quadrature) is more or less a synonym for numerical integration, especially as applied to one-dimensional integrals. Two- and higher-dimensional integration is sometimes described as cubature, although the meaning of quadrature is understood for higher dimensional integration as well.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8763" y="365125"/>
            <a:ext cx="6110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Example-10: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anose="030F0702030302020204" pitchFamily="66" charset="0"/>
              </a:rPr>
              <a:t>Apply Romberg Extrapolation to the data to the right to get the best possible estimate for: 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989310"/>
              </p:ext>
            </p:extLst>
          </p:nvPr>
        </p:nvGraphicFramePr>
        <p:xfrm>
          <a:off x="4572000" y="1554520"/>
          <a:ext cx="14144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4" name="Equation" r:id="rId3" imgW="736560" imgH="380880" progId="Equation.DSMT4">
                  <p:embed/>
                </p:oleObj>
              </mc:Choice>
              <mc:Fallback>
                <p:oleObj name="Equation" r:id="rId3" imgW="736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4520"/>
                        <a:ext cx="1414462" cy="73501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58809"/>
              </p:ext>
            </p:extLst>
          </p:nvPr>
        </p:nvGraphicFramePr>
        <p:xfrm>
          <a:off x="6688138" y="279400"/>
          <a:ext cx="2176462" cy="2194560"/>
        </p:xfrm>
        <a:graphic>
          <a:graphicData uri="http://schemas.openxmlformats.org/drawingml/2006/table">
            <a:tbl>
              <a:tblPr/>
              <a:tblGrid>
                <a:gridCol w="434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=f(x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43" name="Object 99"/>
          <p:cNvGraphicFramePr>
            <a:graphicFrameLocks noChangeAspect="1"/>
          </p:cNvGraphicFramePr>
          <p:nvPr/>
        </p:nvGraphicFramePr>
        <p:xfrm>
          <a:off x="87313" y="1925638"/>
          <a:ext cx="26209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5" name="Equation" r:id="rId5" imgW="1676160" imgH="228600" progId="Equation.3">
                  <p:embed/>
                </p:oleObj>
              </mc:Choice>
              <mc:Fallback>
                <p:oleObj name="Equation" r:id="rId5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1925638"/>
                        <a:ext cx="26209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4" name="Object 100"/>
          <p:cNvGraphicFramePr>
            <a:graphicFrameLocks noChangeAspect="1"/>
          </p:cNvGraphicFramePr>
          <p:nvPr/>
        </p:nvGraphicFramePr>
        <p:xfrm>
          <a:off x="147638" y="2716213"/>
          <a:ext cx="31384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6" name="Equation" r:id="rId7" imgW="2006280" imgH="228600" progId="Equation.3">
                  <p:embed/>
                </p:oleObj>
              </mc:Choice>
              <mc:Fallback>
                <p:oleObj name="Equation" r:id="rId7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2716213"/>
                        <a:ext cx="31384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93439"/>
              </p:ext>
            </p:extLst>
          </p:nvPr>
        </p:nvGraphicFramePr>
        <p:xfrm>
          <a:off x="150813" y="3578225"/>
          <a:ext cx="34766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7" name="Equation" r:id="rId9" imgW="2717640" imgH="228600" progId="Equation.DSMT4">
                  <p:embed/>
                </p:oleObj>
              </mc:Choice>
              <mc:Fallback>
                <p:oleObj name="Equation" r:id="rId9" imgW="271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578225"/>
                        <a:ext cx="34766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" name="Object 102"/>
          <p:cNvGraphicFramePr>
            <a:graphicFrameLocks noChangeAspect="1"/>
          </p:cNvGraphicFramePr>
          <p:nvPr/>
        </p:nvGraphicFramePr>
        <p:xfrm>
          <a:off x="3849688" y="2619375"/>
          <a:ext cx="2447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8" name="Equation" r:id="rId11" imgW="1180800" imgH="241200" progId="Equation.3">
                  <p:embed/>
                </p:oleObj>
              </mc:Choice>
              <mc:Fallback>
                <p:oleObj name="Equation" r:id="rId11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2619375"/>
                        <a:ext cx="24479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54125"/>
              </p:ext>
            </p:extLst>
          </p:nvPr>
        </p:nvGraphicFramePr>
        <p:xfrm>
          <a:off x="3838575" y="3468688"/>
          <a:ext cx="2478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9" name="Equation" r:id="rId13" imgW="1193760" imgH="241200" progId="Equation.3">
                  <p:embed/>
                </p:oleObj>
              </mc:Choice>
              <mc:Fallback>
                <p:oleObj name="Equation" r:id="rId13" imgW="1193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3468688"/>
                        <a:ext cx="2478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" name="Object 104"/>
          <p:cNvGraphicFramePr>
            <a:graphicFrameLocks noChangeAspect="1"/>
          </p:cNvGraphicFramePr>
          <p:nvPr/>
        </p:nvGraphicFramePr>
        <p:xfrm>
          <a:off x="6619875" y="3427413"/>
          <a:ext cx="22447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0" name="Equation" r:id="rId15" imgW="1257120" imgH="304560" progId="Equation.3">
                  <p:embed/>
                </p:oleObj>
              </mc:Choice>
              <mc:Fallback>
                <p:oleObj name="Equation" r:id="rId15" imgW="12571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3427413"/>
                        <a:ext cx="22447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5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23234"/>
              </p:ext>
            </p:extLst>
          </p:nvPr>
        </p:nvGraphicFramePr>
        <p:xfrm>
          <a:off x="317500" y="4965700"/>
          <a:ext cx="2952750" cy="1397001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-1,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i,j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i,j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177800" y="4359275"/>
            <a:ext cx="8672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anose="030F0702030302020204" pitchFamily="66" charset="0"/>
              </a:rPr>
              <a:t>The pattern that exists for the Romberg Entries is as follows:</a:t>
            </a:r>
          </a:p>
        </p:txBody>
      </p:sp>
      <p:graphicFrame>
        <p:nvGraphicFramePr>
          <p:cNvPr id="6316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71107"/>
              </p:ext>
            </p:extLst>
          </p:nvPr>
        </p:nvGraphicFramePr>
        <p:xfrm>
          <a:off x="3684588" y="4960938"/>
          <a:ext cx="47783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1" name="Equation" r:id="rId17" imgW="2209680" imgH="419040" progId="Equation.3">
                  <p:embed/>
                </p:oleObj>
              </mc:Choice>
              <mc:Fallback>
                <p:oleObj name="Equation" r:id="rId17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4960938"/>
                        <a:ext cx="4778375" cy="906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17" name="Text Box 173"/>
          <p:cNvSpPr txBox="1">
            <a:spLocks noChangeArrowheads="1"/>
          </p:cNvSpPr>
          <p:nvPr/>
        </p:nvSpPr>
        <p:spPr bwMode="auto">
          <a:xfrm>
            <a:off x="3516313" y="6019800"/>
            <a:ext cx="5289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anose="030F0702030302020204" pitchFamily="66" charset="0"/>
              </a:rPr>
              <a:t>Note: This only applies for </a:t>
            </a:r>
            <a:r>
              <a:rPr lang="en-US" sz="2000" i="1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&gt;0 and </a:t>
            </a:r>
            <a:r>
              <a:rPr lang="en-US" sz="2000" i="1" dirty="0">
                <a:latin typeface="Comic Sans MS" panose="030F0702030302020204" pitchFamily="66" charset="0"/>
              </a:rPr>
              <a:t>j</a:t>
            </a:r>
            <a:r>
              <a:rPr lang="en-US" sz="2000" dirty="0">
                <a:latin typeface="Comic Sans MS" panose="030F0702030302020204" pitchFamily="66" charset="0"/>
              </a:rPr>
              <a:t>&gt;0.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0" grpId="0"/>
      <p:bldP spid="631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0513" y="311150"/>
            <a:ext cx="59277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Example-11: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anose="030F0702030302020204" pitchFamily="66" charset="0"/>
              </a:rPr>
              <a:t>Estimate the integral to the right with 3 rows of the Romberg Method of integration.</a:t>
            </a:r>
            <a:endParaRPr lang="en-US" sz="20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98824"/>
              </p:ext>
            </p:extLst>
          </p:nvPr>
        </p:nvGraphicFramePr>
        <p:xfrm>
          <a:off x="5865813" y="596900"/>
          <a:ext cx="27733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2" name="Equation" r:id="rId3" imgW="1117440" imgH="355320" progId="Equation.DSMT4">
                  <p:embed/>
                </p:oleObj>
              </mc:Choice>
              <mc:Fallback>
                <p:oleObj name="Equation" r:id="rId3" imgW="1117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596900"/>
                        <a:ext cx="2773362" cy="8826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41033"/>
              </p:ext>
            </p:extLst>
          </p:nvPr>
        </p:nvGraphicFramePr>
        <p:xfrm>
          <a:off x="211138" y="1608138"/>
          <a:ext cx="299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3" name="Equation" r:id="rId5" imgW="1904760" imgH="253800" progId="Equation.DSMT4">
                  <p:embed/>
                </p:oleObj>
              </mc:Choice>
              <mc:Fallback>
                <p:oleObj name="Equation" r:id="rId5" imgW="1904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608138"/>
                        <a:ext cx="2990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36800"/>
              </p:ext>
            </p:extLst>
          </p:nvPr>
        </p:nvGraphicFramePr>
        <p:xfrm>
          <a:off x="250825" y="2124075"/>
          <a:ext cx="3170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4" name="Equation" r:id="rId7" imgW="2095200" imgH="253800" progId="Equation.DSMT4">
                  <p:embed/>
                </p:oleObj>
              </mc:Choice>
              <mc:Fallback>
                <p:oleObj name="Equation" r:id="rId7" imgW="2095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24075"/>
                        <a:ext cx="3170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26972"/>
              </p:ext>
            </p:extLst>
          </p:nvPr>
        </p:nvGraphicFramePr>
        <p:xfrm>
          <a:off x="204788" y="2627313"/>
          <a:ext cx="5354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5" name="Equation" r:id="rId9" imgW="3390840" imgH="253800" progId="Equation.DSMT4">
                  <p:embed/>
                </p:oleObj>
              </mc:Choice>
              <mc:Fallback>
                <p:oleObj name="Equation" r:id="rId9" imgW="3390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2627313"/>
                        <a:ext cx="53546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3038" y="3335338"/>
            <a:ext cx="8315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Building the triangular matrix: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44463" y="3833813"/>
          <a:ext cx="18811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6" name="Equation" r:id="rId11" imgW="672840" imgH="203040" progId="Equation.3">
                  <p:embed/>
                </p:oleObj>
              </mc:Choice>
              <mc:Fallback>
                <p:oleObj name="Equation" r:id="rId11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3833813"/>
                        <a:ext cx="1881187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06834"/>
              </p:ext>
            </p:extLst>
          </p:nvPr>
        </p:nvGraphicFramePr>
        <p:xfrm>
          <a:off x="144463" y="4662559"/>
          <a:ext cx="18161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7" name="Equation" r:id="rId13" imgW="647640" imgH="203040" progId="Equation.3">
                  <p:embed/>
                </p:oleObj>
              </mc:Choice>
              <mc:Fallback>
                <p:oleObj name="Equation" r:id="rId13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4662559"/>
                        <a:ext cx="18161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22805"/>
              </p:ext>
            </p:extLst>
          </p:nvPr>
        </p:nvGraphicFramePr>
        <p:xfrm>
          <a:off x="130175" y="5546725"/>
          <a:ext cx="23510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8" name="Equation" r:id="rId15" imgW="838080" imgH="203040" progId="Equation.DSMT4">
                  <p:embed/>
                </p:oleObj>
              </mc:Choice>
              <mc:Fallback>
                <p:oleObj name="Equation" r:id="rId15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5546725"/>
                        <a:ext cx="235108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2528888" y="4446588"/>
          <a:ext cx="25415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9" name="Equation" r:id="rId17" imgW="1218960" imgH="393480" progId="Equation.3">
                  <p:embed/>
                </p:oleObj>
              </mc:Choice>
              <mc:Fallback>
                <p:oleObj name="Equation" r:id="rId17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4446588"/>
                        <a:ext cx="2541587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47249"/>
              </p:ext>
            </p:extLst>
          </p:nvPr>
        </p:nvGraphicFramePr>
        <p:xfrm>
          <a:off x="2509838" y="5480050"/>
          <a:ext cx="3032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0" name="Equation" r:id="rId19" imgW="1777680" imgH="393480" progId="Equation.DSMT4">
                  <p:embed/>
                </p:oleObj>
              </mc:Choice>
              <mc:Fallback>
                <p:oleObj name="Equation" r:id="rId19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5480050"/>
                        <a:ext cx="30321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15590"/>
              </p:ext>
            </p:extLst>
          </p:nvPr>
        </p:nvGraphicFramePr>
        <p:xfrm>
          <a:off x="5810250" y="5467350"/>
          <a:ext cx="3073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1" name="Equation" r:id="rId21" imgW="1942920" imgH="419040" progId="Equation.DSMT4">
                  <p:embed/>
                </p:oleObj>
              </mc:Choice>
              <mc:Fallback>
                <p:oleObj name="Equation" r:id="rId21" imgW="1942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467350"/>
                        <a:ext cx="3073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81340"/>
              </p:ext>
            </p:extLst>
          </p:nvPr>
        </p:nvGraphicFramePr>
        <p:xfrm>
          <a:off x="752475" y="2514600"/>
          <a:ext cx="779145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6" name="Equation" r:id="rId3" imgW="4609800" imgH="2209680" progId="Equation.3">
                  <p:embed/>
                </p:oleObj>
              </mc:Choice>
              <mc:Fallback>
                <p:oleObj name="Equation" r:id="rId3" imgW="460980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2514600"/>
                        <a:ext cx="7791450" cy="373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2677"/>
              </p:ext>
            </p:extLst>
          </p:nvPr>
        </p:nvGraphicFramePr>
        <p:xfrm>
          <a:off x="2438400" y="1231900"/>
          <a:ext cx="4432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7" name="Equation" r:id="rId5" imgW="2247840" imgH="431640" progId="Equation.DSMT4">
                  <p:embed/>
                </p:oleObj>
              </mc:Choice>
              <mc:Fallback>
                <p:oleObj name="Equation" r:id="rId5" imgW="2247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31900"/>
                        <a:ext cx="4432300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52400" y="3657600"/>
            <a:ext cx="868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77" name="Line 5"/>
          <p:cNvSpPr>
            <a:spLocks noChangeShapeType="1"/>
          </p:cNvSpPr>
          <p:nvPr/>
        </p:nvSpPr>
        <p:spPr bwMode="auto">
          <a:xfrm>
            <a:off x="152400" y="5562600"/>
            <a:ext cx="868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78" name="Line 6"/>
          <p:cNvSpPr>
            <a:spLocks noChangeShapeType="1"/>
          </p:cNvSpPr>
          <p:nvPr/>
        </p:nvSpPr>
        <p:spPr bwMode="auto">
          <a:xfrm>
            <a:off x="1905000" y="3886200"/>
            <a:ext cx="8382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79" name="Line 7"/>
          <p:cNvSpPr>
            <a:spLocks noChangeShapeType="1"/>
          </p:cNvSpPr>
          <p:nvPr/>
        </p:nvSpPr>
        <p:spPr bwMode="auto">
          <a:xfrm>
            <a:off x="3429000" y="3886200"/>
            <a:ext cx="9144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0" name="Line 8"/>
          <p:cNvSpPr>
            <a:spLocks noChangeShapeType="1"/>
          </p:cNvSpPr>
          <p:nvPr/>
        </p:nvSpPr>
        <p:spPr bwMode="auto">
          <a:xfrm>
            <a:off x="5181600" y="3886200"/>
            <a:ext cx="914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1" name="Line 9"/>
          <p:cNvSpPr>
            <a:spLocks noChangeShapeType="1"/>
          </p:cNvSpPr>
          <p:nvPr/>
        </p:nvSpPr>
        <p:spPr bwMode="auto">
          <a:xfrm>
            <a:off x="6934200" y="3886200"/>
            <a:ext cx="9144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2" name="Line 10"/>
          <p:cNvSpPr>
            <a:spLocks noChangeShapeType="1"/>
          </p:cNvSpPr>
          <p:nvPr/>
        </p:nvSpPr>
        <p:spPr bwMode="auto">
          <a:xfrm flipV="1">
            <a:off x="1905000" y="3962400"/>
            <a:ext cx="8382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3" name="Line 11"/>
          <p:cNvSpPr>
            <a:spLocks noChangeShapeType="1"/>
          </p:cNvSpPr>
          <p:nvPr/>
        </p:nvSpPr>
        <p:spPr bwMode="auto">
          <a:xfrm>
            <a:off x="1905000" y="4267200"/>
            <a:ext cx="762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4" name="Line 12"/>
          <p:cNvSpPr>
            <a:spLocks noChangeShapeType="1"/>
          </p:cNvSpPr>
          <p:nvPr/>
        </p:nvSpPr>
        <p:spPr bwMode="auto">
          <a:xfrm flipV="1">
            <a:off x="1828800" y="4343400"/>
            <a:ext cx="8382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5" name="Line 13"/>
          <p:cNvSpPr>
            <a:spLocks noChangeShapeType="1"/>
          </p:cNvSpPr>
          <p:nvPr/>
        </p:nvSpPr>
        <p:spPr bwMode="auto">
          <a:xfrm flipV="1">
            <a:off x="1828800" y="4648200"/>
            <a:ext cx="8382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6" name="Line 14"/>
          <p:cNvSpPr>
            <a:spLocks noChangeShapeType="1"/>
          </p:cNvSpPr>
          <p:nvPr/>
        </p:nvSpPr>
        <p:spPr bwMode="auto">
          <a:xfrm flipV="1">
            <a:off x="1828800" y="4724400"/>
            <a:ext cx="8382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7" name="Line 15"/>
          <p:cNvSpPr>
            <a:spLocks noChangeShapeType="1"/>
          </p:cNvSpPr>
          <p:nvPr/>
        </p:nvSpPr>
        <p:spPr bwMode="auto">
          <a:xfrm flipV="1">
            <a:off x="1828800" y="5181600"/>
            <a:ext cx="8382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8" name="Line 16"/>
          <p:cNvSpPr>
            <a:spLocks noChangeShapeType="1"/>
          </p:cNvSpPr>
          <p:nvPr/>
        </p:nvSpPr>
        <p:spPr bwMode="auto">
          <a:xfrm flipV="1">
            <a:off x="1828800" y="5029200"/>
            <a:ext cx="8382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89" name="Line 17"/>
          <p:cNvSpPr>
            <a:spLocks noChangeShapeType="1"/>
          </p:cNvSpPr>
          <p:nvPr/>
        </p:nvSpPr>
        <p:spPr bwMode="auto">
          <a:xfrm>
            <a:off x="3429000" y="4267200"/>
            <a:ext cx="9144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0" name="Line 18"/>
          <p:cNvSpPr>
            <a:spLocks noChangeShapeType="1"/>
          </p:cNvSpPr>
          <p:nvPr/>
        </p:nvSpPr>
        <p:spPr bwMode="auto">
          <a:xfrm>
            <a:off x="3429000" y="4648200"/>
            <a:ext cx="9144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1" name="Line 19"/>
          <p:cNvSpPr>
            <a:spLocks noChangeShapeType="1"/>
          </p:cNvSpPr>
          <p:nvPr/>
        </p:nvSpPr>
        <p:spPr bwMode="auto">
          <a:xfrm>
            <a:off x="5181600" y="4267200"/>
            <a:ext cx="914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2" name="Line 20"/>
          <p:cNvSpPr>
            <a:spLocks noChangeShapeType="1"/>
          </p:cNvSpPr>
          <p:nvPr/>
        </p:nvSpPr>
        <p:spPr bwMode="auto">
          <a:xfrm flipV="1">
            <a:off x="3429000" y="3962400"/>
            <a:ext cx="838200" cy="228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3" name="Line 21"/>
          <p:cNvSpPr>
            <a:spLocks noChangeShapeType="1"/>
          </p:cNvSpPr>
          <p:nvPr/>
        </p:nvSpPr>
        <p:spPr bwMode="auto">
          <a:xfrm flipV="1">
            <a:off x="5181600" y="3962400"/>
            <a:ext cx="8382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4" name="Line 22"/>
          <p:cNvSpPr>
            <a:spLocks noChangeShapeType="1"/>
          </p:cNvSpPr>
          <p:nvPr/>
        </p:nvSpPr>
        <p:spPr bwMode="auto">
          <a:xfrm flipV="1">
            <a:off x="6934200" y="3962400"/>
            <a:ext cx="838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5" name="Line 23"/>
          <p:cNvSpPr>
            <a:spLocks noChangeShapeType="1"/>
          </p:cNvSpPr>
          <p:nvPr/>
        </p:nvSpPr>
        <p:spPr bwMode="auto">
          <a:xfrm flipV="1">
            <a:off x="3429000" y="4343400"/>
            <a:ext cx="838200" cy="228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6" name="Line 24"/>
          <p:cNvSpPr>
            <a:spLocks noChangeShapeType="1"/>
          </p:cNvSpPr>
          <p:nvPr/>
        </p:nvSpPr>
        <p:spPr bwMode="auto">
          <a:xfrm flipV="1">
            <a:off x="3429000" y="4800600"/>
            <a:ext cx="838200" cy="228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7" name="Line 25"/>
          <p:cNvSpPr>
            <a:spLocks noChangeShapeType="1"/>
          </p:cNvSpPr>
          <p:nvPr/>
        </p:nvSpPr>
        <p:spPr bwMode="auto">
          <a:xfrm flipV="1">
            <a:off x="5181600" y="4419600"/>
            <a:ext cx="8382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8698" name="Rectangle 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59700" cy="809625"/>
          </a:xfrm>
        </p:spPr>
        <p:txBody>
          <a:bodyPr/>
          <a:lstStyle/>
          <a:p>
            <a:r>
              <a:rPr lang="en-US" sz="3600" b="1" dirty="0">
                <a:solidFill>
                  <a:srgbClr val="3FCE30"/>
                </a:solidFill>
              </a:rPr>
              <a:t>Romberg Integration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7658100" cy="685800"/>
          </a:xfrm>
        </p:spPr>
        <p:txBody>
          <a:bodyPr/>
          <a:lstStyle/>
          <a:p>
            <a:r>
              <a:rPr lang="en-US" b="1" dirty="0">
                <a:solidFill>
                  <a:srgbClr val="3FCE30"/>
                </a:solidFill>
              </a:rPr>
              <a:t>Romberg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3FCE30"/>
                </a:solidFill>
              </a:rPr>
              <a:t>Integration, – Example-12</a:t>
            </a:r>
            <a:endParaRPr lang="en-US" b="1" dirty="0">
              <a:solidFill>
                <a:srgbClr val="3FCE30"/>
              </a:solidFill>
            </a:endParaRPr>
          </a:p>
        </p:txBody>
      </p:sp>
      <p:graphicFrame>
        <p:nvGraphicFramePr>
          <p:cNvPr id="66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42231"/>
              </p:ext>
            </p:extLst>
          </p:nvPr>
        </p:nvGraphicFramePr>
        <p:xfrm>
          <a:off x="2041525" y="1262063"/>
          <a:ext cx="5037138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2" name="Equation" r:id="rId4" imgW="1879560" imgH="355320" progId="Equation.DSMT4">
                  <p:embed/>
                </p:oleObj>
              </mc:Choice>
              <mc:Fallback>
                <p:oleObj name="Equation" r:id="rId4" imgW="18795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1262063"/>
                        <a:ext cx="5037138" cy="9540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0" name="Line 4"/>
          <p:cNvSpPr>
            <a:spLocks noChangeShapeType="1"/>
          </p:cNvSpPr>
          <p:nvPr/>
        </p:nvSpPr>
        <p:spPr bwMode="auto">
          <a:xfrm>
            <a:off x="152400" y="3886200"/>
            <a:ext cx="868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9701" name="Line 5"/>
          <p:cNvSpPr>
            <a:spLocks noChangeShapeType="1"/>
          </p:cNvSpPr>
          <p:nvPr/>
        </p:nvSpPr>
        <p:spPr bwMode="auto">
          <a:xfrm>
            <a:off x="152400" y="5715000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9702" name="Oval 6"/>
          <p:cNvSpPr>
            <a:spLocks noChangeArrowheads="1"/>
          </p:cNvSpPr>
          <p:nvPr/>
        </p:nvSpPr>
        <p:spPr bwMode="auto">
          <a:xfrm>
            <a:off x="1828800" y="5334000"/>
            <a:ext cx="1066800" cy="3810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9703" name="Oval 7"/>
          <p:cNvSpPr>
            <a:spLocks noChangeArrowheads="1"/>
          </p:cNvSpPr>
          <p:nvPr/>
        </p:nvSpPr>
        <p:spPr bwMode="auto">
          <a:xfrm>
            <a:off x="3124200" y="4953000"/>
            <a:ext cx="1066800" cy="3810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9704" name="Oval 8"/>
          <p:cNvSpPr>
            <a:spLocks noChangeArrowheads="1"/>
          </p:cNvSpPr>
          <p:nvPr/>
        </p:nvSpPr>
        <p:spPr bwMode="auto">
          <a:xfrm>
            <a:off x="4419600" y="4648200"/>
            <a:ext cx="1066800" cy="3810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>
            <a:off x="7162800" y="3886200"/>
            <a:ext cx="1066800" cy="3810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>
            <a:off x="5791200" y="4267200"/>
            <a:ext cx="1066800" cy="3810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6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40562"/>
              </p:ext>
            </p:extLst>
          </p:nvPr>
        </p:nvGraphicFramePr>
        <p:xfrm>
          <a:off x="895350" y="2801938"/>
          <a:ext cx="7351713" cy="32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3" name="Equation" r:id="rId6" imgW="4533840" imgH="2031840" progId="Equation.DSMT4">
                  <p:embed/>
                </p:oleObj>
              </mc:Choice>
              <mc:Fallback>
                <p:oleObj name="Equation" r:id="rId6" imgW="4533840" imgH="2031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2801938"/>
                        <a:ext cx="7351713" cy="329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5800" y="3405187"/>
            <a:ext cx="77724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chemeClr val="accent6">
                    <a:lumMod val="75000"/>
                  </a:schemeClr>
                </a:solidFill>
              </a:rPr>
              <a:t>Review &amp; Examples</a:t>
            </a:r>
            <a:endParaRPr lang="el-GR" b="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1500187"/>
          </a:xfrm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Romberg Integration</a:t>
            </a:r>
            <a:endParaRPr lang="el-GR" sz="3600" dirty="0">
              <a:solidFill>
                <a:srgbClr val="0000FF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u="sng"/>
          </a:p>
        </p:txBody>
      </p:sp>
      <p:sp>
        <p:nvSpPr>
          <p:cNvPr id="65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810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Romberg Integration: preliminaries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7313"/>
            <a:ext cx="8348663" cy="4525962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effectLst/>
              </a:rPr>
              <a:t>The starting point for Romberg integration is the composite trapezoid rule which we may write in the following form</a:t>
            </a:r>
          </a:p>
          <a:p>
            <a:endParaRPr lang="en-US" sz="2400" dirty="0">
              <a:solidFill>
                <a:srgbClr val="C00000"/>
              </a:solidFill>
              <a:effectLst/>
            </a:endParaRPr>
          </a:p>
          <a:p>
            <a:endParaRPr lang="en-US" sz="2400" dirty="0">
              <a:solidFill>
                <a:srgbClr val="C00000"/>
              </a:solidFill>
              <a:effectLst/>
            </a:endParaRPr>
          </a:p>
          <a:p>
            <a:r>
              <a:rPr lang="en-US" sz="2400" dirty="0" smtClean="0">
                <a:solidFill>
                  <a:srgbClr val="C00000"/>
                </a:solidFill>
                <a:effectLst/>
              </a:rPr>
              <a:t>Can </a:t>
            </a:r>
            <a:r>
              <a:rPr lang="en-US" sz="2400" dirty="0">
                <a:solidFill>
                  <a:srgbClr val="C00000"/>
                </a:solidFill>
                <a:effectLst/>
              </a:rPr>
              <a:t>define a series of trapezoid integrations each with a successively larger m and thus more sub-divisions.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effectLst/>
              </a:rPr>
              <a:t>Let n=2</a:t>
            </a:r>
            <a:r>
              <a:rPr lang="en-US" sz="2400" baseline="30000" dirty="0">
                <a:solidFill>
                  <a:srgbClr val="C00000"/>
                </a:solidFill>
                <a:effectLst/>
              </a:rPr>
              <a:t>k-1</a:t>
            </a:r>
            <a:r>
              <a:rPr lang="en-US" sz="2400" dirty="0">
                <a:solidFill>
                  <a:srgbClr val="C00000"/>
                </a:solidFill>
                <a:effectLst/>
              </a:rPr>
              <a:t> : k=1 =&gt; 1 interval</a:t>
            </a:r>
            <a:endParaRPr lang="en-US" sz="2400" baseline="30000" dirty="0">
              <a:solidFill>
                <a:srgbClr val="C00000"/>
              </a:solidFill>
              <a:effectLst/>
            </a:endParaRPr>
          </a:p>
          <a:p>
            <a:pPr lvl="1"/>
            <a:r>
              <a:rPr lang="en-US" sz="2400" dirty="0">
                <a:solidFill>
                  <a:srgbClr val="C00000"/>
                </a:solidFill>
                <a:effectLst/>
              </a:rPr>
              <a:t>The widths of the intervals are given by </a:t>
            </a:r>
            <a:r>
              <a:rPr lang="en-US" sz="2400" dirty="0" err="1">
                <a:solidFill>
                  <a:srgbClr val="C00000"/>
                </a:solidFill>
                <a:effectLst/>
              </a:rPr>
              <a:t>h</a:t>
            </a:r>
            <a:r>
              <a:rPr lang="en-US" sz="2400" baseline="-25000" dirty="0" err="1">
                <a:solidFill>
                  <a:srgbClr val="C00000"/>
                </a:solidFill>
                <a:effectLst/>
              </a:rPr>
              <a:t>k</a:t>
            </a:r>
            <a:r>
              <a:rPr lang="en-US" sz="2400" dirty="0">
                <a:solidFill>
                  <a:srgbClr val="C00000"/>
                </a:solidFill>
                <a:effectLst/>
              </a:rPr>
              <a:t> = (b-a)/2</a:t>
            </a:r>
            <a:r>
              <a:rPr lang="en-US" sz="2400" baseline="30000" dirty="0">
                <a:solidFill>
                  <a:srgbClr val="C00000"/>
                </a:solidFill>
                <a:effectLst/>
              </a:rPr>
              <a:t>k-1</a:t>
            </a:r>
            <a:r>
              <a:rPr lang="en-US" sz="2400" dirty="0">
                <a:solidFill>
                  <a:srgbClr val="C00000"/>
                </a:solidFill>
                <a:effectLst/>
              </a:rPr>
              <a:t> </a:t>
            </a:r>
          </a:p>
          <a:p>
            <a:endParaRPr lang="en-US" sz="2400" dirty="0">
              <a:solidFill>
                <a:srgbClr val="C00000"/>
              </a:solidFill>
              <a:effectLst/>
            </a:endParaRPr>
          </a:p>
          <a:p>
            <a:endParaRPr lang="en-US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652293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49343779"/>
              </p:ext>
            </p:extLst>
          </p:nvPr>
        </p:nvGraphicFramePr>
        <p:xfrm>
          <a:off x="715963" y="2374900"/>
          <a:ext cx="7600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6" name="Equation" r:id="rId3" imgW="4101840" imgH="457200" progId="Equation.DSMT4">
                  <p:embed/>
                </p:oleObj>
              </mc:Choice>
              <mc:Fallback>
                <p:oleObj name="Equation" r:id="rId3" imgW="4101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374900"/>
                        <a:ext cx="76009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297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10356586"/>
              </p:ext>
            </p:extLst>
          </p:nvPr>
        </p:nvGraphicFramePr>
        <p:xfrm>
          <a:off x="701675" y="5302250"/>
          <a:ext cx="76565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7" name="Equation" r:id="rId5" imgW="4559040" imgH="507960" progId="Equation.DSMT4">
                  <p:embed/>
                </p:oleObj>
              </mc:Choice>
              <mc:Fallback>
                <p:oleObj name="Equation" r:id="rId5" imgW="4559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5302250"/>
                        <a:ext cx="76565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300" name="AutoShape 12"/>
          <p:cNvSpPr>
            <a:spLocks/>
          </p:cNvSpPr>
          <p:nvPr/>
        </p:nvSpPr>
        <p:spPr bwMode="auto">
          <a:xfrm rot="5400000" flipV="1">
            <a:off x="4390232" y="4347369"/>
            <a:ext cx="363537" cy="3990975"/>
          </a:xfrm>
          <a:prstGeom prst="rightBrace">
            <a:avLst>
              <a:gd name="adj1" fmla="val 91485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2302" name="Text Box 14"/>
          <p:cNvSpPr txBox="1">
            <a:spLocks noChangeArrowheads="1"/>
          </p:cNvSpPr>
          <p:nvPr/>
        </p:nvSpPr>
        <p:spPr bwMode="auto">
          <a:xfrm>
            <a:off x="2743200" y="6488668"/>
            <a:ext cx="5355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Define this as R</a:t>
            </a:r>
            <a:r>
              <a:rPr lang="en-US" sz="18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k,1</a:t>
            </a:r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 (it’s just the comp. trap. rule)</a:t>
            </a:r>
            <a:endParaRPr lang="en-US" sz="18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E0745-A655-43D1-A08F-EA493CB0CC4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Romberg Integration: preliminaries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effectLst/>
              </a:rPr>
              <a:t>The R</a:t>
            </a:r>
            <a:r>
              <a:rPr lang="en-US" sz="2400" baseline="-25000" dirty="0">
                <a:solidFill>
                  <a:srgbClr val="C00000"/>
                </a:solidFill>
                <a:effectLst/>
              </a:rPr>
              <a:t>k,1</a:t>
            </a:r>
            <a:r>
              <a:rPr lang="en-US" sz="2400" dirty="0">
                <a:solidFill>
                  <a:srgbClr val="C00000"/>
                </a:solidFill>
                <a:effectLst/>
              </a:rPr>
              <a:t> describes a family of progressively more accurate estimates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effectLst/>
              </a:rPr>
              <a:t>Can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show </a:t>
            </a:r>
            <a:r>
              <a:rPr lang="en-US" sz="2400" dirty="0">
                <a:solidFill>
                  <a:srgbClr val="C00000"/>
                </a:solidFill>
                <a:effectLst/>
              </a:rPr>
              <a:t>that there is a relationship between successive R</a:t>
            </a:r>
            <a:r>
              <a:rPr lang="en-US" sz="2400" baseline="-25000" dirty="0">
                <a:solidFill>
                  <a:srgbClr val="C00000"/>
                </a:solidFill>
                <a:effectLst/>
              </a:rPr>
              <a:t>k,1</a:t>
            </a:r>
            <a:r>
              <a:rPr lang="en-US" sz="2400" dirty="0">
                <a:solidFill>
                  <a:srgbClr val="C0000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C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C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C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C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Each </a:t>
            </a:r>
            <a:r>
              <a:rPr lang="en-US" sz="2400" dirty="0">
                <a:solidFill>
                  <a:srgbClr val="C00000"/>
                </a:solidFill>
                <a:effectLst/>
              </a:rPr>
              <a:t>new R</a:t>
            </a:r>
            <a:r>
              <a:rPr lang="en-US" sz="2400" baseline="-25000" dirty="0">
                <a:solidFill>
                  <a:srgbClr val="C00000"/>
                </a:solidFill>
                <a:effectLst/>
              </a:rPr>
              <a:t>k,1</a:t>
            </a:r>
            <a:r>
              <a:rPr lang="en-US" sz="2400" dirty="0">
                <a:solidFill>
                  <a:srgbClr val="C00000"/>
                </a:solidFill>
                <a:effectLst/>
              </a:rPr>
              <a:t> adds 2</a:t>
            </a:r>
            <a:r>
              <a:rPr lang="en-US" sz="2400" baseline="30000" dirty="0">
                <a:solidFill>
                  <a:srgbClr val="C00000"/>
                </a:solidFill>
                <a:effectLst/>
              </a:rPr>
              <a:t>k-2</a:t>
            </a:r>
            <a:r>
              <a:rPr lang="en-US" sz="2400" dirty="0">
                <a:solidFill>
                  <a:srgbClr val="C00000"/>
                </a:solidFill>
                <a:effectLst/>
              </a:rPr>
              <a:t> new interior points in the evaluation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effectLst/>
              </a:rPr>
              <a:t>Series converges comparatively slow</a:t>
            </a:r>
          </a:p>
        </p:txBody>
      </p:sp>
      <p:sp>
        <p:nvSpPr>
          <p:cNvPr id="660561" name="Line 81"/>
          <p:cNvSpPr>
            <a:spLocks noChangeShapeType="1"/>
          </p:cNvSpPr>
          <p:nvPr/>
        </p:nvSpPr>
        <p:spPr bwMode="auto">
          <a:xfrm>
            <a:off x="6324600" y="1552575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C00000"/>
              </a:solidFill>
            </a:endParaRPr>
          </a:p>
        </p:txBody>
      </p:sp>
      <p:sp>
        <p:nvSpPr>
          <p:cNvPr id="660562" name="Line 82"/>
          <p:cNvSpPr>
            <a:spLocks noChangeShapeType="1"/>
          </p:cNvSpPr>
          <p:nvPr/>
        </p:nvSpPr>
        <p:spPr bwMode="auto">
          <a:xfrm>
            <a:off x="6172200" y="3381375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63" name="Freeform 83"/>
          <p:cNvSpPr>
            <a:spLocks/>
          </p:cNvSpPr>
          <p:nvPr/>
        </p:nvSpPr>
        <p:spPr bwMode="auto">
          <a:xfrm>
            <a:off x="6477000" y="1781175"/>
            <a:ext cx="2209800" cy="914400"/>
          </a:xfrm>
          <a:custGeom>
            <a:avLst/>
            <a:gdLst>
              <a:gd name="T0" fmla="*/ 0 w 1392"/>
              <a:gd name="T1" fmla="*/ 176 h 576"/>
              <a:gd name="T2" fmla="*/ 144 w 1392"/>
              <a:gd name="T3" fmla="*/ 512 h 576"/>
              <a:gd name="T4" fmla="*/ 336 w 1392"/>
              <a:gd name="T5" fmla="*/ 560 h 576"/>
              <a:gd name="T6" fmla="*/ 624 w 1392"/>
              <a:gd name="T7" fmla="*/ 464 h 576"/>
              <a:gd name="T8" fmla="*/ 864 w 1392"/>
              <a:gd name="T9" fmla="*/ 224 h 576"/>
              <a:gd name="T10" fmla="*/ 1104 w 1392"/>
              <a:gd name="T11" fmla="*/ 32 h 576"/>
              <a:gd name="T12" fmla="*/ 1392 w 1392"/>
              <a:gd name="T13" fmla="*/ 3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576">
                <a:moveTo>
                  <a:pt x="0" y="176"/>
                </a:moveTo>
                <a:cubicBezTo>
                  <a:pt x="44" y="312"/>
                  <a:pt x="88" y="448"/>
                  <a:pt x="144" y="512"/>
                </a:cubicBezTo>
                <a:cubicBezTo>
                  <a:pt x="200" y="576"/>
                  <a:pt x="256" y="568"/>
                  <a:pt x="336" y="560"/>
                </a:cubicBezTo>
                <a:cubicBezTo>
                  <a:pt x="416" y="552"/>
                  <a:pt x="536" y="520"/>
                  <a:pt x="624" y="464"/>
                </a:cubicBezTo>
                <a:cubicBezTo>
                  <a:pt x="712" y="408"/>
                  <a:pt x="784" y="296"/>
                  <a:pt x="864" y="224"/>
                </a:cubicBezTo>
                <a:cubicBezTo>
                  <a:pt x="944" y="152"/>
                  <a:pt x="1016" y="64"/>
                  <a:pt x="1104" y="32"/>
                </a:cubicBezTo>
                <a:cubicBezTo>
                  <a:pt x="1192" y="0"/>
                  <a:pt x="1320" y="16"/>
                  <a:pt x="1392" y="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C00000"/>
              </a:solidFill>
            </a:endParaRPr>
          </a:p>
        </p:txBody>
      </p:sp>
      <p:sp>
        <p:nvSpPr>
          <p:cNvPr id="660564" name="Line 84"/>
          <p:cNvSpPr>
            <a:spLocks noChangeShapeType="1"/>
          </p:cNvSpPr>
          <p:nvPr/>
        </p:nvSpPr>
        <p:spPr bwMode="auto">
          <a:xfrm>
            <a:off x="6477000" y="208597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C00000"/>
              </a:solidFill>
            </a:endParaRPr>
          </a:p>
        </p:txBody>
      </p:sp>
      <p:sp>
        <p:nvSpPr>
          <p:cNvPr id="660565" name="Line 85"/>
          <p:cNvSpPr>
            <a:spLocks noChangeShapeType="1"/>
          </p:cNvSpPr>
          <p:nvPr/>
        </p:nvSpPr>
        <p:spPr bwMode="auto">
          <a:xfrm>
            <a:off x="8686800" y="1857375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66" name="Text Box 86"/>
          <p:cNvSpPr txBox="1">
            <a:spLocks noChangeArrowheads="1"/>
          </p:cNvSpPr>
          <p:nvPr/>
        </p:nvSpPr>
        <p:spPr bwMode="auto">
          <a:xfrm>
            <a:off x="7162800" y="3533775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R</a:t>
            </a:r>
            <a:r>
              <a:rPr lang="en-US" sz="2400" baseline="-25000" dirty="0">
                <a:solidFill>
                  <a:srgbClr val="C00000"/>
                </a:solidFill>
              </a:rPr>
              <a:t>2,1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60567" name="Line 87"/>
          <p:cNvSpPr>
            <a:spLocks noChangeShapeType="1"/>
          </p:cNvSpPr>
          <p:nvPr/>
        </p:nvSpPr>
        <p:spPr bwMode="auto">
          <a:xfrm>
            <a:off x="7543800" y="2466975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68" name="Line 88"/>
          <p:cNvSpPr>
            <a:spLocks noChangeShapeType="1"/>
          </p:cNvSpPr>
          <p:nvPr/>
        </p:nvSpPr>
        <p:spPr bwMode="auto">
          <a:xfrm flipV="1">
            <a:off x="7543800" y="1857375"/>
            <a:ext cx="1143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69" name="Line 89"/>
          <p:cNvSpPr>
            <a:spLocks noChangeShapeType="1"/>
          </p:cNvSpPr>
          <p:nvPr/>
        </p:nvSpPr>
        <p:spPr bwMode="auto">
          <a:xfrm>
            <a:off x="6477000" y="2085975"/>
            <a:ext cx="1066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0" name="Line 90"/>
          <p:cNvSpPr>
            <a:spLocks noChangeShapeType="1"/>
          </p:cNvSpPr>
          <p:nvPr/>
        </p:nvSpPr>
        <p:spPr bwMode="auto">
          <a:xfrm>
            <a:off x="7580313" y="32480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1" name="Text Box 91"/>
          <p:cNvSpPr txBox="1">
            <a:spLocks noChangeArrowheads="1"/>
          </p:cNvSpPr>
          <p:nvPr/>
        </p:nvSpPr>
        <p:spPr bwMode="auto">
          <a:xfrm>
            <a:off x="7942263" y="2898775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</a:rPr>
              <a:t>2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60572" name="Line 92"/>
          <p:cNvSpPr>
            <a:spLocks noChangeShapeType="1"/>
          </p:cNvSpPr>
          <p:nvPr/>
        </p:nvSpPr>
        <p:spPr bwMode="auto">
          <a:xfrm>
            <a:off x="6305550" y="3990975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3" name="Line 93"/>
          <p:cNvSpPr>
            <a:spLocks noChangeShapeType="1"/>
          </p:cNvSpPr>
          <p:nvPr/>
        </p:nvSpPr>
        <p:spPr bwMode="auto">
          <a:xfrm>
            <a:off x="6153150" y="5819775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4" name="Freeform 94"/>
          <p:cNvSpPr>
            <a:spLocks/>
          </p:cNvSpPr>
          <p:nvPr/>
        </p:nvSpPr>
        <p:spPr bwMode="auto">
          <a:xfrm>
            <a:off x="6457950" y="4219575"/>
            <a:ext cx="2209800" cy="914400"/>
          </a:xfrm>
          <a:custGeom>
            <a:avLst/>
            <a:gdLst>
              <a:gd name="T0" fmla="*/ 0 w 1392"/>
              <a:gd name="T1" fmla="*/ 176 h 576"/>
              <a:gd name="T2" fmla="*/ 144 w 1392"/>
              <a:gd name="T3" fmla="*/ 512 h 576"/>
              <a:gd name="T4" fmla="*/ 336 w 1392"/>
              <a:gd name="T5" fmla="*/ 560 h 576"/>
              <a:gd name="T6" fmla="*/ 624 w 1392"/>
              <a:gd name="T7" fmla="*/ 464 h 576"/>
              <a:gd name="T8" fmla="*/ 864 w 1392"/>
              <a:gd name="T9" fmla="*/ 224 h 576"/>
              <a:gd name="T10" fmla="*/ 1104 w 1392"/>
              <a:gd name="T11" fmla="*/ 32 h 576"/>
              <a:gd name="T12" fmla="*/ 1392 w 1392"/>
              <a:gd name="T13" fmla="*/ 3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576">
                <a:moveTo>
                  <a:pt x="0" y="176"/>
                </a:moveTo>
                <a:cubicBezTo>
                  <a:pt x="44" y="312"/>
                  <a:pt x="88" y="448"/>
                  <a:pt x="144" y="512"/>
                </a:cubicBezTo>
                <a:cubicBezTo>
                  <a:pt x="200" y="576"/>
                  <a:pt x="256" y="568"/>
                  <a:pt x="336" y="560"/>
                </a:cubicBezTo>
                <a:cubicBezTo>
                  <a:pt x="416" y="552"/>
                  <a:pt x="536" y="520"/>
                  <a:pt x="624" y="464"/>
                </a:cubicBezTo>
                <a:cubicBezTo>
                  <a:pt x="712" y="408"/>
                  <a:pt x="784" y="296"/>
                  <a:pt x="864" y="224"/>
                </a:cubicBezTo>
                <a:cubicBezTo>
                  <a:pt x="944" y="152"/>
                  <a:pt x="1016" y="64"/>
                  <a:pt x="1104" y="32"/>
                </a:cubicBezTo>
                <a:cubicBezTo>
                  <a:pt x="1192" y="0"/>
                  <a:pt x="1320" y="16"/>
                  <a:pt x="1392" y="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5" name="Line 95"/>
          <p:cNvSpPr>
            <a:spLocks noChangeShapeType="1"/>
          </p:cNvSpPr>
          <p:nvPr/>
        </p:nvSpPr>
        <p:spPr bwMode="auto">
          <a:xfrm>
            <a:off x="6457950" y="452437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6" name="Line 96"/>
          <p:cNvSpPr>
            <a:spLocks noChangeShapeType="1"/>
          </p:cNvSpPr>
          <p:nvPr/>
        </p:nvSpPr>
        <p:spPr bwMode="auto">
          <a:xfrm>
            <a:off x="8667750" y="4295775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7" name="Text Box 97"/>
          <p:cNvSpPr txBox="1">
            <a:spLocks noChangeArrowheads="1"/>
          </p:cNvSpPr>
          <p:nvPr/>
        </p:nvSpPr>
        <p:spPr bwMode="auto">
          <a:xfrm>
            <a:off x="7296150" y="5972175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C00000"/>
                </a:solidFill>
              </a:rPr>
              <a:t>R</a:t>
            </a:r>
            <a:r>
              <a:rPr lang="en-US" sz="2400" baseline="-25000">
                <a:solidFill>
                  <a:srgbClr val="C00000"/>
                </a:solidFill>
              </a:rPr>
              <a:t>3,1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60578" name="Line 98"/>
          <p:cNvSpPr>
            <a:spLocks noChangeShapeType="1"/>
          </p:cNvSpPr>
          <p:nvPr/>
        </p:nvSpPr>
        <p:spPr bwMode="auto">
          <a:xfrm flipV="1">
            <a:off x="6991350" y="4829175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79" name="Line 99"/>
          <p:cNvSpPr>
            <a:spLocks noChangeShapeType="1"/>
          </p:cNvSpPr>
          <p:nvPr/>
        </p:nvSpPr>
        <p:spPr bwMode="auto">
          <a:xfrm>
            <a:off x="6457950" y="4524375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0" name="Line 100"/>
          <p:cNvSpPr>
            <a:spLocks noChangeShapeType="1"/>
          </p:cNvSpPr>
          <p:nvPr/>
        </p:nvSpPr>
        <p:spPr bwMode="auto">
          <a:xfrm>
            <a:off x="6991350" y="5133975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1" name="Line 101"/>
          <p:cNvSpPr>
            <a:spLocks noChangeShapeType="1"/>
          </p:cNvSpPr>
          <p:nvPr/>
        </p:nvSpPr>
        <p:spPr bwMode="auto">
          <a:xfrm>
            <a:off x="8134350" y="4295775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2" name="Line 102"/>
          <p:cNvSpPr>
            <a:spLocks noChangeShapeType="1"/>
          </p:cNvSpPr>
          <p:nvPr/>
        </p:nvSpPr>
        <p:spPr bwMode="auto">
          <a:xfrm>
            <a:off x="7600950" y="4829175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3" name="Line 103"/>
          <p:cNvSpPr>
            <a:spLocks noChangeShapeType="1"/>
          </p:cNvSpPr>
          <p:nvPr/>
        </p:nvSpPr>
        <p:spPr bwMode="auto">
          <a:xfrm flipV="1">
            <a:off x="7600950" y="4295775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4" name="Line 104"/>
          <p:cNvSpPr>
            <a:spLocks noChangeShapeType="1"/>
          </p:cNvSpPr>
          <p:nvPr/>
        </p:nvSpPr>
        <p:spPr bwMode="auto">
          <a:xfrm flipV="1">
            <a:off x="8134350" y="42957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5" name="Line 105"/>
          <p:cNvSpPr>
            <a:spLocks noChangeShapeType="1"/>
          </p:cNvSpPr>
          <p:nvPr/>
        </p:nvSpPr>
        <p:spPr bwMode="auto">
          <a:xfrm>
            <a:off x="8105775" y="5667375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586" name="Text Box 106"/>
          <p:cNvSpPr txBox="1">
            <a:spLocks noChangeArrowheads="1"/>
          </p:cNvSpPr>
          <p:nvPr/>
        </p:nvSpPr>
        <p:spPr bwMode="auto">
          <a:xfrm>
            <a:off x="8185150" y="5153025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00000"/>
                </a:solidFill>
                <a:latin typeface="Arial" charset="0"/>
              </a:rPr>
              <a:t>h</a:t>
            </a:r>
            <a:r>
              <a:rPr lang="en-US" baseline="-25000">
                <a:solidFill>
                  <a:srgbClr val="C00000"/>
                </a:solidFill>
                <a:latin typeface="Arial" charset="0"/>
              </a:rPr>
              <a:t>3</a:t>
            </a:r>
            <a:endParaRPr lang="en-US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660587" name="Object 10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293612"/>
              </p:ext>
            </p:extLst>
          </p:nvPr>
        </p:nvGraphicFramePr>
        <p:xfrm>
          <a:off x="762000" y="3170238"/>
          <a:ext cx="50895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8" name="Equation" r:id="rId3" imgW="2654280" imgH="507960" progId="Equation.DSMT4">
                  <p:embed/>
                </p:oleObj>
              </mc:Choice>
              <mc:Fallback>
                <p:oleObj name="Equation" r:id="rId3" imgW="2654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70238"/>
                        <a:ext cx="5089525" cy="9747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606" name="Text Box 126"/>
          <p:cNvSpPr txBox="1">
            <a:spLocks noChangeArrowheads="1"/>
          </p:cNvSpPr>
          <p:nvPr/>
        </p:nvSpPr>
        <p:spPr bwMode="auto">
          <a:xfrm>
            <a:off x="3330575" y="5936089"/>
            <a:ext cx="2819400" cy="707886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Re-use old values in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 new calculation!</a:t>
            </a:r>
          </a:p>
        </p:txBody>
      </p:sp>
      <p:sp>
        <p:nvSpPr>
          <p:cNvPr id="660607" name="Line 127"/>
          <p:cNvSpPr>
            <a:spLocks noChangeShapeType="1"/>
          </p:cNvSpPr>
          <p:nvPr/>
        </p:nvSpPr>
        <p:spPr bwMode="auto">
          <a:xfrm flipV="1">
            <a:off x="5834063" y="4630738"/>
            <a:ext cx="566737" cy="898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608" name="Line 128"/>
          <p:cNvSpPr>
            <a:spLocks noChangeShapeType="1"/>
          </p:cNvSpPr>
          <p:nvPr/>
        </p:nvSpPr>
        <p:spPr bwMode="auto">
          <a:xfrm flipV="1">
            <a:off x="5834063" y="4876800"/>
            <a:ext cx="1597025" cy="652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0609" name="Line 129"/>
          <p:cNvSpPr>
            <a:spLocks noChangeShapeType="1"/>
          </p:cNvSpPr>
          <p:nvPr/>
        </p:nvSpPr>
        <p:spPr bwMode="auto">
          <a:xfrm flipV="1">
            <a:off x="5834063" y="4325938"/>
            <a:ext cx="2728912" cy="1203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CD902-1FE2-474E-8C71-703995D9E1D5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2101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Example-13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17311"/>
              </p:ext>
            </p:extLst>
          </p:nvPr>
        </p:nvGraphicFramePr>
        <p:xfrm>
          <a:off x="3752850" y="212725"/>
          <a:ext cx="28971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75" name="Equation" r:id="rId3" imgW="977760" imgH="380880" progId="Equation.DSMT4">
                  <p:embed/>
                </p:oleObj>
              </mc:Choice>
              <mc:Fallback>
                <p:oleObj name="Equation" r:id="rId3" imgW="977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12725"/>
                        <a:ext cx="289718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4777"/>
              </p:ext>
            </p:extLst>
          </p:nvPr>
        </p:nvGraphicFramePr>
        <p:xfrm>
          <a:off x="5948363" y="1500188"/>
          <a:ext cx="2424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76" name="Equation" r:id="rId5" imgW="1777680" imgH="393480" progId="Equation.DSMT4">
                  <p:embed/>
                </p:oleObj>
              </mc:Choice>
              <mc:Fallback>
                <p:oleObj name="Equation" r:id="rId5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1500188"/>
                        <a:ext cx="24241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20389"/>
              </p:ext>
            </p:extLst>
          </p:nvPr>
        </p:nvGraphicFramePr>
        <p:xfrm>
          <a:off x="5465763" y="2289175"/>
          <a:ext cx="29003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77" name="Equation" r:id="rId7" imgW="1790640" imgH="393480" progId="Equation.DSMT4">
                  <p:embed/>
                </p:oleObj>
              </mc:Choice>
              <mc:Fallback>
                <p:oleObj name="Equation" r:id="rId7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289175"/>
                        <a:ext cx="29003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4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30396"/>
              </p:ext>
            </p:extLst>
          </p:nvPr>
        </p:nvGraphicFramePr>
        <p:xfrm>
          <a:off x="4543425" y="3146425"/>
          <a:ext cx="37290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78" name="Equation" r:id="rId9" imgW="2831760" imgH="393480" progId="Equation.DSMT4">
                  <p:embed/>
                </p:oleObj>
              </mc:Choice>
              <mc:Fallback>
                <p:oleObj name="Equation" r:id="rId9" imgW="283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3146425"/>
                        <a:ext cx="37290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032867"/>
              </p:ext>
            </p:extLst>
          </p:nvPr>
        </p:nvGraphicFramePr>
        <p:xfrm>
          <a:off x="6900863" y="4068763"/>
          <a:ext cx="13446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79" name="Equation" r:id="rId11" imgW="812520" imgH="241200" progId="Equation.3">
                  <p:embed/>
                </p:oleObj>
              </mc:Choice>
              <mc:Fallback>
                <p:oleObj name="Equation" r:id="rId11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4068763"/>
                        <a:ext cx="13446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90" name="Rectangle 1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14825"/>
              </p:ext>
            </p:extLst>
          </p:nvPr>
        </p:nvGraphicFramePr>
        <p:xfrm>
          <a:off x="7018338" y="5759450"/>
          <a:ext cx="12430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0" name="Equation" r:id="rId13" imgW="812520" imgH="241200" progId="Equation.3">
                  <p:embed/>
                </p:oleObj>
              </mc:Choice>
              <mc:Fallback>
                <p:oleObj name="Equation" r:id="rId13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5759450"/>
                        <a:ext cx="124301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43805"/>
              </p:ext>
            </p:extLst>
          </p:nvPr>
        </p:nvGraphicFramePr>
        <p:xfrm>
          <a:off x="6904038" y="4864100"/>
          <a:ext cx="13112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1" name="Equation" r:id="rId15" imgW="812520" imgH="241200" progId="Equation.3">
                  <p:embed/>
                </p:oleObj>
              </mc:Choice>
              <mc:Fallback>
                <p:oleObj name="Equation" r:id="rId15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4864100"/>
                        <a:ext cx="13112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673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91888"/>
              </p:ext>
            </p:extLst>
          </p:nvPr>
        </p:nvGraphicFramePr>
        <p:xfrm>
          <a:off x="2048052" y="1443988"/>
          <a:ext cx="6361112" cy="4934587"/>
        </p:xfrm>
        <a:graphic>
          <a:graphicData uri="http://schemas.openxmlformats.org/drawingml/2006/table">
            <a:tbl>
              <a:tblPr/>
              <a:tblGrid>
                <a:gridCol w="2457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3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k=2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k=3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k=4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k=5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k=6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4674" name="Text Box 98"/>
          <p:cNvSpPr txBox="1">
            <a:spLocks noChangeArrowheads="1"/>
          </p:cNvSpPr>
          <p:nvPr/>
        </p:nvSpPr>
        <p:spPr bwMode="auto">
          <a:xfrm>
            <a:off x="4191001" y="640080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Converges really fairly slowly…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64" name="Rectangle 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>
              <a:latin typeface="+mn-lt"/>
            </a:endParaRPr>
          </a:p>
        </p:txBody>
      </p:sp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6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66061"/>
              </p:ext>
            </p:extLst>
          </p:nvPr>
        </p:nvGraphicFramePr>
        <p:xfrm>
          <a:off x="3065461" y="952351"/>
          <a:ext cx="38862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2" name="Equation" r:id="rId3" imgW="2235200" imgH="533400" progId="Equation.3">
                  <p:embed/>
                </p:oleObj>
              </mc:Choice>
              <mc:Fallback>
                <p:oleObj name="Equation" r:id="rId3" imgW="2235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1" y="952351"/>
                        <a:ext cx="38862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1965325" y="2692400"/>
            <a:ext cx="5603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1,1</a:t>
            </a:r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2,1</a:t>
            </a:r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3,1</a:t>
            </a:r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4,1</a:t>
            </a:r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n,1</a:t>
            </a:r>
            <a:endParaRPr lang="en-US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66631" name="Oval 7"/>
          <p:cNvSpPr>
            <a:spLocks noChangeArrowheads="1"/>
          </p:cNvSpPr>
          <p:nvPr/>
        </p:nvSpPr>
        <p:spPr bwMode="auto">
          <a:xfrm>
            <a:off x="2209800" y="48656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32" name="Oval 8"/>
          <p:cNvSpPr>
            <a:spLocks noChangeArrowheads="1"/>
          </p:cNvSpPr>
          <p:nvPr/>
        </p:nvSpPr>
        <p:spPr bwMode="auto">
          <a:xfrm>
            <a:off x="2209800" y="50180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33" name="Oval 9"/>
          <p:cNvSpPr>
            <a:spLocks noChangeArrowheads="1"/>
          </p:cNvSpPr>
          <p:nvPr/>
        </p:nvSpPr>
        <p:spPr bwMode="auto">
          <a:xfrm>
            <a:off x="2209800" y="51704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34" name="Text Box 10"/>
          <p:cNvSpPr txBox="1">
            <a:spLocks noChangeArrowheads="1"/>
          </p:cNvSpPr>
          <p:nvPr/>
        </p:nvSpPr>
        <p:spPr bwMode="auto">
          <a:xfrm>
            <a:off x="3200400" y="2732088"/>
            <a:ext cx="5603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2,2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3,2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4,2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n,2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6635" name="Text Box 11"/>
          <p:cNvSpPr txBox="1">
            <a:spLocks noChangeArrowheads="1"/>
          </p:cNvSpPr>
          <p:nvPr/>
        </p:nvSpPr>
        <p:spPr bwMode="auto">
          <a:xfrm>
            <a:off x="4572000" y="2732088"/>
            <a:ext cx="5603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3,3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4,3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n,3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6636" name="Text Box 12"/>
          <p:cNvSpPr txBox="1">
            <a:spLocks noChangeArrowheads="1"/>
          </p:cNvSpPr>
          <p:nvPr/>
        </p:nvSpPr>
        <p:spPr bwMode="auto">
          <a:xfrm>
            <a:off x="5943600" y="2743200"/>
            <a:ext cx="5603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4,4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n,4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7696200" y="1828800"/>
            <a:ext cx="56038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8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n,n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6638" name="Oval 14"/>
          <p:cNvSpPr>
            <a:spLocks noChangeArrowheads="1"/>
          </p:cNvSpPr>
          <p:nvPr/>
        </p:nvSpPr>
        <p:spPr bwMode="auto">
          <a:xfrm>
            <a:off x="3429000" y="48656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39" name="Oval 15"/>
          <p:cNvSpPr>
            <a:spLocks noChangeArrowheads="1"/>
          </p:cNvSpPr>
          <p:nvPr/>
        </p:nvSpPr>
        <p:spPr bwMode="auto">
          <a:xfrm>
            <a:off x="3429000" y="50180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0" name="Oval 16"/>
          <p:cNvSpPr>
            <a:spLocks noChangeArrowheads="1"/>
          </p:cNvSpPr>
          <p:nvPr/>
        </p:nvSpPr>
        <p:spPr bwMode="auto">
          <a:xfrm>
            <a:off x="3429000" y="51704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1" name="Oval 17"/>
          <p:cNvSpPr>
            <a:spLocks noChangeArrowheads="1"/>
          </p:cNvSpPr>
          <p:nvPr/>
        </p:nvSpPr>
        <p:spPr bwMode="auto">
          <a:xfrm>
            <a:off x="4800600" y="48656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2" name="Oval 18"/>
          <p:cNvSpPr>
            <a:spLocks noChangeArrowheads="1"/>
          </p:cNvSpPr>
          <p:nvPr/>
        </p:nvSpPr>
        <p:spPr bwMode="auto">
          <a:xfrm>
            <a:off x="4800600" y="50180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3" name="Oval 19"/>
          <p:cNvSpPr>
            <a:spLocks noChangeArrowheads="1"/>
          </p:cNvSpPr>
          <p:nvPr/>
        </p:nvSpPr>
        <p:spPr bwMode="auto">
          <a:xfrm>
            <a:off x="4800600" y="51704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4" name="Oval 20"/>
          <p:cNvSpPr>
            <a:spLocks noChangeArrowheads="1"/>
          </p:cNvSpPr>
          <p:nvPr/>
        </p:nvSpPr>
        <p:spPr bwMode="auto">
          <a:xfrm>
            <a:off x="6172200" y="48656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5" name="Oval 21"/>
          <p:cNvSpPr>
            <a:spLocks noChangeArrowheads="1"/>
          </p:cNvSpPr>
          <p:nvPr/>
        </p:nvSpPr>
        <p:spPr bwMode="auto">
          <a:xfrm>
            <a:off x="6172200" y="50180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6" name="Oval 22"/>
          <p:cNvSpPr>
            <a:spLocks noChangeArrowheads="1"/>
          </p:cNvSpPr>
          <p:nvPr/>
        </p:nvSpPr>
        <p:spPr bwMode="auto">
          <a:xfrm>
            <a:off x="6172200" y="5170488"/>
            <a:ext cx="76200" cy="762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6647" name="Text Box 23"/>
          <p:cNvSpPr txBox="1">
            <a:spLocks noChangeArrowheads="1"/>
          </p:cNvSpPr>
          <p:nvPr/>
        </p:nvSpPr>
        <p:spPr bwMode="auto">
          <a:xfrm>
            <a:off x="4048125" y="2908300"/>
            <a:ext cx="3958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Construct Romberg Table</a:t>
            </a:r>
          </a:p>
        </p:txBody>
      </p:sp>
      <p:sp>
        <p:nvSpPr>
          <p:cNvPr id="666649" name="Text Box 25"/>
          <p:cNvSpPr txBox="1">
            <a:spLocks noChangeArrowheads="1"/>
          </p:cNvSpPr>
          <p:nvPr/>
        </p:nvSpPr>
        <p:spPr bwMode="auto">
          <a:xfrm>
            <a:off x="6781800" y="5257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666650" name="Line 26"/>
          <p:cNvSpPr>
            <a:spLocks noChangeShapeType="1"/>
          </p:cNvSpPr>
          <p:nvPr/>
        </p:nvSpPr>
        <p:spPr bwMode="auto">
          <a:xfrm>
            <a:off x="2514600" y="3505200"/>
            <a:ext cx="6858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651" name="Line 27"/>
          <p:cNvSpPr>
            <a:spLocks noChangeShapeType="1"/>
          </p:cNvSpPr>
          <p:nvPr/>
        </p:nvSpPr>
        <p:spPr bwMode="auto">
          <a:xfrm>
            <a:off x="2590800" y="4038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652" name="Line 28"/>
          <p:cNvSpPr>
            <a:spLocks noChangeShapeType="1"/>
          </p:cNvSpPr>
          <p:nvPr/>
        </p:nvSpPr>
        <p:spPr bwMode="auto">
          <a:xfrm>
            <a:off x="3886200" y="4114800"/>
            <a:ext cx="6858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653" name="Line 29"/>
          <p:cNvSpPr>
            <a:spLocks noChangeShapeType="1"/>
          </p:cNvSpPr>
          <p:nvPr/>
        </p:nvSpPr>
        <p:spPr bwMode="auto">
          <a:xfrm>
            <a:off x="3962400" y="4648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655" name="Text Box 31"/>
          <p:cNvSpPr txBox="1">
            <a:spLocks noChangeArrowheads="1"/>
          </p:cNvSpPr>
          <p:nvPr/>
        </p:nvSpPr>
        <p:spPr bwMode="auto">
          <a:xfrm>
            <a:off x="228600" y="1012825"/>
            <a:ext cx="2895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Using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our previous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definition:</a:t>
            </a:r>
          </a:p>
        </p:txBody>
      </p:sp>
      <p:sp>
        <p:nvSpPr>
          <p:cNvPr id="666656" name="Text Box 32"/>
          <p:cNvSpPr txBox="1">
            <a:spLocks noChangeArrowheads="1"/>
          </p:cNvSpPr>
          <p:nvPr/>
        </p:nvSpPr>
        <p:spPr bwMode="auto">
          <a:xfrm>
            <a:off x="7429071" y="838200"/>
            <a:ext cx="115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Error:</a:t>
            </a:r>
          </a:p>
          <a:p>
            <a:pPr algn="ctr" eaLnBrk="1" hangingPunct="1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O(h</a:t>
            </a:r>
            <a:r>
              <a:rPr lang="en-US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en-US" sz="24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2j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66657" name="Text Box 33"/>
          <p:cNvSpPr txBox="1">
            <a:spLocks noChangeArrowheads="1"/>
          </p:cNvSpPr>
          <p:nvPr/>
        </p:nvSpPr>
        <p:spPr bwMode="auto">
          <a:xfrm>
            <a:off x="6391807" y="3749675"/>
            <a:ext cx="2483373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I=R</a:t>
            </a:r>
            <a:r>
              <a:rPr lang="en-US" sz="2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n,n</a:t>
            </a:r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 + O(h</a:t>
            </a:r>
            <a:r>
              <a:rPr lang="en-US" sz="2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2400" b="1" baseline="30000">
                <a:solidFill>
                  <a:srgbClr val="FF0000"/>
                </a:solidFill>
                <a:latin typeface="Comic Sans MS" panose="030F0702030302020204" pitchFamily="66" charset="0"/>
              </a:rPr>
              <a:t>2n</a:t>
            </a:r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66658" name="Line 34"/>
          <p:cNvSpPr>
            <a:spLocks noChangeShapeType="1"/>
          </p:cNvSpPr>
          <p:nvPr/>
        </p:nvSpPr>
        <p:spPr bwMode="auto">
          <a:xfrm flipH="1">
            <a:off x="7924800" y="419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659" name="Rectangle 35"/>
          <p:cNvSpPr>
            <a:spLocks noChangeArrowheads="1"/>
          </p:cNvSpPr>
          <p:nvPr/>
        </p:nvSpPr>
        <p:spPr bwMode="auto">
          <a:xfrm>
            <a:off x="1752600" y="2438400"/>
            <a:ext cx="914400" cy="37338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2000"/>
          </a:p>
        </p:txBody>
      </p:sp>
      <p:sp>
        <p:nvSpPr>
          <p:cNvPr id="666662" name="Line 38"/>
          <p:cNvSpPr>
            <a:spLocks noChangeShapeType="1"/>
          </p:cNvSpPr>
          <p:nvPr/>
        </p:nvSpPr>
        <p:spPr bwMode="auto">
          <a:xfrm>
            <a:off x="12954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663" name="Text Box 39"/>
          <p:cNvSpPr txBox="1">
            <a:spLocks noChangeArrowheads="1"/>
          </p:cNvSpPr>
          <p:nvPr/>
        </p:nvSpPr>
        <p:spPr bwMode="auto">
          <a:xfrm>
            <a:off x="228600" y="2906713"/>
            <a:ext cx="151515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Obtain from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a single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composite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trapezoidal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integration</a:t>
            </a:r>
          </a:p>
        </p:txBody>
      </p:sp>
      <p:sp>
        <p:nvSpPr>
          <p:cNvPr id="666665" name="Rectangle 41"/>
          <p:cNvSpPr>
            <a:spLocks noRot="1" noChangeArrowheads="1"/>
          </p:cNvSpPr>
          <p:nvPr/>
        </p:nvSpPr>
        <p:spPr bwMode="auto">
          <a:xfrm>
            <a:off x="457200" y="146050"/>
            <a:ext cx="82296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Romberg </a:t>
            </a:r>
            <a:r>
              <a:rPr 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Table</a:t>
            </a:r>
          </a:p>
        </p:txBody>
      </p:sp>
      <p:sp>
        <p:nvSpPr>
          <p:cNvPr id="666666" name="Text Box 42"/>
          <p:cNvSpPr txBox="1">
            <a:spLocks noChangeArrowheads="1"/>
          </p:cNvSpPr>
          <p:nvPr/>
        </p:nvSpPr>
        <p:spPr bwMode="auto">
          <a:xfrm>
            <a:off x="141461" y="6178550"/>
            <a:ext cx="2393604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I=R</a:t>
            </a:r>
            <a:r>
              <a:rPr 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n,1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+ O(h</a:t>
            </a:r>
            <a:r>
              <a:rPr 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2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66667" name="Line 43"/>
          <p:cNvSpPr>
            <a:spLocks noChangeShapeType="1"/>
          </p:cNvSpPr>
          <p:nvPr/>
        </p:nvSpPr>
        <p:spPr bwMode="auto">
          <a:xfrm flipV="1">
            <a:off x="1436688" y="5776913"/>
            <a:ext cx="566737" cy="377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707" name="Rectangle 5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/>
          </a:p>
        </p:txBody>
      </p:sp>
      <p:graphicFrame>
        <p:nvGraphicFramePr>
          <p:cNvPr id="6676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68305"/>
              </p:ext>
            </p:extLst>
          </p:nvPr>
        </p:nvGraphicFramePr>
        <p:xfrm>
          <a:off x="304800" y="1574692"/>
          <a:ext cx="8229600" cy="3048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0.00000000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1.57079633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2.09439511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1.89611890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2.00455976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1.99857073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1.97423160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2.00026917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1.99998313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2.00000555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1.99357034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2.00001659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1.99999975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2.00000001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1.99999999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1.99839336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2.00000103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Arial" charset="0"/>
                        </a:rPr>
                        <a:t>2.00000000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7701" name="Text Box 53"/>
          <p:cNvSpPr txBox="1">
            <a:spLocks noChangeArrowheads="1"/>
          </p:cNvSpPr>
          <p:nvPr/>
        </p:nvSpPr>
        <p:spPr bwMode="auto">
          <a:xfrm>
            <a:off x="769938" y="958500"/>
            <a:ext cx="3736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Consider previous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Example-13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6770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045005"/>
              </p:ext>
            </p:extLst>
          </p:nvPr>
        </p:nvGraphicFramePr>
        <p:xfrm>
          <a:off x="4595073" y="685800"/>
          <a:ext cx="2209800" cy="85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6" name="Equation" r:id="rId3" imgW="977760" imgH="380880" progId="Equation.DSMT4">
                  <p:embed/>
                </p:oleObj>
              </mc:Choice>
              <mc:Fallback>
                <p:oleObj name="Equation" r:id="rId3" imgW="977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073" y="685800"/>
                        <a:ext cx="2209800" cy="856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703" name="Text Box 55"/>
          <p:cNvSpPr txBox="1">
            <a:spLocks noChangeArrowheads="1"/>
          </p:cNvSpPr>
          <p:nvPr/>
        </p:nvSpPr>
        <p:spPr bwMode="auto">
          <a:xfrm>
            <a:off x="433244" y="5147032"/>
            <a:ext cx="6085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Error in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6,6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is only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6.61026789e-011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very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rapid convergence</a:t>
            </a:r>
          </a:p>
        </p:txBody>
      </p:sp>
      <p:sp>
        <p:nvSpPr>
          <p:cNvPr id="667705" name="Line 57"/>
          <p:cNvSpPr>
            <a:spLocks noChangeShapeType="1"/>
          </p:cNvSpPr>
          <p:nvPr/>
        </p:nvSpPr>
        <p:spPr bwMode="auto">
          <a:xfrm flipV="1">
            <a:off x="7939882" y="4724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7706" name="Text Box 58"/>
          <p:cNvSpPr txBox="1">
            <a:spLocks noChangeArrowheads="1"/>
          </p:cNvSpPr>
          <p:nvPr/>
        </p:nvSpPr>
        <p:spPr bwMode="auto">
          <a:xfrm>
            <a:off x="7093336" y="5208588"/>
            <a:ext cx="16930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Accurate to 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O(h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Reasons for numerical integration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1700"/>
            <a:ext cx="8458200" cy="5454650"/>
          </a:xfrm>
          <a:noFill/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11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are several reasons for carrying out numerical integration. The integrand </a:t>
            </a:r>
            <a:r>
              <a:rPr lang="en-US" sz="2000" i="1" dirty="0"/>
              <a:t>f(x)</a:t>
            </a:r>
            <a:r>
              <a:rPr lang="en-US" sz="2000" dirty="0"/>
              <a:t> may be known only at certain points, such as obtained by </a:t>
            </a:r>
            <a:r>
              <a:rPr lang="en-US" sz="2000" u="sng" dirty="0">
                <a:hlinkClick r:id="rId3" tooltip="Sampling (statistics)"/>
              </a:rPr>
              <a:t>sampling</a:t>
            </a:r>
            <a:r>
              <a:rPr lang="en-US" sz="2000" dirty="0"/>
              <a:t>. Some </a:t>
            </a:r>
            <a:r>
              <a:rPr lang="en-US" sz="2000" u="sng" dirty="0">
                <a:hlinkClick r:id="rId4" tooltip="Embedded systems"/>
              </a:rPr>
              <a:t>embedded systems</a:t>
            </a:r>
            <a:r>
              <a:rPr lang="en-US" sz="2000" dirty="0"/>
              <a:t> and other computer applications may need numerical integration for this reason.</a:t>
            </a:r>
          </a:p>
          <a:p>
            <a:pPr algn="just">
              <a:lnSpc>
                <a:spcPct val="111000"/>
              </a:lnSpc>
            </a:pPr>
            <a:r>
              <a:rPr lang="en-US" sz="2000" dirty="0"/>
              <a:t>A formula for the integrand may be known, but it may be difficult or impossible to find an </a:t>
            </a:r>
            <a:r>
              <a:rPr lang="en-US" sz="2000" u="sng" dirty="0" err="1">
                <a:hlinkClick r:id="rId5" tooltip="Antiderivative"/>
              </a:rPr>
              <a:t>antiderivative</a:t>
            </a:r>
            <a:r>
              <a:rPr lang="en-US" sz="2000" dirty="0"/>
              <a:t> which is an </a:t>
            </a:r>
            <a:r>
              <a:rPr lang="en-US" sz="2000" u="sng" dirty="0">
                <a:hlinkClick r:id="rId6" tooltip="Elementary function"/>
              </a:rPr>
              <a:t>elementary function</a:t>
            </a:r>
            <a:r>
              <a:rPr lang="en-US" sz="2000" dirty="0"/>
              <a:t>. An example of such an integrand is </a:t>
            </a:r>
            <a:r>
              <a:rPr lang="en-US" sz="2000" i="1" dirty="0">
                <a:solidFill>
                  <a:srgbClr val="FF0000"/>
                </a:solidFill>
              </a:rPr>
              <a:t>f(x)</a:t>
            </a:r>
            <a:r>
              <a:rPr lang="en-US" sz="2000" dirty="0">
                <a:solidFill>
                  <a:srgbClr val="FF0000"/>
                </a:solidFill>
              </a:rPr>
              <a:t> = exp(−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i="1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, the </a:t>
            </a:r>
            <a:r>
              <a:rPr lang="en-US" sz="2000" dirty="0" err="1"/>
              <a:t>antiderivative</a:t>
            </a:r>
            <a:r>
              <a:rPr lang="en-US" sz="2000" dirty="0"/>
              <a:t> of which cannot be written in </a:t>
            </a:r>
            <a:r>
              <a:rPr lang="en-US" sz="2000" u="sng" dirty="0">
                <a:hlinkClick r:id="rId7" tooltip="Elementary form"/>
              </a:rPr>
              <a:t>elementary form</a:t>
            </a:r>
            <a:r>
              <a:rPr lang="en-US" sz="2000" dirty="0"/>
              <a:t>.</a:t>
            </a:r>
          </a:p>
          <a:p>
            <a:pPr algn="just">
              <a:lnSpc>
                <a:spcPct val="111000"/>
              </a:lnSpc>
            </a:pPr>
            <a:r>
              <a:rPr lang="en-US" sz="2000" dirty="0"/>
              <a:t>It may be possible to find an </a:t>
            </a:r>
            <a:r>
              <a:rPr lang="en-US" sz="2000" dirty="0" err="1"/>
              <a:t>antiderivative</a:t>
            </a:r>
            <a:r>
              <a:rPr lang="en-US" sz="2000" dirty="0"/>
              <a:t> symbolically, but it may be easier to compute a numerical approximation than to compute the </a:t>
            </a:r>
            <a:r>
              <a:rPr lang="en-US" sz="2000" dirty="0" err="1"/>
              <a:t>antiderivative</a:t>
            </a:r>
            <a:r>
              <a:rPr lang="en-US" sz="2000" dirty="0"/>
              <a:t>. That may be the case if the antiderivative is given as an infinite series or product, or if its evaluation requires a </a:t>
            </a:r>
            <a:r>
              <a:rPr lang="en-US" sz="2000" u="sng" dirty="0">
                <a:hlinkClick r:id="rId8" tooltip="Special function"/>
              </a:rPr>
              <a:t>special function</a:t>
            </a:r>
            <a:r>
              <a:rPr lang="en-US" sz="2000" dirty="0"/>
              <a:t> which is not available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Example-14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table below shows computation of the following integral: </a:t>
            </a:r>
            <a:endParaRPr lang="el-GR" dirty="0"/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10" name="Picture 9" descr="http://www.site.uottawa.ca/~rlantos/courses/CSI3150/examples/Romberg/integr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82" y="1625437"/>
            <a:ext cx="12255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site.uottawa.ca/~rlantos/courses/CSI3150/examples/Romberg/Romber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04937"/>
            <a:ext cx="8610600" cy="323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286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/>
              <a:t>Matlab function for Romberg Integration</a:t>
            </a:r>
          </a:p>
        </p:txBody>
      </p:sp>
      <p:pic>
        <p:nvPicPr>
          <p:cNvPr id="178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85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Gauss Quadrature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64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Gauss Quadrature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257800" cy="50292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Gauss quadrature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describes a class of techniques for evaluating the area under a straight line </a:t>
            </a:r>
            <a:r>
              <a:rPr lang="en-US" sz="2400" dirty="0" smtClean="0">
                <a:solidFill>
                  <a:srgbClr val="C00000"/>
                </a:solidFill>
              </a:rPr>
              <a:t>by joining </a:t>
            </a:r>
            <a:r>
              <a:rPr lang="en-US" sz="2400" i="1" dirty="0" smtClean="0">
                <a:solidFill>
                  <a:srgbClr val="C00000"/>
                </a:solidFill>
              </a:rPr>
              <a:t>any</a:t>
            </a:r>
            <a:r>
              <a:rPr lang="en-US" sz="2400" dirty="0" smtClean="0">
                <a:solidFill>
                  <a:srgbClr val="C00000"/>
                </a:solidFill>
              </a:rPr>
              <a:t> two points on a curve rather than simply choosing the endpoints.</a:t>
            </a:r>
          </a:p>
          <a:p>
            <a:r>
              <a:rPr lang="en-US" sz="2400" dirty="0" smtClean="0"/>
              <a:t>The key is to choose the line that balances the positive and negative errors.</a:t>
            </a:r>
            <a:endParaRPr lang="en-US" sz="2400" i="1" dirty="0" smtClean="0"/>
          </a:p>
        </p:txBody>
      </p:sp>
      <p:pic>
        <p:nvPicPr>
          <p:cNvPr id="302084" name="Picture 4" descr="fig180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6909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Gaussian quadrature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r>
              <a:rPr lang="en-US" sz="2000" dirty="0"/>
              <a:t>In numerical analysis, a </a:t>
            </a:r>
            <a:r>
              <a:rPr lang="en-US" sz="2000" b="1" dirty="0">
                <a:solidFill>
                  <a:srgbClr val="0000FF"/>
                </a:solidFill>
              </a:rPr>
              <a:t>quadrature rule</a:t>
            </a:r>
            <a:r>
              <a:rPr lang="en-US" sz="2000" dirty="0"/>
              <a:t> is an approximation of the definite integral of a function, usually stated as a weighted sum of function values at specified points within the domain of integration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An</a:t>
            </a:r>
            <a:r>
              <a:rPr lang="en-US" sz="2000" dirty="0"/>
              <a:t> 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-point</a:t>
            </a:r>
            <a:r>
              <a:rPr lang="en-US" sz="2000" dirty="0"/>
              <a:t> </a:t>
            </a:r>
            <a:r>
              <a:rPr lang="en-US" sz="2000" b="1" dirty="0">
                <a:solidFill>
                  <a:srgbClr val="0000FF"/>
                </a:solidFill>
              </a:rPr>
              <a:t>Gaussian quadrature rule</a:t>
            </a:r>
            <a:r>
              <a:rPr lang="en-US" sz="2000" dirty="0"/>
              <a:t>, named after Carl Friedrich </a:t>
            </a:r>
            <a:r>
              <a:rPr lang="en-US" sz="2000" dirty="0" smtClean="0"/>
              <a:t>Gauss,</a:t>
            </a:r>
            <a:r>
              <a:rPr lang="en-US" sz="2000" dirty="0"/>
              <a:t> is a quadrature rule constructed to yield an exact result for polynomials of degree </a:t>
            </a:r>
            <a:r>
              <a:rPr lang="en-US" sz="2000" dirty="0">
                <a:solidFill>
                  <a:srgbClr val="C00000"/>
                </a:solidFill>
              </a:rPr>
              <a:t>2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 − 1</a:t>
            </a:r>
            <a:r>
              <a:rPr lang="en-US" sz="2000" dirty="0"/>
              <a:t> or less by a suitable choice of the nodes </a:t>
            </a:r>
            <a:r>
              <a:rPr lang="en-US" sz="2000" i="1" dirty="0">
                <a:solidFill>
                  <a:srgbClr val="C00000"/>
                </a:solidFill>
              </a:rPr>
              <a:t>x</a:t>
            </a:r>
            <a:r>
              <a:rPr lang="en-US" sz="2000" i="1" baseline="-25000" dirty="0">
                <a:solidFill>
                  <a:srgbClr val="C00000"/>
                </a:solidFill>
              </a:rPr>
              <a:t>i</a:t>
            </a:r>
            <a:r>
              <a:rPr lang="en-US" sz="2000" dirty="0"/>
              <a:t> and weights </a:t>
            </a:r>
            <a:r>
              <a:rPr lang="en-US" sz="2000" i="1" dirty="0" err="1">
                <a:solidFill>
                  <a:srgbClr val="C00000"/>
                </a:solidFill>
              </a:rPr>
              <a:t>w</a:t>
            </a:r>
            <a:r>
              <a:rPr lang="en-US" sz="2000" i="1" baseline="-25000" dirty="0" err="1">
                <a:solidFill>
                  <a:srgbClr val="C00000"/>
                </a:solidFill>
              </a:rPr>
              <a:t>i</a:t>
            </a:r>
            <a:r>
              <a:rPr lang="en-US" sz="2000" dirty="0"/>
              <a:t> for </a:t>
            </a:r>
            <a:r>
              <a:rPr lang="en-US" sz="2000" i="1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 = 1, …, 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most common domain of integration for such a rule is taken as [−1, 1], so the rule is stated </a:t>
            </a:r>
            <a:r>
              <a:rPr lang="en-US" sz="2000" dirty="0" smtClean="0"/>
              <a:t>as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 smtClean="0"/>
              <a:t>which </a:t>
            </a:r>
            <a:r>
              <a:rPr lang="en-US" sz="2000" dirty="0"/>
              <a:t>is exact for polynomials of degree </a:t>
            </a:r>
            <a:r>
              <a:rPr lang="en-US" sz="2000" dirty="0">
                <a:solidFill>
                  <a:srgbClr val="C00000"/>
                </a:solidFill>
              </a:rPr>
              <a:t>2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 − 1</a:t>
            </a:r>
            <a:r>
              <a:rPr lang="en-US" sz="2000" dirty="0"/>
              <a:t> or less. This exact rule is known as the Gauss-Legendre quadrature rule. </a:t>
            </a:r>
            <a:r>
              <a:rPr lang="en-US" sz="2000" dirty="0">
                <a:solidFill>
                  <a:srgbClr val="C00000"/>
                </a:solidFill>
              </a:rPr>
              <a:t>The quadrature rule will only be an accurate approximation to the integral above if </a:t>
            </a:r>
            <a:r>
              <a:rPr lang="en-US" sz="2000" i="1" dirty="0">
                <a:solidFill>
                  <a:srgbClr val="C00000"/>
                </a:solidFill>
              </a:rPr>
              <a:t>f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i="1" dirty="0">
                <a:solidFill>
                  <a:srgbClr val="C00000"/>
                </a:solidFill>
              </a:rPr>
              <a:t>x</a:t>
            </a:r>
            <a:r>
              <a:rPr lang="en-US" sz="2000" dirty="0">
                <a:solidFill>
                  <a:srgbClr val="C00000"/>
                </a:solidFill>
              </a:rPr>
              <a:t>) is well-approximated by a polynomial of degree 2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 − 1 or less on [−1, 1].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13553"/>
              </p:ext>
            </p:extLst>
          </p:nvPr>
        </p:nvGraphicFramePr>
        <p:xfrm>
          <a:off x="3124200" y="4191000"/>
          <a:ext cx="263048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0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542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630488" cy="814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7396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Gaussian </a:t>
            </a:r>
            <a:r>
              <a:rPr lang="en-US" sz="3200" dirty="0" smtClean="0">
                <a:solidFill>
                  <a:srgbClr val="0070C0"/>
                </a:solidFill>
              </a:rPr>
              <a:t>quadrature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762000"/>
            <a:ext cx="5478942" cy="54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641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2"/>
            <a:ext cx="7467600" cy="762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Gaussian </a:t>
            </a:r>
            <a:r>
              <a:rPr lang="en-US" sz="3600" b="1" dirty="0" err="1" smtClean="0">
                <a:solidFill>
                  <a:srgbClr val="0070C0"/>
                </a:solidFill>
              </a:rPr>
              <a:t>Quadratures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267200"/>
          </a:xfrm>
        </p:spPr>
        <p:txBody>
          <a:bodyPr/>
          <a:lstStyle/>
          <a:p>
            <a:pPr eaLnBrk="1" hangingPunct="1"/>
            <a:r>
              <a:rPr lang="en-US" sz="2400" u="sng" dirty="0" smtClean="0"/>
              <a:t>Newton-Cotes Formulae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use evenly-spaced functional values</a:t>
            </a:r>
          </a:p>
          <a:p>
            <a:pPr eaLnBrk="1" hangingPunct="1"/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Gaussian </a:t>
            </a:r>
            <a:r>
              <a:rPr lang="en-US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Quadratures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2400" dirty="0" smtClean="0"/>
              <a:t>Select functional values at non-uniformly distributed points to achieve higher accuracy. The values are not predetermined, but unknowns to be determined.</a:t>
            </a:r>
          </a:p>
          <a:p>
            <a:pPr lvl="1" eaLnBrk="1" hangingPunct="1"/>
            <a:r>
              <a:rPr lang="en-US" sz="2400" dirty="0" smtClean="0"/>
              <a:t>Change of variables    =&gt;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the interval of integration is [-1,1]. </a:t>
            </a:r>
          </a:p>
          <a:p>
            <a:pPr lvl="1" eaLnBrk="1" hangingPunct="1"/>
            <a:r>
              <a:rPr lang="en-US" sz="2400" dirty="0" smtClean="0"/>
              <a:t>Gauss-Legendre formulae</a:t>
            </a:r>
          </a:p>
          <a:p>
            <a:pPr lvl="1" eaLnBrk="1" hangingPunct="1"/>
            <a:r>
              <a:rPr lang="en-US" sz="2400" dirty="0" smtClean="0"/>
              <a:t>Rule is stated as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21526"/>
              </p:ext>
            </p:extLst>
          </p:nvPr>
        </p:nvGraphicFramePr>
        <p:xfrm>
          <a:off x="4081463" y="5181600"/>
          <a:ext cx="35385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2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5181600"/>
                        <a:ext cx="3538537" cy="1095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71625"/>
            <a:ext cx="83724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123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Gauss-Legendre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Formulas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861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i="1" dirty="0" smtClean="0"/>
              <a:t>Gauss-Legendre</a:t>
            </a:r>
            <a:r>
              <a:rPr lang="en-US" sz="2400" dirty="0" smtClean="0"/>
              <a:t> formulas seem to optimize estimates to integrals for functions over intervals from -1 to 1.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Integrals over other intervals require a change in variables to set the limits from -1 to 1.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integral estimates are of the form: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 the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are calculated to ensure that the method exactly integrates up to (2</a:t>
            </a:r>
            <a:r>
              <a:rPr lang="en-US" sz="2400" i="1" dirty="0" smtClean="0"/>
              <a:t>n</a:t>
            </a:r>
            <a:r>
              <a:rPr lang="en-US" sz="2400" dirty="0" smtClean="0"/>
              <a:t>-1)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order polynomials over the interval from -1 to 1.</a:t>
            </a:r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54017"/>
              </p:ext>
            </p:extLst>
          </p:nvPr>
        </p:nvGraphicFramePr>
        <p:xfrm>
          <a:off x="2209800" y="3962400"/>
          <a:ext cx="50053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43" name="Equation" r:id="rId3" imgW="2501640" imgH="253800" progId="Equation.DSMT4">
                  <p:embed/>
                </p:oleObj>
              </mc:Choice>
              <mc:Fallback>
                <p:oleObj name="Equation" r:id="rId3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5005388" cy="508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544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655293"/>
              </p:ext>
            </p:extLst>
          </p:nvPr>
        </p:nvGraphicFramePr>
        <p:xfrm>
          <a:off x="2223951" y="1099995"/>
          <a:ext cx="3505200" cy="105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99" name="Equation" r:id="rId3" imgW="1600200" imgH="482400" progId="Equation.DSMT4">
                  <p:embed/>
                </p:oleObj>
              </mc:Choice>
              <mc:Fallback>
                <p:oleObj name="Equation" r:id="rId3" imgW="160020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3951" y="1099995"/>
                        <a:ext cx="3505200" cy="105712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100360"/>
            <a:ext cx="15183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 panose="030F0702030302020204" pitchFamily="66" charset="0"/>
              </a:rPr>
              <a:t>Consider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76206" y="2128254"/>
            <a:ext cx="6881804" cy="602054"/>
            <a:chOff x="2183956" y="2076300"/>
            <a:chExt cx="6881804" cy="60205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7456143"/>
                </p:ext>
              </p:extLst>
            </p:nvPr>
          </p:nvGraphicFramePr>
          <p:xfrm>
            <a:off x="2183956" y="2076300"/>
            <a:ext cx="1323453" cy="581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00" name="Equation" r:id="rId5" imgW="520560" imgH="228600" progId="Equation.DSMT4">
                    <p:embed/>
                  </p:oleObj>
                </mc:Choice>
                <mc:Fallback>
                  <p:oleObj name="Equation" r:id="rId5" imgW="5205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83956" y="2076300"/>
                          <a:ext cx="1323453" cy="5810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632546" y="2205528"/>
              <a:ext cx="684803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latin typeface="Comic Sans MS" panose="030F0702030302020204" pitchFamily="66" charset="0"/>
                </a:rPr>
                <a:t>and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275761"/>
                </p:ext>
              </p:extLst>
            </p:nvPr>
          </p:nvGraphicFramePr>
          <p:xfrm>
            <a:off x="4433751" y="2136093"/>
            <a:ext cx="1295400" cy="542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01" name="Equation" r:id="rId7" imgW="545760" imgH="228600" progId="Equation.DSMT4">
                    <p:embed/>
                  </p:oleObj>
                </mc:Choice>
                <mc:Fallback>
                  <p:oleObj name="Equation" r:id="rId7" imgW="5457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33751" y="2136093"/>
                          <a:ext cx="1295400" cy="5422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5839339" y="2205528"/>
              <a:ext cx="658322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latin typeface="+mn-lt"/>
                </a:rPr>
                <a:t>are 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964880"/>
                </p:ext>
              </p:extLst>
            </p:nvPr>
          </p:nvGraphicFramePr>
          <p:xfrm>
            <a:off x="6477000" y="2220115"/>
            <a:ext cx="592701" cy="374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02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77000" y="2220115"/>
                          <a:ext cx="592701" cy="374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7069701" y="2194856"/>
              <a:ext cx="1996059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latin typeface="Comic Sans MS" panose="030F0702030302020204" pitchFamily="66" charset="0"/>
                </a:rPr>
                <a:t>p</a:t>
              </a:r>
              <a:r>
                <a:rPr lang="en-US" dirty="0" smtClean="0">
                  <a:latin typeface="Comic Sans MS" panose="030F0702030302020204" pitchFamily="66" charset="0"/>
                </a:rPr>
                <a:t>arameters.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721" y="2882761"/>
            <a:ext cx="8117879" cy="1521933"/>
            <a:chOff x="457200" y="2877107"/>
            <a:chExt cx="7211478" cy="1521933"/>
          </a:xfrm>
        </p:grpSpPr>
        <p:sp>
          <p:nvSpPr>
            <p:cNvPr id="13" name="Rectangle 12"/>
            <p:cNvSpPr/>
            <p:nvPr/>
          </p:nvSpPr>
          <p:spPr>
            <a:xfrm>
              <a:off x="457200" y="2877107"/>
              <a:ext cx="721147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latin typeface="Comic Sans MS" panose="030F0702030302020204" pitchFamily="66" charset="0"/>
                </a:rPr>
                <a:t>We therefore determine a class of polynomials of degree at most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57538" y="3215094"/>
              <a:ext cx="7169308" cy="1183946"/>
              <a:chOff x="425458" y="2978506"/>
              <a:chExt cx="7169308" cy="1183946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670300"/>
                  </p:ext>
                </p:extLst>
              </p:nvPr>
            </p:nvGraphicFramePr>
            <p:xfrm>
              <a:off x="2603210" y="2978506"/>
              <a:ext cx="855349" cy="374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03" name="Equation" r:id="rId11" imgW="406080" imgH="177480" progId="Equation.DSMT4">
                      <p:embed/>
                    </p:oleObj>
                  </mc:Choice>
                  <mc:Fallback>
                    <p:oleObj name="Equation" r:id="rId11" imgW="4060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603210" y="2978506"/>
                            <a:ext cx="855349" cy="37421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425458" y="3405322"/>
                <a:ext cx="71693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latin typeface="Comic Sans MS" panose="030F0702030302020204" pitchFamily="66" charset="0"/>
                  </a:rPr>
                  <a:t>for which the quadrature formulas have the degree of precision  less than or equal to 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9885981"/>
                  </p:ext>
                </p:extLst>
              </p:nvPr>
            </p:nvGraphicFramePr>
            <p:xfrm>
              <a:off x="4468540" y="3717700"/>
              <a:ext cx="855349" cy="374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04" name="Equation" r:id="rId13" imgW="406080" imgH="177480" progId="Equation.DSMT4">
                      <p:embed/>
                    </p:oleObj>
                  </mc:Choice>
                  <mc:Fallback>
                    <p:oleObj name="Equation" r:id="rId13" imgW="406080" imgH="177480" progId="Equation.DSMT4">
                      <p:embed/>
                      <p:pic>
                        <p:nvPicPr>
                          <p:cNvPr id="14" name="Object 13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468540" y="3717700"/>
                            <a:ext cx="855349" cy="37421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02326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Methods for one-dimensional integrals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1800" dirty="0">
                <a:solidFill>
                  <a:prstClr val="black"/>
                </a:solidFill>
              </a:rPr>
              <a:t>Numerical integration methods can generally be described as combining evaluations of the integrand to get an approximation to the integral. </a:t>
            </a:r>
            <a:r>
              <a:rPr lang="en-US" sz="1800" dirty="0">
                <a:solidFill>
                  <a:srgbClr val="E70742"/>
                </a:solidFill>
              </a:rPr>
              <a:t>The integrand is evaluated at a finite set of points called </a:t>
            </a:r>
            <a:r>
              <a:rPr lang="en-US" sz="1800" b="1" dirty="0">
                <a:solidFill>
                  <a:srgbClr val="E70742"/>
                </a:solidFill>
              </a:rPr>
              <a:t>integration points</a:t>
            </a:r>
            <a:r>
              <a:rPr lang="en-US" sz="1800" dirty="0">
                <a:solidFill>
                  <a:srgbClr val="E70742"/>
                </a:solidFill>
              </a:rPr>
              <a:t> and a weighted sum of these values is used to approximate the integral.</a:t>
            </a:r>
            <a:r>
              <a:rPr lang="en-US" sz="1800" dirty="0">
                <a:solidFill>
                  <a:prstClr val="black"/>
                </a:solidFill>
              </a:rPr>
              <a:t> The integration points and weights depend on the specific method used and the accuracy required from the approximation.</a:t>
            </a:r>
          </a:p>
          <a:p>
            <a:pPr lvl="0" algn="just"/>
            <a:r>
              <a:rPr lang="en-US" sz="1800" dirty="0">
                <a:solidFill>
                  <a:prstClr val="black"/>
                </a:solidFill>
              </a:rPr>
              <a:t>An important part of the analysis of any numerical integration method is to study the behavior of the approximation error as a function of the number of integrand evaluations. A method which yields a small error for a small number of evaluations is usually considered superior. Reducing the number of evaluations of the integrand reduces the number of arithmetic operations involved, and therefore reduces the total </a:t>
            </a:r>
            <a:r>
              <a:rPr lang="en-US" sz="1800" u="sng" dirty="0">
                <a:solidFill>
                  <a:prstClr val="black"/>
                </a:solidFill>
                <a:hlinkClick r:id="rId3" tooltip="Round-off error"/>
              </a:rPr>
              <a:t>round-off error</a:t>
            </a:r>
            <a:r>
              <a:rPr lang="en-US" sz="1800" dirty="0">
                <a:solidFill>
                  <a:prstClr val="black"/>
                </a:solidFill>
              </a:rPr>
              <a:t>. Also, each evaluation takes time, and the integrand may be arbitrarily complicated.</a:t>
            </a:r>
          </a:p>
          <a:p>
            <a:pPr lvl="0" algn="just"/>
            <a:r>
              <a:rPr lang="en-US" sz="1800" dirty="0">
                <a:solidFill>
                  <a:prstClr val="black"/>
                </a:solidFill>
              </a:rPr>
              <a:t>A 'brute force' kind of numerical integration can be done, if the integrand is reasonably well-behaved (i.e. </a:t>
            </a:r>
            <a:r>
              <a:rPr lang="en-US" sz="1800" u="sng" dirty="0">
                <a:solidFill>
                  <a:prstClr val="black"/>
                </a:solidFill>
                <a:hlinkClick r:id="rId4" tooltip="Piecewise"/>
              </a:rPr>
              <a:t>piecewise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u="sng" dirty="0">
                <a:solidFill>
                  <a:prstClr val="black"/>
                </a:solidFill>
                <a:hlinkClick r:id="rId5" tooltip="Continuous function"/>
              </a:rPr>
              <a:t>continuous</a:t>
            </a:r>
            <a:r>
              <a:rPr lang="en-US" sz="1800" dirty="0">
                <a:solidFill>
                  <a:prstClr val="black"/>
                </a:solidFill>
              </a:rPr>
              <a:t> and of </a:t>
            </a:r>
            <a:r>
              <a:rPr lang="en-US" sz="1800" u="sng" dirty="0">
                <a:solidFill>
                  <a:prstClr val="black"/>
                </a:solidFill>
                <a:hlinkClick r:id="rId6" tooltip="Bounded variation"/>
              </a:rPr>
              <a:t>bounded variation</a:t>
            </a:r>
            <a:r>
              <a:rPr lang="en-US" sz="1800" dirty="0">
                <a:solidFill>
                  <a:prstClr val="black"/>
                </a:solidFill>
              </a:rPr>
              <a:t>), by evaluating the integrand with very small increments.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9563"/>
            <a:ext cx="74676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Gaussian </a:t>
            </a:r>
            <a:r>
              <a:rPr lang="en-US" sz="3200" b="1" dirty="0" err="1" smtClean="0">
                <a:solidFill>
                  <a:srgbClr val="0070C0"/>
                </a:solidFill>
              </a:rPr>
              <a:t>Quadratures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17066"/>
              </p:ext>
            </p:extLst>
          </p:nvPr>
        </p:nvGraphicFramePr>
        <p:xfrm>
          <a:off x="2763838" y="1423988"/>
          <a:ext cx="35385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7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423988"/>
                        <a:ext cx="3538537" cy="1096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609600" y="1023298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The Gauss-Legendre quadrature formula is stated as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676835" y="2537611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sz="2400" dirty="0">
                <a:latin typeface="Comic Sans MS" panose="030F0702030302020204" pitchFamily="66" charset="0"/>
              </a:rPr>
              <a:t>the </a:t>
            </a:r>
            <a:r>
              <a:rPr lang="en-US" sz="24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's</a:t>
            </a:r>
            <a:r>
              <a:rPr lang="en-US" sz="2400" dirty="0">
                <a:latin typeface="Comic Sans MS" panose="030F0702030302020204" pitchFamily="66" charset="0"/>
              </a:rPr>
              <a:t> are called the weights, the </a:t>
            </a:r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's</a:t>
            </a:r>
            <a:r>
              <a:rPr lang="en-US" sz="2400" dirty="0">
                <a:latin typeface="Comic Sans MS" panose="030F0702030302020204" pitchFamily="66" charset="0"/>
              </a:rPr>
              <a:t> are called the quadrature nodes. The approximation error term, </a:t>
            </a:r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ε</a:t>
            </a:r>
            <a:r>
              <a:rPr lang="en-US" sz="2400" dirty="0">
                <a:latin typeface="Comic Sans MS" panose="030F0702030302020204" pitchFamily="66" charset="0"/>
              </a:rPr>
              <a:t>,  is called the truncation error for integration.  </a:t>
            </a:r>
          </a:p>
          <a:p>
            <a:pPr marL="0" lvl="1"/>
            <a:r>
              <a:rPr lang="en-US" sz="2400" dirty="0" smtClean="0">
                <a:latin typeface="Comic Sans MS" panose="030F0702030302020204" pitchFamily="66" charset="0"/>
              </a:rPr>
              <a:t>For </a:t>
            </a:r>
            <a:r>
              <a:rPr lang="en-US" sz="2400" dirty="0">
                <a:latin typeface="Comic Sans MS" panose="030F0702030302020204" pitchFamily="66" charset="0"/>
              </a:rPr>
              <a:t>Gauss-Legendre quadrature, the nodes are chosen to be zeros of certain Legendre polynomials.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83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Freeform 2" descr="Dark downward diagonal"/>
          <p:cNvSpPr>
            <a:spLocks/>
          </p:cNvSpPr>
          <p:nvPr/>
        </p:nvSpPr>
        <p:spPr bwMode="auto">
          <a:xfrm>
            <a:off x="1752600" y="2743200"/>
            <a:ext cx="3581400" cy="2209800"/>
          </a:xfrm>
          <a:custGeom>
            <a:avLst/>
            <a:gdLst>
              <a:gd name="T0" fmla="*/ 0 w 2256"/>
              <a:gd name="T1" fmla="*/ 1392 h 1392"/>
              <a:gd name="T2" fmla="*/ 0 w 2256"/>
              <a:gd name="T3" fmla="*/ 144 h 1392"/>
              <a:gd name="T4" fmla="*/ 2256 w 2256"/>
              <a:gd name="T5" fmla="*/ 0 h 1392"/>
              <a:gd name="T6" fmla="*/ 2256 w 2256"/>
              <a:gd name="T7" fmla="*/ 1392 h 1392"/>
              <a:gd name="T8" fmla="*/ 0 w 2256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392"/>
              <a:gd name="T17" fmla="*/ 2256 w 2256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392">
                <a:moveTo>
                  <a:pt x="0" y="1392"/>
                </a:moveTo>
                <a:lnTo>
                  <a:pt x="0" y="144"/>
                </a:lnTo>
                <a:lnTo>
                  <a:pt x="2256" y="0"/>
                </a:lnTo>
                <a:lnTo>
                  <a:pt x="2256" y="1392"/>
                </a:lnTo>
                <a:lnTo>
                  <a:pt x="0" y="1392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Change of Interval for Gaussian Quadrature</a:t>
            </a:r>
          </a:p>
        </p:txBody>
      </p:sp>
      <p:sp>
        <p:nvSpPr>
          <p:cNvPr id="563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129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Coordinate transformation from [</a:t>
            </a:r>
            <a:r>
              <a:rPr lang="en-US" sz="2400" dirty="0" err="1" smtClean="0"/>
              <a:t>a,b</a:t>
            </a:r>
            <a:r>
              <a:rPr lang="en-US" sz="2400" dirty="0" smtClean="0"/>
              <a:t>] to [-1,1]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This can be done by an affine transformation on </a:t>
            </a:r>
            <a:r>
              <a:rPr lang="en-US" sz="2400" i="1" dirty="0" smtClean="0"/>
              <a:t>t </a:t>
            </a:r>
            <a:r>
              <a:rPr lang="en-US" sz="2400" dirty="0" smtClean="0"/>
              <a:t> and a change of variables.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56328" name="Line 5"/>
          <p:cNvSpPr>
            <a:spLocks noChangeShapeType="1"/>
          </p:cNvSpPr>
          <p:nvPr/>
        </p:nvSpPr>
        <p:spPr bwMode="auto">
          <a:xfrm>
            <a:off x="1371600" y="49530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9" name="Line 6"/>
          <p:cNvSpPr>
            <a:spLocks noChangeShapeType="1"/>
          </p:cNvSpPr>
          <p:nvPr/>
        </p:nvSpPr>
        <p:spPr bwMode="auto">
          <a:xfrm flipV="1">
            <a:off x="1371600" y="24384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0" name="Freeform 7"/>
          <p:cNvSpPr>
            <a:spLocks/>
          </p:cNvSpPr>
          <p:nvPr/>
        </p:nvSpPr>
        <p:spPr bwMode="auto">
          <a:xfrm>
            <a:off x="1752600" y="2514600"/>
            <a:ext cx="3581400" cy="1600200"/>
          </a:xfrm>
          <a:custGeom>
            <a:avLst/>
            <a:gdLst>
              <a:gd name="T0" fmla="*/ 0 w 2256"/>
              <a:gd name="T1" fmla="*/ 992 h 992"/>
              <a:gd name="T2" fmla="*/ 240 w 2256"/>
              <a:gd name="T3" fmla="*/ 512 h 992"/>
              <a:gd name="T4" fmla="*/ 480 w 2256"/>
              <a:gd name="T5" fmla="*/ 224 h 992"/>
              <a:gd name="T6" fmla="*/ 864 w 2256"/>
              <a:gd name="T7" fmla="*/ 32 h 992"/>
              <a:gd name="T8" fmla="*/ 1248 w 2256"/>
              <a:gd name="T9" fmla="*/ 32 h 992"/>
              <a:gd name="T10" fmla="*/ 1632 w 2256"/>
              <a:gd name="T11" fmla="*/ 128 h 992"/>
              <a:gd name="T12" fmla="*/ 2016 w 2256"/>
              <a:gd name="T13" fmla="*/ 368 h 992"/>
              <a:gd name="T14" fmla="*/ 2256 w 2256"/>
              <a:gd name="T15" fmla="*/ 560 h 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56"/>
              <a:gd name="T25" fmla="*/ 0 h 992"/>
              <a:gd name="T26" fmla="*/ 2256 w 2256"/>
              <a:gd name="T27" fmla="*/ 992 h 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56" h="992">
                <a:moveTo>
                  <a:pt x="0" y="992"/>
                </a:moveTo>
                <a:cubicBezTo>
                  <a:pt x="80" y="816"/>
                  <a:pt x="160" y="640"/>
                  <a:pt x="240" y="512"/>
                </a:cubicBezTo>
                <a:cubicBezTo>
                  <a:pt x="320" y="384"/>
                  <a:pt x="376" y="304"/>
                  <a:pt x="480" y="224"/>
                </a:cubicBezTo>
                <a:cubicBezTo>
                  <a:pt x="584" y="144"/>
                  <a:pt x="736" y="64"/>
                  <a:pt x="864" y="32"/>
                </a:cubicBezTo>
                <a:cubicBezTo>
                  <a:pt x="992" y="0"/>
                  <a:pt x="1120" y="16"/>
                  <a:pt x="1248" y="32"/>
                </a:cubicBezTo>
                <a:cubicBezTo>
                  <a:pt x="1376" y="48"/>
                  <a:pt x="1504" y="72"/>
                  <a:pt x="1632" y="128"/>
                </a:cubicBezTo>
                <a:cubicBezTo>
                  <a:pt x="1760" y="184"/>
                  <a:pt x="1912" y="296"/>
                  <a:pt x="2016" y="368"/>
                </a:cubicBezTo>
                <a:cubicBezTo>
                  <a:pt x="2120" y="440"/>
                  <a:pt x="2188" y="500"/>
                  <a:pt x="2256" y="5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1" name="Line 8"/>
          <p:cNvSpPr>
            <a:spLocks noChangeShapeType="1"/>
          </p:cNvSpPr>
          <p:nvPr/>
        </p:nvSpPr>
        <p:spPr bwMode="auto">
          <a:xfrm>
            <a:off x="1752600" y="2971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2" name="Line 9"/>
          <p:cNvSpPr>
            <a:spLocks noChangeShapeType="1"/>
          </p:cNvSpPr>
          <p:nvPr/>
        </p:nvSpPr>
        <p:spPr bwMode="auto">
          <a:xfrm>
            <a:off x="5334000" y="2743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3" name="Line 10"/>
          <p:cNvSpPr>
            <a:spLocks noChangeShapeType="1"/>
          </p:cNvSpPr>
          <p:nvPr/>
        </p:nvSpPr>
        <p:spPr bwMode="auto">
          <a:xfrm>
            <a:off x="2514600" y="28956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4" name="Line 11"/>
          <p:cNvSpPr>
            <a:spLocks noChangeShapeType="1"/>
          </p:cNvSpPr>
          <p:nvPr/>
        </p:nvSpPr>
        <p:spPr bwMode="auto">
          <a:xfrm>
            <a:off x="4495800" y="2819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5" name="Text Box 12"/>
          <p:cNvSpPr txBox="1">
            <a:spLocks noChangeArrowheads="1"/>
          </p:cNvSpPr>
          <p:nvPr/>
        </p:nvSpPr>
        <p:spPr bwMode="auto">
          <a:xfrm>
            <a:off x="42672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6336" name="Text Box 13"/>
          <p:cNvSpPr txBox="1">
            <a:spLocks noChangeArrowheads="1"/>
          </p:cNvSpPr>
          <p:nvPr/>
        </p:nvSpPr>
        <p:spPr bwMode="auto">
          <a:xfrm>
            <a:off x="22860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14478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6338" name="Text Box 15"/>
          <p:cNvSpPr txBox="1">
            <a:spLocks noChangeArrowheads="1"/>
          </p:cNvSpPr>
          <p:nvPr/>
        </p:nvSpPr>
        <p:spPr bwMode="auto">
          <a:xfrm>
            <a:off x="51054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6339" name="Line 16"/>
          <p:cNvSpPr>
            <a:spLocks noChangeShapeType="1"/>
          </p:cNvSpPr>
          <p:nvPr/>
        </p:nvSpPr>
        <p:spPr bwMode="auto">
          <a:xfrm flipV="1">
            <a:off x="1752600" y="2743200"/>
            <a:ext cx="35814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0" name="Oval 17"/>
          <p:cNvSpPr>
            <a:spLocks noChangeArrowheads="1"/>
          </p:cNvSpPr>
          <p:nvPr/>
        </p:nvSpPr>
        <p:spPr bwMode="auto">
          <a:xfrm>
            <a:off x="2438400" y="2819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1" name="Oval 18"/>
          <p:cNvSpPr>
            <a:spLocks noChangeArrowheads="1"/>
          </p:cNvSpPr>
          <p:nvPr/>
        </p:nvSpPr>
        <p:spPr bwMode="auto">
          <a:xfrm>
            <a:off x="44196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63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09548"/>
              </p:ext>
            </p:extLst>
          </p:nvPr>
        </p:nvGraphicFramePr>
        <p:xfrm>
          <a:off x="441325" y="5486400"/>
          <a:ext cx="83312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8" name="Equation" r:id="rId4" imgW="3962160" imgH="431640" progId="Equation.DSMT4">
                  <p:embed/>
                </p:oleObj>
              </mc:Choice>
              <mc:Fallback>
                <p:oleObj name="Equation" r:id="rId4" imgW="3962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5486400"/>
                        <a:ext cx="83312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38754"/>
              </p:ext>
            </p:extLst>
          </p:nvPr>
        </p:nvGraphicFramePr>
        <p:xfrm>
          <a:off x="5683250" y="2286000"/>
          <a:ext cx="29241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9" name="Equation" r:id="rId6" imgW="1193760" imgH="1282680" progId="Equation.DSMT4">
                  <p:embed/>
                </p:oleObj>
              </mc:Choice>
              <mc:Fallback>
                <p:oleObj name="Equation" r:id="rId6" imgW="11937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2286000"/>
                        <a:ext cx="29241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90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Freeform 2" descr="Dark downward diagonal"/>
          <p:cNvSpPr>
            <a:spLocks/>
          </p:cNvSpPr>
          <p:nvPr/>
        </p:nvSpPr>
        <p:spPr bwMode="auto">
          <a:xfrm>
            <a:off x="1752600" y="2743200"/>
            <a:ext cx="3581400" cy="2209800"/>
          </a:xfrm>
          <a:custGeom>
            <a:avLst/>
            <a:gdLst>
              <a:gd name="T0" fmla="*/ 0 w 2256"/>
              <a:gd name="T1" fmla="*/ 1392 h 1392"/>
              <a:gd name="T2" fmla="*/ 0 w 2256"/>
              <a:gd name="T3" fmla="*/ 144 h 1392"/>
              <a:gd name="T4" fmla="*/ 2256 w 2256"/>
              <a:gd name="T5" fmla="*/ 0 h 1392"/>
              <a:gd name="T6" fmla="*/ 2256 w 2256"/>
              <a:gd name="T7" fmla="*/ 1392 h 1392"/>
              <a:gd name="T8" fmla="*/ 0 w 2256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392"/>
              <a:gd name="T17" fmla="*/ 2256 w 2256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392">
                <a:moveTo>
                  <a:pt x="0" y="1392"/>
                </a:moveTo>
                <a:lnTo>
                  <a:pt x="0" y="144"/>
                </a:lnTo>
                <a:lnTo>
                  <a:pt x="2256" y="0"/>
                </a:lnTo>
                <a:lnTo>
                  <a:pt x="2256" y="1392"/>
                </a:lnTo>
                <a:lnTo>
                  <a:pt x="0" y="1392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Gaussian Quadrature on [-1, 1]</a:t>
            </a:r>
          </a:p>
        </p:txBody>
      </p:sp>
      <p:sp>
        <p:nvSpPr>
          <p:cNvPr id="573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2725" y="5308600"/>
            <a:ext cx="8413750" cy="13525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For </a:t>
            </a:r>
            <a:r>
              <a:rPr lang="en-US" sz="2000" i="1" dirty="0" smtClean="0"/>
              <a:t>n</a:t>
            </a:r>
            <a:r>
              <a:rPr lang="en-US" sz="2000" dirty="0" smtClean="0"/>
              <a:t>=2, we have four unknowns (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).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These are found by assuming that the formula gives exact results for integrating a general 3rd order polynomial.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It can also be done by</a:t>
            </a:r>
            <a:r>
              <a:rPr lang="en-US" sz="2000" dirty="0" smtClean="0"/>
              <a:t> choosing (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such that it yields “exact integral” for </a:t>
            </a:r>
            <a:r>
              <a:rPr lang="en-US" sz="2000" i="1" dirty="0" smtClean="0"/>
              <a:t>f</a:t>
            </a:r>
            <a:r>
              <a:rPr lang="en-US" sz="2000" dirty="0" smtClean="0"/>
              <a:t>(x) = x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x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36188"/>
              </p:ext>
            </p:extLst>
          </p:nvPr>
        </p:nvGraphicFramePr>
        <p:xfrm>
          <a:off x="1250950" y="1295400"/>
          <a:ext cx="6718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6" name="Equation" r:id="rId3" imgW="3670200" imgH="431640" progId="Equation.DSMT4">
                  <p:embed/>
                </p:oleObj>
              </mc:Choice>
              <mc:Fallback>
                <p:oleObj name="Equation" r:id="rId3" imgW="3670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295400"/>
                        <a:ext cx="6718300" cy="78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08380"/>
              </p:ext>
            </p:extLst>
          </p:nvPr>
        </p:nvGraphicFramePr>
        <p:xfrm>
          <a:off x="5589588" y="3048000"/>
          <a:ext cx="3053531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7" name="Equation" r:id="rId5" imgW="1193760" imgH="583920" progId="Equation.DSMT4">
                  <p:embed/>
                </p:oleObj>
              </mc:Choice>
              <mc:Fallback>
                <p:oleObj name="Equation" r:id="rId5" imgW="1193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3048000"/>
                        <a:ext cx="3053531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Line 7"/>
          <p:cNvSpPr>
            <a:spLocks noChangeShapeType="1"/>
          </p:cNvSpPr>
          <p:nvPr/>
        </p:nvSpPr>
        <p:spPr bwMode="auto">
          <a:xfrm>
            <a:off x="1371600" y="49530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3505200" y="21336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4" name="Freeform 9"/>
          <p:cNvSpPr>
            <a:spLocks/>
          </p:cNvSpPr>
          <p:nvPr/>
        </p:nvSpPr>
        <p:spPr bwMode="auto">
          <a:xfrm>
            <a:off x="1752600" y="2514600"/>
            <a:ext cx="3581400" cy="1600200"/>
          </a:xfrm>
          <a:custGeom>
            <a:avLst/>
            <a:gdLst>
              <a:gd name="T0" fmla="*/ 0 w 2256"/>
              <a:gd name="T1" fmla="*/ 992 h 992"/>
              <a:gd name="T2" fmla="*/ 240 w 2256"/>
              <a:gd name="T3" fmla="*/ 512 h 992"/>
              <a:gd name="T4" fmla="*/ 480 w 2256"/>
              <a:gd name="T5" fmla="*/ 224 h 992"/>
              <a:gd name="T6" fmla="*/ 864 w 2256"/>
              <a:gd name="T7" fmla="*/ 32 h 992"/>
              <a:gd name="T8" fmla="*/ 1248 w 2256"/>
              <a:gd name="T9" fmla="*/ 32 h 992"/>
              <a:gd name="T10" fmla="*/ 1632 w 2256"/>
              <a:gd name="T11" fmla="*/ 128 h 992"/>
              <a:gd name="T12" fmla="*/ 2016 w 2256"/>
              <a:gd name="T13" fmla="*/ 368 h 992"/>
              <a:gd name="T14" fmla="*/ 2256 w 2256"/>
              <a:gd name="T15" fmla="*/ 560 h 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56"/>
              <a:gd name="T25" fmla="*/ 0 h 992"/>
              <a:gd name="T26" fmla="*/ 2256 w 2256"/>
              <a:gd name="T27" fmla="*/ 992 h 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56" h="992">
                <a:moveTo>
                  <a:pt x="0" y="992"/>
                </a:moveTo>
                <a:cubicBezTo>
                  <a:pt x="80" y="816"/>
                  <a:pt x="160" y="640"/>
                  <a:pt x="240" y="512"/>
                </a:cubicBezTo>
                <a:cubicBezTo>
                  <a:pt x="320" y="384"/>
                  <a:pt x="376" y="304"/>
                  <a:pt x="480" y="224"/>
                </a:cubicBezTo>
                <a:cubicBezTo>
                  <a:pt x="584" y="144"/>
                  <a:pt x="736" y="64"/>
                  <a:pt x="864" y="32"/>
                </a:cubicBezTo>
                <a:cubicBezTo>
                  <a:pt x="992" y="0"/>
                  <a:pt x="1120" y="16"/>
                  <a:pt x="1248" y="32"/>
                </a:cubicBezTo>
                <a:cubicBezTo>
                  <a:pt x="1376" y="48"/>
                  <a:pt x="1504" y="72"/>
                  <a:pt x="1632" y="128"/>
                </a:cubicBezTo>
                <a:cubicBezTo>
                  <a:pt x="1760" y="184"/>
                  <a:pt x="1912" y="296"/>
                  <a:pt x="2016" y="368"/>
                </a:cubicBezTo>
                <a:cubicBezTo>
                  <a:pt x="2120" y="440"/>
                  <a:pt x="2188" y="500"/>
                  <a:pt x="2256" y="5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1752600" y="2971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>
            <a:off x="5334000" y="2743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2514600" y="28956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4495800" y="2819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4267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2362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7361" name="Text Box 16"/>
          <p:cNvSpPr txBox="1">
            <a:spLocks noChangeArrowheads="1"/>
          </p:cNvSpPr>
          <p:nvPr/>
        </p:nvSpPr>
        <p:spPr bwMode="auto">
          <a:xfrm>
            <a:off x="14478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7362" name="Text Box 17"/>
          <p:cNvSpPr txBox="1">
            <a:spLocks noChangeArrowheads="1"/>
          </p:cNvSpPr>
          <p:nvPr/>
        </p:nvSpPr>
        <p:spPr bwMode="auto">
          <a:xfrm>
            <a:off x="51054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 flipV="1">
            <a:off x="1752600" y="2743200"/>
            <a:ext cx="35814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0963" name="Oval 19"/>
          <p:cNvSpPr>
            <a:spLocks noChangeArrowheads="1"/>
          </p:cNvSpPr>
          <p:nvPr/>
        </p:nvSpPr>
        <p:spPr bwMode="auto">
          <a:xfrm>
            <a:off x="2438400" y="2819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0964" name="Oval 20"/>
          <p:cNvSpPr>
            <a:spLocks noChangeArrowheads="1"/>
          </p:cNvSpPr>
          <p:nvPr/>
        </p:nvSpPr>
        <p:spPr bwMode="auto">
          <a:xfrm>
            <a:off x="44196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6" name="Rectangle 21"/>
          <p:cNvSpPr>
            <a:spLocks noChangeArrowheads="1"/>
          </p:cNvSpPr>
          <p:nvPr/>
        </p:nvSpPr>
        <p:spPr bwMode="auto">
          <a:xfrm>
            <a:off x="349250" y="838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Gauss Quadrature General formulation: </a:t>
            </a:r>
          </a:p>
          <a:p>
            <a:pPr marL="742950" lvl="1" indent="-285750">
              <a:spcBef>
                <a:spcPct val="20000"/>
              </a:spcBef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46824"/>
            <a:ext cx="717550" cy="365125"/>
          </a:xfrm>
        </p:spPr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nimBg="1"/>
      <p:bldP spid="210956" grpId="0" animBg="1"/>
      <p:bldP spid="210957" grpId="0" animBg="1"/>
      <p:bldP spid="210962" grpId="0" animBg="1"/>
      <p:bldP spid="210963" grpId="0" animBg="1"/>
      <p:bldP spid="21096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Gaussian Quadrature on [-1, 1]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140" y="1574248"/>
            <a:ext cx="8494059" cy="48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Exact integral for </a:t>
            </a:r>
            <a:r>
              <a:rPr lang="en-US" sz="2000" i="1" dirty="0" smtClean="0"/>
              <a:t>f = x</a:t>
            </a:r>
            <a:r>
              <a:rPr lang="en-US" sz="2000" i="1" baseline="30000" dirty="0" smtClean="0"/>
              <a:t>0</a:t>
            </a:r>
            <a:r>
              <a:rPr lang="en-US" sz="2000" i="1" dirty="0" smtClean="0"/>
              <a:t>, x</a:t>
            </a:r>
            <a:r>
              <a:rPr lang="en-US" sz="2000" i="1" baseline="30000" dirty="0" smtClean="0"/>
              <a:t>1</a:t>
            </a:r>
            <a:r>
              <a:rPr lang="en-US" sz="2000" i="1" dirty="0" smtClean="0"/>
              <a:t>, x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, x</a:t>
            </a:r>
            <a:r>
              <a:rPr lang="en-US" sz="2000" i="1" baseline="30000" dirty="0" smtClean="0"/>
              <a:t>3</a:t>
            </a:r>
            <a:r>
              <a:rPr lang="el-GR" sz="2000" i="1" baseline="30000" dirty="0" smtClean="0"/>
              <a:t> </a:t>
            </a:r>
            <a:r>
              <a:rPr lang="el-GR" sz="2000" i="1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Four equations for four unknowns</a:t>
            </a:r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95582"/>
              </p:ext>
            </p:extLst>
          </p:nvPr>
        </p:nvGraphicFramePr>
        <p:xfrm>
          <a:off x="533401" y="762001"/>
          <a:ext cx="6705600" cy="79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4" name="Equation" r:id="rId3" imgW="2946240" imgH="355320" progId="Equation.DSMT4">
                  <p:embed/>
                </p:oleObj>
              </mc:Choice>
              <mc:Fallback>
                <p:oleObj name="Equation" r:id="rId3" imgW="2946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762001"/>
                        <a:ext cx="6705600" cy="793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56375"/>
              </p:ext>
            </p:extLst>
          </p:nvPr>
        </p:nvGraphicFramePr>
        <p:xfrm>
          <a:off x="1295400" y="2173894"/>
          <a:ext cx="5943600" cy="26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5" name="Equation" r:id="rId5" imgW="3454200" imgH="1523880" progId="Equation.DSMT4">
                  <p:embed/>
                </p:oleObj>
              </mc:Choice>
              <mc:Fallback>
                <p:oleObj name="Equation" r:id="rId5" imgW="34542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73894"/>
                        <a:ext cx="5943600" cy="2623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00660"/>
              </p:ext>
            </p:extLst>
          </p:nvPr>
        </p:nvGraphicFramePr>
        <p:xfrm>
          <a:off x="1920875" y="4977603"/>
          <a:ext cx="4479925" cy="82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6" name="Equation" r:id="rId7" imgW="2260440" imgH="419040" progId="Equation.DSMT4">
                  <p:embed/>
                </p:oleObj>
              </mc:Choice>
              <mc:Fallback>
                <p:oleObj name="Equation" r:id="rId7" imgW="2260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4977603"/>
                        <a:ext cx="4479925" cy="82997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5895680"/>
            <a:ext cx="861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h</a:t>
            </a:r>
            <a:r>
              <a:rPr lang="en-US" sz="1800" dirty="0" smtClean="0">
                <a:latin typeface="Comic Sans MS" panose="030F0702030302020204" pitchFamily="66" charset="0"/>
              </a:rPr>
              <a:t>as degree of precision 3, while trapezoidal rule has degree of precision 1</a:t>
            </a:r>
            <a:endParaRPr lang="el-G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990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Freeform 2" descr="Dark downward diagonal"/>
          <p:cNvSpPr>
            <a:spLocks/>
          </p:cNvSpPr>
          <p:nvPr/>
        </p:nvSpPr>
        <p:spPr bwMode="auto">
          <a:xfrm>
            <a:off x="1752600" y="1981200"/>
            <a:ext cx="3581400" cy="2438400"/>
          </a:xfrm>
          <a:custGeom>
            <a:avLst/>
            <a:gdLst>
              <a:gd name="T0" fmla="*/ 0 w 2256"/>
              <a:gd name="T1" fmla="*/ 672 h 1536"/>
              <a:gd name="T2" fmla="*/ 192 w 2256"/>
              <a:gd name="T3" fmla="*/ 432 h 1536"/>
              <a:gd name="T4" fmla="*/ 336 w 2256"/>
              <a:gd name="T5" fmla="*/ 288 h 1536"/>
              <a:gd name="T6" fmla="*/ 768 w 2256"/>
              <a:gd name="T7" fmla="*/ 96 h 1536"/>
              <a:gd name="T8" fmla="*/ 1104 w 2256"/>
              <a:gd name="T9" fmla="*/ 0 h 1536"/>
              <a:gd name="T10" fmla="*/ 1296 w 2256"/>
              <a:gd name="T11" fmla="*/ 0 h 1536"/>
              <a:gd name="T12" fmla="*/ 1392 w 2256"/>
              <a:gd name="T13" fmla="*/ 0 h 1536"/>
              <a:gd name="T14" fmla="*/ 1584 w 2256"/>
              <a:gd name="T15" fmla="*/ 48 h 1536"/>
              <a:gd name="T16" fmla="*/ 1824 w 2256"/>
              <a:gd name="T17" fmla="*/ 240 h 1536"/>
              <a:gd name="T18" fmla="*/ 2256 w 2256"/>
              <a:gd name="T19" fmla="*/ 720 h 1536"/>
              <a:gd name="T20" fmla="*/ 2256 w 2256"/>
              <a:gd name="T21" fmla="*/ 1536 h 1536"/>
              <a:gd name="T22" fmla="*/ 0 w 2256"/>
              <a:gd name="T23" fmla="*/ 1536 h 1536"/>
              <a:gd name="T24" fmla="*/ 0 w 2256"/>
              <a:gd name="T25" fmla="*/ 672 h 1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56"/>
              <a:gd name="T40" fmla="*/ 0 h 1536"/>
              <a:gd name="T41" fmla="*/ 2256 w 2256"/>
              <a:gd name="T42" fmla="*/ 1536 h 1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56" h="1536">
                <a:moveTo>
                  <a:pt x="0" y="672"/>
                </a:moveTo>
                <a:lnTo>
                  <a:pt x="192" y="432"/>
                </a:lnTo>
                <a:lnTo>
                  <a:pt x="336" y="288"/>
                </a:lnTo>
                <a:lnTo>
                  <a:pt x="768" y="96"/>
                </a:lnTo>
                <a:lnTo>
                  <a:pt x="1104" y="0"/>
                </a:lnTo>
                <a:lnTo>
                  <a:pt x="1296" y="0"/>
                </a:lnTo>
                <a:lnTo>
                  <a:pt x="1392" y="0"/>
                </a:lnTo>
                <a:lnTo>
                  <a:pt x="1584" y="48"/>
                </a:lnTo>
                <a:lnTo>
                  <a:pt x="1824" y="240"/>
                </a:lnTo>
                <a:lnTo>
                  <a:pt x="2256" y="720"/>
                </a:lnTo>
                <a:lnTo>
                  <a:pt x="2256" y="1536"/>
                </a:lnTo>
                <a:lnTo>
                  <a:pt x="0" y="1536"/>
                </a:lnTo>
                <a:lnTo>
                  <a:pt x="0" y="672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Gaussian Quadrature on [-1, 1]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447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Now, choose</a:t>
            </a:r>
            <a:r>
              <a:rPr lang="en-US" sz="2000" i="1" dirty="0" smtClean="0"/>
              <a:t> (c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c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c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,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)</a:t>
            </a:r>
            <a:r>
              <a:rPr lang="en-US" sz="2000" dirty="0" smtClean="0"/>
              <a:t> such that the method yields “exact integral” for </a:t>
            </a:r>
            <a:r>
              <a:rPr lang="en-US" sz="2000" i="1" dirty="0" smtClean="0"/>
              <a:t>f(x) = x</a:t>
            </a:r>
            <a:r>
              <a:rPr lang="en-US" sz="2000" i="1" baseline="30000" dirty="0" smtClean="0"/>
              <a:t>0</a:t>
            </a:r>
            <a:r>
              <a:rPr lang="en-US" sz="2000" i="1" dirty="0" smtClean="0"/>
              <a:t>, x</a:t>
            </a:r>
            <a:r>
              <a:rPr lang="en-US" sz="2000" i="1" baseline="30000" dirty="0" smtClean="0"/>
              <a:t>1</a:t>
            </a:r>
            <a:r>
              <a:rPr lang="en-US" sz="2000" i="1" dirty="0" smtClean="0"/>
              <a:t>, x</a:t>
            </a:r>
            <a:r>
              <a:rPr lang="en-US" sz="2000" i="1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i="1" baseline="30000" dirty="0" smtClean="0"/>
              <a:t>3</a:t>
            </a:r>
            <a:r>
              <a:rPr lang="en-US" sz="2000" i="1" dirty="0" smtClean="0"/>
              <a:t>,x</a:t>
            </a:r>
            <a:r>
              <a:rPr lang="en-US" sz="2000" i="1" baseline="30000" dirty="0" smtClean="0"/>
              <a:t>4</a:t>
            </a:r>
            <a:r>
              <a:rPr lang="en-US" sz="2000" i="1" dirty="0" smtClean="0"/>
              <a:t>, x</a:t>
            </a:r>
            <a:r>
              <a:rPr lang="en-US" sz="2000" i="1" baseline="30000" dirty="0" smtClean="0"/>
              <a:t>5</a:t>
            </a:r>
            <a:r>
              <a:rPr lang="en-US" sz="2000" i="1" dirty="0" smtClean="0"/>
              <a:t>. </a:t>
            </a:r>
            <a:r>
              <a:rPr lang="en-US" sz="2000" dirty="0" smtClean="0"/>
              <a:t>(Again, </a:t>
            </a:r>
            <a:r>
              <a:rPr lang="en-US" sz="2000" i="1" dirty="0" smtClean="0"/>
              <a:t>(c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c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c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,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are calculated by assuming the formula gives exact expressions for integrating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a 5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order polynomial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).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93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59603"/>
              </p:ext>
            </p:extLst>
          </p:nvPr>
        </p:nvGraphicFramePr>
        <p:xfrm>
          <a:off x="802481" y="869949"/>
          <a:ext cx="72342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2" name="Equation" r:id="rId3" imgW="3416040" imgH="355320" progId="Equation.DSMT4">
                  <p:embed/>
                </p:oleObj>
              </mc:Choice>
              <mc:Fallback>
                <p:oleObj name="Equation" r:id="rId3" imgW="341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" y="869949"/>
                        <a:ext cx="72342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1371600" y="44196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 flipV="1">
            <a:off x="3505200" y="16764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1752600" y="1981200"/>
            <a:ext cx="3581400" cy="1574800"/>
          </a:xfrm>
          <a:custGeom>
            <a:avLst/>
            <a:gdLst>
              <a:gd name="T0" fmla="*/ 0 w 2256"/>
              <a:gd name="T1" fmla="*/ 992 h 992"/>
              <a:gd name="T2" fmla="*/ 240 w 2256"/>
              <a:gd name="T3" fmla="*/ 512 h 992"/>
              <a:gd name="T4" fmla="*/ 480 w 2256"/>
              <a:gd name="T5" fmla="*/ 224 h 992"/>
              <a:gd name="T6" fmla="*/ 864 w 2256"/>
              <a:gd name="T7" fmla="*/ 32 h 992"/>
              <a:gd name="T8" fmla="*/ 1248 w 2256"/>
              <a:gd name="T9" fmla="*/ 32 h 992"/>
              <a:gd name="T10" fmla="*/ 1632 w 2256"/>
              <a:gd name="T11" fmla="*/ 128 h 992"/>
              <a:gd name="T12" fmla="*/ 2016 w 2256"/>
              <a:gd name="T13" fmla="*/ 368 h 992"/>
              <a:gd name="T14" fmla="*/ 2256 w 2256"/>
              <a:gd name="T15" fmla="*/ 560 h 9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56"/>
              <a:gd name="T25" fmla="*/ 0 h 992"/>
              <a:gd name="T26" fmla="*/ 2256 w 2256"/>
              <a:gd name="T27" fmla="*/ 992 h 9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56" h="992">
                <a:moveTo>
                  <a:pt x="0" y="992"/>
                </a:moveTo>
                <a:cubicBezTo>
                  <a:pt x="80" y="816"/>
                  <a:pt x="160" y="640"/>
                  <a:pt x="240" y="512"/>
                </a:cubicBezTo>
                <a:cubicBezTo>
                  <a:pt x="320" y="384"/>
                  <a:pt x="376" y="304"/>
                  <a:pt x="480" y="224"/>
                </a:cubicBezTo>
                <a:cubicBezTo>
                  <a:pt x="584" y="144"/>
                  <a:pt x="736" y="64"/>
                  <a:pt x="864" y="32"/>
                </a:cubicBezTo>
                <a:cubicBezTo>
                  <a:pt x="992" y="0"/>
                  <a:pt x="1120" y="16"/>
                  <a:pt x="1248" y="32"/>
                </a:cubicBezTo>
                <a:cubicBezTo>
                  <a:pt x="1376" y="48"/>
                  <a:pt x="1504" y="72"/>
                  <a:pt x="1632" y="128"/>
                </a:cubicBezTo>
                <a:cubicBezTo>
                  <a:pt x="1760" y="184"/>
                  <a:pt x="1912" y="296"/>
                  <a:pt x="2016" y="368"/>
                </a:cubicBezTo>
                <a:cubicBezTo>
                  <a:pt x="2120" y="440"/>
                  <a:pt x="2188" y="500"/>
                  <a:pt x="2256" y="5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>
            <a:off x="1752600" y="3048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Line 10"/>
          <p:cNvSpPr>
            <a:spLocks noChangeShapeType="1"/>
          </p:cNvSpPr>
          <p:nvPr/>
        </p:nvSpPr>
        <p:spPr bwMode="auto">
          <a:xfrm>
            <a:off x="5334000" y="28956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2438400" y="25146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4495800" y="24384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43434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3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21336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9408" name="Text Box 15"/>
          <p:cNvSpPr txBox="1">
            <a:spLocks noChangeArrowheads="1"/>
          </p:cNvSpPr>
          <p:nvPr/>
        </p:nvSpPr>
        <p:spPr bwMode="auto">
          <a:xfrm>
            <a:off x="14478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409" name="Text Box 16"/>
          <p:cNvSpPr txBox="1">
            <a:spLocks noChangeArrowheads="1"/>
          </p:cNvSpPr>
          <p:nvPr/>
        </p:nvSpPr>
        <p:spPr bwMode="auto">
          <a:xfrm>
            <a:off x="5105400" y="449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410" name="Text Box 17"/>
          <p:cNvSpPr txBox="1">
            <a:spLocks noChangeArrowheads="1"/>
          </p:cNvSpPr>
          <p:nvPr/>
        </p:nvSpPr>
        <p:spPr bwMode="auto">
          <a:xfrm>
            <a:off x="32766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213010" name="Freeform 18"/>
          <p:cNvSpPr>
            <a:spLocks/>
          </p:cNvSpPr>
          <p:nvPr/>
        </p:nvSpPr>
        <p:spPr bwMode="auto">
          <a:xfrm>
            <a:off x="1752600" y="1981200"/>
            <a:ext cx="3581400" cy="1193800"/>
          </a:xfrm>
          <a:custGeom>
            <a:avLst/>
            <a:gdLst>
              <a:gd name="T0" fmla="*/ 0 w 2256"/>
              <a:gd name="T1" fmla="*/ 704 h 752"/>
              <a:gd name="T2" fmla="*/ 240 w 2256"/>
              <a:gd name="T3" fmla="*/ 416 h 752"/>
              <a:gd name="T4" fmla="*/ 432 w 2256"/>
              <a:gd name="T5" fmla="*/ 272 h 752"/>
              <a:gd name="T6" fmla="*/ 768 w 2256"/>
              <a:gd name="T7" fmla="*/ 128 h 752"/>
              <a:gd name="T8" fmla="*/ 1104 w 2256"/>
              <a:gd name="T9" fmla="*/ 32 h 752"/>
              <a:gd name="T10" fmla="*/ 1440 w 2256"/>
              <a:gd name="T11" fmla="*/ 32 h 752"/>
              <a:gd name="T12" fmla="*/ 1776 w 2256"/>
              <a:gd name="T13" fmla="*/ 224 h 752"/>
              <a:gd name="T14" fmla="*/ 2256 w 2256"/>
              <a:gd name="T15" fmla="*/ 752 h 7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56"/>
              <a:gd name="T25" fmla="*/ 0 h 752"/>
              <a:gd name="T26" fmla="*/ 2256 w 2256"/>
              <a:gd name="T27" fmla="*/ 752 h 7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56" h="752">
                <a:moveTo>
                  <a:pt x="0" y="704"/>
                </a:moveTo>
                <a:cubicBezTo>
                  <a:pt x="84" y="596"/>
                  <a:pt x="168" y="488"/>
                  <a:pt x="240" y="416"/>
                </a:cubicBezTo>
                <a:cubicBezTo>
                  <a:pt x="312" y="344"/>
                  <a:pt x="344" y="320"/>
                  <a:pt x="432" y="272"/>
                </a:cubicBezTo>
                <a:cubicBezTo>
                  <a:pt x="520" y="224"/>
                  <a:pt x="656" y="168"/>
                  <a:pt x="768" y="128"/>
                </a:cubicBezTo>
                <a:cubicBezTo>
                  <a:pt x="880" y="88"/>
                  <a:pt x="992" y="48"/>
                  <a:pt x="1104" y="32"/>
                </a:cubicBezTo>
                <a:cubicBezTo>
                  <a:pt x="1216" y="16"/>
                  <a:pt x="1328" y="0"/>
                  <a:pt x="1440" y="32"/>
                </a:cubicBezTo>
                <a:cubicBezTo>
                  <a:pt x="1552" y="64"/>
                  <a:pt x="1640" y="104"/>
                  <a:pt x="1776" y="224"/>
                </a:cubicBezTo>
                <a:cubicBezTo>
                  <a:pt x="1912" y="344"/>
                  <a:pt x="2084" y="548"/>
                  <a:pt x="2256" y="752"/>
                </a:cubicBezTo>
              </a:path>
            </a:pathLst>
          </a:custGeom>
          <a:noFill/>
          <a:ln w="38100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3011" name="Oval 19"/>
          <p:cNvSpPr>
            <a:spLocks noChangeArrowheads="1"/>
          </p:cNvSpPr>
          <p:nvPr/>
        </p:nvSpPr>
        <p:spPr bwMode="auto">
          <a:xfrm>
            <a:off x="2362200" y="2286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3012" name="Oval 20"/>
          <p:cNvSpPr>
            <a:spLocks noChangeArrowheads="1"/>
          </p:cNvSpPr>
          <p:nvPr/>
        </p:nvSpPr>
        <p:spPr bwMode="auto">
          <a:xfrm>
            <a:off x="3429000" y="190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3013" name="Oval 21"/>
          <p:cNvSpPr>
            <a:spLocks noChangeArrowheads="1"/>
          </p:cNvSpPr>
          <p:nvPr/>
        </p:nvSpPr>
        <p:spPr bwMode="auto">
          <a:xfrm>
            <a:off x="4419600" y="2209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  <p:bldP spid="213003" grpId="0" animBg="1"/>
      <p:bldP spid="213004" grpId="0" animBg="1"/>
      <p:bldP spid="213010" grpId="0" animBg="1"/>
      <p:bldP spid="213011" grpId="0" animBg="1"/>
      <p:bldP spid="213012" grpId="0" animBg="1"/>
      <p:bldP spid="21301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Gaussian Quadrature on [-1, 1]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04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98152"/>
              </p:ext>
            </p:extLst>
          </p:nvPr>
        </p:nvGraphicFramePr>
        <p:xfrm>
          <a:off x="696913" y="633413"/>
          <a:ext cx="5353050" cy="612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4" name="Equation" r:id="rId3" imgW="2641320" imgH="3022560" progId="Equation.DSMT4">
                  <p:embed/>
                </p:oleObj>
              </mc:Choice>
              <mc:Fallback>
                <p:oleObj name="Equation" r:id="rId3" imgW="2641320" imgH="3022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633413"/>
                        <a:ext cx="5353050" cy="612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9759"/>
              </p:ext>
            </p:extLst>
          </p:nvPr>
        </p:nvGraphicFramePr>
        <p:xfrm>
          <a:off x="6361113" y="2209800"/>
          <a:ext cx="21526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5" name="Equation" r:id="rId5" imgW="1041120" imgH="1473120" progId="Equation.DSMT4">
                  <p:embed/>
                </p:oleObj>
              </mc:Choice>
              <mc:Fallback>
                <p:oleObj name="Equation" r:id="rId5" imgW="104112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209800"/>
                        <a:ext cx="2152650" cy="3048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93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Gaussian Quadrature on [-1, 1]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3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Approximation formula for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=3</a:t>
            </a:r>
            <a:endParaRPr lang="en-US" sz="2400" i="1" baseline="30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4675"/>
              </p:ext>
            </p:extLst>
          </p:nvPr>
        </p:nvGraphicFramePr>
        <p:xfrm>
          <a:off x="606425" y="1905000"/>
          <a:ext cx="77025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0" name="Equation" r:id="rId3" imgW="3035160" imgH="444240" progId="Equation.DSMT4">
                  <p:embed/>
                </p:oleObj>
              </mc:Choice>
              <mc:Fallback>
                <p:oleObj name="Equation" r:id="rId3" imgW="3035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905000"/>
                        <a:ext cx="7702550" cy="1144588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41885"/>
            <a:ext cx="8229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solidFill>
                  <a:srgbClr val="C00000"/>
                </a:solidFill>
                <a:cs typeface="Calibri"/>
              </a:rPr>
              <a:t>Gauss-Legendre Quadrature</a:t>
            </a:r>
            <a:endParaRPr dirty="0">
              <a:solidFill>
                <a:srgbClr val="C00000"/>
              </a:solidFill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63451" y="1512880"/>
          <a:ext cx="4407535" cy="5086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660"/>
                <a:gridCol w="1628775"/>
                <a:gridCol w="1054100"/>
              </a:tblGrid>
              <a:tr h="359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spc="5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points,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i="1" spc="5" dirty="0">
                          <a:latin typeface="Times New Roman"/>
                          <a:cs typeface="Times New Roman"/>
                        </a:rPr>
                        <a:t>n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Points,</a:t>
                      </a:r>
                      <a:r>
                        <a:rPr sz="15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i="1" spc="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100" b="1" i="1" spc="15" baseline="-15873" dirty="0">
                          <a:latin typeface="Times New Roman"/>
                          <a:cs typeface="Times New Roman"/>
                        </a:rPr>
                        <a:t>i</a:t>
                      </a:r>
                      <a:endParaRPr sz="2100" baseline="-15873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Weights,</a:t>
                      </a: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i="1" spc="1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2100" b="1" i="1" spc="15" baseline="-15873" dirty="0">
                          <a:latin typeface="Times New Roman"/>
                          <a:cs typeface="Times New Roman"/>
                        </a:rPr>
                        <a:t>i</a:t>
                      </a:r>
                      <a:endParaRPr sz="2100" baseline="-15873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299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526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126364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3709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5265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6582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658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37099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658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658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7645" y="2220191"/>
            <a:ext cx="563017" cy="4428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8884" y="2746799"/>
            <a:ext cx="95832" cy="2872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7645" y="3117820"/>
            <a:ext cx="563017" cy="4428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84" y="3189631"/>
            <a:ext cx="95832" cy="2872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2336" y="3644432"/>
            <a:ext cx="1353635" cy="5744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45343" y="3764114"/>
            <a:ext cx="622912" cy="3231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2336" y="4302695"/>
            <a:ext cx="1353635" cy="5744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45343" y="4422377"/>
            <a:ext cx="622912" cy="32314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25029" y="4960957"/>
            <a:ext cx="263539" cy="2872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36502" y="5331977"/>
            <a:ext cx="1545301" cy="57448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13574" y="5451661"/>
            <a:ext cx="886451" cy="3231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48481" y="5990240"/>
            <a:ext cx="1521343" cy="5744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13574" y="6109923"/>
            <a:ext cx="886451" cy="323147"/>
          </a:xfrm>
          <a:prstGeom prst="rect">
            <a:avLst/>
          </a:prstGeom>
        </p:spPr>
      </p:pic>
      <p:sp>
        <p:nvSpPr>
          <p:cNvPr id="19" name="Θέση αριθμού διαφάνειας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994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MATLAB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function to generate the Gauss points and the coefficients for the Gauss-Legendre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quadrature (1)</a:t>
            </a:r>
            <a:endParaRPr lang="el-GR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[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x,w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GaussLegendre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n,method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% n: total number of points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% x and w are the Gauss nodes and weights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P=zeros(n+1);   % coefficients of n+1 Legendre polynomials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b=zeros(n,1);   % vector on right side for undetermined coefficients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w=zeros(n,1);   % weights for the quadrature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P([1,2],1)=1;   % coefficients of p_0(x)=1 and p_1(x)=x in first 2 rows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k=1:n-1     % recursively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remaining p_2(x) to p_{n+1}(x)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P(k+2,1:k+2)=((2*k+1)*[P(k+1,1:k+1) 0]-k*[0 0 P(k,1:k)])/(k+1);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 (i+1)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 of P contains coefficients of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(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=0,...,n)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x=sort(roots(P(n+1,1:n+1)))  % find all n+1 roots of p_{n+1}(x) (Gauss points)</a:t>
            </a: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switch method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 Method 1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=P(n+1,:).*[n:-1:0];       % coefficients of p'_{n+1}(x)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=1:n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t=x(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).^(n-1:-1:0);      %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p'_n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t=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(1:n)*t';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w(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)=2/(1-x(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)^2)/t/t;   % weights for the quadrature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l-GR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method of undetermined coefficients: f(x)=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x^k</a:t>
            </a: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A=zeros(n);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k=1:n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A(k,:)=x.^(k-1);              % matrix on left side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b(k)=(1-(-1)^k)/k;            % vector on right side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 Method of undetermined coefficients: f(x)=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p_k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A=zeros(n);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k=1:n    % evaluate p_0(x)...p_{n-1}(x) at roots of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A(k,:)=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polyval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(P(k,1:k),x)';  % matrix on left side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b=[2;zeros(n-1,1)];               % vector on right side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w=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(A)*b   % find all weights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l-GR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MATLAB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function to generate the Gauss points and the coefficients for the Gauss-Legendre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quadrature (2)</a:t>
            </a:r>
            <a:endParaRPr lang="el-GR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5800" y="5295166"/>
            <a:ext cx="8077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http://fourier.eng.hmc.edu/e176/lectures/ch6/node1.html</a:t>
            </a:r>
            <a:endParaRPr lang="el-GR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Quadrature</a:t>
            </a:r>
            <a:r>
              <a:rPr lang="en-US" b="1" dirty="0" smtClean="0">
                <a:solidFill>
                  <a:schemeClr val="tx2"/>
                </a:solidFill>
              </a:rPr>
              <a:t> rules based on interpolating functions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z="1800" dirty="0"/>
              <a:t>A large class of quadrature rules can be derived by constructing </a:t>
            </a:r>
            <a:r>
              <a:rPr lang="en-US" sz="1800" u="sng" dirty="0">
                <a:hlinkClick r:id="rId4" tooltip="Interpolation"/>
              </a:rPr>
              <a:t>interpolating</a:t>
            </a:r>
            <a:r>
              <a:rPr lang="en-US" sz="1800" dirty="0"/>
              <a:t> functions which are easy to integrate. Typically these interpolating functions are </a:t>
            </a:r>
            <a:r>
              <a:rPr lang="en-US" sz="1800" u="sng" dirty="0">
                <a:hlinkClick r:id="rId5" tooltip="Polynomial"/>
              </a:rPr>
              <a:t>polynomials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Illustration </a:t>
            </a:r>
            <a:r>
              <a:rPr lang="en-US" sz="1800" dirty="0"/>
              <a:t>of the rectangle rule.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The simplest method of this type is to let the interpolating function be a constant function (a polynomial of degree zero) which passes through the point </a:t>
            </a:r>
            <a:r>
              <a:rPr lang="en-US" sz="1800" dirty="0">
                <a:solidFill>
                  <a:srgbClr val="FF0000"/>
                </a:solidFill>
              </a:rPr>
              <a:t>((</a:t>
            </a:r>
            <a:r>
              <a:rPr lang="en-US" sz="1800" i="1" dirty="0" err="1">
                <a:solidFill>
                  <a:srgbClr val="FF0000"/>
                </a:solidFill>
              </a:rPr>
              <a:t>a</a:t>
            </a:r>
            <a:r>
              <a:rPr lang="en-US" sz="1800" dirty="0" err="1">
                <a:solidFill>
                  <a:srgbClr val="FF0000"/>
                </a:solidFill>
              </a:rPr>
              <a:t>+</a:t>
            </a:r>
            <a:r>
              <a:rPr lang="en-US" sz="1800" i="1" dirty="0" err="1">
                <a:solidFill>
                  <a:srgbClr val="FF0000"/>
                </a:solidFill>
              </a:rPr>
              <a:t>b</a:t>
            </a:r>
            <a:r>
              <a:rPr lang="en-US" sz="1800" dirty="0">
                <a:solidFill>
                  <a:srgbClr val="FF0000"/>
                </a:solidFill>
              </a:rPr>
              <a:t>)/2, </a:t>
            </a:r>
            <a:r>
              <a:rPr lang="en-US" sz="1800" i="1" dirty="0">
                <a:solidFill>
                  <a:srgbClr val="FF0000"/>
                </a:solidFill>
              </a:rPr>
              <a:t>f</a:t>
            </a:r>
            <a:r>
              <a:rPr lang="en-US" sz="1800" dirty="0">
                <a:solidFill>
                  <a:srgbClr val="FF0000"/>
                </a:solidFill>
              </a:rPr>
              <a:t>((</a:t>
            </a:r>
            <a:r>
              <a:rPr lang="en-US" sz="1800" i="1" dirty="0" err="1">
                <a:solidFill>
                  <a:srgbClr val="FF0000"/>
                </a:solidFill>
              </a:rPr>
              <a:t>a</a:t>
            </a:r>
            <a:r>
              <a:rPr lang="en-US" sz="1800" dirty="0" err="1">
                <a:solidFill>
                  <a:srgbClr val="FF0000"/>
                </a:solidFill>
              </a:rPr>
              <a:t>+</a:t>
            </a:r>
            <a:r>
              <a:rPr lang="en-US" sz="1800" i="1" dirty="0" err="1">
                <a:solidFill>
                  <a:srgbClr val="FF0000"/>
                </a:solidFill>
              </a:rPr>
              <a:t>b</a:t>
            </a:r>
            <a:r>
              <a:rPr lang="en-US" sz="1800" dirty="0">
                <a:solidFill>
                  <a:srgbClr val="FF0000"/>
                </a:solidFill>
              </a:rPr>
              <a:t>)/2)). </a:t>
            </a:r>
            <a:r>
              <a:rPr lang="en-US" sz="1800" dirty="0"/>
              <a:t>This is called the </a:t>
            </a:r>
            <a:r>
              <a:rPr lang="en-US" sz="1800" i="1" dirty="0">
                <a:solidFill>
                  <a:srgbClr val="FF0000"/>
                </a:solidFill>
              </a:rPr>
              <a:t>midpoint rule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or </a:t>
            </a:r>
            <a:r>
              <a:rPr lang="en-US" sz="1800" i="1" u="sng" dirty="0">
                <a:hlinkClick r:id="rId6" tooltip="Rectangle method"/>
              </a:rPr>
              <a:t>rectangle rule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l-GR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http://upload.wikimedia.org/wikipedia/commons/e/ea/Integration_rectangle.pn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133600"/>
            <a:ext cx="441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50799"/>
              </p:ext>
            </p:extLst>
          </p:nvPr>
        </p:nvGraphicFramePr>
        <p:xfrm>
          <a:off x="3124200" y="5540688"/>
          <a:ext cx="3048000" cy="81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7" name="Equation" r:id="rId9" imgW="1803240" imgH="482400" progId="Equation.DSMT4">
                  <p:embed/>
                </p:oleObj>
              </mc:Choice>
              <mc:Fallback>
                <p:oleObj name="Equation" r:id="rId9" imgW="1803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5540688"/>
                        <a:ext cx="3048000" cy="815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3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70C0"/>
                </a:solidFill>
              </a:rPr>
              <a:t>Example (15): Gaussian Quadrature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Evaluate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/>
              <a:t>Coordinate transformation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Two-point formula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(n=2)</a:t>
            </a:r>
            <a:endParaRPr lang="en-US" sz="2400" i="1" baseline="30000" dirty="0" smtClean="0"/>
          </a:p>
        </p:txBody>
      </p:sp>
      <p:graphicFrame>
        <p:nvGraphicFramePr>
          <p:cNvPr id="624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871835"/>
              </p:ext>
            </p:extLst>
          </p:nvPr>
        </p:nvGraphicFramePr>
        <p:xfrm>
          <a:off x="479425" y="5029200"/>
          <a:ext cx="80010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0" name="Equation" r:id="rId3" imgW="4190760" imgH="685800" progId="Equation.DSMT4">
                  <p:embed/>
                </p:oleObj>
              </mc:Choice>
              <mc:Fallback>
                <p:oleObj name="Equation" r:id="rId3" imgW="41907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029200"/>
                        <a:ext cx="800100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41620"/>
              </p:ext>
            </p:extLst>
          </p:nvPr>
        </p:nvGraphicFramePr>
        <p:xfrm>
          <a:off x="2559050" y="730250"/>
          <a:ext cx="45418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1" name="Equation" r:id="rId5" imgW="1803240" imgH="355320" progId="Equation.DSMT4">
                  <p:embed/>
                </p:oleObj>
              </mc:Choice>
              <mc:Fallback>
                <p:oleObj name="Equation" r:id="rId5" imgW="1803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730250"/>
                        <a:ext cx="454183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552538"/>
              </p:ext>
            </p:extLst>
          </p:nvPr>
        </p:nvGraphicFramePr>
        <p:xfrm>
          <a:off x="609600" y="2533650"/>
          <a:ext cx="7391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2" name="Equation" r:id="rId7" imgW="3009600" imgH="761760" progId="Equation.DSMT4">
                  <p:embed/>
                </p:oleObj>
              </mc:Choice>
              <mc:Fallback>
                <p:oleObj name="Equation" r:id="rId7" imgW="3009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33650"/>
                        <a:ext cx="7391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70C0"/>
                </a:solidFill>
              </a:rPr>
              <a:t>Example (15): Gaussian Quadrature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Three-point formula (n=3)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/>
              <a:t>Four-point formula (n=4)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endParaRPr lang="en-US" b="1" i="1" baseline="30000" smtClean="0">
              <a:solidFill>
                <a:srgbClr val="FF0000"/>
              </a:solidFill>
            </a:endParaRPr>
          </a:p>
        </p:txBody>
      </p:sp>
      <p:graphicFrame>
        <p:nvGraphicFramePr>
          <p:cNvPr id="634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00407"/>
              </p:ext>
            </p:extLst>
          </p:nvPr>
        </p:nvGraphicFramePr>
        <p:xfrm>
          <a:off x="685800" y="1296988"/>
          <a:ext cx="7281863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6" name="Equation" r:id="rId3" imgW="3657600" imgH="1447560" progId="Equation.DSMT4">
                  <p:embed/>
                </p:oleObj>
              </mc:Choice>
              <mc:Fallback>
                <p:oleObj name="Equation" r:id="rId3" imgW="365760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6988"/>
                        <a:ext cx="7281863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46423"/>
              </p:ext>
            </p:extLst>
          </p:nvPr>
        </p:nvGraphicFramePr>
        <p:xfrm>
          <a:off x="485775" y="4856163"/>
          <a:ext cx="78803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7" name="Equation" r:id="rId5" imgW="3632040" imgH="825480" progId="Equation.DSMT4">
                  <p:embed/>
                </p:oleObj>
              </mc:Choice>
              <mc:Fallback>
                <p:oleObj name="Equation" r:id="rId5" imgW="36320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856163"/>
                        <a:ext cx="788035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5334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70C0"/>
                </a:solidFill>
              </a:rPr>
              <a:t>Example (16): Gaussian Quadrature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19812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Evaluate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54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3308"/>
              </p:ext>
            </p:extLst>
          </p:nvPr>
        </p:nvGraphicFramePr>
        <p:xfrm>
          <a:off x="609600" y="1511300"/>
          <a:ext cx="4411069" cy="96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50" name="Equation" r:id="rId3" imgW="2145960" imgH="469800" progId="Equation.DSMT4">
                  <p:embed/>
                </p:oleObj>
              </mc:Choice>
              <mc:Fallback>
                <p:oleObj name="Equation" r:id="rId3" imgW="2145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11300"/>
                        <a:ext cx="4411069" cy="96771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38544"/>
              </p:ext>
            </p:extLst>
          </p:nvPr>
        </p:nvGraphicFramePr>
        <p:xfrm>
          <a:off x="335556" y="4080549"/>
          <a:ext cx="8080375" cy="175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51" name="Equation" r:id="rId5" imgW="3962160" imgH="863280" progId="Equation.DSMT4">
                  <p:embed/>
                </p:oleObj>
              </mc:Choice>
              <mc:Fallback>
                <p:oleObj name="Equation" r:id="rId5" imgW="3962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56" y="4080549"/>
                        <a:ext cx="8080375" cy="1757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35556" y="3373945"/>
            <a:ext cx="4009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Coordinate transformation</a:t>
            </a:r>
          </a:p>
        </p:txBody>
      </p:sp>
      <p:pic>
        <p:nvPicPr>
          <p:cNvPr id="105483" name="Picture 11" descr="gif&amp;s=32&amp;w=200&amp;h=141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2638"/>
            <a:ext cx="34290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70C0"/>
                </a:solidFill>
              </a:rPr>
              <a:t>Example (16): Gaussian Quadrature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0"/>
            <a:ext cx="5791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Three-point formula (n=3)</a:t>
            </a:r>
            <a:endParaRPr lang="en-US" b="1" i="1" baseline="30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21938"/>
              </p:ext>
            </p:extLst>
          </p:nvPr>
        </p:nvGraphicFramePr>
        <p:xfrm>
          <a:off x="521053" y="3505200"/>
          <a:ext cx="8340725" cy="269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4" name="Equation" r:id="rId3" imgW="4012920" imgH="1396800" progId="Equation.DSMT4">
                  <p:embed/>
                </p:oleObj>
              </mc:Choice>
              <mc:Fallback>
                <p:oleObj name="Equation" r:id="rId3" imgW="401292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53" y="3505200"/>
                        <a:ext cx="8340725" cy="2698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13037"/>
              </p:ext>
            </p:extLst>
          </p:nvPr>
        </p:nvGraphicFramePr>
        <p:xfrm>
          <a:off x="244475" y="1460854"/>
          <a:ext cx="8594725" cy="124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5" name="Equation" r:id="rId5" imgW="5067000" imgH="736560" progId="Equation.DSMT4">
                  <p:embed/>
                </p:oleObj>
              </mc:Choice>
              <mc:Fallback>
                <p:oleObj name="Equation" r:id="rId5" imgW="50670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460854"/>
                        <a:ext cx="8594725" cy="1245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57200" y="838200"/>
            <a:ext cx="3722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Two-point formula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(n=2)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ko-KR" sz="2800" b="1" dirty="0" smtClean="0">
                <a:solidFill>
                  <a:srgbClr val="0070C0"/>
                </a:solidFill>
              </a:rPr>
              <a:t>Derivation of the Two-Point </a:t>
            </a:r>
            <a:br>
              <a:rPr lang="en-US" altLang="ko-KR" sz="2800" b="1" dirty="0" smtClean="0">
                <a:solidFill>
                  <a:srgbClr val="0070C0"/>
                </a:solidFill>
              </a:rPr>
            </a:br>
            <a:r>
              <a:rPr lang="en-US" altLang="ko-KR" sz="2800" b="1" dirty="0" smtClean="0">
                <a:solidFill>
                  <a:srgbClr val="0070C0"/>
                </a:solidFill>
              </a:rPr>
              <a:t>Gauss-Legendre Formula</a:t>
            </a:r>
            <a:endParaRPr lang="ko-KR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8435" name="내용 개체 틀 2"/>
          <p:cNvSpPr>
            <a:spLocks noGrp="1"/>
          </p:cNvSpPr>
          <p:nvPr>
            <p:ph idx="1"/>
          </p:nvPr>
        </p:nvSpPr>
        <p:spPr>
          <a:xfrm>
            <a:off x="425450" y="1166018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 smtClean="0">
                <a:solidFill>
                  <a:srgbClr val="C00000"/>
                </a:solidFill>
              </a:rPr>
              <a:t>Example-17: Two-Point Gauss-Legendre Formula</a:t>
            </a:r>
          </a:p>
          <a:p>
            <a:pPr lvl="1"/>
            <a:r>
              <a:rPr lang="en-US" altLang="ko-KR" sz="2000" dirty="0" smtClean="0"/>
              <a:t>Integrate the following function in between 0 and 0.8. The exact value of integration is </a:t>
            </a:r>
            <a:r>
              <a:rPr lang="en-US" altLang="ko-KR" sz="2000" dirty="0" smtClean="0">
                <a:solidFill>
                  <a:srgbClr val="0070C0"/>
                </a:solidFill>
              </a:rPr>
              <a:t>1.640533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800" dirty="0" smtClean="0"/>
          </a:p>
          <a:p>
            <a:pPr lvl="1"/>
            <a:r>
              <a:rPr lang="en-US" altLang="ko-KR" sz="2000" dirty="0" smtClean="0"/>
              <a:t>Change the variables first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Applying the Gauss-Legendre formula:</a:t>
            </a:r>
          </a:p>
          <a:p>
            <a:pPr lvl="1">
              <a:buFontTx/>
              <a:buNone/>
            </a:pPr>
            <a:r>
              <a:rPr lang="en-US" altLang="ko-KR" sz="2000" dirty="0" smtClean="0"/>
              <a:t>			    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0.516741 + 1.305837 = 1.822578</a:t>
            </a:r>
          </a:p>
          <a:p>
            <a:pPr lvl="1"/>
            <a:endParaRPr lang="ko-KR" altLang="en-US" sz="2000" dirty="0" smtClean="0"/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85471"/>
              </p:ext>
            </p:extLst>
          </p:nvPr>
        </p:nvGraphicFramePr>
        <p:xfrm>
          <a:off x="1714500" y="2270920"/>
          <a:ext cx="57150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0" name="Equation" r:id="rId3" imgW="2616200" imgH="215900" progId="Equation.3">
                  <p:embed/>
                </p:oleObj>
              </mc:Choice>
              <mc:Fallback>
                <p:oleObj name="Equation" r:id="rId3" imgW="2616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270920"/>
                        <a:ext cx="57150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2514600" y="3155949"/>
            <a:ext cx="3581400" cy="387351"/>
            <a:chOff x="2514600" y="3155949"/>
            <a:chExt cx="3581400" cy="387351"/>
          </a:xfrm>
        </p:grpSpPr>
        <p:graphicFrame>
          <p:nvGraphicFramePr>
            <p:cNvPr id="1843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141437"/>
                </p:ext>
              </p:extLst>
            </p:nvPr>
          </p:nvGraphicFramePr>
          <p:xfrm>
            <a:off x="2514600" y="3162300"/>
            <a:ext cx="15986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951" name="Equation" r:id="rId5" imgW="799753" imgH="190417" progId="Equation.DSMT4">
                    <p:embed/>
                  </p:oleObj>
                </mc:Choice>
                <mc:Fallback>
                  <p:oleObj name="Equation" r:id="rId5" imgW="799753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162300"/>
                          <a:ext cx="1598613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155345"/>
                </p:ext>
              </p:extLst>
            </p:nvPr>
          </p:nvGraphicFramePr>
          <p:xfrm>
            <a:off x="4800600" y="3155949"/>
            <a:ext cx="1295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952" name="Equation" r:id="rId7" imgW="647700" imgH="190500" progId="Equation.3">
                    <p:embed/>
                  </p:oleObj>
                </mc:Choice>
                <mc:Fallback>
                  <p:oleObj name="Equation" r:id="rId7" imgW="6477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55949"/>
                          <a:ext cx="12954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29239"/>
              </p:ext>
            </p:extLst>
          </p:nvPr>
        </p:nvGraphicFramePr>
        <p:xfrm>
          <a:off x="203994" y="3429000"/>
          <a:ext cx="8736012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3" name="Equation" r:id="rId9" imgW="4368600" imgH="977760" progId="Equation.DSMT4">
                  <p:embed/>
                </p:oleObj>
              </mc:Choice>
              <mc:Fallback>
                <p:oleObj name="Equation" r:id="rId9" imgW="43686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4" y="3429000"/>
                        <a:ext cx="8736012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42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Adaptive Quadrature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Methods such as Simpson’s 1/3 rule has a disadvantage in that it uses </a:t>
            </a:r>
            <a:r>
              <a:rPr lang="en-US" sz="2400" dirty="0" smtClean="0">
                <a:solidFill>
                  <a:srgbClr val="C00000"/>
                </a:solidFill>
              </a:rPr>
              <a:t>equally spaced points </a:t>
            </a:r>
            <a:r>
              <a:rPr lang="en-US" sz="2400" dirty="0" smtClean="0"/>
              <a:t>- </a:t>
            </a:r>
            <a:r>
              <a:rPr lang="en-US" sz="2400" u="sng" dirty="0" smtClean="0"/>
              <a:t>if a function has regions of abrupt changes, small steps must be used over the </a:t>
            </a:r>
            <a:r>
              <a:rPr lang="en-US" sz="2400" i="1" u="sng" dirty="0" smtClean="0"/>
              <a:t>entire domain</a:t>
            </a:r>
            <a:r>
              <a:rPr lang="en-US" sz="2400" u="sng" dirty="0" smtClean="0"/>
              <a:t> to achieve a certain accuracy.</a:t>
            </a:r>
            <a:endParaRPr lang="el-GR" sz="2400" u="sng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u="sng" dirty="0" smtClean="0"/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Adaptive quadrature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methods for integrating functions automatically adjust the step size so that small steps are taken in regions of sharp variations and larger steps are taken where the function changes gradually.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Improper Integrals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improper integral is basically an integral that has infinity as its limits or has a discontinuity within its limits.</a:t>
            </a:r>
          </a:p>
          <a:p>
            <a:r>
              <a:rPr lang="en-US" sz="2800" dirty="0"/>
              <a:t>Examples of improper integrals:</a:t>
            </a:r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53420"/>
              </p:ext>
            </p:extLst>
          </p:nvPr>
        </p:nvGraphicFramePr>
        <p:xfrm>
          <a:off x="931863" y="3602038"/>
          <a:ext cx="2797175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4" name="Equation" r:id="rId3" imgW="634680" imgH="355320" progId="Equation.DSMT4">
                  <p:embed/>
                </p:oleObj>
              </mc:Choice>
              <mc:Fallback>
                <p:oleObj name="Equation" r:id="rId3" imgW="63468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602038"/>
                        <a:ext cx="2797175" cy="1566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16941"/>
              </p:ext>
            </p:extLst>
          </p:nvPr>
        </p:nvGraphicFramePr>
        <p:xfrm>
          <a:off x="4935538" y="3463925"/>
          <a:ext cx="262731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5" name="Equation" r:id="rId5" imgW="711000" imgH="482400" progId="Equation.DSMT4">
                  <p:embed/>
                </p:oleObj>
              </mc:Choice>
              <mc:Fallback>
                <p:oleObj name="Equation" r:id="rId5" imgW="71100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3463925"/>
                        <a:ext cx="2627312" cy="178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6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273" y="1219200"/>
            <a:ext cx="8382000" cy="50292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The improper integral of f over the interval</a:t>
            </a:r>
          </a:p>
          <a:p>
            <a:pPr eaLnBrk="1" hangingPunct="1">
              <a:buFontTx/>
              <a:buNone/>
            </a:pPr>
            <a:r>
              <a:rPr lang="en-US" sz="2000" i="1" dirty="0" smtClean="0"/>
              <a:t>    </a:t>
            </a:r>
            <a:r>
              <a:rPr lang="en-US" sz="2400" i="1" dirty="0" smtClean="0"/>
              <a:t>is defined to be</a:t>
            </a:r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r>
              <a:rPr lang="en-US" sz="2400" i="1" dirty="0" smtClean="0"/>
              <a:t>In the case where the limit exists, the improper integral is said to </a:t>
            </a:r>
            <a:r>
              <a:rPr lang="en-US" sz="2400" i="1" u="sng" dirty="0" smtClean="0">
                <a:solidFill>
                  <a:srgbClr val="FF0000"/>
                </a:solidFill>
              </a:rPr>
              <a:t>converge</a:t>
            </a:r>
            <a:r>
              <a:rPr lang="en-US" sz="2400" i="1" dirty="0" smtClean="0"/>
              <a:t>, and the limit is defined to be the value of the integral.  In the case where the limit does not exist, the improper integral is said to </a:t>
            </a:r>
            <a:r>
              <a:rPr lang="en-US" sz="2400" i="1" u="sng" dirty="0" smtClean="0">
                <a:solidFill>
                  <a:srgbClr val="FF0000"/>
                </a:solidFill>
              </a:rPr>
              <a:t>diverge</a:t>
            </a:r>
            <a:r>
              <a:rPr lang="en-US" sz="2400" i="1" dirty="0" smtClean="0"/>
              <a:t>, and is not assigned a value.</a:t>
            </a:r>
            <a:r>
              <a:rPr lang="en-US" sz="2000" i="1" dirty="0" smtClean="0"/>
              <a:t> 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43828181"/>
              </p:ext>
            </p:extLst>
          </p:nvPr>
        </p:nvGraphicFramePr>
        <p:xfrm>
          <a:off x="1219199" y="2362200"/>
          <a:ext cx="332100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68" name="Equation" r:id="rId4" imgW="1752480" imgH="482400" progId="Equation.DSMT4">
                  <p:embed/>
                </p:oleObj>
              </mc:Choice>
              <mc:Fallback>
                <p:oleObj name="Equation" r:id="rId4" imgW="1752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2362200"/>
                        <a:ext cx="3321009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74710263"/>
              </p:ext>
            </p:extLst>
          </p:nvPr>
        </p:nvGraphicFramePr>
        <p:xfrm>
          <a:off x="7232073" y="126365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69" name="Equation" r:id="rId6" imgW="545760" imgH="203040" progId="Equation.DSMT4">
                  <p:embed/>
                </p:oleObj>
              </mc:Choice>
              <mc:Fallback>
                <p:oleObj name="Equation" r:id="rId6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073" y="126365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009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E0745-A655-43D1-A08F-EA493CB0CC4C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r>
              <a:rPr lang="en-US" altLang="zh-TW" sz="2400" dirty="0"/>
              <a:t>Improper integral defined as </a:t>
            </a:r>
            <a:r>
              <a:rPr lang="en-US" altLang="zh-TW" sz="2400" dirty="0" smtClean="0"/>
              <a:t>having </a:t>
            </a:r>
            <a:r>
              <a:rPr lang="en-US" altLang="zh-TW" sz="2400" dirty="0" err="1" smtClean="0"/>
              <a:t>integrable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singularity or </a:t>
            </a:r>
            <a:r>
              <a:rPr lang="en-US" altLang="zh-TW" sz="2400" dirty="0" smtClean="0"/>
              <a:t>approaching infinity </a:t>
            </a:r>
            <a:r>
              <a:rPr lang="en-US" altLang="zh-TW" sz="2400" dirty="0"/>
              <a:t>at limit of integration </a:t>
            </a:r>
          </a:p>
          <a:p>
            <a:pPr lvl="1"/>
            <a:r>
              <a:rPr lang="en-US" altLang="zh-TW" sz="2400" dirty="0"/>
              <a:t>Use extended midpoint rule instead of trapezoid rule to avoid function evaluations at singularities or infinities </a:t>
            </a:r>
          </a:p>
          <a:p>
            <a:pPr lvl="2"/>
            <a:r>
              <a:rPr lang="en-US" altLang="zh-TW" dirty="0"/>
              <a:t>Must know where singularities or infinities are </a:t>
            </a:r>
          </a:p>
          <a:p>
            <a:pPr lvl="1"/>
            <a:r>
              <a:rPr lang="en-US" altLang="zh-TW" sz="2400" dirty="0"/>
              <a:t>Use change of variables: often replace </a:t>
            </a:r>
            <a:r>
              <a:rPr lang="en-US" altLang="zh-TW" sz="2400" i="1" dirty="0">
                <a:solidFill>
                  <a:srgbClr val="FF0000"/>
                </a:solidFill>
              </a:rPr>
              <a:t>x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with</a:t>
            </a:r>
            <a:r>
              <a:rPr lang="el-GR" altLang="zh-TW" sz="2400" dirty="0" smtClean="0"/>
              <a:t> 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1/t</a:t>
            </a:r>
            <a:r>
              <a:rPr lang="en-US" altLang="zh-TW" sz="2400" dirty="0" smtClean="0"/>
              <a:t>  to </a:t>
            </a:r>
            <a:r>
              <a:rPr lang="en-US" altLang="zh-TW" sz="2400" dirty="0"/>
              <a:t>convert an infinity to a zero </a:t>
            </a:r>
          </a:p>
          <a:p>
            <a:pPr lvl="2"/>
            <a:r>
              <a:rPr lang="en-US" altLang="zh-TW" dirty="0"/>
              <a:t>Done implicitly in many routines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04800"/>
            <a:ext cx="34842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solidFill>
                  <a:schemeClr val="accent2"/>
                </a:solidFill>
              </a:rPr>
              <a:t>Practice</a:t>
            </a:r>
            <a:r>
              <a:rPr spc="-30" dirty="0" smtClean="0">
                <a:solidFill>
                  <a:schemeClr val="accent2"/>
                </a:solidFill>
              </a:rPr>
              <a:t> </a:t>
            </a:r>
            <a:r>
              <a:rPr spc="-5" dirty="0" smtClean="0">
                <a:solidFill>
                  <a:schemeClr val="accent2"/>
                </a:solidFill>
              </a:rPr>
              <a:t>Session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528" y="1032523"/>
            <a:ext cx="8492490" cy="42030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80365" marR="256540" indent="-342900">
              <a:lnSpc>
                <a:spcPts val="2100"/>
              </a:lnSpc>
              <a:spcBef>
                <a:spcPts val="219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solidFill>
                  <a:schemeClr val="accent2"/>
                </a:solidFill>
                <a:latin typeface="Consolas"/>
                <a:cs typeface="Consolas"/>
              </a:rPr>
              <a:t>quadrature1.cpp</a:t>
            </a:r>
            <a:r>
              <a:rPr sz="1800" dirty="0">
                <a:latin typeface="Candara"/>
                <a:cs typeface="Candara"/>
              </a:rPr>
              <a:t>: given an interval </a:t>
            </a:r>
            <a:r>
              <a:rPr sz="1800" spc="-5" dirty="0">
                <a:latin typeface="Candara"/>
                <a:cs typeface="Candara"/>
              </a:rPr>
              <a:t>[a,b] </a:t>
            </a:r>
            <a:r>
              <a:rPr sz="1800" dirty="0">
                <a:latin typeface="Candara"/>
                <a:cs typeface="Candara"/>
              </a:rPr>
              <a:t>and a </a:t>
            </a:r>
            <a:r>
              <a:rPr sz="1800" spc="-5" dirty="0">
                <a:latin typeface="Candara"/>
                <a:cs typeface="Candara"/>
              </a:rPr>
              <a:t>function f(x), </a:t>
            </a:r>
            <a:r>
              <a:rPr sz="1800" dirty="0">
                <a:latin typeface="Candara"/>
                <a:cs typeface="Candara"/>
              </a:rPr>
              <a:t>write a program to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compute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900" dirty="0">
              <a:latin typeface="Candara"/>
              <a:cs typeface="Candara"/>
            </a:endParaRPr>
          </a:p>
          <a:p>
            <a:pPr marL="374650" indent="-285750">
              <a:lnSpc>
                <a:spcPct val="100000"/>
              </a:lnSpc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1800" dirty="0">
                <a:latin typeface="Candara"/>
                <a:cs typeface="Candara"/>
              </a:rPr>
              <a:t>Divide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interval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[a,b]</a:t>
            </a:r>
            <a:r>
              <a:rPr sz="1800" dirty="0">
                <a:latin typeface="Candara"/>
                <a:cs typeface="Candara"/>
              </a:rPr>
              <a:t> into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N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equally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spaced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sub-interval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separated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by </a:t>
            </a:r>
            <a:r>
              <a:rPr sz="1800" spc="-5" dirty="0">
                <a:latin typeface="Candara"/>
                <a:cs typeface="Candara"/>
              </a:rPr>
              <a:t>N+1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points</a:t>
            </a:r>
          </a:p>
          <a:p>
            <a:pPr marL="380365">
              <a:lnSpc>
                <a:spcPts val="2130"/>
              </a:lnSpc>
              <a:spcBef>
                <a:spcPts val="10"/>
              </a:spcBef>
            </a:pPr>
            <a:r>
              <a:rPr sz="1800" dirty="0">
                <a:latin typeface="Candara"/>
                <a:cs typeface="Candara"/>
              </a:rPr>
              <a:t>{x</a:t>
            </a:r>
            <a:r>
              <a:rPr sz="1800" baseline="-20833" dirty="0">
                <a:latin typeface="Candara"/>
                <a:cs typeface="Candara"/>
              </a:rPr>
              <a:t>0</a:t>
            </a:r>
            <a:r>
              <a:rPr sz="1800" dirty="0">
                <a:latin typeface="Candara"/>
                <a:cs typeface="Candara"/>
              </a:rPr>
              <a:t>,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x</a:t>
            </a:r>
            <a:r>
              <a:rPr sz="1800" spc="-7" baseline="-20833" dirty="0">
                <a:latin typeface="Candara"/>
                <a:cs typeface="Candara"/>
              </a:rPr>
              <a:t>1</a:t>
            </a:r>
            <a:r>
              <a:rPr sz="1800" spc="-5" dirty="0">
                <a:latin typeface="Candara"/>
                <a:cs typeface="Candara"/>
              </a:rPr>
              <a:t>,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x</a:t>
            </a:r>
            <a:r>
              <a:rPr sz="1800" spc="-7" baseline="-20833" dirty="0">
                <a:latin typeface="Candara"/>
                <a:cs typeface="Candara"/>
              </a:rPr>
              <a:t>2</a:t>
            </a:r>
            <a:r>
              <a:rPr sz="1800" spc="-5" dirty="0">
                <a:latin typeface="Candara"/>
                <a:cs typeface="Candara"/>
              </a:rPr>
              <a:t>,</a:t>
            </a:r>
            <a:r>
              <a:rPr sz="1800" spc="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… </a:t>
            </a:r>
            <a:r>
              <a:rPr sz="1800" spc="-5" dirty="0">
                <a:latin typeface="Candara"/>
                <a:cs typeface="Candara"/>
              </a:rPr>
              <a:t>x</a:t>
            </a:r>
            <a:r>
              <a:rPr sz="1800" spc="-7" baseline="-20833" dirty="0">
                <a:latin typeface="Candara"/>
                <a:cs typeface="Candara"/>
              </a:rPr>
              <a:t>N</a:t>
            </a:r>
            <a:r>
              <a:rPr sz="1800" spc="-5" dirty="0">
                <a:latin typeface="Candara"/>
                <a:cs typeface="Candara"/>
              </a:rPr>
              <a:t>}.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each</a:t>
            </a:r>
            <a:r>
              <a:rPr sz="1800" spc="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sub-interval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apply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i="1" spc="-5" dirty="0">
                <a:latin typeface="Candara"/>
                <a:cs typeface="Candara"/>
              </a:rPr>
              <a:t>rectangular</a:t>
            </a:r>
            <a:r>
              <a:rPr sz="1800" spc="-5" dirty="0">
                <a:latin typeface="Candara"/>
                <a:cs typeface="Candara"/>
              </a:rPr>
              <a:t>,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i="1" spc="-5" dirty="0">
                <a:latin typeface="Candara"/>
                <a:cs typeface="Candara"/>
              </a:rPr>
              <a:t>trapezoidal</a:t>
            </a:r>
            <a:r>
              <a:rPr sz="1800" i="1" spc="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and </a:t>
            </a:r>
            <a:r>
              <a:rPr sz="1800" i="1" spc="-5" dirty="0">
                <a:latin typeface="Candara"/>
                <a:cs typeface="Candara"/>
              </a:rPr>
              <a:t>Simpson</a:t>
            </a:r>
            <a:endParaRPr sz="1800" dirty="0">
              <a:latin typeface="Candara"/>
              <a:cs typeface="Candara"/>
            </a:endParaRPr>
          </a:p>
          <a:p>
            <a:pPr marL="380365">
              <a:lnSpc>
                <a:spcPts val="2130"/>
              </a:lnSpc>
            </a:pPr>
            <a:r>
              <a:rPr sz="1800" spc="-5" dirty="0">
                <a:latin typeface="Candara"/>
                <a:cs typeface="Candara"/>
              </a:rPr>
              <a:t>rules.</a:t>
            </a:r>
            <a:endParaRPr sz="1800" dirty="0">
              <a:latin typeface="Candara"/>
              <a:cs typeface="Candara"/>
            </a:endParaRPr>
          </a:p>
          <a:p>
            <a:pPr marL="380365" marR="386715" indent="-2921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1800" dirty="0">
                <a:latin typeface="Candara"/>
                <a:cs typeface="Candara"/>
              </a:rPr>
              <a:t>Iterate by </a:t>
            </a:r>
            <a:r>
              <a:rPr sz="1800" spc="-5" dirty="0">
                <a:latin typeface="Candara"/>
                <a:cs typeface="Candara"/>
              </a:rPr>
              <a:t>doubling </a:t>
            </a:r>
            <a:r>
              <a:rPr sz="1800" dirty="0">
                <a:latin typeface="Candara"/>
                <a:cs typeface="Candara"/>
              </a:rPr>
              <a:t>the </a:t>
            </a:r>
            <a:r>
              <a:rPr sz="1800" spc="-5" dirty="0">
                <a:latin typeface="Candara"/>
                <a:cs typeface="Candara"/>
              </a:rPr>
              <a:t>value </a:t>
            </a:r>
            <a:r>
              <a:rPr sz="1800" dirty="0">
                <a:latin typeface="Candara"/>
                <a:cs typeface="Candara"/>
              </a:rPr>
              <a:t>of intervals N ( = 2, 4, 8, 16, …) </a:t>
            </a:r>
            <a:r>
              <a:rPr sz="1800" spc="-5" dirty="0">
                <a:latin typeface="Candara"/>
                <a:cs typeface="Candara"/>
              </a:rPr>
              <a:t>until </a:t>
            </a:r>
            <a:r>
              <a:rPr sz="1800" dirty="0">
                <a:latin typeface="Candara"/>
                <a:cs typeface="Candara"/>
              </a:rPr>
              <a:t>convergence is </a:t>
            </a:r>
            <a:r>
              <a:rPr sz="1800" spc="-38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achieved: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50" dirty="0">
              <a:latin typeface="Candara"/>
              <a:cs typeface="Candara"/>
            </a:endParaRPr>
          </a:p>
          <a:p>
            <a:pPr marL="336550">
              <a:lnSpc>
                <a:spcPct val="100000"/>
              </a:lnSpc>
            </a:pPr>
            <a:r>
              <a:rPr sz="1800" spc="-5" dirty="0">
                <a:latin typeface="Candara"/>
                <a:cs typeface="Candara"/>
              </a:rPr>
              <a:t>where </a:t>
            </a:r>
            <a:r>
              <a:rPr sz="1800" i="1" dirty="0">
                <a:latin typeface="Candara"/>
                <a:cs typeface="Candara"/>
              </a:rPr>
              <a:t>tol</a:t>
            </a:r>
            <a:r>
              <a:rPr sz="1800" i="1" spc="1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is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a </a:t>
            </a:r>
            <a:r>
              <a:rPr sz="1800" spc="-5" dirty="0">
                <a:latin typeface="Candara"/>
                <a:cs typeface="Candara"/>
              </a:rPr>
              <a:t>prescribed</a:t>
            </a:r>
            <a:r>
              <a:rPr sz="1800" dirty="0">
                <a:latin typeface="Candara"/>
                <a:cs typeface="Candara"/>
              </a:rPr>
              <a:t> tolerance</a:t>
            </a:r>
            <a:r>
              <a:rPr sz="1800" spc="-5" dirty="0">
                <a:latin typeface="Candara"/>
                <a:cs typeface="Candara"/>
              </a:rPr>
              <a:t> (e.g.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10</a:t>
            </a:r>
            <a:r>
              <a:rPr sz="1800" spc="-7" baseline="25462" dirty="0">
                <a:latin typeface="Candara"/>
                <a:cs typeface="Candara"/>
              </a:rPr>
              <a:t>-5</a:t>
            </a:r>
            <a:r>
              <a:rPr sz="1800" spc="-5" dirty="0">
                <a:latin typeface="Candara"/>
                <a:cs typeface="Candara"/>
              </a:rPr>
              <a:t>).</a:t>
            </a:r>
            <a:endParaRPr sz="1800" dirty="0">
              <a:latin typeface="Candara"/>
              <a:cs typeface="Candara"/>
            </a:endParaRPr>
          </a:p>
          <a:p>
            <a:pPr marL="374650" indent="-28575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1800" dirty="0">
                <a:latin typeface="Candara"/>
                <a:cs typeface="Candara"/>
              </a:rPr>
              <a:t>C</a:t>
            </a:r>
            <a:r>
              <a:rPr sz="1800" spc="-5" dirty="0">
                <a:latin typeface="Candara"/>
                <a:cs typeface="Candara"/>
              </a:rPr>
              <a:t>on</a:t>
            </a:r>
            <a:r>
              <a:rPr sz="1800" dirty="0">
                <a:latin typeface="Candara"/>
                <a:cs typeface="Candara"/>
              </a:rPr>
              <a:t>s</a:t>
            </a:r>
            <a:r>
              <a:rPr sz="1800" spc="-5" dirty="0">
                <a:latin typeface="Candara"/>
                <a:cs typeface="Candara"/>
              </a:rPr>
              <a:t>ide</a:t>
            </a:r>
            <a:r>
              <a:rPr sz="1800" dirty="0">
                <a:latin typeface="Candara"/>
                <a:cs typeface="Candara"/>
              </a:rPr>
              <a:t>r </a:t>
            </a:r>
            <a:r>
              <a:rPr sz="1800" dirty="0">
                <a:solidFill>
                  <a:schemeClr val="accent2"/>
                </a:solidFill>
                <a:latin typeface="Consolas"/>
                <a:cs typeface="Consolas"/>
              </a:rPr>
              <a:t>f(x) =</a:t>
            </a:r>
            <a:r>
              <a:rPr sz="1800" spc="-5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chemeClr val="accent2"/>
                </a:solidFill>
                <a:latin typeface="Consolas"/>
                <a:cs typeface="Consolas"/>
              </a:rPr>
              <a:t>exp(-x)</a:t>
            </a:r>
            <a:r>
              <a:rPr sz="1800" spc="-600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sz="1800" dirty="0">
                <a:latin typeface="Candara"/>
                <a:cs typeface="Candara"/>
              </a:rPr>
              <a:t>and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us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e  [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a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, b]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= [0,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1].</a:t>
            </a:r>
            <a:endParaRPr sz="1800" dirty="0">
              <a:solidFill>
                <a:schemeClr val="accent2"/>
              </a:solidFill>
              <a:latin typeface="Candara"/>
              <a:cs typeface="Candara"/>
            </a:endParaRPr>
          </a:p>
          <a:p>
            <a:pPr marL="374650" indent="-28575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1800" spc="-5" dirty="0">
                <a:latin typeface="Candara"/>
                <a:cs typeface="Candara"/>
              </a:rPr>
              <a:t>Implement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each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quadrature</a:t>
            </a:r>
            <a:r>
              <a:rPr sz="1800" spc="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rule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using</a:t>
            </a:r>
            <a:r>
              <a:rPr sz="1800" spc="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the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same</a:t>
            </a:r>
            <a:r>
              <a:rPr sz="1800" spc="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template,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e.g.,</a:t>
            </a:r>
            <a:endParaRPr sz="1800" dirty="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9932" y="3595819"/>
            <a:ext cx="3567715" cy="6479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4648" y="1398630"/>
            <a:ext cx="1274591" cy="7199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9664" y="5381876"/>
            <a:ext cx="7475220" cy="1200785"/>
          </a:xfrm>
          <a:prstGeom prst="rect">
            <a:avLst/>
          </a:prstGeom>
          <a:solidFill>
            <a:srgbClr val="F5F5F5"/>
          </a:solidFill>
          <a:ln w="952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ts val="1420"/>
              </a:lnSpc>
              <a:spcBef>
                <a:spcPts val="359"/>
              </a:spcBef>
            </a:pP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spc="-20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QuadratureRule</a:t>
            </a:r>
            <a:r>
              <a:rPr sz="1200" spc="-1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(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spc="-15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(*F)(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dirty="0">
                <a:latin typeface="Consolas"/>
                <a:cs typeface="Consolas"/>
              </a:rPr>
              <a:t>),</a:t>
            </a:r>
            <a:r>
              <a:rPr sz="1200" spc="-1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spc="-10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a,</a:t>
            </a:r>
            <a:r>
              <a:rPr sz="1200" spc="-1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spc="-10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b,</a:t>
            </a:r>
            <a:r>
              <a:rPr sz="1200" spc="-1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int</a:t>
            </a:r>
            <a:r>
              <a:rPr sz="1200" spc="-10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N)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ts val="1400"/>
              </a:lnSpc>
            </a:pPr>
            <a:r>
              <a:rPr sz="1200" dirty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258445">
              <a:lnSpc>
                <a:spcPts val="1420"/>
              </a:lnSpc>
            </a:pPr>
            <a:r>
              <a:rPr sz="1200" dirty="0">
                <a:latin typeface="Consolas"/>
                <a:cs typeface="Consolas"/>
              </a:rPr>
              <a:t>...</a:t>
            </a:r>
            <a:endParaRPr sz="1200">
              <a:latin typeface="Consolas"/>
              <a:cs typeface="Consolas"/>
            </a:endParaRPr>
          </a:p>
          <a:p>
            <a:pPr marL="258445" marR="5029200">
              <a:lnSpc>
                <a:spcPts val="1400"/>
              </a:lnSpc>
              <a:spcBef>
                <a:spcPts val="140"/>
              </a:spcBef>
              <a:tabLst>
                <a:tab pos="1348105" algn="l"/>
              </a:tabLst>
            </a:pPr>
            <a:r>
              <a:rPr sz="1200" dirty="0">
                <a:latin typeface="Consolas"/>
                <a:cs typeface="Consolas"/>
              </a:rPr>
              <a:t>sum += ...	//</a:t>
            </a:r>
            <a:r>
              <a:rPr sz="1200" spc="-3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do</a:t>
            </a:r>
            <a:r>
              <a:rPr sz="1200" spc="-3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the</a:t>
            </a:r>
            <a:r>
              <a:rPr sz="1200" spc="-3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sum </a:t>
            </a:r>
            <a:r>
              <a:rPr sz="1200" spc="-64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return</a:t>
            </a:r>
            <a:r>
              <a:rPr sz="1200" spc="-10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sum;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a/a8/Calkowanie_numeryczne-metoda_trapezow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216" y="30480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5/50/Integration_simpson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816663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531779" y="329119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Illustration of the trapezoidal rule.</a:t>
            </a:r>
          </a:p>
          <a:p>
            <a:r>
              <a:rPr lang="en-US" sz="2000" dirty="0"/>
              <a:t>The interpolating function may be an </a:t>
            </a:r>
            <a:r>
              <a:rPr lang="en-US" sz="2000" u="sng" dirty="0">
                <a:hlinkClick r:id="rId8" tooltip="Affine function"/>
              </a:rPr>
              <a:t>affine function</a:t>
            </a:r>
            <a:r>
              <a:rPr lang="en-US" sz="2000" dirty="0"/>
              <a:t> (a polynomial of degree 1) which passes through the points (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)) and (</a:t>
            </a:r>
            <a:r>
              <a:rPr lang="en-US" sz="2000" i="1" dirty="0"/>
              <a:t>b</a:t>
            </a:r>
            <a:r>
              <a:rPr lang="en-US" sz="2000" dirty="0"/>
              <a:t>, </a:t>
            </a:r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/>
              <a:t>b</a:t>
            </a:r>
            <a:r>
              <a:rPr lang="en-US" sz="2000" dirty="0"/>
              <a:t>)). This is called the </a:t>
            </a:r>
            <a:r>
              <a:rPr lang="en-US" sz="2000" i="1" u="sng" dirty="0">
                <a:hlinkClick r:id="rId9" tooltip="Trapezoidal rule"/>
              </a:rPr>
              <a:t>trapezoidal rule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Illustration of Simpson's rule.</a:t>
            </a:r>
          </a:p>
          <a:p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66895"/>
              </p:ext>
            </p:extLst>
          </p:nvPr>
        </p:nvGraphicFramePr>
        <p:xfrm>
          <a:off x="5715000" y="4132732"/>
          <a:ext cx="3048000" cy="81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0" name="Equation" r:id="rId10" imgW="1803240" imgH="482400" progId="Equation.DSMT4">
                  <p:embed/>
                </p:oleObj>
              </mc:Choice>
              <mc:Fallback>
                <p:oleObj name="Equation" r:id="rId10" imgW="1803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15000" y="4132732"/>
                        <a:ext cx="3048000" cy="815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0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2028" y="1009628"/>
            <a:ext cx="8187690" cy="5664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7939" rIns="0" bIns="0" rtlCol="0">
            <a:spAutoFit/>
          </a:bodyPr>
          <a:lstStyle/>
          <a:p>
            <a:pPr marL="316865" marR="17780" indent="-292100">
              <a:lnSpc>
                <a:spcPts val="2100"/>
              </a:lnSpc>
              <a:spcBef>
                <a:spcPts val="219"/>
              </a:spcBef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The 1</a:t>
            </a:r>
            <a:r>
              <a:rPr sz="1800" spc="-7" baseline="25462" dirty="0">
                <a:solidFill>
                  <a:schemeClr val="accent2"/>
                </a:solidFill>
                <a:latin typeface="Candara"/>
                <a:cs typeface="Candara"/>
              </a:rPr>
              <a:t>st</a:t>
            </a:r>
            <a:r>
              <a:rPr sz="1800" baseline="25462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function argument 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is a pointer to a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function 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“*F”. This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argument should 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be </a:t>
            </a:r>
            <a:r>
              <a:rPr sz="1800" spc="-380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passed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 from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the caller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using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 a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valid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function</a:t>
            </a:r>
            <a:r>
              <a:rPr sz="1800" dirty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chemeClr val="accent2"/>
                </a:solidFill>
                <a:latin typeface="Candara"/>
                <a:cs typeface="Candara"/>
              </a:rPr>
              <a:t>name:</a:t>
            </a:r>
            <a:endParaRPr sz="180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728" y="3909292"/>
            <a:ext cx="5560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15" dirty="0">
                <a:latin typeface="Candara"/>
                <a:cs typeface="Candara"/>
              </a:rPr>
              <a:t>Your</a:t>
            </a:r>
            <a:r>
              <a:rPr sz="1800" dirty="0">
                <a:latin typeface="Candara"/>
                <a:cs typeface="Candara"/>
              </a:rPr>
              <a:t> program</a:t>
            </a:r>
            <a:r>
              <a:rPr sz="1800" spc="-5" dirty="0">
                <a:latin typeface="Candara"/>
                <a:cs typeface="Candara"/>
              </a:rPr>
              <a:t> output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should</a:t>
            </a:r>
            <a:r>
              <a:rPr sz="1800" dirty="0">
                <a:latin typeface="Candara"/>
                <a:cs typeface="Candara"/>
              </a:rPr>
              <a:t> give the </a:t>
            </a:r>
            <a:r>
              <a:rPr sz="1800" spc="-5" dirty="0">
                <a:latin typeface="Candara"/>
                <a:cs typeface="Candara"/>
              </a:rPr>
              <a:t>following</a:t>
            </a:r>
            <a:r>
              <a:rPr sz="18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values: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449" y="4410367"/>
            <a:ext cx="7890048" cy="596317"/>
          </a:xfrm>
          <a:prstGeom prst="rect">
            <a:avLst/>
          </a:prstGeom>
          <a:solidFill>
            <a:srgbClr val="F5F5F5"/>
          </a:solidFill>
          <a:ln w="9524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1440" marR="3691890">
              <a:lnSpc>
                <a:spcPts val="1400"/>
              </a:lnSpc>
              <a:spcBef>
                <a:spcPts val="440"/>
              </a:spcBef>
              <a:tabLst>
                <a:tab pos="1283970" algn="l"/>
              </a:tabLst>
            </a:pPr>
            <a:r>
              <a:rPr sz="1200" dirty="0">
                <a:latin typeface="Courier New"/>
                <a:cs typeface="Courier New"/>
              </a:rPr>
              <a:t>Rectangular: 6.321302042719e-01; n </a:t>
            </a:r>
            <a:r>
              <a:rPr sz="1200" dirty="0" smtClean="0">
                <a:latin typeface="Courier New"/>
                <a:cs typeface="Courier New"/>
              </a:rPr>
              <a:t>=</a:t>
            </a:r>
            <a:r>
              <a:rPr lang="en-US" sz="1200" dirty="0" smtClean="0">
                <a:latin typeface="Courier New"/>
                <a:cs typeface="Courier New"/>
              </a:rPr>
              <a:t> 32768</a:t>
            </a:r>
            <a:r>
              <a:rPr sz="1200" dirty="0" smtClean="0">
                <a:latin typeface="Courier New"/>
                <a:cs typeface="Courier New"/>
              </a:rPr>
              <a:t> Trapezoidal</a:t>
            </a:r>
            <a:r>
              <a:rPr sz="1200" dirty="0">
                <a:latin typeface="Courier New"/>
                <a:cs typeface="Courier New"/>
              </a:rPr>
              <a:t>: 6.321237739567e-01; n = 128 </a:t>
            </a:r>
            <a:r>
              <a:rPr sz="1200" spc="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Simpson:	6.321206123892e-01;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=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16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34905" y="1823185"/>
            <a:ext cx="8036559" cy="1764030"/>
            <a:chOff x="634905" y="1823185"/>
            <a:chExt cx="8036559" cy="1764030"/>
          </a:xfrm>
        </p:grpSpPr>
        <p:sp>
          <p:nvSpPr>
            <p:cNvPr id="7" name="object 7"/>
            <p:cNvSpPr/>
            <p:nvPr/>
          </p:nvSpPr>
          <p:spPr>
            <a:xfrm>
              <a:off x="639667" y="1827946"/>
              <a:ext cx="8027034" cy="1754505"/>
            </a:xfrm>
            <a:custGeom>
              <a:avLst/>
              <a:gdLst/>
              <a:ahLst/>
              <a:cxnLst/>
              <a:rect l="l" t="t" r="r" b="b"/>
              <a:pathLst>
                <a:path w="8027034" h="1754504">
                  <a:moveTo>
                    <a:pt x="8027026" y="0"/>
                  </a:moveTo>
                  <a:lnTo>
                    <a:pt x="0" y="0"/>
                  </a:lnTo>
                  <a:lnTo>
                    <a:pt x="0" y="1754327"/>
                  </a:lnTo>
                  <a:lnTo>
                    <a:pt x="8027026" y="1754327"/>
                  </a:lnTo>
                  <a:lnTo>
                    <a:pt x="8027026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667" y="1827947"/>
              <a:ext cx="8027034" cy="1754505"/>
            </a:xfrm>
            <a:custGeom>
              <a:avLst/>
              <a:gdLst/>
              <a:ahLst/>
              <a:cxnLst/>
              <a:rect l="l" t="t" r="r" b="b"/>
              <a:pathLst>
                <a:path w="8027034" h="1754504">
                  <a:moveTo>
                    <a:pt x="0" y="0"/>
                  </a:moveTo>
                  <a:lnTo>
                    <a:pt x="8027025" y="0"/>
                  </a:lnTo>
                  <a:lnTo>
                    <a:pt x="8027025" y="1754326"/>
                  </a:lnTo>
                  <a:lnTo>
                    <a:pt x="0" y="17543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1107" y="1860967"/>
            <a:ext cx="6633209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20"/>
              </a:lnSpc>
              <a:spcBef>
                <a:spcPts val="100"/>
              </a:spcBef>
              <a:tabLst>
                <a:tab pos="2764790" algn="l"/>
              </a:tabLst>
            </a:pPr>
            <a:r>
              <a:rPr sz="1200" dirty="0">
                <a:latin typeface="Consolas"/>
                <a:cs typeface="Consolas"/>
              </a:rPr>
              <a:t>QuadratureRule (func, a, b, N);	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//</a:t>
            </a:r>
            <a:r>
              <a:rPr sz="1200" spc="-1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This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is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how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you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call</a:t>
            </a:r>
            <a:r>
              <a:rPr sz="1200" spc="-1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a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quadrature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rule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from</a:t>
            </a:r>
            <a:endParaRPr sz="1200">
              <a:latin typeface="Consolas"/>
              <a:cs typeface="Consolas"/>
            </a:endParaRPr>
          </a:p>
          <a:p>
            <a:pPr marL="153670" algn="ctr">
              <a:lnSpc>
                <a:spcPts val="1420"/>
              </a:lnSpc>
            </a:pP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//</a:t>
            </a:r>
            <a:r>
              <a:rPr sz="1200" spc="-4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your</a:t>
            </a:r>
            <a:r>
              <a:rPr sz="1200" spc="-4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main().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onsolas"/>
                <a:cs typeface="Consolas"/>
              </a:rPr>
              <a:t>...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3444" y="2775367"/>
            <a:ext cx="3784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//</a:t>
            </a:r>
            <a:r>
              <a:rPr sz="1200" spc="-1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This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is</a:t>
            </a:r>
            <a:r>
              <a:rPr sz="1200" spc="-1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the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function</a:t>
            </a:r>
            <a:r>
              <a:rPr sz="1200" spc="-1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you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want</a:t>
            </a:r>
            <a:r>
              <a:rPr sz="1200" spc="-15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to</a:t>
            </a:r>
            <a:r>
              <a:rPr sz="1200" spc="-1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6A6A6"/>
                </a:solidFill>
                <a:latin typeface="Consolas"/>
                <a:cs typeface="Consolas"/>
              </a:rPr>
              <a:t>integrate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107" y="2775367"/>
            <a:ext cx="177292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20"/>
              </a:lnSpc>
              <a:spcBef>
                <a:spcPts val="100"/>
              </a:spcBef>
            </a:pP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spc="-50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func(</a:t>
            </a:r>
            <a:r>
              <a:rPr sz="1200" dirty="0">
                <a:solidFill>
                  <a:srgbClr val="22AC3C"/>
                </a:solidFill>
                <a:latin typeface="Consolas"/>
                <a:cs typeface="Consolas"/>
              </a:rPr>
              <a:t>double</a:t>
            </a:r>
            <a:r>
              <a:rPr sz="1200" spc="-45" dirty="0">
                <a:solidFill>
                  <a:srgbClr val="22AC3C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x)</a:t>
            </a:r>
            <a:endParaRPr sz="1200">
              <a:latin typeface="Consolas"/>
              <a:cs typeface="Consolas"/>
            </a:endParaRPr>
          </a:p>
          <a:p>
            <a:pPr>
              <a:lnSpc>
                <a:spcPts val="1400"/>
              </a:lnSpc>
            </a:pPr>
            <a:r>
              <a:rPr sz="1200" dirty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167005">
              <a:lnSpc>
                <a:spcPts val="1420"/>
              </a:lnSpc>
            </a:pPr>
            <a:r>
              <a:rPr sz="1200" dirty="0">
                <a:latin typeface="Consolas"/>
                <a:cs typeface="Consolas"/>
              </a:rPr>
              <a:t>return</a:t>
            </a:r>
            <a:r>
              <a:rPr sz="1200" spc="-7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exp(-x);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solidFill>
                  <a:schemeClr val="accent2"/>
                </a:solidFill>
              </a:rPr>
              <a:t>Practice</a:t>
            </a:r>
            <a:r>
              <a:rPr lang="en-US" spc="-30" dirty="0">
                <a:solidFill>
                  <a:schemeClr val="accent2"/>
                </a:solidFill>
              </a:rPr>
              <a:t> </a:t>
            </a:r>
            <a:r>
              <a:rPr lang="en-US" spc="-5" dirty="0">
                <a:solidFill>
                  <a:schemeClr val="accent2"/>
                </a:solidFill>
              </a:rPr>
              <a:t>Session</a:t>
            </a:r>
            <a:endParaRPr lang="el-GR" dirty="0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  <p:sp>
        <p:nvSpPr>
          <p:cNvPr id="14" name="Ορθογώνιο 13"/>
          <p:cNvSpPr/>
          <p:nvPr/>
        </p:nvSpPr>
        <p:spPr>
          <a:xfrm>
            <a:off x="639667" y="5296108"/>
            <a:ext cx="642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Candara" panose="020E0502030303020204" pitchFamily="34" charset="0"/>
              </a:rPr>
              <a:t>Andrea </a:t>
            </a:r>
            <a:r>
              <a:rPr lang="en-US" sz="1800" b="1" dirty="0" err="1">
                <a:solidFill>
                  <a:schemeClr val="accent2"/>
                </a:solidFill>
                <a:latin typeface="Candara" panose="020E0502030303020204" pitchFamily="34" charset="0"/>
              </a:rPr>
              <a:t>Mignone</a:t>
            </a:r>
            <a:r>
              <a:rPr lang="en-US" sz="1800" b="1" dirty="0">
                <a:solidFill>
                  <a:schemeClr val="accent2"/>
                </a:solidFill>
                <a:latin typeface="Candara" panose="020E0502030303020204" pitchFamily="34" charset="0"/>
              </a:rPr>
              <a:t> </a:t>
            </a:r>
            <a:br>
              <a:rPr lang="en-US" sz="1800" b="1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en-US" sz="1800" b="1" dirty="0">
                <a:solidFill>
                  <a:schemeClr val="accent2"/>
                </a:solidFill>
                <a:latin typeface="Candara" panose="020E0502030303020204" pitchFamily="34" charset="0"/>
              </a:rPr>
              <a:t>Physics Department, University of Torino </a:t>
            </a:r>
            <a:br>
              <a:rPr lang="en-US" sz="1800" b="1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en-US" sz="1800" b="1" dirty="0">
                <a:solidFill>
                  <a:schemeClr val="accent2"/>
                </a:solidFill>
                <a:latin typeface="Candara" panose="020E0502030303020204" pitchFamily="34" charset="0"/>
              </a:rPr>
              <a:t>AA </a:t>
            </a:r>
            <a:r>
              <a:rPr lang="en-US" sz="1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2019-2020</a:t>
            </a:r>
            <a:endParaRPr lang="el-GR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Comparison of errors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1800" dirty="0"/>
              <a:t>For either one of these rules, we can make a more accurate approximation by breaking up the interval [</a:t>
            </a:r>
            <a:r>
              <a:rPr lang="en-US" sz="1800" i="1" dirty="0"/>
              <a:t>a</a:t>
            </a:r>
            <a:r>
              <a:rPr lang="en-US" sz="1800" dirty="0"/>
              <a:t>, </a:t>
            </a:r>
            <a:r>
              <a:rPr lang="en-US" sz="1800" i="1" dirty="0"/>
              <a:t>b</a:t>
            </a:r>
            <a:r>
              <a:rPr lang="en-US" sz="1800" dirty="0"/>
              <a:t>] into some number </a:t>
            </a:r>
            <a:r>
              <a:rPr lang="en-US" sz="1800" i="1" dirty="0"/>
              <a:t>n</a:t>
            </a:r>
            <a:r>
              <a:rPr lang="en-US" sz="1800" dirty="0"/>
              <a:t> of subintervals, computing an approximation for each subinterval, then adding up all the results. This is called a </a:t>
            </a:r>
            <a:r>
              <a:rPr lang="en-US" sz="1800" i="1" dirty="0"/>
              <a:t>composite rule</a:t>
            </a:r>
            <a:r>
              <a:rPr lang="en-US" sz="1800" dirty="0"/>
              <a:t>, </a:t>
            </a:r>
            <a:r>
              <a:rPr lang="en-US" sz="1800" i="1" dirty="0"/>
              <a:t>extended rule</a:t>
            </a:r>
            <a:r>
              <a:rPr lang="en-US" sz="1800" dirty="0"/>
              <a:t>, or </a:t>
            </a:r>
            <a:r>
              <a:rPr lang="en-US" sz="1800" i="1" dirty="0"/>
              <a:t>iterated rule</a:t>
            </a:r>
            <a:r>
              <a:rPr lang="en-US" sz="1800" dirty="0"/>
              <a:t>. For example, the composite trapezoidal rule can be stated as</a:t>
            </a:r>
          </a:p>
          <a:p>
            <a:pPr algn="just">
              <a:lnSpc>
                <a:spcPct val="120000"/>
              </a:lnSpc>
            </a:pPr>
            <a:endParaRPr lang="en-US" sz="1800" dirty="0"/>
          </a:p>
          <a:p>
            <a:pPr algn="just">
              <a:lnSpc>
                <a:spcPct val="120000"/>
              </a:lnSpc>
            </a:pPr>
            <a:endParaRPr lang="en-US" sz="1800" dirty="0"/>
          </a:p>
          <a:p>
            <a:pPr algn="just">
              <a:lnSpc>
                <a:spcPct val="120000"/>
              </a:lnSpc>
            </a:pPr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where </a:t>
            </a:r>
            <a:r>
              <a:rPr lang="en-US" sz="1800" dirty="0"/>
              <a:t>the subintervals have the form [</a:t>
            </a:r>
            <a:r>
              <a:rPr lang="en-US" sz="1800" i="1" dirty="0" smtClean="0"/>
              <a:t>k</a:t>
            </a:r>
            <a:r>
              <a:rPr lang="en-US" sz="1800" dirty="0" smtClean="0"/>
              <a:t>*</a:t>
            </a:r>
            <a:r>
              <a:rPr lang="en-US" sz="1800" i="1" dirty="0" smtClean="0"/>
              <a:t>h</a:t>
            </a:r>
            <a:r>
              <a:rPr lang="en-US" sz="1800" dirty="0"/>
              <a:t>, (</a:t>
            </a:r>
            <a:r>
              <a:rPr lang="en-US" sz="1800" i="1" dirty="0"/>
              <a:t>k</a:t>
            </a:r>
            <a:r>
              <a:rPr lang="en-US" sz="1800" dirty="0"/>
              <a:t>+1</a:t>
            </a:r>
            <a:r>
              <a:rPr lang="en-US" sz="1800" dirty="0" smtClean="0"/>
              <a:t>)*</a:t>
            </a:r>
            <a:r>
              <a:rPr lang="en-US" sz="1800" i="1" dirty="0" smtClean="0"/>
              <a:t>h</a:t>
            </a:r>
            <a:r>
              <a:rPr lang="en-US" sz="1800" dirty="0"/>
              <a:t>], with </a:t>
            </a:r>
            <a:r>
              <a:rPr lang="en-US" sz="1800" i="1" dirty="0"/>
              <a:t>h</a:t>
            </a:r>
            <a:r>
              <a:rPr lang="en-US" sz="1800" dirty="0"/>
              <a:t> = (</a:t>
            </a:r>
            <a:r>
              <a:rPr lang="en-US" sz="1800" i="1" dirty="0"/>
              <a:t>b</a:t>
            </a:r>
            <a:r>
              <a:rPr lang="en-US" sz="1800" dirty="0"/>
              <a:t>−</a:t>
            </a:r>
            <a:r>
              <a:rPr lang="en-US" sz="1800" i="1" dirty="0"/>
              <a:t>a</a:t>
            </a:r>
            <a:r>
              <a:rPr lang="en-US" sz="1800" dirty="0"/>
              <a:t>)/</a:t>
            </a:r>
            <a:r>
              <a:rPr lang="en-US" sz="1800" i="1" dirty="0"/>
              <a:t>n</a:t>
            </a:r>
            <a:r>
              <a:rPr lang="en-US" sz="1800" dirty="0"/>
              <a:t> and </a:t>
            </a:r>
            <a:r>
              <a:rPr lang="en-US" sz="1800" i="1" dirty="0"/>
              <a:t>k</a:t>
            </a:r>
            <a:r>
              <a:rPr lang="en-US" sz="1800" dirty="0"/>
              <a:t> = 0, 1, 2, ..., </a:t>
            </a:r>
            <a:r>
              <a:rPr lang="en-US" sz="1800" i="1" dirty="0"/>
              <a:t>n</a:t>
            </a:r>
            <a:r>
              <a:rPr lang="en-US" sz="1800" dirty="0"/>
              <a:t>−1.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Interpolation with polynomials evaluated at equally-spaced points in [</a:t>
            </a:r>
            <a:r>
              <a:rPr lang="en-US" sz="1800" i="1" dirty="0"/>
              <a:t>a</a:t>
            </a:r>
            <a:r>
              <a:rPr lang="en-US" sz="1800" dirty="0"/>
              <a:t>, </a:t>
            </a:r>
            <a:r>
              <a:rPr lang="en-US" sz="1800" i="1" dirty="0"/>
              <a:t>b</a:t>
            </a:r>
            <a:r>
              <a:rPr lang="en-US" sz="1800" dirty="0"/>
              <a:t>] yields the </a:t>
            </a:r>
            <a:r>
              <a:rPr lang="en-US" sz="1800" u="sng" dirty="0">
                <a:hlinkClick r:id="rId4" tooltip="Newton–Cotes formulas"/>
              </a:rPr>
              <a:t>Newton–Cotes formulas</a:t>
            </a:r>
            <a:r>
              <a:rPr lang="en-US" sz="1800" dirty="0"/>
              <a:t>, of which the rectangle rule and the trapezoidal rule are examples. </a:t>
            </a:r>
            <a:r>
              <a:rPr lang="en-US" sz="1800" u="sng" dirty="0">
                <a:hlinkClick r:id="rId5" tooltip="Simpson's rule"/>
              </a:rPr>
              <a:t>Simpson's rule</a:t>
            </a:r>
            <a:r>
              <a:rPr lang="en-US" sz="1800" dirty="0"/>
              <a:t>, which is based on a polynomial of order 2, is also a Newton–Cotes formula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90140"/>
              </p:ext>
            </p:extLst>
          </p:nvPr>
        </p:nvGraphicFramePr>
        <p:xfrm>
          <a:off x="1981200" y="2895600"/>
          <a:ext cx="5946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2" name="Equation" r:id="rId6" imgW="3517560" imgH="482400" progId="Equation.DSMT4">
                  <p:embed/>
                </p:oleObj>
              </mc:Choice>
              <mc:Fallback>
                <p:oleObj name="Equation" r:id="rId6" imgW="3517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2895600"/>
                        <a:ext cx="5946775" cy="815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7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Quadrature rules with equally-spaced points have the very convenient property of </a:t>
            </a:r>
            <a:r>
              <a:rPr lang="en-US" sz="2400" b="1" i="1" dirty="0">
                <a:solidFill>
                  <a:srgbClr val="0000FF"/>
                </a:solidFill>
              </a:rPr>
              <a:t>nesting</a:t>
            </a:r>
            <a:r>
              <a:rPr lang="en-US" sz="2400" b="1" dirty="0"/>
              <a:t>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The corresponding rule with each interval subdivided includes all the current points, so those integrand values can be re-used.</a:t>
            </a:r>
          </a:p>
          <a:p>
            <a:pPr algn="just"/>
            <a:r>
              <a:rPr lang="en-US" sz="2400" dirty="0"/>
              <a:t>If we allow the intervals between interpolation points to vary, we find another group of quadrature formulas, such as the </a:t>
            </a:r>
            <a:r>
              <a:rPr lang="en-US" sz="2400" u="sng" dirty="0">
                <a:hlinkClick r:id="rId3" tooltip="Gaussian quadrature"/>
              </a:rPr>
              <a:t>Gaussian quadrature</a:t>
            </a:r>
            <a:r>
              <a:rPr lang="en-US" sz="2400" dirty="0"/>
              <a:t> formulas. A Gaussian quadrature rule is typically more accurate than a Newton–Cotes rule which requires the same number of function evaluations, if the integrand is </a:t>
            </a:r>
            <a:r>
              <a:rPr lang="en-US" sz="2400" u="sng" dirty="0">
                <a:hlinkClick r:id="rId4" tooltip="Smooth function"/>
              </a:rPr>
              <a:t>smooth</a:t>
            </a:r>
            <a:r>
              <a:rPr lang="en-US" sz="2400" dirty="0"/>
              <a:t> (i.e., if it is sufficiently differentiable)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Computational Science vs. Calculus</a:t>
            </a:r>
          </a:p>
        </p:txBody>
      </p:sp>
      <p:sp>
        <p:nvSpPr>
          <p:cNvPr id="79876" name="Content Placeholder 2"/>
          <p:cNvSpPr>
            <a:spLocks noGrp="1"/>
          </p:cNvSpPr>
          <p:nvPr>
            <p:ph idx="4294967295"/>
          </p:nvPr>
        </p:nvSpPr>
        <p:spPr>
          <a:xfrm>
            <a:off x="604549" y="1219200"/>
            <a:ext cx="7888287" cy="42497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Calculus tells you how to compute precise integrals &amp; derivatives when you know the equation (analytical form) for a problem; e.g., for indefinite integral: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Computational science provides methods for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estimating</a:t>
            </a:r>
            <a:r>
              <a:rPr lang="en-US" sz="2400" dirty="0"/>
              <a:t> </a:t>
            </a:r>
            <a:r>
              <a:rPr lang="en-US" sz="2400" dirty="0" smtClean="0"/>
              <a:t>integrals and derivatives from actual data.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2971800"/>
                <a:ext cx="7010400" cy="9258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endChr m:val="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l-GR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>
                                  <a:latin typeface="Cambria Math"/>
                                </a:rPr>
                                <m:t>+10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+24)</m:t>
                              </m:r>
                              <m:r>
                                <m:rPr>
                                  <m:nor/>
                                </m:rPr>
                                <a:rPr lang="el-GR" i="1"/>
                                <m:t>​ 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𝑑𝑡</m:t>
                              </m:r>
                            </m:e>
                          </m:d>
                        </m:e>
                      </m:nary>
                      <m:r>
                        <a:rPr lang="el-G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l-GR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l-GR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l-GR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l-GR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/>
                        </a:rPr>
                        <m:t>+24</m:t>
                      </m:r>
                      <m:r>
                        <a:rPr lang="el-GR" i="1">
                          <a:latin typeface="Cambria Math"/>
                        </a:rPr>
                        <m:t>𝑡</m:t>
                      </m:r>
                      <m:r>
                        <a:rPr lang="el-GR">
                          <a:latin typeface="Cambria Math"/>
                        </a:rPr>
                        <m:t>+</m:t>
                      </m:r>
                      <m:r>
                        <a:rPr lang="el-GR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71800"/>
                <a:ext cx="7010400" cy="9258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590800" y="11430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590800" y="41148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0" name="Arc 4"/>
          <p:cNvSpPr>
            <a:spLocks/>
          </p:cNvSpPr>
          <p:nvPr/>
        </p:nvSpPr>
        <p:spPr bwMode="auto">
          <a:xfrm>
            <a:off x="2819400" y="1219200"/>
            <a:ext cx="3200400" cy="2286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410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702263"/>
              </p:ext>
            </p:extLst>
          </p:nvPr>
        </p:nvGraphicFramePr>
        <p:xfrm>
          <a:off x="914400" y="5124450"/>
          <a:ext cx="2667000" cy="77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" name="Equation" r:id="rId3" imgW="1650960" imgH="419040" progId="Equation.DSMT4">
                  <p:embed/>
                </p:oleObj>
              </mc:Choice>
              <mc:Fallback>
                <p:oleObj name="Equation" r:id="rId3" imgW="1650960" imgH="41904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24450"/>
                        <a:ext cx="2667000" cy="77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/>
          </p:cNvGraphicFramePr>
          <p:nvPr/>
        </p:nvGraphicFramePr>
        <p:xfrm>
          <a:off x="1514475" y="2914650"/>
          <a:ext cx="16351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" name="Equation" r:id="rId5" imgW="1643620" imgH="924313" progId="Equation.DSMT4">
                  <p:embed/>
                </p:oleObj>
              </mc:Choice>
              <mc:Fallback>
                <p:oleObj name="Equation" r:id="rId5" imgW="1643620" imgH="924313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914650"/>
                        <a:ext cx="16351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88672"/>
              </p:ext>
            </p:extLst>
          </p:nvPr>
        </p:nvGraphicFramePr>
        <p:xfrm>
          <a:off x="1288698" y="1670843"/>
          <a:ext cx="1209674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698" y="1670843"/>
                        <a:ext cx="1209674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590800" y="3200400"/>
            <a:ext cx="434340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343400" y="3200400"/>
            <a:ext cx="0" cy="9144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590800" y="1905000"/>
            <a:ext cx="419100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867400" y="1828800"/>
            <a:ext cx="0" cy="22860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781800" y="1905000"/>
            <a:ext cx="0" cy="12954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343400" y="3810000"/>
            <a:ext cx="15240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4337050" y="31686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5835650" y="18732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4254500" y="1638300"/>
            <a:ext cx="19304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2BEB0-D3CF-4556-9B8A-4F81064215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4797426"/>
            <a:ext cx="5105400" cy="15696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Mathematical definition of derivative - </a:t>
            </a:r>
            <a:r>
              <a:rPr 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rate of change of a dependent variable with respect to an independent variable</a:t>
            </a:r>
          </a:p>
        </p:txBody>
      </p:sp>
      <p:sp>
        <p:nvSpPr>
          <p:cNvPr id="411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6F7B3B"/>
                </a:solidFill>
                <a:latin typeface="Comic Sans MS" panose="030F0702030302020204" pitchFamily="66" charset="0"/>
              </a:rPr>
              <a:t>1. Differentiation</a:t>
            </a:r>
          </a:p>
        </p:txBody>
      </p:sp>
      <p:graphicFrame>
        <p:nvGraphicFramePr>
          <p:cNvPr id="2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12017"/>
              </p:ext>
            </p:extLst>
          </p:nvPr>
        </p:nvGraphicFramePr>
        <p:xfrm>
          <a:off x="1676400" y="987769"/>
          <a:ext cx="712788" cy="4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" name="Equation" r:id="rId9" imgW="355320" imgH="253800" progId="Equation.DSMT4">
                  <p:embed/>
                </p:oleObj>
              </mc:Choice>
              <mc:Fallback>
                <p:oleObj name="Equation" r:id="rId9" imgW="355320" imgH="253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87769"/>
                        <a:ext cx="712788" cy="467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53726"/>
              </p:ext>
            </p:extLst>
          </p:nvPr>
        </p:nvGraphicFramePr>
        <p:xfrm>
          <a:off x="4711700" y="4279900"/>
          <a:ext cx="546100" cy="40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1700" y="4279900"/>
                        <a:ext cx="546100" cy="40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05200"/>
              </p:ext>
            </p:extLst>
          </p:nvPr>
        </p:nvGraphicFramePr>
        <p:xfrm>
          <a:off x="7008218" y="2362200"/>
          <a:ext cx="542923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" name="Equation" r:id="rId13" imgW="241200" imgH="203040" progId="Equation.DSMT4">
                  <p:embed/>
                </p:oleObj>
              </mc:Choice>
              <mc:Fallback>
                <p:oleObj name="Equation" r:id="rId13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08218" y="2362200"/>
                        <a:ext cx="542923" cy="45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03005"/>
              </p:ext>
            </p:extLst>
          </p:nvPr>
        </p:nvGraphicFramePr>
        <p:xfrm>
          <a:off x="6869112" y="4210888"/>
          <a:ext cx="323851" cy="35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69112" y="4210888"/>
                        <a:ext cx="323851" cy="35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2. Integration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185737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000" dirty="0" smtClean="0"/>
              <a:t>The inverse process of differentiation</a:t>
            </a:r>
          </a:p>
          <a:p>
            <a:pPr eaLnBrk="1" hangingPunct="1"/>
            <a:r>
              <a:rPr lang="en-US" sz="2000" dirty="0" smtClean="0"/>
              <a:t>Mathematically, it is the total value or summation of </a:t>
            </a:r>
            <a:r>
              <a:rPr lang="en-US" sz="2000" i="1" dirty="0" smtClean="0">
                <a:solidFill>
                  <a:srgbClr val="0000FF"/>
                </a:solidFill>
              </a:rPr>
              <a:t>f(x)dx </a:t>
            </a:r>
            <a:r>
              <a:rPr lang="en-US" sz="2000" dirty="0" smtClean="0"/>
              <a:t>over a range of </a:t>
            </a:r>
            <a:r>
              <a:rPr lang="en-US" sz="2000" i="1" dirty="0" smtClean="0">
                <a:solidFill>
                  <a:srgbClr val="0000FF"/>
                </a:solidFill>
              </a:rPr>
              <a:t>x</a:t>
            </a:r>
            <a:r>
              <a:rPr lang="en-US" sz="2000" dirty="0" smtClean="0"/>
              <a:t>.  In fact the integration symbol is actually a stylized capital S intended to signify the connection between integration and summation.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51C6F-BE64-4DB4-9FC4-BEC6FE6C96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457450" y="2781300"/>
            <a:ext cx="0" cy="3600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57450" y="6381750"/>
            <a:ext cx="51625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33700" y="3078163"/>
            <a:ext cx="4514850" cy="1970087"/>
            <a:chOff x="1368" y="667"/>
            <a:chExt cx="2844" cy="1241"/>
          </a:xfrm>
        </p:grpSpPr>
        <p:sp>
          <p:nvSpPr>
            <p:cNvPr id="8" name="Arc 7"/>
            <p:cNvSpPr>
              <a:spLocks/>
            </p:cNvSpPr>
            <p:nvPr/>
          </p:nvSpPr>
          <p:spPr bwMode="auto">
            <a:xfrm>
              <a:off x="2341" y="1332"/>
              <a:ext cx="81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Arc 8"/>
            <p:cNvSpPr>
              <a:spLocks/>
            </p:cNvSpPr>
            <p:nvPr/>
          </p:nvSpPr>
          <p:spPr bwMode="auto">
            <a:xfrm>
              <a:off x="3114" y="1584"/>
              <a:ext cx="1098" cy="3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Arc 9"/>
            <p:cNvSpPr>
              <a:spLocks/>
            </p:cNvSpPr>
            <p:nvPr/>
          </p:nvSpPr>
          <p:spPr bwMode="auto">
            <a:xfrm>
              <a:off x="1368" y="667"/>
              <a:ext cx="972" cy="6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733800" y="3270250"/>
            <a:ext cx="0" cy="3086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886200" y="3302000"/>
            <a:ext cx="0" cy="3054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038600" y="3403600"/>
            <a:ext cx="0" cy="29527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91000" y="3505200"/>
            <a:ext cx="0" cy="2851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343400" y="3708400"/>
            <a:ext cx="0" cy="2647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495800" y="4305300"/>
            <a:ext cx="0" cy="2051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648200" y="4597400"/>
            <a:ext cx="0" cy="1758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800600" y="4749800"/>
            <a:ext cx="0" cy="16065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953000" y="4838700"/>
            <a:ext cx="0" cy="15176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105400" y="4927600"/>
            <a:ext cx="0" cy="14287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257800" y="4978400"/>
            <a:ext cx="0" cy="1377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410200" y="5016500"/>
            <a:ext cx="0" cy="1339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562600" y="5029200"/>
            <a:ext cx="0" cy="1327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715000" y="5041900"/>
            <a:ext cx="0" cy="13144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25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126133"/>
              </p:ext>
            </p:extLst>
          </p:nvPr>
        </p:nvGraphicFramePr>
        <p:xfrm>
          <a:off x="5045074" y="3797301"/>
          <a:ext cx="1724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2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4" y="3797301"/>
                        <a:ext cx="17240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Αντικείμενο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413550"/>
              </p:ext>
            </p:extLst>
          </p:nvPr>
        </p:nvGraphicFramePr>
        <p:xfrm>
          <a:off x="1670151" y="2874963"/>
          <a:ext cx="7206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3" name="Equation" r:id="rId6" imgW="342720" imgH="203040" progId="Equation.DSMT4">
                  <p:embed/>
                </p:oleObj>
              </mc:Choice>
              <mc:Fallback>
                <p:oleObj name="Equation" r:id="rId6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0151" y="2874963"/>
                        <a:ext cx="72062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Αντικείμενο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61953"/>
              </p:ext>
            </p:extLst>
          </p:nvPr>
        </p:nvGraphicFramePr>
        <p:xfrm>
          <a:off x="7315199" y="6391275"/>
          <a:ext cx="304801" cy="33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4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5199" y="6391275"/>
                        <a:ext cx="304801" cy="335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A633DEE3-97D2-4135-AD3A-066C274C5A40}" type="slidenum">
              <a:rPr lang="en-US" altLang="el-GR"/>
              <a:pPr/>
              <a:t>2</a:t>
            </a:fld>
            <a:endParaRPr lang="en-US" altLang="el-GR"/>
          </a:p>
        </p:txBody>
      </p:sp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E70742"/>
                </a:solidFill>
              </a:rPr>
              <a:t>Quadrature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 dirty="0" smtClean="0"/>
              <a:t>We talk in terms of </a:t>
            </a:r>
            <a:r>
              <a:rPr lang="en-US" altLang="el-GR" dirty="0" smtClean="0">
                <a:solidFill>
                  <a:srgbClr val="C00000"/>
                </a:solidFill>
              </a:rPr>
              <a:t>Quadrature </a:t>
            </a:r>
            <a:r>
              <a:rPr lang="en-US" altLang="el-GR" u="sng" dirty="0" smtClean="0">
                <a:solidFill>
                  <a:srgbClr val="C00000"/>
                </a:solidFill>
              </a:rPr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l-GR" sz="2400" dirty="0" smtClean="0"/>
              <a:t>The process of making something square.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l-GR" sz="2400" i="1" dirty="0" smtClean="0">
                <a:solidFill>
                  <a:srgbClr val="0000FF"/>
                </a:solidFill>
              </a:rPr>
              <a:t>Mathematics</a:t>
            </a:r>
            <a:r>
              <a:rPr lang="el-GR" altLang="el-GR" sz="2400" i="1" dirty="0" smtClean="0">
                <a:solidFill>
                  <a:srgbClr val="0000FF"/>
                </a:solidFill>
              </a:rPr>
              <a:t>:</a:t>
            </a:r>
            <a:r>
              <a:rPr lang="en-US" altLang="el-GR" sz="2400" dirty="0" smtClean="0"/>
              <a:t> The process of constructing a square equal in area to a given surface.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l-GR" sz="2400" i="1" dirty="0" smtClean="0">
                <a:solidFill>
                  <a:srgbClr val="0000FF"/>
                </a:solidFill>
              </a:rPr>
              <a:t>Astronomy</a:t>
            </a:r>
            <a:r>
              <a:rPr lang="el-GR" altLang="el-GR" sz="2400" i="1" dirty="0" smtClean="0">
                <a:solidFill>
                  <a:srgbClr val="0000FF"/>
                </a:solidFill>
              </a:rPr>
              <a:t>:</a:t>
            </a:r>
            <a:r>
              <a:rPr lang="en-US" altLang="el-GR" sz="2400" dirty="0" smtClean="0">
                <a:solidFill>
                  <a:srgbClr val="0000FF"/>
                </a:solidFill>
              </a:rPr>
              <a:t> </a:t>
            </a:r>
            <a:r>
              <a:rPr lang="en-US" altLang="el-GR" sz="2400" dirty="0" smtClean="0"/>
              <a:t>A configuration in which the position of one celestial body is 90° from another celestial body, as measured from a third.</a:t>
            </a:r>
            <a:endParaRPr lang="el-GR" altLang="el-GR" sz="2400" dirty="0" smtClean="0"/>
          </a:p>
          <a:p>
            <a:pPr marL="457200" lvl="1" indent="0">
              <a:buNone/>
            </a:pPr>
            <a:endParaRPr lang="en-US" altLang="el-GR" sz="2400" dirty="0" smtClean="0"/>
          </a:p>
          <a:p>
            <a:pPr lvl="1" algn="ctr"/>
            <a:r>
              <a:rPr lang="en-US" altLang="el-GR" sz="2000" dirty="0" smtClean="0"/>
              <a:t>The American Heritage</a:t>
            </a:r>
            <a:r>
              <a:rPr lang="en-US" altLang="el-GR" sz="2000" baseline="30000" dirty="0" smtClean="0"/>
              <a:t>®</a:t>
            </a:r>
            <a:r>
              <a:rPr lang="en-US" altLang="el-GR" sz="2000" dirty="0" smtClean="0"/>
              <a:t> Dictionary: Fourth Edition.  2000</a:t>
            </a:r>
          </a:p>
          <a:p>
            <a:pPr lvl="1" algn="r"/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382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352425"/>
            <a:ext cx="7772400" cy="9429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Mathematical Background</a:t>
            </a:r>
          </a:p>
        </p:txBody>
      </p:sp>
      <p:graphicFrame>
        <p:nvGraphicFramePr>
          <p:cNvPr id="717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07572"/>
              </p:ext>
            </p:extLst>
          </p:nvPr>
        </p:nvGraphicFramePr>
        <p:xfrm>
          <a:off x="1295400" y="1752600"/>
          <a:ext cx="3352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" name="Equation" r:id="rId3" imgW="1803240" imgH="2260440" progId="Equation.DSMT4">
                  <p:embed/>
                </p:oleObj>
              </mc:Choice>
              <mc:Fallback>
                <p:oleObj name="Equation" r:id="rId3" imgW="1803240" imgH="226044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3352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9F4F4-33D2-4328-A5C6-60048EC350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17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39010"/>
              </p:ext>
            </p:extLst>
          </p:nvPr>
        </p:nvGraphicFramePr>
        <p:xfrm>
          <a:off x="5562600" y="1752600"/>
          <a:ext cx="2514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" name="Equation" r:id="rId5" imgW="761760" imgH="1714320" progId="Equation.DSMT4">
                  <p:embed/>
                </p:oleObj>
              </mc:Choice>
              <mc:Fallback>
                <p:oleObj name="Equation" r:id="rId5" imgW="761760" imgH="171432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25146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37A2E-746B-4150-9FA3-30BA2A02E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91" descr="FigPT06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21588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>
            <a:off x="762000" y="4130675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marL="381000" indent="-381000"/>
            <a:r>
              <a:rPr lang="en-US" sz="1600" dirty="0">
                <a:latin typeface="Comic Sans MS" panose="030F0702030302020204" pitchFamily="66" charset="0"/>
              </a:rPr>
              <a:t>Urban area	              River cross-section                  </a:t>
            </a:r>
            <a:r>
              <a:rPr lang="en-US" sz="1600" dirty="0" err="1">
                <a:latin typeface="Comic Sans MS" panose="030F0702030302020204" pitchFamily="66" charset="0"/>
              </a:rPr>
              <a:t>Windblow</a:t>
            </a:r>
            <a:r>
              <a:rPr lang="en-US" sz="1600" dirty="0">
                <a:latin typeface="Comic Sans MS" panose="030F0702030302020204" pitchFamily="66" charset="0"/>
              </a:rPr>
              <a:t> on rocket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64" name="Text Box 52"/>
          <p:cNvSpPr txBox="1">
            <a:spLocks noChangeArrowheads="1"/>
          </p:cNvSpPr>
          <p:nvPr/>
        </p:nvSpPr>
        <p:spPr bwMode="auto">
          <a:xfrm>
            <a:off x="152400" y="1219200"/>
            <a:ext cx="4038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80000" lvl="1" eaLnBrk="1" hangingPunct="1">
              <a:spcBef>
                <a:spcPts val="600"/>
              </a:spcBef>
              <a:buFontTx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  </a:t>
            </a:r>
            <a:r>
              <a:rPr lang="en-US" sz="1800" dirty="0" smtClean="0">
                <a:latin typeface="Comic Sans MS" panose="030F0702030302020204" pitchFamily="66" charset="0"/>
              </a:rPr>
              <a:t>Very </a:t>
            </a:r>
            <a:r>
              <a:rPr lang="en-US" sz="1800" dirty="0">
                <a:latin typeface="Comic Sans MS" panose="030F0702030302020204" pitchFamily="66" charset="0"/>
              </a:rPr>
              <a:t>often, the function </a:t>
            </a:r>
            <a:r>
              <a:rPr lang="en-US" sz="1800" i="1" dirty="0">
                <a:latin typeface="Comic Sans MS" panose="030F0702030302020204" pitchFamily="66" charset="0"/>
              </a:rPr>
              <a:t>f</a:t>
            </a:r>
            <a:r>
              <a:rPr lang="en-US" sz="1800" dirty="0">
                <a:latin typeface="Comic Sans MS" panose="030F0702030302020204" pitchFamily="66" charset="0"/>
              </a:rPr>
              <a:t>(</a:t>
            </a:r>
            <a:r>
              <a:rPr lang="en-US" sz="1800" i="1" dirty="0">
                <a:latin typeface="Comic Sans MS" panose="030F0702030302020204" pitchFamily="66" charset="0"/>
              </a:rPr>
              <a:t>x</a:t>
            </a:r>
            <a:r>
              <a:rPr lang="en-US" sz="1800" dirty="0">
                <a:latin typeface="Comic Sans MS" panose="030F0702030302020204" pitchFamily="66" charset="0"/>
              </a:rPr>
              <a:t>) to </a:t>
            </a:r>
            <a:r>
              <a:rPr lang="en-US" sz="1800" dirty="0" smtClean="0">
                <a:latin typeface="Comic Sans MS" panose="030F0702030302020204" pitchFamily="66" charset="0"/>
              </a:rPr>
              <a:t>differentiate </a:t>
            </a:r>
            <a:r>
              <a:rPr lang="en-US" sz="1800" dirty="0">
                <a:latin typeface="Comic Sans MS" panose="030F0702030302020204" pitchFamily="66" charset="0"/>
              </a:rPr>
              <a:t>or the integrand to </a:t>
            </a:r>
            <a:r>
              <a:rPr lang="en-US" sz="1800" dirty="0" smtClean="0">
                <a:latin typeface="Comic Sans MS" panose="030F0702030302020204" pitchFamily="66" charset="0"/>
              </a:rPr>
              <a:t>integrate </a:t>
            </a:r>
            <a:r>
              <a:rPr lang="en-US" sz="1800" dirty="0">
                <a:latin typeface="Comic Sans MS" panose="030F0702030302020204" pitchFamily="66" charset="0"/>
              </a:rPr>
              <a:t>is too complex to derive exact analytical solutions.</a:t>
            </a:r>
          </a:p>
          <a:p>
            <a:pPr marL="180000" lvl="1" eaLnBrk="1" hangingPunct="1">
              <a:spcBef>
                <a:spcPts val="600"/>
              </a:spcBef>
              <a:buFontTx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  </a:t>
            </a:r>
            <a:r>
              <a:rPr lang="en-US" sz="1800" dirty="0" smtClean="0">
                <a:latin typeface="Comic Sans MS" panose="030F0702030302020204" pitchFamily="66" charset="0"/>
              </a:rPr>
              <a:t>In </a:t>
            </a:r>
            <a:r>
              <a:rPr lang="en-US" sz="1800" dirty="0">
                <a:latin typeface="Comic Sans MS" panose="030F0702030302020204" pitchFamily="66" charset="0"/>
              </a:rPr>
              <a:t>most cases in </a:t>
            </a:r>
            <a:r>
              <a:rPr lang="en-US" sz="1800" dirty="0" smtClean="0">
                <a:latin typeface="Comic Sans MS" panose="030F0702030302020204" pitchFamily="66" charset="0"/>
              </a:rPr>
              <a:t>engineering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smtClean="0">
                <a:latin typeface="Comic Sans MS" panose="030F0702030302020204" pitchFamily="66" charset="0"/>
              </a:rPr>
              <a:t>the</a:t>
            </a:r>
            <a:r>
              <a:rPr lang="el-GR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function </a:t>
            </a:r>
            <a:r>
              <a:rPr lang="en-US" sz="1800" dirty="0">
                <a:latin typeface="Comic Sans MS" panose="030F0702030302020204" pitchFamily="66" charset="0"/>
              </a:rPr>
              <a:t>f(x) is only available in a </a:t>
            </a:r>
            <a:r>
              <a:rPr lang="en-US" sz="1800" dirty="0" smtClean="0">
                <a:latin typeface="Comic Sans MS" panose="030F0702030302020204" pitchFamily="66" charset="0"/>
              </a:rPr>
              <a:t>tabulated </a:t>
            </a:r>
            <a:r>
              <a:rPr lang="en-US" sz="1800" dirty="0">
                <a:latin typeface="Comic Sans MS" panose="030F0702030302020204" pitchFamily="66" charset="0"/>
              </a:rPr>
              <a:t>form with values known only at discrete points.</a:t>
            </a:r>
          </a:p>
          <a:p>
            <a:pPr marL="180000" lvl="2" eaLnBrk="1" hangingPunct="1">
              <a:spcBef>
                <a:spcPts val="600"/>
              </a:spcBef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115765" name="Picture 53" descr="FigPT06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9013" y="886693"/>
            <a:ext cx="3506787" cy="5553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70" name="Text Box 58"/>
          <p:cNvSpPr txBox="1">
            <a:spLocks noChangeArrowheads="1"/>
          </p:cNvSpPr>
          <p:nvPr/>
        </p:nvSpPr>
        <p:spPr bwMode="auto">
          <a:xfrm>
            <a:off x="531813" y="45720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Numerical Solution</a:t>
            </a:r>
          </a:p>
        </p:txBody>
      </p:sp>
      <p:sp>
        <p:nvSpPr>
          <p:cNvPr id="115771" name="Text Box 59"/>
          <p:cNvSpPr txBox="1">
            <a:spLocks noChangeArrowheads="1"/>
          </p:cNvSpPr>
          <p:nvPr/>
        </p:nvSpPr>
        <p:spPr bwMode="auto">
          <a:xfrm>
            <a:off x="5029200" y="609600"/>
            <a:ext cx="3517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Example: numerical integration</a:t>
            </a:r>
          </a:p>
        </p:txBody>
      </p:sp>
      <p:sp>
        <p:nvSpPr>
          <p:cNvPr id="115772" name="Line 60"/>
          <p:cNvSpPr>
            <a:spLocks noChangeShapeType="1"/>
          </p:cNvSpPr>
          <p:nvPr/>
        </p:nvSpPr>
        <p:spPr bwMode="auto">
          <a:xfrm>
            <a:off x="4114800" y="1371600"/>
            <a:ext cx="63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73" name="Line 61"/>
          <p:cNvSpPr>
            <a:spLocks noChangeShapeType="1"/>
          </p:cNvSpPr>
          <p:nvPr/>
        </p:nvSpPr>
        <p:spPr bwMode="auto">
          <a:xfrm flipV="1">
            <a:off x="4343400" y="2514600"/>
            <a:ext cx="457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09395-645C-4651-9A67-320101E101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>
            <a:off x="4164013" y="4770437"/>
            <a:ext cx="63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70" grpId="0"/>
      <p:bldP spid="115772" grpId="0" animBg="1"/>
      <p:bldP spid="11577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24000" y="2819400"/>
          <a:ext cx="6629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3" name="Worksheet" r:id="rId3" imgW="6096305" imgH="4029456" progId="Excel.Sheet.8">
                  <p:embed/>
                </p:oleObj>
              </mc:Choice>
              <mc:Fallback>
                <p:oleObj name="Worksheet" r:id="rId3" imgW="6096305" imgH="4029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6629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981200" y="3657600"/>
            <a:ext cx="990600" cy="27432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953000" y="4191000"/>
            <a:ext cx="990600" cy="22098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5943600" y="5029200"/>
            <a:ext cx="914400" cy="13716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6858000" y="5867400"/>
            <a:ext cx="990600" cy="5334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962400" y="4191000"/>
            <a:ext cx="990600" cy="22098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2971800" y="4495800"/>
            <a:ext cx="990600" cy="19050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609600" y="381000"/>
            <a:ext cx="77724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Numerical Integration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685800" y="12192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Idea is to do integral in small parts, like the way we presented integration</a:t>
            </a:r>
            <a:r>
              <a:rPr lang="en-US" sz="2400" i="1" dirty="0">
                <a:latin typeface="Comic Sans MS" panose="030F0702030302020204" pitchFamily="66" charset="0"/>
              </a:rPr>
              <a:t>: a summation.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Numerical methods just try to make it faster and more accurate.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457200" y="10668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>
                <a:latin typeface="Comic Sans MS" panose="030F0702030302020204" pitchFamily="66" charset="0"/>
              </a:rPr>
              <a:t>Idea: Weighted sum of function values to approximate integral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39414"/>
              </p:ext>
            </p:extLst>
          </p:nvPr>
        </p:nvGraphicFramePr>
        <p:xfrm>
          <a:off x="1617663" y="1600200"/>
          <a:ext cx="689768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7" name="Equation" r:id="rId3" imgW="2984400" imgH="660240" progId="Equation.DSMT4">
                  <p:embed/>
                </p:oleObj>
              </mc:Choice>
              <mc:Fallback>
                <p:oleObj name="Equation" r:id="rId3" imgW="2984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600200"/>
                        <a:ext cx="6897687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1600200" y="25908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1104 h 1104"/>
              <a:gd name="T2" fmla="*/ 336 w 3648"/>
              <a:gd name="T3" fmla="*/ 576 h 1104"/>
              <a:gd name="T4" fmla="*/ 768 w 3648"/>
              <a:gd name="T5" fmla="*/ 288 h 1104"/>
              <a:gd name="T6" fmla="*/ 1200 w 3648"/>
              <a:gd name="T7" fmla="*/ 144 h 1104"/>
              <a:gd name="T8" fmla="*/ 1584 w 3648"/>
              <a:gd name="T9" fmla="*/ 144 h 1104"/>
              <a:gd name="T10" fmla="*/ 2016 w 3648"/>
              <a:gd name="T11" fmla="*/ 288 h 1104"/>
              <a:gd name="T12" fmla="*/ 2544 w 3648"/>
              <a:gd name="T13" fmla="*/ 480 h 1104"/>
              <a:gd name="T14" fmla="*/ 3120 w 3648"/>
              <a:gd name="T15" fmla="*/ 384 h 1104"/>
              <a:gd name="T16" fmla="*/ 3456 w 3648"/>
              <a:gd name="T17" fmla="*/ 192 h 1104"/>
              <a:gd name="T18" fmla="*/ 3648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3581400" y="3886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4800600" y="3657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6019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7162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3505200" y="3810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4724400" y="35814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7086600" y="40386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b="1" i="1" baseline="-25000" dirty="0">
                <a:latin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3528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001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8580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n-1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8382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f(x)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381000" y="274638"/>
            <a:ext cx="7924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Basic Numerical Integration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54F6EDDB-2D2C-434B-8A78-2F8AA43E2762}" type="slidenum">
              <a:rPr lang="en-US"/>
              <a:pPr/>
              <a:t>25</a:t>
            </a:fld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Velocity, </a:t>
            </a:r>
            <a:r>
              <a:rPr lang="en-US" sz="2400" i="1" dirty="0" smtClean="0"/>
              <a:t>v(t)</a:t>
            </a:r>
            <a:r>
              <a:rPr lang="en-US" sz="2400" dirty="0" smtClean="0"/>
              <a:t>, is defined as the derivative of position, </a:t>
            </a:r>
            <a:r>
              <a:rPr lang="en-US" sz="2400" i="1" dirty="0" smtClean="0"/>
              <a:t>x(t)</a:t>
            </a:r>
            <a:r>
              <a:rPr lang="en-US" sz="2400" dirty="0" smtClean="0"/>
              <a:t>. Acceleration, </a:t>
            </a:r>
            <a:r>
              <a:rPr lang="en-US" sz="2400" i="1" dirty="0" smtClean="0"/>
              <a:t>a(t)</a:t>
            </a:r>
            <a:r>
              <a:rPr lang="en-US" sz="2400" dirty="0" smtClean="0"/>
              <a:t>, is the derivative of </a:t>
            </a:r>
            <a:r>
              <a:rPr lang="en-US" sz="2400" i="1" dirty="0" smtClean="0"/>
              <a:t>v(t)</a:t>
            </a:r>
            <a:r>
              <a:rPr lang="en-US" sz="2400" dirty="0" smtClean="0"/>
              <a:t>, and the second derivative of </a:t>
            </a:r>
            <a:r>
              <a:rPr lang="en-US" sz="2400" i="1" dirty="0" smtClean="0"/>
              <a:t>x(t)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integral of acceleration is velocity. The integral of velocity is position.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graph of </a:t>
            </a:r>
            <a:r>
              <a:rPr lang="en-US" sz="2400" i="1" dirty="0" smtClean="0"/>
              <a:t>v(t) </a:t>
            </a:r>
            <a:r>
              <a:rPr lang="en-US" sz="2400" dirty="0" smtClean="0"/>
              <a:t>against time, </a:t>
            </a:r>
            <a:r>
              <a:rPr lang="en-US" sz="2400" i="1" dirty="0" smtClean="0"/>
              <a:t>t</a:t>
            </a:r>
            <a:r>
              <a:rPr lang="en-US" sz="2400" dirty="0" smtClean="0"/>
              <a:t>,  shows that the area between two times is the distance traveled.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 the other hand, the area under </a:t>
            </a:r>
            <a:r>
              <a:rPr lang="en-US" sz="2400" i="1" dirty="0" smtClean="0"/>
              <a:t>a(t)</a:t>
            </a:r>
            <a:r>
              <a:rPr lang="en-US" sz="2400" dirty="0" smtClean="0"/>
              <a:t> against time shows the velocity.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Physics 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Example: Velocity &amp; Acceleration</a:t>
            </a:r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4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495425"/>
            <a:ext cx="7772400" cy="49911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Newton-Cotes Integration Formulas</a:t>
            </a:r>
          </a:p>
          <a:p>
            <a:pPr lvl="1" eaLnBrk="1" hangingPunct="1"/>
            <a:r>
              <a:rPr lang="en-US" dirty="0" smtClean="0"/>
              <a:t>Trapezoidal rule</a:t>
            </a:r>
          </a:p>
          <a:p>
            <a:pPr lvl="1" eaLnBrk="1" hangingPunct="1"/>
            <a:r>
              <a:rPr lang="en-US" dirty="0" smtClean="0"/>
              <a:t>Simpson’s Rules</a:t>
            </a:r>
          </a:p>
          <a:p>
            <a:pPr lvl="1" eaLnBrk="1" hangingPunct="1"/>
            <a:r>
              <a:rPr lang="en-US" dirty="0" smtClean="0"/>
              <a:t>Unequal Segments</a:t>
            </a:r>
          </a:p>
          <a:p>
            <a:pPr lvl="1" eaLnBrk="1" hangingPunct="1"/>
            <a:r>
              <a:rPr lang="en-US" dirty="0" smtClean="0"/>
              <a:t>Open Integration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Integration of Equations</a:t>
            </a:r>
          </a:p>
          <a:p>
            <a:pPr lvl="1" eaLnBrk="1" hangingPunct="1"/>
            <a:r>
              <a:rPr lang="en-US" dirty="0" smtClean="0"/>
              <a:t>Romberg Integration </a:t>
            </a:r>
          </a:p>
          <a:p>
            <a:pPr lvl="1" eaLnBrk="1" hangingPunct="1"/>
            <a:r>
              <a:rPr lang="en-US" dirty="0" smtClean="0"/>
              <a:t>Gauss Quadrature</a:t>
            </a:r>
          </a:p>
          <a:p>
            <a:pPr lvl="1" eaLnBrk="1" hangingPunct="1"/>
            <a:r>
              <a:rPr lang="en-US" dirty="0" smtClean="0"/>
              <a:t>Improper Integrals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DB32-8279-405A-9935-08F85879BE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Quadrature &amp; </a:t>
            </a:r>
            <a:r>
              <a:rPr lang="en-US" dirty="0" smtClean="0">
                <a:solidFill>
                  <a:srgbClr val="C00000"/>
                </a:solidFill>
              </a:rPr>
              <a:t>integration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Quadrature has become a synonym for numerical integration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Primarily in </a:t>
            </a:r>
            <a:r>
              <a:rPr lang="en-US" sz="2000" dirty="0" smtClean="0"/>
              <a:t>one dimension, </a:t>
            </a:r>
            <a:r>
              <a:rPr lang="en-US" sz="2000" dirty="0"/>
              <a:t>higher dimensional evaluation is sometimes dubbed cubature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All quadrature methods rely upon the interpolation of the integral function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2400" dirty="0">
                <a:solidFill>
                  <a:srgbClr val="0000FF"/>
                </a:solidFill>
              </a:rPr>
              <a:t> using a class of functions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 polynomials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Utilizing the known closed form integral of the interpolated function allows simple calculation of the weights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Different functions will require different quadrature algorithms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Singular functions </a:t>
            </a:r>
            <a:r>
              <a:rPr lang="en-US" sz="2000" dirty="0"/>
              <a:t>may require specialized Gaussian quadrature, or changes of variables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Oscillating functions </a:t>
            </a:r>
            <a:r>
              <a:rPr lang="en-US" sz="2000" dirty="0"/>
              <a:t>require simpler methods, e.g. trapezoidal rule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C11EE261-F889-498E-8A4B-CF403FE6229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5635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Basic Numerical Integration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3058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Comic Sans MS" panose="030F0702030302020204" pitchFamily="66" charset="0"/>
              </a:rPr>
              <a:t>We </a:t>
            </a:r>
            <a:r>
              <a:rPr lang="en-US" sz="2200" dirty="0">
                <a:latin typeface="Comic Sans MS" panose="030F0702030302020204" pitchFamily="66" charset="0"/>
              </a:rPr>
              <a:t>want to find integration of functions of various forms of the equation known as the </a:t>
            </a:r>
            <a:r>
              <a:rPr lang="en-US" sz="2200" i="1" dirty="0">
                <a:latin typeface="Comic Sans MS" panose="030F0702030302020204" pitchFamily="66" charset="0"/>
              </a:rPr>
              <a:t>Newton-Cotes</a:t>
            </a:r>
            <a:r>
              <a:rPr lang="en-US" sz="2200" dirty="0">
                <a:latin typeface="Comic Sans MS" panose="030F0702030302020204" pitchFamily="66" charset="0"/>
              </a:rPr>
              <a:t> integration formulas.</a:t>
            </a:r>
          </a:p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Newton-Cotes </a:t>
            </a:r>
            <a:r>
              <a:rPr lang="en-US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formula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omic Sans MS" panose="030F0702030302020204" pitchFamily="66" charset="0"/>
              </a:rPr>
              <a:t>Assume the value of </a:t>
            </a:r>
            <a:r>
              <a:rPr lang="en-US" sz="2200" i="1" dirty="0">
                <a:latin typeface="Comic Sans MS" panose="030F0702030302020204" pitchFamily="66" charset="0"/>
              </a:rPr>
              <a:t>f</a:t>
            </a:r>
            <a:r>
              <a:rPr lang="en-US" sz="2200" dirty="0">
                <a:latin typeface="Comic Sans MS" panose="030F0702030302020204" pitchFamily="66" charset="0"/>
              </a:rPr>
              <a:t>(</a:t>
            </a:r>
            <a:r>
              <a:rPr lang="en-US" sz="2200" i="1" dirty="0">
                <a:latin typeface="Comic Sans MS" panose="030F0702030302020204" pitchFamily="66" charset="0"/>
              </a:rPr>
              <a:t>x</a:t>
            </a:r>
            <a:r>
              <a:rPr lang="en-US" sz="2200" dirty="0">
                <a:latin typeface="Comic Sans MS" panose="030F0702030302020204" pitchFamily="66" charset="0"/>
              </a:rPr>
              <a:t>) defined on [</a:t>
            </a:r>
            <a:r>
              <a:rPr lang="en-US" sz="2200" i="1" dirty="0" err="1">
                <a:latin typeface="Comic Sans MS" panose="030F0702030302020204" pitchFamily="66" charset="0"/>
              </a:rPr>
              <a:t>a,b</a:t>
            </a:r>
            <a:r>
              <a:rPr lang="en-US" sz="2200" dirty="0">
                <a:latin typeface="Comic Sans MS" panose="030F0702030302020204" pitchFamily="66" charset="0"/>
              </a:rPr>
              <a:t>] is known at equally spaced points </a:t>
            </a:r>
            <a:r>
              <a:rPr lang="en-US" sz="2200" i="1" dirty="0">
                <a:latin typeface="Comic Sans MS" panose="030F0702030302020204" pitchFamily="66" charset="0"/>
              </a:rPr>
              <a:t>x</a:t>
            </a:r>
            <a:r>
              <a:rPr lang="en-US" sz="2200" i="1" baseline="-25000" dirty="0">
                <a:latin typeface="Comic Sans MS" panose="030F0702030302020204" pitchFamily="66" charset="0"/>
              </a:rPr>
              <a:t>i</a:t>
            </a:r>
            <a:r>
              <a:rPr lang="en-US" sz="2200" i="1" dirty="0"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anose="030F0702030302020204" pitchFamily="66" charset="0"/>
              </a:rPr>
              <a:t>(</a:t>
            </a:r>
            <a:r>
              <a:rPr lang="en-US" sz="2200" i="1" dirty="0" err="1">
                <a:latin typeface="Comic Sans MS" panose="030F0702030302020204" pitchFamily="66" charset="0"/>
              </a:rPr>
              <a:t>i</a:t>
            </a:r>
            <a:r>
              <a:rPr lang="en-US" sz="2200" dirty="0">
                <a:latin typeface="Comic Sans MS" panose="030F0702030302020204" pitchFamily="66" charset="0"/>
              </a:rPr>
              <a:t>=0,1,...,n), where </a:t>
            </a:r>
            <a:r>
              <a:rPr lang="en-US" sz="2200" i="1" dirty="0">
                <a:latin typeface="Comic Sans MS" panose="030F0702030302020204" pitchFamily="66" charset="0"/>
              </a:rPr>
              <a:t>x</a:t>
            </a:r>
            <a:r>
              <a:rPr lang="en-US" sz="2200" baseline="-25000" dirty="0">
                <a:latin typeface="Comic Sans MS" panose="030F0702030302020204" pitchFamily="66" charset="0"/>
              </a:rPr>
              <a:t>0 </a:t>
            </a:r>
            <a:r>
              <a:rPr lang="en-US" sz="2200" dirty="0">
                <a:latin typeface="Comic Sans MS" panose="030F0702030302020204" pitchFamily="66" charset="0"/>
              </a:rPr>
              <a:t>=</a:t>
            </a:r>
            <a:r>
              <a:rPr lang="en-US" sz="2200" i="1" dirty="0">
                <a:latin typeface="Comic Sans MS" panose="030F0702030302020204" pitchFamily="66" charset="0"/>
              </a:rPr>
              <a:t>a</a:t>
            </a:r>
            <a:r>
              <a:rPr lang="en-US" sz="2200" dirty="0">
                <a:latin typeface="Comic Sans MS" panose="030F0702030302020204" pitchFamily="66" charset="0"/>
              </a:rPr>
              <a:t>, and </a:t>
            </a:r>
            <a:r>
              <a:rPr lang="en-US" sz="2200" i="1" dirty="0" err="1">
                <a:latin typeface="Comic Sans MS" panose="030F0702030302020204" pitchFamily="66" charset="0"/>
              </a:rPr>
              <a:t>x</a:t>
            </a:r>
            <a:r>
              <a:rPr lang="en-US" sz="2200" baseline="-25000" dirty="0" err="1">
                <a:latin typeface="Comic Sans MS" panose="030F0702030302020204" pitchFamily="66" charset="0"/>
              </a:rPr>
              <a:t>n</a:t>
            </a:r>
            <a:r>
              <a:rPr lang="en-US" sz="2200" baseline="-25000" dirty="0"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anose="030F0702030302020204" pitchFamily="66" charset="0"/>
              </a:rPr>
              <a:t>=</a:t>
            </a:r>
            <a:r>
              <a:rPr lang="en-US" sz="2200" i="1" dirty="0">
                <a:latin typeface="Comic Sans MS" panose="030F0702030302020204" pitchFamily="66" charset="0"/>
              </a:rPr>
              <a:t>b</a:t>
            </a:r>
            <a:r>
              <a:rPr lang="en-US" sz="2200" dirty="0">
                <a:latin typeface="Comic Sans MS" panose="030F0702030302020204" pitchFamily="66" charset="0"/>
              </a:rPr>
              <a:t>. Then, </a:t>
            </a:r>
          </a:p>
          <a:p>
            <a:pPr>
              <a:spcBef>
                <a:spcPct val="5000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sz="2200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Comic Sans MS" panose="030F0702030302020204" pitchFamily="66" charset="0"/>
              </a:rPr>
              <a:t>where </a:t>
            </a:r>
            <a:r>
              <a:rPr lang="en-US" sz="2200" b="1" i="1" dirty="0">
                <a:latin typeface="Comic Sans MS" panose="030F0702030302020204" pitchFamily="66" charset="0"/>
              </a:rPr>
              <a:t>x</a:t>
            </a:r>
            <a:r>
              <a:rPr lang="en-US" sz="2200" b="1" i="1" baseline="-25000" dirty="0">
                <a:latin typeface="Comic Sans MS" panose="030F0702030302020204" pitchFamily="66" charset="0"/>
              </a:rPr>
              <a:t>i</a:t>
            </a:r>
            <a:r>
              <a:rPr lang="en-US" sz="2200" b="1" baseline="-25000" dirty="0">
                <a:latin typeface="Comic Sans MS" panose="030F0702030302020204" pitchFamily="66" charset="0"/>
              </a:rPr>
              <a:t> </a:t>
            </a:r>
            <a:r>
              <a:rPr lang="en-US" sz="2200" b="1" dirty="0">
                <a:latin typeface="Comic Sans MS" panose="030F0702030302020204" pitchFamily="66" charset="0"/>
              </a:rPr>
              <a:t>=</a:t>
            </a:r>
            <a:r>
              <a:rPr lang="en-US" sz="2200" b="1" i="1" dirty="0" smtClean="0">
                <a:latin typeface="Comic Sans MS" panose="030F0702030302020204" pitchFamily="66" charset="0"/>
              </a:rPr>
              <a:t>h x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i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+ </a:t>
            </a:r>
            <a:r>
              <a:rPr lang="en-US" sz="2200" b="1" i="1" dirty="0">
                <a:latin typeface="Comic Sans MS" panose="030F0702030302020204" pitchFamily="66" charset="0"/>
              </a:rPr>
              <a:t>x</a:t>
            </a:r>
            <a:r>
              <a:rPr lang="en-US" sz="2200" b="1" baseline="-25000" dirty="0">
                <a:latin typeface="Comic Sans MS" panose="030F0702030302020204" pitchFamily="66" charset="0"/>
              </a:rPr>
              <a:t>0</a:t>
            </a:r>
            <a:r>
              <a:rPr lang="en-US" sz="2200" dirty="0">
                <a:latin typeface="Comic Sans MS" panose="030F0702030302020204" pitchFamily="66" charset="0"/>
              </a:rPr>
              <a:t>, with </a:t>
            </a:r>
            <a:r>
              <a:rPr lang="en-US" sz="2200" i="1" dirty="0">
                <a:latin typeface="Comic Sans MS" panose="030F0702030302020204" pitchFamily="66" charset="0"/>
              </a:rPr>
              <a:t>h</a:t>
            </a:r>
            <a:r>
              <a:rPr lang="en-US" sz="2200" dirty="0">
                <a:latin typeface="Comic Sans MS" panose="030F0702030302020204" pitchFamily="66" charset="0"/>
              </a:rPr>
              <a:t> (the </a:t>
            </a:r>
            <a:r>
              <a:rPr lang="en-US" sz="2200" i="1" dirty="0">
                <a:latin typeface="Comic Sans MS" panose="030F0702030302020204" pitchFamily="66" charset="0"/>
              </a:rPr>
              <a:t>step size</a:t>
            </a:r>
            <a:r>
              <a:rPr lang="en-US" sz="2200" dirty="0">
                <a:latin typeface="Comic Sans MS" panose="030F0702030302020204" pitchFamily="66" charset="0"/>
              </a:rPr>
              <a:t>) equal to (</a:t>
            </a:r>
            <a:r>
              <a:rPr lang="en-US" sz="2200" i="1" dirty="0">
                <a:latin typeface="Comic Sans MS" panose="030F0702030302020204" pitchFamily="66" charset="0"/>
              </a:rPr>
              <a:t>x</a:t>
            </a:r>
            <a:r>
              <a:rPr lang="en-US" sz="2200" i="1" baseline="-25000" dirty="0">
                <a:latin typeface="Comic Sans MS" panose="030F0702030302020204" pitchFamily="66" charset="0"/>
              </a:rPr>
              <a:t>n</a:t>
            </a:r>
            <a:r>
              <a:rPr lang="en-US" sz="2200" dirty="0">
                <a:latin typeface="Comic Sans MS" panose="030F0702030302020204" pitchFamily="66" charset="0"/>
              </a:rPr>
              <a:t>−</a:t>
            </a:r>
            <a:r>
              <a:rPr lang="en-US" sz="2200" i="1" dirty="0">
                <a:latin typeface="Comic Sans MS" panose="030F0702030302020204" pitchFamily="66" charset="0"/>
              </a:rPr>
              <a:t>x</a:t>
            </a:r>
            <a:r>
              <a:rPr lang="en-US" sz="2200" baseline="-25000" dirty="0">
                <a:latin typeface="Comic Sans MS" panose="030F0702030302020204" pitchFamily="66" charset="0"/>
              </a:rPr>
              <a:t>0</a:t>
            </a:r>
            <a:r>
              <a:rPr lang="en-US" sz="2200" dirty="0">
                <a:latin typeface="Comic Sans MS" panose="030F0702030302020204" pitchFamily="66" charset="0"/>
              </a:rPr>
              <a:t>)/</a:t>
            </a:r>
            <a:r>
              <a:rPr lang="en-US" sz="2200" i="1" dirty="0">
                <a:latin typeface="Comic Sans MS" panose="030F0702030302020204" pitchFamily="66" charset="0"/>
              </a:rPr>
              <a:t>n</a:t>
            </a:r>
            <a:r>
              <a:rPr lang="en-US" sz="2200" dirty="0">
                <a:latin typeface="Comic Sans MS" panose="030F0702030302020204" pitchFamily="66" charset="0"/>
              </a:rPr>
              <a:t> = (</a:t>
            </a:r>
            <a:r>
              <a:rPr lang="en-US" sz="2200" i="1" dirty="0">
                <a:latin typeface="Comic Sans MS" panose="030F0702030302020204" pitchFamily="66" charset="0"/>
              </a:rPr>
              <a:t>b</a:t>
            </a:r>
            <a:r>
              <a:rPr lang="en-US" sz="2200" dirty="0">
                <a:latin typeface="Comic Sans MS" panose="030F0702030302020204" pitchFamily="66" charset="0"/>
              </a:rPr>
              <a:t>−</a:t>
            </a:r>
            <a:r>
              <a:rPr lang="en-US" sz="2200" i="1" dirty="0">
                <a:latin typeface="Comic Sans MS" panose="030F0702030302020204" pitchFamily="66" charset="0"/>
              </a:rPr>
              <a:t>a</a:t>
            </a:r>
            <a:r>
              <a:rPr lang="en-US" sz="2200" dirty="0">
                <a:latin typeface="Comic Sans MS" panose="030F0702030302020204" pitchFamily="66" charset="0"/>
              </a:rPr>
              <a:t>)/</a:t>
            </a:r>
            <a:r>
              <a:rPr lang="en-US" sz="2200" i="1" dirty="0">
                <a:latin typeface="Comic Sans MS" panose="030F0702030302020204" pitchFamily="66" charset="0"/>
              </a:rPr>
              <a:t>n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US" sz="2200" b="1" i="1" baseline="-25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's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are called </a:t>
            </a:r>
            <a:r>
              <a:rPr lang="en-US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weights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n-US" sz="22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's are called </a:t>
            </a:r>
            <a:r>
              <a:rPr lang="en-US" sz="2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nodes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r>
              <a:rPr lang="en-US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precision of the approximation depends on </a:t>
            </a:r>
            <a:r>
              <a:rPr lang="en-US" sz="2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US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omic Sans MS" panose="030F0702030302020204" pitchFamily="66" charset="0"/>
              </a:rPr>
              <a:t>The nodes can be equally spaced or unequally spaced.</a:t>
            </a: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98507"/>
              </p:ext>
            </p:extLst>
          </p:nvPr>
        </p:nvGraphicFramePr>
        <p:xfrm>
          <a:off x="2438400" y="3581400"/>
          <a:ext cx="3536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0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3536950" cy="1143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1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E9C0CA7F-3C3B-427D-A651-9875302D836D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65405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Numerical Integration</a:t>
            </a:r>
            <a:endParaRPr lang="en-US" sz="3200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1125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The weights </a:t>
            </a:r>
            <a:r>
              <a:rPr lang="en-US" sz="2400" dirty="0" smtClean="0"/>
              <a:t>are derived from the Lagrange basis polynomials </a:t>
            </a:r>
            <a:r>
              <a:rPr lang="en-US" sz="2400" i="1" dirty="0" smtClean="0"/>
              <a:t>L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). They </a:t>
            </a:r>
            <a:r>
              <a:rPr lang="en-US" sz="2400" dirty="0" smtClean="0">
                <a:solidFill>
                  <a:srgbClr val="C00000"/>
                </a:solidFill>
              </a:rPr>
              <a:t>depend only on the 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's;  not on the function </a:t>
            </a:r>
            <a:r>
              <a:rPr lang="en-US" sz="2400" i="1" dirty="0" smtClean="0">
                <a:solidFill>
                  <a:srgbClr val="C00000"/>
                </a:solidFill>
              </a:rPr>
              <a:t>ƒ</a:t>
            </a:r>
            <a:r>
              <a:rPr lang="en-US" sz="2400" dirty="0" smtClean="0">
                <a:solidFill>
                  <a:srgbClr val="C00000"/>
                </a:solidFill>
              </a:rPr>
              <a:t>. Different methods use different  polynomials to get the </a:t>
            </a:r>
            <a:r>
              <a:rPr lang="en-US" sz="2400" i="1" dirty="0" err="1" smtClean="0">
                <a:solidFill>
                  <a:srgbClr val="C00000"/>
                </a:solidFill>
              </a:rPr>
              <a:t>c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dirty="0" err="1" smtClean="0">
                <a:solidFill>
                  <a:srgbClr val="C00000"/>
                </a:solidFill>
              </a:rPr>
              <a:t>'s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Newton-Cotes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Closed Formulae </a:t>
            </a:r>
            <a:r>
              <a:rPr lang="en-US" sz="2400" dirty="0" smtClean="0"/>
              <a:t>-- Use both end points</a:t>
            </a:r>
          </a:p>
          <a:p>
            <a:pPr lvl="1" eaLnBrk="1" hangingPunct="1"/>
            <a:r>
              <a:rPr lang="en-US" sz="2400" dirty="0" smtClean="0"/>
              <a:t>Trapezoidal Rule : Linear</a:t>
            </a:r>
          </a:p>
          <a:p>
            <a:pPr lvl="1" eaLnBrk="1" hangingPunct="1"/>
            <a:r>
              <a:rPr lang="en-US" sz="2400" dirty="0" smtClean="0"/>
              <a:t>Simpson’s 1/3-Rule : Quadratic</a:t>
            </a:r>
          </a:p>
          <a:p>
            <a:pPr lvl="1" eaLnBrk="1" hangingPunct="1"/>
            <a:r>
              <a:rPr lang="en-US" sz="2400" dirty="0" smtClean="0"/>
              <a:t>Simpson’s 3/8-Rule : Cubic</a:t>
            </a:r>
          </a:p>
          <a:p>
            <a:pPr lvl="1" eaLnBrk="1" hangingPunct="1"/>
            <a:r>
              <a:rPr lang="en-US" sz="2400" dirty="0" smtClean="0"/>
              <a:t>Boole’s Rule : Fourth-order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Newton-Cotes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Formulae </a:t>
            </a:r>
            <a:r>
              <a:rPr lang="en-US" sz="2400" dirty="0" smtClean="0"/>
              <a:t>-- Use only interior points</a:t>
            </a:r>
          </a:p>
          <a:p>
            <a:pPr lvl="1" eaLnBrk="1" hangingPunct="1"/>
            <a:r>
              <a:rPr lang="en-US" sz="2400" dirty="0" smtClean="0"/>
              <a:t>midpoint rule</a:t>
            </a:r>
            <a:endParaRPr lang="en-US" sz="2400" dirty="0" smtClean="0">
              <a:solidFill>
                <a:srgbClr val="003399"/>
              </a:solidFill>
            </a:endParaRPr>
          </a:p>
          <a:p>
            <a:pPr eaLnBrk="1" hangingPunct="1"/>
            <a:endParaRPr lang="en-US" sz="24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1DF3DC05-CDA8-4BD0-8B91-C345A84935C9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103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946150"/>
            <a:ext cx="8229600" cy="51800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800" dirty="0" smtClean="0"/>
              <a:t>What does an integral represent?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n-US" altLang="el-GR" sz="2800" dirty="0" smtClean="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800" dirty="0" smtClean="0"/>
              <a:t>Basic definition of an integral: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l-GR" sz="2800" dirty="0" smtClean="0"/>
          </a:p>
          <a:p>
            <a:endParaRPr lang="en-US" altLang="el-GR" dirty="0" smtClean="0"/>
          </a:p>
        </p:txBody>
      </p:sp>
      <p:sp>
        <p:nvSpPr>
          <p:cNvPr id="103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0000FF"/>
                </a:solidFill>
              </a:rPr>
              <a:t>Motivation</a:t>
            </a:r>
          </a:p>
        </p:txBody>
      </p:sp>
      <p:graphicFrame>
        <p:nvGraphicFramePr>
          <p:cNvPr id="32870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35254"/>
              </p:ext>
            </p:extLst>
          </p:nvPr>
        </p:nvGraphicFramePr>
        <p:xfrm>
          <a:off x="1341438" y="1679575"/>
          <a:ext cx="20669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7" name="Equation" r:id="rId3" imgW="1130040" imgH="355320" progId="Equation.DSMT4">
                  <p:embed/>
                </p:oleObj>
              </mc:Choice>
              <mc:Fallback>
                <p:oleObj name="Equation" r:id="rId3" imgW="1130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679575"/>
                        <a:ext cx="2066925" cy="649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05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05104"/>
              </p:ext>
            </p:extLst>
          </p:nvPr>
        </p:nvGraphicFramePr>
        <p:xfrm>
          <a:off x="3987800" y="1676400"/>
          <a:ext cx="3403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8" name="Equation" r:id="rId5" imgW="1701720" imgH="355320" progId="Equation.DSMT4">
                  <p:embed/>
                </p:oleObj>
              </mc:Choice>
              <mc:Fallback>
                <p:oleObj name="Equation" r:id="rId5" imgW="1701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1676400"/>
                        <a:ext cx="3403600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38200" y="3117850"/>
            <a:ext cx="7783513" cy="3352800"/>
            <a:chOff x="521" y="1872"/>
            <a:chExt cx="4903" cy="2112"/>
          </a:xfrm>
        </p:grpSpPr>
        <p:sp>
          <p:nvSpPr>
            <p:cNvPr id="1036" name="Text Box 6"/>
            <p:cNvSpPr txBox="1">
              <a:spLocks noChangeArrowheads="1"/>
            </p:cNvSpPr>
            <p:nvPr/>
          </p:nvSpPr>
          <p:spPr bwMode="auto">
            <a:xfrm>
              <a:off x="672" y="1872"/>
              <a:ext cx="3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l-GR" sz="2800"/>
            </a:p>
          </p:txBody>
        </p:sp>
        <p:graphicFrame>
          <p:nvGraphicFramePr>
            <p:cNvPr id="1028" name="Object 10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209456"/>
                </p:ext>
              </p:extLst>
            </p:nvPr>
          </p:nvGraphicFramePr>
          <p:xfrm>
            <a:off x="806" y="1927"/>
            <a:ext cx="2547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19" name="Equation" r:id="rId7" imgW="1866600" imgH="431640" progId="Equation.DSMT4">
                    <p:embed/>
                  </p:oleObj>
                </mc:Choice>
                <mc:Fallback>
                  <p:oleObj name="Equation" r:id="rId7" imgW="18666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" y="1927"/>
                          <a:ext cx="2547" cy="5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8"/>
            <p:cNvSpPr txBox="1">
              <a:spLocks noChangeArrowheads="1"/>
            </p:cNvSpPr>
            <p:nvPr/>
          </p:nvSpPr>
          <p:spPr bwMode="auto">
            <a:xfrm>
              <a:off x="521" y="3366"/>
              <a:ext cx="28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sum of height </a:t>
              </a:r>
              <a:r>
                <a:rPr lang="en-US" altLang="el-GR" sz="2800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   </a:t>
              </a:r>
              <a:r>
                <a:rPr lang="en-US" altLang="el-GR" sz="2800" dirty="0" smtClean="0">
                  <a:solidFill>
                    <a:srgbClr val="0000FF"/>
                  </a:solidFill>
                  <a:latin typeface="Comic Sans MS" panose="030F0702030302020204" pitchFamily="66" charset="0"/>
                  <a:sym typeface="Symbol" pitchFamily="18" charset="2"/>
                </a:rPr>
                <a:t>width</a:t>
              </a:r>
              <a:endParaRPr lang="en-US" altLang="el-GR" sz="28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038" name="Group 28"/>
            <p:cNvGrpSpPr>
              <a:grpSpLocks/>
            </p:cNvGrpSpPr>
            <p:nvPr/>
          </p:nvGrpSpPr>
          <p:grpSpPr bwMode="auto">
            <a:xfrm>
              <a:off x="3648" y="1920"/>
              <a:ext cx="1776" cy="2064"/>
              <a:chOff x="3648" y="1920"/>
              <a:chExt cx="1776" cy="2064"/>
            </a:xfrm>
          </p:grpSpPr>
          <p:sp>
            <p:nvSpPr>
              <p:cNvPr id="1040" name="Rectangle 12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336" cy="86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1" name="Rectangle 13"/>
              <p:cNvSpPr>
                <a:spLocks noChangeArrowheads="1"/>
              </p:cNvSpPr>
              <p:nvPr/>
            </p:nvSpPr>
            <p:spPr bwMode="auto">
              <a:xfrm>
                <a:off x="3984" y="2640"/>
                <a:ext cx="336" cy="105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2" name="Rectangle 14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336" cy="1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3" name="Rectangle 15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36" cy="129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4" name="Rectangle 16"/>
              <p:cNvSpPr>
                <a:spLocks noChangeArrowheads="1"/>
              </p:cNvSpPr>
              <p:nvPr/>
            </p:nvSpPr>
            <p:spPr bwMode="auto">
              <a:xfrm>
                <a:off x="4992" y="2352"/>
                <a:ext cx="384" cy="134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5" name="Freeform 11"/>
              <p:cNvSpPr>
                <a:spLocks/>
              </p:cNvSpPr>
              <p:nvPr/>
            </p:nvSpPr>
            <p:spPr bwMode="auto">
              <a:xfrm>
                <a:off x="3648" y="2352"/>
                <a:ext cx="1728" cy="624"/>
              </a:xfrm>
              <a:custGeom>
                <a:avLst/>
                <a:gdLst>
                  <a:gd name="T0" fmla="*/ 0 w 1728"/>
                  <a:gd name="T1" fmla="*/ 624 h 624"/>
                  <a:gd name="T2" fmla="*/ 432 w 1728"/>
                  <a:gd name="T3" fmla="*/ 336 h 624"/>
                  <a:gd name="T4" fmla="*/ 1008 w 1728"/>
                  <a:gd name="T5" fmla="*/ 96 h 624"/>
                  <a:gd name="T6" fmla="*/ 1728 w 1728"/>
                  <a:gd name="T7" fmla="*/ 0 h 6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8"/>
                  <a:gd name="T13" fmla="*/ 0 h 624"/>
                  <a:gd name="T14" fmla="*/ 1728 w 1728"/>
                  <a:gd name="T15" fmla="*/ 624 h 6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8" h="624">
                    <a:moveTo>
                      <a:pt x="0" y="624"/>
                    </a:moveTo>
                    <a:cubicBezTo>
                      <a:pt x="132" y="524"/>
                      <a:pt x="264" y="424"/>
                      <a:pt x="432" y="336"/>
                    </a:cubicBezTo>
                    <a:cubicBezTo>
                      <a:pt x="600" y="248"/>
                      <a:pt x="792" y="152"/>
                      <a:pt x="1008" y="96"/>
                    </a:cubicBezTo>
                    <a:cubicBezTo>
                      <a:pt x="1224" y="40"/>
                      <a:pt x="1608" y="16"/>
                      <a:pt x="1728" y="0"/>
                    </a:cubicBezTo>
                  </a:path>
                </a:pathLst>
              </a:custGeom>
              <a:noFill/>
              <a:ln w="2857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6" name="Oval 17"/>
              <p:cNvSpPr>
                <a:spLocks noChangeArrowheads="1"/>
              </p:cNvSpPr>
              <p:nvPr/>
            </p:nvSpPr>
            <p:spPr bwMode="auto">
              <a:xfrm>
                <a:off x="3744" y="27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7" name="Oval 18"/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8" name="Oval 19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49" name="Oval 20"/>
              <p:cNvSpPr>
                <a:spLocks noChangeArrowheads="1"/>
              </p:cNvSpPr>
              <p:nvPr/>
            </p:nvSpPr>
            <p:spPr bwMode="auto">
              <a:xfrm>
                <a:off x="4752" y="235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50" name="Oval 21"/>
              <p:cNvSpPr>
                <a:spLocks noChangeArrowheads="1"/>
              </p:cNvSpPr>
              <p:nvPr/>
            </p:nvSpPr>
            <p:spPr bwMode="auto">
              <a:xfrm>
                <a:off x="5088" y="230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051" name="Text Box 22"/>
              <p:cNvSpPr txBox="1">
                <a:spLocks noChangeArrowheads="1"/>
              </p:cNvSpPr>
              <p:nvPr/>
            </p:nvSpPr>
            <p:spPr bwMode="auto">
              <a:xfrm>
                <a:off x="4848" y="1920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800"/>
                  <a:t> </a:t>
                </a:r>
                <a:r>
                  <a:rPr lang="en-US" altLang="el-GR" i="1">
                    <a:solidFill>
                      <a:srgbClr val="CC6600"/>
                    </a:solidFill>
                  </a:rPr>
                  <a:t>f</a:t>
                </a:r>
                <a:r>
                  <a:rPr lang="en-US" altLang="el-GR">
                    <a:solidFill>
                      <a:srgbClr val="CC6600"/>
                    </a:solidFill>
                  </a:rPr>
                  <a:t>(</a:t>
                </a:r>
                <a:r>
                  <a:rPr lang="en-US" altLang="el-GR" i="1">
                    <a:solidFill>
                      <a:srgbClr val="CC6600"/>
                    </a:solidFill>
                  </a:rPr>
                  <a:t>x</a:t>
                </a:r>
                <a:r>
                  <a:rPr lang="en-US" altLang="el-GR">
                    <a:solidFill>
                      <a:srgbClr val="CC6600"/>
                    </a:solidFill>
                  </a:rPr>
                  <a:t>)</a:t>
                </a:r>
              </a:p>
            </p:txBody>
          </p:sp>
          <p:sp>
            <p:nvSpPr>
              <p:cNvPr id="1052" name="Text Box 23"/>
              <p:cNvSpPr txBox="1">
                <a:spLocks noChangeArrowheads="1"/>
              </p:cNvSpPr>
              <p:nvPr/>
            </p:nvSpPr>
            <p:spPr bwMode="auto">
              <a:xfrm>
                <a:off x="3984" y="369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dirty="0" smtClean="0">
                    <a:sym typeface="Symbol" pitchFamily="18" charset="2"/>
                  </a:rPr>
                  <a:t>Δ</a:t>
                </a:r>
                <a:r>
                  <a:rPr lang="en-US" altLang="el-GR" i="1" dirty="0" smtClean="0">
                    <a:sym typeface="Symbol" pitchFamily="18" charset="2"/>
                  </a:rPr>
                  <a:t>x</a:t>
                </a:r>
                <a:endParaRPr lang="en-US" altLang="el-GR" i="1" dirty="0"/>
              </a:p>
            </p:txBody>
          </p:sp>
          <p:sp>
            <p:nvSpPr>
              <p:cNvPr id="1053" name="Line 24"/>
              <p:cNvSpPr>
                <a:spLocks noChangeShapeType="1"/>
              </p:cNvSpPr>
              <p:nvPr/>
            </p:nvSpPr>
            <p:spPr bwMode="auto">
              <a:xfrm>
                <a:off x="4320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4" name="Line 25"/>
              <p:cNvSpPr>
                <a:spLocks noChangeShapeType="1"/>
              </p:cNvSpPr>
              <p:nvPr/>
            </p:nvSpPr>
            <p:spPr bwMode="auto">
              <a:xfrm>
                <a:off x="3984" y="379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5" name="Line 26"/>
              <p:cNvSpPr>
                <a:spLocks noChangeShapeType="1"/>
              </p:cNvSpPr>
              <p:nvPr/>
            </p:nvSpPr>
            <p:spPr bwMode="auto">
              <a:xfrm>
                <a:off x="3792" y="388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6" name="Line 27"/>
              <p:cNvSpPr>
                <a:spLocks noChangeShapeType="1"/>
              </p:cNvSpPr>
              <p:nvPr/>
            </p:nvSpPr>
            <p:spPr bwMode="auto">
              <a:xfrm flipH="1">
                <a:off x="4320" y="388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1029" name="Object 10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8740513"/>
                </p:ext>
              </p:extLst>
            </p:nvPr>
          </p:nvGraphicFramePr>
          <p:xfrm>
            <a:off x="1457" y="2614"/>
            <a:ext cx="927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20" name="Equation" r:id="rId9" imgW="749160" imgH="393480" progId="Equation.DSMT4">
                    <p:embed/>
                  </p:oleObj>
                </mc:Choice>
                <mc:Fallback>
                  <p:oleObj name="Equation" r:id="rId9" imgW="7491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" y="2614"/>
                          <a:ext cx="927" cy="48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0"/>
            <p:cNvSpPr txBox="1">
              <a:spLocks noChangeArrowheads="1"/>
            </p:cNvSpPr>
            <p:nvPr/>
          </p:nvSpPr>
          <p:spPr bwMode="auto">
            <a:xfrm>
              <a:off x="580" y="2640"/>
              <a:ext cx="7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800" dirty="0">
                  <a:latin typeface="Comic Sans MS" panose="030F0702030302020204" pitchFamily="66" charset="0"/>
                </a:rPr>
                <a:t>where</a:t>
              </a:r>
            </a:p>
          </p:txBody>
        </p:sp>
      </p:grp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90532"/>
              </p:ext>
            </p:extLst>
          </p:nvPr>
        </p:nvGraphicFramePr>
        <p:xfrm>
          <a:off x="3232547" y="5582047"/>
          <a:ext cx="351631" cy="35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1"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2547" y="5582047"/>
                        <a:ext cx="351631" cy="351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3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772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Error analysis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The error of the approximation is the difference between the value of the integral and the numerical result: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</a:t>
            </a:r>
            <a:endParaRPr lang="en-US" sz="2400" i="1" dirty="0" smtClean="0"/>
          </a:p>
          <a:p>
            <a:pPr eaLnBrk="1" hangingPunct="1">
              <a:buFontTx/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The errors are frequently approximated using Taylor series for </a:t>
            </a:r>
            <a:r>
              <a:rPr lang="en-US" sz="2400" i="1" dirty="0" smtClean="0"/>
              <a:t>f(x</a:t>
            </a:r>
            <a:r>
              <a:rPr lang="en-US" sz="2400" dirty="0" smtClean="0"/>
              <a:t>)</a:t>
            </a:r>
            <a:r>
              <a:rPr lang="en-US" sz="2400" i="1" dirty="0" smtClean="0"/>
              <a:t>.</a:t>
            </a:r>
            <a:r>
              <a:rPr lang="en-US" sz="2400" dirty="0" smtClean="0"/>
              <a:t> The error analysis gives a strict upper bound on the error, if the derivatives of </a:t>
            </a:r>
            <a:r>
              <a:rPr lang="en-US" sz="2400" i="1" dirty="0" smtClean="0"/>
              <a:t>f</a:t>
            </a:r>
            <a:r>
              <a:rPr lang="en-US" sz="2400" dirty="0" smtClean="0"/>
              <a:t> are available. </a:t>
            </a:r>
          </a:p>
        </p:txBody>
      </p:sp>
      <p:sp>
        <p:nvSpPr>
          <p:cNvPr id="111621" name="Rectangle 2"/>
          <p:cNvSpPr>
            <a:spLocks noChangeArrowheads="1"/>
          </p:cNvSpPr>
          <p:nvPr/>
        </p:nvSpPr>
        <p:spPr bwMode="auto">
          <a:xfrm>
            <a:off x="3810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Numerical Integration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3926"/>
              </p:ext>
            </p:extLst>
          </p:nvPr>
        </p:nvGraphicFramePr>
        <p:xfrm>
          <a:off x="1905000" y="2971800"/>
          <a:ext cx="55879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5" name="Equation" r:id="rId3" imgW="2234880" imgH="304560" progId="Equation.DSMT4">
                  <p:embed/>
                </p:oleObj>
              </mc:Choice>
              <mc:Fallback>
                <p:oleObj name="Equation" r:id="rId3" imgW="2234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971800"/>
                        <a:ext cx="5587999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1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794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Newton-Cotes Integration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22300" y="1196975"/>
            <a:ext cx="7772400" cy="1981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400" dirty="0" smtClean="0"/>
              <a:t>Common numerical integration scheme</a:t>
            </a:r>
          </a:p>
          <a:p>
            <a:pPr eaLnBrk="1" hangingPunct="1"/>
            <a:r>
              <a:rPr lang="en-US" sz="2400" dirty="0" smtClean="0"/>
              <a:t>Based on the strategy of replacing a complicated function or tabulated data with some approximating function that is easy to integrate</a:t>
            </a:r>
          </a:p>
        </p:txBody>
      </p:sp>
      <p:graphicFrame>
        <p:nvGraphicFramePr>
          <p:cNvPr id="12292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1962830"/>
              </p:ext>
            </p:extLst>
          </p:nvPr>
        </p:nvGraphicFramePr>
        <p:xfrm>
          <a:off x="1676400" y="2982913"/>
          <a:ext cx="3925094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Equation" r:id="rId3" imgW="1765080" imgH="990360" progId="Equation.DSMT4">
                  <p:embed/>
                </p:oleObj>
              </mc:Choice>
              <mc:Fallback>
                <p:oleObj name="Equation" r:id="rId3" imgW="1765080" imgH="990360" progId="Equation.DSMT4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82913"/>
                        <a:ext cx="3925094" cy="2122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181600" y="5257800"/>
            <a:ext cx="561974" cy="85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822950" y="5051425"/>
            <a:ext cx="26622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 dirty="0" err="1">
                <a:latin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</a:rPr>
              <a:t>(x) </a:t>
            </a:r>
            <a:r>
              <a:rPr lang="en-US" dirty="0">
                <a:latin typeface="Times New Roman" pitchFamily="18" charset="0"/>
              </a:rPr>
              <a:t>is an </a:t>
            </a:r>
            <a:r>
              <a:rPr lang="en-US" i="1" dirty="0">
                <a:latin typeface="Times New Roman" pitchFamily="18" charset="0"/>
              </a:rPr>
              <a:t>n-</a:t>
            </a:r>
            <a:r>
              <a:rPr lang="en-US" i="1" dirty="0" err="1">
                <a:latin typeface="Times New Roman" pitchFamily="18" charset="0"/>
              </a:rPr>
              <a:t>th</a:t>
            </a:r>
            <a:r>
              <a:rPr lang="en-US" i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order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polynomial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292622" y="4095750"/>
            <a:ext cx="4419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533400" cy="457200"/>
          </a:xfrm>
        </p:spPr>
        <p:txBody>
          <a:bodyPr/>
          <a:lstStyle/>
          <a:p>
            <a:pPr>
              <a:defRPr/>
            </a:pPr>
            <a:fld id="{E85530CE-20C1-4099-9623-1B26B4F1F35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32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Newton-Cotes Integration Formulas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A22CEE44-C56F-490C-AB08-1438531ED9A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063" y="1128713"/>
            <a:ext cx="8434387" cy="5440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 eaLnBrk="1" hangingPunct="1"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Based on the strategy of replacing a</a:t>
            </a:r>
          </a:p>
          <a:p>
            <a:pPr marL="169863" indent="-169863" eaLnBrk="1" hangingPunct="1">
              <a:buFontTx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	complicated function or tabulated data</a:t>
            </a:r>
          </a:p>
          <a:p>
            <a:pPr marL="169863" indent="-169863" eaLnBrk="1" hangingPunct="1">
              <a:buFontTx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	with an approximating function that is </a:t>
            </a:r>
          </a:p>
          <a:p>
            <a:pPr marL="169863" indent="-169863" eaLnBrk="1" hangingPunct="1">
              <a:buFontTx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	easy to integrate:</a:t>
            </a:r>
          </a:p>
          <a:p>
            <a:pPr eaLnBrk="1" hangingPunct="1">
              <a:buFontTx/>
              <a:buNone/>
              <a:defRPr/>
            </a:pPr>
            <a:endParaRPr lang="en-US" sz="120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120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Zero order approximation 	First-order     	    Second-order </a:t>
            </a:r>
            <a:endParaRPr lang="en-US" sz="1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62431"/>
              </p:ext>
            </p:extLst>
          </p:nvPr>
        </p:nvGraphicFramePr>
        <p:xfrm>
          <a:off x="5486400" y="1141413"/>
          <a:ext cx="3390596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41413"/>
                        <a:ext cx="3390596" cy="976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Fig2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7" t="2783" r="2345" b="10294"/>
          <a:stretch>
            <a:fillRect/>
          </a:stretch>
        </p:blipFill>
        <p:spPr bwMode="auto">
          <a:xfrm>
            <a:off x="5992813" y="4033838"/>
            <a:ext cx="27384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01921"/>
              </p:ext>
            </p:extLst>
          </p:nvPr>
        </p:nvGraphicFramePr>
        <p:xfrm>
          <a:off x="5444179" y="2330873"/>
          <a:ext cx="34750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" name="Equation" r:id="rId6" imgW="1752600" imgH="241300" progId="Equation.3">
                  <p:embed/>
                </p:oleObj>
              </mc:Choice>
              <mc:Fallback>
                <p:oleObj name="Equation" r:id="rId6" imgW="1752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179" y="2330873"/>
                        <a:ext cx="3475037" cy="477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Fig2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3712" r="50925" b="10069"/>
          <a:stretch>
            <a:fillRect/>
          </a:stretch>
        </p:blipFill>
        <p:spPr bwMode="auto">
          <a:xfrm>
            <a:off x="3138488" y="4038601"/>
            <a:ext cx="28479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28626" y="4038600"/>
            <a:ext cx="2703512" cy="2497138"/>
            <a:chOff x="3184525" y="4071938"/>
            <a:chExt cx="2847975" cy="2497137"/>
          </a:xfrm>
        </p:grpSpPr>
        <p:pic>
          <p:nvPicPr>
            <p:cNvPr id="14" name="Picture 3" descr="Fig21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" t="3712" r="50925" b="10069"/>
            <a:stretch>
              <a:fillRect/>
            </a:stretch>
          </p:blipFill>
          <p:spPr bwMode="auto">
            <a:xfrm>
              <a:off x="3184525" y="4071938"/>
              <a:ext cx="2847975" cy="24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31940" y="4833156"/>
              <a:ext cx="1476164" cy="1548172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7135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957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957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Freeform 8"/>
          <p:cNvSpPr>
            <a:spLocks/>
          </p:cNvSpPr>
          <p:nvPr/>
        </p:nvSpPr>
        <p:spPr bwMode="auto">
          <a:xfrm>
            <a:off x="1676400" y="3124200"/>
            <a:ext cx="1943100" cy="508000"/>
          </a:xfrm>
          <a:custGeom>
            <a:avLst/>
            <a:gdLst>
              <a:gd name="T0" fmla="*/ 0 w 1224"/>
              <a:gd name="T1" fmla="*/ 2147483647 h 320"/>
              <a:gd name="T2" fmla="*/ 2147483647 w 1224"/>
              <a:gd name="T3" fmla="*/ 0 h 3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4" h="320">
                <a:moveTo>
                  <a:pt x="0" y="320"/>
                </a:moveTo>
                <a:lnTo>
                  <a:pt x="1224" y="0"/>
                </a:lnTo>
              </a:path>
            </a:pathLst>
          </a:custGeom>
          <a:noFill/>
          <a:ln w="28575" cap="flat" cmpd="sng">
            <a:solidFill>
              <a:srgbClr val="A5002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 flipV="1">
            <a:off x="5867400" y="2209800"/>
            <a:ext cx="990600" cy="144780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6858000" y="2209800"/>
            <a:ext cx="990600" cy="99060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C4DC7-297C-4A46-BF16-2FA27AB24BA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first order polynomial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066800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second order polynomial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66800" y="5410200"/>
            <a:ext cx="730809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We can also approximated the integral by using a </a:t>
            </a:r>
          </a:p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series of polynomials applied piece wise.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957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2957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Freeform 8"/>
          <p:cNvSpPr>
            <a:spLocks/>
          </p:cNvSpPr>
          <p:nvPr/>
        </p:nvSpPr>
        <p:spPr bwMode="auto">
          <a:xfrm>
            <a:off x="1600200" y="3200400"/>
            <a:ext cx="1943100" cy="508000"/>
          </a:xfrm>
          <a:custGeom>
            <a:avLst/>
            <a:gdLst>
              <a:gd name="T0" fmla="*/ 0 w 1224"/>
              <a:gd name="T1" fmla="*/ 2147483647 h 320"/>
              <a:gd name="T2" fmla="*/ 2147483647 w 1224"/>
              <a:gd name="T3" fmla="*/ 0 h 3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4" h="320">
                <a:moveTo>
                  <a:pt x="0" y="320"/>
                </a:moveTo>
                <a:lnTo>
                  <a:pt x="1224" y="0"/>
                </a:lnTo>
              </a:path>
            </a:pathLst>
          </a:custGeom>
          <a:noFill/>
          <a:ln w="28575" cap="flat" cmpd="sng">
            <a:solidFill>
              <a:srgbClr val="A5002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V="1">
            <a:off x="5791200" y="2209800"/>
            <a:ext cx="990600" cy="144780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6781800" y="2209800"/>
            <a:ext cx="990600" cy="99060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Freeform 13"/>
          <p:cNvSpPr>
            <a:spLocks/>
          </p:cNvSpPr>
          <p:nvPr/>
        </p:nvSpPr>
        <p:spPr bwMode="auto">
          <a:xfrm>
            <a:off x="1600200" y="3200400"/>
            <a:ext cx="1939925" cy="1138237"/>
          </a:xfrm>
          <a:custGeom>
            <a:avLst/>
            <a:gdLst>
              <a:gd name="T0" fmla="*/ 0 w 1222"/>
              <a:gd name="T1" fmla="*/ 2147483647 h 717"/>
              <a:gd name="T2" fmla="*/ 0 w 1222"/>
              <a:gd name="T3" fmla="*/ 2147483647 h 717"/>
              <a:gd name="T4" fmla="*/ 2147483647 w 1222"/>
              <a:gd name="T5" fmla="*/ 2147483647 h 717"/>
              <a:gd name="T6" fmla="*/ 2147483647 w 1222"/>
              <a:gd name="T7" fmla="*/ 0 h 717"/>
              <a:gd name="T8" fmla="*/ 0 w 1222"/>
              <a:gd name="T9" fmla="*/ 2147483647 h 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2" h="717">
                <a:moveTo>
                  <a:pt x="0" y="317"/>
                </a:moveTo>
                <a:lnTo>
                  <a:pt x="0" y="717"/>
                </a:lnTo>
                <a:lnTo>
                  <a:pt x="1220" y="717"/>
                </a:lnTo>
                <a:lnTo>
                  <a:pt x="1222" y="0"/>
                </a:lnTo>
                <a:lnTo>
                  <a:pt x="0" y="317"/>
                </a:lnTo>
                <a:close/>
              </a:path>
            </a:pathLst>
          </a:custGeom>
          <a:solidFill>
            <a:srgbClr val="A50021"/>
          </a:solidFill>
          <a:ln w="12700" cap="flat" cmpd="sng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5" name="Freeform 14"/>
          <p:cNvSpPr>
            <a:spLocks/>
          </p:cNvSpPr>
          <p:nvPr/>
        </p:nvSpPr>
        <p:spPr bwMode="auto">
          <a:xfrm>
            <a:off x="5791200" y="2209800"/>
            <a:ext cx="1939925" cy="2139950"/>
          </a:xfrm>
          <a:custGeom>
            <a:avLst/>
            <a:gdLst>
              <a:gd name="T0" fmla="*/ 2147483647 w 1222"/>
              <a:gd name="T1" fmla="*/ 2147483647 h 1348"/>
              <a:gd name="T2" fmla="*/ 0 w 1222"/>
              <a:gd name="T3" fmla="*/ 2147483647 h 1348"/>
              <a:gd name="T4" fmla="*/ 2147483647 w 1222"/>
              <a:gd name="T5" fmla="*/ 2147483647 h 1348"/>
              <a:gd name="T6" fmla="*/ 2147483647 w 1222"/>
              <a:gd name="T7" fmla="*/ 2147483647 h 1348"/>
              <a:gd name="T8" fmla="*/ 2147483647 w 1222"/>
              <a:gd name="T9" fmla="*/ 0 h 1348"/>
              <a:gd name="T10" fmla="*/ 2147483647 w 1222"/>
              <a:gd name="T11" fmla="*/ 2147483647 h 1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2" h="1348">
                <a:moveTo>
                  <a:pt x="4" y="928"/>
                </a:moveTo>
                <a:lnTo>
                  <a:pt x="0" y="1348"/>
                </a:lnTo>
                <a:lnTo>
                  <a:pt x="1218" y="1344"/>
                </a:lnTo>
                <a:lnTo>
                  <a:pt x="1222" y="625"/>
                </a:lnTo>
                <a:lnTo>
                  <a:pt x="616" y="0"/>
                </a:lnTo>
                <a:lnTo>
                  <a:pt x="4" y="9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006B0-9E03-435C-AEA1-0A4AB29C60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10668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first order polynomial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1066800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second order polynomial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8768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4099"/>
          <p:cNvSpPr>
            <a:spLocks noChangeArrowheads="1"/>
          </p:cNvSpPr>
          <p:nvPr/>
        </p:nvSpPr>
        <p:spPr bwMode="auto">
          <a:xfrm>
            <a:off x="381000" y="5181600"/>
            <a:ext cx="84582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An approximation of an integral by the area under straight line segments.</a:t>
            </a:r>
          </a:p>
        </p:txBody>
      </p:sp>
      <p:sp>
        <p:nvSpPr>
          <p:cNvPr id="15364" name="Freeform 4101"/>
          <p:cNvSpPr>
            <a:spLocks/>
          </p:cNvSpPr>
          <p:nvPr/>
        </p:nvSpPr>
        <p:spPr bwMode="auto">
          <a:xfrm>
            <a:off x="3471863" y="3162300"/>
            <a:ext cx="363537" cy="781050"/>
          </a:xfrm>
          <a:custGeom>
            <a:avLst/>
            <a:gdLst>
              <a:gd name="T0" fmla="*/ 0 w 229"/>
              <a:gd name="T1" fmla="*/ 2147483647 h 492"/>
              <a:gd name="T2" fmla="*/ 2147483647 w 229"/>
              <a:gd name="T3" fmla="*/ 2147483647 h 492"/>
              <a:gd name="T4" fmla="*/ 2147483647 w 229"/>
              <a:gd name="T5" fmla="*/ 2147483647 h 492"/>
              <a:gd name="T6" fmla="*/ 2147483647 w 229"/>
              <a:gd name="T7" fmla="*/ 0 h 492"/>
              <a:gd name="T8" fmla="*/ 0 w 229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" h="492">
                <a:moveTo>
                  <a:pt x="0" y="100"/>
                </a:moveTo>
                <a:lnTo>
                  <a:pt x="5" y="492"/>
                </a:lnTo>
                <a:lnTo>
                  <a:pt x="229" y="492"/>
                </a:lnTo>
                <a:lnTo>
                  <a:pt x="229" y="0"/>
                </a:lnTo>
                <a:lnTo>
                  <a:pt x="0" y="100"/>
                </a:lnTo>
                <a:close/>
              </a:path>
            </a:pathLst>
          </a:custGeom>
          <a:solidFill>
            <a:srgbClr val="A50021"/>
          </a:solidFill>
          <a:ln w="12700" cap="flat" cmpd="sng">
            <a:solidFill>
              <a:srgbClr val="F1E1D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84241-9072-43F6-B22B-71F05142E9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8768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Freeform 5"/>
          <p:cNvSpPr>
            <a:spLocks/>
          </p:cNvSpPr>
          <p:nvPr/>
        </p:nvSpPr>
        <p:spPr bwMode="auto">
          <a:xfrm>
            <a:off x="3835400" y="2520950"/>
            <a:ext cx="368300" cy="1422400"/>
          </a:xfrm>
          <a:custGeom>
            <a:avLst/>
            <a:gdLst>
              <a:gd name="T0" fmla="*/ 2147483647 w 232"/>
              <a:gd name="T1" fmla="*/ 2147483647 h 896"/>
              <a:gd name="T2" fmla="*/ 0 w 232"/>
              <a:gd name="T3" fmla="*/ 2147483647 h 896"/>
              <a:gd name="T4" fmla="*/ 2147483647 w 232"/>
              <a:gd name="T5" fmla="*/ 2147483647 h 896"/>
              <a:gd name="T6" fmla="*/ 2147483647 w 232"/>
              <a:gd name="T7" fmla="*/ 0 h 896"/>
              <a:gd name="T8" fmla="*/ 2147483647 w 232"/>
              <a:gd name="T9" fmla="*/ 2147483647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" h="896">
                <a:moveTo>
                  <a:pt x="3" y="412"/>
                </a:moveTo>
                <a:lnTo>
                  <a:pt x="0" y="896"/>
                </a:lnTo>
                <a:lnTo>
                  <a:pt x="232" y="896"/>
                </a:lnTo>
                <a:lnTo>
                  <a:pt x="232" y="0"/>
                </a:lnTo>
                <a:lnTo>
                  <a:pt x="3" y="412"/>
                </a:lnTo>
                <a:close/>
              </a:path>
            </a:pathLst>
          </a:custGeom>
          <a:solidFill>
            <a:srgbClr val="F1E1DF"/>
          </a:solidFill>
          <a:ln w="12700" cap="flat" cmpd="sng">
            <a:solidFill>
              <a:srgbClr val="F1E1D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8" name="Freeform 6"/>
          <p:cNvSpPr>
            <a:spLocks/>
          </p:cNvSpPr>
          <p:nvPr/>
        </p:nvSpPr>
        <p:spPr bwMode="auto">
          <a:xfrm>
            <a:off x="4210050" y="1838325"/>
            <a:ext cx="361950" cy="2105025"/>
          </a:xfrm>
          <a:custGeom>
            <a:avLst/>
            <a:gdLst>
              <a:gd name="T0" fmla="*/ 0 w 228"/>
              <a:gd name="T1" fmla="*/ 2147483647 h 1326"/>
              <a:gd name="T2" fmla="*/ 0 w 228"/>
              <a:gd name="T3" fmla="*/ 2147483647 h 1326"/>
              <a:gd name="T4" fmla="*/ 2147483647 w 228"/>
              <a:gd name="T5" fmla="*/ 2147483647 h 1326"/>
              <a:gd name="T6" fmla="*/ 2147483647 w 228"/>
              <a:gd name="T7" fmla="*/ 0 h 1326"/>
              <a:gd name="T8" fmla="*/ 0 w 228"/>
              <a:gd name="T9" fmla="*/ 2147483647 h 1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326">
                <a:moveTo>
                  <a:pt x="0" y="441"/>
                </a:moveTo>
                <a:lnTo>
                  <a:pt x="0" y="1324"/>
                </a:lnTo>
                <a:lnTo>
                  <a:pt x="228" y="1326"/>
                </a:lnTo>
                <a:lnTo>
                  <a:pt x="228" y="0"/>
                </a:lnTo>
                <a:lnTo>
                  <a:pt x="0" y="441"/>
                </a:lnTo>
                <a:close/>
              </a:path>
            </a:pathLst>
          </a:custGeom>
          <a:solidFill>
            <a:srgbClr val="00A494"/>
          </a:solidFill>
          <a:ln w="12700" cap="flat" cmpd="sng">
            <a:solidFill>
              <a:srgbClr val="00A494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9" name="Freeform 8"/>
          <p:cNvSpPr>
            <a:spLocks/>
          </p:cNvSpPr>
          <p:nvPr/>
        </p:nvSpPr>
        <p:spPr bwMode="auto">
          <a:xfrm>
            <a:off x="4946650" y="1562100"/>
            <a:ext cx="368300" cy="2381250"/>
          </a:xfrm>
          <a:custGeom>
            <a:avLst/>
            <a:gdLst>
              <a:gd name="T0" fmla="*/ 0 w 232"/>
              <a:gd name="T1" fmla="*/ 0 h 1500"/>
              <a:gd name="T2" fmla="*/ 2147483647 w 232"/>
              <a:gd name="T3" fmla="*/ 2147483647 h 1500"/>
              <a:gd name="T4" fmla="*/ 2147483647 w 232"/>
              <a:gd name="T5" fmla="*/ 2147483647 h 1500"/>
              <a:gd name="T6" fmla="*/ 2147483647 w 232"/>
              <a:gd name="T7" fmla="*/ 2147483647 h 1500"/>
              <a:gd name="T8" fmla="*/ 0 w 232"/>
              <a:gd name="T9" fmla="*/ 0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" h="1500">
                <a:moveTo>
                  <a:pt x="0" y="0"/>
                </a:moveTo>
                <a:lnTo>
                  <a:pt x="4" y="1500"/>
                </a:lnTo>
                <a:lnTo>
                  <a:pt x="228" y="1500"/>
                </a:lnTo>
                <a:lnTo>
                  <a:pt x="232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E70742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0" name="Freeform 9"/>
          <p:cNvSpPr>
            <a:spLocks/>
          </p:cNvSpPr>
          <p:nvPr/>
        </p:nvSpPr>
        <p:spPr bwMode="auto">
          <a:xfrm>
            <a:off x="5308600" y="1778000"/>
            <a:ext cx="361950" cy="2165350"/>
          </a:xfrm>
          <a:custGeom>
            <a:avLst/>
            <a:gdLst>
              <a:gd name="T0" fmla="*/ 2147483647 w 228"/>
              <a:gd name="T1" fmla="*/ 2147483647 h 1364"/>
              <a:gd name="T2" fmla="*/ 2147483647 w 228"/>
              <a:gd name="T3" fmla="*/ 2147483647 h 1364"/>
              <a:gd name="T4" fmla="*/ 2147483647 w 228"/>
              <a:gd name="T5" fmla="*/ 2147483647 h 1364"/>
              <a:gd name="T6" fmla="*/ 0 w 228"/>
              <a:gd name="T7" fmla="*/ 0 h 1364"/>
              <a:gd name="T8" fmla="*/ 2147483647 w 228"/>
              <a:gd name="T9" fmla="*/ 2147483647 h 1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364">
                <a:moveTo>
                  <a:pt x="224" y="312"/>
                </a:moveTo>
                <a:lnTo>
                  <a:pt x="228" y="1364"/>
                </a:lnTo>
                <a:lnTo>
                  <a:pt x="4" y="1364"/>
                </a:lnTo>
                <a:lnTo>
                  <a:pt x="0" y="0"/>
                </a:lnTo>
                <a:lnTo>
                  <a:pt x="224" y="3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E70742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1" name="Freeform 10"/>
          <p:cNvSpPr>
            <a:spLocks/>
          </p:cNvSpPr>
          <p:nvPr/>
        </p:nvSpPr>
        <p:spPr bwMode="auto">
          <a:xfrm>
            <a:off x="5664200" y="2273300"/>
            <a:ext cx="381000" cy="1670050"/>
          </a:xfrm>
          <a:custGeom>
            <a:avLst/>
            <a:gdLst>
              <a:gd name="T0" fmla="*/ 2147483647 w 240"/>
              <a:gd name="T1" fmla="*/ 0 h 1052"/>
              <a:gd name="T2" fmla="*/ 0 w 240"/>
              <a:gd name="T3" fmla="*/ 2147483647 h 1052"/>
              <a:gd name="T4" fmla="*/ 2147483647 w 240"/>
              <a:gd name="T5" fmla="*/ 2147483647 h 1052"/>
              <a:gd name="T6" fmla="*/ 2147483647 w 240"/>
              <a:gd name="T7" fmla="*/ 2147483647 h 1052"/>
              <a:gd name="T8" fmla="*/ 2147483647 w 240"/>
              <a:gd name="T9" fmla="*/ 0 h 10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052">
                <a:moveTo>
                  <a:pt x="4" y="0"/>
                </a:moveTo>
                <a:lnTo>
                  <a:pt x="0" y="1052"/>
                </a:lnTo>
                <a:lnTo>
                  <a:pt x="240" y="1048"/>
                </a:lnTo>
                <a:lnTo>
                  <a:pt x="236" y="196"/>
                </a:ln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E70742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2" name="Freeform 11"/>
          <p:cNvSpPr>
            <a:spLocks/>
          </p:cNvSpPr>
          <p:nvPr/>
        </p:nvSpPr>
        <p:spPr bwMode="auto">
          <a:xfrm>
            <a:off x="3471863" y="3162300"/>
            <a:ext cx="363537" cy="781050"/>
          </a:xfrm>
          <a:custGeom>
            <a:avLst/>
            <a:gdLst>
              <a:gd name="T0" fmla="*/ 0 w 229"/>
              <a:gd name="T1" fmla="*/ 2147483647 h 492"/>
              <a:gd name="T2" fmla="*/ 2147483647 w 229"/>
              <a:gd name="T3" fmla="*/ 2147483647 h 492"/>
              <a:gd name="T4" fmla="*/ 2147483647 w 229"/>
              <a:gd name="T5" fmla="*/ 2147483647 h 492"/>
              <a:gd name="T6" fmla="*/ 2147483647 w 229"/>
              <a:gd name="T7" fmla="*/ 0 h 492"/>
              <a:gd name="T8" fmla="*/ 0 w 229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" h="492">
                <a:moveTo>
                  <a:pt x="0" y="100"/>
                </a:moveTo>
                <a:lnTo>
                  <a:pt x="5" y="492"/>
                </a:lnTo>
                <a:lnTo>
                  <a:pt x="229" y="492"/>
                </a:lnTo>
                <a:lnTo>
                  <a:pt x="229" y="0"/>
                </a:lnTo>
                <a:lnTo>
                  <a:pt x="0" y="100"/>
                </a:lnTo>
                <a:close/>
              </a:path>
            </a:pathLst>
          </a:custGeom>
          <a:solidFill>
            <a:srgbClr val="A50021"/>
          </a:solidFill>
          <a:ln w="12700" cap="flat" cmpd="sng">
            <a:solidFill>
              <a:srgbClr val="F1E1D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Freeform 12"/>
          <p:cNvSpPr>
            <a:spLocks/>
          </p:cNvSpPr>
          <p:nvPr/>
        </p:nvSpPr>
        <p:spPr bwMode="auto">
          <a:xfrm>
            <a:off x="4572000" y="1562100"/>
            <a:ext cx="381000" cy="2371725"/>
          </a:xfrm>
          <a:custGeom>
            <a:avLst/>
            <a:gdLst>
              <a:gd name="T0" fmla="*/ 2147483647 w 240"/>
              <a:gd name="T1" fmla="*/ 0 h 1494"/>
              <a:gd name="T2" fmla="*/ 2147483647 w 240"/>
              <a:gd name="T3" fmla="*/ 2147483647 h 1494"/>
              <a:gd name="T4" fmla="*/ 0 w 240"/>
              <a:gd name="T5" fmla="*/ 2147483647 h 1494"/>
              <a:gd name="T6" fmla="*/ 2147483647 w 240"/>
              <a:gd name="T7" fmla="*/ 2147483647 h 1494"/>
              <a:gd name="T8" fmla="*/ 2147483647 w 240"/>
              <a:gd name="T9" fmla="*/ 0 h 14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494">
                <a:moveTo>
                  <a:pt x="236" y="0"/>
                </a:moveTo>
                <a:lnTo>
                  <a:pt x="240" y="1494"/>
                </a:lnTo>
                <a:lnTo>
                  <a:pt x="0" y="1494"/>
                </a:lnTo>
                <a:lnTo>
                  <a:pt x="2" y="178"/>
                </a:lnTo>
                <a:lnTo>
                  <a:pt x="236" y="0"/>
                </a:lnTo>
                <a:close/>
              </a:path>
            </a:pathLst>
          </a:custGeom>
          <a:solidFill>
            <a:srgbClr val="E70742"/>
          </a:solidFill>
          <a:ln w="12700" cap="flat" cmpd="sng">
            <a:solidFill>
              <a:srgbClr val="E7074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59503-A26D-4950-B651-07176D0B816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2" name="Rectangle 4099"/>
          <p:cNvSpPr>
            <a:spLocks noChangeArrowheads="1"/>
          </p:cNvSpPr>
          <p:nvPr/>
        </p:nvSpPr>
        <p:spPr bwMode="auto">
          <a:xfrm>
            <a:off x="381000" y="5181600"/>
            <a:ext cx="84582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An approximation of an integral by the area under straight line segments.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Newton-Cotes Formulas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181100"/>
            <a:ext cx="7772400" cy="1981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FF"/>
                </a:solidFill>
              </a:rPr>
              <a:t>Closed form </a:t>
            </a:r>
            <a:r>
              <a:rPr lang="en-US" sz="3000" dirty="0" smtClean="0"/>
              <a:t>- data is at the beginning and end of the </a:t>
            </a:r>
            <a:r>
              <a:rPr lang="en-US" sz="3000" b="1" dirty="0" smtClean="0">
                <a:solidFill>
                  <a:srgbClr val="FF0000"/>
                </a:solidFill>
              </a:rPr>
              <a:t>limits</a:t>
            </a:r>
            <a:r>
              <a:rPr lang="en-US" sz="3000" dirty="0" smtClean="0"/>
              <a:t> of integration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B050"/>
                </a:solidFill>
              </a:rPr>
              <a:t>Open form </a:t>
            </a:r>
            <a:r>
              <a:rPr lang="en-US" sz="3000" dirty="0" smtClean="0"/>
              <a:t>- integration limits </a:t>
            </a:r>
            <a:r>
              <a:rPr lang="en-US" sz="3000" b="1" dirty="0" smtClean="0">
                <a:solidFill>
                  <a:srgbClr val="FF0000"/>
                </a:solidFill>
              </a:rPr>
              <a:t>extend</a:t>
            </a:r>
            <a:r>
              <a:rPr lang="en-US" sz="3000" dirty="0" smtClean="0"/>
              <a:t> beyond the range of data.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581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581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Freeform 6" descr="Dashed upward diagonal"/>
          <p:cNvSpPr>
            <a:spLocks/>
          </p:cNvSpPr>
          <p:nvPr/>
        </p:nvSpPr>
        <p:spPr bwMode="auto">
          <a:xfrm>
            <a:off x="2286000" y="3810000"/>
            <a:ext cx="1085850" cy="1752600"/>
          </a:xfrm>
          <a:custGeom>
            <a:avLst/>
            <a:gdLst>
              <a:gd name="T0" fmla="*/ 0 w 684"/>
              <a:gd name="T1" fmla="*/ 2147483647 h 1104"/>
              <a:gd name="T2" fmla="*/ 0 w 684"/>
              <a:gd name="T3" fmla="*/ 2147483647 h 1104"/>
              <a:gd name="T4" fmla="*/ 2147483647 w 684"/>
              <a:gd name="T5" fmla="*/ 2147483647 h 1104"/>
              <a:gd name="T6" fmla="*/ 2147483647 w 684"/>
              <a:gd name="T7" fmla="*/ 2147483647 h 1104"/>
              <a:gd name="T8" fmla="*/ 2147483647 w 684"/>
              <a:gd name="T9" fmla="*/ 2147483647 h 1104"/>
              <a:gd name="T10" fmla="*/ 2147483647 w 684"/>
              <a:gd name="T11" fmla="*/ 2147483647 h 1104"/>
              <a:gd name="T12" fmla="*/ 2147483647 w 684"/>
              <a:gd name="T13" fmla="*/ 0 h 1104"/>
              <a:gd name="T14" fmla="*/ 2147483647 w 684"/>
              <a:gd name="T15" fmla="*/ 2147483647 h 1104"/>
              <a:gd name="T16" fmla="*/ 2147483647 w 684"/>
              <a:gd name="T17" fmla="*/ 2147483647 h 1104"/>
              <a:gd name="T18" fmla="*/ 0 w 684"/>
              <a:gd name="T19" fmla="*/ 2147483647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4" h="1104">
                <a:moveTo>
                  <a:pt x="0" y="450"/>
                </a:moveTo>
                <a:lnTo>
                  <a:pt x="0" y="1104"/>
                </a:lnTo>
                <a:lnTo>
                  <a:pt x="684" y="1104"/>
                </a:lnTo>
                <a:lnTo>
                  <a:pt x="684" y="336"/>
                </a:lnTo>
                <a:lnTo>
                  <a:pt x="594" y="252"/>
                </a:lnTo>
                <a:lnTo>
                  <a:pt x="552" y="144"/>
                </a:lnTo>
                <a:lnTo>
                  <a:pt x="408" y="0"/>
                </a:lnTo>
                <a:lnTo>
                  <a:pt x="276" y="6"/>
                </a:lnTo>
                <a:lnTo>
                  <a:pt x="186" y="126"/>
                </a:lnTo>
                <a:lnTo>
                  <a:pt x="0" y="450"/>
                </a:lnTo>
                <a:close/>
              </a:path>
            </a:pathLst>
          </a:custGeom>
          <a:pattFill prst="dashUpDiag">
            <a:fgClr>
              <a:srgbClr val="A5002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5" name="Freeform 7" descr="Dashed upward diagonal"/>
          <p:cNvSpPr>
            <a:spLocks/>
          </p:cNvSpPr>
          <p:nvPr/>
        </p:nvSpPr>
        <p:spPr bwMode="auto">
          <a:xfrm>
            <a:off x="5638800" y="3733800"/>
            <a:ext cx="1752600" cy="1828800"/>
          </a:xfrm>
          <a:custGeom>
            <a:avLst/>
            <a:gdLst>
              <a:gd name="T0" fmla="*/ 2147483647 w 1104"/>
              <a:gd name="T1" fmla="*/ 2147483647 h 1152"/>
              <a:gd name="T2" fmla="*/ 0 w 1104"/>
              <a:gd name="T3" fmla="*/ 2147483647 h 1152"/>
              <a:gd name="T4" fmla="*/ 2147483647 w 1104"/>
              <a:gd name="T5" fmla="*/ 2147483647 h 1152"/>
              <a:gd name="T6" fmla="*/ 2147483647 w 1104"/>
              <a:gd name="T7" fmla="*/ 2147483647 h 1152"/>
              <a:gd name="T8" fmla="*/ 2147483647 w 1104"/>
              <a:gd name="T9" fmla="*/ 2147483647 h 1152"/>
              <a:gd name="T10" fmla="*/ 2147483647 w 1104"/>
              <a:gd name="T11" fmla="*/ 2147483647 h 1152"/>
              <a:gd name="T12" fmla="*/ 2147483647 w 1104"/>
              <a:gd name="T13" fmla="*/ 2147483647 h 1152"/>
              <a:gd name="T14" fmla="*/ 2147483647 w 1104"/>
              <a:gd name="T15" fmla="*/ 2147483647 h 1152"/>
              <a:gd name="T16" fmla="*/ 2147483647 w 1104"/>
              <a:gd name="T17" fmla="*/ 0 h 1152"/>
              <a:gd name="T18" fmla="*/ 2147483647 w 1104"/>
              <a:gd name="T19" fmla="*/ 2147483647 h 1152"/>
              <a:gd name="T20" fmla="*/ 2147483647 w 1104"/>
              <a:gd name="T21" fmla="*/ 2147483647 h 1152"/>
              <a:gd name="T22" fmla="*/ 2147483647 w 1104"/>
              <a:gd name="T23" fmla="*/ 2147483647 h 1152"/>
              <a:gd name="T24" fmla="*/ 2147483647 w 1104"/>
              <a:gd name="T25" fmla="*/ 2147483647 h 1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4" h="1152">
                <a:moveTo>
                  <a:pt x="18" y="750"/>
                </a:moveTo>
                <a:lnTo>
                  <a:pt x="0" y="1146"/>
                </a:lnTo>
                <a:lnTo>
                  <a:pt x="1104" y="1152"/>
                </a:lnTo>
                <a:lnTo>
                  <a:pt x="1068" y="528"/>
                </a:lnTo>
                <a:cubicBezTo>
                  <a:pt x="1032" y="528"/>
                  <a:pt x="1038" y="522"/>
                  <a:pt x="1008" y="510"/>
                </a:cubicBezTo>
                <a:lnTo>
                  <a:pt x="894" y="414"/>
                </a:lnTo>
                <a:cubicBezTo>
                  <a:pt x="861" y="382"/>
                  <a:pt x="845" y="367"/>
                  <a:pt x="810" y="318"/>
                </a:cubicBezTo>
                <a:lnTo>
                  <a:pt x="684" y="120"/>
                </a:lnTo>
                <a:lnTo>
                  <a:pt x="498" y="0"/>
                </a:lnTo>
                <a:lnTo>
                  <a:pt x="396" y="84"/>
                </a:lnTo>
                <a:lnTo>
                  <a:pt x="210" y="390"/>
                </a:lnTo>
                <a:cubicBezTo>
                  <a:pt x="164" y="475"/>
                  <a:pt x="152" y="534"/>
                  <a:pt x="120" y="594"/>
                </a:cubicBezTo>
                <a:cubicBezTo>
                  <a:pt x="88" y="654"/>
                  <a:pt x="39" y="718"/>
                  <a:pt x="18" y="750"/>
                </a:cubicBezTo>
                <a:close/>
              </a:path>
            </a:pathLst>
          </a:custGeom>
          <a:pattFill prst="dashUpDiag">
            <a:fgClr>
              <a:srgbClr val="A5002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A5002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286000" y="4495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352800" y="4267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867400" y="451485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934200" y="432435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E980-029A-4E69-8548-6998D7BE7B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Trapezoidal Rule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1500" y="1066800"/>
            <a:ext cx="8267700" cy="24765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First of the Newton-Cotes closed integration formulas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Corresponds to the case where the polynomial is a first order</a:t>
            </a:r>
          </a:p>
        </p:txBody>
      </p:sp>
      <p:graphicFrame>
        <p:nvGraphicFramePr>
          <p:cNvPr id="1843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19457"/>
              </p:ext>
            </p:extLst>
          </p:nvPr>
        </p:nvGraphicFramePr>
        <p:xfrm>
          <a:off x="2760662" y="3124200"/>
          <a:ext cx="362267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4" name="Equation" r:id="rId3" imgW="1739880" imgH="761760" progId="Equation.DSMT4">
                  <p:embed/>
                </p:oleObj>
              </mc:Choice>
              <mc:Fallback>
                <p:oleObj name="Equation" r:id="rId3" imgW="1739880" imgH="76176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2" y="3124200"/>
                        <a:ext cx="3622675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0532-0CEB-46CC-A0EB-3F1BCD49ECD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442217"/>
              </p:ext>
            </p:extLst>
          </p:nvPr>
        </p:nvGraphicFramePr>
        <p:xfrm>
          <a:off x="838200" y="1814513"/>
          <a:ext cx="30527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6" name="Equation" r:id="rId3" imgW="1739880" imgH="761760" progId="Equation.DSMT4">
                  <p:embed/>
                </p:oleObj>
              </mc:Choice>
              <mc:Fallback>
                <p:oleObj name="Equation" r:id="rId3" imgW="1739880" imgH="76176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14513"/>
                        <a:ext cx="305276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9" name="Group 206"/>
          <p:cNvGrpSpPr>
            <a:grpSpLocks/>
          </p:cNvGrpSpPr>
          <p:nvPr/>
        </p:nvGrpSpPr>
        <p:grpSpPr bwMode="auto">
          <a:xfrm>
            <a:off x="6092825" y="1774825"/>
            <a:ext cx="1612900" cy="1660525"/>
            <a:chOff x="3838" y="1118"/>
            <a:chExt cx="1016" cy="1046"/>
          </a:xfrm>
        </p:grpSpPr>
        <p:sp>
          <p:nvSpPr>
            <p:cNvPr id="19506" name="Freeform 6"/>
            <p:cNvSpPr>
              <a:spLocks/>
            </p:cNvSpPr>
            <p:nvPr/>
          </p:nvSpPr>
          <p:spPr bwMode="auto">
            <a:xfrm>
              <a:off x="3838" y="1118"/>
              <a:ext cx="1016" cy="1045"/>
            </a:xfrm>
            <a:custGeom>
              <a:avLst/>
              <a:gdLst>
                <a:gd name="T0" fmla="*/ 0 w 2032"/>
                <a:gd name="T1" fmla="*/ 131 h 2090"/>
                <a:gd name="T2" fmla="*/ 0 w 2032"/>
                <a:gd name="T3" fmla="*/ 0 h 2090"/>
                <a:gd name="T4" fmla="*/ 126 w 2032"/>
                <a:gd name="T5" fmla="*/ 18 h 2090"/>
                <a:gd name="T6" fmla="*/ 127 w 2032"/>
                <a:gd name="T7" fmla="*/ 131 h 2090"/>
                <a:gd name="T8" fmla="*/ 0 w 2032"/>
                <a:gd name="T9" fmla="*/ 131 h 20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2" h="2090">
                  <a:moveTo>
                    <a:pt x="0" y="2089"/>
                  </a:moveTo>
                  <a:lnTo>
                    <a:pt x="0" y="0"/>
                  </a:lnTo>
                  <a:lnTo>
                    <a:pt x="2013" y="284"/>
                  </a:lnTo>
                  <a:lnTo>
                    <a:pt x="2032" y="2090"/>
                  </a:lnTo>
                  <a:lnTo>
                    <a:pt x="0" y="208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07" name="Line 7"/>
            <p:cNvSpPr>
              <a:spLocks noChangeShapeType="1"/>
            </p:cNvSpPr>
            <p:nvPr/>
          </p:nvSpPr>
          <p:spPr bwMode="auto">
            <a:xfrm flipV="1">
              <a:off x="3838" y="215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08" name="Line 8"/>
            <p:cNvSpPr>
              <a:spLocks noChangeShapeType="1"/>
            </p:cNvSpPr>
            <p:nvPr/>
          </p:nvSpPr>
          <p:spPr bwMode="auto">
            <a:xfrm flipV="1">
              <a:off x="3838" y="213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09" name="Line 9"/>
            <p:cNvSpPr>
              <a:spLocks noChangeShapeType="1"/>
            </p:cNvSpPr>
            <p:nvPr/>
          </p:nvSpPr>
          <p:spPr bwMode="auto">
            <a:xfrm flipV="1">
              <a:off x="3838" y="211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0" name="Line 10"/>
            <p:cNvSpPr>
              <a:spLocks noChangeShapeType="1"/>
            </p:cNvSpPr>
            <p:nvPr/>
          </p:nvSpPr>
          <p:spPr bwMode="auto">
            <a:xfrm flipV="1">
              <a:off x="3838" y="210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1" name="Line 11"/>
            <p:cNvSpPr>
              <a:spLocks noChangeShapeType="1"/>
            </p:cNvSpPr>
            <p:nvPr/>
          </p:nvSpPr>
          <p:spPr bwMode="auto">
            <a:xfrm flipV="1">
              <a:off x="3838" y="20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2" name="Line 12"/>
            <p:cNvSpPr>
              <a:spLocks noChangeShapeType="1"/>
            </p:cNvSpPr>
            <p:nvPr/>
          </p:nvSpPr>
          <p:spPr bwMode="auto">
            <a:xfrm flipV="1">
              <a:off x="3838" y="206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3" name="Line 13"/>
            <p:cNvSpPr>
              <a:spLocks noChangeShapeType="1"/>
            </p:cNvSpPr>
            <p:nvPr/>
          </p:nvSpPr>
          <p:spPr bwMode="auto">
            <a:xfrm flipV="1">
              <a:off x="3838" y="205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4" name="Line 14"/>
            <p:cNvSpPr>
              <a:spLocks noChangeShapeType="1"/>
            </p:cNvSpPr>
            <p:nvPr/>
          </p:nvSpPr>
          <p:spPr bwMode="auto">
            <a:xfrm flipV="1">
              <a:off x="3838" y="203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5" name="Line 15"/>
            <p:cNvSpPr>
              <a:spLocks noChangeShapeType="1"/>
            </p:cNvSpPr>
            <p:nvPr/>
          </p:nvSpPr>
          <p:spPr bwMode="auto">
            <a:xfrm flipV="1">
              <a:off x="3838" y="201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6" name="Line 16"/>
            <p:cNvSpPr>
              <a:spLocks noChangeShapeType="1"/>
            </p:cNvSpPr>
            <p:nvPr/>
          </p:nvSpPr>
          <p:spPr bwMode="auto">
            <a:xfrm flipV="1">
              <a:off x="3838" y="199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7" name="Line 17"/>
            <p:cNvSpPr>
              <a:spLocks noChangeShapeType="1"/>
            </p:cNvSpPr>
            <p:nvPr/>
          </p:nvSpPr>
          <p:spPr bwMode="auto">
            <a:xfrm flipV="1">
              <a:off x="3838" y="198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8" name="Line 18"/>
            <p:cNvSpPr>
              <a:spLocks noChangeShapeType="1"/>
            </p:cNvSpPr>
            <p:nvPr/>
          </p:nvSpPr>
          <p:spPr bwMode="auto">
            <a:xfrm flipV="1">
              <a:off x="3838" y="196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19" name="Line 19"/>
            <p:cNvSpPr>
              <a:spLocks noChangeShapeType="1"/>
            </p:cNvSpPr>
            <p:nvPr/>
          </p:nvSpPr>
          <p:spPr bwMode="auto">
            <a:xfrm flipV="1">
              <a:off x="3838" y="194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0" name="Line 20"/>
            <p:cNvSpPr>
              <a:spLocks noChangeShapeType="1"/>
            </p:cNvSpPr>
            <p:nvPr/>
          </p:nvSpPr>
          <p:spPr bwMode="auto">
            <a:xfrm flipV="1">
              <a:off x="3838" y="1930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1" name="Line 21"/>
            <p:cNvSpPr>
              <a:spLocks noChangeShapeType="1"/>
            </p:cNvSpPr>
            <p:nvPr/>
          </p:nvSpPr>
          <p:spPr bwMode="auto">
            <a:xfrm flipV="1">
              <a:off x="3838" y="191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2" name="Line 22"/>
            <p:cNvSpPr>
              <a:spLocks noChangeShapeType="1"/>
            </p:cNvSpPr>
            <p:nvPr/>
          </p:nvSpPr>
          <p:spPr bwMode="auto">
            <a:xfrm flipV="1">
              <a:off x="3838" y="189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3" name="Line 23"/>
            <p:cNvSpPr>
              <a:spLocks noChangeShapeType="1"/>
            </p:cNvSpPr>
            <p:nvPr/>
          </p:nvSpPr>
          <p:spPr bwMode="auto">
            <a:xfrm flipV="1">
              <a:off x="3838" y="187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4" name="Line 24"/>
            <p:cNvSpPr>
              <a:spLocks noChangeShapeType="1"/>
            </p:cNvSpPr>
            <p:nvPr/>
          </p:nvSpPr>
          <p:spPr bwMode="auto">
            <a:xfrm flipV="1">
              <a:off x="3838" y="186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5" name="Line 25"/>
            <p:cNvSpPr>
              <a:spLocks noChangeShapeType="1"/>
            </p:cNvSpPr>
            <p:nvPr/>
          </p:nvSpPr>
          <p:spPr bwMode="auto">
            <a:xfrm flipV="1">
              <a:off x="3838" y="184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6" name="Line 26"/>
            <p:cNvSpPr>
              <a:spLocks noChangeShapeType="1"/>
            </p:cNvSpPr>
            <p:nvPr/>
          </p:nvSpPr>
          <p:spPr bwMode="auto">
            <a:xfrm flipV="1">
              <a:off x="3838" y="182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7" name="Line 27"/>
            <p:cNvSpPr>
              <a:spLocks noChangeShapeType="1"/>
            </p:cNvSpPr>
            <p:nvPr/>
          </p:nvSpPr>
          <p:spPr bwMode="auto">
            <a:xfrm flipV="1">
              <a:off x="3838" y="180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8" name="Line 28"/>
            <p:cNvSpPr>
              <a:spLocks noChangeShapeType="1"/>
            </p:cNvSpPr>
            <p:nvPr/>
          </p:nvSpPr>
          <p:spPr bwMode="auto">
            <a:xfrm flipV="1">
              <a:off x="3838" y="179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29" name="Line 29"/>
            <p:cNvSpPr>
              <a:spLocks noChangeShapeType="1"/>
            </p:cNvSpPr>
            <p:nvPr/>
          </p:nvSpPr>
          <p:spPr bwMode="auto">
            <a:xfrm flipV="1">
              <a:off x="3838" y="177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0" name="Line 30"/>
            <p:cNvSpPr>
              <a:spLocks noChangeShapeType="1"/>
            </p:cNvSpPr>
            <p:nvPr/>
          </p:nvSpPr>
          <p:spPr bwMode="auto">
            <a:xfrm flipV="1">
              <a:off x="3838" y="175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1" name="Line 31"/>
            <p:cNvSpPr>
              <a:spLocks noChangeShapeType="1"/>
            </p:cNvSpPr>
            <p:nvPr/>
          </p:nvSpPr>
          <p:spPr bwMode="auto">
            <a:xfrm flipV="1">
              <a:off x="3838" y="1740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2" name="Line 32"/>
            <p:cNvSpPr>
              <a:spLocks noChangeShapeType="1"/>
            </p:cNvSpPr>
            <p:nvPr/>
          </p:nvSpPr>
          <p:spPr bwMode="auto">
            <a:xfrm flipV="1">
              <a:off x="3838" y="1723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3" name="Line 33"/>
            <p:cNvSpPr>
              <a:spLocks noChangeShapeType="1"/>
            </p:cNvSpPr>
            <p:nvPr/>
          </p:nvSpPr>
          <p:spPr bwMode="auto">
            <a:xfrm flipV="1">
              <a:off x="3838" y="170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4" name="Line 34"/>
            <p:cNvSpPr>
              <a:spLocks noChangeShapeType="1"/>
            </p:cNvSpPr>
            <p:nvPr/>
          </p:nvSpPr>
          <p:spPr bwMode="auto">
            <a:xfrm flipV="1">
              <a:off x="3838" y="168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5" name="Line 35"/>
            <p:cNvSpPr>
              <a:spLocks noChangeShapeType="1"/>
            </p:cNvSpPr>
            <p:nvPr/>
          </p:nvSpPr>
          <p:spPr bwMode="auto">
            <a:xfrm flipV="1">
              <a:off x="3838" y="16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6" name="Line 36"/>
            <p:cNvSpPr>
              <a:spLocks noChangeShapeType="1"/>
            </p:cNvSpPr>
            <p:nvPr/>
          </p:nvSpPr>
          <p:spPr bwMode="auto">
            <a:xfrm flipV="1">
              <a:off x="3838" y="1654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7" name="Line 37"/>
            <p:cNvSpPr>
              <a:spLocks noChangeShapeType="1"/>
            </p:cNvSpPr>
            <p:nvPr/>
          </p:nvSpPr>
          <p:spPr bwMode="auto">
            <a:xfrm flipV="1">
              <a:off x="3838" y="163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8" name="Line 38"/>
            <p:cNvSpPr>
              <a:spLocks noChangeShapeType="1"/>
            </p:cNvSpPr>
            <p:nvPr/>
          </p:nvSpPr>
          <p:spPr bwMode="auto">
            <a:xfrm flipV="1">
              <a:off x="3838" y="161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39" name="Line 39"/>
            <p:cNvSpPr>
              <a:spLocks noChangeShapeType="1"/>
            </p:cNvSpPr>
            <p:nvPr/>
          </p:nvSpPr>
          <p:spPr bwMode="auto">
            <a:xfrm flipV="1">
              <a:off x="3838" y="160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0" name="Line 40"/>
            <p:cNvSpPr>
              <a:spLocks noChangeShapeType="1"/>
            </p:cNvSpPr>
            <p:nvPr/>
          </p:nvSpPr>
          <p:spPr bwMode="auto">
            <a:xfrm flipV="1">
              <a:off x="3838" y="158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1" name="Line 41"/>
            <p:cNvSpPr>
              <a:spLocks noChangeShapeType="1"/>
            </p:cNvSpPr>
            <p:nvPr/>
          </p:nvSpPr>
          <p:spPr bwMode="auto">
            <a:xfrm flipV="1">
              <a:off x="3838" y="156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2" name="Line 42"/>
            <p:cNvSpPr>
              <a:spLocks noChangeShapeType="1"/>
            </p:cNvSpPr>
            <p:nvPr/>
          </p:nvSpPr>
          <p:spPr bwMode="auto">
            <a:xfrm flipV="1">
              <a:off x="3838" y="155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3" name="Line 43"/>
            <p:cNvSpPr>
              <a:spLocks noChangeShapeType="1"/>
            </p:cNvSpPr>
            <p:nvPr/>
          </p:nvSpPr>
          <p:spPr bwMode="auto">
            <a:xfrm flipV="1">
              <a:off x="3838" y="1533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4" name="Line 44"/>
            <p:cNvSpPr>
              <a:spLocks noChangeShapeType="1"/>
            </p:cNvSpPr>
            <p:nvPr/>
          </p:nvSpPr>
          <p:spPr bwMode="auto">
            <a:xfrm flipV="1">
              <a:off x="3838" y="151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5" name="Line 45"/>
            <p:cNvSpPr>
              <a:spLocks noChangeShapeType="1"/>
            </p:cNvSpPr>
            <p:nvPr/>
          </p:nvSpPr>
          <p:spPr bwMode="auto">
            <a:xfrm flipV="1">
              <a:off x="3838" y="149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6" name="Line 46"/>
            <p:cNvSpPr>
              <a:spLocks noChangeShapeType="1"/>
            </p:cNvSpPr>
            <p:nvPr/>
          </p:nvSpPr>
          <p:spPr bwMode="auto">
            <a:xfrm flipV="1">
              <a:off x="3838" y="148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7" name="Line 47"/>
            <p:cNvSpPr>
              <a:spLocks noChangeShapeType="1"/>
            </p:cNvSpPr>
            <p:nvPr/>
          </p:nvSpPr>
          <p:spPr bwMode="auto">
            <a:xfrm flipV="1">
              <a:off x="3838" y="1464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8" name="Line 48"/>
            <p:cNvSpPr>
              <a:spLocks noChangeShapeType="1"/>
            </p:cNvSpPr>
            <p:nvPr/>
          </p:nvSpPr>
          <p:spPr bwMode="auto">
            <a:xfrm flipV="1">
              <a:off x="3838" y="144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49" name="Line 49"/>
            <p:cNvSpPr>
              <a:spLocks noChangeShapeType="1"/>
            </p:cNvSpPr>
            <p:nvPr/>
          </p:nvSpPr>
          <p:spPr bwMode="auto">
            <a:xfrm flipV="1">
              <a:off x="3838" y="142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0" name="Line 50"/>
            <p:cNvSpPr>
              <a:spLocks noChangeShapeType="1"/>
            </p:cNvSpPr>
            <p:nvPr/>
          </p:nvSpPr>
          <p:spPr bwMode="auto">
            <a:xfrm flipV="1">
              <a:off x="3838" y="141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1" name="Line 51"/>
            <p:cNvSpPr>
              <a:spLocks noChangeShapeType="1"/>
            </p:cNvSpPr>
            <p:nvPr/>
          </p:nvSpPr>
          <p:spPr bwMode="auto">
            <a:xfrm flipV="1">
              <a:off x="3838" y="139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2" name="Line 52"/>
            <p:cNvSpPr>
              <a:spLocks noChangeShapeType="1"/>
            </p:cNvSpPr>
            <p:nvPr/>
          </p:nvSpPr>
          <p:spPr bwMode="auto">
            <a:xfrm flipV="1">
              <a:off x="3838" y="137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3" name="Line 53"/>
            <p:cNvSpPr>
              <a:spLocks noChangeShapeType="1"/>
            </p:cNvSpPr>
            <p:nvPr/>
          </p:nvSpPr>
          <p:spPr bwMode="auto">
            <a:xfrm flipV="1">
              <a:off x="3838" y="136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4" name="Line 54"/>
            <p:cNvSpPr>
              <a:spLocks noChangeShapeType="1"/>
            </p:cNvSpPr>
            <p:nvPr/>
          </p:nvSpPr>
          <p:spPr bwMode="auto">
            <a:xfrm flipV="1">
              <a:off x="3838" y="134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5" name="Line 55"/>
            <p:cNvSpPr>
              <a:spLocks noChangeShapeType="1"/>
            </p:cNvSpPr>
            <p:nvPr/>
          </p:nvSpPr>
          <p:spPr bwMode="auto">
            <a:xfrm flipV="1">
              <a:off x="3838" y="132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6" name="Line 56"/>
            <p:cNvSpPr>
              <a:spLocks noChangeShapeType="1"/>
            </p:cNvSpPr>
            <p:nvPr/>
          </p:nvSpPr>
          <p:spPr bwMode="auto">
            <a:xfrm flipV="1">
              <a:off x="3838" y="130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7" name="Line 57"/>
            <p:cNvSpPr>
              <a:spLocks noChangeShapeType="1"/>
            </p:cNvSpPr>
            <p:nvPr/>
          </p:nvSpPr>
          <p:spPr bwMode="auto">
            <a:xfrm flipV="1">
              <a:off x="3838" y="129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8" name="Line 58"/>
            <p:cNvSpPr>
              <a:spLocks noChangeShapeType="1"/>
            </p:cNvSpPr>
            <p:nvPr/>
          </p:nvSpPr>
          <p:spPr bwMode="auto">
            <a:xfrm flipV="1">
              <a:off x="3838" y="127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59" name="Line 59"/>
            <p:cNvSpPr>
              <a:spLocks noChangeShapeType="1"/>
            </p:cNvSpPr>
            <p:nvPr/>
          </p:nvSpPr>
          <p:spPr bwMode="auto">
            <a:xfrm flipV="1">
              <a:off x="3838" y="125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0" name="Line 60"/>
            <p:cNvSpPr>
              <a:spLocks noChangeShapeType="1"/>
            </p:cNvSpPr>
            <p:nvPr/>
          </p:nvSpPr>
          <p:spPr bwMode="auto">
            <a:xfrm flipV="1">
              <a:off x="3838" y="123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1" name="Line 61"/>
            <p:cNvSpPr>
              <a:spLocks noChangeShapeType="1"/>
            </p:cNvSpPr>
            <p:nvPr/>
          </p:nvSpPr>
          <p:spPr bwMode="auto">
            <a:xfrm flipV="1">
              <a:off x="3838" y="122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2" name="Line 62"/>
            <p:cNvSpPr>
              <a:spLocks noChangeShapeType="1"/>
            </p:cNvSpPr>
            <p:nvPr/>
          </p:nvSpPr>
          <p:spPr bwMode="auto">
            <a:xfrm flipV="1">
              <a:off x="3838" y="120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3" name="Line 63"/>
            <p:cNvSpPr>
              <a:spLocks noChangeShapeType="1"/>
            </p:cNvSpPr>
            <p:nvPr/>
          </p:nvSpPr>
          <p:spPr bwMode="auto">
            <a:xfrm flipV="1">
              <a:off x="3838" y="118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4" name="Line 64"/>
            <p:cNvSpPr>
              <a:spLocks noChangeShapeType="1"/>
            </p:cNvSpPr>
            <p:nvPr/>
          </p:nvSpPr>
          <p:spPr bwMode="auto">
            <a:xfrm flipV="1">
              <a:off x="3838" y="11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5" name="Line 65"/>
            <p:cNvSpPr>
              <a:spLocks noChangeShapeType="1"/>
            </p:cNvSpPr>
            <p:nvPr/>
          </p:nvSpPr>
          <p:spPr bwMode="auto">
            <a:xfrm flipV="1">
              <a:off x="3838" y="115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6" name="Line 66"/>
            <p:cNvSpPr>
              <a:spLocks noChangeShapeType="1"/>
            </p:cNvSpPr>
            <p:nvPr/>
          </p:nvSpPr>
          <p:spPr bwMode="auto">
            <a:xfrm flipV="1">
              <a:off x="3838" y="113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7" name="Line 67"/>
            <p:cNvSpPr>
              <a:spLocks noChangeShapeType="1"/>
            </p:cNvSpPr>
            <p:nvPr/>
          </p:nvSpPr>
          <p:spPr bwMode="auto">
            <a:xfrm flipV="1">
              <a:off x="3838" y="111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8" name="Line 68"/>
            <p:cNvSpPr>
              <a:spLocks noChangeShapeType="1"/>
            </p:cNvSpPr>
            <p:nvPr/>
          </p:nvSpPr>
          <p:spPr bwMode="auto">
            <a:xfrm>
              <a:off x="3846" y="111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69" name="Line 69"/>
            <p:cNvSpPr>
              <a:spLocks noChangeShapeType="1"/>
            </p:cNvSpPr>
            <p:nvPr/>
          </p:nvSpPr>
          <p:spPr bwMode="auto">
            <a:xfrm>
              <a:off x="3862" y="1120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0" name="Line 70"/>
            <p:cNvSpPr>
              <a:spLocks noChangeShapeType="1"/>
            </p:cNvSpPr>
            <p:nvPr/>
          </p:nvSpPr>
          <p:spPr bwMode="auto">
            <a:xfrm>
              <a:off x="3878" y="112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1" name="Line 71"/>
            <p:cNvSpPr>
              <a:spLocks noChangeShapeType="1"/>
            </p:cNvSpPr>
            <p:nvPr/>
          </p:nvSpPr>
          <p:spPr bwMode="auto">
            <a:xfrm>
              <a:off x="3894" y="112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2" name="Line 72"/>
            <p:cNvSpPr>
              <a:spLocks noChangeShapeType="1"/>
            </p:cNvSpPr>
            <p:nvPr/>
          </p:nvSpPr>
          <p:spPr bwMode="auto">
            <a:xfrm>
              <a:off x="3910" y="1127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3" name="Line 73"/>
            <p:cNvSpPr>
              <a:spLocks noChangeShapeType="1"/>
            </p:cNvSpPr>
            <p:nvPr/>
          </p:nvSpPr>
          <p:spPr bwMode="auto">
            <a:xfrm>
              <a:off x="3926" y="1130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4" name="Line 74"/>
            <p:cNvSpPr>
              <a:spLocks noChangeShapeType="1"/>
            </p:cNvSpPr>
            <p:nvPr/>
          </p:nvSpPr>
          <p:spPr bwMode="auto">
            <a:xfrm>
              <a:off x="3942" y="1132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5" name="Line 75"/>
            <p:cNvSpPr>
              <a:spLocks noChangeShapeType="1"/>
            </p:cNvSpPr>
            <p:nvPr/>
          </p:nvSpPr>
          <p:spPr bwMode="auto">
            <a:xfrm>
              <a:off x="3958" y="113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6" name="Line 76"/>
            <p:cNvSpPr>
              <a:spLocks noChangeShapeType="1"/>
            </p:cNvSpPr>
            <p:nvPr/>
          </p:nvSpPr>
          <p:spPr bwMode="auto">
            <a:xfrm>
              <a:off x="3974" y="1137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7" name="Line 77"/>
            <p:cNvSpPr>
              <a:spLocks noChangeShapeType="1"/>
            </p:cNvSpPr>
            <p:nvPr/>
          </p:nvSpPr>
          <p:spPr bwMode="auto">
            <a:xfrm>
              <a:off x="3991" y="11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8" name="Line 78"/>
            <p:cNvSpPr>
              <a:spLocks noChangeShapeType="1"/>
            </p:cNvSpPr>
            <p:nvPr/>
          </p:nvSpPr>
          <p:spPr bwMode="auto">
            <a:xfrm>
              <a:off x="4008" y="114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79" name="Line 79"/>
            <p:cNvSpPr>
              <a:spLocks noChangeShapeType="1"/>
            </p:cNvSpPr>
            <p:nvPr/>
          </p:nvSpPr>
          <p:spPr bwMode="auto">
            <a:xfrm>
              <a:off x="4026" y="1143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0" name="Line 80"/>
            <p:cNvSpPr>
              <a:spLocks noChangeShapeType="1"/>
            </p:cNvSpPr>
            <p:nvPr/>
          </p:nvSpPr>
          <p:spPr bwMode="auto">
            <a:xfrm>
              <a:off x="4043" y="114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1" name="Line 81"/>
            <p:cNvSpPr>
              <a:spLocks noChangeShapeType="1"/>
            </p:cNvSpPr>
            <p:nvPr/>
          </p:nvSpPr>
          <p:spPr bwMode="auto">
            <a:xfrm>
              <a:off x="4060" y="1148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2" name="Line 82"/>
            <p:cNvSpPr>
              <a:spLocks noChangeShapeType="1"/>
            </p:cNvSpPr>
            <p:nvPr/>
          </p:nvSpPr>
          <p:spPr bwMode="auto">
            <a:xfrm>
              <a:off x="4077" y="115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3" name="Line 83"/>
            <p:cNvSpPr>
              <a:spLocks noChangeShapeType="1"/>
            </p:cNvSpPr>
            <p:nvPr/>
          </p:nvSpPr>
          <p:spPr bwMode="auto">
            <a:xfrm>
              <a:off x="4095" y="115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4" name="Line 84"/>
            <p:cNvSpPr>
              <a:spLocks noChangeShapeType="1"/>
            </p:cNvSpPr>
            <p:nvPr/>
          </p:nvSpPr>
          <p:spPr bwMode="auto">
            <a:xfrm>
              <a:off x="4112" y="115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5" name="Line 85"/>
            <p:cNvSpPr>
              <a:spLocks noChangeShapeType="1"/>
            </p:cNvSpPr>
            <p:nvPr/>
          </p:nvSpPr>
          <p:spPr bwMode="auto">
            <a:xfrm>
              <a:off x="4129" y="1157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6" name="Line 86"/>
            <p:cNvSpPr>
              <a:spLocks noChangeShapeType="1"/>
            </p:cNvSpPr>
            <p:nvPr/>
          </p:nvSpPr>
          <p:spPr bwMode="auto">
            <a:xfrm>
              <a:off x="4146" y="116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7" name="Line 87"/>
            <p:cNvSpPr>
              <a:spLocks noChangeShapeType="1"/>
            </p:cNvSpPr>
            <p:nvPr/>
          </p:nvSpPr>
          <p:spPr bwMode="auto">
            <a:xfrm>
              <a:off x="4164" y="1162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8" name="Line 88"/>
            <p:cNvSpPr>
              <a:spLocks noChangeShapeType="1"/>
            </p:cNvSpPr>
            <p:nvPr/>
          </p:nvSpPr>
          <p:spPr bwMode="auto">
            <a:xfrm>
              <a:off x="4181" y="116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89" name="Line 89"/>
            <p:cNvSpPr>
              <a:spLocks noChangeShapeType="1"/>
            </p:cNvSpPr>
            <p:nvPr/>
          </p:nvSpPr>
          <p:spPr bwMode="auto">
            <a:xfrm>
              <a:off x="4198" y="1166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0" name="Line 90"/>
            <p:cNvSpPr>
              <a:spLocks noChangeShapeType="1"/>
            </p:cNvSpPr>
            <p:nvPr/>
          </p:nvSpPr>
          <p:spPr bwMode="auto">
            <a:xfrm>
              <a:off x="4215" y="116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1" name="Line 91"/>
            <p:cNvSpPr>
              <a:spLocks noChangeShapeType="1"/>
            </p:cNvSpPr>
            <p:nvPr/>
          </p:nvSpPr>
          <p:spPr bwMode="auto">
            <a:xfrm>
              <a:off x="4233" y="117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2" name="Line 92"/>
            <p:cNvSpPr>
              <a:spLocks noChangeShapeType="1"/>
            </p:cNvSpPr>
            <p:nvPr/>
          </p:nvSpPr>
          <p:spPr bwMode="auto">
            <a:xfrm>
              <a:off x="4250" y="117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3" name="Line 93"/>
            <p:cNvSpPr>
              <a:spLocks noChangeShapeType="1"/>
            </p:cNvSpPr>
            <p:nvPr/>
          </p:nvSpPr>
          <p:spPr bwMode="auto">
            <a:xfrm>
              <a:off x="4267" y="117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4" name="Line 94"/>
            <p:cNvSpPr>
              <a:spLocks noChangeShapeType="1"/>
            </p:cNvSpPr>
            <p:nvPr/>
          </p:nvSpPr>
          <p:spPr bwMode="auto">
            <a:xfrm>
              <a:off x="4284" y="1178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5" name="Line 95"/>
            <p:cNvSpPr>
              <a:spLocks noChangeShapeType="1"/>
            </p:cNvSpPr>
            <p:nvPr/>
          </p:nvSpPr>
          <p:spPr bwMode="auto">
            <a:xfrm>
              <a:off x="4301" y="118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6" name="Line 96"/>
            <p:cNvSpPr>
              <a:spLocks noChangeShapeType="1"/>
            </p:cNvSpPr>
            <p:nvPr/>
          </p:nvSpPr>
          <p:spPr bwMode="auto">
            <a:xfrm>
              <a:off x="4319" y="118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7" name="Line 97"/>
            <p:cNvSpPr>
              <a:spLocks noChangeShapeType="1"/>
            </p:cNvSpPr>
            <p:nvPr/>
          </p:nvSpPr>
          <p:spPr bwMode="auto">
            <a:xfrm>
              <a:off x="4336" y="1185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8" name="Line 98"/>
            <p:cNvSpPr>
              <a:spLocks noChangeShapeType="1"/>
            </p:cNvSpPr>
            <p:nvPr/>
          </p:nvSpPr>
          <p:spPr bwMode="auto">
            <a:xfrm>
              <a:off x="4353" y="1187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99" name="Line 99"/>
            <p:cNvSpPr>
              <a:spLocks noChangeShapeType="1"/>
            </p:cNvSpPr>
            <p:nvPr/>
          </p:nvSpPr>
          <p:spPr bwMode="auto">
            <a:xfrm>
              <a:off x="4370" y="118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0" name="Line 100"/>
            <p:cNvSpPr>
              <a:spLocks noChangeShapeType="1"/>
            </p:cNvSpPr>
            <p:nvPr/>
          </p:nvSpPr>
          <p:spPr bwMode="auto">
            <a:xfrm>
              <a:off x="4388" y="1192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1" name="Line 101"/>
            <p:cNvSpPr>
              <a:spLocks noChangeShapeType="1"/>
            </p:cNvSpPr>
            <p:nvPr/>
          </p:nvSpPr>
          <p:spPr bwMode="auto">
            <a:xfrm>
              <a:off x="4405" y="119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2" name="Line 102"/>
            <p:cNvSpPr>
              <a:spLocks noChangeShapeType="1"/>
            </p:cNvSpPr>
            <p:nvPr/>
          </p:nvSpPr>
          <p:spPr bwMode="auto">
            <a:xfrm>
              <a:off x="4422" y="119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3" name="Line 103"/>
            <p:cNvSpPr>
              <a:spLocks noChangeShapeType="1"/>
            </p:cNvSpPr>
            <p:nvPr/>
          </p:nvSpPr>
          <p:spPr bwMode="auto">
            <a:xfrm>
              <a:off x="4439" y="119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4" name="Line 104"/>
            <p:cNvSpPr>
              <a:spLocks noChangeShapeType="1"/>
            </p:cNvSpPr>
            <p:nvPr/>
          </p:nvSpPr>
          <p:spPr bwMode="auto">
            <a:xfrm>
              <a:off x="4457" y="120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5" name="Line 105"/>
            <p:cNvSpPr>
              <a:spLocks noChangeShapeType="1"/>
            </p:cNvSpPr>
            <p:nvPr/>
          </p:nvSpPr>
          <p:spPr bwMode="auto">
            <a:xfrm>
              <a:off x="4474" y="120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6" name="Line 106"/>
            <p:cNvSpPr>
              <a:spLocks noChangeShapeType="1"/>
            </p:cNvSpPr>
            <p:nvPr/>
          </p:nvSpPr>
          <p:spPr bwMode="auto">
            <a:xfrm>
              <a:off x="4491" y="120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7" name="Line 107"/>
            <p:cNvSpPr>
              <a:spLocks noChangeShapeType="1"/>
            </p:cNvSpPr>
            <p:nvPr/>
          </p:nvSpPr>
          <p:spPr bwMode="auto">
            <a:xfrm>
              <a:off x="4508" y="1208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8" name="Line 108"/>
            <p:cNvSpPr>
              <a:spLocks noChangeShapeType="1"/>
            </p:cNvSpPr>
            <p:nvPr/>
          </p:nvSpPr>
          <p:spPr bwMode="auto">
            <a:xfrm>
              <a:off x="4526" y="1210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09" name="Line 109"/>
            <p:cNvSpPr>
              <a:spLocks noChangeShapeType="1"/>
            </p:cNvSpPr>
            <p:nvPr/>
          </p:nvSpPr>
          <p:spPr bwMode="auto">
            <a:xfrm>
              <a:off x="4543" y="1212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0" name="Line 110"/>
            <p:cNvSpPr>
              <a:spLocks noChangeShapeType="1"/>
            </p:cNvSpPr>
            <p:nvPr/>
          </p:nvSpPr>
          <p:spPr bwMode="auto">
            <a:xfrm>
              <a:off x="4560" y="1215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1" name="Line 111"/>
            <p:cNvSpPr>
              <a:spLocks noChangeShapeType="1"/>
            </p:cNvSpPr>
            <p:nvPr/>
          </p:nvSpPr>
          <p:spPr bwMode="auto">
            <a:xfrm>
              <a:off x="4577" y="1217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2" name="Line 112"/>
            <p:cNvSpPr>
              <a:spLocks noChangeShapeType="1"/>
            </p:cNvSpPr>
            <p:nvPr/>
          </p:nvSpPr>
          <p:spPr bwMode="auto">
            <a:xfrm>
              <a:off x="4595" y="121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3" name="Line 113"/>
            <p:cNvSpPr>
              <a:spLocks noChangeShapeType="1"/>
            </p:cNvSpPr>
            <p:nvPr/>
          </p:nvSpPr>
          <p:spPr bwMode="auto">
            <a:xfrm>
              <a:off x="4612" y="1222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4" name="Line 114"/>
            <p:cNvSpPr>
              <a:spLocks noChangeShapeType="1"/>
            </p:cNvSpPr>
            <p:nvPr/>
          </p:nvSpPr>
          <p:spPr bwMode="auto">
            <a:xfrm>
              <a:off x="4629" y="122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5" name="Line 115"/>
            <p:cNvSpPr>
              <a:spLocks noChangeShapeType="1"/>
            </p:cNvSpPr>
            <p:nvPr/>
          </p:nvSpPr>
          <p:spPr bwMode="auto">
            <a:xfrm>
              <a:off x="4646" y="122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6" name="Line 116"/>
            <p:cNvSpPr>
              <a:spLocks noChangeShapeType="1"/>
            </p:cNvSpPr>
            <p:nvPr/>
          </p:nvSpPr>
          <p:spPr bwMode="auto">
            <a:xfrm>
              <a:off x="4664" y="122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7" name="Line 117"/>
            <p:cNvSpPr>
              <a:spLocks noChangeShapeType="1"/>
            </p:cNvSpPr>
            <p:nvPr/>
          </p:nvSpPr>
          <p:spPr bwMode="auto">
            <a:xfrm>
              <a:off x="4681" y="123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8" name="Line 118"/>
            <p:cNvSpPr>
              <a:spLocks noChangeShapeType="1"/>
            </p:cNvSpPr>
            <p:nvPr/>
          </p:nvSpPr>
          <p:spPr bwMode="auto">
            <a:xfrm>
              <a:off x="4698" y="123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19" name="Line 119"/>
            <p:cNvSpPr>
              <a:spLocks noChangeShapeType="1"/>
            </p:cNvSpPr>
            <p:nvPr/>
          </p:nvSpPr>
          <p:spPr bwMode="auto">
            <a:xfrm>
              <a:off x="4715" y="123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0" name="Line 120"/>
            <p:cNvSpPr>
              <a:spLocks noChangeShapeType="1"/>
            </p:cNvSpPr>
            <p:nvPr/>
          </p:nvSpPr>
          <p:spPr bwMode="auto">
            <a:xfrm>
              <a:off x="4733" y="123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1" name="Line 121"/>
            <p:cNvSpPr>
              <a:spLocks noChangeShapeType="1"/>
            </p:cNvSpPr>
            <p:nvPr/>
          </p:nvSpPr>
          <p:spPr bwMode="auto">
            <a:xfrm>
              <a:off x="4750" y="124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2" name="Line 122"/>
            <p:cNvSpPr>
              <a:spLocks noChangeShapeType="1"/>
            </p:cNvSpPr>
            <p:nvPr/>
          </p:nvSpPr>
          <p:spPr bwMode="auto">
            <a:xfrm>
              <a:off x="4767" y="1244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3" name="Line 123"/>
            <p:cNvSpPr>
              <a:spLocks noChangeShapeType="1"/>
            </p:cNvSpPr>
            <p:nvPr/>
          </p:nvSpPr>
          <p:spPr bwMode="auto">
            <a:xfrm>
              <a:off x="4784" y="1248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4" name="Line 124"/>
            <p:cNvSpPr>
              <a:spLocks noChangeShapeType="1"/>
            </p:cNvSpPr>
            <p:nvPr/>
          </p:nvSpPr>
          <p:spPr bwMode="auto">
            <a:xfrm>
              <a:off x="4801" y="125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5" name="Line 125"/>
            <p:cNvSpPr>
              <a:spLocks noChangeShapeType="1"/>
            </p:cNvSpPr>
            <p:nvPr/>
          </p:nvSpPr>
          <p:spPr bwMode="auto">
            <a:xfrm>
              <a:off x="4819" y="125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6" name="Freeform 126"/>
            <p:cNvSpPr>
              <a:spLocks/>
            </p:cNvSpPr>
            <p:nvPr/>
          </p:nvSpPr>
          <p:spPr bwMode="auto">
            <a:xfrm>
              <a:off x="4836" y="1258"/>
              <a:ext cx="9" cy="2"/>
            </a:xfrm>
            <a:custGeom>
              <a:avLst/>
              <a:gdLst>
                <a:gd name="T0" fmla="*/ 0 w 17"/>
                <a:gd name="T1" fmla="*/ 0 h 3"/>
                <a:gd name="T2" fmla="*/ 2 w 17"/>
                <a:gd name="T3" fmla="*/ 1 h 3"/>
                <a:gd name="T4" fmla="*/ 2 w 17"/>
                <a:gd name="T5" fmla="*/ 1 h 3"/>
                <a:gd name="T6" fmla="*/ 2 w 17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17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627" name="Line 127"/>
            <p:cNvSpPr>
              <a:spLocks noChangeShapeType="1"/>
            </p:cNvSpPr>
            <p:nvPr/>
          </p:nvSpPr>
          <p:spPr bwMode="auto">
            <a:xfrm>
              <a:off x="4845" y="126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8" name="Line 128"/>
            <p:cNvSpPr>
              <a:spLocks noChangeShapeType="1"/>
            </p:cNvSpPr>
            <p:nvPr/>
          </p:nvSpPr>
          <p:spPr bwMode="auto">
            <a:xfrm>
              <a:off x="4845" y="12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29" name="Line 129"/>
            <p:cNvSpPr>
              <a:spLocks noChangeShapeType="1"/>
            </p:cNvSpPr>
            <p:nvPr/>
          </p:nvSpPr>
          <p:spPr bwMode="auto">
            <a:xfrm>
              <a:off x="4845" y="1303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0" name="Line 130"/>
            <p:cNvSpPr>
              <a:spLocks noChangeShapeType="1"/>
            </p:cNvSpPr>
            <p:nvPr/>
          </p:nvSpPr>
          <p:spPr bwMode="auto">
            <a:xfrm>
              <a:off x="4845" y="132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1" name="Line 131"/>
            <p:cNvSpPr>
              <a:spLocks noChangeShapeType="1"/>
            </p:cNvSpPr>
            <p:nvPr/>
          </p:nvSpPr>
          <p:spPr bwMode="auto">
            <a:xfrm>
              <a:off x="4845" y="13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2" name="Line 132"/>
            <p:cNvSpPr>
              <a:spLocks noChangeShapeType="1"/>
            </p:cNvSpPr>
            <p:nvPr/>
          </p:nvSpPr>
          <p:spPr bwMode="auto">
            <a:xfrm>
              <a:off x="4845" y="135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3" name="Line 133"/>
            <p:cNvSpPr>
              <a:spLocks noChangeShapeType="1"/>
            </p:cNvSpPr>
            <p:nvPr/>
          </p:nvSpPr>
          <p:spPr bwMode="auto">
            <a:xfrm>
              <a:off x="4845" y="137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4" name="Line 134"/>
            <p:cNvSpPr>
              <a:spLocks noChangeShapeType="1"/>
            </p:cNvSpPr>
            <p:nvPr/>
          </p:nvSpPr>
          <p:spPr bwMode="auto">
            <a:xfrm>
              <a:off x="4845" y="138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5" name="Line 135"/>
            <p:cNvSpPr>
              <a:spLocks noChangeShapeType="1"/>
            </p:cNvSpPr>
            <p:nvPr/>
          </p:nvSpPr>
          <p:spPr bwMode="auto">
            <a:xfrm>
              <a:off x="4845" y="140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6" name="Line 136"/>
            <p:cNvSpPr>
              <a:spLocks noChangeShapeType="1"/>
            </p:cNvSpPr>
            <p:nvPr/>
          </p:nvSpPr>
          <p:spPr bwMode="auto">
            <a:xfrm>
              <a:off x="4845" y="142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7" name="Line 137"/>
            <p:cNvSpPr>
              <a:spLocks noChangeShapeType="1"/>
            </p:cNvSpPr>
            <p:nvPr/>
          </p:nvSpPr>
          <p:spPr bwMode="auto">
            <a:xfrm>
              <a:off x="4845" y="144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8" name="Line 138"/>
            <p:cNvSpPr>
              <a:spLocks noChangeShapeType="1"/>
            </p:cNvSpPr>
            <p:nvPr/>
          </p:nvSpPr>
          <p:spPr bwMode="auto">
            <a:xfrm>
              <a:off x="4845" y="145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39" name="Line 139"/>
            <p:cNvSpPr>
              <a:spLocks noChangeShapeType="1"/>
            </p:cNvSpPr>
            <p:nvPr/>
          </p:nvSpPr>
          <p:spPr bwMode="auto">
            <a:xfrm>
              <a:off x="4845" y="147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0" name="Line 140"/>
            <p:cNvSpPr>
              <a:spLocks noChangeShapeType="1"/>
            </p:cNvSpPr>
            <p:nvPr/>
          </p:nvSpPr>
          <p:spPr bwMode="auto">
            <a:xfrm>
              <a:off x="4845" y="1493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1" name="Line 141"/>
            <p:cNvSpPr>
              <a:spLocks noChangeShapeType="1"/>
            </p:cNvSpPr>
            <p:nvPr/>
          </p:nvSpPr>
          <p:spPr bwMode="auto">
            <a:xfrm>
              <a:off x="4845" y="1510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2" name="Line 142"/>
            <p:cNvSpPr>
              <a:spLocks noChangeShapeType="1"/>
            </p:cNvSpPr>
            <p:nvPr/>
          </p:nvSpPr>
          <p:spPr bwMode="auto">
            <a:xfrm>
              <a:off x="4845" y="152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3" name="Line 143"/>
            <p:cNvSpPr>
              <a:spLocks noChangeShapeType="1"/>
            </p:cNvSpPr>
            <p:nvPr/>
          </p:nvSpPr>
          <p:spPr bwMode="auto">
            <a:xfrm>
              <a:off x="4845" y="154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4" name="Line 144"/>
            <p:cNvSpPr>
              <a:spLocks noChangeShapeType="1"/>
            </p:cNvSpPr>
            <p:nvPr/>
          </p:nvSpPr>
          <p:spPr bwMode="auto">
            <a:xfrm>
              <a:off x="4845" y="156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5" name="Line 145"/>
            <p:cNvSpPr>
              <a:spLocks noChangeShapeType="1"/>
            </p:cNvSpPr>
            <p:nvPr/>
          </p:nvSpPr>
          <p:spPr bwMode="auto">
            <a:xfrm>
              <a:off x="4845" y="157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6" name="Line 146"/>
            <p:cNvSpPr>
              <a:spLocks noChangeShapeType="1"/>
            </p:cNvSpPr>
            <p:nvPr/>
          </p:nvSpPr>
          <p:spPr bwMode="auto">
            <a:xfrm>
              <a:off x="4845" y="159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7" name="Line 147"/>
            <p:cNvSpPr>
              <a:spLocks noChangeShapeType="1"/>
            </p:cNvSpPr>
            <p:nvPr/>
          </p:nvSpPr>
          <p:spPr bwMode="auto">
            <a:xfrm>
              <a:off x="4845" y="161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8" name="Line 148"/>
            <p:cNvSpPr>
              <a:spLocks noChangeShapeType="1"/>
            </p:cNvSpPr>
            <p:nvPr/>
          </p:nvSpPr>
          <p:spPr bwMode="auto">
            <a:xfrm>
              <a:off x="4845" y="163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49" name="Line 149"/>
            <p:cNvSpPr>
              <a:spLocks noChangeShapeType="1"/>
            </p:cNvSpPr>
            <p:nvPr/>
          </p:nvSpPr>
          <p:spPr bwMode="auto">
            <a:xfrm>
              <a:off x="4845" y="164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0" name="Line 150"/>
            <p:cNvSpPr>
              <a:spLocks noChangeShapeType="1"/>
            </p:cNvSpPr>
            <p:nvPr/>
          </p:nvSpPr>
          <p:spPr bwMode="auto">
            <a:xfrm>
              <a:off x="4845" y="166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1" name="Line 151"/>
            <p:cNvSpPr>
              <a:spLocks noChangeShapeType="1"/>
            </p:cNvSpPr>
            <p:nvPr/>
          </p:nvSpPr>
          <p:spPr bwMode="auto">
            <a:xfrm>
              <a:off x="4845" y="168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2" name="Line 152"/>
            <p:cNvSpPr>
              <a:spLocks noChangeShapeType="1"/>
            </p:cNvSpPr>
            <p:nvPr/>
          </p:nvSpPr>
          <p:spPr bwMode="auto">
            <a:xfrm>
              <a:off x="4845" y="1700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3" name="Line 153"/>
            <p:cNvSpPr>
              <a:spLocks noChangeShapeType="1"/>
            </p:cNvSpPr>
            <p:nvPr/>
          </p:nvSpPr>
          <p:spPr bwMode="auto">
            <a:xfrm>
              <a:off x="4845" y="171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4" name="Line 154"/>
            <p:cNvSpPr>
              <a:spLocks noChangeShapeType="1"/>
            </p:cNvSpPr>
            <p:nvPr/>
          </p:nvSpPr>
          <p:spPr bwMode="auto">
            <a:xfrm>
              <a:off x="4845" y="173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5" name="Line 155"/>
            <p:cNvSpPr>
              <a:spLocks noChangeShapeType="1"/>
            </p:cNvSpPr>
            <p:nvPr/>
          </p:nvSpPr>
          <p:spPr bwMode="auto">
            <a:xfrm>
              <a:off x="4845" y="175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6" name="Line 156"/>
            <p:cNvSpPr>
              <a:spLocks noChangeShapeType="1"/>
            </p:cNvSpPr>
            <p:nvPr/>
          </p:nvSpPr>
          <p:spPr bwMode="auto">
            <a:xfrm>
              <a:off x="4845" y="176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7" name="Line 157"/>
            <p:cNvSpPr>
              <a:spLocks noChangeShapeType="1"/>
            </p:cNvSpPr>
            <p:nvPr/>
          </p:nvSpPr>
          <p:spPr bwMode="auto">
            <a:xfrm>
              <a:off x="4845" y="17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8" name="Line 158"/>
            <p:cNvSpPr>
              <a:spLocks noChangeShapeType="1"/>
            </p:cNvSpPr>
            <p:nvPr/>
          </p:nvSpPr>
          <p:spPr bwMode="auto">
            <a:xfrm>
              <a:off x="4845" y="180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59" name="Line 159"/>
            <p:cNvSpPr>
              <a:spLocks noChangeShapeType="1"/>
            </p:cNvSpPr>
            <p:nvPr/>
          </p:nvSpPr>
          <p:spPr bwMode="auto">
            <a:xfrm>
              <a:off x="4845" y="182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0" name="Line 160"/>
            <p:cNvSpPr>
              <a:spLocks noChangeShapeType="1"/>
            </p:cNvSpPr>
            <p:nvPr/>
          </p:nvSpPr>
          <p:spPr bwMode="auto">
            <a:xfrm>
              <a:off x="4845" y="18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1" name="Line 161"/>
            <p:cNvSpPr>
              <a:spLocks noChangeShapeType="1"/>
            </p:cNvSpPr>
            <p:nvPr/>
          </p:nvSpPr>
          <p:spPr bwMode="auto">
            <a:xfrm>
              <a:off x="4845" y="185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2" name="Line 162"/>
            <p:cNvSpPr>
              <a:spLocks noChangeShapeType="1"/>
            </p:cNvSpPr>
            <p:nvPr/>
          </p:nvSpPr>
          <p:spPr bwMode="auto">
            <a:xfrm>
              <a:off x="4845" y="187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3" name="Line 163"/>
            <p:cNvSpPr>
              <a:spLocks noChangeShapeType="1"/>
            </p:cNvSpPr>
            <p:nvPr/>
          </p:nvSpPr>
          <p:spPr bwMode="auto">
            <a:xfrm>
              <a:off x="4845" y="188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4" name="Line 164"/>
            <p:cNvSpPr>
              <a:spLocks noChangeShapeType="1"/>
            </p:cNvSpPr>
            <p:nvPr/>
          </p:nvSpPr>
          <p:spPr bwMode="auto">
            <a:xfrm>
              <a:off x="4845" y="190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5" name="Line 165"/>
            <p:cNvSpPr>
              <a:spLocks noChangeShapeType="1"/>
            </p:cNvSpPr>
            <p:nvPr/>
          </p:nvSpPr>
          <p:spPr bwMode="auto">
            <a:xfrm>
              <a:off x="4845" y="1924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6" name="Line 166"/>
            <p:cNvSpPr>
              <a:spLocks noChangeShapeType="1"/>
            </p:cNvSpPr>
            <p:nvPr/>
          </p:nvSpPr>
          <p:spPr bwMode="auto">
            <a:xfrm>
              <a:off x="4845" y="194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7" name="Line 167"/>
            <p:cNvSpPr>
              <a:spLocks noChangeShapeType="1"/>
            </p:cNvSpPr>
            <p:nvPr/>
          </p:nvSpPr>
          <p:spPr bwMode="auto">
            <a:xfrm>
              <a:off x="4845" y="195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8" name="Line 168"/>
            <p:cNvSpPr>
              <a:spLocks noChangeShapeType="1"/>
            </p:cNvSpPr>
            <p:nvPr/>
          </p:nvSpPr>
          <p:spPr bwMode="auto">
            <a:xfrm>
              <a:off x="4845" y="197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9" name="Line 169"/>
            <p:cNvSpPr>
              <a:spLocks noChangeShapeType="1"/>
            </p:cNvSpPr>
            <p:nvPr/>
          </p:nvSpPr>
          <p:spPr bwMode="auto">
            <a:xfrm>
              <a:off x="4845" y="1993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0" name="Line 170"/>
            <p:cNvSpPr>
              <a:spLocks noChangeShapeType="1"/>
            </p:cNvSpPr>
            <p:nvPr/>
          </p:nvSpPr>
          <p:spPr bwMode="auto">
            <a:xfrm>
              <a:off x="4845" y="201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1" name="Line 171"/>
            <p:cNvSpPr>
              <a:spLocks noChangeShapeType="1"/>
            </p:cNvSpPr>
            <p:nvPr/>
          </p:nvSpPr>
          <p:spPr bwMode="auto">
            <a:xfrm>
              <a:off x="4845" y="202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2" name="Line 172"/>
            <p:cNvSpPr>
              <a:spLocks noChangeShapeType="1"/>
            </p:cNvSpPr>
            <p:nvPr/>
          </p:nvSpPr>
          <p:spPr bwMode="auto">
            <a:xfrm>
              <a:off x="4846" y="204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3" name="Line 173"/>
            <p:cNvSpPr>
              <a:spLocks noChangeShapeType="1"/>
            </p:cNvSpPr>
            <p:nvPr/>
          </p:nvSpPr>
          <p:spPr bwMode="auto">
            <a:xfrm>
              <a:off x="4847" y="206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4" name="Line 174"/>
            <p:cNvSpPr>
              <a:spLocks noChangeShapeType="1"/>
            </p:cNvSpPr>
            <p:nvPr/>
          </p:nvSpPr>
          <p:spPr bwMode="auto">
            <a:xfrm>
              <a:off x="4848" y="207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5" name="Line 175"/>
            <p:cNvSpPr>
              <a:spLocks noChangeShapeType="1"/>
            </p:cNvSpPr>
            <p:nvPr/>
          </p:nvSpPr>
          <p:spPr bwMode="auto">
            <a:xfrm>
              <a:off x="4849" y="209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6" name="Line 176"/>
            <p:cNvSpPr>
              <a:spLocks noChangeShapeType="1"/>
            </p:cNvSpPr>
            <p:nvPr/>
          </p:nvSpPr>
          <p:spPr bwMode="auto">
            <a:xfrm>
              <a:off x="4850" y="2114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7" name="Line 177"/>
            <p:cNvSpPr>
              <a:spLocks noChangeShapeType="1"/>
            </p:cNvSpPr>
            <p:nvPr/>
          </p:nvSpPr>
          <p:spPr bwMode="auto">
            <a:xfrm>
              <a:off x="4851" y="213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8" name="Line 178"/>
            <p:cNvSpPr>
              <a:spLocks noChangeShapeType="1"/>
            </p:cNvSpPr>
            <p:nvPr/>
          </p:nvSpPr>
          <p:spPr bwMode="auto">
            <a:xfrm>
              <a:off x="4853" y="214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79" name="Line 179"/>
            <p:cNvSpPr>
              <a:spLocks noChangeShapeType="1"/>
            </p:cNvSpPr>
            <p:nvPr/>
          </p:nvSpPr>
          <p:spPr bwMode="auto">
            <a:xfrm flipH="1">
              <a:off x="4842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0" name="Line 180"/>
            <p:cNvSpPr>
              <a:spLocks noChangeShapeType="1"/>
            </p:cNvSpPr>
            <p:nvPr/>
          </p:nvSpPr>
          <p:spPr bwMode="auto">
            <a:xfrm flipH="1">
              <a:off x="4825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1" name="Line 181"/>
            <p:cNvSpPr>
              <a:spLocks noChangeShapeType="1"/>
            </p:cNvSpPr>
            <p:nvPr/>
          </p:nvSpPr>
          <p:spPr bwMode="auto">
            <a:xfrm flipH="1">
              <a:off x="4808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2" name="Line 182"/>
            <p:cNvSpPr>
              <a:spLocks noChangeShapeType="1"/>
            </p:cNvSpPr>
            <p:nvPr/>
          </p:nvSpPr>
          <p:spPr bwMode="auto">
            <a:xfrm flipH="1">
              <a:off x="4791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3" name="Line 183"/>
            <p:cNvSpPr>
              <a:spLocks noChangeShapeType="1"/>
            </p:cNvSpPr>
            <p:nvPr/>
          </p:nvSpPr>
          <p:spPr bwMode="auto">
            <a:xfrm flipH="1">
              <a:off x="4773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4" name="Line 184"/>
            <p:cNvSpPr>
              <a:spLocks noChangeShapeType="1"/>
            </p:cNvSpPr>
            <p:nvPr/>
          </p:nvSpPr>
          <p:spPr bwMode="auto">
            <a:xfrm flipH="1">
              <a:off x="4756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5" name="Line 185"/>
            <p:cNvSpPr>
              <a:spLocks noChangeShapeType="1"/>
            </p:cNvSpPr>
            <p:nvPr/>
          </p:nvSpPr>
          <p:spPr bwMode="auto">
            <a:xfrm flipH="1">
              <a:off x="4739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6" name="Line 186"/>
            <p:cNvSpPr>
              <a:spLocks noChangeShapeType="1"/>
            </p:cNvSpPr>
            <p:nvPr/>
          </p:nvSpPr>
          <p:spPr bwMode="auto">
            <a:xfrm flipH="1">
              <a:off x="4722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7" name="Line 187"/>
            <p:cNvSpPr>
              <a:spLocks noChangeShapeType="1"/>
            </p:cNvSpPr>
            <p:nvPr/>
          </p:nvSpPr>
          <p:spPr bwMode="auto">
            <a:xfrm flipH="1">
              <a:off x="4704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8" name="Line 188"/>
            <p:cNvSpPr>
              <a:spLocks noChangeShapeType="1"/>
            </p:cNvSpPr>
            <p:nvPr/>
          </p:nvSpPr>
          <p:spPr bwMode="auto">
            <a:xfrm flipH="1">
              <a:off x="4687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89" name="Line 189"/>
            <p:cNvSpPr>
              <a:spLocks noChangeShapeType="1"/>
            </p:cNvSpPr>
            <p:nvPr/>
          </p:nvSpPr>
          <p:spPr bwMode="auto">
            <a:xfrm flipH="1">
              <a:off x="4670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0" name="Line 190"/>
            <p:cNvSpPr>
              <a:spLocks noChangeShapeType="1"/>
            </p:cNvSpPr>
            <p:nvPr/>
          </p:nvSpPr>
          <p:spPr bwMode="auto">
            <a:xfrm flipH="1">
              <a:off x="4653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1" name="Line 191"/>
            <p:cNvSpPr>
              <a:spLocks noChangeShapeType="1"/>
            </p:cNvSpPr>
            <p:nvPr/>
          </p:nvSpPr>
          <p:spPr bwMode="auto">
            <a:xfrm flipH="1">
              <a:off x="4635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2" name="Line 192"/>
            <p:cNvSpPr>
              <a:spLocks noChangeShapeType="1"/>
            </p:cNvSpPr>
            <p:nvPr/>
          </p:nvSpPr>
          <p:spPr bwMode="auto">
            <a:xfrm flipH="1">
              <a:off x="4618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3" name="Line 193"/>
            <p:cNvSpPr>
              <a:spLocks noChangeShapeType="1"/>
            </p:cNvSpPr>
            <p:nvPr/>
          </p:nvSpPr>
          <p:spPr bwMode="auto">
            <a:xfrm flipH="1">
              <a:off x="4601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4" name="Line 194"/>
            <p:cNvSpPr>
              <a:spLocks noChangeShapeType="1"/>
            </p:cNvSpPr>
            <p:nvPr/>
          </p:nvSpPr>
          <p:spPr bwMode="auto">
            <a:xfrm flipH="1">
              <a:off x="4584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5" name="Line 195"/>
            <p:cNvSpPr>
              <a:spLocks noChangeShapeType="1"/>
            </p:cNvSpPr>
            <p:nvPr/>
          </p:nvSpPr>
          <p:spPr bwMode="auto">
            <a:xfrm flipH="1">
              <a:off x="4566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6" name="Line 196"/>
            <p:cNvSpPr>
              <a:spLocks noChangeShapeType="1"/>
            </p:cNvSpPr>
            <p:nvPr/>
          </p:nvSpPr>
          <p:spPr bwMode="auto">
            <a:xfrm flipH="1">
              <a:off x="4549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7" name="Line 197"/>
            <p:cNvSpPr>
              <a:spLocks noChangeShapeType="1"/>
            </p:cNvSpPr>
            <p:nvPr/>
          </p:nvSpPr>
          <p:spPr bwMode="auto">
            <a:xfrm flipH="1">
              <a:off x="4532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8" name="Line 198"/>
            <p:cNvSpPr>
              <a:spLocks noChangeShapeType="1"/>
            </p:cNvSpPr>
            <p:nvPr/>
          </p:nvSpPr>
          <p:spPr bwMode="auto">
            <a:xfrm flipH="1">
              <a:off x="4515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99" name="Line 199"/>
            <p:cNvSpPr>
              <a:spLocks noChangeShapeType="1"/>
            </p:cNvSpPr>
            <p:nvPr/>
          </p:nvSpPr>
          <p:spPr bwMode="auto">
            <a:xfrm flipH="1">
              <a:off x="4497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00" name="Line 200"/>
            <p:cNvSpPr>
              <a:spLocks noChangeShapeType="1"/>
            </p:cNvSpPr>
            <p:nvPr/>
          </p:nvSpPr>
          <p:spPr bwMode="auto">
            <a:xfrm flipH="1">
              <a:off x="4480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01" name="Line 201"/>
            <p:cNvSpPr>
              <a:spLocks noChangeShapeType="1"/>
            </p:cNvSpPr>
            <p:nvPr/>
          </p:nvSpPr>
          <p:spPr bwMode="auto">
            <a:xfrm flipH="1">
              <a:off x="4463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02" name="Line 202"/>
            <p:cNvSpPr>
              <a:spLocks noChangeShapeType="1"/>
            </p:cNvSpPr>
            <p:nvPr/>
          </p:nvSpPr>
          <p:spPr bwMode="auto">
            <a:xfrm flipH="1">
              <a:off x="4446" y="2163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03" name="Line 203"/>
            <p:cNvSpPr>
              <a:spLocks noChangeShapeType="1"/>
            </p:cNvSpPr>
            <p:nvPr/>
          </p:nvSpPr>
          <p:spPr bwMode="auto">
            <a:xfrm flipH="1">
              <a:off x="4428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04" name="Line 204"/>
            <p:cNvSpPr>
              <a:spLocks noChangeShapeType="1"/>
            </p:cNvSpPr>
            <p:nvPr/>
          </p:nvSpPr>
          <p:spPr bwMode="auto">
            <a:xfrm flipH="1">
              <a:off x="4411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05" name="Line 205"/>
            <p:cNvSpPr>
              <a:spLocks noChangeShapeType="1"/>
            </p:cNvSpPr>
            <p:nvPr/>
          </p:nvSpPr>
          <p:spPr bwMode="auto">
            <a:xfrm flipH="1">
              <a:off x="4394" y="216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60" name="Line 207"/>
          <p:cNvSpPr>
            <a:spLocks noChangeShapeType="1"/>
          </p:cNvSpPr>
          <p:nvPr/>
        </p:nvSpPr>
        <p:spPr bwMode="auto">
          <a:xfrm flipH="1">
            <a:off x="6948488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1" name="Line 208"/>
          <p:cNvSpPr>
            <a:spLocks noChangeShapeType="1"/>
          </p:cNvSpPr>
          <p:nvPr/>
        </p:nvSpPr>
        <p:spPr bwMode="auto">
          <a:xfrm flipH="1">
            <a:off x="6921500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2" name="Line 209"/>
          <p:cNvSpPr>
            <a:spLocks noChangeShapeType="1"/>
          </p:cNvSpPr>
          <p:nvPr/>
        </p:nvSpPr>
        <p:spPr bwMode="auto">
          <a:xfrm flipH="1">
            <a:off x="6892925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3" name="Line 210"/>
          <p:cNvSpPr>
            <a:spLocks noChangeShapeType="1"/>
          </p:cNvSpPr>
          <p:nvPr/>
        </p:nvSpPr>
        <p:spPr bwMode="auto">
          <a:xfrm flipH="1">
            <a:off x="6865938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4" name="Line 211"/>
          <p:cNvSpPr>
            <a:spLocks noChangeShapeType="1"/>
          </p:cNvSpPr>
          <p:nvPr/>
        </p:nvSpPr>
        <p:spPr bwMode="auto">
          <a:xfrm flipH="1">
            <a:off x="6838950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5" name="Line 212"/>
          <p:cNvSpPr>
            <a:spLocks noChangeShapeType="1"/>
          </p:cNvSpPr>
          <p:nvPr/>
        </p:nvSpPr>
        <p:spPr bwMode="auto">
          <a:xfrm flipH="1">
            <a:off x="6811963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6" name="Line 213"/>
          <p:cNvSpPr>
            <a:spLocks noChangeShapeType="1"/>
          </p:cNvSpPr>
          <p:nvPr/>
        </p:nvSpPr>
        <p:spPr bwMode="auto">
          <a:xfrm flipH="1">
            <a:off x="6783388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7" name="Line 214"/>
          <p:cNvSpPr>
            <a:spLocks noChangeShapeType="1"/>
          </p:cNvSpPr>
          <p:nvPr/>
        </p:nvSpPr>
        <p:spPr bwMode="auto">
          <a:xfrm flipH="1">
            <a:off x="6756400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8" name="Line 215"/>
          <p:cNvSpPr>
            <a:spLocks noChangeShapeType="1"/>
          </p:cNvSpPr>
          <p:nvPr/>
        </p:nvSpPr>
        <p:spPr bwMode="auto">
          <a:xfrm flipH="1">
            <a:off x="6729413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9" name="Line 216"/>
          <p:cNvSpPr>
            <a:spLocks noChangeShapeType="1"/>
          </p:cNvSpPr>
          <p:nvPr/>
        </p:nvSpPr>
        <p:spPr bwMode="auto">
          <a:xfrm flipH="1">
            <a:off x="6702425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0" name="Line 217"/>
          <p:cNvSpPr>
            <a:spLocks noChangeShapeType="1"/>
          </p:cNvSpPr>
          <p:nvPr/>
        </p:nvSpPr>
        <p:spPr bwMode="auto">
          <a:xfrm flipH="1">
            <a:off x="6673850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1" name="Line 218"/>
          <p:cNvSpPr>
            <a:spLocks noChangeShapeType="1"/>
          </p:cNvSpPr>
          <p:nvPr/>
        </p:nvSpPr>
        <p:spPr bwMode="auto">
          <a:xfrm flipH="1">
            <a:off x="6646863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2" name="Line 219"/>
          <p:cNvSpPr>
            <a:spLocks noChangeShapeType="1"/>
          </p:cNvSpPr>
          <p:nvPr/>
        </p:nvSpPr>
        <p:spPr bwMode="auto">
          <a:xfrm flipH="1">
            <a:off x="6619875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3" name="Line 220"/>
          <p:cNvSpPr>
            <a:spLocks noChangeShapeType="1"/>
          </p:cNvSpPr>
          <p:nvPr/>
        </p:nvSpPr>
        <p:spPr bwMode="auto">
          <a:xfrm flipH="1">
            <a:off x="6592888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4" name="Line 221"/>
          <p:cNvSpPr>
            <a:spLocks noChangeShapeType="1"/>
          </p:cNvSpPr>
          <p:nvPr/>
        </p:nvSpPr>
        <p:spPr bwMode="auto">
          <a:xfrm flipH="1">
            <a:off x="6564313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5" name="Line 222"/>
          <p:cNvSpPr>
            <a:spLocks noChangeShapeType="1"/>
          </p:cNvSpPr>
          <p:nvPr/>
        </p:nvSpPr>
        <p:spPr bwMode="auto">
          <a:xfrm flipH="1">
            <a:off x="6537325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6" name="Line 223"/>
          <p:cNvSpPr>
            <a:spLocks noChangeShapeType="1"/>
          </p:cNvSpPr>
          <p:nvPr/>
        </p:nvSpPr>
        <p:spPr bwMode="auto">
          <a:xfrm flipH="1">
            <a:off x="6510338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7" name="Line 224"/>
          <p:cNvSpPr>
            <a:spLocks noChangeShapeType="1"/>
          </p:cNvSpPr>
          <p:nvPr/>
        </p:nvSpPr>
        <p:spPr bwMode="auto">
          <a:xfrm flipH="1">
            <a:off x="6483350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8" name="Line 225"/>
          <p:cNvSpPr>
            <a:spLocks noChangeShapeType="1"/>
          </p:cNvSpPr>
          <p:nvPr/>
        </p:nvSpPr>
        <p:spPr bwMode="auto">
          <a:xfrm flipH="1">
            <a:off x="6454775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9" name="Line 226"/>
          <p:cNvSpPr>
            <a:spLocks noChangeShapeType="1"/>
          </p:cNvSpPr>
          <p:nvPr/>
        </p:nvSpPr>
        <p:spPr bwMode="auto">
          <a:xfrm flipH="1">
            <a:off x="6427788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0" name="Line 227"/>
          <p:cNvSpPr>
            <a:spLocks noChangeShapeType="1"/>
          </p:cNvSpPr>
          <p:nvPr/>
        </p:nvSpPr>
        <p:spPr bwMode="auto">
          <a:xfrm flipH="1">
            <a:off x="6400800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1" name="Line 228"/>
          <p:cNvSpPr>
            <a:spLocks noChangeShapeType="1"/>
          </p:cNvSpPr>
          <p:nvPr/>
        </p:nvSpPr>
        <p:spPr bwMode="auto">
          <a:xfrm flipH="1">
            <a:off x="6373813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2" name="Line 229"/>
          <p:cNvSpPr>
            <a:spLocks noChangeShapeType="1"/>
          </p:cNvSpPr>
          <p:nvPr/>
        </p:nvSpPr>
        <p:spPr bwMode="auto">
          <a:xfrm flipH="1">
            <a:off x="6345238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3" name="Line 230"/>
          <p:cNvSpPr>
            <a:spLocks noChangeShapeType="1"/>
          </p:cNvSpPr>
          <p:nvPr/>
        </p:nvSpPr>
        <p:spPr bwMode="auto">
          <a:xfrm flipH="1">
            <a:off x="6318250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4" name="Line 231"/>
          <p:cNvSpPr>
            <a:spLocks noChangeShapeType="1"/>
          </p:cNvSpPr>
          <p:nvPr/>
        </p:nvSpPr>
        <p:spPr bwMode="auto">
          <a:xfrm flipH="1">
            <a:off x="6291263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5" name="Line 232"/>
          <p:cNvSpPr>
            <a:spLocks noChangeShapeType="1"/>
          </p:cNvSpPr>
          <p:nvPr/>
        </p:nvSpPr>
        <p:spPr bwMode="auto">
          <a:xfrm flipH="1">
            <a:off x="6264275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6" name="Line 233"/>
          <p:cNvSpPr>
            <a:spLocks noChangeShapeType="1"/>
          </p:cNvSpPr>
          <p:nvPr/>
        </p:nvSpPr>
        <p:spPr bwMode="auto">
          <a:xfrm flipH="1">
            <a:off x="6235700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7" name="Line 234"/>
          <p:cNvSpPr>
            <a:spLocks noChangeShapeType="1"/>
          </p:cNvSpPr>
          <p:nvPr/>
        </p:nvSpPr>
        <p:spPr bwMode="auto">
          <a:xfrm flipH="1">
            <a:off x="6208713" y="343376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8" name="Line 235"/>
          <p:cNvSpPr>
            <a:spLocks noChangeShapeType="1"/>
          </p:cNvSpPr>
          <p:nvPr/>
        </p:nvSpPr>
        <p:spPr bwMode="auto">
          <a:xfrm flipH="1">
            <a:off x="6181725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9" name="Line 236"/>
          <p:cNvSpPr>
            <a:spLocks noChangeShapeType="1"/>
          </p:cNvSpPr>
          <p:nvPr/>
        </p:nvSpPr>
        <p:spPr bwMode="auto">
          <a:xfrm flipH="1">
            <a:off x="6154738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0" name="Line 237"/>
          <p:cNvSpPr>
            <a:spLocks noChangeShapeType="1"/>
          </p:cNvSpPr>
          <p:nvPr/>
        </p:nvSpPr>
        <p:spPr bwMode="auto">
          <a:xfrm flipH="1">
            <a:off x="6127750" y="343376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1" name="Line 238"/>
          <p:cNvSpPr>
            <a:spLocks noChangeShapeType="1"/>
          </p:cNvSpPr>
          <p:nvPr/>
        </p:nvSpPr>
        <p:spPr bwMode="auto">
          <a:xfrm flipH="1">
            <a:off x="6099175" y="343376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2" name="Freeform 239"/>
          <p:cNvSpPr>
            <a:spLocks/>
          </p:cNvSpPr>
          <p:nvPr/>
        </p:nvSpPr>
        <p:spPr bwMode="auto">
          <a:xfrm>
            <a:off x="5102225" y="1030288"/>
            <a:ext cx="2954338" cy="2401887"/>
          </a:xfrm>
          <a:custGeom>
            <a:avLst/>
            <a:gdLst>
              <a:gd name="T0" fmla="*/ 0 w 3723"/>
              <a:gd name="T1" fmla="*/ 0 h 3026"/>
              <a:gd name="T2" fmla="*/ 0 w 3723"/>
              <a:gd name="T3" fmla="*/ 2147483647 h 3026"/>
              <a:gd name="T4" fmla="*/ 2147483647 w 3723"/>
              <a:gd name="T5" fmla="*/ 2147483647 h 30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23" h="3026">
                <a:moveTo>
                  <a:pt x="0" y="0"/>
                </a:moveTo>
                <a:lnTo>
                  <a:pt x="0" y="3026"/>
                </a:lnTo>
                <a:lnTo>
                  <a:pt x="3723" y="3026"/>
                </a:lnTo>
              </a:path>
            </a:pathLst>
          </a:custGeom>
          <a:noFill/>
          <a:ln w="0">
            <a:solidFill>
              <a:srgbClr val="1919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3" name="Freeform 240"/>
          <p:cNvSpPr>
            <a:spLocks/>
          </p:cNvSpPr>
          <p:nvPr/>
        </p:nvSpPr>
        <p:spPr bwMode="auto">
          <a:xfrm>
            <a:off x="5291138" y="1200150"/>
            <a:ext cx="2659062" cy="1125538"/>
          </a:xfrm>
          <a:custGeom>
            <a:avLst/>
            <a:gdLst>
              <a:gd name="T0" fmla="*/ 0 w 3351"/>
              <a:gd name="T1" fmla="*/ 2147483647 h 1419"/>
              <a:gd name="T2" fmla="*/ 2147483647 w 3351"/>
              <a:gd name="T3" fmla="*/ 2147483647 h 1419"/>
              <a:gd name="T4" fmla="*/ 2147483647 w 3351"/>
              <a:gd name="T5" fmla="*/ 2147483647 h 1419"/>
              <a:gd name="T6" fmla="*/ 2147483647 w 3351"/>
              <a:gd name="T7" fmla="*/ 2147483647 h 1419"/>
              <a:gd name="T8" fmla="*/ 2147483647 w 3351"/>
              <a:gd name="T9" fmla="*/ 2147483647 h 1419"/>
              <a:gd name="T10" fmla="*/ 2147483647 w 3351"/>
              <a:gd name="T11" fmla="*/ 2147483647 h 1419"/>
              <a:gd name="T12" fmla="*/ 2147483647 w 3351"/>
              <a:gd name="T13" fmla="*/ 2147483647 h 1419"/>
              <a:gd name="T14" fmla="*/ 2147483647 w 3351"/>
              <a:gd name="T15" fmla="*/ 2147483647 h 1419"/>
              <a:gd name="T16" fmla="*/ 2147483647 w 3351"/>
              <a:gd name="T17" fmla="*/ 2147483647 h 1419"/>
              <a:gd name="T18" fmla="*/ 2147483647 w 3351"/>
              <a:gd name="T19" fmla="*/ 2147483647 h 1419"/>
              <a:gd name="T20" fmla="*/ 2147483647 w 3351"/>
              <a:gd name="T21" fmla="*/ 2147483647 h 1419"/>
              <a:gd name="T22" fmla="*/ 2147483647 w 3351"/>
              <a:gd name="T23" fmla="*/ 2147483647 h 1419"/>
              <a:gd name="T24" fmla="*/ 2147483647 w 3351"/>
              <a:gd name="T25" fmla="*/ 2147483647 h 1419"/>
              <a:gd name="T26" fmla="*/ 2147483647 w 3351"/>
              <a:gd name="T27" fmla="*/ 2147483647 h 1419"/>
              <a:gd name="T28" fmla="*/ 2147483647 w 3351"/>
              <a:gd name="T29" fmla="*/ 2147483647 h 1419"/>
              <a:gd name="T30" fmla="*/ 2147483647 w 3351"/>
              <a:gd name="T31" fmla="*/ 2147483647 h 1419"/>
              <a:gd name="T32" fmla="*/ 2147483647 w 3351"/>
              <a:gd name="T33" fmla="*/ 2147483647 h 1419"/>
              <a:gd name="T34" fmla="*/ 2147483647 w 3351"/>
              <a:gd name="T35" fmla="*/ 2147483647 h 1419"/>
              <a:gd name="T36" fmla="*/ 2147483647 w 3351"/>
              <a:gd name="T37" fmla="*/ 2147483647 h 1419"/>
              <a:gd name="T38" fmla="*/ 2147483647 w 3351"/>
              <a:gd name="T39" fmla="*/ 2147483647 h 1419"/>
              <a:gd name="T40" fmla="*/ 2147483647 w 3351"/>
              <a:gd name="T41" fmla="*/ 2147483647 h 1419"/>
              <a:gd name="T42" fmla="*/ 2147483647 w 3351"/>
              <a:gd name="T43" fmla="*/ 2147483647 h 1419"/>
              <a:gd name="T44" fmla="*/ 2147483647 w 3351"/>
              <a:gd name="T45" fmla="*/ 2147483647 h 1419"/>
              <a:gd name="T46" fmla="*/ 2147483647 w 3351"/>
              <a:gd name="T47" fmla="*/ 2147483647 h 1419"/>
              <a:gd name="T48" fmla="*/ 2147483647 w 3351"/>
              <a:gd name="T49" fmla="*/ 2147483647 h 1419"/>
              <a:gd name="T50" fmla="*/ 2147483647 w 3351"/>
              <a:gd name="T51" fmla="*/ 2147483647 h 1419"/>
              <a:gd name="T52" fmla="*/ 2147483647 w 3351"/>
              <a:gd name="T53" fmla="*/ 2147483647 h 1419"/>
              <a:gd name="T54" fmla="*/ 2147483647 w 3351"/>
              <a:gd name="T55" fmla="*/ 2147483647 h 1419"/>
              <a:gd name="T56" fmla="*/ 2147483647 w 3351"/>
              <a:gd name="T57" fmla="*/ 2147483647 h 1419"/>
              <a:gd name="T58" fmla="*/ 2147483647 w 3351"/>
              <a:gd name="T59" fmla="*/ 2147483647 h 1419"/>
              <a:gd name="T60" fmla="*/ 2147483647 w 3351"/>
              <a:gd name="T61" fmla="*/ 2147483647 h 1419"/>
              <a:gd name="T62" fmla="*/ 2147483647 w 3351"/>
              <a:gd name="T63" fmla="*/ 2147483647 h 1419"/>
              <a:gd name="T64" fmla="*/ 2147483647 w 3351"/>
              <a:gd name="T65" fmla="*/ 2147483647 h 1419"/>
              <a:gd name="T66" fmla="*/ 2147483647 w 3351"/>
              <a:gd name="T67" fmla="*/ 0 h 1419"/>
              <a:gd name="T68" fmla="*/ 2147483647 w 3351"/>
              <a:gd name="T69" fmla="*/ 2147483647 h 1419"/>
              <a:gd name="T70" fmla="*/ 2147483647 w 3351"/>
              <a:gd name="T71" fmla="*/ 2147483647 h 1419"/>
              <a:gd name="T72" fmla="*/ 2147483647 w 3351"/>
              <a:gd name="T73" fmla="*/ 2147483647 h 1419"/>
              <a:gd name="T74" fmla="*/ 2147483647 w 3351"/>
              <a:gd name="T75" fmla="*/ 2147483647 h 1419"/>
              <a:gd name="T76" fmla="*/ 2147483647 w 3351"/>
              <a:gd name="T77" fmla="*/ 2147483647 h 1419"/>
              <a:gd name="T78" fmla="*/ 2147483647 w 3351"/>
              <a:gd name="T79" fmla="*/ 2147483647 h 1419"/>
              <a:gd name="T80" fmla="*/ 2147483647 w 3351"/>
              <a:gd name="T81" fmla="*/ 2147483647 h 1419"/>
              <a:gd name="T82" fmla="*/ 2147483647 w 3351"/>
              <a:gd name="T83" fmla="*/ 2147483647 h 1419"/>
              <a:gd name="T84" fmla="*/ 2147483647 w 3351"/>
              <a:gd name="T85" fmla="*/ 2147483647 h 1419"/>
              <a:gd name="T86" fmla="*/ 2147483647 w 3351"/>
              <a:gd name="T87" fmla="*/ 2147483647 h 1419"/>
              <a:gd name="T88" fmla="*/ 2147483647 w 3351"/>
              <a:gd name="T89" fmla="*/ 2147483647 h 1419"/>
              <a:gd name="T90" fmla="*/ 2147483647 w 3351"/>
              <a:gd name="T91" fmla="*/ 2147483647 h 1419"/>
              <a:gd name="T92" fmla="*/ 2147483647 w 3351"/>
              <a:gd name="T93" fmla="*/ 2147483647 h 1419"/>
              <a:gd name="T94" fmla="*/ 2147483647 w 3351"/>
              <a:gd name="T95" fmla="*/ 2147483647 h 1419"/>
              <a:gd name="T96" fmla="*/ 2147483647 w 3351"/>
              <a:gd name="T97" fmla="*/ 2147483647 h 1419"/>
              <a:gd name="T98" fmla="*/ 2147483647 w 3351"/>
              <a:gd name="T99" fmla="*/ 2147483647 h 1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351" h="1419">
                <a:moveTo>
                  <a:pt x="0" y="215"/>
                </a:moveTo>
                <a:lnTo>
                  <a:pt x="0" y="215"/>
                </a:lnTo>
                <a:lnTo>
                  <a:pt x="13" y="255"/>
                </a:lnTo>
                <a:lnTo>
                  <a:pt x="25" y="295"/>
                </a:lnTo>
                <a:lnTo>
                  <a:pt x="38" y="337"/>
                </a:lnTo>
                <a:lnTo>
                  <a:pt x="51" y="377"/>
                </a:lnTo>
                <a:lnTo>
                  <a:pt x="64" y="418"/>
                </a:lnTo>
                <a:lnTo>
                  <a:pt x="77" y="458"/>
                </a:lnTo>
                <a:lnTo>
                  <a:pt x="91" y="499"/>
                </a:lnTo>
                <a:lnTo>
                  <a:pt x="106" y="538"/>
                </a:lnTo>
                <a:lnTo>
                  <a:pt x="121" y="577"/>
                </a:lnTo>
                <a:lnTo>
                  <a:pt x="136" y="614"/>
                </a:lnTo>
                <a:lnTo>
                  <a:pt x="153" y="651"/>
                </a:lnTo>
                <a:lnTo>
                  <a:pt x="169" y="686"/>
                </a:lnTo>
                <a:lnTo>
                  <a:pt x="187" y="721"/>
                </a:lnTo>
                <a:lnTo>
                  <a:pt x="206" y="753"/>
                </a:lnTo>
                <a:lnTo>
                  <a:pt x="225" y="784"/>
                </a:lnTo>
                <a:lnTo>
                  <a:pt x="246" y="814"/>
                </a:lnTo>
                <a:lnTo>
                  <a:pt x="268" y="840"/>
                </a:lnTo>
                <a:lnTo>
                  <a:pt x="291" y="866"/>
                </a:lnTo>
                <a:lnTo>
                  <a:pt x="315" y="889"/>
                </a:lnTo>
                <a:lnTo>
                  <a:pt x="340" y="909"/>
                </a:lnTo>
                <a:lnTo>
                  <a:pt x="367" y="927"/>
                </a:lnTo>
                <a:lnTo>
                  <a:pt x="396" y="943"/>
                </a:lnTo>
                <a:lnTo>
                  <a:pt x="425" y="954"/>
                </a:lnTo>
                <a:lnTo>
                  <a:pt x="456" y="963"/>
                </a:lnTo>
                <a:lnTo>
                  <a:pt x="489" y="970"/>
                </a:lnTo>
                <a:lnTo>
                  <a:pt x="524" y="973"/>
                </a:lnTo>
                <a:lnTo>
                  <a:pt x="560" y="972"/>
                </a:lnTo>
                <a:lnTo>
                  <a:pt x="599" y="968"/>
                </a:lnTo>
                <a:lnTo>
                  <a:pt x="639" y="959"/>
                </a:lnTo>
                <a:lnTo>
                  <a:pt x="681" y="947"/>
                </a:lnTo>
                <a:lnTo>
                  <a:pt x="725" y="931"/>
                </a:lnTo>
                <a:lnTo>
                  <a:pt x="771" y="911"/>
                </a:lnTo>
                <a:lnTo>
                  <a:pt x="785" y="904"/>
                </a:lnTo>
                <a:lnTo>
                  <a:pt x="802" y="892"/>
                </a:lnTo>
                <a:lnTo>
                  <a:pt x="822" y="876"/>
                </a:lnTo>
                <a:lnTo>
                  <a:pt x="845" y="856"/>
                </a:lnTo>
                <a:lnTo>
                  <a:pt x="869" y="833"/>
                </a:lnTo>
                <a:lnTo>
                  <a:pt x="897" y="807"/>
                </a:lnTo>
                <a:lnTo>
                  <a:pt x="927" y="777"/>
                </a:lnTo>
                <a:lnTo>
                  <a:pt x="958" y="746"/>
                </a:lnTo>
                <a:lnTo>
                  <a:pt x="992" y="712"/>
                </a:lnTo>
                <a:lnTo>
                  <a:pt x="1028" y="676"/>
                </a:lnTo>
                <a:lnTo>
                  <a:pt x="1065" y="638"/>
                </a:lnTo>
                <a:lnTo>
                  <a:pt x="1104" y="599"/>
                </a:lnTo>
                <a:lnTo>
                  <a:pt x="1144" y="559"/>
                </a:lnTo>
                <a:lnTo>
                  <a:pt x="1185" y="517"/>
                </a:lnTo>
                <a:lnTo>
                  <a:pt x="1228" y="476"/>
                </a:lnTo>
                <a:lnTo>
                  <a:pt x="1271" y="434"/>
                </a:lnTo>
                <a:lnTo>
                  <a:pt x="1316" y="393"/>
                </a:lnTo>
                <a:lnTo>
                  <a:pt x="1361" y="353"/>
                </a:lnTo>
                <a:lnTo>
                  <a:pt x="1407" y="312"/>
                </a:lnTo>
                <a:lnTo>
                  <a:pt x="1453" y="273"/>
                </a:lnTo>
                <a:lnTo>
                  <a:pt x="1500" y="235"/>
                </a:lnTo>
                <a:lnTo>
                  <a:pt x="1546" y="200"/>
                </a:lnTo>
                <a:lnTo>
                  <a:pt x="1593" y="165"/>
                </a:lnTo>
                <a:lnTo>
                  <a:pt x="1640" y="134"/>
                </a:lnTo>
                <a:lnTo>
                  <a:pt x="1686" y="105"/>
                </a:lnTo>
                <a:lnTo>
                  <a:pt x="1732" y="79"/>
                </a:lnTo>
                <a:lnTo>
                  <a:pt x="1778" y="56"/>
                </a:lnTo>
                <a:lnTo>
                  <a:pt x="1823" y="36"/>
                </a:lnTo>
                <a:lnTo>
                  <a:pt x="1868" y="20"/>
                </a:lnTo>
                <a:lnTo>
                  <a:pt x="1912" y="9"/>
                </a:lnTo>
                <a:lnTo>
                  <a:pt x="1953" y="2"/>
                </a:lnTo>
                <a:lnTo>
                  <a:pt x="1994" y="0"/>
                </a:lnTo>
                <a:lnTo>
                  <a:pt x="2051" y="3"/>
                </a:lnTo>
                <a:lnTo>
                  <a:pt x="2106" y="11"/>
                </a:lnTo>
                <a:lnTo>
                  <a:pt x="2159" y="25"/>
                </a:lnTo>
                <a:lnTo>
                  <a:pt x="2211" y="44"/>
                </a:lnTo>
                <a:lnTo>
                  <a:pt x="2261" y="67"/>
                </a:lnTo>
                <a:lnTo>
                  <a:pt x="2311" y="96"/>
                </a:lnTo>
                <a:lnTo>
                  <a:pt x="2358" y="128"/>
                </a:lnTo>
                <a:lnTo>
                  <a:pt x="2405" y="164"/>
                </a:lnTo>
                <a:lnTo>
                  <a:pt x="2451" y="203"/>
                </a:lnTo>
                <a:lnTo>
                  <a:pt x="2494" y="247"/>
                </a:lnTo>
                <a:lnTo>
                  <a:pt x="2538" y="292"/>
                </a:lnTo>
                <a:lnTo>
                  <a:pt x="2582" y="340"/>
                </a:lnTo>
                <a:lnTo>
                  <a:pt x="2623" y="392"/>
                </a:lnTo>
                <a:lnTo>
                  <a:pt x="2665" y="445"/>
                </a:lnTo>
                <a:lnTo>
                  <a:pt x="2705" y="499"/>
                </a:lnTo>
                <a:lnTo>
                  <a:pt x="2745" y="555"/>
                </a:lnTo>
                <a:lnTo>
                  <a:pt x="2784" y="613"/>
                </a:lnTo>
                <a:lnTo>
                  <a:pt x="2822" y="671"/>
                </a:lnTo>
                <a:lnTo>
                  <a:pt x="2861" y="730"/>
                </a:lnTo>
                <a:lnTo>
                  <a:pt x="2899" y="789"/>
                </a:lnTo>
                <a:lnTo>
                  <a:pt x="2937" y="848"/>
                </a:lnTo>
                <a:lnTo>
                  <a:pt x="2974" y="907"/>
                </a:lnTo>
                <a:lnTo>
                  <a:pt x="3012" y="966"/>
                </a:lnTo>
                <a:lnTo>
                  <a:pt x="3048" y="1023"/>
                </a:lnTo>
                <a:lnTo>
                  <a:pt x="3085" y="1080"/>
                </a:lnTo>
                <a:lnTo>
                  <a:pt x="3123" y="1135"/>
                </a:lnTo>
                <a:lnTo>
                  <a:pt x="3160" y="1189"/>
                </a:lnTo>
                <a:lnTo>
                  <a:pt x="3198" y="1240"/>
                </a:lnTo>
                <a:lnTo>
                  <a:pt x="3236" y="1289"/>
                </a:lnTo>
                <a:lnTo>
                  <a:pt x="3274" y="1335"/>
                </a:lnTo>
                <a:lnTo>
                  <a:pt x="3312" y="1379"/>
                </a:lnTo>
                <a:lnTo>
                  <a:pt x="3351" y="1419"/>
                </a:lnTo>
              </a:path>
            </a:pathLst>
          </a:custGeom>
          <a:noFill/>
          <a:ln w="0">
            <a:solidFill>
              <a:srgbClr val="1919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4" name="Freeform 241"/>
          <p:cNvSpPr>
            <a:spLocks/>
          </p:cNvSpPr>
          <p:nvPr/>
        </p:nvSpPr>
        <p:spPr bwMode="auto">
          <a:xfrm>
            <a:off x="6059488" y="1733550"/>
            <a:ext cx="69850" cy="68263"/>
          </a:xfrm>
          <a:custGeom>
            <a:avLst/>
            <a:gdLst>
              <a:gd name="T0" fmla="*/ 2147483647 w 87"/>
              <a:gd name="T1" fmla="*/ 0 h 88"/>
              <a:gd name="T2" fmla="*/ 2147483647 w 87"/>
              <a:gd name="T3" fmla="*/ 2147483647 h 88"/>
              <a:gd name="T4" fmla="*/ 2147483647 w 87"/>
              <a:gd name="T5" fmla="*/ 2147483647 h 88"/>
              <a:gd name="T6" fmla="*/ 2147483647 w 87"/>
              <a:gd name="T7" fmla="*/ 2147483647 h 88"/>
              <a:gd name="T8" fmla="*/ 2147483647 w 87"/>
              <a:gd name="T9" fmla="*/ 2147483647 h 88"/>
              <a:gd name="T10" fmla="*/ 2147483647 w 87"/>
              <a:gd name="T11" fmla="*/ 2147483647 h 88"/>
              <a:gd name="T12" fmla="*/ 2147483647 w 87"/>
              <a:gd name="T13" fmla="*/ 2147483647 h 88"/>
              <a:gd name="T14" fmla="*/ 2147483647 w 87"/>
              <a:gd name="T15" fmla="*/ 2147483647 h 88"/>
              <a:gd name="T16" fmla="*/ 2147483647 w 87"/>
              <a:gd name="T17" fmla="*/ 2147483647 h 88"/>
              <a:gd name="T18" fmla="*/ 2147483647 w 87"/>
              <a:gd name="T19" fmla="*/ 2147483647 h 88"/>
              <a:gd name="T20" fmla="*/ 2147483647 w 87"/>
              <a:gd name="T21" fmla="*/ 2147483647 h 88"/>
              <a:gd name="T22" fmla="*/ 2147483647 w 87"/>
              <a:gd name="T23" fmla="*/ 2147483647 h 88"/>
              <a:gd name="T24" fmla="*/ 2147483647 w 87"/>
              <a:gd name="T25" fmla="*/ 2147483647 h 88"/>
              <a:gd name="T26" fmla="*/ 2147483647 w 87"/>
              <a:gd name="T27" fmla="*/ 2147483647 h 88"/>
              <a:gd name="T28" fmla="*/ 2147483647 w 87"/>
              <a:gd name="T29" fmla="*/ 2147483647 h 88"/>
              <a:gd name="T30" fmla="*/ 2147483647 w 87"/>
              <a:gd name="T31" fmla="*/ 2147483647 h 88"/>
              <a:gd name="T32" fmla="*/ 2147483647 w 87"/>
              <a:gd name="T33" fmla="*/ 2147483647 h 88"/>
              <a:gd name="T34" fmla="*/ 2147483647 w 87"/>
              <a:gd name="T35" fmla="*/ 2147483647 h 88"/>
              <a:gd name="T36" fmla="*/ 2147483647 w 87"/>
              <a:gd name="T37" fmla="*/ 2147483647 h 88"/>
              <a:gd name="T38" fmla="*/ 2147483647 w 87"/>
              <a:gd name="T39" fmla="*/ 2147483647 h 88"/>
              <a:gd name="T40" fmla="*/ 2147483647 w 87"/>
              <a:gd name="T41" fmla="*/ 2147483647 h 88"/>
              <a:gd name="T42" fmla="*/ 2147483647 w 87"/>
              <a:gd name="T43" fmla="*/ 2147483647 h 88"/>
              <a:gd name="T44" fmla="*/ 2147483647 w 87"/>
              <a:gd name="T45" fmla="*/ 2147483647 h 88"/>
              <a:gd name="T46" fmla="*/ 2147483647 w 87"/>
              <a:gd name="T47" fmla="*/ 2147483647 h 88"/>
              <a:gd name="T48" fmla="*/ 0 w 87"/>
              <a:gd name="T49" fmla="*/ 2147483647 h 88"/>
              <a:gd name="T50" fmla="*/ 2147483647 w 87"/>
              <a:gd name="T51" fmla="*/ 2147483647 h 88"/>
              <a:gd name="T52" fmla="*/ 2147483647 w 87"/>
              <a:gd name="T53" fmla="*/ 2147483647 h 88"/>
              <a:gd name="T54" fmla="*/ 2147483647 w 87"/>
              <a:gd name="T55" fmla="*/ 2147483647 h 88"/>
              <a:gd name="T56" fmla="*/ 2147483647 w 87"/>
              <a:gd name="T57" fmla="*/ 2147483647 h 88"/>
              <a:gd name="T58" fmla="*/ 2147483647 w 87"/>
              <a:gd name="T59" fmla="*/ 2147483647 h 88"/>
              <a:gd name="T60" fmla="*/ 2147483647 w 87"/>
              <a:gd name="T61" fmla="*/ 2147483647 h 88"/>
              <a:gd name="T62" fmla="*/ 2147483647 w 87"/>
              <a:gd name="T63" fmla="*/ 2147483647 h 88"/>
              <a:gd name="T64" fmla="*/ 2147483647 w 87"/>
              <a:gd name="T65" fmla="*/ 0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7" h="88">
                <a:moveTo>
                  <a:pt x="44" y="0"/>
                </a:moveTo>
                <a:lnTo>
                  <a:pt x="53" y="1"/>
                </a:lnTo>
                <a:lnTo>
                  <a:pt x="61" y="4"/>
                </a:lnTo>
                <a:lnTo>
                  <a:pt x="68" y="7"/>
                </a:lnTo>
                <a:lnTo>
                  <a:pt x="75" y="13"/>
                </a:lnTo>
                <a:lnTo>
                  <a:pt x="80" y="20"/>
                </a:lnTo>
                <a:lnTo>
                  <a:pt x="84" y="27"/>
                </a:lnTo>
                <a:lnTo>
                  <a:pt x="86" y="35"/>
                </a:lnTo>
                <a:lnTo>
                  <a:pt x="87" y="44"/>
                </a:lnTo>
                <a:lnTo>
                  <a:pt x="86" y="53"/>
                </a:lnTo>
                <a:lnTo>
                  <a:pt x="84" y="61"/>
                </a:lnTo>
                <a:lnTo>
                  <a:pt x="80" y="69"/>
                </a:lnTo>
                <a:lnTo>
                  <a:pt x="75" y="75"/>
                </a:lnTo>
                <a:lnTo>
                  <a:pt x="68" y="81"/>
                </a:lnTo>
                <a:lnTo>
                  <a:pt x="61" y="84"/>
                </a:lnTo>
                <a:lnTo>
                  <a:pt x="53" y="87"/>
                </a:lnTo>
                <a:lnTo>
                  <a:pt x="44" y="88"/>
                </a:lnTo>
                <a:lnTo>
                  <a:pt x="34" y="87"/>
                </a:lnTo>
                <a:lnTo>
                  <a:pt x="26" y="84"/>
                </a:lnTo>
                <a:lnTo>
                  <a:pt x="19" y="81"/>
                </a:lnTo>
                <a:lnTo>
                  <a:pt x="13" y="75"/>
                </a:lnTo>
                <a:lnTo>
                  <a:pt x="7" y="69"/>
                </a:lnTo>
                <a:lnTo>
                  <a:pt x="3" y="61"/>
                </a:lnTo>
                <a:lnTo>
                  <a:pt x="1" y="53"/>
                </a:lnTo>
                <a:lnTo>
                  <a:pt x="0" y="44"/>
                </a:lnTo>
                <a:lnTo>
                  <a:pt x="1" y="35"/>
                </a:lnTo>
                <a:lnTo>
                  <a:pt x="3" y="27"/>
                </a:lnTo>
                <a:lnTo>
                  <a:pt x="7" y="20"/>
                </a:lnTo>
                <a:lnTo>
                  <a:pt x="13" y="13"/>
                </a:lnTo>
                <a:lnTo>
                  <a:pt x="19" y="7"/>
                </a:lnTo>
                <a:lnTo>
                  <a:pt x="26" y="4"/>
                </a:lnTo>
                <a:lnTo>
                  <a:pt x="34" y="1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5" name="Freeform 242"/>
          <p:cNvSpPr>
            <a:spLocks/>
          </p:cNvSpPr>
          <p:nvPr/>
        </p:nvSpPr>
        <p:spPr bwMode="auto">
          <a:xfrm>
            <a:off x="6059488" y="1733550"/>
            <a:ext cx="69850" cy="68263"/>
          </a:xfrm>
          <a:custGeom>
            <a:avLst/>
            <a:gdLst>
              <a:gd name="T0" fmla="*/ 2147483647 w 87"/>
              <a:gd name="T1" fmla="*/ 0 h 88"/>
              <a:gd name="T2" fmla="*/ 2147483647 w 87"/>
              <a:gd name="T3" fmla="*/ 0 h 88"/>
              <a:gd name="T4" fmla="*/ 2147483647 w 87"/>
              <a:gd name="T5" fmla="*/ 2147483647 h 88"/>
              <a:gd name="T6" fmla="*/ 2147483647 w 87"/>
              <a:gd name="T7" fmla="*/ 2147483647 h 88"/>
              <a:gd name="T8" fmla="*/ 2147483647 w 87"/>
              <a:gd name="T9" fmla="*/ 2147483647 h 88"/>
              <a:gd name="T10" fmla="*/ 2147483647 w 87"/>
              <a:gd name="T11" fmla="*/ 2147483647 h 88"/>
              <a:gd name="T12" fmla="*/ 2147483647 w 87"/>
              <a:gd name="T13" fmla="*/ 2147483647 h 88"/>
              <a:gd name="T14" fmla="*/ 2147483647 w 87"/>
              <a:gd name="T15" fmla="*/ 2147483647 h 88"/>
              <a:gd name="T16" fmla="*/ 2147483647 w 87"/>
              <a:gd name="T17" fmla="*/ 2147483647 h 88"/>
              <a:gd name="T18" fmla="*/ 2147483647 w 87"/>
              <a:gd name="T19" fmla="*/ 2147483647 h 88"/>
              <a:gd name="T20" fmla="*/ 2147483647 w 87"/>
              <a:gd name="T21" fmla="*/ 2147483647 h 88"/>
              <a:gd name="T22" fmla="*/ 2147483647 w 87"/>
              <a:gd name="T23" fmla="*/ 2147483647 h 88"/>
              <a:gd name="T24" fmla="*/ 2147483647 w 87"/>
              <a:gd name="T25" fmla="*/ 2147483647 h 88"/>
              <a:gd name="T26" fmla="*/ 2147483647 w 87"/>
              <a:gd name="T27" fmla="*/ 2147483647 h 88"/>
              <a:gd name="T28" fmla="*/ 2147483647 w 87"/>
              <a:gd name="T29" fmla="*/ 2147483647 h 88"/>
              <a:gd name="T30" fmla="*/ 2147483647 w 87"/>
              <a:gd name="T31" fmla="*/ 2147483647 h 88"/>
              <a:gd name="T32" fmla="*/ 2147483647 w 87"/>
              <a:gd name="T33" fmla="*/ 2147483647 h 88"/>
              <a:gd name="T34" fmla="*/ 2147483647 w 87"/>
              <a:gd name="T35" fmla="*/ 2147483647 h 88"/>
              <a:gd name="T36" fmla="*/ 2147483647 w 87"/>
              <a:gd name="T37" fmla="*/ 2147483647 h 88"/>
              <a:gd name="T38" fmla="*/ 2147483647 w 87"/>
              <a:gd name="T39" fmla="*/ 2147483647 h 88"/>
              <a:gd name="T40" fmla="*/ 2147483647 w 87"/>
              <a:gd name="T41" fmla="*/ 2147483647 h 88"/>
              <a:gd name="T42" fmla="*/ 2147483647 w 87"/>
              <a:gd name="T43" fmla="*/ 2147483647 h 88"/>
              <a:gd name="T44" fmla="*/ 2147483647 w 87"/>
              <a:gd name="T45" fmla="*/ 2147483647 h 88"/>
              <a:gd name="T46" fmla="*/ 2147483647 w 87"/>
              <a:gd name="T47" fmla="*/ 2147483647 h 88"/>
              <a:gd name="T48" fmla="*/ 2147483647 w 87"/>
              <a:gd name="T49" fmla="*/ 2147483647 h 88"/>
              <a:gd name="T50" fmla="*/ 2147483647 w 87"/>
              <a:gd name="T51" fmla="*/ 2147483647 h 88"/>
              <a:gd name="T52" fmla="*/ 2147483647 w 87"/>
              <a:gd name="T53" fmla="*/ 2147483647 h 88"/>
              <a:gd name="T54" fmla="*/ 0 w 87"/>
              <a:gd name="T55" fmla="*/ 2147483647 h 88"/>
              <a:gd name="T56" fmla="*/ 0 w 87"/>
              <a:gd name="T57" fmla="*/ 2147483647 h 88"/>
              <a:gd name="T58" fmla="*/ 2147483647 w 87"/>
              <a:gd name="T59" fmla="*/ 2147483647 h 88"/>
              <a:gd name="T60" fmla="*/ 2147483647 w 87"/>
              <a:gd name="T61" fmla="*/ 2147483647 h 88"/>
              <a:gd name="T62" fmla="*/ 2147483647 w 87"/>
              <a:gd name="T63" fmla="*/ 2147483647 h 88"/>
              <a:gd name="T64" fmla="*/ 2147483647 w 87"/>
              <a:gd name="T65" fmla="*/ 2147483647 h 88"/>
              <a:gd name="T66" fmla="*/ 2147483647 w 87"/>
              <a:gd name="T67" fmla="*/ 2147483647 h 88"/>
              <a:gd name="T68" fmla="*/ 2147483647 w 87"/>
              <a:gd name="T69" fmla="*/ 2147483647 h 88"/>
              <a:gd name="T70" fmla="*/ 2147483647 w 87"/>
              <a:gd name="T71" fmla="*/ 2147483647 h 88"/>
              <a:gd name="T72" fmla="*/ 2147483647 w 87"/>
              <a:gd name="T73" fmla="*/ 0 h 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7" h="88">
                <a:moveTo>
                  <a:pt x="44" y="0"/>
                </a:moveTo>
                <a:lnTo>
                  <a:pt x="44" y="0"/>
                </a:lnTo>
                <a:lnTo>
                  <a:pt x="53" y="1"/>
                </a:lnTo>
                <a:lnTo>
                  <a:pt x="61" y="4"/>
                </a:lnTo>
                <a:lnTo>
                  <a:pt x="68" y="7"/>
                </a:lnTo>
                <a:lnTo>
                  <a:pt x="75" y="13"/>
                </a:lnTo>
                <a:lnTo>
                  <a:pt x="80" y="20"/>
                </a:lnTo>
                <a:lnTo>
                  <a:pt x="84" y="27"/>
                </a:lnTo>
                <a:lnTo>
                  <a:pt x="86" y="35"/>
                </a:lnTo>
                <a:lnTo>
                  <a:pt x="87" y="44"/>
                </a:lnTo>
                <a:lnTo>
                  <a:pt x="86" y="53"/>
                </a:lnTo>
                <a:lnTo>
                  <a:pt x="84" y="61"/>
                </a:lnTo>
                <a:lnTo>
                  <a:pt x="80" y="69"/>
                </a:lnTo>
                <a:lnTo>
                  <a:pt x="75" y="75"/>
                </a:lnTo>
                <a:lnTo>
                  <a:pt x="68" y="81"/>
                </a:lnTo>
                <a:lnTo>
                  <a:pt x="61" y="84"/>
                </a:lnTo>
                <a:lnTo>
                  <a:pt x="53" y="87"/>
                </a:lnTo>
                <a:lnTo>
                  <a:pt x="44" y="88"/>
                </a:lnTo>
                <a:lnTo>
                  <a:pt x="34" y="87"/>
                </a:lnTo>
                <a:lnTo>
                  <a:pt x="26" y="84"/>
                </a:lnTo>
                <a:lnTo>
                  <a:pt x="19" y="81"/>
                </a:lnTo>
                <a:lnTo>
                  <a:pt x="13" y="75"/>
                </a:lnTo>
                <a:lnTo>
                  <a:pt x="7" y="69"/>
                </a:lnTo>
                <a:lnTo>
                  <a:pt x="3" y="61"/>
                </a:lnTo>
                <a:lnTo>
                  <a:pt x="1" y="53"/>
                </a:lnTo>
                <a:lnTo>
                  <a:pt x="0" y="44"/>
                </a:lnTo>
                <a:lnTo>
                  <a:pt x="1" y="35"/>
                </a:lnTo>
                <a:lnTo>
                  <a:pt x="3" y="27"/>
                </a:lnTo>
                <a:lnTo>
                  <a:pt x="7" y="20"/>
                </a:lnTo>
                <a:lnTo>
                  <a:pt x="13" y="13"/>
                </a:lnTo>
                <a:lnTo>
                  <a:pt x="19" y="7"/>
                </a:lnTo>
                <a:lnTo>
                  <a:pt x="26" y="4"/>
                </a:lnTo>
                <a:lnTo>
                  <a:pt x="34" y="1"/>
                </a:lnTo>
                <a:lnTo>
                  <a:pt x="44" y="0"/>
                </a:lnTo>
              </a:path>
            </a:pathLst>
          </a:custGeom>
          <a:noFill/>
          <a:ln w="0">
            <a:solidFill>
              <a:srgbClr val="1919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6" name="Freeform 243"/>
          <p:cNvSpPr>
            <a:spLocks/>
          </p:cNvSpPr>
          <p:nvPr/>
        </p:nvSpPr>
        <p:spPr bwMode="auto">
          <a:xfrm>
            <a:off x="7673975" y="1971675"/>
            <a:ext cx="68263" cy="68263"/>
          </a:xfrm>
          <a:custGeom>
            <a:avLst/>
            <a:gdLst>
              <a:gd name="T0" fmla="*/ 2147483647 w 88"/>
              <a:gd name="T1" fmla="*/ 0 h 87"/>
              <a:gd name="T2" fmla="*/ 2147483647 w 88"/>
              <a:gd name="T3" fmla="*/ 2147483647 h 87"/>
              <a:gd name="T4" fmla="*/ 2147483647 w 88"/>
              <a:gd name="T5" fmla="*/ 2147483647 h 87"/>
              <a:gd name="T6" fmla="*/ 2147483647 w 88"/>
              <a:gd name="T7" fmla="*/ 2147483647 h 87"/>
              <a:gd name="T8" fmla="*/ 2147483647 w 88"/>
              <a:gd name="T9" fmla="*/ 2147483647 h 87"/>
              <a:gd name="T10" fmla="*/ 2147483647 w 88"/>
              <a:gd name="T11" fmla="*/ 2147483647 h 87"/>
              <a:gd name="T12" fmla="*/ 2147483647 w 88"/>
              <a:gd name="T13" fmla="*/ 2147483647 h 87"/>
              <a:gd name="T14" fmla="*/ 2147483647 w 88"/>
              <a:gd name="T15" fmla="*/ 2147483647 h 87"/>
              <a:gd name="T16" fmla="*/ 2147483647 w 88"/>
              <a:gd name="T17" fmla="*/ 2147483647 h 87"/>
              <a:gd name="T18" fmla="*/ 2147483647 w 88"/>
              <a:gd name="T19" fmla="*/ 2147483647 h 87"/>
              <a:gd name="T20" fmla="*/ 2147483647 w 88"/>
              <a:gd name="T21" fmla="*/ 2147483647 h 87"/>
              <a:gd name="T22" fmla="*/ 2147483647 w 88"/>
              <a:gd name="T23" fmla="*/ 2147483647 h 87"/>
              <a:gd name="T24" fmla="*/ 2147483647 w 88"/>
              <a:gd name="T25" fmla="*/ 2147483647 h 87"/>
              <a:gd name="T26" fmla="*/ 2147483647 w 88"/>
              <a:gd name="T27" fmla="*/ 2147483647 h 87"/>
              <a:gd name="T28" fmla="*/ 2147483647 w 88"/>
              <a:gd name="T29" fmla="*/ 2147483647 h 87"/>
              <a:gd name="T30" fmla="*/ 2147483647 w 88"/>
              <a:gd name="T31" fmla="*/ 2147483647 h 87"/>
              <a:gd name="T32" fmla="*/ 2147483647 w 88"/>
              <a:gd name="T33" fmla="*/ 2147483647 h 87"/>
              <a:gd name="T34" fmla="*/ 2147483647 w 88"/>
              <a:gd name="T35" fmla="*/ 2147483647 h 87"/>
              <a:gd name="T36" fmla="*/ 2147483647 w 88"/>
              <a:gd name="T37" fmla="*/ 2147483647 h 87"/>
              <a:gd name="T38" fmla="*/ 2147483647 w 88"/>
              <a:gd name="T39" fmla="*/ 2147483647 h 87"/>
              <a:gd name="T40" fmla="*/ 2147483647 w 88"/>
              <a:gd name="T41" fmla="*/ 2147483647 h 87"/>
              <a:gd name="T42" fmla="*/ 2147483647 w 88"/>
              <a:gd name="T43" fmla="*/ 2147483647 h 87"/>
              <a:gd name="T44" fmla="*/ 2147483647 w 88"/>
              <a:gd name="T45" fmla="*/ 2147483647 h 87"/>
              <a:gd name="T46" fmla="*/ 2147483647 w 88"/>
              <a:gd name="T47" fmla="*/ 2147483647 h 87"/>
              <a:gd name="T48" fmla="*/ 0 w 88"/>
              <a:gd name="T49" fmla="*/ 2147483647 h 87"/>
              <a:gd name="T50" fmla="*/ 2147483647 w 88"/>
              <a:gd name="T51" fmla="*/ 2147483647 h 87"/>
              <a:gd name="T52" fmla="*/ 2147483647 w 88"/>
              <a:gd name="T53" fmla="*/ 2147483647 h 87"/>
              <a:gd name="T54" fmla="*/ 2147483647 w 88"/>
              <a:gd name="T55" fmla="*/ 2147483647 h 87"/>
              <a:gd name="T56" fmla="*/ 2147483647 w 88"/>
              <a:gd name="T57" fmla="*/ 2147483647 h 87"/>
              <a:gd name="T58" fmla="*/ 2147483647 w 88"/>
              <a:gd name="T59" fmla="*/ 2147483647 h 87"/>
              <a:gd name="T60" fmla="*/ 2147483647 w 88"/>
              <a:gd name="T61" fmla="*/ 2147483647 h 87"/>
              <a:gd name="T62" fmla="*/ 2147483647 w 88"/>
              <a:gd name="T63" fmla="*/ 2147483647 h 87"/>
              <a:gd name="T64" fmla="*/ 2147483647 w 88"/>
              <a:gd name="T65" fmla="*/ 0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8" h="87">
                <a:moveTo>
                  <a:pt x="44" y="0"/>
                </a:moveTo>
                <a:lnTo>
                  <a:pt x="53" y="1"/>
                </a:lnTo>
                <a:lnTo>
                  <a:pt x="61" y="3"/>
                </a:lnTo>
                <a:lnTo>
                  <a:pt x="68" y="6"/>
                </a:lnTo>
                <a:lnTo>
                  <a:pt x="75" y="12"/>
                </a:lnTo>
                <a:lnTo>
                  <a:pt x="81" y="19"/>
                </a:lnTo>
                <a:lnTo>
                  <a:pt x="84" y="26"/>
                </a:lnTo>
                <a:lnTo>
                  <a:pt x="87" y="34"/>
                </a:lnTo>
                <a:lnTo>
                  <a:pt x="88" y="43"/>
                </a:lnTo>
                <a:lnTo>
                  <a:pt x="87" y="52"/>
                </a:lnTo>
                <a:lnTo>
                  <a:pt x="84" y="60"/>
                </a:lnTo>
                <a:lnTo>
                  <a:pt x="81" y="69"/>
                </a:lnTo>
                <a:lnTo>
                  <a:pt x="75" y="74"/>
                </a:lnTo>
                <a:lnTo>
                  <a:pt x="68" y="80"/>
                </a:lnTo>
                <a:lnTo>
                  <a:pt x="61" y="83"/>
                </a:lnTo>
                <a:lnTo>
                  <a:pt x="53" y="86"/>
                </a:lnTo>
                <a:lnTo>
                  <a:pt x="44" y="87"/>
                </a:lnTo>
                <a:lnTo>
                  <a:pt x="35" y="86"/>
                </a:lnTo>
                <a:lnTo>
                  <a:pt x="27" y="83"/>
                </a:lnTo>
                <a:lnTo>
                  <a:pt x="20" y="80"/>
                </a:lnTo>
                <a:lnTo>
                  <a:pt x="13" y="74"/>
                </a:lnTo>
                <a:lnTo>
                  <a:pt x="7" y="69"/>
                </a:lnTo>
                <a:lnTo>
                  <a:pt x="4" y="60"/>
                </a:lnTo>
                <a:lnTo>
                  <a:pt x="1" y="52"/>
                </a:lnTo>
                <a:lnTo>
                  <a:pt x="0" y="43"/>
                </a:lnTo>
                <a:lnTo>
                  <a:pt x="1" y="34"/>
                </a:lnTo>
                <a:lnTo>
                  <a:pt x="4" y="26"/>
                </a:lnTo>
                <a:lnTo>
                  <a:pt x="7" y="19"/>
                </a:lnTo>
                <a:lnTo>
                  <a:pt x="13" y="12"/>
                </a:lnTo>
                <a:lnTo>
                  <a:pt x="20" y="6"/>
                </a:lnTo>
                <a:lnTo>
                  <a:pt x="27" y="3"/>
                </a:lnTo>
                <a:lnTo>
                  <a:pt x="35" y="1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97" name="Freeform 244"/>
          <p:cNvSpPr>
            <a:spLocks/>
          </p:cNvSpPr>
          <p:nvPr/>
        </p:nvSpPr>
        <p:spPr bwMode="auto">
          <a:xfrm>
            <a:off x="7673975" y="1971675"/>
            <a:ext cx="68263" cy="68263"/>
          </a:xfrm>
          <a:custGeom>
            <a:avLst/>
            <a:gdLst>
              <a:gd name="T0" fmla="*/ 2147483647 w 88"/>
              <a:gd name="T1" fmla="*/ 0 h 87"/>
              <a:gd name="T2" fmla="*/ 2147483647 w 88"/>
              <a:gd name="T3" fmla="*/ 0 h 87"/>
              <a:gd name="T4" fmla="*/ 2147483647 w 88"/>
              <a:gd name="T5" fmla="*/ 2147483647 h 87"/>
              <a:gd name="T6" fmla="*/ 2147483647 w 88"/>
              <a:gd name="T7" fmla="*/ 2147483647 h 87"/>
              <a:gd name="T8" fmla="*/ 2147483647 w 88"/>
              <a:gd name="T9" fmla="*/ 2147483647 h 87"/>
              <a:gd name="T10" fmla="*/ 2147483647 w 88"/>
              <a:gd name="T11" fmla="*/ 2147483647 h 87"/>
              <a:gd name="T12" fmla="*/ 2147483647 w 88"/>
              <a:gd name="T13" fmla="*/ 2147483647 h 87"/>
              <a:gd name="T14" fmla="*/ 2147483647 w 88"/>
              <a:gd name="T15" fmla="*/ 2147483647 h 87"/>
              <a:gd name="T16" fmla="*/ 2147483647 w 88"/>
              <a:gd name="T17" fmla="*/ 2147483647 h 87"/>
              <a:gd name="T18" fmla="*/ 2147483647 w 88"/>
              <a:gd name="T19" fmla="*/ 2147483647 h 87"/>
              <a:gd name="T20" fmla="*/ 2147483647 w 88"/>
              <a:gd name="T21" fmla="*/ 2147483647 h 87"/>
              <a:gd name="T22" fmla="*/ 2147483647 w 88"/>
              <a:gd name="T23" fmla="*/ 2147483647 h 87"/>
              <a:gd name="T24" fmla="*/ 2147483647 w 88"/>
              <a:gd name="T25" fmla="*/ 2147483647 h 87"/>
              <a:gd name="T26" fmla="*/ 2147483647 w 88"/>
              <a:gd name="T27" fmla="*/ 2147483647 h 87"/>
              <a:gd name="T28" fmla="*/ 2147483647 w 88"/>
              <a:gd name="T29" fmla="*/ 2147483647 h 87"/>
              <a:gd name="T30" fmla="*/ 2147483647 w 88"/>
              <a:gd name="T31" fmla="*/ 2147483647 h 87"/>
              <a:gd name="T32" fmla="*/ 2147483647 w 88"/>
              <a:gd name="T33" fmla="*/ 2147483647 h 87"/>
              <a:gd name="T34" fmla="*/ 2147483647 w 88"/>
              <a:gd name="T35" fmla="*/ 2147483647 h 87"/>
              <a:gd name="T36" fmla="*/ 2147483647 w 88"/>
              <a:gd name="T37" fmla="*/ 2147483647 h 87"/>
              <a:gd name="T38" fmla="*/ 2147483647 w 88"/>
              <a:gd name="T39" fmla="*/ 2147483647 h 87"/>
              <a:gd name="T40" fmla="*/ 2147483647 w 88"/>
              <a:gd name="T41" fmla="*/ 2147483647 h 87"/>
              <a:gd name="T42" fmla="*/ 2147483647 w 88"/>
              <a:gd name="T43" fmla="*/ 2147483647 h 87"/>
              <a:gd name="T44" fmla="*/ 2147483647 w 88"/>
              <a:gd name="T45" fmla="*/ 2147483647 h 87"/>
              <a:gd name="T46" fmla="*/ 2147483647 w 88"/>
              <a:gd name="T47" fmla="*/ 2147483647 h 87"/>
              <a:gd name="T48" fmla="*/ 2147483647 w 88"/>
              <a:gd name="T49" fmla="*/ 2147483647 h 87"/>
              <a:gd name="T50" fmla="*/ 2147483647 w 88"/>
              <a:gd name="T51" fmla="*/ 2147483647 h 87"/>
              <a:gd name="T52" fmla="*/ 2147483647 w 88"/>
              <a:gd name="T53" fmla="*/ 2147483647 h 87"/>
              <a:gd name="T54" fmla="*/ 0 w 88"/>
              <a:gd name="T55" fmla="*/ 2147483647 h 87"/>
              <a:gd name="T56" fmla="*/ 0 w 88"/>
              <a:gd name="T57" fmla="*/ 2147483647 h 87"/>
              <a:gd name="T58" fmla="*/ 2147483647 w 88"/>
              <a:gd name="T59" fmla="*/ 2147483647 h 87"/>
              <a:gd name="T60" fmla="*/ 2147483647 w 88"/>
              <a:gd name="T61" fmla="*/ 2147483647 h 87"/>
              <a:gd name="T62" fmla="*/ 2147483647 w 88"/>
              <a:gd name="T63" fmla="*/ 2147483647 h 87"/>
              <a:gd name="T64" fmla="*/ 2147483647 w 88"/>
              <a:gd name="T65" fmla="*/ 2147483647 h 87"/>
              <a:gd name="T66" fmla="*/ 2147483647 w 88"/>
              <a:gd name="T67" fmla="*/ 2147483647 h 87"/>
              <a:gd name="T68" fmla="*/ 2147483647 w 88"/>
              <a:gd name="T69" fmla="*/ 2147483647 h 87"/>
              <a:gd name="T70" fmla="*/ 2147483647 w 88"/>
              <a:gd name="T71" fmla="*/ 2147483647 h 87"/>
              <a:gd name="T72" fmla="*/ 2147483647 w 88"/>
              <a:gd name="T73" fmla="*/ 0 h 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8" h="87">
                <a:moveTo>
                  <a:pt x="44" y="0"/>
                </a:moveTo>
                <a:lnTo>
                  <a:pt x="44" y="0"/>
                </a:lnTo>
                <a:lnTo>
                  <a:pt x="53" y="1"/>
                </a:lnTo>
                <a:lnTo>
                  <a:pt x="61" y="3"/>
                </a:lnTo>
                <a:lnTo>
                  <a:pt x="68" y="6"/>
                </a:lnTo>
                <a:lnTo>
                  <a:pt x="75" y="12"/>
                </a:lnTo>
                <a:lnTo>
                  <a:pt x="81" y="19"/>
                </a:lnTo>
                <a:lnTo>
                  <a:pt x="84" y="26"/>
                </a:lnTo>
                <a:lnTo>
                  <a:pt x="87" y="34"/>
                </a:lnTo>
                <a:lnTo>
                  <a:pt x="88" y="43"/>
                </a:lnTo>
                <a:lnTo>
                  <a:pt x="87" y="52"/>
                </a:lnTo>
                <a:lnTo>
                  <a:pt x="84" y="60"/>
                </a:lnTo>
                <a:lnTo>
                  <a:pt x="81" y="69"/>
                </a:lnTo>
                <a:lnTo>
                  <a:pt x="75" y="74"/>
                </a:lnTo>
                <a:lnTo>
                  <a:pt x="68" y="80"/>
                </a:lnTo>
                <a:lnTo>
                  <a:pt x="61" y="83"/>
                </a:lnTo>
                <a:lnTo>
                  <a:pt x="53" y="86"/>
                </a:lnTo>
                <a:lnTo>
                  <a:pt x="44" y="87"/>
                </a:lnTo>
                <a:lnTo>
                  <a:pt x="35" y="86"/>
                </a:lnTo>
                <a:lnTo>
                  <a:pt x="27" y="83"/>
                </a:lnTo>
                <a:lnTo>
                  <a:pt x="20" y="80"/>
                </a:lnTo>
                <a:lnTo>
                  <a:pt x="13" y="74"/>
                </a:lnTo>
                <a:lnTo>
                  <a:pt x="7" y="69"/>
                </a:lnTo>
                <a:lnTo>
                  <a:pt x="4" y="60"/>
                </a:lnTo>
                <a:lnTo>
                  <a:pt x="1" y="52"/>
                </a:lnTo>
                <a:lnTo>
                  <a:pt x="0" y="43"/>
                </a:lnTo>
                <a:lnTo>
                  <a:pt x="1" y="34"/>
                </a:lnTo>
                <a:lnTo>
                  <a:pt x="4" y="26"/>
                </a:lnTo>
                <a:lnTo>
                  <a:pt x="7" y="19"/>
                </a:lnTo>
                <a:lnTo>
                  <a:pt x="13" y="12"/>
                </a:lnTo>
                <a:lnTo>
                  <a:pt x="20" y="6"/>
                </a:lnTo>
                <a:lnTo>
                  <a:pt x="27" y="3"/>
                </a:lnTo>
                <a:lnTo>
                  <a:pt x="35" y="1"/>
                </a:lnTo>
                <a:lnTo>
                  <a:pt x="44" y="0"/>
                </a:lnTo>
              </a:path>
            </a:pathLst>
          </a:custGeom>
          <a:noFill/>
          <a:ln w="0">
            <a:solidFill>
              <a:srgbClr val="1919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502" name="Rectangle 4"/>
          <p:cNvSpPr>
            <a:spLocks noChangeArrowheads="1"/>
          </p:cNvSpPr>
          <p:nvPr/>
        </p:nvSpPr>
        <p:spPr bwMode="auto">
          <a:xfrm>
            <a:off x="793750" y="3994150"/>
            <a:ext cx="655147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solidFill>
                  <a:srgbClr val="A50021"/>
                </a:solidFill>
                <a:latin typeface="Comic Sans MS" panose="030F0702030302020204" pitchFamily="66" charset="0"/>
              </a:rPr>
              <a:t>A straight line can be represented as:</a:t>
            </a:r>
          </a:p>
        </p:txBody>
      </p:sp>
      <p:graphicFrame>
        <p:nvGraphicFramePr>
          <p:cNvPr id="19503" name="Object 5"/>
          <p:cNvGraphicFramePr>
            <a:graphicFrameLocks/>
          </p:cNvGraphicFramePr>
          <p:nvPr/>
        </p:nvGraphicFramePr>
        <p:xfrm>
          <a:off x="942975" y="4714875"/>
          <a:ext cx="61658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7" name="Equation" r:id="rId5" imgW="6173886" imgH="1371402" progId="Equation.3">
                  <p:embed/>
                </p:oleObj>
              </mc:Choice>
              <mc:Fallback>
                <p:oleObj name="Equation" r:id="rId5" imgW="6173886" imgH="1371402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4714875"/>
                        <a:ext cx="616585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4" name="Rectangle 249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669F4-0C1A-4894-9ED4-27C239BA66D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87634"/>
              </p:ext>
            </p:extLst>
          </p:nvPr>
        </p:nvGraphicFramePr>
        <p:xfrm>
          <a:off x="4495799" y="928688"/>
          <a:ext cx="490239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8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799" y="928688"/>
                        <a:ext cx="490239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328575"/>
              </p:ext>
            </p:extLst>
          </p:nvPr>
        </p:nvGraphicFramePr>
        <p:xfrm>
          <a:off x="7745413" y="3476003"/>
          <a:ext cx="247650" cy="27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9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45413" y="3476003"/>
                        <a:ext cx="247650" cy="27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372192A3-527A-49D3-AE79-D3FB09D84B8E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0593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</a:pPr>
            <a:r>
              <a:rPr lang="en-US" altLang="el-GR" sz="2800" dirty="0" smtClean="0"/>
              <a:t>Evaluate the integral,                    without doing the calculation analytically.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</a:pPr>
            <a:r>
              <a:rPr lang="en-US" altLang="el-GR" sz="2800" dirty="0" smtClean="0"/>
              <a:t>Necessary when either: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l-GR" sz="2400" dirty="0" smtClean="0"/>
              <a:t>Integrand is too complicated to integrate analytically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Tx/>
            </a:pP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Tx/>
            </a:pP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l-GR" sz="2400" dirty="0" smtClean="0"/>
              <a:t>Integrand is not precisely defined by an equation, i.e., we are given a set of data </a:t>
            </a:r>
            <a:r>
              <a:rPr lang="en-US" altLang="el-GR" sz="2400" dirty="0" smtClean="0">
                <a:solidFill>
                  <a:srgbClr val="0000FF"/>
                </a:solidFill>
              </a:rPr>
              <a:t>(</a:t>
            </a:r>
            <a:r>
              <a:rPr lang="en-US" altLang="el-GR" sz="2400" i="1" dirty="0" smtClean="0">
                <a:solidFill>
                  <a:srgbClr val="0000FF"/>
                </a:solidFill>
              </a:rPr>
              <a:t>x</a:t>
            </a:r>
            <a:r>
              <a:rPr lang="en-US" altLang="el-GR" sz="2400" i="1" baseline="-25000" dirty="0" smtClean="0">
                <a:solidFill>
                  <a:srgbClr val="0000FF"/>
                </a:solidFill>
              </a:rPr>
              <a:t>i</a:t>
            </a:r>
            <a:r>
              <a:rPr lang="en-US" altLang="el-GR" sz="2400" i="1" dirty="0" smtClean="0">
                <a:solidFill>
                  <a:srgbClr val="0000FF"/>
                </a:solidFill>
              </a:rPr>
              <a:t>, </a:t>
            </a:r>
            <a:r>
              <a:rPr lang="en-US" altLang="el-GR" sz="2400" i="1" dirty="0" err="1" smtClean="0">
                <a:solidFill>
                  <a:srgbClr val="0000FF"/>
                </a:solidFill>
              </a:rPr>
              <a:t>y</a:t>
            </a:r>
            <a:r>
              <a:rPr lang="en-US" altLang="el-GR" sz="24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altLang="el-GR" sz="2400" dirty="0" smtClean="0">
                <a:solidFill>
                  <a:srgbClr val="0000FF"/>
                </a:solidFill>
              </a:rPr>
              <a:t>), </a:t>
            </a:r>
            <a:r>
              <a:rPr lang="en-US" altLang="el-GR" sz="2400" i="1" dirty="0" err="1" smtClean="0">
                <a:solidFill>
                  <a:srgbClr val="0000FF"/>
                </a:solidFill>
              </a:rPr>
              <a:t>i</a:t>
            </a:r>
            <a:r>
              <a:rPr lang="en-US" altLang="el-GR" sz="2400" dirty="0" smtClean="0">
                <a:solidFill>
                  <a:srgbClr val="0000FF"/>
                </a:solidFill>
              </a:rPr>
              <a:t> = 1, 2, 3, …,</a:t>
            </a:r>
            <a:r>
              <a:rPr lang="en-US" altLang="el-GR" sz="2400" i="1" dirty="0" smtClean="0">
                <a:solidFill>
                  <a:srgbClr val="0000FF"/>
                </a:solidFill>
              </a:rPr>
              <a:t>n</a:t>
            </a:r>
          </a:p>
          <a:p>
            <a:pPr>
              <a:lnSpc>
                <a:spcPct val="90000"/>
              </a:lnSpc>
            </a:pPr>
            <a:endParaRPr lang="en-US" altLang="el-GR" dirty="0" smtClean="0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0000FF"/>
                </a:solidFill>
              </a:rPr>
              <a:t>Motivation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33657"/>
              </p:ext>
            </p:extLst>
          </p:nvPr>
        </p:nvGraphicFramePr>
        <p:xfrm>
          <a:off x="4572000" y="946150"/>
          <a:ext cx="1828800" cy="68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6" name="Equation" r:id="rId3" imgW="952200" imgH="355320" progId="Equation.DSMT4">
                  <p:embed/>
                </p:oleObj>
              </mc:Choice>
              <mc:Fallback>
                <p:oleObj name="Equation" r:id="rId3" imgW="952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46150"/>
                        <a:ext cx="1828800" cy="6810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01500"/>
              </p:ext>
            </p:extLst>
          </p:nvPr>
        </p:nvGraphicFramePr>
        <p:xfrm>
          <a:off x="3174206" y="3596481"/>
          <a:ext cx="28717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7" name="Equation" r:id="rId5" imgW="1600200" imgH="469800" progId="Equation.DSMT4">
                  <p:embed/>
                </p:oleObj>
              </mc:Choice>
              <mc:Fallback>
                <p:oleObj name="Equation" r:id="rId5" imgW="16002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206" y="3596481"/>
                        <a:ext cx="2871788" cy="844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7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38771"/>
              </p:ext>
            </p:extLst>
          </p:nvPr>
        </p:nvGraphicFramePr>
        <p:xfrm>
          <a:off x="2254250" y="1524001"/>
          <a:ext cx="376555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" name="Equation" r:id="rId3" imgW="2260440" imgH="1193760" progId="Equation.DSMT4">
                  <p:embed/>
                </p:oleObj>
              </mc:Choice>
              <mc:Fallback>
                <p:oleObj name="Equation" r:id="rId3" imgW="2260440" imgH="119376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1524001"/>
                        <a:ext cx="376555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" y="3733800"/>
            <a:ext cx="8229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solidFill>
                  <a:srgbClr val="A50021"/>
                </a:solidFill>
                <a:latin typeface="Comic Sans MS" panose="030F0702030302020204" pitchFamily="66" charset="0"/>
              </a:rPr>
              <a:t>Integrate this equation.  Results in the </a:t>
            </a:r>
            <a:r>
              <a:rPr lang="en-US" i="1" dirty="0">
                <a:solidFill>
                  <a:srgbClr val="A50021"/>
                </a:solidFill>
                <a:latin typeface="Comic Sans MS" panose="030F0702030302020204" pitchFamily="66" charset="0"/>
              </a:rPr>
              <a:t>trapezoidal rule.</a:t>
            </a:r>
          </a:p>
        </p:txBody>
      </p:sp>
      <p:graphicFrame>
        <p:nvGraphicFramePr>
          <p:cNvPr id="2048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30979"/>
              </p:ext>
            </p:extLst>
          </p:nvPr>
        </p:nvGraphicFramePr>
        <p:xfrm>
          <a:off x="2514600" y="4439894"/>
          <a:ext cx="4191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8" name="Equation" r:id="rId5" imgW="1523880" imgH="419040" progId="Equation.DSMT4">
                  <p:embed/>
                </p:oleObj>
              </mc:Choice>
              <mc:Fallback>
                <p:oleObj name="Equation" r:id="rId5" imgW="1523880" imgH="41904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39894"/>
                        <a:ext cx="4191000" cy="1263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97E6C-6A38-43AC-8E3F-FD2E1EB2D98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38636"/>
              </p:ext>
            </p:extLst>
          </p:nvPr>
        </p:nvGraphicFramePr>
        <p:xfrm>
          <a:off x="773113" y="1346200"/>
          <a:ext cx="30797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2" name="Equation" r:id="rId3" imgW="1523880" imgH="419040" progId="Equation.DSMT4">
                  <p:embed/>
                </p:oleObj>
              </mc:Choice>
              <mc:Fallback>
                <p:oleObj name="Equation" r:id="rId3" imgW="1523880" imgH="4190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346200"/>
                        <a:ext cx="30797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838200" y="2301875"/>
            <a:ext cx="7464425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dirty="0">
                <a:solidFill>
                  <a:srgbClr val="A50021"/>
                </a:solidFill>
                <a:latin typeface="Comic Sans MS" panose="030F0702030302020204" pitchFamily="66" charset="0"/>
              </a:rPr>
              <a:t>Recall the formula for computing the area of a trapezoid:</a:t>
            </a:r>
          </a:p>
          <a:p>
            <a:pPr eaLnBrk="0" hangingPunct="0"/>
            <a:endParaRPr lang="en-US" dirty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eaLnBrk="0" hangingPunct="0"/>
            <a:r>
              <a:rPr lang="en-US" dirty="0">
                <a:solidFill>
                  <a:srgbClr val="A50021"/>
                </a:solidFill>
                <a:latin typeface="Comic Sans MS" panose="030F0702030302020204" pitchFamily="66" charset="0"/>
              </a:rPr>
              <a:t>        height x (average of the bases)</a:t>
            </a:r>
          </a:p>
        </p:txBody>
      </p:sp>
      <p:sp>
        <p:nvSpPr>
          <p:cNvPr id="21508" name="AutoShape 1028"/>
          <p:cNvSpPr>
            <a:spLocks noChangeArrowheads="1"/>
          </p:cNvSpPr>
          <p:nvPr/>
        </p:nvSpPr>
        <p:spPr bwMode="auto">
          <a:xfrm flipV="1">
            <a:off x="3502025" y="4927600"/>
            <a:ext cx="2501900" cy="1044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09" name="Line 1029"/>
          <p:cNvSpPr>
            <a:spLocks noChangeShapeType="1"/>
          </p:cNvSpPr>
          <p:nvPr/>
        </p:nvSpPr>
        <p:spPr bwMode="auto">
          <a:xfrm>
            <a:off x="4610100" y="4921250"/>
            <a:ext cx="0" cy="1057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0" name="Line 1030"/>
          <p:cNvSpPr>
            <a:spLocks noChangeShapeType="1"/>
          </p:cNvSpPr>
          <p:nvPr/>
        </p:nvSpPr>
        <p:spPr bwMode="auto">
          <a:xfrm>
            <a:off x="4181475" y="4721225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1" name="Line 1031"/>
          <p:cNvSpPr>
            <a:spLocks noChangeShapeType="1"/>
          </p:cNvSpPr>
          <p:nvPr/>
        </p:nvSpPr>
        <p:spPr bwMode="auto">
          <a:xfrm>
            <a:off x="3467100" y="6207125"/>
            <a:ext cx="254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2" name="Rectangle 1032"/>
          <p:cNvSpPr>
            <a:spLocks noChangeArrowheads="1"/>
          </p:cNvSpPr>
          <p:nvPr/>
        </p:nvSpPr>
        <p:spPr bwMode="auto">
          <a:xfrm rot="16200000">
            <a:off x="4474162" y="5232536"/>
            <a:ext cx="1027525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height</a:t>
            </a:r>
          </a:p>
        </p:txBody>
      </p:sp>
      <p:sp>
        <p:nvSpPr>
          <p:cNvPr id="21513" name="Rectangle 1033"/>
          <p:cNvSpPr>
            <a:spLocks noChangeArrowheads="1"/>
          </p:cNvSpPr>
          <p:nvPr/>
        </p:nvSpPr>
        <p:spPr bwMode="auto">
          <a:xfrm>
            <a:off x="4225379" y="6290918"/>
            <a:ext cx="78867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base</a:t>
            </a:r>
          </a:p>
        </p:txBody>
      </p:sp>
      <p:sp>
        <p:nvSpPr>
          <p:cNvPr id="21514" name="Rectangle 1034"/>
          <p:cNvSpPr>
            <a:spLocks noChangeArrowheads="1"/>
          </p:cNvSpPr>
          <p:nvPr/>
        </p:nvSpPr>
        <p:spPr bwMode="auto">
          <a:xfrm>
            <a:off x="4375150" y="4143375"/>
            <a:ext cx="78867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base</a:t>
            </a:r>
          </a:p>
        </p:txBody>
      </p:sp>
      <p:sp>
        <p:nvSpPr>
          <p:cNvPr id="21515" name="Rectangle 1036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5E68C-8C3C-422C-B8D9-C05F87F13BD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33400" y="2038223"/>
            <a:ext cx="7988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latin typeface="Comic Sans MS" panose="030F0702030302020204" pitchFamily="66" charset="0"/>
              </a:rPr>
              <a:t>The concept is the same but the trapezoid is on its side.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 flipV="1">
            <a:off x="936625" y="4035425"/>
            <a:ext cx="2501900" cy="1044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2044700" y="4029075"/>
            <a:ext cx="0" cy="1057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616075" y="382905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901700" y="5314950"/>
            <a:ext cx="254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 rot="16200000">
            <a:off x="1908762" y="4340361"/>
            <a:ext cx="1027525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height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666875" y="5508625"/>
            <a:ext cx="78867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base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809750" y="3251200"/>
            <a:ext cx="78867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base</a:t>
            </a:r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5194300" y="3851275"/>
            <a:ext cx="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5181600" y="5257800"/>
            <a:ext cx="13779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V="1">
            <a:off x="6559550" y="3371850"/>
            <a:ext cx="0" cy="188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5207000" y="3368675"/>
            <a:ext cx="1358900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2" name="Arc 15"/>
          <p:cNvSpPr>
            <a:spLocks/>
          </p:cNvSpPr>
          <p:nvPr/>
        </p:nvSpPr>
        <p:spPr bwMode="auto">
          <a:xfrm>
            <a:off x="4932363" y="3316288"/>
            <a:ext cx="2257425" cy="100012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5219700" y="5006975"/>
            <a:ext cx="134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5445125" y="4546600"/>
            <a:ext cx="918521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width</a:t>
            </a: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>
            <a:off x="5105400" y="3851275"/>
            <a:ext cx="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 rot="16200000">
            <a:off x="4194762" y="4407036"/>
            <a:ext cx="1027525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height</a:t>
            </a:r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 rot="16200000">
            <a:off x="6404562" y="4114936"/>
            <a:ext cx="1027525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height</a:t>
            </a:r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6629400" y="3381375"/>
            <a:ext cx="0" cy="189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2254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58494"/>
              </p:ext>
            </p:extLst>
          </p:nvPr>
        </p:nvGraphicFramePr>
        <p:xfrm>
          <a:off x="620713" y="1270000"/>
          <a:ext cx="30797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Equation" r:id="rId3" imgW="1523880" imgH="419040" progId="Equation.DSMT4">
                  <p:embed/>
                </p:oleObj>
              </mc:Choice>
              <mc:Fallback>
                <p:oleObj name="Equation" r:id="rId3" imgW="152388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270000"/>
                        <a:ext cx="30797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894E4-9D6A-40DC-B01E-58B21D6B325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Error of the Trapezoidal Rule</a:t>
            </a:r>
          </a:p>
        </p:txBody>
      </p:sp>
      <p:graphicFrame>
        <p:nvGraphicFramePr>
          <p:cNvPr id="2355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44514"/>
              </p:ext>
            </p:extLst>
          </p:nvPr>
        </p:nvGraphicFramePr>
        <p:xfrm>
          <a:off x="2035174" y="1524000"/>
          <a:ext cx="3832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" name="Equation" r:id="rId3" imgW="1498320" imgH="634680" progId="Equation.DSMT4">
                  <p:embed/>
                </p:oleObj>
              </mc:Choice>
              <mc:Fallback>
                <p:oleObj name="Equation" r:id="rId3" imgW="1498320" imgH="63468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4" y="1524000"/>
                        <a:ext cx="3832225" cy="1143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3048000"/>
            <a:ext cx="8153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Comic Sans MS" panose="030F0702030302020204" pitchFamily="66" charset="0"/>
              </a:rPr>
              <a:t>This indicates that if the function being integrated is linear, the trapezoidal rule will be exact.</a:t>
            </a:r>
          </a:p>
          <a:p>
            <a:pPr eaLnBrk="0" hangingPunct="0"/>
            <a:endParaRPr lang="en-US" sz="2000" dirty="0">
              <a:latin typeface="Comic Sans MS" panose="030F0702030302020204" pitchFamily="66" charset="0"/>
            </a:endParaRPr>
          </a:p>
          <a:p>
            <a:pPr eaLnBrk="0" hangingPunct="0"/>
            <a:r>
              <a:rPr lang="en-US" sz="2000" dirty="0">
                <a:latin typeface="Comic Sans MS" panose="030F0702030302020204" pitchFamily="66" charset="0"/>
              </a:rPr>
              <a:t>Otherwise,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for section with second and higher order derivatives </a:t>
            </a:r>
            <a:r>
              <a:rPr lang="en-US" sz="2000" dirty="0">
                <a:latin typeface="Comic Sans MS" panose="030F0702030302020204" pitchFamily="66" charset="0"/>
              </a:rPr>
              <a:t>(that is  with curvature)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error can occur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 eaLnBrk="0" hangingPunct="0"/>
            <a:endParaRPr lang="en-US" sz="2000" dirty="0">
              <a:latin typeface="Comic Sans MS" panose="030F0702030302020204" pitchFamily="66" charset="0"/>
            </a:endParaRPr>
          </a:p>
          <a:p>
            <a:pPr eaLnBrk="0" hangingPunct="0"/>
            <a:r>
              <a:rPr lang="en-US" sz="2000" dirty="0">
                <a:latin typeface="Comic Sans MS" panose="030F0702030302020204" pitchFamily="66" charset="0"/>
              </a:rPr>
              <a:t>A reasonable estimate of</a:t>
            </a:r>
            <a:r>
              <a:rPr lang="en-US" sz="2000" i="1" dirty="0">
                <a:latin typeface="Comic Sans MS" panose="030F0702030302020204" pitchFamily="66" charset="0"/>
              </a:rPr>
              <a:t> x</a:t>
            </a:r>
            <a:r>
              <a:rPr lang="en-US" sz="2000" dirty="0">
                <a:latin typeface="Comic Sans MS" panose="030F0702030302020204" pitchFamily="66" charset="0"/>
              </a:rPr>
              <a:t> is the average value of </a:t>
            </a:r>
            <a:r>
              <a:rPr lang="en-US" sz="2000" i="1" dirty="0">
                <a:latin typeface="Comic Sans MS" panose="030F0702030302020204" pitchFamily="66" charset="0"/>
              </a:rPr>
              <a:t>b</a:t>
            </a:r>
            <a:r>
              <a:rPr lang="en-US" sz="2000" dirty="0">
                <a:latin typeface="Comic Sans MS" panose="030F0702030302020204" pitchFamily="66" charset="0"/>
              </a:rPr>
              <a:t> and </a:t>
            </a:r>
            <a:r>
              <a:rPr lang="en-US" sz="2000" i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7219D-2D07-422F-B819-AFB49854682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325438"/>
            <a:ext cx="8301037" cy="2805112"/>
          </a:xfrm>
          <a:solidFill>
            <a:schemeClr val="bg1"/>
          </a:solidFill>
        </p:spPr>
        <p:txBody>
          <a:bodyPr anchor="t"/>
          <a:lstStyle/>
          <a:p>
            <a:pPr algn="l" eaLnBrk="1" hangingPunct="1"/>
            <a:r>
              <a:rPr lang="en-US" sz="2800" b="1" u="sng" dirty="0" smtClean="0">
                <a:solidFill>
                  <a:schemeClr val="tx1"/>
                </a:solidFill>
              </a:rPr>
              <a:t>Example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99FF"/>
                </a:solidFill>
              </a:rPr>
              <a:t>Single Application of the Trapezoidal Rule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C00000"/>
                </a:solidFill>
              </a:rPr>
              <a:t>f(x)</a:t>
            </a:r>
            <a:r>
              <a:rPr lang="en-US" sz="2400" dirty="0" smtClean="0">
                <a:solidFill>
                  <a:srgbClr val="C00000"/>
                </a:solidFill>
              </a:rPr>
              <a:t> = 0.2 +25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dirty="0" smtClean="0">
                <a:solidFill>
                  <a:srgbClr val="C00000"/>
                </a:solidFill>
              </a:rPr>
              <a:t> – 200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+ 675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baseline="30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– 900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baseline="30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 + 400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baseline="30000" dirty="0" smtClean="0">
                <a:solidFill>
                  <a:srgbClr val="C00000"/>
                </a:solidFill>
              </a:rPr>
              <a:t>5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Integrate </a:t>
            </a:r>
            <a:r>
              <a:rPr lang="en-US" sz="2400" i="1" dirty="0" smtClean="0"/>
              <a:t>f(x)</a:t>
            </a:r>
            <a:r>
              <a:rPr lang="en-US" sz="2400" dirty="0" smtClean="0"/>
              <a:t>  from  a=0 to b=0.8</a:t>
            </a:r>
            <a:br>
              <a:rPr lang="en-US" sz="2400" dirty="0" smtClean="0"/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endParaRPr lang="en-US" sz="2400" u="sng" dirty="0" smtClean="0">
              <a:latin typeface="+mn-lt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87230982"/>
              </p:ext>
            </p:extLst>
          </p:nvPr>
        </p:nvGraphicFramePr>
        <p:xfrm>
          <a:off x="490538" y="4090988"/>
          <a:ext cx="4713287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2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090988"/>
                        <a:ext cx="4713287" cy="2387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7682029"/>
              </p:ext>
            </p:extLst>
          </p:nvPr>
        </p:nvGraphicFramePr>
        <p:xfrm>
          <a:off x="3398838" y="2144713"/>
          <a:ext cx="518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3" name="Equation" r:id="rId5" imgW="2895480" imgH="482400" progId="Equation.DSMT4">
                  <p:embed/>
                </p:oleObj>
              </mc:Choice>
              <mc:Fallback>
                <p:oleObj name="Equation" r:id="rId5" imgW="2895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2144713"/>
                        <a:ext cx="5181600" cy="86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713" y="3313113"/>
            <a:ext cx="8324850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2400" u="sng" kern="0" dirty="0">
                <a:solidFill>
                  <a:srgbClr val="0099FF"/>
                </a:solidFill>
                <a:latin typeface="Comic Sans MS" panose="030F0702030302020204" pitchFamily="66" charset="0"/>
                <a:ea typeface="+mj-ea"/>
                <a:cs typeface="+mj-cs"/>
              </a:rPr>
              <a:t>Solution:</a:t>
            </a:r>
            <a:r>
              <a:rPr lang="en-US" sz="2400" kern="0" dirty="0">
                <a:solidFill>
                  <a:schemeClr val="accent1"/>
                </a:solidFill>
                <a:latin typeface="Comic Sans MS" panose="030F0702030302020204" pitchFamily="66" charset="0"/>
                <a:ea typeface="+mj-ea"/>
                <a:cs typeface="+mj-cs"/>
              </a:rPr>
              <a:t>    </a:t>
            </a:r>
            <a: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f(a)=f(0) = 0.2  and   f(b)=f(0.8) = 0.232</a:t>
            </a:r>
            <a:b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US" sz="2400" u="sng" kern="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150" name="Picture 13" descr="Fig2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313" r="3673" b="2251"/>
          <a:stretch>
            <a:fillRect/>
          </a:stretch>
        </p:blipFill>
        <p:spPr bwMode="auto">
          <a:xfrm>
            <a:off x="5422900" y="3970338"/>
            <a:ext cx="3359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40400" y="6167438"/>
            <a:ext cx="2628900" cy="109537"/>
          </a:xfrm>
          <a:prstGeom prst="rect">
            <a:avLst/>
          </a:prstGeom>
          <a:solidFill>
            <a:srgbClr val="FFC0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E0745-A655-43D1-A08F-EA493CB0CC4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11188" y="357188"/>
            <a:ext cx="7543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Composite Trapezoidal Rule: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l-G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Divide the interval into </a:t>
            </a:r>
            <a:r>
              <a:rPr lang="en-US" altLang="el-GR" sz="2800" b="1" i="1" dirty="0">
                <a:solidFill>
                  <a:srgbClr val="008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l-G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subintervals and apply Trapezoidal Rule in each subinterval.</a:t>
            </a:r>
            <a:endParaRPr lang="en-CA" altLang="el-G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14678"/>
              </p:ext>
            </p:extLst>
          </p:nvPr>
        </p:nvGraphicFramePr>
        <p:xfrm>
          <a:off x="569913" y="2286000"/>
          <a:ext cx="8156575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2" name="Equation" r:id="rId4" imgW="2577960" imgH="482400" progId="Equation.DSMT4">
                  <p:embed/>
                </p:oleObj>
              </mc:Choice>
              <mc:Fallback>
                <p:oleObj name="Equation" r:id="rId4" imgW="2577960" imgH="482400" progId="Equation.DSMT4">
                  <p:embed/>
                  <p:pic>
                    <p:nvPicPr>
                      <p:cNvPr id="440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286000"/>
                        <a:ext cx="8156575" cy="15255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4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1188" y="3901826"/>
            <a:ext cx="1446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 dirty="0">
                <a:solidFill>
                  <a:srgbClr val="0000FF"/>
                </a:solidFill>
                <a:latin typeface="Comic Sans MS" panose="030F0702030302020204" pitchFamily="66" charset="0"/>
              </a:rPr>
              <a:t>where</a:t>
            </a:r>
            <a:endParaRPr lang="en-CA" altLang="el-GR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89404"/>
              </p:ext>
            </p:extLst>
          </p:nvPr>
        </p:nvGraphicFramePr>
        <p:xfrm>
          <a:off x="520700" y="4572000"/>
          <a:ext cx="81803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3" name="Equation" r:id="rId6" imgW="2895480" imgH="393480" progId="Equation.DSMT4">
                  <p:embed/>
                </p:oleObj>
              </mc:Choice>
              <mc:Fallback>
                <p:oleObj name="Equation" r:id="rId6" imgW="2895480" imgH="393480" progId="Equation.DSMT4">
                  <p:embed/>
                  <p:pic>
                    <p:nvPicPr>
                      <p:cNvPr id="440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4572000"/>
                        <a:ext cx="8180388" cy="1112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My Documents\chapra\jpeg_art\ch16_jpeg_art\cha92657_1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066800"/>
            <a:ext cx="607592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Composite (multiple) trapezoidal rule</a:t>
            </a:r>
            <a:endParaRPr lang="el-GR" sz="32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0BB6-B82B-4E5B-A21D-F9D443E4D61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77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Multiple Application of the Trapezoidal Rule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Improve the accuracy by  dividing the integration interval into a number of smaller segments</a:t>
            </a:r>
          </a:p>
          <a:p>
            <a:pPr eaLnBrk="1" hangingPunct="1">
              <a:defRPr/>
            </a:pPr>
            <a:r>
              <a:rPr lang="en-US" sz="2400" dirty="0" smtClean="0"/>
              <a:t>Apply the method to each segment</a:t>
            </a:r>
          </a:p>
          <a:p>
            <a:pPr eaLnBrk="1" hangingPunct="1">
              <a:defRPr/>
            </a:pPr>
            <a:r>
              <a:rPr lang="en-US" sz="2400" dirty="0" smtClean="0"/>
              <a:t>Resulting equations are called multiple-application or composite integration formulas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79E54-51FF-4287-A9D9-2693171B70B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50116"/>
              </p:ext>
            </p:extLst>
          </p:nvPr>
        </p:nvGraphicFramePr>
        <p:xfrm>
          <a:off x="823913" y="3352800"/>
          <a:ext cx="786288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8" name="Equation" r:id="rId4" imgW="3848040" imgH="965160" progId="Equation.DSMT4">
                  <p:embed/>
                </p:oleObj>
              </mc:Choice>
              <mc:Fallback>
                <p:oleObj name="Equation" r:id="rId4" imgW="3848040" imgH="965160" progId="Equation.DSMT4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352800"/>
                        <a:ext cx="7862887" cy="197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9625" y="5719762"/>
            <a:ext cx="726000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where there are </a:t>
            </a:r>
            <a:r>
              <a:rPr lang="en-US" b="1" i="1" dirty="0">
                <a:latin typeface="Comic Sans MS" panose="030F0702030302020204" pitchFamily="66" charset="0"/>
              </a:rPr>
              <a:t>n+1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equally spaced base points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69196"/>
              </p:ext>
            </p:extLst>
          </p:nvPr>
        </p:nvGraphicFramePr>
        <p:xfrm>
          <a:off x="762000" y="2438400"/>
          <a:ext cx="617855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" name="Equation" r:id="rId3" imgW="3848040" imgH="1587240" progId="Equation.DSMT4">
                  <p:embed/>
                </p:oleObj>
              </mc:Choice>
              <mc:Fallback>
                <p:oleObj name="Equation" r:id="rId3" imgW="3848040" imgH="158724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617855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38200" y="1752600"/>
            <a:ext cx="687848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We can group terms to express a general form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rot="5400000">
            <a:off x="1401761" y="4791075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6000" dirty="0">
                <a:latin typeface="CopprplGoth Bd BT" pitchFamily="34" charset="0"/>
              </a:rPr>
              <a:t>}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rot="5400000">
            <a:off x="3021236" y="4545236"/>
            <a:ext cx="602801" cy="15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9600" dirty="0">
                <a:latin typeface="CopprplGoth Bd BT" pitchFamily="34" charset="0"/>
              </a:rPr>
              <a:t>}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126066" y="5380920"/>
            <a:ext cx="98584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width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362200" y="5407646"/>
            <a:ext cx="238687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average height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09600" y="304800"/>
            <a:ext cx="807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Multiple Application of the 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73B54-C311-4F77-AB93-EFD35C7657B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0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445661"/>
              </p:ext>
            </p:extLst>
          </p:nvPr>
        </p:nvGraphicFramePr>
        <p:xfrm>
          <a:off x="2209800" y="1120243"/>
          <a:ext cx="40386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" name="Equation" r:id="rId3" imgW="2425680" imgH="609480" progId="Equation.DSMT4">
                  <p:embed/>
                </p:oleObj>
              </mc:Choice>
              <mc:Fallback>
                <p:oleObj name="Equation" r:id="rId3" imgW="2425680" imgH="609480" progId="Equation.DSMT4">
                  <p:embed/>
                  <p:pic>
                    <p:nvPicPr>
                      <p:cNvPr id="0" name="Object 10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20243"/>
                        <a:ext cx="40386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1" name="Group 1031"/>
          <p:cNvGrpSpPr>
            <a:grpSpLocks/>
          </p:cNvGrpSpPr>
          <p:nvPr/>
        </p:nvGrpSpPr>
        <p:grpSpPr bwMode="auto">
          <a:xfrm>
            <a:off x="2543175" y="2027944"/>
            <a:ext cx="4030663" cy="1090613"/>
            <a:chOff x="788" y="1346"/>
            <a:chExt cx="2539" cy="687"/>
          </a:xfrm>
        </p:grpSpPr>
        <p:sp>
          <p:nvSpPr>
            <p:cNvPr id="27656" name="Rectangle 1027"/>
            <p:cNvSpPr>
              <a:spLocks noChangeArrowheads="1"/>
            </p:cNvSpPr>
            <p:nvPr/>
          </p:nvSpPr>
          <p:spPr bwMode="auto">
            <a:xfrm rot="5400000">
              <a:off x="993" y="1174"/>
              <a:ext cx="29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6000">
                  <a:latin typeface="Comic Sans MS" panose="030F0702030302020204" pitchFamily="66" charset="0"/>
                </a:rPr>
                <a:t>}</a:t>
              </a:r>
            </a:p>
          </p:txBody>
        </p:sp>
        <p:sp>
          <p:nvSpPr>
            <p:cNvPr id="27657" name="Rectangle 1028"/>
            <p:cNvSpPr>
              <a:spLocks noChangeArrowheads="1"/>
            </p:cNvSpPr>
            <p:nvPr/>
          </p:nvSpPr>
          <p:spPr bwMode="auto">
            <a:xfrm rot="5400000">
              <a:off x="2131" y="1060"/>
              <a:ext cx="401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600">
                  <a:latin typeface="Comic Sans MS" panose="030F0702030302020204" pitchFamily="66" charset="0"/>
                </a:rPr>
                <a:t>}</a:t>
              </a:r>
            </a:p>
          </p:txBody>
        </p:sp>
        <p:sp>
          <p:nvSpPr>
            <p:cNvPr id="27658" name="Rectangle 1029"/>
            <p:cNvSpPr>
              <a:spLocks noChangeArrowheads="1"/>
            </p:cNvSpPr>
            <p:nvPr/>
          </p:nvSpPr>
          <p:spPr bwMode="auto">
            <a:xfrm>
              <a:off x="788" y="1742"/>
              <a:ext cx="6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rPr>
                <a:t>width</a:t>
              </a:r>
            </a:p>
          </p:txBody>
        </p:sp>
        <p:sp>
          <p:nvSpPr>
            <p:cNvPr id="27659" name="Rectangle 1030"/>
            <p:cNvSpPr>
              <a:spLocks noChangeArrowheads="1"/>
            </p:cNvSpPr>
            <p:nvPr/>
          </p:nvSpPr>
          <p:spPr bwMode="auto">
            <a:xfrm>
              <a:off x="1850" y="1742"/>
              <a:ext cx="14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rPr>
                <a:t>average</a:t>
              </a:r>
              <a:r>
                <a:rPr lang="en-US" dirty="0">
                  <a:latin typeface="Comic Sans MS" panose="030F0702030302020204" pitchFamily="66" charset="0"/>
                </a:rPr>
                <a:t>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rPr>
                <a:t>height</a:t>
              </a:r>
            </a:p>
          </p:txBody>
        </p:sp>
      </p:grpSp>
      <p:sp>
        <p:nvSpPr>
          <p:cNvPr id="27652" name="Rectangle 1032"/>
          <p:cNvSpPr>
            <a:spLocks noChangeArrowheads="1"/>
          </p:cNvSpPr>
          <p:nvPr/>
        </p:nvSpPr>
        <p:spPr bwMode="auto">
          <a:xfrm>
            <a:off x="685800" y="3304013"/>
            <a:ext cx="8226611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 average height represents a weighted average</a:t>
            </a:r>
          </a:p>
          <a:p>
            <a:pPr eaLnBrk="0" hangingPunct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of the function values</a:t>
            </a:r>
          </a:p>
          <a:p>
            <a:pPr eaLnBrk="0" hangingPunct="0"/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0" hangingPunct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Note that the interior points are given twice the weight</a:t>
            </a:r>
          </a:p>
          <a:p>
            <a:pPr eaLnBrk="0" hangingPunct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of the two end points</a:t>
            </a:r>
          </a:p>
        </p:txBody>
      </p:sp>
      <p:graphicFrame>
        <p:nvGraphicFramePr>
          <p:cNvPr id="27653" name="Object 10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748156"/>
              </p:ext>
            </p:extLst>
          </p:nvPr>
        </p:nvGraphicFramePr>
        <p:xfrm>
          <a:off x="4264819" y="5123955"/>
          <a:ext cx="313531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3" name="Equation" r:id="rId5" imgW="3143473" imgH="1321417" progId="Equation.DSMT4">
                  <p:embed/>
                </p:oleObj>
              </mc:Choice>
              <mc:Fallback>
                <p:oleObj name="Equation" r:id="rId5" imgW="3143473" imgH="1321417" progId="Equation.DSMT4">
                  <p:embed/>
                  <p:pic>
                    <p:nvPicPr>
                      <p:cNvPr id="0" name="Object 103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819" y="5123955"/>
                        <a:ext cx="3135313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1034"/>
          <p:cNvSpPr>
            <a:spLocks noChangeArrowheads="1"/>
          </p:cNvSpPr>
          <p:nvPr/>
        </p:nvSpPr>
        <p:spPr bwMode="auto">
          <a:xfrm>
            <a:off x="577056" y="277989"/>
            <a:ext cx="8109743" cy="68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Multiple Application of the 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9FB04-C23D-443B-AE2D-BBA7E784CB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6573AA93-9308-4809-A09E-7C8E3743F808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l-GR" sz="2800" dirty="0" smtClean="0"/>
              <a:t>Integration is a </a:t>
            </a:r>
            <a:r>
              <a:rPr lang="en-US" altLang="el-GR" sz="2800" u="sng" dirty="0" smtClean="0"/>
              <a:t>summing</a:t>
            </a:r>
            <a:r>
              <a:rPr lang="en-US" altLang="el-GR" sz="2800" dirty="0" smtClean="0"/>
              <a:t> process. Thus virtually all numerical approximations can be represented by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l-GR" sz="2800" dirty="0" smtClean="0"/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l-GR" dirty="0" smtClean="0"/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l-GR" dirty="0" smtClean="0"/>
              <a:t>in which </a:t>
            </a:r>
            <a:r>
              <a:rPr lang="en-US" altLang="el-GR" i="1" dirty="0" err="1" smtClean="0">
                <a:solidFill>
                  <a:srgbClr val="008000"/>
                </a:solidFill>
              </a:rPr>
              <a:t>w</a:t>
            </a:r>
            <a:r>
              <a:rPr lang="en-US" altLang="el-GR" i="1" baseline="-25000" dirty="0" err="1" smtClean="0">
                <a:solidFill>
                  <a:srgbClr val="008000"/>
                </a:solidFill>
              </a:rPr>
              <a:t>i</a:t>
            </a:r>
            <a:r>
              <a:rPr lang="en-US" altLang="el-GR" dirty="0" smtClean="0"/>
              <a:t> are the weights,</a:t>
            </a:r>
            <a:r>
              <a:rPr lang="en-US" altLang="el-GR" dirty="0" smtClean="0">
                <a:solidFill>
                  <a:srgbClr val="008000"/>
                </a:solidFill>
              </a:rPr>
              <a:t> </a:t>
            </a:r>
            <a:r>
              <a:rPr lang="en-US" altLang="el-GR" i="1" dirty="0" smtClean="0">
                <a:solidFill>
                  <a:srgbClr val="008000"/>
                </a:solidFill>
              </a:rPr>
              <a:t>x</a:t>
            </a:r>
            <a:r>
              <a:rPr lang="en-US" altLang="el-GR" i="1" baseline="-25000" dirty="0" smtClean="0">
                <a:solidFill>
                  <a:srgbClr val="008000"/>
                </a:solidFill>
              </a:rPr>
              <a:t>i</a:t>
            </a:r>
            <a:r>
              <a:rPr lang="en-US" altLang="el-GR" dirty="0" smtClean="0"/>
              <a:t> are the sampling points, and </a:t>
            </a:r>
            <a:r>
              <a:rPr lang="en-US" altLang="el-GR" i="1" dirty="0" smtClean="0">
                <a:solidFill>
                  <a:srgbClr val="008000"/>
                </a:solidFill>
              </a:rPr>
              <a:t>E</a:t>
            </a:r>
            <a:r>
              <a:rPr lang="en-US" altLang="el-GR" i="1" baseline="-25000" dirty="0" smtClean="0">
                <a:solidFill>
                  <a:srgbClr val="008000"/>
                </a:solidFill>
              </a:rPr>
              <a:t>t</a:t>
            </a:r>
            <a:r>
              <a:rPr lang="en-US" altLang="el-GR" dirty="0" smtClean="0"/>
              <a:t> is the truncation error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l-GR" sz="2800" dirty="0" smtClean="0"/>
              <a:t>Valid for any function that is continuous on the closed and bounded interval of integration.</a:t>
            </a:r>
            <a:endParaRPr lang="en-US" altLang="el-GR" dirty="0" smtClean="0"/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65923"/>
              </p:ext>
            </p:extLst>
          </p:nvPr>
        </p:nvGraphicFramePr>
        <p:xfrm>
          <a:off x="2090737" y="2362200"/>
          <a:ext cx="48361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9" name="Equation" r:id="rId3" imgW="2082600" imgH="431640" progId="Equation.DSMT4">
                  <p:embed/>
                </p:oleObj>
              </mc:Choice>
              <mc:Fallback>
                <p:oleObj name="Equation" r:id="rId3" imgW="2082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7" y="2362200"/>
                        <a:ext cx="4836113" cy="1003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 smtClean="0">
                <a:solidFill>
                  <a:srgbClr val="0000FF"/>
                </a:solidFill>
              </a:rPr>
              <a:t>Reimann</a:t>
            </a:r>
            <a:r>
              <a:rPr lang="en-US" altLang="el-GR" dirty="0" smtClean="0">
                <a:solidFill>
                  <a:srgbClr val="0000FF"/>
                </a:solidFill>
              </a:rPr>
              <a:t> Integral Theorem</a:t>
            </a:r>
          </a:p>
        </p:txBody>
      </p:sp>
    </p:spTree>
    <p:extLst>
      <p:ext uri="{BB962C8B-B14F-4D97-AF65-F5344CB8AC3E}">
        <p14:creationId xmlns:p14="http://schemas.microsoft.com/office/powerpoint/2010/main" val="1464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Example-1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1140583"/>
            <a:ext cx="79248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Evaluate the following integral using the trapezoidal rule and h = 0.1</a:t>
            </a:r>
          </a:p>
        </p:txBody>
      </p:sp>
      <p:graphicFrame>
        <p:nvGraphicFramePr>
          <p:cNvPr id="2867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55613"/>
              </p:ext>
            </p:extLst>
          </p:nvPr>
        </p:nvGraphicFramePr>
        <p:xfrm>
          <a:off x="1200150" y="4684713"/>
          <a:ext cx="36814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1" name="Equation" r:id="rId3" imgW="2450880" imgH="609480" progId="Equation.DSMT4">
                  <p:embed/>
                </p:oleObj>
              </mc:Choice>
              <mc:Fallback>
                <p:oleObj name="Equation" r:id="rId3" imgW="2450880" imgH="60948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4684713"/>
                        <a:ext cx="368141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53390"/>
              </p:ext>
            </p:extLst>
          </p:nvPr>
        </p:nvGraphicFramePr>
        <p:xfrm>
          <a:off x="1447800" y="2099222"/>
          <a:ext cx="1066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2" name="Equation" r:id="rId5" imgW="761760" imgH="482400" progId="Equation.DSMT4">
                  <p:embed/>
                </p:oleObj>
              </mc:Choice>
              <mc:Fallback>
                <p:oleObj name="Equation" r:id="rId5" imgW="761760" imgH="4824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99222"/>
                        <a:ext cx="1066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15640"/>
              </p:ext>
            </p:extLst>
          </p:nvPr>
        </p:nvGraphicFramePr>
        <p:xfrm>
          <a:off x="1333500" y="3118397"/>
          <a:ext cx="244157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" name="Equation" r:id="rId7" imgW="2451227" imgH="1334905" progId="Equation.3">
                  <p:embed/>
                </p:oleObj>
              </mc:Choice>
              <mc:Fallback>
                <p:oleObj name="Equation" r:id="rId7" imgW="2451227" imgH="1334905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118397"/>
                        <a:ext cx="244157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32031"/>
              </p:ext>
            </p:extLst>
          </p:nvPr>
        </p:nvGraphicFramePr>
        <p:xfrm>
          <a:off x="4495800" y="1946822"/>
          <a:ext cx="35433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4" name="Chart" r:id="rId9" imgW="3543538" imgH="2743438" progId="Excel.Chart.8">
                  <p:embed/>
                </p:oleObj>
              </mc:Choice>
              <mc:Fallback>
                <p:oleObj name="Chart" r:id="rId9" imgW="3543538" imgH="2743438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46822"/>
                        <a:ext cx="35433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A8BD0-5934-4389-87CC-62DA6B5EFB9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2792412" y="883444"/>
            <a:ext cx="5818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by dividing the </a:t>
            </a:r>
            <a:r>
              <a:rPr lang="en-US" alt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interval into </a:t>
            </a:r>
            <a:r>
              <a:rPr lang="en-US" alt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20 subintervals.</a:t>
            </a:r>
            <a:endParaRPr lang="en-CA" altLang="el-G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5061" name="Group 7"/>
          <p:cNvGrpSpPr>
            <a:grpSpLocks/>
          </p:cNvGrpSpPr>
          <p:nvPr/>
        </p:nvGrpSpPr>
        <p:grpSpPr bwMode="auto">
          <a:xfrm>
            <a:off x="323057" y="555625"/>
            <a:ext cx="2450305" cy="1147762"/>
            <a:chOff x="323057" y="255785"/>
            <a:chExt cx="2450305" cy="1147762"/>
          </a:xfrm>
        </p:grpSpPr>
        <p:sp>
          <p:nvSpPr>
            <p:cNvPr id="45062" name="Text Box 2"/>
            <p:cNvSpPr txBox="1">
              <a:spLocks noChangeArrowheads="1"/>
            </p:cNvSpPr>
            <p:nvPr/>
          </p:nvSpPr>
          <p:spPr bwMode="auto">
            <a:xfrm>
              <a:off x="323057" y="583604"/>
              <a:ext cx="9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Find</a:t>
              </a:r>
              <a:endParaRPr lang="en-CA" altLang="el-GR" sz="20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4505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2055178"/>
                </p:ext>
              </p:extLst>
            </p:nvPr>
          </p:nvGraphicFramePr>
          <p:xfrm>
            <a:off x="1143000" y="255785"/>
            <a:ext cx="1630362" cy="1147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40" name="Equation" r:id="rId4" imgW="685800" imgH="482400" progId="Equation.DSMT4">
                    <p:embed/>
                  </p:oleObj>
                </mc:Choice>
                <mc:Fallback>
                  <p:oleObj name="Equation" r:id="rId4" imgW="685800" imgH="482400" progId="Equation.DSMT4">
                    <p:embed/>
                    <p:pic>
                      <p:nvPicPr>
                        <p:cNvPr id="4505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255785"/>
                          <a:ext cx="1630362" cy="1147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0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96098"/>
              </p:ext>
            </p:extLst>
          </p:nvPr>
        </p:nvGraphicFramePr>
        <p:xfrm>
          <a:off x="3352800" y="1308954"/>
          <a:ext cx="5156993" cy="231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1" name="Equation" r:id="rId6" imgW="2286000" imgH="1028520" progId="Equation.3">
                  <p:embed/>
                </p:oleObj>
              </mc:Choice>
              <mc:Fallback>
                <p:oleObj name="Equation" r:id="rId6" imgW="2286000" imgH="1028520" progId="Equation.3">
                  <p:embed/>
                  <p:pic>
                    <p:nvPicPr>
                      <p:cNvPr id="450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08954"/>
                        <a:ext cx="5156993" cy="2319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Example-2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6974"/>
              </p:ext>
            </p:extLst>
          </p:nvPr>
        </p:nvGraphicFramePr>
        <p:xfrm>
          <a:off x="1066800" y="3733800"/>
          <a:ext cx="6814241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" name="Equation" r:id="rId8" imgW="2730240" imgH="1168200" progId="Equation.DSMT4">
                  <p:embed/>
                </p:oleObj>
              </mc:Choice>
              <mc:Fallback>
                <p:oleObj name="Equation" r:id="rId8" imgW="273024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6814241" cy="29146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7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4476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Simpson’s Rules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23950"/>
            <a:ext cx="8229600" cy="21209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One drawback of the trapezoidal rule is that the error is related to the second derivative of the function.</a:t>
            </a:r>
          </a:p>
          <a:p>
            <a:pPr eaLnBrk="1" hangingPunct="1"/>
            <a:r>
              <a:rPr lang="en-US" sz="2000" dirty="0" smtClean="0"/>
              <a:t>More complicated approximation formulas can improve the accuracy for curves - these include using (a) 2nd and (b) 3rd order polynomials.</a:t>
            </a:r>
          </a:p>
          <a:p>
            <a:pPr eaLnBrk="1" hangingPunct="1"/>
            <a:r>
              <a:rPr lang="en-US" sz="2000" dirty="0" smtClean="0"/>
              <a:t>The formulas that result from taking the integrals under these polynomials are called </a:t>
            </a:r>
            <a:r>
              <a:rPr lang="en-US" sz="2000" i="1" dirty="0" smtClean="0"/>
              <a:t>Simpson’s rules</a:t>
            </a:r>
            <a:r>
              <a:rPr lang="en-US" sz="2000" dirty="0" smtClean="0"/>
              <a:t>.</a:t>
            </a:r>
          </a:p>
        </p:txBody>
      </p:sp>
      <p:pic>
        <p:nvPicPr>
          <p:cNvPr id="286724" name="Picture 4" descr="fig1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75038"/>
            <a:ext cx="59436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8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Simpson's rule</a:t>
            </a:r>
            <a:endParaRPr lang="el-G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50900"/>
            <a:ext cx="8763000" cy="5505450"/>
          </a:xfrm>
        </p:spPr>
        <p:txBody>
          <a:bodyPr/>
          <a:lstStyle/>
          <a:p>
            <a:r>
              <a:rPr lang="en-US" sz="2400" dirty="0"/>
              <a:t>Simpson's rule is a method of numerical integration which is a good deal more accurate than the Trapezoidal rule, and should always be used before you try anything fancier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n-US" sz="2400" dirty="0"/>
              <a:t>Simpson's rule is like the trapezoid rule, except instead of fitting a line we fit a parabola between three points, </a:t>
            </a:r>
            <a:r>
              <a:rPr lang="en-US" sz="2400" b="1" i="1" u="sng" dirty="0"/>
              <a:t>a</a:t>
            </a:r>
            <a:r>
              <a:rPr lang="en-US" sz="2400" b="1" u="sng" dirty="0"/>
              <a:t>, </a:t>
            </a:r>
            <a:r>
              <a:rPr lang="en-US" sz="2400" b="1" i="1" u="sng" dirty="0"/>
              <a:t>b</a:t>
            </a:r>
            <a:r>
              <a:rPr lang="en-US" sz="2400" b="1" u="sng" dirty="0"/>
              <a:t>, and (</a:t>
            </a:r>
            <a:r>
              <a:rPr lang="en-US" sz="2400" b="1" u="sng" dirty="0" err="1"/>
              <a:t>a+b</a:t>
            </a:r>
            <a:r>
              <a:rPr lang="en-US" sz="2400" b="1" u="sng" dirty="0"/>
              <a:t>)/2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also divides the area under the function to be </a:t>
            </a:r>
            <a:r>
              <a:rPr lang="en-US" sz="2400" dirty="0" smtClean="0"/>
              <a:t>integrated</a:t>
            </a:r>
            <a:r>
              <a:rPr lang="en-US" sz="2400" dirty="0"/>
              <a:t>, f(x), into vertical strips, but instead of joining the points f(x</a:t>
            </a:r>
            <a:r>
              <a:rPr lang="en-US" sz="2400" baseline="-25000" dirty="0"/>
              <a:t>i</a:t>
            </a:r>
            <a:r>
              <a:rPr lang="en-US" sz="2400" dirty="0"/>
              <a:t>) with straight lines, </a:t>
            </a:r>
            <a:r>
              <a:rPr lang="en-US" sz="2400" u="sng" dirty="0">
                <a:solidFill>
                  <a:srgbClr val="C00000"/>
                </a:solidFill>
              </a:rPr>
              <a:t>every set of three such successive points is fitted with a parabola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ensure that there are always </a:t>
            </a:r>
            <a:r>
              <a:rPr lang="en-US" sz="2400" b="1" dirty="0">
                <a:solidFill>
                  <a:srgbClr val="C00000"/>
                </a:solidFill>
              </a:rPr>
              <a:t>an even number of panels</a:t>
            </a:r>
            <a:r>
              <a:rPr lang="en-US" sz="2400" dirty="0"/>
              <a:t>, the step-length </a:t>
            </a:r>
            <a:r>
              <a:rPr lang="en-US" sz="2400" b="1" i="1" u="sng" dirty="0">
                <a:solidFill>
                  <a:srgbClr val="0000FF"/>
                </a:solidFill>
              </a:rPr>
              <a:t>h</a:t>
            </a:r>
            <a:r>
              <a:rPr lang="en-US" sz="2400" b="1" u="sng" dirty="0">
                <a:solidFill>
                  <a:srgbClr val="0000FF"/>
                </a:solidFill>
              </a:rPr>
              <a:t> is usually chosen so that there are 2</a:t>
            </a:r>
            <a:r>
              <a:rPr lang="en-US" sz="2400" b="1" i="1" u="sng" dirty="0">
                <a:solidFill>
                  <a:srgbClr val="0000FF"/>
                </a:solidFill>
              </a:rPr>
              <a:t>n</a:t>
            </a:r>
            <a:r>
              <a:rPr lang="en-US" sz="2400" b="1" u="sng" dirty="0">
                <a:solidFill>
                  <a:srgbClr val="0000FF"/>
                </a:solidFill>
              </a:rPr>
              <a:t> panels</a:t>
            </a:r>
            <a:r>
              <a:rPr lang="en-US" sz="2400" dirty="0"/>
              <a:t>, i.e., </a:t>
            </a:r>
            <a:r>
              <a:rPr lang="en-US" sz="2400" b="1" dirty="0">
                <a:solidFill>
                  <a:srgbClr val="C00000"/>
                </a:solidFill>
              </a:rPr>
              <a:t>n=(b−a)/(2h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0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Simpson’s 1/3 Rule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472854"/>
            <a:ext cx="7772400" cy="1117946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Corresponds to the case where the function is </a:t>
            </a:r>
            <a:r>
              <a:rPr lang="en-US" b="1" dirty="0" smtClean="0">
                <a:solidFill>
                  <a:srgbClr val="C00000"/>
                </a:solidFill>
              </a:rPr>
              <a:t>a second order </a:t>
            </a:r>
            <a:r>
              <a:rPr lang="en-US" dirty="0" smtClean="0"/>
              <a:t>polynomial</a:t>
            </a:r>
          </a:p>
        </p:txBody>
      </p:sp>
      <p:graphicFrame>
        <p:nvGraphicFramePr>
          <p:cNvPr id="297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49109"/>
              </p:ext>
            </p:extLst>
          </p:nvPr>
        </p:nvGraphicFramePr>
        <p:xfrm>
          <a:off x="2967038" y="2895601"/>
          <a:ext cx="3814762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" name="Equation" r:id="rId3" imgW="1765080" imgH="761760" progId="Equation.DSMT4">
                  <p:embed/>
                </p:oleObj>
              </mc:Choice>
              <mc:Fallback>
                <p:oleObj name="Equation" r:id="rId3" imgW="1765080" imgH="76176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895601"/>
                        <a:ext cx="3814762" cy="188118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D3A70-5365-4FF9-8C15-C5D4FB1D7A8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Simpson’s 1/3 Rule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007069"/>
            <a:ext cx="8382000" cy="196026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400" dirty="0" smtClean="0"/>
              <a:t>Designate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as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 </a:t>
            </a:r>
            <a:r>
              <a:rPr lang="en-US" sz="2400" dirty="0" smtClean="0"/>
              <a:t>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,  and estimate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(x) </a:t>
            </a:r>
            <a:r>
              <a:rPr lang="en-US" sz="2400" dirty="0" smtClean="0"/>
              <a:t>as a second order Lagrange polynomial.</a:t>
            </a:r>
          </a:p>
          <a:p>
            <a:pPr eaLnBrk="1" hangingPunct="1"/>
            <a:r>
              <a:rPr lang="en-US" sz="2400" dirty="0"/>
              <a:t>Simpson’s 1/3 rule corresponds to using second-order polynomials.  Using the Lagrange form for a quadratic fit of three points:</a:t>
            </a:r>
            <a:br>
              <a:rPr lang="en-US" sz="2400" dirty="0"/>
            </a:br>
            <a:endParaRPr lang="en-US" sz="2400" dirty="0" smtClean="0"/>
          </a:p>
        </p:txBody>
      </p:sp>
      <p:graphicFrame>
        <p:nvGraphicFramePr>
          <p:cNvPr id="3072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795321"/>
              </p:ext>
            </p:extLst>
          </p:nvPr>
        </p:nvGraphicFramePr>
        <p:xfrm>
          <a:off x="2209800" y="4599285"/>
          <a:ext cx="4724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4" name="Equation" r:id="rId3" imgW="2476440" imgH="1041120" progId="Equation.DSMT4">
                  <p:embed/>
                </p:oleObj>
              </mc:Choice>
              <mc:Fallback>
                <p:oleObj name="Equation" r:id="rId3" imgW="2476440" imgH="10411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99285"/>
                        <a:ext cx="4724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7A39-0312-4EFA-AFFC-FA46CB3D273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14597"/>
              </p:ext>
            </p:extLst>
          </p:nvPr>
        </p:nvGraphicFramePr>
        <p:xfrm>
          <a:off x="609600" y="3276600"/>
          <a:ext cx="80772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" name="Equation" r:id="rId5" imgW="4927600" imgH="444500" progId="Equation.3">
                  <p:embed/>
                </p:oleObj>
              </mc:Choice>
              <mc:Fallback>
                <p:oleObj name="Equation" r:id="rId5" imgW="49276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80772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40386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Integration over the three points simplifies to: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Simpson’s 1/3 Rule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24765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After integration and algebraic manipulation, we get the following equations</a:t>
            </a:r>
          </a:p>
        </p:txBody>
      </p:sp>
      <p:graphicFrame>
        <p:nvGraphicFramePr>
          <p:cNvPr id="3174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775387"/>
              </p:ext>
            </p:extLst>
          </p:nvPr>
        </p:nvGraphicFramePr>
        <p:xfrm>
          <a:off x="1143000" y="2514600"/>
          <a:ext cx="3897313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0" name="Equation" r:id="rId3" imgW="2171520" imgH="838080" progId="Equation.DSMT4">
                  <p:embed/>
                </p:oleObj>
              </mc:Choice>
              <mc:Fallback>
                <p:oleObj name="Equation" r:id="rId3" imgW="2171520" imgH="83808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3897313" cy="1649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1447800" y="4108452"/>
            <a:ext cx="3992563" cy="1004888"/>
            <a:chOff x="788" y="3236"/>
            <a:chExt cx="2515" cy="633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 rot="5400000">
              <a:off x="982" y="3071"/>
              <a:ext cx="27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6000" dirty="0">
                  <a:solidFill>
                    <a:schemeClr val="accent6">
                      <a:lumMod val="75000"/>
                    </a:schemeClr>
                  </a:solidFill>
                  <a:latin typeface="CopprplGoth Bd BT" pitchFamily="34" charset="0"/>
                </a:rPr>
                <a:t>}</a:t>
              </a: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 rot="5400000">
              <a:off x="2062" y="2933"/>
              <a:ext cx="373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600" dirty="0">
                  <a:solidFill>
                    <a:schemeClr val="accent6">
                      <a:lumMod val="75000"/>
                    </a:schemeClr>
                  </a:solidFill>
                  <a:latin typeface="CopprplGoth Bd BT" pitchFamily="34" charset="0"/>
                </a:rPr>
                <a:t>}</a:t>
              </a:r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788" y="3578"/>
              <a:ext cx="6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>
                  <a:latin typeface="Comic Sans MS" panose="030F0702030302020204" pitchFamily="66" charset="0"/>
                </a:rPr>
                <a:t>width</a:t>
              </a:r>
            </a:p>
          </p:txBody>
        </p:sp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1850" y="3578"/>
              <a:ext cx="1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>
                  <a:latin typeface="Comic Sans MS" panose="030F0702030302020204" pitchFamily="66" charset="0"/>
                </a:rPr>
                <a:t>average height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589A2-5EAC-4DF8-89D8-BC829ED7983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Error</a:t>
            </a:r>
          </a:p>
        </p:txBody>
      </p:sp>
      <p:graphicFrame>
        <p:nvGraphicFramePr>
          <p:cNvPr id="3277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288976"/>
              </p:ext>
            </p:extLst>
          </p:nvPr>
        </p:nvGraphicFramePr>
        <p:xfrm>
          <a:off x="3048000" y="1844688"/>
          <a:ext cx="30480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8" name="Equation" r:id="rId3" imgW="1511280" imgH="634680" progId="Equation.DSMT4">
                  <p:embed/>
                </p:oleObj>
              </mc:Choice>
              <mc:Fallback>
                <p:oleObj name="Equation" r:id="rId3" imgW="1511280" imgH="63468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44688"/>
                        <a:ext cx="3048000" cy="12430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01757" y="1162063"/>
            <a:ext cx="655948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latin typeface="Comic Sans MS" panose="030F0702030302020204" pitchFamily="66" charset="0"/>
              </a:rPr>
              <a:t>Single application of Trapezoidal Rule.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01757" y="3429000"/>
            <a:ext cx="678551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latin typeface="Comic Sans MS" panose="030F0702030302020204" pitchFamily="66" charset="0"/>
              </a:rPr>
              <a:t>Single application of Simpson’s 1/3 Rule</a:t>
            </a:r>
          </a:p>
        </p:txBody>
      </p:sp>
      <p:graphicFrame>
        <p:nvGraphicFramePr>
          <p:cNvPr id="3277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161247"/>
              </p:ext>
            </p:extLst>
          </p:nvPr>
        </p:nvGraphicFramePr>
        <p:xfrm>
          <a:off x="2819400" y="4240206"/>
          <a:ext cx="3733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9" name="Equation" r:id="rId5" imgW="1739880" imgH="393480" progId="Equation.DSMT4">
                  <p:embed/>
                </p:oleObj>
              </mc:Choice>
              <mc:Fallback>
                <p:oleObj name="Equation" r:id="rId5" imgW="1739880" imgH="39348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40206"/>
                        <a:ext cx="3733800" cy="9080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6591C-A706-4357-A7C4-382A7A3B7E0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39245"/>
            <a:ext cx="8229600" cy="5619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Composite Simpson’s 1/3 rule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76" y="1032321"/>
            <a:ext cx="4186238" cy="253365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Simpson’s 1/3 rule can be used on a set of subintervals in much the same way the trapezoidal rule was, except there </a:t>
            </a:r>
            <a:r>
              <a:rPr lang="en-US" sz="1800" i="1" dirty="0" smtClean="0"/>
              <a:t>must</a:t>
            </a:r>
            <a:r>
              <a:rPr lang="en-US" sz="1800" dirty="0" smtClean="0"/>
              <a:t> be an odd number of points.</a:t>
            </a:r>
          </a:p>
          <a:p>
            <a:pPr eaLnBrk="1" hangingPunct="1"/>
            <a:r>
              <a:rPr lang="en-US" sz="1800" dirty="0" smtClean="0"/>
              <a:t>Because of the heavy weighting of the internal points, the formula is a little more complicated than for the trapezoidal rule:</a:t>
            </a:r>
          </a:p>
        </p:txBody>
      </p:sp>
      <p:pic>
        <p:nvPicPr>
          <p:cNvPr id="289796" name="Picture 4" descr="fig171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8" y="853340"/>
            <a:ext cx="4419600" cy="34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9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91539"/>
              </p:ext>
            </p:extLst>
          </p:nvPr>
        </p:nvGraphicFramePr>
        <p:xfrm>
          <a:off x="169863" y="4297363"/>
          <a:ext cx="887095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3" name="Equation" r:id="rId4" imgW="6121080" imgH="1473120" progId="Equation.DSMT4">
                  <p:embed/>
                </p:oleObj>
              </mc:Choice>
              <mc:Fallback>
                <p:oleObj name="Equation" r:id="rId4" imgW="612108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297363"/>
                        <a:ext cx="8870950" cy="213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13495" y="5563094"/>
            <a:ext cx="4378105" cy="584775"/>
          </a:xfrm>
          <a:prstGeom prst="rect">
            <a:avLst/>
          </a:prstGeom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https://www.geeksforgeeks.org/program-simpsons-13-rule/?ref=rp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28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Application of Simpson’s 1/3 Rule</a:t>
            </a:r>
          </a:p>
        </p:txBody>
      </p:sp>
      <p:graphicFrame>
        <p:nvGraphicFramePr>
          <p:cNvPr id="3379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54846"/>
              </p:ext>
            </p:extLst>
          </p:nvPr>
        </p:nvGraphicFramePr>
        <p:xfrm>
          <a:off x="1143000" y="1447800"/>
          <a:ext cx="6858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" name="Equation" r:id="rId3" imgW="3517560" imgH="1650960" progId="Equation.DSMT4">
                  <p:embed/>
                </p:oleObj>
              </mc:Choice>
              <mc:Fallback>
                <p:oleObj name="Equation" r:id="rId3" imgW="3517560" imgH="165096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858000" cy="3581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E25C6-764B-4C56-A2D5-944F37BAB33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2193B0EC-BA95-4D30-9FC4-D46BF6482621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410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r>
              <a:rPr lang="en-US" altLang="el-GR" sz="2800" dirty="0" smtClean="0"/>
              <a:t>The most common numerical integration formula is based on </a:t>
            </a:r>
            <a:r>
              <a:rPr lang="en-US" altLang="el-GR" sz="2800" dirty="0" smtClean="0">
                <a:solidFill>
                  <a:schemeClr val="accent2"/>
                </a:solidFill>
              </a:rPr>
              <a:t>equally spaced data points.</a:t>
            </a:r>
          </a:p>
          <a:p>
            <a:endParaRPr lang="en-US" altLang="el-GR" sz="2800" dirty="0" smtClean="0"/>
          </a:p>
          <a:p>
            <a:endParaRPr lang="en-US" altLang="el-GR" sz="2800" dirty="0" smtClean="0"/>
          </a:p>
          <a:p>
            <a:r>
              <a:rPr lang="en-US" altLang="el-GR" sz="2800" dirty="0" smtClean="0"/>
              <a:t>Divide </a:t>
            </a:r>
            <a:r>
              <a:rPr lang="en-US" altLang="el-GR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l-GR" sz="2800" b="1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l-GR" sz="2800" b="1" i="1" baseline="-25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l-GR" sz="2800" b="1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800" b="1" i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l-GR" sz="2800" b="1" i="1" baseline="-2500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l-GR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l-GR" sz="2800" dirty="0" smtClean="0"/>
              <a:t>into </a:t>
            </a:r>
            <a:r>
              <a:rPr lang="en-US" altLang="el-GR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l-GR" sz="2800" dirty="0" smtClean="0"/>
              <a:t> </a:t>
            </a:r>
            <a:r>
              <a:rPr lang="en-US" altLang="el-GR" sz="2800" b="1" i="1" dirty="0" smtClean="0"/>
              <a:t>intervals</a:t>
            </a:r>
            <a:r>
              <a:rPr lang="en-US" altLang="el-GR" sz="2800" dirty="0" smtClean="0"/>
              <a:t> (</a:t>
            </a:r>
            <a:r>
              <a:rPr lang="en-US" altLang="el-GR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l-GR" altLang="el-GR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&gt;&gt;</a:t>
            </a:r>
            <a:r>
              <a:rPr lang="en-US" altLang="el-GR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1</a:t>
            </a:r>
            <a:r>
              <a:rPr lang="en-US" altLang="el-GR" sz="2800" dirty="0" smtClean="0">
                <a:sym typeface="Symbol" pitchFamily="18" charset="2"/>
              </a:rPr>
              <a:t>)</a:t>
            </a:r>
            <a:endParaRPr lang="en-US" altLang="el-GR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69415"/>
              </p:ext>
            </p:extLst>
          </p:nvPr>
        </p:nvGraphicFramePr>
        <p:xfrm>
          <a:off x="3581400" y="2133600"/>
          <a:ext cx="16097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4" name="Equation" r:id="rId3" imgW="736560" imgH="380880" progId="Equation.DSMT4">
                  <p:embed/>
                </p:oleObj>
              </mc:Choice>
              <mc:Fallback>
                <p:oleObj name="Equation" r:id="rId3" imgW="736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1609725" cy="828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0000FF"/>
                </a:solidFill>
              </a:rPr>
              <a:t>Partitioning the Integral</a:t>
            </a:r>
          </a:p>
        </p:txBody>
      </p:sp>
      <p:graphicFrame>
        <p:nvGraphicFramePr>
          <p:cNvPr id="409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1755"/>
              </p:ext>
            </p:extLst>
          </p:nvPr>
        </p:nvGraphicFramePr>
        <p:xfrm>
          <a:off x="1501775" y="3886200"/>
          <a:ext cx="62928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5" name="Equation" r:id="rId5" imgW="2882880" imgH="520560" progId="Equation.DSMT4">
                  <p:embed/>
                </p:oleObj>
              </mc:Choice>
              <mc:Fallback>
                <p:oleObj name="Equation" r:id="rId5" imgW="28828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886200"/>
                        <a:ext cx="6292850" cy="1133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5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36" descr="Light upward diagonal"/>
          <p:cNvSpPr>
            <a:spLocks/>
          </p:cNvSpPr>
          <p:nvPr/>
        </p:nvSpPr>
        <p:spPr bwMode="auto">
          <a:xfrm>
            <a:off x="4038600" y="4496726"/>
            <a:ext cx="457200" cy="1495425"/>
          </a:xfrm>
          <a:custGeom>
            <a:avLst/>
            <a:gdLst>
              <a:gd name="T0" fmla="*/ 2147483647 w 288"/>
              <a:gd name="T1" fmla="*/ 0 h 942"/>
              <a:gd name="T2" fmla="*/ 2147483647 w 288"/>
              <a:gd name="T3" fmla="*/ 2147483647 h 942"/>
              <a:gd name="T4" fmla="*/ 2147483647 w 288"/>
              <a:gd name="T5" fmla="*/ 2147483647 h 942"/>
              <a:gd name="T6" fmla="*/ 0 w 288"/>
              <a:gd name="T7" fmla="*/ 2147483647 h 942"/>
              <a:gd name="T8" fmla="*/ 2147483647 w 288"/>
              <a:gd name="T9" fmla="*/ 0 h 9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942">
                <a:moveTo>
                  <a:pt x="6" y="0"/>
                </a:moveTo>
                <a:lnTo>
                  <a:pt x="282" y="216"/>
                </a:lnTo>
                <a:lnTo>
                  <a:pt x="288" y="942"/>
                </a:lnTo>
                <a:lnTo>
                  <a:pt x="0" y="942"/>
                </a:lnTo>
                <a:lnTo>
                  <a:pt x="6" y="0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1E1DF"/>
            </a:bgClr>
          </a:pattFill>
          <a:ln w="12700" cap="flat" cmpd="sng">
            <a:pattFill prst="wdUpDiag">
              <a:fgClr>
                <a:srgbClr val="9009F5"/>
              </a:fgClr>
              <a:bgClr>
                <a:srgbClr val="FFFFFF"/>
              </a:bgClr>
            </a:patt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19" name="Freeform 13" descr="Light upward diagonal"/>
          <p:cNvSpPr>
            <a:spLocks/>
          </p:cNvSpPr>
          <p:nvPr/>
        </p:nvSpPr>
        <p:spPr bwMode="auto">
          <a:xfrm>
            <a:off x="3143250" y="4353851"/>
            <a:ext cx="476250" cy="1666875"/>
          </a:xfrm>
          <a:custGeom>
            <a:avLst/>
            <a:gdLst>
              <a:gd name="T0" fmla="*/ 0 w 300"/>
              <a:gd name="T1" fmla="*/ 2147483647 h 1050"/>
              <a:gd name="T2" fmla="*/ 2147483647 w 300"/>
              <a:gd name="T3" fmla="*/ 0 h 1050"/>
              <a:gd name="T4" fmla="*/ 2147483647 w 300"/>
              <a:gd name="T5" fmla="*/ 2147483647 h 1050"/>
              <a:gd name="T6" fmla="*/ 0 w 300"/>
              <a:gd name="T7" fmla="*/ 2147483647 h 1050"/>
              <a:gd name="T8" fmla="*/ 0 w 300"/>
              <a:gd name="T9" fmla="*/ 2147483647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" h="1050">
                <a:moveTo>
                  <a:pt x="0" y="102"/>
                </a:moveTo>
                <a:lnTo>
                  <a:pt x="300" y="0"/>
                </a:lnTo>
                <a:lnTo>
                  <a:pt x="300" y="1050"/>
                </a:lnTo>
                <a:lnTo>
                  <a:pt x="0" y="1050"/>
                </a:lnTo>
                <a:lnTo>
                  <a:pt x="0" y="102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1E1D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0" name="Freeform 35" descr="Light downward diagonal"/>
          <p:cNvSpPr>
            <a:spLocks/>
          </p:cNvSpPr>
          <p:nvPr/>
        </p:nvSpPr>
        <p:spPr bwMode="auto">
          <a:xfrm>
            <a:off x="3609975" y="4353851"/>
            <a:ext cx="457200" cy="1666875"/>
          </a:xfrm>
          <a:custGeom>
            <a:avLst/>
            <a:gdLst>
              <a:gd name="T0" fmla="*/ 2147483647 w 288"/>
              <a:gd name="T1" fmla="*/ 2147483647 h 1050"/>
              <a:gd name="T2" fmla="*/ 0 w 288"/>
              <a:gd name="T3" fmla="*/ 0 h 1050"/>
              <a:gd name="T4" fmla="*/ 0 w 288"/>
              <a:gd name="T5" fmla="*/ 2147483647 h 1050"/>
              <a:gd name="T6" fmla="*/ 2147483647 w 288"/>
              <a:gd name="T7" fmla="*/ 2147483647 h 1050"/>
              <a:gd name="T8" fmla="*/ 2147483647 w 288"/>
              <a:gd name="T9" fmla="*/ 2147483647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050">
                <a:moveTo>
                  <a:pt x="282" y="108"/>
                </a:moveTo>
                <a:lnTo>
                  <a:pt x="0" y="0"/>
                </a:lnTo>
                <a:lnTo>
                  <a:pt x="0" y="1050"/>
                </a:lnTo>
                <a:lnTo>
                  <a:pt x="288" y="1050"/>
                </a:lnTo>
                <a:lnTo>
                  <a:pt x="282" y="108"/>
                </a:lnTo>
                <a:close/>
              </a:path>
            </a:pathLst>
          </a:custGeom>
          <a:pattFill prst="ltDnDiag">
            <a:fgClr>
              <a:srgbClr val="000000"/>
            </a:fgClr>
            <a:bgClr>
              <a:srgbClr val="F1E1DF"/>
            </a:bgClr>
          </a:pattFill>
          <a:ln w="12700" cap="flat" cmpd="sng">
            <a:pattFill prst="wdUpDiag">
              <a:fgClr>
                <a:srgbClr val="9009F5"/>
              </a:fgClr>
              <a:bgClr>
                <a:srgbClr val="FFFFFF"/>
              </a:bgClr>
            </a:patt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48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08173"/>
              </p:ext>
            </p:extLst>
          </p:nvPr>
        </p:nvGraphicFramePr>
        <p:xfrm>
          <a:off x="1536700" y="401637"/>
          <a:ext cx="6096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6" name="Equation" r:id="rId3" imgW="3517560" imgH="634680" progId="Equation.DSMT4">
                  <p:embed/>
                </p:oleObj>
              </mc:Choice>
              <mc:Fallback>
                <p:oleObj name="Equation" r:id="rId3" imgW="3517560" imgH="63468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01637"/>
                        <a:ext cx="6096000" cy="1285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381000" y="1828800"/>
            <a:ext cx="86106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odd points </a:t>
            </a:r>
            <a:r>
              <a:rPr lang="en-US" dirty="0">
                <a:latin typeface="Comic Sans MS" panose="030F0702030302020204" pitchFamily="66" charset="0"/>
              </a:rPr>
              <a:t>represent the middle term for each application. Hence carry the weight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even points </a:t>
            </a:r>
            <a:r>
              <a:rPr lang="en-US" dirty="0">
                <a:latin typeface="Comic Sans MS" panose="030F0702030302020204" pitchFamily="66" charset="0"/>
              </a:rPr>
              <a:t>are common to adjacent applications and are counted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twice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4823" name="Line 5"/>
          <p:cNvSpPr>
            <a:spLocks noChangeShapeType="1"/>
          </p:cNvSpPr>
          <p:nvPr/>
        </p:nvSpPr>
        <p:spPr bwMode="auto">
          <a:xfrm flipV="1">
            <a:off x="2819400" y="4039526"/>
            <a:ext cx="0" cy="1981200"/>
          </a:xfrm>
          <a:prstGeom prst="line">
            <a:avLst/>
          </a:prstGeom>
          <a:noFill/>
          <a:ln w="12700">
            <a:solidFill>
              <a:srgbClr val="6F7B3B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4" name="Line 6"/>
          <p:cNvSpPr>
            <a:spLocks noChangeShapeType="1"/>
          </p:cNvSpPr>
          <p:nvPr/>
        </p:nvSpPr>
        <p:spPr bwMode="auto">
          <a:xfrm>
            <a:off x="2819400" y="6020726"/>
            <a:ext cx="3429000" cy="0"/>
          </a:xfrm>
          <a:prstGeom prst="line">
            <a:avLst/>
          </a:prstGeom>
          <a:noFill/>
          <a:ln w="12700">
            <a:solidFill>
              <a:srgbClr val="6F7B3B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7" name="Freeform 9"/>
          <p:cNvSpPr>
            <a:spLocks/>
          </p:cNvSpPr>
          <p:nvPr/>
        </p:nvSpPr>
        <p:spPr bwMode="auto">
          <a:xfrm>
            <a:off x="3048000" y="4242726"/>
            <a:ext cx="3048000" cy="635000"/>
          </a:xfrm>
          <a:custGeom>
            <a:avLst/>
            <a:gdLst>
              <a:gd name="T0" fmla="*/ 0 w 1920"/>
              <a:gd name="T1" fmla="*/ 2147483647 h 400"/>
              <a:gd name="T2" fmla="*/ 2147483647 w 1920"/>
              <a:gd name="T3" fmla="*/ 2147483647 h 400"/>
              <a:gd name="T4" fmla="*/ 2147483647 w 1920"/>
              <a:gd name="T5" fmla="*/ 2147483647 h 400"/>
              <a:gd name="T6" fmla="*/ 2147483647 w 1920"/>
              <a:gd name="T7" fmla="*/ 2147483647 h 400"/>
              <a:gd name="T8" fmla="*/ 2147483647 w 1920"/>
              <a:gd name="T9" fmla="*/ 2147483647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0" h="400">
                <a:moveTo>
                  <a:pt x="0" y="196"/>
                </a:moveTo>
                <a:cubicBezTo>
                  <a:pt x="73" y="175"/>
                  <a:pt x="264" y="30"/>
                  <a:pt x="432" y="64"/>
                </a:cubicBezTo>
                <a:cubicBezTo>
                  <a:pt x="600" y="98"/>
                  <a:pt x="824" y="400"/>
                  <a:pt x="1008" y="400"/>
                </a:cubicBezTo>
                <a:cubicBezTo>
                  <a:pt x="1192" y="400"/>
                  <a:pt x="1384" y="128"/>
                  <a:pt x="1536" y="64"/>
                </a:cubicBezTo>
                <a:cubicBezTo>
                  <a:pt x="1688" y="0"/>
                  <a:pt x="1804" y="8"/>
                  <a:pt x="1920" y="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8" name="Oval 21"/>
          <p:cNvSpPr>
            <a:spLocks noChangeAspect="1" noChangeArrowheads="1"/>
          </p:cNvSpPr>
          <p:nvPr/>
        </p:nvSpPr>
        <p:spPr bwMode="auto">
          <a:xfrm>
            <a:off x="3124200" y="449672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9" name="Oval 22"/>
          <p:cNvSpPr>
            <a:spLocks noChangeAspect="1" noChangeArrowheads="1"/>
          </p:cNvSpPr>
          <p:nvPr/>
        </p:nvSpPr>
        <p:spPr bwMode="auto">
          <a:xfrm>
            <a:off x="3352800" y="4372901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0" name="Oval 23"/>
          <p:cNvSpPr>
            <a:spLocks noChangeAspect="1" noChangeArrowheads="1"/>
          </p:cNvSpPr>
          <p:nvPr/>
        </p:nvSpPr>
        <p:spPr bwMode="auto">
          <a:xfrm>
            <a:off x="3581400" y="432527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1" name="Oval 24"/>
          <p:cNvSpPr>
            <a:spLocks noChangeAspect="1" noChangeArrowheads="1"/>
          </p:cNvSpPr>
          <p:nvPr/>
        </p:nvSpPr>
        <p:spPr bwMode="auto">
          <a:xfrm>
            <a:off x="3810000" y="436337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2" name="Oval 25"/>
          <p:cNvSpPr>
            <a:spLocks noChangeAspect="1" noChangeArrowheads="1"/>
          </p:cNvSpPr>
          <p:nvPr/>
        </p:nvSpPr>
        <p:spPr bwMode="auto">
          <a:xfrm>
            <a:off x="4038600" y="449672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3" name="Oval 26"/>
          <p:cNvSpPr>
            <a:spLocks noChangeAspect="1" noChangeArrowheads="1"/>
          </p:cNvSpPr>
          <p:nvPr/>
        </p:nvSpPr>
        <p:spPr bwMode="auto">
          <a:xfrm>
            <a:off x="4267200" y="468722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4" name="Oval 27"/>
          <p:cNvSpPr>
            <a:spLocks noChangeAspect="1" noChangeArrowheads="1"/>
          </p:cNvSpPr>
          <p:nvPr/>
        </p:nvSpPr>
        <p:spPr bwMode="auto">
          <a:xfrm>
            <a:off x="4495800" y="4830101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5" name="Oval 28"/>
          <p:cNvSpPr>
            <a:spLocks noChangeAspect="1" noChangeArrowheads="1"/>
          </p:cNvSpPr>
          <p:nvPr/>
        </p:nvSpPr>
        <p:spPr bwMode="auto">
          <a:xfrm>
            <a:off x="4724400" y="4849151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6" name="Oval 29"/>
          <p:cNvSpPr>
            <a:spLocks noChangeAspect="1" noChangeArrowheads="1"/>
          </p:cNvSpPr>
          <p:nvPr/>
        </p:nvSpPr>
        <p:spPr bwMode="auto">
          <a:xfrm>
            <a:off x="4953000" y="4715801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7" name="Oval 30"/>
          <p:cNvSpPr>
            <a:spLocks noChangeAspect="1" noChangeArrowheads="1"/>
          </p:cNvSpPr>
          <p:nvPr/>
        </p:nvSpPr>
        <p:spPr bwMode="auto">
          <a:xfrm>
            <a:off x="5181600" y="4525301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8" name="Oval 31"/>
          <p:cNvSpPr>
            <a:spLocks noChangeAspect="1" noChangeArrowheads="1"/>
          </p:cNvSpPr>
          <p:nvPr/>
        </p:nvSpPr>
        <p:spPr bwMode="auto">
          <a:xfrm>
            <a:off x="5410200" y="434432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39" name="Oval 32"/>
          <p:cNvSpPr>
            <a:spLocks noChangeAspect="1" noChangeArrowheads="1"/>
          </p:cNvSpPr>
          <p:nvPr/>
        </p:nvSpPr>
        <p:spPr bwMode="auto">
          <a:xfrm>
            <a:off x="5638800" y="4277651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40" name="Oval 33"/>
          <p:cNvSpPr>
            <a:spLocks noChangeAspect="1" noChangeArrowheads="1"/>
          </p:cNvSpPr>
          <p:nvPr/>
        </p:nvSpPr>
        <p:spPr bwMode="auto">
          <a:xfrm>
            <a:off x="5867400" y="4249076"/>
            <a:ext cx="36513" cy="365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6F7B3B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41" name="Line 37"/>
          <p:cNvSpPr>
            <a:spLocks noChangeShapeType="1"/>
          </p:cNvSpPr>
          <p:nvPr/>
        </p:nvSpPr>
        <p:spPr bwMode="auto">
          <a:xfrm>
            <a:off x="3276600" y="4191926"/>
            <a:ext cx="76200" cy="15240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42" name="Text Box 38"/>
          <p:cNvSpPr txBox="1">
            <a:spLocks noChangeArrowheads="1"/>
          </p:cNvSpPr>
          <p:nvPr/>
        </p:nvSpPr>
        <p:spPr bwMode="auto">
          <a:xfrm>
            <a:off x="2895600" y="3506126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=1 (odd) weight of 4</a:t>
            </a:r>
          </a:p>
        </p:txBody>
      </p:sp>
      <p:sp>
        <p:nvSpPr>
          <p:cNvPr id="34843" name="Text Box 39"/>
          <p:cNvSpPr txBox="1">
            <a:spLocks noChangeArrowheads="1"/>
          </p:cNvSpPr>
          <p:nvPr/>
        </p:nvSpPr>
        <p:spPr bwMode="auto">
          <a:xfrm>
            <a:off x="4191000" y="3582326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=2 (even) weight of 2</a:t>
            </a:r>
          </a:p>
        </p:txBody>
      </p:sp>
      <p:sp>
        <p:nvSpPr>
          <p:cNvPr id="34844" name="Line 40"/>
          <p:cNvSpPr>
            <a:spLocks noChangeShapeType="1"/>
          </p:cNvSpPr>
          <p:nvPr/>
        </p:nvSpPr>
        <p:spPr bwMode="auto">
          <a:xfrm flipH="1">
            <a:off x="3657600" y="4039526"/>
            <a:ext cx="533400" cy="22860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45" name="Oval 41"/>
          <p:cNvSpPr>
            <a:spLocks noChangeArrowheads="1"/>
          </p:cNvSpPr>
          <p:nvPr/>
        </p:nvSpPr>
        <p:spPr bwMode="auto">
          <a:xfrm>
            <a:off x="4114800" y="3506126"/>
            <a:ext cx="1295400" cy="6858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46" name="Oval 42"/>
          <p:cNvSpPr>
            <a:spLocks noChangeArrowheads="1"/>
          </p:cNvSpPr>
          <p:nvPr/>
        </p:nvSpPr>
        <p:spPr bwMode="auto">
          <a:xfrm>
            <a:off x="2819400" y="3429926"/>
            <a:ext cx="1295400" cy="762000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59D46-5AD7-41D6-835F-3D896A0CFB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45480"/>
              </p:ext>
            </p:extLst>
          </p:nvPr>
        </p:nvGraphicFramePr>
        <p:xfrm>
          <a:off x="2082701" y="4007776"/>
          <a:ext cx="61614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7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2701" y="4007776"/>
                        <a:ext cx="61614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09670"/>
              </p:ext>
            </p:extLst>
          </p:nvPr>
        </p:nvGraphicFramePr>
        <p:xfrm>
          <a:off x="5917406" y="6055652"/>
          <a:ext cx="29210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7406" y="6055652"/>
                        <a:ext cx="292100" cy="3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08867" y="381000"/>
            <a:ext cx="5477933" cy="5588314"/>
            <a:chOff x="1981200" y="533400"/>
            <a:chExt cx="5477933" cy="55883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533400"/>
              <a:ext cx="3343275" cy="2352675"/>
            </a:xfrm>
            <a:prstGeom prst="rect">
              <a:avLst/>
            </a:prstGeom>
          </p:spPr>
        </p:pic>
        <p:pic>
          <p:nvPicPr>
            <p:cNvPr id="114690" name="Picture 2" descr="https://ars.els-cdn.com/content/image/3-s2.0-B9780128122532000170-fx015.gif?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971800"/>
              <a:ext cx="5401733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5125" y="3429000"/>
              <a:ext cx="3333750" cy="2371725"/>
            </a:xfrm>
            <a:prstGeom prst="rect">
              <a:avLst/>
            </a:prstGeom>
          </p:spPr>
        </p:pic>
        <p:pic>
          <p:nvPicPr>
            <p:cNvPr id="114692" name="Picture 4" descr="https://ars.els-cdn.com/content/image/3-s2.0-B9780128122532000170-fx017.gif?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969314"/>
              <a:ext cx="5401733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38124" y="505179"/>
            <a:ext cx="3190875" cy="15696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E2E2E"/>
                </a:solidFill>
                <a:latin typeface="Comic Sans MS" panose="030F0702030302020204" pitchFamily="66" charset="0"/>
              </a:rPr>
              <a:t>estimate the integral of the </a:t>
            </a:r>
            <a:r>
              <a:rPr lang="en-US" dirty="0">
                <a:solidFill>
                  <a:srgbClr val="0C7DBB"/>
                </a:solidFill>
                <a:latin typeface="Comic Sans MS" panose="030F0702030302020204" pitchFamily="66" charset="0"/>
              </a:rPr>
              <a:t>sine function</a:t>
            </a:r>
            <a:r>
              <a:rPr lang="en-US" dirty="0">
                <a:solidFill>
                  <a:srgbClr val="2E2E2E"/>
                </a:solidFill>
                <a:latin typeface="Comic Sans MS" panose="030F0702030302020204" pitchFamily="66" charset="0"/>
              </a:rPr>
              <a:t> using two and twenty pieces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Simpson’s 3/8 Rule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0772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Corresponds to the case where the function is a </a:t>
            </a:r>
            <a:r>
              <a:rPr lang="en-US" sz="2800" b="1" dirty="0" smtClean="0">
                <a:solidFill>
                  <a:srgbClr val="0000FF"/>
                </a:solidFill>
              </a:rPr>
              <a:t>third order </a:t>
            </a:r>
            <a:r>
              <a:rPr lang="en-US" sz="2800" dirty="0" smtClean="0"/>
              <a:t>polynomial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94091"/>
              </p:ext>
            </p:extLst>
          </p:nvPr>
        </p:nvGraphicFramePr>
        <p:xfrm>
          <a:off x="2152650" y="2133600"/>
          <a:ext cx="4838700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1" name="Equation" r:id="rId3" imgW="1892160" imgH="952200" progId="Equation.DSMT4">
                  <p:embed/>
                </p:oleObj>
              </mc:Choice>
              <mc:Fallback>
                <p:oleObj name="Equation" r:id="rId3" imgW="1892160" imgH="9522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133600"/>
                        <a:ext cx="4838700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C68F7-FAB9-4D4F-A12E-F87D69E00BB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96784"/>
              </p:ext>
            </p:extLst>
          </p:nvPr>
        </p:nvGraphicFramePr>
        <p:xfrm>
          <a:off x="152400" y="4614069"/>
          <a:ext cx="8288157" cy="125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2" name="Equation" r:id="rId5" imgW="2603160" imgH="393480" progId="Equation.DSMT4">
                  <p:embed/>
                </p:oleObj>
              </mc:Choice>
              <mc:Fallback>
                <p:oleObj name="Equation" r:id="rId5" imgW="260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4614069"/>
                        <a:ext cx="8288157" cy="125333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Composite </a:t>
            </a:r>
            <a:r>
              <a:rPr lang="en-US" dirty="0">
                <a:solidFill>
                  <a:srgbClr val="0000FF"/>
                </a:solidFill>
              </a:rPr>
              <a:t>Simpson’s 3/8 Rule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assume that within any three consecutive subintervals of width </a:t>
            </a:r>
            <a:r>
              <a:rPr lang="en-US" sz="2400" i="1" dirty="0"/>
              <a:t>h</a:t>
            </a:r>
            <a:r>
              <a:rPr lang="en-US" sz="2400" dirty="0"/>
              <a:t>, the interpolating </a:t>
            </a:r>
            <a:r>
              <a:rPr lang="en-US" sz="2400" dirty="0" smtClean="0"/>
              <a:t>polynomial φ(</a:t>
            </a:r>
            <a:r>
              <a:rPr lang="en-US" sz="2400" i="1" dirty="0" smtClean="0"/>
              <a:t>x)</a:t>
            </a:r>
            <a:r>
              <a:rPr lang="en-US" sz="2400" dirty="0" smtClean="0"/>
              <a:t> approximating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/>
              <a:t>) is of degree 3.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1292" y="3602831"/>
            <a:ext cx="7848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Simpson’s three-eighths rule can be applied when the range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[</a:t>
            </a:r>
            <a:r>
              <a:rPr lang="en-US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a, b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] is divided into a number of subintervals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, which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must be a multiple of 3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el-G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47370"/>
              </p:ext>
            </p:extLst>
          </p:nvPr>
        </p:nvGraphicFramePr>
        <p:xfrm>
          <a:off x="317500" y="2438400"/>
          <a:ext cx="838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5" name="Equation" r:id="rId3" imgW="3911400" imgH="355320" progId="Equation.DSMT4">
                  <p:embed/>
                </p:oleObj>
              </mc:Choice>
              <mc:Fallback>
                <p:oleObj name="Equation" r:id="rId3" imgW="3911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2438400"/>
                        <a:ext cx="8382000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5205591"/>
            <a:ext cx="7920292" cy="646331"/>
          </a:xfrm>
          <a:prstGeom prst="rect">
            <a:avLst/>
          </a:prstGeom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https://www.geeksforgeeks.org/program-implement-simpsons-38-rule/</a:t>
            </a:r>
            <a:endParaRPr lang="el-GR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674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My Documents\chapra\jpeg_art\ch16_jpeg_art\cha92657_16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6388"/>
            <a:ext cx="4419600" cy="608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612"/>
            <a:ext cx="3200400" cy="3001962"/>
          </a:xfrm>
        </p:spPr>
        <p:txBody>
          <a:bodyPr/>
          <a:lstStyle/>
          <a:p>
            <a:pPr algn="l"/>
            <a:r>
              <a:rPr lang="en-US" sz="2400" dirty="0"/>
              <a:t>Simpson’s 1/3 and 3/8 rules </a:t>
            </a:r>
            <a:r>
              <a:rPr lang="en-US" sz="2400" dirty="0" smtClean="0"/>
              <a:t>applied </a:t>
            </a:r>
            <a:r>
              <a:rPr lang="en-US" sz="2400" dirty="0"/>
              <a:t>in tandem to handle multiple applications with </a:t>
            </a:r>
            <a:r>
              <a:rPr lang="en-US" sz="2400" dirty="0" smtClean="0"/>
              <a:t>odd numbers </a:t>
            </a:r>
            <a:r>
              <a:rPr lang="en-US" sz="2400" dirty="0"/>
              <a:t>of intervals.</a:t>
            </a:r>
            <a:br>
              <a:rPr lang="en-US" sz="2400" dirty="0"/>
            </a:b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0BB6-B82B-4E5B-A21D-F9D443E4D61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43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0BB6-B82B-4E5B-A21D-F9D443E4D61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9166" cy="50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48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Integration of Unequal Segments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82000" cy="1981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Experimental and field study data is often unevenly spaced</a:t>
            </a:r>
          </a:p>
          <a:p>
            <a:pPr eaLnBrk="1" hangingPunct="1"/>
            <a:r>
              <a:rPr lang="en-US" sz="2800" dirty="0" smtClean="0"/>
              <a:t>In previous equations we grouped the term (i.e. </a:t>
            </a:r>
            <a:r>
              <a:rPr lang="en-US" sz="2800" i="1" dirty="0" smtClean="0"/>
              <a:t>h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) which represented segment width.</a:t>
            </a:r>
          </a:p>
        </p:txBody>
      </p:sp>
      <p:graphicFrame>
        <p:nvGraphicFramePr>
          <p:cNvPr id="3686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462694"/>
              </p:ext>
            </p:extLst>
          </p:nvPr>
        </p:nvGraphicFramePr>
        <p:xfrm>
          <a:off x="1371600" y="3581400"/>
          <a:ext cx="655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" name="Equation" r:id="rId3" imgW="3848040" imgH="1041120" progId="Equation.DSMT4">
                  <p:embed/>
                </p:oleObj>
              </mc:Choice>
              <mc:Fallback>
                <p:oleObj name="Equation" r:id="rId3" imgW="3848040" imgH="10411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655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F67C6-089F-4FDD-ACDE-6438DACF48F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Integration of Unequal Segments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169194"/>
            <a:ext cx="7772400" cy="12763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should also consider alternately using higher order equations if we can find data in consecutively even segments</a:t>
            </a: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 flipV="1">
            <a:off x="3686175" y="4397375"/>
            <a:ext cx="504825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6910388" y="2681288"/>
            <a:ext cx="3016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4" name="Oval 7"/>
          <p:cNvSpPr>
            <a:spLocks noChangeArrowheads="1"/>
          </p:cNvSpPr>
          <p:nvPr/>
        </p:nvSpPr>
        <p:spPr bwMode="auto">
          <a:xfrm>
            <a:off x="6573838" y="2689225"/>
            <a:ext cx="49212" cy="36513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5" name="Oval 8"/>
          <p:cNvSpPr>
            <a:spLocks noChangeArrowheads="1"/>
          </p:cNvSpPr>
          <p:nvPr/>
        </p:nvSpPr>
        <p:spPr bwMode="auto">
          <a:xfrm>
            <a:off x="5981700" y="3278188"/>
            <a:ext cx="50800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5410200" y="3694113"/>
            <a:ext cx="49213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4191000" y="4397375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8" name="Oval 11"/>
          <p:cNvSpPr>
            <a:spLocks noChangeArrowheads="1"/>
          </p:cNvSpPr>
          <p:nvPr/>
        </p:nvSpPr>
        <p:spPr bwMode="auto">
          <a:xfrm>
            <a:off x="4821238" y="4065588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9" name="Oval 12"/>
          <p:cNvSpPr>
            <a:spLocks noChangeArrowheads="1"/>
          </p:cNvSpPr>
          <p:nvPr/>
        </p:nvSpPr>
        <p:spPr bwMode="auto">
          <a:xfrm>
            <a:off x="4460875" y="4338638"/>
            <a:ext cx="61913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2843213" y="4006850"/>
            <a:ext cx="10001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1600200" y="3400425"/>
            <a:ext cx="210978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solidFill>
                  <a:srgbClr val="E70742"/>
                </a:solidFill>
                <a:latin typeface="Comic Sans MS" panose="030F0702030302020204" pitchFamily="66" charset="0"/>
              </a:rPr>
              <a:t>trapezoidal</a:t>
            </a:r>
          </a:p>
          <a:p>
            <a:pPr eaLnBrk="0" hangingPunct="0"/>
            <a:r>
              <a:rPr lang="en-US" dirty="0">
                <a:solidFill>
                  <a:srgbClr val="E70742"/>
                </a:solidFill>
                <a:latin typeface="Comic Sans MS" panose="030F0702030302020204" pitchFamily="66" charset="0"/>
              </a:rPr>
              <a:t>rule</a:t>
            </a:r>
          </a:p>
        </p:txBody>
      </p:sp>
      <p:grpSp>
        <p:nvGrpSpPr>
          <p:cNvPr id="37902" name="Group 19"/>
          <p:cNvGrpSpPr>
            <a:grpSpLocks/>
          </p:cNvGrpSpPr>
          <p:nvPr/>
        </p:nvGrpSpPr>
        <p:grpSpPr bwMode="auto">
          <a:xfrm>
            <a:off x="3657600" y="2873375"/>
            <a:ext cx="3352800" cy="2362200"/>
            <a:chOff x="1728" y="2400"/>
            <a:chExt cx="2112" cy="1488"/>
          </a:xfrm>
        </p:grpSpPr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V="1">
              <a:off x="1728" y="2400"/>
              <a:ext cx="0" cy="1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>
              <a:off x="1728" y="3888"/>
              <a:ext cx="2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537B9-A152-424E-9DFA-A34BB450EA2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Integration of Unequal Segments</a:t>
            </a:r>
          </a:p>
        </p:txBody>
      </p:sp>
      <p:sp>
        <p:nvSpPr>
          <p:cNvPr id="38915" name="Rectangle 105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should also consider alternately using higher order equations if we can find data in consecutively even segments</a:t>
            </a:r>
          </a:p>
        </p:txBody>
      </p:sp>
      <p:sp>
        <p:nvSpPr>
          <p:cNvPr id="38916" name="Line 1029"/>
          <p:cNvSpPr>
            <a:spLocks noChangeShapeType="1"/>
          </p:cNvSpPr>
          <p:nvPr/>
        </p:nvSpPr>
        <p:spPr bwMode="auto">
          <a:xfrm flipV="1">
            <a:off x="3533775" y="4387850"/>
            <a:ext cx="4826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7" name="Oval 1030"/>
          <p:cNvSpPr>
            <a:spLocks noChangeArrowheads="1"/>
          </p:cNvSpPr>
          <p:nvPr/>
        </p:nvSpPr>
        <p:spPr bwMode="auto">
          <a:xfrm>
            <a:off x="6757988" y="2703513"/>
            <a:ext cx="3016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8" name="Oval 1031"/>
          <p:cNvSpPr>
            <a:spLocks noChangeArrowheads="1"/>
          </p:cNvSpPr>
          <p:nvPr/>
        </p:nvSpPr>
        <p:spPr bwMode="auto">
          <a:xfrm>
            <a:off x="6421438" y="2711450"/>
            <a:ext cx="49212" cy="36513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9" name="Oval 1032"/>
          <p:cNvSpPr>
            <a:spLocks noChangeArrowheads="1"/>
          </p:cNvSpPr>
          <p:nvPr/>
        </p:nvSpPr>
        <p:spPr bwMode="auto">
          <a:xfrm>
            <a:off x="5829300" y="3300413"/>
            <a:ext cx="50800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0" name="Oval 1033"/>
          <p:cNvSpPr>
            <a:spLocks noChangeArrowheads="1"/>
          </p:cNvSpPr>
          <p:nvPr/>
        </p:nvSpPr>
        <p:spPr bwMode="auto">
          <a:xfrm>
            <a:off x="5257800" y="3716338"/>
            <a:ext cx="49213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AutoShape 1034" descr="Wide downward diagonal"/>
          <p:cNvSpPr>
            <a:spLocks noChangeArrowheads="1"/>
          </p:cNvSpPr>
          <p:nvPr/>
        </p:nvSpPr>
        <p:spPr bwMode="auto">
          <a:xfrm rot="-5400000">
            <a:off x="4378325" y="4073525"/>
            <a:ext cx="273050" cy="330200"/>
          </a:xfrm>
          <a:prstGeom prst="rtTriangle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Line 1035"/>
          <p:cNvSpPr>
            <a:spLocks noChangeShapeType="1"/>
          </p:cNvSpPr>
          <p:nvPr/>
        </p:nvSpPr>
        <p:spPr bwMode="auto">
          <a:xfrm flipV="1">
            <a:off x="4354513" y="4137025"/>
            <a:ext cx="2825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Line 1036"/>
          <p:cNvSpPr>
            <a:spLocks noChangeShapeType="1"/>
          </p:cNvSpPr>
          <p:nvPr/>
        </p:nvSpPr>
        <p:spPr bwMode="auto">
          <a:xfrm>
            <a:off x="4017963" y="4394200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Rectangle 1037" descr="Wide downward diagonal"/>
          <p:cNvSpPr>
            <a:spLocks noChangeArrowheads="1"/>
          </p:cNvSpPr>
          <p:nvPr/>
        </p:nvSpPr>
        <p:spPr bwMode="auto">
          <a:xfrm>
            <a:off x="4017963" y="4381500"/>
            <a:ext cx="331787" cy="889000"/>
          </a:xfrm>
          <a:prstGeom prst="rect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5" name="Rectangle 1038" descr="Wide downward diagonal"/>
          <p:cNvSpPr>
            <a:spLocks noChangeArrowheads="1"/>
          </p:cNvSpPr>
          <p:nvPr/>
        </p:nvSpPr>
        <p:spPr bwMode="auto">
          <a:xfrm>
            <a:off x="4349750" y="4381500"/>
            <a:ext cx="331788" cy="889000"/>
          </a:xfrm>
          <a:prstGeom prst="rect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6" name="Line 1039"/>
          <p:cNvSpPr>
            <a:spLocks noChangeShapeType="1"/>
          </p:cNvSpPr>
          <p:nvPr/>
        </p:nvSpPr>
        <p:spPr bwMode="auto">
          <a:xfrm>
            <a:off x="4041775" y="4379913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7" name="Line 1040"/>
          <p:cNvSpPr>
            <a:spLocks noChangeShapeType="1"/>
          </p:cNvSpPr>
          <p:nvPr/>
        </p:nvSpPr>
        <p:spPr bwMode="auto">
          <a:xfrm flipH="1">
            <a:off x="4017963" y="4400550"/>
            <a:ext cx="4762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Line 1041"/>
          <p:cNvSpPr>
            <a:spLocks noChangeShapeType="1"/>
          </p:cNvSpPr>
          <p:nvPr/>
        </p:nvSpPr>
        <p:spPr bwMode="auto">
          <a:xfrm flipH="1">
            <a:off x="4343400" y="4394200"/>
            <a:ext cx="635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Oval 1042"/>
          <p:cNvSpPr>
            <a:spLocks noChangeArrowheads="1"/>
          </p:cNvSpPr>
          <p:nvPr/>
        </p:nvSpPr>
        <p:spPr bwMode="auto">
          <a:xfrm>
            <a:off x="4668838" y="4087813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0" name="Oval 1043"/>
          <p:cNvSpPr>
            <a:spLocks noChangeArrowheads="1"/>
          </p:cNvSpPr>
          <p:nvPr/>
        </p:nvSpPr>
        <p:spPr bwMode="auto">
          <a:xfrm>
            <a:off x="4308475" y="4360863"/>
            <a:ext cx="61913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1" name="Oval 1044"/>
          <p:cNvSpPr>
            <a:spLocks noChangeArrowheads="1"/>
          </p:cNvSpPr>
          <p:nvPr/>
        </p:nvSpPr>
        <p:spPr bwMode="auto">
          <a:xfrm>
            <a:off x="3976688" y="4360863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2" name="Line 1045"/>
          <p:cNvSpPr>
            <a:spLocks noChangeShapeType="1"/>
          </p:cNvSpPr>
          <p:nvPr/>
        </p:nvSpPr>
        <p:spPr bwMode="auto">
          <a:xfrm flipH="1">
            <a:off x="4699000" y="4133850"/>
            <a:ext cx="9525" cy="1149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3" name="Line 1046"/>
          <p:cNvSpPr>
            <a:spLocks noChangeShapeType="1"/>
          </p:cNvSpPr>
          <p:nvPr/>
        </p:nvSpPr>
        <p:spPr bwMode="auto">
          <a:xfrm>
            <a:off x="2690813" y="4029075"/>
            <a:ext cx="10001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4" name="Rectangle 1047"/>
          <p:cNvSpPr>
            <a:spLocks noChangeArrowheads="1"/>
          </p:cNvSpPr>
          <p:nvPr/>
        </p:nvSpPr>
        <p:spPr bwMode="auto">
          <a:xfrm>
            <a:off x="1752600" y="3422650"/>
            <a:ext cx="180498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trapezoidal</a:t>
            </a:r>
          </a:p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38935" name="Rectangle 1048"/>
          <p:cNvSpPr>
            <a:spLocks noChangeArrowheads="1"/>
          </p:cNvSpPr>
          <p:nvPr/>
        </p:nvSpPr>
        <p:spPr bwMode="auto">
          <a:xfrm>
            <a:off x="3670300" y="2951163"/>
            <a:ext cx="74699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1/3</a:t>
            </a:r>
          </a:p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38936" name="Line 1049"/>
          <p:cNvSpPr>
            <a:spLocks noChangeShapeType="1"/>
          </p:cNvSpPr>
          <p:nvPr/>
        </p:nvSpPr>
        <p:spPr bwMode="auto">
          <a:xfrm>
            <a:off x="4038600" y="3676650"/>
            <a:ext cx="52388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7" name="Line 1050"/>
          <p:cNvSpPr>
            <a:spLocks noChangeShapeType="1"/>
          </p:cNvSpPr>
          <p:nvPr/>
        </p:nvSpPr>
        <p:spPr bwMode="auto">
          <a:xfrm>
            <a:off x="4038600" y="367665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8938" name="Group 1052"/>
          <p:cNvGrpSpPr>
            <a:grpSpLocks/>
          </p:cNvGrpSpPr>
          <p:nvPr/>
        </p:nvGrpSpPr>
        <p:grpSpPr bwMode="auto">
          <a:xfrm>
            <a:off x="3505200" y="2895600"/>
            <a:ext cx="3352800" cy="2362200"/>
            <a:chOff x="1728" y="2400"/>
            <a:chExt cx="2112" cy="1488"/>
          </a:xfrm>
        </p:grpSpPr>
        <p:sp>
          <p:nvSpPr>
            <p:cNvPr id="38940" name="Line 1053"/>
            <p:cNvSpPr>
              <a:spLocks noChangeShapeType="1"/>
            </p:cNvSpPr>
            <p:nvPr/>
          </p:nvSpPr>
          <p:spPr bwMode="auto">
            <a:xfrm flipV="1">
              <a:off x="1728" y="2400"/>
              <a:ext cx="0" cy="1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941" name="Line 1054"/>
            <p:cNvSpPr>
              <a:spLocks noChangeShapeType="1"/>
            </p:cNvSpPr>
            <p:nvPr/>
          </p:nvSpPr>
          <p:spPr bwMode="auto">
            <a:xfrm>
              <a:off x="1728" y="3888"/>
              <a:ext cx="2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1CF36-E460-4ECA-B0A5-46692AD68ED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Integration of Unequal Segments</a:t>
            </a:r>
          </a:p>
        </p:txBody>
      </p:sp>
      <p:sp>
        <p:nvSpPr>
          <p:cNvPr id="39939" name="Rectangle 4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should also consider alternately using higher order equations if we can find data in consecutively even segments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V="1">
            <a:off x="3381375" y="4387850"/>
            <a:ext cx="4826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1" name="Rectangle 8" descr="Light upward diagonal"/>
          <p:cNvSpPr>
            <a:spLocks noChangeArrowheads="1"/>
          </p:cNvSpPr>
          <p:nvPr/>
        </p:nvSpPr>
        <p:spPr bwMode="auto">
          <a:xfrm>
            <a:off x="4557713" y="4098925"/>
            <a:ext cx="573087" cy="1185863"/>
          </a:xfrm>
          <a:prstGeom prst="rect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2" name="AutoShape 9" descr="Light upward diagonal"/>
          <p:cNvSpPr>
            <a:spLocks noChangeArrowheads="1"/>
          </p:cNvSpPr>
          <p:nvPr/>
        </p:nvSpPr>
        <p:spPr bwMode="auto">
          <a:xfrm rot="16200000">
            <a:off x="4665663" y="3636963"/>
            <a:ext cx="355600" cy="571500"/>
          </a:xfrm>
          <a:prstGeom prst="rtTriangle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3" name="Rectangle 10" descr="Light upward diagonal"/>
          <p:cNvSpPr>
            <a:spLocks noChangeArrowheads="1"/>
          </p:cNvSpPr>
          <p:nvPr/>
        </p:nvSpPr>
        <p:spPr bwMode="auto">
          <a:xfrm>
            <a:off x="5140325" y="3751263"/>
            <a:ext cx="571500" cy="1519237"/>
          </a:xfrm>
          <a:prstGeom prst="rect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4" name="AutoShape 11" descr="Light upward diagonal"/>
          <p:cNvSpPr>
            <a:spLocks noChangeArrowheads="1"/>
          </p:cNvSpPr>
          <p:nvPr/>
        </p:nvSpPr>
        <p:spPr bwMode="auto">
          <a:xfrm rot="16200000">
            <a:off x="5197475" y="3233738"/>
            <a:ext cx="450850" cy="571500"/>
          </a:xfrm>
          <a:prstGeom prst="rtTriangle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5" name="Rectangle 12" descr="Light upward diagonal"/>
          <p:cNvSpPr>
            <a:spLocks noChangeArrowheads="1"/>
          </p:cNvSpPr>
          <p:nvPr/>
        </p:nvSpPr>
        <p:spPr bwMode="auto">
          <a:xfrm>
            <a:off x="5716588" y="3306763"/>
            <a:ext cx="573087" cy="1970087"/>
          </a:xfrm>
          <a:prstGeom prst="rect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6" name="AutoShape 13" descr="Light upward diagonal"/>
          <p:cNvSpPr>
            <a:spLocks noChangeArrowheads="1"/>
          </p:cNvSpPr>
          <p:nvPr/>
        </p:nvSpPr>
        <p:spPr bwMode="auto">
          <a:xfrm rot="16200000">
            <a:off x="5707063" y="2725738"/>
            <a:ext cx="590550" cy="571500"/>
          </a:xfrm>
          <a:prstGeom prst="rtTriangle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V="1">
            <a:off x="4537075" y="3743325"/>
            <a:ext cx="5730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 flipH="1">
            <a:off x="5151438" y="3308350"/>
            <a:ext cx="547687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9" name="Freeform 16"/>
          <p:cNvSpPr>
            <a:spLocks noChangeArrowheads="1"/>
          </p:cNvSpPr>
          <p:nvPr/>
        </p:nvSpPr>
        <p:spPr bwMode="auto">
          <a:xfrm>
            <a:off x="5724525" y="2724150"/>
            <a:ext cx="561975" cy="574675"/>
          </a:xfrm>
          <a:custGeom>
            <a:avLst/>
            <a:gdLst>
              <a:gd name="T0" fmla="*/ 0 w 354"/>
              <a:gd name="T1" fmla="*/ 2147483647 h 362"/>
              <a:gd name="T2" fmla="*/ 2147483647 w 354"/>
              <a:gd name="T3" fmla="*/ 0 h 3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4" h="362">
                <a:moveTo>
                  <a:pt x="0" y="362"/>
                </a:moveTo>
                <a:lnTo>
                  <a:pt x="35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0" name="Freeform 17"/>
          <p:cNvSpPr>
            <a:spLocks noChangeArrowheads="1"/>
          </p:cNvSpPr>
          <p:nvPr/>
        </p:nvSpPr>
        <p:spPr bwMode="auto">
          <a:xfrm>
            <a:off x="5726113" y="3257550"/>
            <a:ext cx="7937" cy="2028825"/>
          </a:xfrm>
          <a:custGeom>
            <a:avLst/>
            <a:gdLst>
              <a:gd name="T0" fmla="*/ 2147483647 w 5"/>
              <a:gd name="T1" fmla="*/ 0 h 1278"/>
              <a:gd name="T2" fmla="*/ 0 w 5"/>
              <a:gd name="T3" fmla="*/ 2147483647 h 12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1278">
                <a:moveTo>
                  <a:pt x="5" y="0"/>
                </a:moveTo>
                <a:lnTo>
                  <a:pt x="0" y="127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6305550" y="2740025"/>
            <a:ext cx="0" cy="254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2" name="Oval 19"/>
          <p:cNvSpPr>
            <a:spLocks noChangeArrowheads="1"/>
          </p:cNvSpPr>
          <p:nvPr/>
        </p:nvSpPr>
        <p:spPr bwMode="auto">
          <a:xfrm>
            <a:off x="6269038" y="2711450"/>
            <a:ext cx="49212" cy="36513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3" name="Oval 20"/>
          <p:cNvSpPr>
            <a:spLocks noChangeArrowheads="1"/>
          </p:cNvSpPr>
          <p:nvPr/>
        </p:nvSpPr>
        <p:spPr bwMode="auto">
          <a:xfrm>
            <a:off x="5676900" y="3300413"/>
            <a:ext cx="50800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4" name="Oval 21"/>
          <p:cNvSpPr>
            <a:spLocks noChangeArrowheads="1"/>
          </p:cNvSpPr>
          <p:nvPr/>
        </p:nvSpPr>
        <p:spPr bwMode="auto">
          <a:xfrm>
            <a:off x="5105400" y="3716338"/>
            <a:ext cx="49213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5" name="Line 22"/>
          <p:cNvSpPr>
            <a:spLocks noChangeShapeType="1"/>
          </p:cNvSpPr>
          <p:nvPr/>
        </p:nvSpPr>
        <p:spPr bwMode="auto">
          <a:xfrm>
            <a:off x="5119688" y="3763963"/>
            <a:ext cx="0" cy="151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6" name="AutoShape 23" descr="Wide downward diagonal"/>
          <p:cNvSpPr>
            <a:spLocks noChangeArrowheads="1"/>
          </p:cNvSpPr>
          <p:nvPr/>
        </p:nvSpPr>
        <p:spPr bwMode="auto">
          <a:xfrm rot="16200000">
            <a:off x="4225925" y="4073525"/>
            <a:ext cx="273050" cy="330200"/>
          </a:xfrm>
          <a:prstGeom prst="rtTriangle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7" name="Line 24"/>
          <p:cNvSpPr>
            <a:spLocks noChangeShapeType="1"/>
          </p:cNvSpPr>
          <p:nvPr/>
        </p:nvSpPr>
        <p:spPr bwMode="auto">
          <a:xfrm flipV="1">
            <a:off x="4202113" y="4137025"/>
            <a:ext cx="2825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8" name="Line 25"/>
          <p:cNvSpPr>
            <a:spLocks noChangeShapeType="1"/>
          </p:cNvSpPr>
          <p:nvPr/>
        </p:nvSpPr>
        <p:spPr bwMode="auto">
          <a:xfrm>
            <a:off x="3865563" y="4394200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9" name="Rectangle 26" descr="Wide downward diagonal"/>
          <p:cNvSpPr>
            <a:spLocks noChangeArrowheads="1"/>
          </p:cNvSpPr>
          <p:nvPr/>
        </p:nvSpPr>
        <p:spPr bwMode="auto">
          <a:xfrm>
            <a:off x="3865563" y="4381500"/>
            <a:ext cx="331787" cy="889000"/>
          </a:xfrm>
          <a:prstGeom prst="rect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0" name="Rectangle 27" descr="Wide downward diagonal"/>
          <p:cNvSpPr>
            <a:spLocks noChangeArrowheads="1"/>
          </p:cNvSpPr>
          <p:nvPr/>
        </p:nvSpPr>
        <p:spPr bwMode="auto">
          <a:xfrm>
            <a:off x="4197350" y="4381500"/>
            <a:ext cx="331788" cy="889000"/>
          </a:xfrm>
          <a:prstGeom prst="rect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1" name="Line 28"/>
          <p:cNvSpPr>
            <a:spLocks noChangeShapeType="1"/>
          </p:cNvSpPr>
          <p:nvPr/>
        </p:nvSpPr>
        <p:spPr bwMode="auto">
          <a:xfrm>
            <a:off x="3889375" y="4379913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2" name="Line 29"/>
          <p:cNvSpPr>
            <a:spLocks noChangeShapeType="1"/>
          </p:cNvSpPr>
          <p:nvPr/>
        </p:nvSpPr>
        <p:spPr bwMode="auto">
          <a:xfrm flipH="1">
            <a:off x="3865563" y="4400550"/>
            <a:ext cx="4762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3" name="Line 30"/>
          <p:cNvSpPr>
            <a:spLocks noChangeShapeType="1"/>
          </p:cNvSpPr>
          <p:nvPr/>
        </p:nvSpPr>
        <p:spPr bwMode="auto">
          <a:xfrm flipH="1">
            <a:off x="4191000" y="4394200"/>
            <a:ext cx="635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4" name="Oval 31"/>
          <p:cNvSpPr>
            <a:spLocks noChangeArrowheads="1"/>
          </p:cNvSpPr>
          <p:nvPr/>
        </p:nvSpPr>
        <p:spPr bwMode="auto">
          <a:xfrm>
            <a:off x="4516438" y="4087813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5" name="Oval 32"/>
          <p:cNvSpPr>
            <a:spLocks noChangeArrowheads="1"/>
          </p:cNvSpPr>
          <p:nvPr/>
        </p:nvSpPr>
        <p:spPr bwMode="auto">
          <a:xfrm>
            <a:off x="4156075" y="4360863"/>
            <a:ext cx="61913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6" name="Oval 33"/>
          <p:cNvSpPr>
            <a:spLocks noChangeArrowheads="1"/>
          </p:cNvSpPr>
          <p:nvPr/>
        </p:nvSpPr>
        <p:spPr bwMode="auto">
          <a:xfrm>
            <a:off x="3824288" y="4360863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7" name="Line 34"/>
          <p:cNvSpPr>
            <a:spLocks noChangeShapeType="1"/>
          </p:cNvSpPr>
          <p:nvPr/>
        </p:nvSpPr>
        <p:spPr bwMode="auto">
          <a:xfrm flipH="1">
            <a:off x="4546600" y="4133850"/>
            <a:ext cx="9525" cy="1149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8" name="Line 35"/>
          <p:cNvSpPr>
            <a:spLocks noChangeShapeType="1"/>
          </p:cNvSpPr>
          <p:nvPr/>
        </p:nvSpPr>
        <p:spPr bwMode="auto">
          <a:xfrm>
            <a:off x="2538413" y="4029075"/>
            <a:ext cx="10001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69" name="Rectangle 36"/>
          <p:cNvSpPr>
            <a:spLocks noChangeArrowheads="1"/>
          </p:cNvSpPr>
          <p:nvPr/>
        </p:nvSpPr>
        <p:spPr bwMode="auto">
          <a:xfrm>
            <a:off x="1600200" y="3422650"/>
            <a:ext cx="180498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trapezoidal</a:t>
            </a:r>
          </a:p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39970" name="Rectangle 37"/>
          <p:cNvSpPr>
            <a:spLocks noChangeArrowheads="1"/>
          </p:cNvSpPr>
          <p:nvPr/>
        </p:nvSpPr>
        <p:spPr bwMode="auto">
          <a:xfrm>
            <a:off x="3517900" y="2951163"/>
            <a:ext cx="74699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omic Sans MS" panose="030F0702030302020204" pitchFamily="66" charset="0"/>
              </a:rPr>
              <a:t>1/3</a:t>
            </a:r>
          </a:p>
          <a:p>
            <a:pPr eaLnBrk="0" hangingPunct="0"/>
            <a:r>
              <a:rPr lang="en-US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39971" name="Line 38"/>
          <p:cNvSpPr>
            <a:spLocks noChangeShapeType="1"/>
          </p:cNvSpPr>
          <p:nvPr/>
        </p:nvSpPr>
        <p:spPr bwMode="auto">
          <a:xfrm>
            <a:off x="3886200" y="3676650"/>
            <a:ext cx="52388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72" name="Line 39"/>
          <p:cNvSpPr>
            <a:spLocks noChangeShapeType="1"/>
          </p:cNvSpPr>
          <p:nvPr/>
        </p:nvSpPr>
        <p:spPr bwMode="auto">
          <a:xfrm>
            <a:off x="3886200" y="367665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73" name="Rectangle 40"/>
          <p:cNvSpPr>
            <a:spLocks noChangeArrowheads="1"/>
          </p:cNvSpPr>
          <p:nvPr/>
        </p:nvSpPr>
        <p:spPr bwMode="auto">
          <a:xfrm>
            <a:off x="6894513" y="3898900"/>
            <a:ext cx="74699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omic Sans MS" panose="030F0702030302020204" pitchFamily="66" charset="0"/>
              </a:rPr>
              <a:t>3/8</a:t>
            </a:r>
          </a:p>
          <a:p>
            <a:pPr eaLnBrk="0" hangingPunct="0"/>
            <a:r>
              <a:rPr lang="en-US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39974" name="Line 41"/>
          <p:cNvSpPr>
            <a:spLocks noChangeShapeType="1"/>
          </p:cNvSpPr>
          <p:nvPr/>
        </p:nvSpPr>
        <p:spPr bwMode="auto">
          <a:xfrm flipV="1">
            <a:off x="5257800" y="4171950"/>
            <a:ext cx="165735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75" name="Line 42"/>
          <p:cNvSpPr>
            <a:spLocks noChangeShapeType="1"/>
          </p:cNvSpPr>
          <p:nvPr/>
        </p:nvSpPr>
        <p:spPr bwMode="auto">
          <a:xfrm>
            <a:off x="5886450" y="3905250"/>
            <a:ext cx="100965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76" name="Line 43"/>
          <p:cNvSpPr>
            <a:spLocks noChangeShapeType="1"/>
          </p:cNvSpPr>
          <p:nvPr/>
        </p:nvSpPr>
        <p:spPr bwMode="auto">
          <a:xfrm flipV="1">
            <a:off x="4762500" y="4152900"/>
            <a:ext cx="21145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9977" name="Group 45"/>
          <p:cNvGrpSpPr>
            <a:grpSpLocks/>
          </p:cNvGrpSpPr>
          <p:nvPr/>
        </p:nvGrpSpPr>
        <p:grpSpPr bwMode="auto">
          <a:xfrm>
            <a:off x="3352800" y="2895600"/>
            <a:ext cx="3352800" cy="2362200"/>
            <a:chOff x="1728" y="2400"/>
            <a:chExt cx="2112" cy="1488"/>
          </a:xfrm>
        </p:grpSpPr>
        <p:sp>
          <p:nvSpPr>
            <p:cNvPr id="39979" name="Line 46"/>
            <p:cNvSpPr>
              <a:spLocks noChangeShapeType="1"/>
            </p:cNvSpPr>
            <p:nvPr/>
          </p:nvSpPr>
          <p:spPr bwMode="auto">
            <a:xfrm flipV="1">
              <a:off x="1728" y="2400"/>
              <a:ext cx="0" cy="1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980" name="Line 47"/>
            <p:cNvSpPr>
              <a:spLocks noChangeShapeType="1"/>
            </p:cNvSpPr>
            <p:nvPr/>
          </p:nvSpPr>
          <p:spPr bwMode="auto">
            <a:xfrm>
              <a:off x="1728" y="3888"/>
              <a:ext cx="2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3899E-0A7D-4C88-85D9-E79921FF7B3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45226758-A701-4753-AEB8-4A8F0C8F15F8}" type="slidenum">
              <a:rPr lang="en-US" altLang="el-GR"/>
              <a:pPr/>
              <a:t>7</a:t>
            </a:fld>
            <a:endParaRPr lang="en-US" altLang="el-GR" dirty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0000FF"/>
                </a:solidFill>
              </a:rPr>
              <a:t>Polynomial Approximation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 sz="2800" dirty="0" smtClean="0">
                <a:sym typeface="Symbol" pitchFamily="18" charset="2"/>
              </a:rPr>
              <a:t>Rather than search for the maximum or minimum, we replace </a:t>
            </a:r>
            <a:r>
              <a:rPr lang="en-US" altLang="el-GR" sz="2800" i="1" dirty="0" smtClean="0">
                <a:solidFill>
                  <a:srgbClr val="0000FF"/>
                </a:solidFill>
                <a:sym typeface="Symbol" pitchFamily="18" charset="2"/>
              </a:rPr>
              <a:t>f(x)</a:t>
            </a:r>
            <a:r>
              <a:rPr lang="en-US" altLang="el-GR" sz="2800" dirty="0" smtClean="0">
                <a:sym typeface="Symbol" pitchFamily="18" charset="2"/>
              </a:rPr>
              <a:t> with a known and simple function. </a:t>
            </a:r>
          </a:p>
          <a:p>
            <a:r>
              <a:rPr lang="en-US" altLang="el-GR" sz="2800" dirty="0" smtClean="0">
                <a:sym typeface="Symbol" pitchFamily="18" charset="2"/>
              </a:rPr>
              <a:t>Within each interval we approximate </a:t>
            </a:r>
            <a:r>
              <a:rPr lang="en-US" altLang="el-GR" sz="2800" i="1" dirty="0" smtClean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altLang="el-GR" sz="2800" dirty="0" smtClean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altLang="el-GR" sz="2800" i="1" dirty="0" smtClean="0">
                <a:solidFill>
                  <a:srgbClr val="0000FF"/>
                </a:solidFill>
                <a:sym typeface="Symbol" pitchFamily="18" charset="2"/>
              </a:rPr>
              <a:t>x</a:t>
            </a:r>
            <a:r>
              <a:rPr lang="en-US" altLang="el-GR" sz="28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altLang="el-GR" sz="2800" dirty="0" smtClean="0">
                <a:sym typeface="Symbol" pitchFamily="18" charset="2"/>
              </a:rPr>
              <a:t> by an </a:t>
            </a:r>
            <a:r>
              <a:rPr lang="en-US" altLang="el-GR" sz="2800" i="1" dirty="0" err="1" smtClean="0">
                <a:solidFill>
                  <a:srgbClr val="C00000"/>
                </a:solidFill>
                <a:sym typeface="Symbol" pitchFamily="18" charset="2"/>
              </a:rPr>
              <a:t>m</a:t>
            </a:r>
            <a:r>
              <a:rPr lang="en-US" altLang="el-GR" sz="2800" u="sng" baseline="30000" dirty="0" err="1" smtClean="0">
                <a:solidFill>
                  <a:srgbClr val="C00000"/>
                </a:solidFill>
                <a:sym typeface="Symbol" pitchFamily="18" charset="2"/>
              </a:rPr>
              <a:t>th</a:t>
            </a:r>
            <a:r>
              <a:rPr lang="en-US" altLang="el-GR" sz="2800" dirty="0" smtClean="0">
                <a:solidFill>
                  <a:srgbClr val="C00000"/>
                </a:solidFill>
                <a:sym typeface="Symbol" pitchFamily="18" charset="2"/>
              </a:rPr>
              <a:t> order polynomial.</a:t>
            </a:r>
            <a:endParaRPr lang="en-US" altLang="el-GR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l-GR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31780"/>
              </p:ext>
            </p:extLst>
          </p:nvPr>
        </p:nvGraphicFramePr>
        <p:xfrm>
          <a:off x="1028700" y="3810000"/>
          <a:ext cx="7086600" cy="80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1" name="Equation" r:id="rId3" imgW="2120760" imgH="241200" progId="Equation.3">
                  <p:embed/>
                </p:oleObj>
              </mc:Choice>
              <mc:Fallback>
                <p:oleObj name="Equation" r:id="rId3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810000"/>
                        <a:ext cx="7086600" cy="80614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Integration of Unequal Segments</a:t>
            </a:r>
          </a:p>
        </p:txBody>
      </p:sp>
      <p:sp>
        <p:nvSpPr>
          <p:cNvPr id="40963" name="Rectangle 5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should also consider alternately using higher order equations if we can find data in consecutively even segments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 flipV="1">
            <a:off x="2847975" y="4540250"/>
            <a:ext cx="4826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783263" y="2838450"/>
            <a:ext cx="312737" cy="2571750"/>
          </a:xfrm>
          <a:prstGeom prst="rect">
            <a:avLst/>
          </a:prstGeom>
          <a:solidFill>
            <a:srgbClr val="B760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6096000" y="28194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6072188" y="2855913"/>
            <a:ext cx="3016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8" name="Rectangle 10" descr="Light upward diagonal"/>
          <p:cNvSpPr>
            <a:spLocks noChangeArrowheads="1"/>
          </p:cNvSpPr>
          <p:nvPr/>
        </p:nvSpPr>
        <p:spPr bwMode="auto">
          <a:xfrm>
            <a:off x="4024313" y="4251325"/>
            <a:ext cx="573087" cy="1185863"/>
          </a:xfrm>
          <a:prstGeom prst="rect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9" name="AutoShape 11" descr="Light upward diagonal"/>
          <p:cNvSpPr>
            <a:spLocks noChangeArrowheads="1"/>
          </p:cNvSpPr>
          <p:nvPr/>
        </p:nvSpPr>
        <p:spPr bwMode="auto">
          <a:xfrm rot="-5400000">
            <a:off x="4132263" y="3789363"/>
            <a:ext cx="355600" cy="571500"/>
          </a:xfrm>
          <a:prstGeom prst="rtTriangle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0" name="Rectangle 12" descr="Light upward diagonal"/>
          <p:cNvSpPr>
            <a:spLocks noChangeArrowheads="1"/>
          </p:cNvSpPr>
          <p:nvPr/>
        </p:nvSpPr>
        <p:spPr bwMode="auto">
          <a:xfrm>
            <a:off x="4606925" y="3903663"/>
            <a:ext cx="571500" cy="1519237"/>
          </a:xfrm>
          <a:prstGeom prst="rect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1" name="AutoShape 13" descr="Light upward diagonal"/>
          <p:cNvSpPr>
            <a:spLocks noChangeArrowheads="1"/>
          </p:cNvSpPr>
          <p:nvPr/>
        </p:nvSpPr>
        <p:spPr bwMode="auto">
          <a:xfrm rot="-5400000">
            <a:off x="4664075" y="3386138"/>
            <a:ext cx="450850" cy="571500"/>
          </a:xfrm>
          <a:prstGeom prst="rtTriangle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2" name="Rectangle 14" descr="Light upward diagonal"/>
          <p:cNvSpPr>
            <a:spLocks noChangeArrowheads="1"/>
          </p:cNvSpPr>
          <p:nvPr/>
        </p:nvSpPr>
        <p:spPr bwMode="auto">
          <a:xfrm>
            <a:off x="5183188" y="3459163"/>
            <a:ext cx="573087" cy="1970087"/>
          </a:xfrm>
          <a:prstGeom prst="rect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3" name="AutoShape 15" descr="Light upward diagonal"/>
          <p:cNvSpPr>
            <a:spLocks noChangeArrowheads="1"/>
          </p:cNvSpPr>
          <p:nvPr/>
        </p:nvSpPr>
        <p:spPr bwMode="auto">
          <a:xfrm rot="-5400000">
            <a:off x="5173663" y="2878138"/>
            <a:ext cx="590550" cy="571500"/>
          </a:xfrm>
          <a:prstGeom prst="rtTriangle">
            <a:avLst/>
          </a:prstGeom>
          <a:pattFill prst="ltUp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V="1">
            <a:off x="4003675" y="3895725"/>
            <a:ext cx="5730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5" name="Line 17"/>
          <p:cNvSpPr>
            <a:spLocks noChangeShapeType="1"/>
          </p:cNvSpPr>
          <p:nvPr/>
        </p:nvSpPr>
        <p:spPr bwMode="auto">
          <a:xfrm flipH="1">
            <a:off x="4618038" y="3460750"/>
            <a:ext cx="547687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6" name="Freeform 18"/>
          <p:cNvSpPr>
            <a:spLocks noChangeArrowheads="1"/>
          </p:cNvSpPr>
          <p:nvPr/>
        </p:nvSpPr>
        <p:spPr bwMode="auto">
          <a:xfrm>
            <a:off x="5191125" y="2857500"/>
            <a:ext cx="581025" cy="593725"/>
          </a:xfrm>
          <a:custGeom>
            <a:avLst/>
            <a:gdLst>
              <a:gd name="T0" fmla="*/ 0 w 366"/>
              <a:gd name="T1" fmla="*/ 2147483647 h 374"/>
              <a:gd name="T2" fmla="*/ 2147483647 w 366"/>
              <a:gd name="T3" fmla="*/ 0 h 3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374">
                <a:moveTo>
                  <a:pt x="0" y="374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7" name="Freeform 19"/>
          <p:cNvSpPr>
            <a:spLocks noChangeArrowheads="1"/>
          </p:cNvSpPr>
          <p:nvPr/>
        </p:nvSpPr>
        <p:spPr bwMode="auto">
          <a:xfrm>
            <a:off x="5192713" y="3448050"/>
            <a:ext cx="7937" cy="1990725"/>
          </a:xfrm>
          <a:custGeom>
            <a:avLst/>
            <a:gdLst>
              <a:gd name="T0" fmla="*/ 2147483647 w 5"/>
              <a:gd name="T1" fmla="*/ 0 h 1254"/>
              <a:gd name="T2" fmla="*/ 0 w 5"/>
              <a:gd name="T3" fmla="*/ 2147483647 h 12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1254">
                <a:moveTo>
                  <a:pt x="5" y="0"/>
                </a:moveTo>
                <a:lnTo>
                  <a:pt x="0" y="125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8" name="Line 20"/>
          <p:cNvSpPr>
            <a:spLocks noChangeShapeType="1"/>
          </p:cNvSpPr>
          <p:nvPr/>
        </p:nvSpPr>
        <p:spPr bwMode="auto">
          <a:xfrm>
            <a:off x="5772150" y="2892425"/>
            <a:ext cx="0" cy="254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9" name="Oval 21"/>
          <p:cNvSpPr>
            <a:spLocks noChangeArrowheads="1"/>
          </p:cNvSpPr>
          <p:nvPr/>
        </p:nvSpPr>
        <p:spPr bwMode="auto">
          <a:xfrm>
            <a:off x="5735638" y="2863850"/>
            <a:ext cx="49212" cy="36513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0" name="Oval 22"/>
          <p:cNvSpPr>
            <a:spLocks noChangeArrowheads="1"/>
          </p:cNvSpPr>
          <p:nvPr/>
        </p:nvSpPr>
        <p:spPr bwMode="auto">
          <a:xfrm>
            <a:off x="5143500" y="3452813"/>
            <a:ext cx="50800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1" name="Oval 23"/>
          <p:cNvSpPr>
            <a:spLocks noChangeArrowheads="1"/>
          </p:cNvSpPr>
          <p:nvPr/>
        </p:nvSpPr>
        <p:spPr bwMode="auto">
          <a:xfrm>
            <a:off x="4572000" y="3868738"/>
            <a:ext cx="49213" cy="36512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2" name="Line 24"/>
          <p:cNvSpPr>
            <a:spLocks noChangeShapeType="1"/>
          </p:cNvSpPr>
          <p:nvPr/>
        </p:nvSpPr>
        <p:spPr bwMode="auto">
          <a:xfrm>
            <a:off x="4586288" y="3916363"/>
            <a:ext cx="0" cy="151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3" name="AutoShape 25" descr="Wide downward diagonal"/>
          <p:cNvSpPr>
            <a:spLocks noChangeArrowheads="1"/>
          </p:cNvSpPr>
          <p:nvPr/>
        </p:nvSpPr>
        <p:spPr bwMode="auto">
          <a:xfrm rot="-5400000">
            <a:off x="3692525" y="4225925"/>
            <a:ext cx="273050" cy="330200"/>
          </a:xfrm>
          <a:prstGeom prst="rtTriangle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4" name="Line 26"/>
          <p:cNvSpPr>
            <a:spLocks noChangeShapeType="1"/>
          </p:cNvSpPr>
          <p:nvPr/>
        </p:nvSpPr>
        <p:spPr bwMode="auto">
          <a:xfrm flipV="1">
            <a:off x="3668713" y="4289425"/>
            <a:ext cx="2825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5" name="Line 27"/>
          <p:cNvSpPr>
            <a:spLocks noChangeShapeType="1"/>
          </p:cNvSpPr>
          <p:nvPr/>
        </p:nvSpPr>
        <p:spPr bwMode="auto">
          <a:xfrm>
            <a:off x="3332163" y="4546600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6" name="Rectangle 28" descr="Wide downward diagonal"/>
          <p:cNvSpPr>
            <a:spLocks noChangeArrowheads="1"/>
          </p:cNvSpPr>
          <p:nvPr/>
        </p:nvSpPr>
        <p:spPr bwMode="auto">
          <a:xfrm>
            <a:off x="3332163" y="4533900"/>
            <a:ext cx="331787" cy="889000"/>
          </a:xfrm>
          <a:prstGeom prst="rect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7" name="Rectangle 29" descr="Wide downward diagonal"/>
          <p:cNvSpPr>
            <a:spLocks noChangeArrowheads="1"/>
          </p:cNvSpPr>
          <p:nvPr/>
        </p:nvSpPr>
        <p:spPr bwMode="auto">
          <a:xfrm>
            <a:off x="3663950" y="4533900"/>
            <a:ext cx="331788" cy="889000"/>
          </a:xfrm>
          <a:prstGeom prst="rect">
            <a:avLst/>
          </a:prstGeom>
          <a:pattFill prst="wdDnDiag">
            <a:fgClr>
              <a:srgbClr val="B760F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8" name="Line 30"/>
          <p:cNvSpPr>
            <a:spLocks noChangeShapeType="1"/>
          </p:cNvSpPr>
          <p:nvPr/>
        </p:nvSpPr>
        <p:spPr bwMode="auto">
          <a:xfrm>
            <a:off x="3355975" y="4532313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9" name="Line 31"/>
          <p:cNvSpPr>
            <a:spLocks noChangeShapeType="1"/>
          </p:cNvSpPr>
          <p:nvPr/>
        </p:nvSpPr>
        <p:spPr bwMode="auto">
          <a:xfrm flipH="1">
            <a:off x="3332163" y="4552950"/>
            <a:ext cx="4762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0" name="Line 32"/>
          <p:cNvSpPr>
            <a:spLocks noChangeShapeType="1"/>
          </p:cNvSpPr>
          <p:nvPr/>
        </p:nvSpPr>
        <p:spPr bwMode="auto">
          <a:xfrm flipH="1">
            <a:off x="3657600" y="4546600"/>
            <a:ext cx="635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1" name="Oval 33"/>
          <p:cNvSpPr>
            <a:spLocks noChangeArrowheads="1"/>
          </p:cNvSpPr>
          <p:nvPr/>
        </p:nvSpPr>
        <p:spPr bwMode="auto">
          <a:xfrm>
            <a:off x="3983038" y="4240213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2" name="Oval 34"/>
          <p:cNvSpPr>
            <a:spLocks noChangeArrowheads="1"/>
          </p:cNvSpPr>
          <p:nvPr/>
        </p:nvSpPr>
        <p:spPr bwMode="auto">
          <a:xfrm>
            <a:off x="3622675" y="4513263"/>
            <a:ext cx="61913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3" name="Oval 35"/>
          <p:cNvSpPr>
            <a:spLocks noChangeArrowheads="1"/>
          </p:cNvSpPr>
          <p:nvPr/>
        </p:nvSpPr>
        <p:spPr bwMode="auto">
          <a:xfrm>
            <a:off x="3290888" y="4513263"/>
            <a:ext cx="61912" cy="349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4" name="Line 36"/>
          <p:cNvSpPr>
            <a:spLocks noChangeShapeType="1"/>
          </p:cNvSpPr>
          <p:nvPr/>
        </p:nvSpPr>
        <p:spPr bwMode="auto">
          <a:xfrm flipH="1">
            <a:off x="4013200" y="4286250"/>
            <a:ext cx="9525" cy="1149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5" name="Line 37"/>
          <p:cNvSpPr>
            <a:spLocks noChangeShapeType="1"/>
          </p:cNvSpPr>
          <p:nvPr/>
        </p:nvSpPr>
        <p:spPr bwMode="auto">
          <a:xfrm>
            <a:off x="2005013" y="4181475"/>
            <a:ext cx="10001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6" name="Rectangle 38"/>
          <p:cNvSpPr>
            <a:spLocks noChangeArrowheads="1"/>
          </p:cNvSpPr>
          <p:nvPr/>
        </p:nvSpPr>
        <p:spPr bwMode="auto">
          <a:xfrm>
            <a:off x="1066800" y="3575050"/>
            <a:ext cx="180498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trapezoidal</a:t>
            </a:r>
          </a:p>
          <a:p>
            <a:pPr eaLnBrk="0" hangingPunct="0"/>
            <a:r>
              <a:rPr lang="en-US" dirty="0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40997" name="Rectangle 39"/>
          <p:cNvSpPr>
            <a:spLocks noChangeArrowheads="1"/>
          </p:cNvSpPr>
          <p:nvPr/>
        </p:nvSpPr>
        <p:spPr bwMode="auto">
          <a:xfrm>
            <a:off x="2984500" y="3103563"/>
            <a:ext cx="74699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omic Sans MS" panose="030F0702030302020204" pitchFamily="66" charset="0"/>
              </a:rPr>
              <a:t>1/3</a:t>
            </a:r>
          </a:p>
          <a:p>
            <a:pPr eaLnBrk="0" hangingPunct="0"/>
            <a:r>
              <a:rPr lang="en-US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40998" name="Line 40"/>
          <p:cNvSpPr>
            <a:spLocks noChangeShapeType="1"/>
          </p:cNvSpPr>
          <p:nvPr/>
        </p:nvSpPr>
        <p:spPr bwMode="auto">
          <a:xfrm>
            <a:off x="3352800" y="3829050"/>
            <a:ext cx="52388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9" name="Line 41"/>
          <p:cNvSpPr>
            <a:spLocks noChangeShapeType="1"/>
          </p:cNvSpPr>
          <p:nvPr/>
        </p:nvSpPr>
        <p:spPr bwMode="auto">
          <a:xfrm>
            <a:off x="3352800" y="382905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00" name="Rectangle 42"/>
          <p:cNvSpPr>
            <a:spLocks noChangeArrowheads="1"/>
          </p:cNvSpPr>
          <p:nvPr/>
        </p:nvSpPr>
        <p:spPr bwMode="auto">
          <a:xfrm>
            <a:off x="6361113" y="4051300"/>
            <a:ext cx="74699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omic Sans MS" panose="030F0702030302020204" pitchFamily="66" charset="0"/>
              </a:rPr>
              <a:t>3/8</a:t>
            </a:r>
          </a:p>
          <a:p>
            <a:pPr eaLnBrk="0" hangingPunct="0"/>
            <a:r>
              <a:rPr lang="en-US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41001" name="Line 43"/>
          <p:cNvSpPr>
            <a:spLocks noChangeShapeType="1"/>
          </p:cNvSpPr>
          <p:nvPr/>
        </p:nvSpPr>
        <p:spPr bwMode="auto">
          <a:xfrm flipV="1">
            <a:off x="4724400" y="4324350"/>
            <a:ext cx="165735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02" name="Line 44"/>
          <p:cNvSpPr>
            <a:spLocks noChangeShapeType="1"/>
          </p:cNvSpPr>
          <p:nvPr/>
        </p:nvSpPr>
        <p:spPr bwMode="auto">
          <a:xfrm>
            <a:off x="5353050" y="4057650"/>
            <a:ext cx="100965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03" name="Line 45"/>
          <p:cNvSpPr>
            <a:spLocks noChangeShapeType="1"/>
          </p:cNvSpPr>
          <p:nvPr/>
        </p:nvSpPr>
        <p:spPr bwMode="auto">
          <a:xfrm flipV="1">
            <a:off x="4229100" y="4305300"/>
            <a:ext cx="21145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04" name="Rectangle 46"/>
          <p:cNvSpPr>
            <a:spLocks noChangeArrowheads="1"/>
          </p:cNvSpPr>
          <p:nvPr/>
        </p:nvSpPr>
        <p:spPr bwMode="auto">
          <a:xfrm>
            <a:off x="6465888" y="2803525"/>
            <a:ext cx="180498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omic Sans MS" panose="030F0702030302020204" pitchFamily="66" charset="0"/>
              </a:rPr>
              <a:t>trapezoidal</a:t>
            </a:r>
          </a:p>
          <a:p>
            <a:pPr eaLnBrk="0" hangingPunct="0"/>
            <a:r>
              <a:rPr lang="en-US"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41005" name="Line 47"/>
          <p:cNvSpPr>
            <a:spLocks noChangeShapeType="1"/>
          </p:cNvSpPr>
          <p:nvPr/>
        </p:nvSpPr>
        <p:spPr bwMode="auto">
          <a:xfrm flipV="1">
            <a:off x="5867400" y="3105150"/>
            <a:ext cx="64770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006" name="Group 49"/>
          <p:cNvGrpSpPr>
            <a:grpSpLocks/>
          </p:cNvGrpSpPr>
          <p:nvPr/>
        </p:nvGrpSpPr>
        <p:grpSpPr bwMode="auto">
          <a:xfrm>
            <a:off x="2819400" y="3048000"/>
            <a:ext cx="3657600" cy="2362200"/>
            <a:chOff x="1728" y="2400"/>
            <a:chExt cx="2112" cy="1488"/>
          </a:xfrm>
        </p:grpSpPr>
        <p:sp>
          <p:nvSpPr>
            <p:cNvPr id="41008" name="Line 50"/>
            <p:cNvSpPr>
              <a:spLocks noChangeShapeType="1"/>
            </p:cNvSpPr>
            <p:nvPr/>
          </p:nvSpPr>
          <p:spPr bwMode="auto">
            <a:xfrm flipV="1">
              <a:off x="1728" y="2400"/>
              <a:ext cx="0" cy="1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09" name="Line 51"/>
            <p:cNvSpPr>
              <a:spLocks noChangeShapeType="1"/>
            </p:cNvSpPr>
            <p:nvPr/>
          </p:nvSpPr>
          <p:spPr bwMode="auto">
            <a:xfrm>
              <a:off x="1728" y="3888"/>
              <a:ext cx="2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5AD6-8F2E-4985-84C1-8B712C40421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6400800"/>
            <a:ext cx="455613" cy="304800"/>
          </a:xfrm>
        </p:spPr>
        <p:txBody>
          <a:bodyPr/>
          <a:lstStyle/>
          <a:p>
            <a:pPr>
              <a:defRPr/>
            </a:pPr>
            <a:fld id="{B7644521-60F1-4698-AC1C-14B32EDE1DCD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04200" cy="552450"/>
          </a:xfrm>
          <a:prstGeom prst="beve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Integration with Unequal Segments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2209006"/>
            <a:ext cx="3943350" cy="4667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u="sng" dirty="0" smtClean="0"/>
              <a:t>Example </a:t>
            </a:r>
            <a:endParaRPr lang="en-US" sz="2000" dirty="0" smtClean="0"/>
          </a:p>
        </p:txBody>
      </p:sp>
      <p:graphicFrame>
        <p:nvGraphicFramePr>
          <p:cNvPr id="133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54748"/>
              </p:ext>
            </p:extLst>
          </p:nvPr>
        </p:nvGraphicFramePr>
        <p:xfrm>
          <a:off x="482600" y="1285081"/>
          <a:ext cx="8178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6" name="Equation" r:id="rId3" imgW="3898900" imgH="393700" progId="Equation.3">
                  <p:embed/>
                </p:oleObj>
              </mc:Choice>
              <mc:Fallback>
                <p:oleObj name="Equation" r:id="rId3" imgW="3898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285081"/>
                        <a:ext cx="8178800" cy="828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89" name="Group 7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8556749"/>
              </p:ext>
            </p:extLst>
          </p:nvPr>
        </p:nvGraphicFramePr>
        <p:xfrm>
          <a:off x="5919787" y="3707606"/>
          <a:ext cx="2994026" cy="247173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9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76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f(x)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f(x)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2.842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1.309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3.507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1.305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3.181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1.743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2.363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0.36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2.074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0.232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0.40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anose="030F0702030302020204" pitchFamily="66" charset="0"/>
                        </a:rPr>
                        <a:t>2.456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438" marR="91438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26" marB="45726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24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01298"/>
              </p:ext>
            </p:extLst>
          </p:nvPr>
        </p:nvGraphicFramePr>
        <p:xfrm>
          <a:off x="482600" y="2672556"/>
          <a:ext cx="80978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7" name="Equation" r:id="rId5" imgW="5232400" imgH="584200" progId="Equation.3">
                  <p:embed/>
                </p:oleObj>
              </mc:Choice>
              <mc:Fallback>
                <p:oleObj name="Equation" r:id="rId5" imgW="5232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672556"/>
                        <a:ext cx="8097838" cy="898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1" name="Rectangle 72"/>
          <p:cNvSpPr>
            <a:spLocks noChangeArrowheads="1"/>
          </p:cNvSpPr>
          <p:nvPr/>
        </p:nvSpPr>
        <p:spPr bwMode="auto">
          <a:xfrm>
            <a:off x="76200" y="4719983"/>
            <a:ext cx="5715000" cy="1147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Data for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f(x)=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0.2+25x-200x</a:t>
            </a:r>
            <a:r>
              <a:rPr lang="en-US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+675x</a:t>
            </a:r>
            <a:r>
              <a:rPr lang="en-US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-900x</a:t>
            </a:r>
            <a:r>
              <a:rPr lang="en-US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l-GR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+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400x</a:t>
            </a:r>
            <a:r>
              <a:rPr lang="en-US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290" name="Rectangle 73"/>
          <p:cNvSpPr>
            <a:spLocks noChangeArrowheads="1"/>
          </p:cNvSpPr>
          <p:nvPr/>
        </p:nvSpPr>
        <p:spPr bwMode="auto">
          <a:xfrm>
            <a:off x="285750" y="3698651"/>
            <a:ext cx="48196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which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represents a relative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error of </a:t>
            </a:r>
            <a:r>
              <a:rPr lang="el-G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= 2.8%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850106"/>
            <a:ext cx="394335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  <a:latin typeface="Comic Sans MS" panose="030F0702030302020204" pitchFamily="66" charset="0"/>
              </a:rPr>
              <a:t>Using Trapezoidal Rule</a:t>
            </a:r>
          </a:p>
        </p:txBody>
      </p:sp>
    </p:spTree>
    <p:extLst>
      <p:ext uri="{BB962C8B-B14F-4D97-AF65-F5344CB8AC3E}">
        <p14:creationId xmlns:p14="http://schemas.microsoft.com/office/powerpoint/2010/main" val="3030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/>
      <p:bldP spid="1029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Example-3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76313"/>
            <a:ext cx="8274050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Comic Sans MS" panose="030F0702030302020204" pitchFamily="66" charset="0"/>
              </a:rPr>
              <a:t>Integrate the following using the trapezoidal rule, Simpson’s 1/3 Rule, a multiple application of the trapezoidal rule with n=2 and Simpson’s 3/8 Rule.  Compare results with the analytical solution.</a:t>
            </a:r>
          </a:p>
        </p:txBody>
      </p:sp>
      <p:graphicFrame>
        <p:nvGraphicFramePr>
          <p:cNvPr id="4198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973559"/>
              </p:ext>
            </p:extLst>
          </p:nvPr>
        </p:nvGraphicFramePr>
        <p:xfrm>
          <a:off x="914400" y="2096293"/>
          <a:ext cx="19431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2" name="Equation" r:id="rId3" imgW="596880" imgH="482400" progId="Equation.DSMT4">
                  <p:embed/>
                </p:oleObj>
              </mc:Choice>
              <mc:Fallback>
                <p:oleObj name="Equation" r:id="rId3" imgW="596880" imgH="4824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96293"/>
                        <a:ext cx="19431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8193"/>
            <a:ext cx="3581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D8E1B-66AF-4F31-B2E1-A02049B0C1F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3339794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sz="2400" u="sng" dirty="0" smtClean="0"/>
              <a:t>Exact solution</a:t>
            </a:r>
          </a:p>
          <a:p>
            <a:pPr marL="0" indent="0" eaLnBrk="1" hangingPunct="1">
              <a:buFont typeface="Arial" charset="0"/>
              <a:buNone/>
            </a:pPr>
            <a:endParaRPr lang="en-US" sz="2400" u="sng" dirty="0" smtClean="0"/>
          </a:p>
          <a:p>
            <a:pPr marL="0" indent="0" eaLnBrk="1" hangingPunct="1">
              <a:buFont typeface="Arial" charset="0"/>
              <a:buNone/>
            </a:pPr>
            <a:endParaRPr lang="en-US" sz="2400" dirty="0" smtClean="0"/>
          </a:p>
          <a:p>
            <a:pPr marL="0" indent="0" eaLnBrk="1" hangingPunct="1">
              <a:buFont typeface="Arial" charset="0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endParaRPr lang="en-US" sz="2400" u="sng" dirty="0" smtClean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38302"/>
              </p:ext>
            </p:extLst>
          </p:nvPr>
        </p:nvGraphicFramePr>
        <p:xfrm>
          <a:off x="476250" y="4773613"/>
          <a:ext cx="62103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3" name="Equation" r:id="rId6" imgW="2654280" imgH="965160" progId="Equation.DSMT4">
                  <p:embed/>
                </p:oleObj>
              </mc:Choice>
              <mc:Fallback>
                <p:oleObj name="Equation" r:id="rId6" imgW="2654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4773613"/>
                        <a:ext cx="6210300" cy="1879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l-GR" dirty="0"/>
          </a:p>
        </p:txBody>
      </p:sp>
      <p:sp>
        <p:nvSpPr>
          <p:cNvPr id="368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Trapezoidal Rule: Approximation Error</a:t>
            </a:r>
          </a:p>
          <a:p>
            <a:pPr>
              <a:buFontTx/>
              <a:buNone/>
            </a:pPr>
            <a:r>
              <a:rPr lang="en-US" sz="2400" dirty="0" smtClean="0"/>
              <a:t>		</a:t>
            </a:r>
            <a:r>
              <a:rPr lang="el-GR" sz="2400" dirty="0" smtClean="0"/>
              <a:t>ε</a:t>
            </a:r>
            <a:r>
              <a:rPr lang="en-US" sz="2400" dirty="0" smtClean="0"/>
              <a:t> = -(</a:t>
            </a:r>
            <a:r>
              <a:rPr lang="en-US" sz="2400" i="1" dirty="0" smtClean="0"/>
              <a:t>b – 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/(12) </a:t>
            </a:r>
            <a:r>
              <a:rPr lang="en-US" sz="2400" i="1" dirty="0" smtClean="0"/>
              <a:t>f’’’</a:t>
            </a:r>
            <a:r>
              <a:rPr lang="en-US" sz="2400" dirty="0" smtClean="0"/>
              <a:t>(</a:t>
            </a:r>
            <a:r>
              <a:rPr lang="el-GR" sz="2400" dirty="0" smtClean="0"/>
              <a:t>η</a:t>
            </a:r>
            <a:r>
              <a:rPr lang="en-US" sz="2400" dirty="0" smtClean="0"/>
              <a:t>)   (</a:t>
            </a:r>
            <a:r>
              <a:rPr lang="el-GR" sz="2400" dirty="0" smtClean="0"/>
              <a:t>η</a:t>
            </a:r>
            <a:r>
              <a:rPr lang="en-US" sz="2400" dirty="0" smtClean="0"/>
              <a:t> is a number between </a:t>
            </a:r>
            <a:r>
              <a:rPr lang="en-US" sz="2400" i="1" dirty="0" smtClean="0"/>
              <a:t>a </a:t>
            </a:r>
            <a:r>
              <a:rPr lang="en-US" sz="2400" dirty="0" smtClean="0"/>
              <a:t>and </a:t>
            </a:r>
            <a:r>
              <a:rPr lang="en-US" sz="2400" i="1" dirty="0" smtClean="0"/>
              <a:t>b</a:t>
            </a:r>
            <a:r>
              <a:rPr lang="en-US" sz="2400" dirty="0" smtClean="0"/>
              <a:t>)</a:t>
            </a:r>
            <a:r>
              <a:rPr lang="en-US" sz="2400" i="1" dirty="0" smtClean="0"/>
              <a:t>.</a:t>
            </a:r>
          </a:p>
          <a:p>
            <a:pPr>
              <a:buFontTx/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Let’s take </a:t>
            </a:r>
            <a:r>
              <a:rPr lang="el-GR" sz="2400" dirty="0" smtClean="0"/>
              <a:t>η</a:t>
            </a:r>
            <a:r>
              <a:rPr lang="en-US" sz="2400" dirty="0" smtClean="0"/>
              <a:t> =2. Then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ε</a:t>
            </a:r>
            <a:r>
              <a:rPr lang="en-US" sz="2400" dirty="0" smtClean="0"/>
              <a:t> = -4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/12*[2*</a:t>
            </a:r>
            <a:r>
              <a:rPr lang="en-US" sz="2400" dirty="0" err="1" smtClean="0"/>
              <a:t>exp</a:t>
            </a:r>
            <a:r>
              <a:rPr lang="en-US" sz="2400" dirty="0" smtClean="0"/>
              <a:t>(2*2)+2*</a:t>
            </a:r>
            <a:r>
              <a:rPr lang="en-US" sz="2400" dirty="0" err="1" smtClean="0"/>
              <a:t>exp</a:t>
            </a:r>
            <a:r>
              <a:rPr lang="en-US" sz="2400" dirty="0" smtClean="0"/>
              <a:t>(2*2)+4*(2)*</a:t>
            </a:r>
            <a:r>
              <a:rPr lang="en-US" sz="2400" dirty="0" err="1" smtClean="0"/>
              <a:t>exp</a:t>
            </a:r>
            <a:r>
              <a:rPr lang="en-US" sz="2400" dirty="0" smtClean="0"/>
              <a:t>(2*2)] =-3494.282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	</a:t>
            </a:r>
            <a:r>
              <a:rPr lang="en-US" sz="2400" u="sng" dirty="0" smtClean="0"/>
              <a:t>Trapezoidal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graphicFrame>
        <p:nvGraphicFramePr>
          <p:cNvPr id="368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363235"/>
              </p:ext>
            </p:extLst>
          </p:nvPr>
        </p:nvGraphicFramePr>
        <p:xfrm>
          <a:off x="838200" y="4419600"/>
          <a:ext cx="76422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1" name="Equation" r:id="rId3" imgW="3784320" imgH="812520" progId="Equation.DSMT4">
                  <p:embed/>
                </p:oleObj>
              </mc:Choice>
              <mc:Fallback>
                <p:oleObj name="Equation" r:id="rId3" imgW="37843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7642225" cy="15621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7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24800" cy="533400"/>
          </a:xfrm>
        </p:spPr>
        <p:txBody>
          <a:bodyPr/>
          <a:lstStyle/>
          <a:p>
            <a:r>
              <a:rPr lang="en-US" dirty="0" smtClean="0"/>
              <a:t>Solution: </a:t>
            </a:r>
            <a:r>
              <a:rPr lang="en-US" dirty="0"/>
              <a:t>Simpson’s Rules</a:t>
            </a:r>
            <a:endParaRPr lang="en-US" sz="4000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3288"/>
            <a:ext cx="8534400" cy="389731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Evaluate </a:t>
            </a:r>
            <a:r>
              <a:rPr lang="en-GB" sz="2800" b="1" dirty="0">
                <a:solidFill>
                  <a:srgbClr val="FF0000"/>
                </a:solidFill>
              </a:rPr>
              <a:t>the Integral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Simpson’s 1/3-Rule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Simpson’s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3/8-Rule</a:t>
            </a:r>
          </a:p>
        </p:txBody>
      </p:sp>
      <p:graphicFrame>
        <p:nvGraphicFramePr>
          <p:cNvPr id="635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78408"/>
              </p:ext>
            </p:extLst>
          </p:nvPr>
        </p:nvGraphicFramePr>
        <p:xfrm>
          <a:off x="5038725" y="788987"/>
          <a:ext cx="14763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7" name="Equation" r:id="rId3" imgW="660240" imgH="355320" progId="Equation.DSMT4">
                  <p:embed/>
                </p:oleObj>
              </mc:Choice>
              <mc:Fallback>
                <p:oleObj name="Equation" r:id="rId3" imgW="660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788987"/>
                        <a:ext cx="14763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08087"/>
              </p:ext>
            </p:extLst>
          </p:nvPr>
        </p:nvGraphicFramePr>
        <p:xfrm>
          <a:off x="2667000" y="2095500"/>
          <a:ext cx="4545013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8" name="Equation" r:id="rId5" imgW="2539800" imgH="1218960" progId="Equation.DSMT4">
                  <p:embed/>
                </p:oleObj>
              </mc:Choice>
              <mc:Fallback>
                <p:oleObj name="Equation" r:id="rId5" imgW="25398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95500"/>
                        <a:ext cx="4545013" cy="16049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08633"/>
              </p:ext>
            </p:extLst>
          </p:nvPr>
        </p:nvGraphicFramePr>
        <p:xfrm>
          <a:off x="846137" y="4572000"/>
          <a:ext cx="7146925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9" name="Equation" r:id="rId7" imgW="4241520" imgH="1257120" progId="Equation.DSMT4">
                  <p:embed/>
                </p:oleObj>
              </mc:Choice>
              <mc:Fallback>
                <p:oleObj name="Equation" r:id="rId7" imgW="424152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7" y="4572000"/>
                        <a:ext cx="7146925" cy="17192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3657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u="sng" dirty="0" smtClean="0"/>
              <a:t>Simpson’s 1/3-Rule: Approximation Error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ε</a:t>
            </a:r>
            <a:r>
              <a:rPr lang="en-US" sz="2400" dirty="0" smtClean="0"/>
              <a:t> = -(</a:t>
            </a:r>
            <a:r>
              <a:rPr lang="en-US" sz="2400" i="1" dirty="0" smtClean="0"/>
              <a:t>b – a</a:t>
            </a:r>
            <a:r>
              <a:rPr lang="en-US" sz="2400" baseline="30000" dirty="0" smtClean="0"/>
              <a:t>)5</a:t>
            </a:r>
            <a:r>
              <a:rPr lang="en-US" sz="2400" dirty="0" smtClean="0"/>
              <a:t>/(2880) </a:t>
            </a:r>
            <a:r>
              <a:rPr lang="en-US" sz="2400" i="1" dirty="0" smtClean="0"/>
              <a:t>f </a:t>
            </a:r>
            <a:r>
              <a:rPr lang="en-US" sz="2400" i="1" baseline="30000" dirty="0" smtClean="0"/>
              <a:t>(4)</a:t>
            </a:r>
            <a:r>
              <a:rPr lang="en-US" sz="2400" dirty="0" smtClean="0"/>
              <a:t>(</a:t>
            </a:r>
            <a:r>
              <a:rPr lang="el-GR" sz="2400" dirty="0" smtClean="0"/>
              <a:t>η</a:t>
            </a:r>
            <a:r>
              <a:rPr lang="en-US" sz="2400" dirty="0" smtClean="0"/>
              <a:t>) 	(</a:t>
            </a:r>
            <a:r>
              <a:rPr lang="el-GR" sz="2400" dirty="0" smtClean="0"/>
              <a:t>η</a:t>
            </a:r>
            <a:r>
              <a:rPr lang="en-US" sz="2400" dirty="0" smtClean="0"/>
              <a:t> is a number between </a:t>
            </a:r>
            <a:r>
              <a:rPr lang="en-US" sz="2400" i="1" dirty="0" smtClean="0"/>
              <a:t>a </a:t>
            </a:r>
            <a:r>
              <a:rPr lang="en-US" sz="2400" dirty="0" smtClean="0"/>
              <a:t>and </a:t>
            </a:r>
            <a:r>
              <a:rPr lang="en-US" sz="2400" i="1" dirty="0" smtClean="0"/>
              <a:t>b</a:t>
            </a:r>
            <a:r>
              <a:rPr lang="en-US" sz="2400" dirty="0" smtClean="0"/>
              <a:t>)</a:t>
            </a:r>
            <a:r>
              <a:rPr lang="en-US" sz="2400" i="1" dirty="0" smtClean="0"/>
              <a:t>.</a:t>
            </a:r>
          </a:p>
          <a:p>
            <a:pPr>
              <a:buFontTx/>
              <a:buNone/>
            </a:pPr>
            <a:r>
              <a:rPr lang="en-US" sz="2400" i="1" dirty="0" smtClean="0"/>
              <a:t>	Since f </a:t>
            </a:r>
            <a:r>
              <a:rPr lang="en-US" sz="2400" i="1" baseline="30000" dirty="0" smtClean="0"/>
              <a:t>(4)</a:t>
            </a:r>
            <a:r>
              <a:rPr lang="en-US" sz="2400" dirty="0" smtClean="0"/>
              <a:t>(</a:t>
            </a:r>
            <a:r>
              <a:rPr lang="el-GR" sz="2400" dirty="0" smtClean="0"/>
              <a:t>η</a:t>
            </a:r>
            <a:r>
              <a:rPr lang="en-US" sz="2400" dirty="0" smtClean="0"/>
              <a:t>) &gt;0, the error is negative (overshooting).</a:t>
            </a:r>
            <a:endParaRPr lang="en-US" sz="2400" i="1" dirty="0" smtClean="0"/>
          </a:p>
          <a:p>
            <a:pPr>
              <a:buFontTx/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Let’s take </a:t>
            </a:r>
            <a:r>
              <a:rPr lang="el-GR" sz="2400" dirty="0" smtClean="0"/>
              <a:t>η</a:t>
            </a:r>
            <a:r>
              <a:rPr lang="en-US" sz="2400" dirty="0" smtClean="0"/>
              <a:t>=2.5. Then,</a:t>
            </a:r>
          </a:p>
          <a:p>
            <a:pPr>
              <a:buFontTx/>
              <a:buNone/>
            </a:pPr>
            <a:r>
              <a:rPr lang="en-US" sz="2400" dirty="0" smtClean="0"/>
              <a:t>		</a:t>
            </a:r>
            <a:r>
              <a:rPr lang="el-GR" sz="2400" dirty="0" smtClean="0"/>
              <a:t>ε</a:t>
            </a:r>
            <a:r>
              <a:rPr lang="en-US" sz="2400" dirty="0" smtClean="0"/>
              <a:t> = -4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/(2880) [ </a:t>
            </a:r>
            <a:r>
              <a:rPr lang="en-US" sz="2400" dirty="0" err="1" smtClean="0"/>
              <a:t>exp</a:t>
            </a:r>
            <a:r>
              <a:rPr lang="en-US" sz="2400" dirty="0" smtClean="0"/>
              <a:t>(2*2.5)*[16*(2.5)+32] =</a:t>
            </a:r>
            <a:r>
              <a:rPr lang="el-GR" sz="2400" dirty="0" smtClean="0"/>
              <a:t>-3799.3769 </a:t>
            </a: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495300" y="4343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u="sng" dirty="0">
                <a:latin typeface="Comic Sans MS" panose="030F0702030302020204" pitchFamily="66" charset="0"/>
              </a:rPr>
              <a:t>Simpson’s 3/8-Rule: Approximation Error</a:t>
            </a:r>
          </a:p>
          <a:p>
            <a:pPr>
              <a:buFontTx/>
              <a:buNone/>
            </a:pPr>
            <a:r>
              <a:rPr lang="el-GR" dirty="0" smtClean="0">
                <a:latin typeface="Comic Sans MS" panose="030F0702030302020204" pitchFamily="66" charset="0"/>
              </a:rPr>
              <a:t>ε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= -(b – a)</a:t>
            </a:r>
            <a:r>
              <a:rPr lang="en-US" baseline="30000" dirty="0">
                <a:latin typeface="Comic Sans MS" panose="030F0702030302020204" pitchFamily="66" charset="0"/>
              </a:rPr>
              <a:t>5</a:t>
            </a:r>
            <a:r>
              <a:rPr lang="en-US" dirty="0">
                <a:latin typeface="Comic Sans MS" panose="030F0702030302020204" pitchFamily="66" charset="0"/>
              </a:rPr>
              <a:t>/(6480) f </a:t>
            </a:r>
            <a:r>
              <a:rPr lang="en-US" baseline="30000" dirty="0">
                <a:latin typeface="Comic Sans MS" panose="030F0702030302020204" pitchFamily="66" charset="0"/>
              </a:rPr>
              <a:t>(4)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</a:rPr>
              <a:t>η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</a:rPr>
              <a:t>η</a:t>
            </a:r>
            <a:r>
              <a:rPr lang="en-US" dirty="0">
                <a:latin typeface="Comic Sans MS" panose="030F0702030302020204" pitchFamily="66" charset="0"/>
              </a:rPr>
              <a:t> is a number between a and b).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5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Ανασκόπηση, </a:t>
            </a:r>
            <a:b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Παραδείγματα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&amp; </a:t>
            </a:r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Ασκήσεις</a:t>
            </a:r>
            <a:endParaRPr lang="el-G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0BB6-B82B-4E5B-A21D-F9D443E4D61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Simpson Rule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800" dirty="0"/>
              <a:t>Approximating the function to be integrated by a quadratic polynomial leads to the basic </a:t>
            </a:r>
            <a:r>
              <a:rPr lang="en-US" altLang="ko-KR" sz="2800" dirty="0" err="1"/>
              <a:t>Simpon</a:t>
            </a:r>
            <a:r>
              <a:rPr lang="en-US" altLang="ko-KR" sz="2800" dirty="0"/>
              <a:t> Rule: 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The approximate integral is given by</a:t>
            </a: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572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11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Simpson Rule –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Example-4</a:t>
            </a:r>
            <a:endParaRPr lang="en-US" altLang="ko-K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562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572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95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Simpson Rule –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Example-4</a:t>
            </a:r>
            <a:endParaRPr lang="en-US" altLang="ko-K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9912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600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extLst/>
        </p:spPr>
        <p:txBody>
          <a:bodyPr vert="horz" lIns="91440" tIns="45720" rIns="91440" bIns="45720" rtlCol="0" anchor="ctr"/>
          <a:lstStyle/>
          <a:p>
            <a:fld id="{364A7DB8-A72A-45A3-9911-B05BAE2F3FC7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922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38150" y="1050925"/>
            <a:ext cx="8229600" cy="4830763"/>
          </a:xfrm>
        </p:spPr>
        <p:txBody>
          <a:bodyPr/>
          <a:lstStyle/>
          <a:p>
            <a:r>
              <a:rPr lang="en-US" altLang="el-GR" sz="2800" dirty="0" smtClean="0"/>
              <a:t>The </a:t>
            </a:r>
            <a:r>
              <a:rPr lang="en-US" altLang="el-GR" sz="2800" i="1" dirty="0" smtClean="0"/>
              <a:t>m</a:t>
            </a:r>
            <a:r>
              <a:rPr lang="en-US" altLang="el-GR" sz="2800" dirty="0" smtClean="0"/>
              <a:t>’s (order of the polynomials) may be the same or different.</a:t>
            </a:r>
          </a:p>
          <a:p>
            <a:endParaRPr lang="en-US" altLang="el-GR" sz="2000" dirty="0" smtClean="0"/>
          </a:p>
          <a:p>
            <a:endParaRPr lang="en-US" altLang="el-GR" sz="2000" dirty="0" smtClean="0"/>
          </a:p>
          <a:p>
            <a:endParaRPr lang="en-US" altLang="el-GR" sz="2800" dirty="0" smtClean="0"/>
          </a:p>
          <a:p>
            <a:r>
              <a:rPr lang="en-US" altLang="el-GR" sz="2800" dirty="0" smtClean="0"/>
              <a:t>Different choices for </a:t>
            </a:r>
            <a:r>
              <a:rPr lang="en-US" altLang="el-GR" sz="2800" i="1" dirty="0" smtClean="0"/>
              <a:t>m</a:t>
            </a:r>
            <a:r>
              <a:rPr lang="en-US" altLang="el-GR" sz="2800" dirty="0" smtClean="0"/>
              <a:t>’s lead to different formulas:</a:t>
            </a:r>
          </a:p>
          <a:p>
            <a:endParaRPr lang="en-US" altLang="el-GR" dirty="0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89901"/>
              </p:ext>
            </p:extLst>
          </p:nvPr>
        </p:nvGraphicFramePr>
        <p:xfrm>
          <a:off x="187325" y="2057400"/>
          <a:ext cx="87693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0" name="Equation" r:id="rId3" imgW="4317840" imgH="393480" progId="Equation.DSMT4">
                  <p:embed/>
                </p:oleObj>
              </mc:Choice>
              <mc:Fallback>
                <p:oleObj name="Equation" r:id="rId3" imgW="431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057400"/>
                        <a:ext cx="8769350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C00000"/>
                </a:solidFill>
              </a:rPr>
              <a:t>Newton-Cotes Formulas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44478"/>
              </p:ext>
            </p:extLst>
          </p:nvPr>
        </p:nvGraphicFramePr>
        <p:xfrm>
          <a:off x="1905000" y="4237037"/>
          <a:ext cx="5829826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1" name="Equation" r:id="rId5" imgW="4853882" imgH="1778464" progId="Equation.DSMT4">
                  <p:embed/>
                </p:oleObj>
              </mc:Choice>
              <mc:Fallback>
                <p:oleObj name="Equation" r:id="rId5" imgW="4853882" imgH="17784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237037"/>
                        <a:ext cx="5829826" cy="2135188"/>
                      </a:xfrm>
                      <a:prstGeom prst="rect">
                        <a:avLst/>
                      </a:prstGeom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9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Exercise-1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/>
              <a:t>Determine exact area </a:t>
            </a:r>
            <a:r>
              <a:rPr lang="en-US" sz="2800" i="1" dirty="0"/>
              <a:t>A</a:t>
            </a:r>
            <a:r>
              <a:rPr lang="en-US" sz="2800" dirty="0"/>
              <a:t> for following integral: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65718"/>
              </p:ext>
            </p:extLst>
          </p:nvPr>
        </p:nvGraphicFramePr>
        <p:xfrm>
          <a:off x="1752600" y="1868488"/>
          <a:ext cx="24622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6" name="Equation" r:id="rId3" imgW="888840" imgH="355320" progId="Equation.DSMT4">
                  <p:embed/>
                </p:oleObj>
              </mc:Choice>
              <mc:Fallback>
                <p:oleObj name="Equation" r:id="rId3" imgW="88884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68488"/>
                        <a:ext cx="246221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88648"/>
              </p:ext>
            </p:extLst>
          </p:nvPr>
        </p:nvGraphicFramePr>
        <p:xfrm>
          <a:off x="1593850" y="2852738"/>
          <a:ext cx="55753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7" name="Equation" r:id="rId5" imgW="2120760" imgH="419040" progId="Equation.DSMT4">
                  <p:embed/>
                </p:oleObj>
              </mc:Choice>
              <mc:Fallback>
                <p:oleObj name="Equation" r:id="rId5" imgW="21207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2852738"/>
                        <a:ext cx="55753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038600"/>
            <a:ext cx="7848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Determine approximate area A1 with </a:t>
            </a:r>
            <a:r>
              <a:rPr lang="en-US" dirty="0" smtClean="0">
                <a:latin typeface="Comic Sans MS" panose="030F0702030302020204" pitchFamily="66" charset="0"/>
              </a:rPr>
              <a:t>first-order </a:t>
            </a:r>
            <a:r>
              <a:rPr lang="en-US" dirty="0">
                <a:latin typeface="Comic Sans MS" panose="030F0702030302020204" pitchFamily="66" charset="0"/>
              </a:rPr>
              <a:t>integration algorithm and step-size of 0.05.</a:t>
            </a:r>
            <a:endParaRPr lang="el-GR" dirty="0">
              <a:latin typeface="Comic Sans MS" panose="030F0702030302020204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Determine </a:t>
            </a:r>
            <a:r>
              <a:rPr lang="en-US" dirty="0">
                <a:latin typeface="Comic Sans MS" panose="030F0702030302020204" pitchFamily="66" charset="0"/>
              </a:rPr>
              <a:t>approximate area A2 with </a:t>
            </a:r>
            <a:r>
              <a:rPr lang="en-US" dirty="0" smtClean="0">
                <a:latin typeface="Comic Sans MS" panose="030F0702030302020204" pitchFamily="66" charset="0"/>
              </a:rPr>
              <a:t>second-order </a:t>
            </a:r>
            <a:r>
              <a:rPr lang="en-US" dirty="0">
                <a:latin typeface="Comic Sans MS" panose="030F0702030302020204" pitchFamily="66" charset="0"/>
              </a:rPr>
              <a:t>integration algorithm and step-size of 0.05.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Trapezoidal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Rule, Exercise-2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678363"/>
          </a:xfrm>
        </p:spPr>
        <p:txBody>
          <a:bodyPr/>
          <a:lstStyle/>
          <a:p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Given the data in the following table use the trapezoid rule to estimate the integral from </a:t>
            </a:r>
            <a:r>
              <a:rPr lang="en-US" sz="2800" i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800" i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= 1.8 to </a:t>
            </a:r>
            <a:r>
              <a:rPr lang="en-US" sz="2800" i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800" i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= 3.4. The data in the table are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and the true value is 23.9144.</a:t>
            </a:r>
            <a:endParaRPr lang="en-GB" sz="2800" dirty="0">
              <a:ea typeface="Arial Unicode MS" pitchFamily="34" charset="-128"/>
              <a:cs typeface="Arial Unicode MS" pitchFamily="34" charset="-128"/>
            </a:endParaRPr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52535"/>
              </p:ext>
            </p:extLst>
          </p:nvPr>
        </p:nvGraphicFramePr>
        <p:xfrm>
          <a:off x="2324100" y="3048000"/>
          <a:ext cx="4495799" cy="243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3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4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953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445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05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.0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086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.0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389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533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025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964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023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36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598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464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44</a:t>
                      </a:r>
                      <a:r>
                        <a:rPr lang="en-US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l-GR" sz="2000" b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701</a:t>
                      </a:r>
                      <a:endParaRPr lang="el-G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13" name="Group 9"/>
          <p:cNvGrpSpPr>
            <a:grpSpLocks/>
          </p:cNvGrpSpPr>
          <p:nvPr/>
        </p:nvGrpSpPr>
        <p:grpSpPr bwMode="auto">
          <a:xfrm>
            <a:off x="787400" y="508000"/>
            <a:ext cx="6400800" cy="2486025"/>
            <a:chOff x="400" y="224"/>
            <a:chExt cx="4032" cy="1566"/>
          </a:xfrm>
        </p:grpSpPr>
        <p:graphicFrame>
          <p:nvGraphicFramePr>
            <p:cNvPr id="66151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396565"/>
                </p:ext>
              </p:extLst>
            </p:nvPr>
          </p:nvGraphicFramePr>
          <p:xfrm>
            <a:off x="879" y="531"/>
            <a:ext cx="3118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68" name="Equation" r:id="rId3" imgW="2908080" imgH="355320" progId="Equation.DSMT4">
                    <p:embed/>
                  </p:oleObj>
                </mc:Choice>
                <mc:Fallback>
                  <p:oleObj name="Equation" r:id="rId3" imgW="290808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" y="531"/>
                          <a:ext cx="3118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1515" name="Group 11"/>
            <p:cNvGrpSpPr>
              <a:grpSpLocks/>
            </p:cNvGrpSpPr>
            <p:nvPr/>
          </p:nvGrpSpPr>
          <p:grpSpPr bwMode="auto">
            <a:xfrm>
              <a:off x="704" y="1013"/>
              <a:ext cx="3728" cy="777"/>
              <a:chOff x="1000" y="1352"/>
              <a:chExt cx="3728" cy="777"/>
            </a:xfrm>
          </p:grpSpPr>
          <p:sp>
            <p:nvSpPr>
              <p:cNvPr id="661516" name="Rectangle 12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8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 i="1">
                    <a:latin typeface="+mn-lt"/>
                  </a:rPr>
                  <a:t>x</a:t>
                </a:r>
                <a:endParaRPr lang="en-US" sz="2400" b="0">
                  <a:latin typeface="+mn-lt"/>
                </a:endParaRPr>
              </a:p>
            </p:txBody>
          </p:sp>
          <p:sp>
            <p:nvSpPr>
              <p:cNvPr id="661517" name="Rectangle 13"/>
              <p:cNvSpPr>
                <a:spLocks noChangeArrowheads="1"/>
              </p:cNvSpPr>
              <p:nvPr/>
            </p:nvSpPr>
            <p:spPr bwMode="auto">
              <a:xfrm>
                <a:off x="1176" y="1792"/>
                <a:ext cx="8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 i="1">
                    <a:solidFill>
                      <a:srgbClr val="000000"/>
                    </a:solidFill>
                    <a:latin typeface="+mn-lt"/>
                  </a:rPr>
                  <a:t>y</a:t>
                </a:r>
                <a:endParaRPr lang="en-US" sz="2400" b="0">
                  <a:latin typeface="+mn-lt"/>
                </a:endParaRPr>
              </a:p>
            </p:txBody>
          </p:sp>
          <p:sp>
            <p:nvSpPr>
              <p:cNvPr id="661518" name="Rectangle 14"/>
              <p:cNvSpPr>
                <a:spLocks noChangeArrowheads="1"/>
              </p:cNvSpPr>
              <p:nvPr/>
            </p:nvSpPr>
            <p:spPr bwMode="auto">
              <a:xfrm>
                <a:off x="1000" y="1352"/>
                <a:ext cx="3728" cy="7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61519" name="Line 15"/>
              <p:cNvSpPr>
                <a:spLocks noChangeShapeType="1"/>
              </p:cNvSpPr>
              <p:nvPr/>
            </p:nvSpPr>
            <p:spPr bwMode="auto">
              <a:xfrm>
                <a:off x="2864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0" name="Line 16"/>
              <p:cNvSpPr>
                <a:spLocks noChangeShapeType="1"/>
              </p:cNvSpPr>
              <p:nvPr/>
            </p:nvSpPr>
            <p:spPr bwMode="auto">
              <a:xfrm>
                <a:off x="1000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1" name="Line 17"/>
              <p:cNvSpPr>
                <a:spLocks noChangeShapeType="1"/>
              </p:cNvSpPr>
              <p:nvPr/>
            </p:nvSpPr>
            <p:spPr bwMode="auto">
              <a:xfrm>
                <a:off x="4728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2" name="Line 18"/>
              <p:cNvSpPr>
                <a:spLocks noChangeShapeType="1"/>
              </p:cNvSpPr>
              <p:nvPr/>
            </p:nvSpPr>
            <p:spPr bwMode="auto">
              <a:xfrm>
                <a:off x="1466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3" name="Line 19"/>
              <p:cNvSpPr>
                <a:spLocks noChangeShapeType="1"/>
              </p:cNvSpPr>
              <p:nvPr/>
            </p:nvSpPr>
            <p:spPr bwMode="auto">
              <a:xfrm>
                <a:off x="2398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4" name="Line 20"/>
              <p:cNvSpPr>
                <a:spLocks noChangeShapeType="1"/>
              </p:cNvSpPr>
              <p:nvPr/>
            </p:nvSpPr>
            <p:spPr bwMode="auto">
              <a:xfrm>
                <a:off x="3330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5" name="Line 21"/>
              <p:cNvSpPr>
                <a:spLocks noChangeShapeType="1"/>
              </p:cNvSpPr>
              <p:nvPr/>
            </p:nvSpPr>
            <p:spPr bwMode="auto">
              <a:xfrm>
                <a:off x="4262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6" name="Line 22"/>
              <p:cNvSpPr>
                <a:spLocks noChangeShapeType="1"/>
              </p:cNvSpPr>
              <p:nvPr/>
            </p:nvSpPr>
            <p:spPr bwMode="auto">
              <a:xfrm>
                <a:off x="3784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7" name="Line 23"/>
              <p:cNvSpPr>
                <a:spLocks noChangeShapeType="1"/>
              </p:cNvSpPr>
              <p:nvPr/>
            </p:nvSpPr>
            <p:spPr bwMode="auto">
              <a:xfrm>
                <a:off x="1924" y="1352"/>
                <a:ext cx="0" cy="7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8" name="Line 24"/>
              <p:cNvSpPr>
                <a:spLocks noChangeShapeType="1"/>
              </p:cNvSpPr>
              <p:nvPr/>
            </p:nvSpPr>
            <p:spPr bwMode="auto">
              <a:xfrm>
                <a:off x="1000" y="1744"/>
                <a:ext cx="3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661529" name="Rectangle 25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8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 i="1" dirty="0">
                    <a:latin typeface="+mn-lt"/>
                  </a:rPr>
                  <a:t>x</a:t>
                </a:r>
                <a:endParaRPr lang="en-US" sz="2400" b="0" dirty="0">
                  <a:latin typeface="+mn-lt"/>
                </a:endParaRPr>
              </a:p>
            </p:txBody>
          </p:sp>
          <p:sp>
            <p:nvSpPr>
              <p:cNvPr id="661530" name="Rectangle 26"/>
              <p:cNvSpPr>
                <a:spLocks noChangeArrowheads="1"/>
              </p:cNvSpPr>
              <p:nvPr/>
            </p:nvSpPr>
            <p:spPr bwMode="auto">
              <a:xfrm>
                <a:off x="1653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 dirty="0">
                    <a:latin typeface="+mn-lt"/>
                  </a:rPr>
                  <a:t>0</a:t>
                </a:r>
              </a:p>
            </p:txBody>
          </p:sp>
          <p:sp>
            <p:nvSpPr>
              <p:cNvPr id="661531" name="Rectangle 27"/>
              <p:cNvSpPr>
                <a:spLocks noChangeArrowheads="1"/>
              </p:cNvSpPr>
              <p:nvPr/>
            </p:nvSpPr>
            <p:spPr bwMode="auto">
              <a:xfrm>
                <a:off x="2086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 dirty="0">
                    <a:latin typeface="+mn-lt"/>
                  </a:rPr>
                  <a:t>1</a:t>
                </a:r>
              </a:p>
            </p:txBody>
          </p:sp>
          <p:sp>
            <p:nvSpPr>
              <p:cNvPr id="661532" name="Rectangle 28"/>
              <p:cNvSpPr>
                <a:spLocks noChangeArrowheads="1"/>
              </p:cNvSpPr>
              <p:nvPr/>
            </p:nvSpPr>
            <p:spPr bwMode="auto">
              <a:xfrm>
                <a:off x="2551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 dirty="0">
                    <a:latin typeface="+mn-lt"/>
                  </a:rPr>
                  <a:t>2</a:t>
                </a:r>
              </a:p>
            </p:txBody>
          </p:sp>
          <p:sp>
            <p:nvSpPr>
              <p:cNvPr id="661533" name="Rectangle 29"/>
              <p:cNvSpPr>
                <a:spLocks noChangeArrowheads="1"/>
              </p:cNvSpPr>
              <p:nvPr/>
            </p:nvSpPr>
            <p:spPr bwMode="auto">
              <a:xfrm>
                <a:off x="3043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3</a:t>
                </a:r>
              </a:p>
            </p:txBody>
          </p:sp>
          <p:sp>
            <p:nvSpPr>
              <p:cNvPr id="661534" name="Rectangle 30"/>
              <p:cNvSpPr>
                <a:spLocks noChangeArrowheads="1"/>
              </p:cNvSpPr>
              <p:nvPr/>
            </p:nvSpPr>
            <p:spPr bwMode="auto">
              <a:xfrm>
                <a:off x="3488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4</a:t>
                </a:r>
              </a:p>
            </p:txBody>
          </p:sp>
          <p:sp>
            <p:nvSpPr>
              <p:cNvPr id="661535" name="Rectangle 31"/>
              <p:cNvSpPr>
                <a:spLocks noChangeArrowheads="1"/>
              </p:cNvSpPr>
              <p:nvPr/>
            </p:nvSpPr>
            <p:spPr bwMode="auto">
              <a:xfrm>
                <a:off x="3965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5</a:t>
                </a:r>
              </a:p>
            </p:txBody>
          </p:sp>
          <p:sp>
            <p:nvSpPr>
              <p:cNvPr id="661536" name="Rectangle 32"/>
              <p:cNvSpPr>
                <a:spLocks noChangeArrowheads="1"/>
              </p:cNvSpPr>
              <p:nvPr/>
            </p:nvSpPr>
            <p:spPr bwMode="auto">
              <a:xfrm>
                <a:off x="4434" y="1440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6</a:t>
                </a:r>
              </a:p>
            </p:txBody>
          </p:sp>
          <p:sp>
            <p:nvSpPr>
              <p:cNvPr id="661537" name="Rectangle 33"/>
              <p:cNvSpPr>
                <a:spLocks noChangeArrowheads="1"/>
              </p:cNvSpPr>
              <p:nvPr/>
            </p:nvSpPr>
            <p:spPr bwMode="auto">
              <a:xfrm>
                <a:off x="1653" y="1792"/>
                <a:ext cx="15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-1</a:t>
                </a:r>
              </a:p>
            </p:txBody>
          </p:sp>
          <p:sp>
            <p:nvSpPr>
              <p:cNvPr id="661538" name="Rectangle 34"/>
              <p:cNvSpPr>
                <a:spLocks noChangeArrowheads="1"/>
              </p:cNvSpPr>
              <p:nvPr/>
            </p:nvSpPr>
            <p:spPr bwMode="auto">
              <a:xfrm>
                <a:off x="2038" y="1792"/>
                <a:ext cx="3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-0.5</a:t>
                </a:r>
              </a:p>
            </p:txBody>
          </p:sp>
          <p:sp>
            <p:nvSpPr>
              <p:cNvPr id="661539" name="Rectangle 35"/>
              <p:cNvSpPr>
                <a:spLocks noChangeArrowheads="1"/>
              </p:cNvSpPr>
              <p:nvPr/>
            </p:nvSpPr>
            <p:spPr bwMode="auto">
              <a:xfrm>
                <a:off x="2551" y="1792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0</a:t>
                </a:r>
              </a:p>
            </p:txBody>
          </p:sp>
          <p:sp>
            <p:nvSpPr>
              <p:cNvPr id="661540" name="Rectangle 36"/>
              <p:cNvSpPr>
                <a:spLocks noChangeArrowheads="1"/>
              </p:cNvSpPr>
              <p:nvPr/>
            </p:nvSpPr>
            <p:spPr bwMode="auto">
              <a:xfrm>
                <a:off x="3043" y="1792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1</a:t>
                </a:r>
              </a:p>
            </p:txBody>
          </p:sp>
          <p:sp>
            <p:nvSpPr>
              <p:cNvPr id="661541" name="Rectangle 37"/>
              <p:cNvSpPr>
                <a:spLocks noChangeArrowheads="1"/>
              </p:cNvSpPr>
              <p:nvPr/>
            </p:nvSpPr>
            <p:spPr bwMode="auto">
              <a:xfrm>
                <a:off x="3488" y="1792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3</a:t>
                </a:r>
              </a:p>
            </p:txBody>
          </p:sp>
          <p:sp>
            <p:nvSpPr>
              <p:cNvPr id="661542" name="Rectangle 38"/>
              <p:cNvSpPr>
                <a:spLocks noChangeArrowheads="1"/>
              </p:cNvSpPr>
              <p:nvPr/>
            </p:nvSpPr>
            <p:spPr bwMode="auto">
              <a:xfrm>
                <a:off x="3965" y="1792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1</a:t>
                </a:r>
              </a:p>
            </p:txBody>
          </p:sp>
          <p:sp>
            <p:nvSpPr>
              <p:cNvPr id="661543" name="Rectangle 39"/>
              <p:cNvSpPr>
                <a:spLocks noChangeArrowheads="1"/>
              </p:cNvSpPr>
              <p:nvPr/>
            </p:nvSpPr>
            <p:spPr bwMode="auto">
              <a:xfrm>
                <a:off x="4434" y="1792"/>
                <a:ext cx="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400" b="0">
                    <a:latin typeface="+mn-lt"/>
                  </a:rPr>
                  <a:t>0</a:t>
                </a:r>
              </a:p>
            </p:txBody>
          </p:sp>
        </p:grpSp>
        <p:sp>
          <p:nvSpPr>
            <p:cNvPr id="661544" name="Text Box 40"/>
            <p:cNvSpPr txBox="1">
              <a:spLocks noChangeArrowheads="1"/>
            </p:cNvSpPr>
            <p:nvPr/>
          </p:nvSpPr>
          <p:spPr bwMode="auto">
            <a:xfrm>
              <a:off x="400" y="224"/>
              <a:ext cx="17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l-GR" sz="2400" b="0">
                <a:latin typeface="+mn-lt"/>
              </a:endParaRPr>
            </a:p>
          </p:txBody>
        </p:sp>
      </p:grpSp>
      <p:sp>
        <p:nvSpPr>
          <p:cNvPr id="661545" name="Rectangle 41"/>
          <p:cNvSpPr>
            <a:spLocks noChangeArrowheads="1"/>
          </p:cNvSpPr>
          <p:nvPr/>
        </p:nvSpPr>
        <p:spPr bwMode="auto">
          <a:xfrm>
            <a:off x="358775" y="3319463"/>
            <a:ext cx="1447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Rectangle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24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1546" name="Rectangle 42"/>
          <p:cNvSpPr>
            <a:spLocks noChangeArrowheads="1"/>
          </p:cNvSpPr>
          <p:nvPr/>
        </p:nvSpPr>
        <p:spPr bwMode="auto">
          <a:xfrm>
            <a:off x="358775" y="3998913"/>
            <a:ext cx="1545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Trapezium</a:t>
            </a:r>
            <a:r>
              <a:rPr lang="en-US" sz="1200" b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2400" b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61547" name="Object 43"/>
          <p:cNvGraphicFramePr>
            <a:graphicFrameLocks noChangeAspect="1"/>
          </p:cNvGraphicFramePr>
          <p:nvPr/>
        </p:nvGraphicFramePr>
        <p:xfrm>
          <a:off x="1920875" y="3367088"/>
          <a:ext cx="285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9" name="Equation" r:id="rId5" imgW="2857320" imgH="380880" progId="Equation.3">
                  <p:embed/>
                </p:oleObj>
              </mc:Choice>
              <mc:Fallback>
                <p:oleObj name="Equation" r:id="rId5" imgW="2857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367088"/>
                        <a:ext cx="285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48" name="Object 44"/>
          <p:cNvGraphicFramePr>
            <a:graphicFrameLocks noChangeAspect="1"/>
          </p:cNvGraphicFramePr>
          <p:nvPr/>
        </p:nvGraphicFramePr>
        <p:xfrm>
          <a:off x="1824038" y="5018088"/>
          <a:ext cx="72564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0" name="Equation" r:id="rId7" imgW="6222960" imgH="723600" progId="Equation.3">
                  <p:embed/>
                </p:oleObj>
              </mc:Choice>
              <mc:Fallback>
                <p:oleObj name="Equation" r:id="rId7" imgW="62229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018088"/>
                        <a:ext cx="7256462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49" name="Object 45"/>
          <p:cNvGraphicFramePr>
            <a:graphicFrameLocks noChangeAspect="1"/>
          </p:cNvGraphicFramePr>
          <p:nvPr/>
        </p:nvGraphicFramePr>
        <p:xfrm>
          <a:off x="1920875" y="3836988"/>
          <a:ext cx="37846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1" name="Equation" r:id="rId9" imgW="3784320" imgH="723600" progId="Equation.3">
                  <p:embed/>
                </p:oleObj>
              </mc:Choice>
              <mc:Fallback>
                <p:oleObj name="Equation" r:id="rId9" imgW="37843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836988"/>
                        <a:ext cx="37846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50" name="Object 46"/>
          <p:cNvGraphicFramePr>
            <a:graphicFrameLocks noChangeAspect="1"/>
          </p:cNvGraphicFramePr>
          <p:nvPr/>
        </p:nvGraphicFramePr>
        <p:xfrm>
          <a:off x="4932363" y="3406775"/>
          <a:ext cx="3073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2" name="Equation" r:id="rId11" imgW="3073320" imgH="342720" progId="Equation.3">
                  <p:embed/>
                </p:oleObj>
              </mc:Choice>
              <mc:Fallback>
                <p:oleObj name="Equation" r:id="rId11" imgW="3073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406775"/>
                        <a:ext cx="3073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51" name="Object 47"/>
          <p:cNvGraphicFramePr>
            <a:graphicFrameLocks noChangeAspect="1"/>
          </p:cNvGraphicFramePr>
          <p:nvPr/>
        </p:nvGraphicFramePr>
        <p:xfrm>
          <a:off x="2187575" y="5676900"/>
          <a:ext cx="57165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3" name="Equation" r:id="rId13" imgW="5715000" imgH="723600" progId="Equation.3">
                  <p:embed/>
                </p:oleObj>
              </mc:Choice>
              <mc:Fallback>
                <p:oleObj name="Equation" r:id="rId13" imgW="57150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5676900"/>
                        <a:ext cx="57165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52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45922"/>
              </p:ext>
            </p:extLst>
          </p:nvPr>
        </p:nvGraphicFramePr>
        <p:xfrm>
          <a:off x="7962900" y="5867400"/>
          <a:ext cx="80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4" name="Equation" r:id="rId15" imgW="799920" imgH="279360" progId="Equation.3">
                  <p:embed/>
                </p:oleObj>
              </mc:Choice>
              <mc:Fallback>
                <p:oleObj name="Equation" r:id="rId15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00" y="5867400"/>
                        <a:ext cx="800100" cy="279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53" name="Rectangle 49"/>
          <p:cNvSpPr>
            <a:spLocks noChangeArrowheads="1"/>
          </p:cNvSpPr>
          <p:nvPr/>
        </p:nvSpPr>
        <p:spPr bwMode="auto">
          <a:xfrm>
            <a:off x="358775" y="5172075"/>
            <a:ext cx="1223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Simpson</a:t>
            </a:r>
            <a:r>
              <a:rPr lang="en-US" sz="1200" b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2400" b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6155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755894"/>
              </p:ext>
            </p:extLst>
          </p:nvPr>
        </p:nvGraphicFramePr>
        <p:xfrm>
          <a:off x="8126413" y="3405188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5" name="Equation" r:id="rId17" imgW="647640" imgH="279360" progId="Equation.3">
                  <p:embed/>
                </p:oleObj>
              </mc:Choice>
              <mc:Fallback>
                <p:oleObj name="Equation" r:id="rId17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3405188"/>
                        <a:ext cx="647700" cy="279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55" name="Object 51"/>
          <p:cNvGraphicFramePr>
            <a:graphicFrameLocks noChangeAspect="1"/>
          </p:cNvGraphicFramePr>
          <p:nvPr/>
        </p:nvGraphicFramePr>
        <p:xfrm>
          <a:off x="2357438" y="4613275"/>
          <a:ext cx="3860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6" name="Equation" r:id="rId19" imgW="3860640" imgH="342720" progId="Equation.3">
                  <p:embed/>
                </p:oleObj>
              </mc:Choice>
              <mc:Fallback>
                <p:oleObj name="Equation" r:id="rId19" imgW="3860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613275"/>
                        <a:ext cx="38608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5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84677"/>
              </p:ext>
            </p:extLst>
          </p:nvPr>
        </p:nvGraphicFramePr>
        <p:xfrm>
          <a:off x="6307138" y="4651375"/>
          <a:ext cx="4302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7" name="Equation" r:id="rId21" imgW="431640" imgH="266400" progId="Equation.3">
                  <p:embed/>
                </p:oleObj>
              </mc:Choice>
              <mc:Fallback>
                <p:oleObj name="Equation" r:id="rId21" imgW="431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4651375"/>
                        <a:ext cx="430212" cy="26511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57" name="Text Box 53"/>
          <p:cNvSpPr txBox="1">
            <a:spLocks noChangeArrowheads="1"/>
          </p:cNvSpPr>
          <p:nvPr/>
        </p:nvSpPr>
        <p:spPr bwMode="auto">
          <a:xfrm>
            <a:off x="2286000" y="152400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0" dirty="0" smtClean="0">
                <a:latin typeface="Comic Sans MS" panose="030F0702030302020204" pitchFamily="66" charset="0"/>
              </a:rPr>
              <a:t>Example-5</a:t>
            </a:r>
            <a:endParaRPr lang="en-US" sz="3200" b="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45" grpId="0" build="p" autoUpdateAnimBg="0"/>
      <p:bldP spid="661546" grpId="0" build="p" autoUpdateAnimBg="0"/>
      <p:bldP spid="66155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86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latin typeface="Comic Sans MS" panose="030F0702030302020204" pitchFamily="66" charset="0"/>
              </a:rPr>
              <a:t>Composite Trapezoid Rule</a:t>
            </a:r>
            <a:endParaRPr lang="en-US" sz="3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2286000"/>
            <a:ext cx="2971800" cy="2274888"/>
            <a:chOff x="1008" y="855"/>
            <a:chExt cx="1872" cy="1721"/>
          </a:xfrm>
        </p:grpSpPr>
        <p:graphicFrame>
          <p:nvGraphicFramePr>
            <p:cNvPr id="47109" name="Object 4"/>
            <p:cNvGraphicFramePr>
              <a:graphicFrameLocks noChangeAspect="1"/>
            </p:cNvGraphicFramePr>
            <p:nvPr/>
          </p:nvGraphicFramePr>
          <p:xfrm>
            <a:off x="1008" y="1143"/>
            <a:ext cx="1872" cy="1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10" name="Worksheet" r:id="rId3" imgW="6134405" imgH="3981907" progId="Excel.Sheet.8">
                    <p:embed/>
                  </p:oleObj>
                </mc:Choice>
                <mc:Fallback>
                  <p:oleObj name="Worksheet" r:id="rId3" imgW="6134405" imgH="3981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143"/>
                          <a:ext cx="1872" cy="1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0" name="Text Box 5"/>
            <p:cNvSpPr txBox="1">
              <a:spLocks noChangeArrowheads="1"/>
            </p:cNvSpPr>
            <p:nvPr/>
          </p:nvSpPr>
          <p:spPr bwMode="auto">
            <a:xfrm>
              <a:off x="1104" y="855"/>
              <a:ext cx="17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 panose="030F0702030302020204" pitchFamily="66" charset="0"/>
                </a:rPr>
                <a:t>Two segments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648200"/>
            <a:ext cx="2971800" cy="2209800"/>
            <a:chOff x="1008" y="2496"/>
            <a:chExt cx="1872" cy="1664"/>
          </a:xfrm>
        </p:grpSpPr>
        <p:graphicFrame>
          <p:nvGraphicFramePr>
            <p:cNvPr id="47108" name="Object 7"/>
            <p:cNvGraphicFramePr>
              <a:graphicFrameLocks noChangeAspect="1"/>
            </p:cNvGraphicFramePr>
            <p:nvPr/>
          </p:nvGraphicFramePr>
          <p:xfrm>
            <a:off x="1008" y="2691"/>
            <a:ext cx="1872" cy="1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11" name="Worksheet" r:id="rId5" imgW="6115507" imgH="4067556" progId="Excel.Sheet.8">
                    <p:embed/>
                  </p:oleObj>
                </mc:Choice>
                <mc:Fallback>
                  <p:oleObj name="Worksheet" r:id="rId5" imgW="6115507" imgH="4067556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691"/>
                          <a:ext cx="1872" cy="1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9" name="Text Box 8"/>
            <p:cNvSpPr txBox="1">
              <a:spLocks noChangeArrowheads="1"/>
            </p:cNvSpPr>
            <p:nvPr/>
          </p:nvSpPr>
          <p:spPr bwMode="auto">
            <a:xfrm>
              <a:off x="1104" y="2496"/>
              <a:ext cx="177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Comic Sans MS" panose="030F0702030302020204" pitchFamily="66" charset="0"/>
                </a:rPr>
                <a:t>Four segments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29200" y="4648200"/>
            <a:ext cx="2971800" cy="2209800"/>
            <a:chOff x="3168" y="2496"/>
            <a:chExt cx="1872" cy="1680"/>
          </a:xfrm>
        </p:grpSpPr>
        <p:graphicFrame>
          <p:nvGraphicFramePr>
            <p:cNvPr id="47107" name="Object 10"/>
            <p:cNvGraphicFramePr>
              <a:graphicFrameLocks noChangeAspect="1"/>
            </p:cNvGraphicFramePr>
            <p:nvPr/>
          </p:nvGraphicFramePr>
          <p:xfrm>
            <a:off x="3168" y="2688"/>
            <a:ext cx="1872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12" name="Worksheet" r:id="rId7" imgW="6115507" imgH="4067556" progId="Excel.Sheet.8">
                    <p:embed/>
                  </p:oleObj>
                </mc:Choice>
                <mc:Fallback>
                  <p:oleObj name="Worksheet" r:id="rId7" imgW="6115507" imgH="4067556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688"/>
                          <a:ext cx="1872" cy="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8" name="Text Box 11"/>
            <p:cNvSpPr txBox="1">
              <a:spLocks noChangeArrowheads="1"/>
            </p:cNvSpPr>
            <p:nvPr/>
          </p:nvSpPr>
          <p:spPr bwMode="auto">
            <a:xfrm>
              <a:off x="3216" y="2496"/>
              <a:ext cx="177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 panose="030F0702030302020204" pitchFamily="66" charset="0"/>
                </a:rPr>
                <a:t>Many segments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29200" y="2286000"/>
            <a:ext cx="2971800" cy="2274888"/>
            <a:chOff x="3120" y="864"/>
            <a:chExt cx="1872" cy="1721"/>
          </a:xfrm>
        </p:grpSpPr>
        <p:graphicFrame>
          <p:nvGraphicFramePr>
            <p:cNvPr id="47106" name="Object 13"/>
            <p:cNvGraphicFramePr>
              <a:graphicFrameLocks noChangeAspect="1"/>
            </p:cNvGraphicFramePr>
            <p:nvPr/>
          </p:nvGraphicFramePr>
          <p:xfrm>
            <a:off x="3120" y="1152"/>
            <a:ext cx="1872" cy="1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13" name="Worksheet" r:id="rId9" imgW="6077407" imgH="4143756" progId="Excel.Sheet.8">
                    <p:embed/>
                  </p:oleObj>
                </mc:Choice>
                <mc:Fallback>
                  <p:oleObj name="Worksheet" r:id="rId9" imgW="6077407" imgH="4143756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152"/>
                          <a:ext cx="1872" cy="1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7" name="Text Box 14"/>
            <p:cNvSpPr txBox="1">
              <a:spLocks noChangeArrowheads="1"/>
            </p:cNvSpPr>
            <p:nvPr/>
          </p:nvSpPr>
          <p:spPr bwMode="auto">
            <a:xfrm>
              <a:off x="3216" y="864"/>
              <a:ext cx="17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 panose="030F0702030302020204" pitchFamily="66" charset="0"/>
                </a:rPr>
                <a:t>Three segments</a:t>
              </a:r>
            </a:p>
          </p:txBody>
        </p:sp>
      </p:grpSp>
      <p:sp>
        <p:nvSpPr>
          <p:cNvPr id="47116" name="Rectangle 16"/>
          <p:cNvSpPr>
            <a:spLocks noChangeArrowheads="1"/>
          </p:cNvSpPr>
          <p:nvPr/>
        </p:nvSpPr>
        <p:spPr bwMode="auto">
          <a:xfrm>
            <a:off x="381000" y="990600"/>
            <a:ext cx="8153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To improve the Trapezoid Rule, first splits the interval of integration [</a:t>
            </a:r>
            <a:r>
              <a:rPr lang="en-US" sz="2200" dirty="0" err="1">
                <a:latin typeface="Comic Sans MS" panose="030F0702030302020204" pitchFamily="66" charset="0"/>
              </a:rPr>
              <a:t>a,b</a:t>
            </a:r>
            <a:r>
              <a:rPr lang="en-US" sz="2200" dirty="0">
                <a:latin typeface="Comic Sans MS" panose="030F0702030302020204" pitchFamily="66" charset="0"/>
              </a:rPr>
              <a:t>] into N smaller, uniform subintervals, and then applies the trapezoidal rule on each of them.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2B26-EFB5-4917-B412-F700273F902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reeform 2" descr="Dark downward diagonal"/>
          <p:cNvSpPr>
            <a:spLocks/>
          </p:cNvSpPr>
          <p:nvPr/>
        </p:nvSpPr>
        <p:spPr bwMode="auto">
          <a:xfrm>
            <a:off x="2286000" y="3810000"/>
            <a:ext cx="1524000" cy="2362200"/>
          </a:xfrm>
          <a:custGeom>
            <a:avLst/>
            <a:gdLst>
              <a:gd name="T0" fmla="*/ 0 w 960"/>
              <a:gd name="T1" fmla="*/ 1488 h 1488"/>
              <a:gd name="T2" fmla="*/ 0 w 960"/>
              <a:gd name="T3" fmla="*/ 960 h 1488"/>
              <a:gd name="T4" fmla="*/ 960 w 960"/>
              <a:gd name="T5" fmla="*/ 0 h 1488"/>
              <a:gd name="T6" fmla="*/ 960 w 960"/>
              <a:gd name="T7" fmla="*/ 1488 h 1488"/>
              <a:gd name="T8" fmla="*/ 0 w 960"/>
              <a:gd name="T9" fmla="*/ 1488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488"/>
              <a:gd name="T17" fmla="*/ 960 w 960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488">
                <a:moveTo>
                  <a:pt x="0" y="1488"/>
                </a:moveTo>
                <a:lnTo>
                  <a:pt x="0" y="960"/>
                </a:lnTo>
                <a:lnTo>
                  <a:pt x="960" y="0"/>
                </a:lnTo>
                <a:lnTo>
                  <a:pt x="960" y="1488"/>
                </a:lnTo>
                <a:lnTo>
                  <a:pt x="0" y="1488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9683" name="Freeform 3" descr="Dark upward diagonal"/>
          <p:cNvSpPr>
            <a:spLocks/>
          </p:cNvSpPr>
          <p:nvPr/>
        </p:nvSpPr>
        <p:spPr bwMode="auto">
          <a:xfrm>
            <a:off x="3810000" y="3810000"/>
            <a:ext cx="1600200" cy="2362200"/>
          </a:xfrm>
          <a:custGeom>
            <a:avLst/>
            <a:gdLst>
              <a:gd name="T0" fmla="*/ 0 w 1008"/>
              <a:gd name="T1" fmla="*/ 1488 h 1488"/>
              <a:gd name="T2" fmla="*/ 0 w 1008"/>
              <a:gd name="T3" fmla="*/ 0 h 1488"/>
              <a:gd name="T4" fmla="*/ 1008 w 1008"/>
              <a:gd name="T5" fmla="*/ 48 h 1488"/>
              <a:gd name="T6" fmla="*/ 1008 w 1008"/>
              <a:gd name="T7" fmla="*/ 1488 h 1488"/>
              <a:gd name="T8" fmla="*/ 0 w 1008"/>
              <a:gd name="T9" fmla="*/ 1488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1488"/>
              <a:gd name="T17" fmla="*/ 1008 w 1008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1488">
                <a:moveTo>
                  <a:pt x="0" y="1488"/>
                </a:moveTo>
                <a:lnTo>
                  <a:pt x="0" y="0"/>
                </a:lnTo>
                <a:lnTo>
                  <a:pt x="1008" y="48"/>
                </a:lnTo>
                <a:lnTo>
                  <a:pt x="1008" y="1488"/>
                </a:lnTo>
                <a:lnTo>
                  <a:pt x="0" y="1488"/>
                </a:lnTo>
                <a:close/>
              </a:path>
            </a:pathLst>
          </a:custGeom>
          <a:pattFill prst="dkUp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9684" name="Freeform 4" descr="Dark downward diagonal"/>
          <p:cNvSpPr>
            <a:spLocks/>
          </p:cNvSpPr>
          <p:nvPr/>
        </p:nvSpPr>
        <p:spPr bwMode="auto">
          <a:xfrm>
            <a:off x="5410200" y="3886200"/>
            <a:ext cx="1447800" cy="2286000"/>
          </a:xfrm>
          <a:custGeom>
            <a:avLst/>
            <a:gdLst>
              <a:gd name="T0" fmla="*/ 0 w 912"/>
              <a:gd name="T1" fmla="*/ 1440 h 1440"/>
              <a:gd name="T2" fmla="*/ 0 w 912"/>
              <a:gd name="T3" fmla="*/ 0 h 1440"/>
              <a:gd name="T4" fmla="*/ 912 w 912"/>
              <a:gd name="T5" fmla="*/ 192 h 1440"/>
              <a:gd name="T6" fmla="*/ 912 w 912"/>
              <a:gd name="T7" fmla="*/ 1440 h 1440"/>
              <a:gd name="T8" fmla="*/ 0 w 912"/>
              <a:gd name="T9" fmla="*/ 1440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440"/>
              <a:gd name="T17" fmla="*/ 912 w 912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440">
                <a:moveTo>
                  <a:pt x="0" y="1440"/>
                </a:moveTo>
                <a:lnTo>
                  <a:pt x="0" y="0"/>
                </a:lnTo>
                <a:lnTo>
                  <a:pt x="912" y="192"/>
                </a:lnTo>
                <a:lnTo>
                  <a:pt x="912" y="1440"/>
                </a:lnTo>
                <a:lnTo>
                  <a:pt x="0" y="1440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9685" name="Freeform 5" descr="Dark upward diagonal"/>
          <p:cNvSpPr>
            <a:spLocks/>
          </p:cNvSpPr>
          <p:nvPr/>
        </p:nvSpPr>
        <p:spPr bwMode="auto">
          <a:xfrm>
            <a:off x="6858000" y="3429000"/>
            <a:ext cx="1371600" cy="2743200"/>
          </a:xfrm>
          <a:custGeom>
            <a:avLst/>
            <a:gdLst>
              <a:gd name="T0" fmla="*/ 0 w 864"/>
              <a:gd name="T1" fmla="*/ 1728 h 1728"/>
              <a:gd name="T2" fmla="*/ 0 w 864"/>
              <a:gd name="T3" fmla="*/ 480 h 1728"/>
              <a:gd name="T4" fmla="*/ 864 w 864"/>
              <a:gd name="T5" fmla="*/ 0 h 1728"/>
              <a:gd name="T6" fmla="*/ 864 w 864"/>
              <a:gd name="T7" fmla="*/ 1728 h 1728"/>
              <a:gd name="T8" fmla="*/ 0 w 864"/>
              <a:gd name="T9" fmla="*/ 1728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728"/>
              <a:gd name="T17" fmla="*/ 864 w 864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728">
                <a:moveTo>
                  <a:pt x="0" y="1728"/>
                </a:moveTo>
                <a:lnTo>
                  <a:pt x="0" y="480"/>
                </a:lnTo>
                <a:lnTo>
                  <a:pt x="864" y="0"/>
                </a:lnTo>
                <a:lnTo>
                  <a:pt x="864" y="1728"/>
                </a:lnTo>
                <a:lnTo>
                  <a:pt x="0" y="1728"/>
                </a:lnTo>
                <a:close/>
              </a:path>
            </a:pathLst>
          </a:custGeom>
          <a:pattFill prst="dkUp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7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533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b="1" dirty="0" smtClean="0"/>
              <a:t>Composite Trapezoid Rule</a:t>
            </a:r>
            <a:endParaRPr lang="en-US" sz="3200" dirty="0" smtClean="0"/>
          </a:p>
        </p:txBody>
      </p:sp>
      <p:graphicFrame>
        <p:nvGraphicFramePr>
          <p:cNvPr id="481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1595"/>
              </p:ext>
            </p:extLst>
          </p:nvPr>
        </p:nvGraphicFramePr>
        <p:xfrm>
          <a:off x="979488" y="1600200"/>
          <a:ext cx="6880225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8" name="Equation" r:id="rId3" imgW="3720960" imgH="1193760" progId="Equation.DSMT4">
                  <p:embed/>
                </p:oleObj>
              </mc:Choice>
              <mc:Fallback>
                <p:oleObj name="Equation" r:id="rId3" imgW="37209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1600200"/>
                        <a:ext cx="6880225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9" name="Line 9"/>
          <p:cNvSpPr>
            <a:spLocks noChangeShapeType="1"/>
          </p:cNvSpPr>
          <p:nvPr/>
        </p:nvSpPr>
        <p:spPr bwMode="auto">
          <a:xfrm flipV="1">
            <a:off x="1600200" y="3733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0" name="Freeform 10"/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1104 h 1104"/>
              <a:gd name="T2" fmla="*/ 336 w 3648"/>
              <a:gd name="T3" fmla="*/ 576 h 1104"/>
              <a:gd name="T4" fmla="*/ 768 w 3648"/>
              <a:gd name="T5" fmla="*/ 288 h 1104"/>
              <a:gd name="T6" fmla="*/ 1200 w 3648"/>
              <a:gd name="T7" fmla="*/ 144 h 1104"/>
              <a:gd name="T8" fmla="*/ 1584 w 3648"/>
              <a:gd name="T9" fmla="*/ 144 h 1104"/>
              <a:gd name="T10" fmla="*/ 2016 w 3648"/>
              <a:gd name="T11" fmla="*/ 288 h 1104"/>
              <a:gd name="T12" fmla="*/ 2544 w 3648"/>
              <a:gd name="T13" fmla="*/ 480 h 1104"/>
              <a:gd name="T14" fmla="*/ 3120 w 3648"/>
              <a:gd name="T15" fmla="*/ 384 h 1104"/>
              <a:gd name="T16" fmla="*/ 3456 w 3648"/>
              <a:gd name="T17" fmla="*/ 192 h 1104"/>
              <a:gd name="T18" fmla="*/ 3648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1" name="Line 11"/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2" name="Line 12"/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3505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45" name="Text Box 15"/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46" name="Text Box 16"/>
          <p:cNvSpPr txBox="1">
            <a:spLocks noChangeArrowheads="1"/>
          </p:cNvSpPr>
          <p:nvPr/>
        </p:nvSpPr>
        <p:spPr bwMode="auto">
          <a:xfrm>
            <a:off x="51054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f(x)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48147" name="Line 17"/>
          <p:cNvSpPr>
            <a:spLocks noChangeShapeType="1"/>
          </p:cNvSpPr>
          <p:nvPr/>
        </p:nvSpPr>
        <p:spPr bwMode="auto">
          <a:xfrm>
            <a:off x="5410200" y="3886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8" name="Text Box 18"/>
          <p:cNvSpPr txBox="1">
            <a:spLocks noChangeArrowheads="1"/>
          </p:cNvSpPr>
          <p:nvPr/>
        </p:nvSpPr>
        <p:spPr bwMode="auto">
          <a:xfrm>
            <a:off x="5181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28956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58674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51" name="Line 21"/>
          <p:cNvSpPr>
            <a:spLocks noChangeShapeType="1"/>
          </p:cNvSpPr>
          <p:nvPr/>
        </p:nvSpPr>
        <p:spPr bwMode="auto">
          <a:xfrm>
            <a:off x="6858000" y="42672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65532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3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4419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8154" name="Line 24"/>
          <p:cNvSpPr>
            <a:spLocks noChangeShapeType="1"/>
          </p:cNvSpPr>
          <p:nvPr/>
        </p:nvSpPr>
        <p:spPr bwMode="auto">
          <a:xfrm flipV="1">
            <a:off x="3810000" y="3810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55" name="Text Box 25"/>
          <p:cNvSpPr txBox="1">
            <a:spLocks noChangeArrowheads="1"/>
          </p:cNvSpPr>
          <p:nvPr/>
        </p:nvSpPr>
        <p:spPr bwMode="auto">
          <a:xfrm>
            <a:off x="7239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80010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8131" name="Object 27"/>
          <p:cNvGraphicFramePr>
            <a:graphicFrameLocks noChangeAspect="1"/>
          </p:cNvGraphicFramePr>
          <p:nvPr/>
        </p:nvGraphicFramePr>
        <p:xfrm>
          <a:off x="152400" y="5181600"/>
          <a:ext cx="1295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9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1295400" cy="819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Line 28"/>
          <p:cNvSpPr>
            <a:spLocks noChangeShapeType="1"/>
          </p:cNvSpPr>
          <p:nvPr/>
        </p:nvSpPr>
        <p:spPr bwMode="auto">
          <a:xfrm flipV="1">
            <a:off x="2286000" y="3810000"/>
            <a:ext cx="1524000" cy="15240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709" name="Line 29"/>
          <p:cNvSpPr>
            <a:spLocks noChangeShapeType="1"/>
          </p:cNvSpPr>
          <p:nvPr/>
        </p:nvSpPr>
        <p:spPr bwMode="auto">
          <a:xfrm>
            <a:off x="3810000" y="3810000"/>
            <a:ext cx="1600200" cy="762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710" name="Line 30"/>
          <p:cNvSpPr>
            <a:spLocks noChangeShapeType="1"/>
          </p:cNvSpPr>
          <p:nvPr/>
        </p:nvSpPr>
        <p:spPr bwMode="auto">
          <a:xfrm>
            <a:off x="5410200" y="3886200"/>
            <a:ext cx="1447800" cy="3048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711" name="Line 31"/>
          <p:cNvSpPr>
            <a:spLocks noChangeShapeType="1"/>
          </p:cNvSpPr>
          <p:nvPr/>
        </p:nvSpPr>
        <p:spPr bwMode="auto">
          <a:xfrm flipV="1">
            <a:off x="6858000" y="3429000"/>
            <a:ext cx="1371600" cy="7620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61" name="Oval 32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2" name="Oval 33"/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3" name="Oval 34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4" name="Oval 35"/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5" name="Oval 36"/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6" name="Rectangle 16"/>
          <p:cNvSpPr>
            <a:spLocks noChangeArrowheads="1"/>
          </p:cNvSpPr>
          <p:nvPr/>
        </p:nvSpPr>
        <p:spPr bwMode="auto">
          <a:xfrm>
            <a:off x="228600" y="990600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Comic Sans MS" panose="030F0702030302020204" pitchFamily="66" charset="0"/>
              </a:rPr>
              <a:t>  Use the Trapezoid Rule in n intervals. Then, add them together.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45451" y="6446837"/>
            <a:ext cx="838200" cy="365125"/>
          </a:xfrm>
        </p:spPr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3" grpId="0" animBg="1"/>
      <p:bldP spid="199684" grpId="0" animBg="1"/>
      <p:bldP spid="199685" grpId="0" animBg="1"/>
      <p:bldP spid="199708" grpId="0" animBg="1"/>
      <p:bldP spid="199709" grpId="0" animBg="1"/>
      <p:bldP spid="199710" grpId="0" animBg="1"/>
      <p:bldP spid="1997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</a:rPr>
              <a:t>Composite Trapezoid Rule</a:t>
            </a:r>
            <a:r>
              <a:rPr lang="el-GR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Example-6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06" y="79375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Evaluate the integral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54722"/>
              </p:ext>
            </p:extLst>
          </p:nvPr>
        </p:nvGraphicFramePr>
        <p:xfrm>
          <a:off x="4419600" y="632178"/>
          <a:ext cx="20145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2" name="Equation" r:id="rId3" imgW="901440" imgH="355320" progId="Equation.DSMT4">
                  <p:embed/>
                </p:oleObj>
              </mc:Choice>
              <mc:Fallback>
                <p:oleObj name="Equation" r:id="rId3" imgW="901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32178"/>
                        <a:ext cx="20145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872499"/>
              </p:ext>
            </p:extLst>
          </p:nvPr>
        </p:nvGraphicFramePr>
        <p:xfrm>
          <a:off x="304800" y="1344172"/>
          <a:ext cx="8193087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" name="Equation" r:id="rId5" imgW="4838400" imgH="3022560" progId="Equation.DSMT4">
                  <p:embed/>
                </p:oleObj>
              </mc:Choice>
              <mc:Fallback>
                <p:oleObj name="Equation" r:id="rId5" imgW="4838400" imgH="3022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44172"/>
                        <a:ext cx="8193087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1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0344"/>
            <a:ext cx="88392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Composite Trapezoid Rule with Unequal Segments, Example-7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772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Evaluate the integral</a:t>
            </a: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Use the following </a:t>
            </a:r>
            <a:r>
              <a:rPr lang="en-US" sz="2400" i="1" dirty="0" err="1" smtClean="0"/>
              <a:t>h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‘s</a:t>
            </a:r>
            <a:r>
              <a:rPr lang="en-US" sz="2400" dirty="0" smtClean="0"/>
              <a:t>: {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=2,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=1,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=0.5,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=0.5}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01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35124"/>
              </p:ext>
            </p:extLst>
          </p:nvPr>
        </p:nvGraphicFramePr>
        <p:xfrm>
          <a:off x="4633913" y="1039813"/>
          <a:ext cx="20145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6" name="Equation" r:id="rId3" imgW="901440" imgH="355320" progId="Equation.DSMT4">
                  <p:embed/>
                </p:oleObj>
              </mc:Choice>
              <mc:Fallback>
                <p:oleObj name="Equation" r:id="rId3" imgW="901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1039813"/>
                        <a:ext cx="2014537" cy="7937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10845"/>
              </p:ext>
            </p:extLst>
          </p:nvPr>
        </p:nvGraphicFramePr>
        <p:xfrm>
          <a:off x="685800" y="2551113"/>
          <a:ext cx="7010400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7" name="Equation" r:id="rId5" imgW="3429000" imgH="1981080" progId="Equation.DSMT4">
                  <p:embed/>
                </p:oleObj>
              </mc:Choice>
              <mc:Fallback>
                <p:oleObj name="Equation" r:id="rId5" imgW="342900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51113"/>
                        <a:ext cx="7010400" cy="404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944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reeform 2" descr="Dark downward diagonal"/>
          <p:cNvSpPr>
            <a:spLocks/>
          </p:cNvSpPr>
          <p:nvPr/>
        </p:nvSpPr>
        <p:spPr bwMode="auto">
          <a:xfrm>
            <a:off x="1752600" y="3302000"/>
            <a:ext cx="1524000" cy="2362200"/>
          </a:xfrm>
          <a:custGeom>
            <a:avLst/>
            <a:gdLst>
              <a:gd name="T0" fmla="*/ 0 w 960"/>
              <a:gd name="T1" fmla="*/ 1488 h 1488"/>
              <a:gd name="T2" fmla="*/ 0 w 960"/>
              <a:gd name="T3" fmla="*/ 960 h 1488"/>
              <a:gd name="T4" fmla="*/ 336 w 960"/>
              <a:gd name="T5" fmla="*/ 432 h 1488"/>
              <a:gd name="T6" fmla="*/ 480 w 960"/>
              <a:gd name="T7" fmla="*/ 240 h 1488"/>
              <a:gd name="T8" fmla="*/ 720 w 960"/>
              <a:gd name="T9" fmla="*/ 48 h 1488"/>
              <a:gd name="T10" fmla="*/ 960 w 960"/>
              <a:gd name="T11" fmla="*/ 0 h 1488"/>
              <a:gd name="T12" fmla="*/ 960 w 960"/>
              <a:gd name="T13" fmla="*/ 1488 h 1488"/>
              <a:gd name="T14" fmla="*/ 0 w 960"/>
              <a:gd name="T15" fmla="*/ 1488 h 1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1488"/>
              <a:gd name="T26" fmla="*/ 960 w 960"/>
              <a:gd name="T27" fmla="*/ 1488 h 1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1488">
                <a:moveTo>
                  <a:pt x="0" y="1488"/>
                </a:moveTo>
                <a:lnTo>
                  <a:pt x="0" y="960"/>
                </a:lnTo>
                <a:lnTo>
                  <a:pt x="336" y="432"/>
                </a:lnTo>
                <a:lnTo>
                  <a:pt x="480" y="240"/>
                </a:lnTo>
                <a:lnTo>
                  <a:pt x="720" y="48"/>
                </a:lnTo>
                <a:lnTo>
                  <a:pt x="960" y="0"/>
                </a:lnTo>
                <a:lnTo>
                  <a:pt x="960" y="1488"/>
                </a:lnTo>
                <a:lnTo>
                  <a:pt x="0" y="1488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827" name="Freeform 3" descr="Dark upward diagonal"/>
          <p:cNvSpPr>
            <a:spLocks/>
          </p:cNvSpPr>
          <p:nvPr/>
        </p:nvSpPr>
        <p:spPr bwMode="auto">
          <a:xfrm>
            <a:off x="3276600" y="3149600"/>
            <a:ext cx="1600200" cy="2514600"/>
          </a:xfrm>
          <a:custGeom>
            <a:avLst/>
            <a:gdLst>
              <a:gd name="T0" fmla="*/ 0 w 1008"/>
              <a:gd name="T1" fmla="*/ 1584 h 1584"/>
              <a:gd name="T2" fmla="*/ 0 w 1008"/>
              <a:gd name="T3" fmla="*/ 96 h 1584"/>
              <a:gd name="T4" fmla="*/ 288 w 1008"/>
              <a:gd name="T5" fmla="*/ 0 h 1584"/>
              <a:gd name="T6" fmla="*/ 480 w 1008"/>
              <a:gd name="T7" fmla="*/ 0 h 1584"/>
              <a:gd name="T8" fmla="*/ 768 w 1008"/>
              <a:gd name="T9" fmla="*/ 48 h 1584"/>
              <a:gd name="T10" fmla="*/ 1008 w 1008"/>
              <a:gd name="T11" fmla="*/ 144 h 1584"/>
              <a:gd name="T12" fmla="*/ 1008 w 1008"/>
              <a:gd name="T13" fmla="*/ 1584 h 1584"/>
              <a:gd name="T14" fmla="*/ 0 w 1008"/>
              <a:gd name="T15" fmla="*/ 1584 h 1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8"/>
              <a:gd name="T25" fmla="*/ 0 h 1584"/>
              <a:gd name="T26" fmla="*/ 1008 w 1008"/>
              <a:gd name="T27" fmla="*/ 1584 h 1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8" h="1584">
                <a:moveTo>
                  <a:pt x="0" y="1584"/>
                </a:moveTo>
                <a:lnTo>
                  <a:pt x="0" y="96"/>
                </a:lnTo>
                <a:lnTo>
                  <a:pt x="288" y="0"/>
                </a:lnTo>
                <a:lnTo>
                  <a:pt x="480" y="0"/>
                </a:lnTo>
                <a:lnTo>
                  <a:pt x="768" y="48"/>
                </a:lnTo>
                <a:lnTo>
                  <a:pt x="1008" y="144"/>
                </a:lnTo>
                <a:lnTo>
                  <a:pt x="1008" y="1584"/>
                </a:lnTo>
                <a:lnTo>
                  <a:pt x="0" y="1584"/>
                </a:lnTo>
                <a:close/>
              </a:path>
            </a:pathLst>
          </a:custGeom>
          <a:pattFill prst="dkUp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828" name="Freeform 4" descr="Dark downward diagonal"/>
          <p:cNvSpPr>
            <a:spLocks/>
          </p:cNvSpPr>
          <p:nvPr/>
        </p:nvSpPr>
        <p:spPr bwMode="auto">
          <a:xfrm>
            <a:off x="6324600" y="2921000"/>
            <a:ext cx="1371600" cy="2743200"/>
          </a:xfrm>
          <a:custGeom>
            <a:avLst/>
            <a:gdLst>
              <a:gd name="T0" fmla="*/ 0 w 864"/>
              <a:gd name="T1" fmla="*/ 1728 h 1728"/>
              <a:gd name="T2" fmla="*/ 0 w 864"/>
              <a:gd name="T3" fmla="*/ 480 h 1728"/>
              <a:gd name="T4" fmla="*/ 288 w 864"/>
              <a:gd name="T5" fmla="*/ 480 h 1728"/>
              <a:gd name="T6" fmla="*/ 528 w 864"/>
              <a:gd name="T7" fmla="*/ 336 h 1728"/>
              <a:gd name="T8" fmla="*/ 864 w 864"/>
              <a:gd name="T9" fmla="*/ 0 h 1728"/>
              <a:gd name="T10" fmla="*/ 864 w 864"/>
              <a:gd name="T11" fmla="*/ 1728 h 1728"/>
              <a:gd name="T12" fmla="*/ 0 w 864"/>
              <a:gd name="T13" fmla="*/ 1728 h 1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1728"/>
              <a:gd name="T23" fmla="*/ 864 w 864"/>
              <a:gd name="T24" fmla="*/ 1728 h 17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1728">
                <a:moveTo>
                  <a:pt x="0" y="1728"/>
                </a:moveTo>
                <a:lnTo>
                  <a:pt x="0" y="480"/>
                </a:lnTo>
                <a:lnTo>
                  <a:pt x="288" y="480"/>
                </a:lnTo>
                <a:lnTo>
                  <a:pt x="528" y="336"/>
                </a:lnTo>
                <a:lnTo>
                  <a:pt x="864" y="0"/>
                </a:lnTo>
                <a:lnTo>
                  <a:pt x="864" y="1728"/>
                </a:lnTo>
                <a:lnTo>
                  <a:pt x="0" y="1728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en-US" sz="3200" b="1" dirty="0" smtClean="0"/>
              <a:t>Composite Simpson’s Rule</a:t>
            </a:r>
            <a:endParaRPr lang="en-US" sz="3200" dirty="0" smtClean="0"/>
          </a:p>
        </p:txBody>
      </p:sp>
      <p:sp>
        <p:nvSpPr>
          <p:cNvPr id="51208" name="Line 6"/>
          <p:cNvSpPr>
            <a:spLocks noChangeShapeType="1"/>
          </p:cNvSpPr>
          <p:nvPr/>
        </p:nvSpPr>
        <p:spPr bwMode="auto">
          <a:xfrm>
            <a:off x="1066800" y="5664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9" name="Line 7"/>
          <p:cNvSpPr>
            <a:spLocks noChangeShapeType="1"/>
          </p:cNvSpPr>
          <p:nvPr/>
        </p:nvSpPr>
        <p:spPr bwMode="auto">
          <a:xfrm flipV="1">
            <a:off x="1066800" y="20066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0" name="Freeform 8"/>
          <p:cNvSpPr>
            <a:spLocks/>
          </p:cNvSpPr>
          <p:nvPr/>
        </p:nvSpPr>
        <p:spPr bwMode="auto">
          <a:xfrm>
            <a:off x="1752600" y="2921000"/>
            <a:ext cx="5943600" cy="1905000"/>
          </a:xfrm>
          <a:custGeom>
            <a:avLst/>
            <a:gdLst>
              <a:gd name="T0" fmla="*/ 0 w 3648"/>
              <a:gd name="T1" fmla="*/ 1104 h 1104"/>
              <a:gd name="T2" fmla="*/ 336 w 3648"/>
              <a:gd name="T3" fmla="*/ 576 h 1104"/>
              <a:gd name="T4" fmla="*/ 768 w 3648"/>
              <a:gd name="T5" fmla="*/ 288 h 1104"/>
              <a:gd name="T6" fmla="*/ 1200 w 3648"/>
              <a:gd name="T7" fmla="*/ 144 h 1104"/>
              <a:gd name="T8" fmla="*/ 1584 w 3648"/>
              <a:gd name="T9" fmla="*/ 144 h 1104"/>
              <a:gd name="T10" fmla="*/ 2016 w 3648"/>
              <a:gd name="T11" fmla="*/ 288 h 1104"/>
              <a:gd name="T12" fmla="*/ 2544 w 3648"/>
              <a:gd name="T13" fmla="*/ 480 h 1104"/>
              <a:gd name="T14" fmla="*/ 3120 w 3648"/>
              <a:gd name="T15" fmla="*/ 384 h 1104"/>
              <a:gd name="T16" fmla="*/ 3456 w 3648"/>
              <a:gd name="T17" fmla="*/ 192 h 1104"/>
              <a:gd name="T18" fmla="*/ 3648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1" name="Line 9"/>
          <p:cNvSpPr>
            <a:spLocks noChangeShapeType="1"/>
          </p:cNvSpPr>
          <p:nvPr/>
        </p:nvSpPr>
        <p:spPr bwMode="auto">
          <a:xfrm>
            <a:off x="1752600" y="4826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2" name="Line 10"/>
          <p:cNvSpPr>
            <a:spLocks noChangeShapeType="1"/>
          </p:cNvSpPr>
          <p:nvPr/>
        </p:nvSpPr>
        <p:spPr bwMode="auto">
          <a:xfrm flipV="1">
            <a:off x="7696200" y="2921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3" name="Text Box 11"/>
          <p:cNvSpPr txBox="1">
            <a:spLocks noChangeArrowheads="1"/>
          </p:cNvSpPr>
          <p:nvPr/>
        </p:nvSpPr>
        <p:spPr bwMode="auto">
          <a:xfrm>
            <a:off x="1447800" y="558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14" name="Text Box 12"/>
          <p:cNvSpPr txBox="1">
            <a:spLocks noChangeArrowheads="1"/>
          </p:cNvSpPr>
          <p:nvPr/>
        </p:nvSpPr>
        <p:spPr bwMode="auto">
          <a:xfrm>
            <a:off x="2971800" y="558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15" name="Text Box 13"/>
          <p:cNvSpPr txBox="1">
            <a:spLocks noChangeArrowheads="1"/>
          </p:cNvSpPr>
          <p:nvPr/>
        </p:nvSpPr>
        <p:spPr bwMode="auto">
          <a:xfrm>
            <a:off x="8077199" y="5435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1216" name="Text Box 14"/>
          <p:cNvSpPr txBox="1">
            <a:spLocks noChangeArrowheads="1"/>
          </p:cNvSpPr>
          <p:nvPr/>
        </p:nvSpPr>
        <p:spPr bwMode="auto">
          <a:xfrm>
            <a:off x="4572000" y="2844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f(x)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>
            <a:off x="4876800" y="3378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8" name="Text Box 16"/>
          <p:cNvSpPr txBox="1">
            <a:spLocks noChangeArrowheads="1"/>
          </p:cNvSpPr>
          <p:nvPr/>
        </p:nvSpPr>
        <p:spPr bwMode="auto">
          <a:xfrm>
            <a:off x="4648200" y="558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19" name="Text Box 17"/>
          <p:cNvSpPr txBox="1">
            <a:spLocks noChangeArrowheads="1"/>
          </p:cNvSpPr>
          <p:nvPr/>
        </p:nvSpPr>
        <p:spPr bwMode="auto">
          <a:xfrm>
            <a:off x="1905000" y="558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20" name="Text Box 18"/>
          <p:cNvSpPr txBox="1">
            <a:spLocks noChangeArrowheads="1"/>
          </p:cNvSpPr>
          <p:nvPr/>
        </p:nvSpPr>
        <p:spPr bwMode="auto">
          <a:xfrm>
            <a:off x="3352800" y="558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21" name="Line 19"/>
          <p:cNvSpPr>
            <a:spLocks noChangeShapeType="1"/>
          </p:cNvSpPr>
          <p:nvPr/>
        </p:nvSpPr>
        <p:spPr bwMode="auto">
          <a:xfrm>
            <a:off x="6324600" y="37592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2" name="Text Box 20"/>
          <p:cNvSpPr txBox="1">
            <a:spLocks noChangeArrowheads="1"/>
          </p:cNvSpPr>
          <p:nvPr/>
        </p:nvSpPr>
        <p:spPr bwMode="auto">
          <a:xfrm>
            <a:off x="5943600" y="558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n-2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51223" name="Text Box 21"/>
          <p:cNvSpPr txBox="1">
            <a:spLocks noChangeArrowheads="1"/>
          </p:cNvSpPr>
          <p:nvPr/>
        </p:nvSpPr>
        <p:spPr bwMode="auto">
          <a:xfrm>
            <a:off x="2514600" y="558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1224" name="Line 22"/>
          <p:cNvSpPr>
            <a:spLocks noChangeShapeType="1"/>
          </p:cNvSpPr>
          <p:nvPr/>
        </p:nvSpPr>
        <p:spPr bwMode="auto">
          <a:xfrm flipV="1">
            <a:off x="3276600" y="3302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5" name="Text Box 23"/>
          <p:cNvSpPr txBox="1">
            <a:spLocks noChangeArrowheads="1"/>
          </p:cNvSpPr>
          <p:nvPr/>
        </p:nvSpPr>
        <p:spPr bwMode="auto">
          <a:xfrm>
            <a:off x="7467600" y="558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n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120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32939"/>
              </p:ext>
            </p:extLst>
          </p:nvPr>
        </p:nvGraphicFramePr>
        <p:xfrm>
          <a:off x="3276600" y="1701800"/>
          <a:ext cx="14478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2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01800"/>
                        <a:ext cx="1447800" cy="9159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6" name="Line 25"/>
          <p:cNvSpPr>
            <a:spLocks noChangeShapeType="1"/>
          </p:cNvSpPr>
          <p:nvPr/>
        </p:nvSpPr>
        <p:spPr bwMode="auto">
          <a:xfrm flipV="1">
            <a:off x="2514600" y="3683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7" name="Line 26"/>
          <p:cNvSpPr>
            <a:spLocks noChangeShapeType="1"/>
          </p:cNvSpPr>
          <p:nvPr/>
        </p:nvSpPr>
        <p:spPr bwMode="auto">
          <a:xfrm flipV="1">
            <a:off x="4038600" y="3149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8" name="Line 27"/>
          <p:cNvSpPr>
            <a:spLocks noChangeShapeType="1"/>
          </p:cNvSpPr>
          <p:nvPr/>
        </p:nvSpPr>
        <p:spPr bwMode="auto">
          <a:xfrm flipV="1">
            <a:off x="7010400" y="35306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5029200" y="4292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99FF"/>
                </a:solidFill>
                <a:latin typeface="Times New Roman" pitchFamily="18" charset="0"/>
              </a:rPr>
              <a:t>…...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51230" name="Text Box 29"/>
          <p:cNvSpPr txBox="1">
            <a:spLocks noChangeArrowheads="1"/>
          </p:cNvSpPr>
          <p:nvPr/>
        </p:nvSpPr>
        <p:spPr bwMode="auto">
          <a:xfrm>
            <a:off x="381000" y="1066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 Piecewise Quadratic approximations</a:t>
            </a:r>
          </a:p>
        </p:txBody>
      </p:sp>
      <p:sp>
        <p:nvSpPr>
          <p:cNvPr id="51231" name="Text Box 30"/>
          <p:cNvSpPr txBox="1">
            <a:spLocks noChangeArrowheads="1"/>
          </p:cNvSpPr>
          <p:nvPr/>
        </p:nvSpPr>
        <p:spPr bwMode="auto">
          <a:xfrm>
            <a:off x="4114800" y="558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32" name="Text Box 31"/>
          <p:cNvSpPr txBox="1">
            <a:spLocks noChangeArrowheads="1"/>
          </p:cNvSpPr>
          <p:nvPr/>
        </p:nvSpPr>
        <p:spPr bwMode="auto">
          <a:xfrm>
            <a:off x="3733800" y="558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33" name="Text Box 32"/>
          <p:cNvSpPr txBox="1">
            <a:spLocks noChangeArrowheads="1"/>
          </p:cNvSpPr>
          <p:nvPr/>
        </p:nvSpPr>
        <p:spPr bwMode="auto">
          <a:xfrm>
            <a:off x="2286000" y="558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34" name="Text Box 33"/>
          <p:cNvSpPr txBox="1">
            <a:spLocks noChangeArrowheads="1"/>
          </p:cNvSpPr>
          <p:nvPr/>
        </p:nvSpPr>
        <p:spPr bwMode="auto">
          <a:xfrm>
            <a:off x="6629400" y="558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</a:rPr>
              <a:t>n-1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205858" name="Freeform 34"/>
          <p:cNvSpPr>
            <a:spLocks/>
          </p:cNvSpPr>
          <p:nvPr/>
        </p:nvSpPr>
        <p:spPr bwMode="auto">
          <a:xfrm>
            <a:off x="1752600" y="3302000"/>
            <a:ext cx="1524000" cy="1524000"/>
          </a:xfrm>
          <a:custGeom>
            <a:avLst/>
            <a:gdLst>
              <a:gd name="T0" fmla="*/ 0 w 960"/>
              <a:gd name="T1" fmla="*/ 960 h 960"/>
              <a:gd name="T2" fmla="*/ 240 w 960"/>
              <a:gd name="T3" fmla="*/ 576 h 960"/>
              <a:gd name="T4" fmla="*/ 480 w 960"/>
              <a:gd name="T5" fmla="*/ 240 h 960"/>
              <a:gd name="T6" fmla="*/ 768 w 960"/>
              <a:gd name="T7" fmla="*/ 48 h 960"/>
              <a:gd name="T8" fmla="*/ 960 w 96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960"/>
              <a:gd name="T17" fmla="*/ 960 w 96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960">
                <a:moveTo>
                  <a:pt x="0" y="960"/>
                </a:moveTo>
                <a:cubicBezTo>
                  <a:pt x="80" y="828"/>
                  <a:pt x="160" y="696"/>
                  <a:pt x="240" y="576"/>
                </a:cubicBezTo>
                <a:cubicBezTo>
                  <a:pt x="320" y="456"/>
                  <a:pt x="392" y="328"/>
                  <a:pt x="480" y="240"/>
                </a:cubicBezTo>
                <a:cubicBezTo>
                  <a:pt x="568" y="152"/>
                  <a:pt x="688" y="88"/>
                  <a:pt x="768" y="48"/>
                </a:cubicBezTo>
                <a:cubicBezTo>
                  <a:pt x="848" y="8"/>
                  <a:pt x="904" y="4"/>
                  <a:pt x="960" y="0"/>
                </a:cubicBezTo>
              </a:path>
            </a:pathLst>
          </a:custGeom>
          <a:noFill/>
          <a:ln w="38100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5859" name="Freeform 35"/>
          <p:cNvSpPr>
            <a:spLocks/>
          </p:cNvSpPr>
          <p:nvPr/>
        </p:nvSpPr>
        <p:spPr bwMode="auto">
          <a:xfrm>
            <a:off x="3276600" y="3124200"/>
            <a:ext cx="1600200" cy="254000"/>
          </a:xfrm>
          <a:custGeom>
            <a:avLst/>
            <a:gdLst>
              <a:gd name="T0" fmla="*/ 0 w 1008"/>
              <a:gd name="T1" fmla="*/ 112 h 160"/>
              <a:gd name="T2" fmla="*/ 96 w 1008"/>
              <a:gd name="T3" fmla="*/ 64 h 160"/>
              <a:gd name="T4" fmla="*/ 480 w 1008"/>
              <a:gd name="T5" fmla="*/ 16 h 160"/>
              <a:gd name="T6" fmla="*/ 1008 w 1008"/>
              <a:gd name="T7" fmla="*/ 160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60"/>
              <a:gd name="T14" fmla="*/ 1008 w 1008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60">
                <a:moveTo>
                  <a:pt x="0" y="112"/>
                </a:moveTo>
                <a:cubicBezTo>
                  <a:pt x="8" y="96"/>
                  <a:pt x="16" y="80"/>
                  <a:pt x="96" y="64"/>
                </a:cubicBezTo>
                <a:cubicBezTo>
                  <a:pt x="176" y="48"/>
                  <a:pt x="328" y="0"/>
                  <a:pt x="480" y="16"/>
                </a:cubicBezTo>
                <a:cubicBezTo>
                  <a:pt x="632" y="32"/>
                  <a:pt x="920" y="136"/>
                  <a:pt x="1008" y="160"/>
                </a:cubicBezTo>
              </a:path>
            </a:pathLst>
          </a:custGeom>
          <a:noFill/>
          <a:ln w="38100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5860" name="Freeform 36"/>
          <p:cNvSpPr>
            <a:spLocks/>
          </p:cNvSpPr>
          <p:nvPr/>
        </p:nvSpPr>
        <p:spPr bwMode="auto">
          <a:xfrm>
            <a:off x="6324600" y="2921000"/>
            <a:ext cx="1371600" cy="812800"/>
          </a:xfrm>
          <a:custGeom>
            <a:avLst/>
            <a:gdLst>
              <a:gd name="T0" fmla="*/ 0 w 864"/>
              <a:gd name="T1" fmla="*/ 480 h 512"/>
              <a:gd name="T2" fmla="*/ 192 w 864"/>
              <a:gd name="T3" fmla="*/ 480 h 512"/>
              <a:gd name="T4" fmla="*/ 384 w 864"/>
              <a:gd name="T5" fmla="*/ 432 h 512"/>
              <a:gd name="T6" fmla="*/ 864 w 864"/>
              <a:gd name="T7" fmla="*/ 0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512"/>
              <a:gd name="T14" fmla="*/ 864 w 86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512">
                <a:moveTo>
                  <a:pt x="0" y="480"/>
                </a:moveTo>
                <a:cubicBezTo>
                  <a:pt x="64" y="484"/>
                  <a:pt x="128" y="488"/>
                  <a:pt x="192" y="480"/>
                </a:cubicBezTo>
                <a:cubicBezTo>
                  <a:pt x="256" y="472"/>
                  <a:pt x="272" y="512"/>
                  <a:pt x="384" y="432"/>
                </a:cubicBezTo>
                <a:cubicBezTo>
                  <a:pt x="496" y="352"/>
                  <a:pt x="680" y="176"/>
                  <a:pt x="864" y="0"/>
                </a:cubicBezTo>
              </a:path>
            </a:pathLst>
          </a:custGeom>
          <a:noFill/>
          <a:ln w="38100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38" name="Oval 37"/>
          <p:cNvSpPr>
            <a:spLocks noChangeArrowheads="1"/>
          </p:cNvSpPr>
          <p:nvPr/>
        </p:nvSpPr>
        <p:spPr bwMode="auto">
          <a:xfrm>
            <a:off x="2438400" y="3606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39" name="Oval 38"/>
          <p:cNvSpPr>
            <a:spLocks noChangeArrowheads="1"/>
          </p:cNvSpPr>
          <p:nvPr/>
        </p:nvSpPr>
        <p:spPr bwMode="auto">
          <a:xfrm>
            <a:off x="1676400" y="4749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0" name="Oval 39"/>
          <p:cNvSpPr>
            <a:spLocks noChangeArrowheads="1"/>
          </p:cNvSpPr>
          <p:nvPr/>
        </p:nvSpPr>
        <p:spPr bwMode="auto">
          <a:xfrm>
            <a:off x="3200400" y="3225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1" name="Oval 40"/>
          <p:cNvSpPr>
            <a:spLocks noChangeArrowheads="1"/>
          </p:cNvSpPr>
          <p:nvPr/>
        </p:nvSpPr>
        <p:spPr bwMode="auto">
          <a:xfrm>
            <a:off x="3962400" y="3073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2" name="Oval 41"/>
          <p:cNvSpPr>
            <a:spLocks noChangeArrowheads="1"/>
          </p:cNvSpPr>
          <p:nvPr/>
        </p:nvSpPr>
        <p:spPr bwMode="auto">
          <a:xfrm>
            <a:off x="4800600" y="3302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3" name="Oval 42"/>
          <p:cNvSpPr>
            <a:spLocks noChangeArrowheads="1"/>
          </p:cNvSpPr>
          <p:nvPr/>
        </p:nvSpPr>
        <p:spPr bwMode="auto">
          <a:xfrm>
            <a:off x="6248400" y="3606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4" name="Oval 43"/>
          <p:cNvSpPr>
            <a:spLocks noChangeArrowheads="1"/>
          </p:cNvSpPr>
          <p:nvPr/>
        </p:nvSpPr>
        <p:spPr bwMode="auto">
          <a:xfrm>
            <a:off x="6934200" y="345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5" name="Oval 44"/>
          <p:cNvSpPr>
            <a:spLocks noChangeArrowheads="1"/>
          </p:cNvSpPr>
          <p:nvPr/>
        </p:nvSpPr>
        <p:spPr bwMode="auto">
          <a:xfrm>
            <a:off x="7620000" y="2844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</p:spPr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52" grpId="0" build="p" autoUpdateAnimBg="0"/>
      <p:bldP spid="205858" grpId="0" animBg="1"/>
      <p:bldP spid="205859" grpId="0" animBg="1"/>
      <p:bldP spid="20586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</a:rPr>
              <a:t>Composite Simpson’s Rule, Example-8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772400" cy="3352800"/>
          </a:xfrm>
        </p:spPr>
        <p:txBody>
          <a:bodyPr/>
          <a:lstStyle/>
          <a:p>
            <a:pPr eaLnBrk="1" hangingPunct="1"/>
            <a:r>
              <a:rPr lang="en-US" sz="2400" smtClean="0"/>
              <a:t>Evaluate the integral</a:t>
            </a:r>
            <a:endParaRPr lang="en-US" sz="2400" smtClean="0">
              <a:solidFill>
                <a:srgbClr val="000099"/>
              </a:solidFill>
            </a:endParaRPr>
          </a:p>
          <a:p>
            <a:pPr eaLnBrk="1" hangingPunct="1"/>
            <a:r>
              <a:rPr lang="en-US" sz="2400" smtClean="0"/>
              <a:t>Using n = 2, h = 2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b="1" smtClean="0">
              <a:solidFill>
                <a:srgbClr val="000099"/>
              </a:solidFill>
            </a:endParaRPr>
          </a:p>
          <a:p>
            <a:pPr eaLnBrk="1" hangingPunct="1"/>
            <a:endParaRPr lang="en-US" b="1" smtClean="0">
              <a:solidFill>
                <a:srgbClr val="000099"/>
              </a:solidFill>
            </a:endParaRPr>
          </a:p>
          <a:p>
            <a:pPr eaLnBrk="1" hangingPunct="1"/>
            <a:r>
              <a:rPr lang="en-US" sz="2400" smtClean="0"/>
              <a:t>Using n = 4, h = 1</a:t>
            </a:r>
            <a:r>
              <a:rPr lang="en-US" smtClean="0"/>
              <a:t> </a:t>
            </a: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01027"/>
              </p:ext>
            </p:extLst>
          </p:nvPr>
        </p:nvGraphicFramePr>
        <p:xfrm>
          <a:off x="3948113" y="887413"/>
          <a:ext cx="20145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2" name="Equation" r:id="rId3" imgW="901440" imgH="355320" progId="Equation.DSMT4">
                  <p:embed/>
                </p:oleObj>
              </mc:Choice>
              <mc:Fallback>
                <p:oleObj name="Equation" r:id="rId3" imgW="901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887413"/>
                        <a:ext cx="20145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03530"/>
              </p:ext>
            </p:extLst>
          </p:nvPr>
        </p:nvGraphicFramePr>
        <p:xfrm>
          <a:off x="1660525" y="4202113"/>
          <a:ext cx="5745163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3" name="Equation" r:id="rId5" imgW="2768400" imgH="1015920" progId="Equation.DSMT4">
                  <p:embed/>
                </p:oleObj>
              </mc:Choice>
              <mc:Fallback>
                <p:oleObj name="Equation" r:id="rId5" imgW="27684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202113"/>
                        <a:ext cx="5745163" cy="21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5752"/>
              </p:ext>
            </p:extLst>
          </p:nvPr>
        </p:nvGraphicFramePr>
        <p:xfrm>
          <a:off x="1231900" y="1879600"/>
          <a:ext cx="683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4" name="Equation" r:id="rId7" imgW="3416040" imgH="812520" progId="Equation.DSMT4">
                  <p:embed/>
                </p:oleObj>
              </mc:Choice>
              <mc:Fallback>
                <p:oleObj name="Equation" r:id="rId7" imgW="34160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879600"/>
                        <a:ext cx="68326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86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82000" cy="838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0000FF"/>
                </a:solidFill>
              </a:rPr>
              <a:t>Composite Simpson’s Rule with Unequal Segments, Example-9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Evaluate the integral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Using h</a:t>
            </a:r>
            <a:r>
              <a:rPr lang="en-US" sz="2400" baseline="-25000" smtClean="0"/>
              <a:t>1 </a:t>
            </a:r>
            <a:r>
              <a:rPr lang="en-US" sz="2400" smtClean="0"/>
              <a:t>= 1.5, h</a:t>
            </a:r>
            <a:r>
              <a:rPr lang="en-US" sz="2400" baseline="-25000" smtClean="0"/>
              <a:t>2 </a:t>
            </a:r>
            <a:r>
              <a:rPr lang="en-US" sz="2400" smtClean="0"/>
              <a:t>= 0.5 </a:t>
            </a:r>
          </a:p>
        </p:txBody>
      </p:sp>
      <p:graphicFrame>
        <p:nvGraphicFramePr>
          <p:cNvPr id="532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96582"/>
              </p:ext>
            </p:extLst>
          </p:nvPr>
        </p:nvGraphicFramePr>
        <p:xfrm>
          <a:off x="4100513" y="1343025"/>
          <a:ext cx="20145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" name="Equation" r:id="rId3" imgW="901440" imgH="355320" progId="Equation.DSMT4">
                  <p:embed/>
                </p:oleObj>
              </mc:Choice>
              <mc:Fallback>
                <p:oleObj name="Equation" r:id="rId3" imgW="901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1343025"/>
                        <a:ext cx="201453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56709"/>
              </p:ext>
            </p:extLst>
          </p:nvPr>
        </p:nvGraphicFramePr>
        <p:xfrm>
          <a:off x="811213" y="2668588"/>
          <a:ext cx="7618412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" name="Equation" r:id="rId5" imgW="3492360" imgH="1790640" progId="Equation.DSMT4">
                  <p:embed/>
                </p:oleObj>
              </mc:Choice>
              <mc:Fallback>
                <p:oleObj name="Equation" r:id="rId5" imgW="349236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668588"/>
                        <a:ext cx="7618412" cy="390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Numerical </a:t>
            </a:r>
            <a:r>
              <a:rPr lang="en-US" b="1" dirty="0" smtClean="0">
                <a:solidFill>
                  <a:schemeClr val="tx2"/>
                </a:solidFill>
              </a:rPr>
              <a:t>Integration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  <a:noFill/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In </a:t>
            </a:r>
            <a:r>
              <a:rPr lang="en-US" u="sng" dirty="0">
                <a:hlinkClick r:id="rId4" tooltip="Numerical analysis"/>
              </a:rPr>
              <a:t>numerical analysis</a:t>
            </a:r>
            <a:r>
              <a:rPr lang="en-US" dirty="0"/>
              <a:t>, </a:t>
            </a:r>
            <a:r>
              <a:rPr lang="en-US" b="1" dirty="0"/>
              <a:t>numerical integration</a:t>
            </a:r>
            <a:r>
              <a:rPr lang="en-US" dirty="0"/>
              <a:t> constitutes a broad family of algorithms for calculating the numerical value of a definite </a:t>
            </a:r>
            <a:r>
              <a:rPr lang="en-US" u="sng" dirty="0">
                <a:hlinkClick r:id="rId5" tooltip="Integral"/>
              </a:rPr>
              <a:t>integral</a:t>
            </a:r>
            <a:r>
              <a:rPr lang="en-US" dirty="0"/>
              <a:t>, and by extension, the term is also sometimes used to describe the </a:t>
            </a:r>
            <a:r>
              <a:rPr lang="en-US" u="sng" dirty="0">
                <a:hlinkClick r:id="rId6" tooltip="Numerical ordinary differential equations"/>
              </a:rPr>
              <a:t>numerical solution of differential equations</a:t>
            </a:r>
            <a:r>
              <a:rPr lang="en-US" dirty="0"/>
              <a:t>. </a:t>
            </a:r>
            <a:r>
              <a:rPr lang="en-US" dirty="0" smtClean="0"/>
              <a:t>We focus </a:t>
            </a:r>
            <a:r>
              <a:rPr lang="en-US" dirty="0"/>
              <a:t>on calculation of definite integrals. 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The basic problem considered by numerical integration is to compute an approximate solution to a definite integral</a:t>
            </a:r>
            <a:r>
              <a:rPr lang="en-US" dirty="0" smtClean="0"/>
              <a:t>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b="1" dirty="0" smtClean="0">
              <a:solidFill>
                <a:srgbClr val="E7074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E70742"/>
                </a:solidFill>
              </a:rPr>
              <a:t>If </a:t>
            </a:r>
            <a:r>
              <a:rPr lang="en-US" b="1" i="1" dirty="0">
                <a:solidFill>
                  <a:srgbClr val="E70742"/>
                </a:solidFill>
              </a:rPr>
              <a:t>f</a:t>
            </a:r>
            <a:r>
              <a:rPr lang="en-US" b="1" dirty="0">
                <a:solidFill>
                  <a:srgbClr val="E70742"/>
                </a:solidFill>
              </a:rPr>
              <a:t>(</a:t>
            </a:r>
            <a:r>
              <a:rPr lang="en-US" b="1" i="1" dirty="0">
                <a:solidFill>
                  <a:srgbClr val="E70742"/>
                </a:solidFill>
              </a:rPr>
              <a:t>x</a:t>
            </a:r>
            <a:r>
              <a:rPr lang="en-US" b="1" dirty="0">
                <a:solidFill>
                  <a:srgbClr val="E70742"/>
                </a:solidFill>
              </a:rPr>
              <a:t>) is a smooth well-behaved function, integrated over a small number of dimensions and the limits of integration are bounded</a:t>
            </a:r>
            <a:r>
              <a:rPr lang="en-US" dirty="0"/>
              <a:t>, there are many methods of approximating the integral with arbitrary precision.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4727-A1C1-41F2-948B-808D8950446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34562"/>
              </p:ext>
            </p:extLst>
          </p:nvPr>
        </p:nvGraphicFramePr>
        <p:xfrm>
          <a:off x="4038600" y="3352800"/>
          <a:ext cx="122722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4" name="Equation" r:id="rId7" imgW="647640" imgH="482400" progId="Equation.DSMT4">
                  <p:embed/>
                </p:oleObj>
              </mc:Choice>
              <mc:Fallback>
                <p:oleObj name="Equation" r:id="rId7" imgW="647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8600" y="3352800"/>
                        <a:ext cx="1227221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7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" y="274638"/>
            <a:ext cx="7667625" cy="83978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Richardson Extrapolation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4"/>
            <a:ext cx="8229600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is a very widely applicable idea due to L.F. Richardson (1881-1953)</a:t>
            </a:r>
          </a:p>
          <a:p>
            <a:pPr lvl="1" eaLnBrk="1" hangingPunct="1">
              <a:defRPr/>
            </a:pPr>
            <a:r>
              <a:rPr lang="en-US" sz="2400" dirty="0" smtClean="0"/>
              <a:t>The algorithm may seem somewhat unusual at first, but it is deceptively simple and elegant</a:t>
            </a:r>
          </a:p>
          <a:p>
            <a:pPr eaLnBrk="1" hangingPunct="1">
              <a:defRPr/>
            </a:pPr>
            <a:r>
              <a:rPr lang="en-US" sz="2800" dirty="0" smtClean="0"/>
              <a:t>The idea is that if we know the order of the underlying error we can systematically improve the accuracy of a numerical estimate</a:t>
            </a:r>
          </a:p>
          <a:p>
            <a:pPr lvl="1" eaLnBrk="1" hangingPunct="1">
              <a:defRPr/>
            </a:pPr>
            <a:r>
              <a:rPr lang="en-US" sz="2400" dirty="0" smtClean="0"/>
              <a:t>Makes sequences converge faster too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77" y="-43656"/>
            <a:ext cx="1375123" cy="179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42937" y="4953000"/>
            <a:ext cx="785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l-GR" sz="2400" i="1" dirty="0"/>
              <a:t>Richardson made seminal contributions to weather forecasting and turbulence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Richardson Extrapolation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i="1" dirty="0" smtClean="0"/>
              <a:t>Richard extrapolation</a:t>
            </a:r>
            <a:r>
              <a:rPr lang="en-US" sz="2000" dirty="0" smtClean="0"/>
              <a:t> methods use two estimates of an integral to compute a third, more accurate approximation.</a:t>
            </a:r>
          </a:p>
          <a:p>
            <a:r>
              <a:rPr lang="en-US" sz="2000" dirty="0" smtClean="0"/>
              <a:t>If two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estimates </a:t>
            </a:r>
            <a:r>
              <a:rPr lang="en-US" sz="2000" i="1" dirty="0" smtClean="0"/>
              <a:t>I</a:t>
            </a:r>
            <a:r>
              <a:rPr lang="en-US" sz="2000" dirty="0" smtClean="0"/>
              <a:t>(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and </a:t>
            </a:r>
            <a:r>
              <a:rPr lang="en-US" sz="2000" i="1" dirty="0" smtClean="0"/>
              <a:t>I</a:t>
            </a:r>
            <a:r>
              <a:rPr lang="en-US" sz="2000" dirty="0" smtClean="0"/>
              <a:t>(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are calculated for an integral using step sizes of 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respectively, an improved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h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) estimate may be formed using: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the special case where the interval is halved (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/2), this becomes:</a:t>
            </a:r>
          </a:p>
        </p:txBody>
      </p:sp>
      <p:graphicFrame>
        <p:nvGraphicFramePr>
          <p:cNvPr id="296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89376"/>
              </p:ext>
            </p:extLst>
          </p:nvPr>
        </p:nvGraphicFramePr>
        <p:xfrm>
          <a:off x="2286000" y="2772568"/>
          <a:ext cx="45339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4" name="Equation" r:id="rId3" imgW="2235200" imgH="406400" progId="Equation.3">
                  <p:embed/>
                </p:oleObj>
              </mc:Choice>
              <mc:Fallback>
                <p:oleObj name="Equation" r:id="rId3" imgW="2235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72568"/>
                        <a:ext cx="45339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90264"/>
              </p:ext>
            </p:extLst>
          </p:nvPr>
        </p:nvGraphicFramePr>
        <p:xfrm>
          <a:off x="3316287" y="4488259"/>
          <a:ext cx="24733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5" name="Equation" r:id="rId5" imgW="1219200" imgH="368300" progId="Equation.3">
                  <p:embed/>
                </p:oleObj>
              </mc:Choice>
              <mc:Fallback>
                <p:oleObj name="Equation" r:id="rId5" imgW="1219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7" y="4488259"/>
                        <a:ext cx="24733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7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ko-KR" sz="3600" b="1" dirty="0">
                <a:solidFill>
                  <a:schemeClr val="accent5">
                    <a:lumMod val="75000"/>
                  </a:schemeClr>
                </a:solidFill>
              </a:rPr>
              <a:t>Richardson Extrapolation</a:t>
            </a:r>
            <a:endParaRPr lang="ko-KR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altLang="ko-KR" sz="2000" dirty="0" smtClean="0"/>
              <a:t>Example</a:t>
            </a:r>
          </a:p>
          <a:p>
            <a:pPr lvl="1"/>
            <a:r>
              <a:rPr lang="en-US" altLang="ko-KR" sz="2000" dirty="0" smtClean="0"/>
              <a:t>Use Richardson extrapolation to evaluate the integral of</a:t>
            </a:r>
            <a:br>
              <a:rPr lang="en-US" altLang="ko-KR" sz="2000" dirty="0" smtClean="0"/>
            </a:b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) = 0.2 + 25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– 200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+ 675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– 900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+ 400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ko-KR" sz="2000" dirty="0" smtClean="0"/>
              <a:t> from 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altLang="ko-KR" sz="2000" dirty="0" smtClean="0"/>
              <a:t> to 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= 0.8</a:t>
            </a:r>
          </a:p>
          <a:p>
            <a:pPr lvl="1"/>
            <a:r>
              <a:rPr lang="en-US" altLang="ko-KR" sz="2000" dirty="0" smtClean="0"/>
              <a:t>Single and composite application of the trapezoidal rule: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The estimates for one and two segments can be combined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The estimates for two and four segments can be combined</a:t>
            </a:r>
          </a:p>
          <a:p>
            <a:pPr lvl="1"/>
            <a:endParaRPr lang="ko-KR" altLang="en-US" sz="2000" dirty="0" smtClean="0"/>
          </a:p>
        </p:txBody>
      </p:sp>
      <p:graphicFrame>
        <p:nvGraphicFramePr>
          <p:cNvPr id="5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35415"/>
              </p:ext>
            </p:extLst>
          </p:nvPr>
        </p:nvGraphicFramePr>
        <p:xfrm>
          <a:off x="1379538" y="2852957"/>
          <a:ext cx="6908800" cy="1280114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Segments</a:t>
                      </a:r>
                      <a:endParaRPr kumimoji="1" lang="en-US" altLang="ko-K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BatangChe" pitchFamily="49" charset="-127"/>
                        <a:cs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h</a:t>
                      </a:r>
                      <a:endParaRPr kumimoji="1" lang="fr-FR" altLang="ko-K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BatangChe" pitchFamily="49" charset="-127"/>
                        <a:cs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Integral</a:t>
                      </a:r>
                      <a:endParaRPr kumimoji="1" lang="ko-KR" alt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BatangChe" pitchFamily="49" charset="-127"/>
                        <a:cs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  <a:sym typeface="Symbol" pitchFamily="18" charset="2"/>
                        </a:rPr>
                        <a:t>ε</a:t>
                      </a:r>
                      <a:r>
                        <a:rPr kumimoji="1" lang="fr-FR" altLang="ko-KR" sz="18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t</a:t>
                      </a:r>
                      <a:endParaRPr kumimoji="1" lang="fr-F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Che" pitchFamily="49" charset="-127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1</a:t>
                      </a:r>
                      <a:endParaRPr kumimoji="1" lang="fr-F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2</a:t>
                      </a:r>
                      <a:endParaRPr kumimoji="1" lang="fr-F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4</a:t>
                      </a:r>
                      <a:endParaRPr kumimoji="1" lang="fr-FR" altLang="ko-K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0.8</a:t>
                      </a:r>
                      <a:endParaRPr kumimoji="1" lang="fr-F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0.4</a:t>
                      </a:r>
                      <a:endParaRPr kumimoji="1" lang="fr-F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0.2</a:t>
                      </a:r>
                      <a:endParaRPr kumimoji="1" lang="fr-FR" altLang="ko-K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0.1728</a:t>
                      </a:r>
                      <a:endParaRPr kumimoji="1" lang="fr-F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1.0688</a:t>
                      </a:r>
                      <a:endParaRPr kumimoji="1" lang="fr-F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1.4848</a:t>
                      </a:r>
                      <a:endParaRPr kumimoji="1" lang="fr-FR" altLang="ko-K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89.5%</a:t>
                      </a:r>
                      <a:endParaRPr kumimoji="1" lang="fr-F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34.9%</a:t>
                      </a:r>
                      <a:endParaRPr kumimoji="1" lang="fr-F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 pitchFamily="49" charset="-127"/>
                          <a:cs typeface="Times New Roman" pitchFamily="18" charset="0"/>
                        </a:rPr>
                        <a:t>9.5%</a:t>
                      </a:r>
                      <a:endParaRPr kumimoji="1" lang="fr-FR" altLang="ko-K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04461"/>
              </p:ext>
            </p:extLst>
          </p:nvPr>
        </p:nvGraphicFramePr>
        <p:xfrm>
          <a:off x="1404938" y="4635001"/>
          <a:ext cx="38560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4" name="Equation" r:id="rId3" imgW="2362200" imgH="393700" progId="Equation.3">
                  <p:embed/>
                </p:oleObj>
              </mc:Choice>
              <mc:Fallback>
                <p:oleObj name="Equation" r:id="rId3" imgW="236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635001"/>
                        <a:ext cx="38560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3"/>
          <p:cNvGraphicFramePr>
            <a:graphicFrameLocks noChangeAspect="1"/>
          </p:cNvGraphicFramePr>
          <p:nvPr/>
        </p:nvGraphicFramePr>
        <p:xfrm>
          <a:off x="1392238" y="5572125"/>
          <a:ext cx="37512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5" name="Equation" r:id="rId5" imgW="2019300" imgH="330200" progId="Equation.3">
                  <p:embed/>
                </p:oleObj>
              </mc:Choice>
              <mc:Fallback>
                <p:oleObj name="Equation" r:id="rId5" imgW="20193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5572125"/>
                        <a:ext cx="37512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직사각형 7"/>
          <p:cNvSpPr>
            <a:spLocks noChangeArrowheads="1"/>
          </p:cNvSpPr>
          <p:nvPr/>
        </p:nvSpPr>
        <p:spPr bwMode="auto">
          <a:xfrm>
            <a:off x="5405438" y="4563564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18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1.640533-1.367467=0.273067 </a:t>
            </a:r>
            <a:br>
              <a:rPr lang="en-US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lang="en-US" altLang="ko-KR" sz="18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16.6%)</a:t>
            </a:r>
          </a:p>
        </p:txBody>
      </p:sp>
      <p:sp>
        <p:nvSpPr>
          <p:cNvPr id="8217" name="직사각형 8"/>
          <p:cNvSpPr>
            <a:spLocks noChangeArrowheads="1"/>
          </p:cNvSpPr>
          <p:nvPr/>
        </p:nvSpPr>
        <p:spPr bwMode="auto">
          <a:xfrm>
            <a:off x="5429250" y="5640388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18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1.640533-1.623467 = 0.017067 </a:t>
            </a:r>
            <a:br>
              <a:rPr lang="en-US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lang="en-US" altLang="ko-KR" sz="18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1.0%)</a:t>
            </a:r>
            <a:endParaRPr lang="fr-FR" altLang="ko-KR" sz="1800" dirty="0">
              <a:solidFill>
                <a:schemeClr val="tx2"/>
              </a:solidFill>
              <a:latin typeface="Times New Roman" pitchFamily="18" charset="0"/>
              <a:ea typeface="휴먼모음T" pitchFamily="18" charset="-127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73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Richardson Extrapolation 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cont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the cases where there are two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h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) estimates and the interval is halved (</a:t>
            </a:r>
            <a:r>
              <a:rPr lang="en-US" sz="2400" i="1" dirty="0" err="1" smtClean="0"/>
              <a:t>h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=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/2), an improved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h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) estimate may be formed using: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000" dirty="0" smtClean="0"/>
          </a:p>
          <a:p>
            <a:r>
              <a:rPr lang="en-US" sz="2400" dirty="0" smtClean="0"/>
              <a:t>For the cases where there are two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h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) estimates and the interval is halved (</a:t>
            </a:r>
            <a:r>
              <a:rPr lang="en-US" sz="2400" i="1" dirty="0" err="1" smtClean="0"/>
              <a:t>h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=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/2), an improved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h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) estimate may be formed using:</a:t>
            </a:r>
          </a:p>
          <a:p>
            <a:endParaRPr lang="en-US" sz="2400" dirty="0" smtClean="0"/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88294"/>
              </p:ext>
            </p:extLst>
          </p:nvPr>
        </p:nvGraphicFramePr>
        <p:xfrm>
          <a:off x="3429000" y="2438400"/>
          <a:ext cx="2009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0" name="Equation" r:id="rId3" imgW="990600" imgH="368300" progId="Equation.3">
                  <p:embed/>
                </p:oleObj>
              </mc:Choice>
              <mc:Fallback>
                <p:oleObj name="Equation" r:id="rId3" imgW="990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009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01475"/>
              </p:ext>
            </p:extLst>
          </p:nvPr>
        </p:nvGraphicFramePr>
        <p:xfrm>
          <a:off x="3365500" y="4876800"/>
          <a:ext cx="2060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1" name="Equation" r:id="rId5" imgW="1016000" imgH="368300" progId="Equation.3">
                  <p:embed/>
                </p:oleObj>
              </mc:Choice>
              <mc:Fallback>
                <p:oleObj name="Equation" r:id="rId5" imgW="1016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876800"/>
                        <a:ext cx="20605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17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3FCE30"/>
                </a:solidFill>
              </a:rPr>
              <a:t>The Romberg Integration Algorithm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Note that the weighting factors for the Richardson extrapolation add up to 1 and that as accuracy increases, the approximation using the smaller step size is given greater weight.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In general,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endParaRPr lang="en-US" sz="2000" dirty="0" smtClean="0">
              <a:solidFill>
                <a:srgbClr val="00B050"/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where </a:t>
            </a:r>
            <a:r>
              <a:rPr lang="en-US" sz="2400" i="1" dirty="0" smtClean="0">
                <a:solidFill>
                  <a:srgbClr val="00B050"/>
                </a:solidFill>
              </a:rPr>
              <a:t>i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j</a:t>
            </a:r>
            <a:r>
              <a:rPr lang="en-US" sz="2400" baseline="-25000" dirty="0" smtClean="0">
                <a:solidFill>
                  <a:srgbClr val="00B050"/>
                </a:solidFill>
              </a:rPr>
              <a:t>+1,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k</a:t>
            </a:r>
            <a:r>
              <a:rPr lang="en-US" sz="2400" baseline="-25000" dirty="0" smtClean="0">
                <a:solidFill>
                  <a:srgbClr val="00B050"/>
                </a:solidFill>
              </a:rPr>
              <a:t>-1 </a:t>
            </a:r>
            <a:r>
              <a:rPr lang="en-US" sz="2400" dirty="0" smtClean="0">
                <a:solidFill>
                  <a:srgbClr val="00B050"/>
                </a:solidFill>
              </a:rPr>
              <a:t>and </a:t>
            </a:r>
            <a:r>
              <a:rPr lang="en-US" sz="2400" i="1" dirty="0" smtClean="0">
                <a:solidFill>
                  <a:srgbClr val="00B050"/>
                </a:solidFill>
              </a:rPr>
              <a:t>i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j</a:t>
            </a:r>
            <a:r>
              <a:rPr lang="en-US" sz="2400" baseline="-25000" dirty="0" smtClean="0">
                <a:solidFill>
                  <a:srgbClr val="00B050"/>
                </a:solidFill>
              </a:rPr>
              <a:t>,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k</a:t>
            </a:r>
            <a:r>
              <a:rPr lang="en-US" sz="2400" baseline="-25000" dirty="0" smtClean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are the more and less accurate integrals, respectively, and </a:t>
            </a:r>
            <a:r>
              <a:rPr lang="en-US" sz="2400" i="1" dirty="0" err="1" smtClean="0">
                <a:solidFill>
                  <a:srgbClr val="00B050"/>
                </a:solidFill>
              </a:rPr>
              <a:t>i</a:t>
            </a:r>
            <a:r>
              <a:rPr lang="en-US" sz="2400" i="1" baseline="-25000" dirty="0" err="1" smtClean="0">
                <a:solidFill>
                  <a:srgbClr val="00B050"/>
                </a:solidFill>
              </a:rPr>
              <a:t>j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,</a:t>
            </a:r>
            <a:r>
              <a:rPr lang="en-US" sz="2400" i="1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 is the new approximation.  </a:t>
            </a:r>
            <a:r>
              <a:rPr lang="en-US" sz="2400" i="1" dirty="0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 is the level of integration and </a:t>
            </a:r>
            <a:r>
              <a:rPr lang="en-US" sz="2400" i="1" dirty="0" smtClean="0">
                <a:solidFill>
                  <a:srgbClr val="00B050"/>
                </a:solidFill>
              </a:rPr>
              <a:t>j</a:t>
            </a:r>
            <a:r>
              <a:rPr lang="en-US" sz="2400" dirty="0" smtClean="0">
                <a:solidFill>
                  <a:srgbClr val="00B050"/>
                </a:solidFill>
              </a:rPr>
              <a:t> is used to determine which approximation is more accurate.</a:t>
            </a:r>
          </a:p>
        </p:txBody>
      </p:sp>
      <p:graphicFrame>
        <p:nvGraphicFramePr>
          <p:cNvPr id="299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054484"/>
              </p:ext>
            </p:extLst>
          </p:nvPr>
        </p:nvGraphicFramePr>
        <p:xfrm>
          <a:off x="3142456" y="3276600"/>
          <a:ext cx="2859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4" name="Equation" r:id="rId3" imgW="1409700" imgH="406400" progId="Equation.3">
                  <p:embed/>
                </p:oleObj>
              </mc:Choice>
              <mc:Fallback>
                <p:oleObj name="Equation" r:id="rId3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56" y="3276600"/>
                        <a:ext cx="285908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66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>
                <a:solidFill>
                  <a:srgbClr val="3FCE30"/>
                </a:solidFill>
              </a:rPr>
              <a:t>Romberg Integration </a:t>
            </a:r>
            <a:endParaRPr lang="en-US" altLang="zh-TW" sz="3600" dirty="0">
              <a:solidFill>
                <a:srgbClr val="3FCE3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678363"/>
          </a:xfrm>
        </p:spPr>
        <p:txBody>
          <a:bodyPr/>
          <a:lstStyle/>
          <a:p>
            <a:r>
              <a:rPr lang="en-US" altLang="zh-TW" sz="2400" dirty="0"/>
              <a:t>Generalization of Simpson </a:t>
            </a:r>
            <a:r>
              <a:rPr lang="en-US" altLang="zh-TW" sz="2400" dirty="0" smtClean="0"/>
              <a:t> </a:t>
            </a:r>
            <a:endParaRPr lang="en-US" altLang="zh-TW" sz="2400" dirty="0"/>
          </a:p>
          <a:p>
            <a:pPr lvl="1"/>
            <a:r>
              <a:rPr lang="en-US" altLang="zh-TW" sz="2400" dirty="0"/>
              <a:t>Based on numerical analysis to remove </a:t>
            </a:r>
            <a:r>
              <a:rPr lang="en-US" altLang="zh-TW" sz="2400" dirty="0" smtClean="0"/>
              <a:t>more terms </a:t>
            </a:r>
            <a:r>
              <a:rPr lang="en-US" altLang="zh-TW" sz="2400" dirty="0"/>
              <a:t>in error series associated with the numerical integral </a:t>
            </a:r>
          </a:p>
          <a:p>
            <a:pPr lvl="2"/>
            <a:r>
              <a:rPr lang="en-US" altLang="zh-TW" dirty="0"/>
              <a:t>Uses trapezoid as building block as does Simpson </a:t>
            </a:r>
          </a:p>
          <a:p>
            <a:pPr lvl="1"/>
            <a:r>
              <a:rPr lang="en-US" altLang="zh-TW" sz="2400" dirty="0"/>
              <a:t>Romberg is adequate for smooth (analytic</a:t>
            </a:r>
            <a:r>
              <a:rPr lang="en-US" altLang="zh-TW" sz="2400" dirty="0" smtClean="0"/>
              <a:t>) integrands</a:t>
            </a:r>
            <a:r>
              <a:rPr lang="en-US" altLang="zh-TW" sz="2400" dirty="0"/>
              <a:t>, over intervals with no singularities, where endpoints are not singular </a:t>
            </a:r>
          </a:p>
          <a:p>
            <a:pPr lvl="1"/>
            <a:r>
              <a:rPr lang="en-US" altLang="zh-TW" sz="2400" dirty="0">
                <a:solidFill>
                  <a:srgbClr val="00B050"/>
                </a:solidFill>
              </a:rPr>
              <a:t>Romberg is much faster than Simpson or </a:t>
            </a:r>
            <a:r>
              <a:rPr lang="en-US" altLang="zh-TW" sz="2400" dirty="0" smtClean="0">
                <a:solidFill>
                  <a:srgbClr val="00B050"/>
                </a:solidFill>
              </a:rPr>
              <a:t>the elementary </a:t>
            </a:r>
            <a:r>
              <a:rPr lang="en-US" altLang="zh-TW" sz="2400" dirty="0">
                <a:solidFill>
                  <a:srgbClr val="00B050"/>
                </a:solidFill>
              </a:rPr>
              <a:t>routines. For a sample integral: </a:t>
            </a:r>
          </a:p>
          <a:p>
            <a:pPr lvl="2"/>
            <a:r>
              <a:rPr lang="en-US" altLang="zh-TW" dirty="0">
                <a:solidFill>
                  <a:srgbClr val="0000FF"/>
                </a:solidFill>
              </a:rPr>
              <a:t>Romberg: 32 iterations </a:t>
            </a:r>
          </a:p>
          <a:p>
            <a:pPr lvl="2"/>
            <a:r>
              <a:rPr lang="en-US" altLang="zh-TW" dirty="0">
                <a:solidFill>
                  <a:srgbClr val="0000FF"/>
                </a:solidFill>
              </a:rPr>
              <a:t>Simpson: 256 iterations </a:t>
            </a:r>
          </a:p>
          <a:p>
            <a:pPr lvl="2"/>
            <a:r>
              <a:rPr lang="en-US" altLang="zh-TW" dirty="0">
                <a:solidFill>
                  <a:srgbClr val="0000FF"/>
                </a:solidFill>
              </a:rPr>
              <a:t>Trapezoid: 8192 iterations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70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3FCE30"/>
                </a:solidFill>
              </a:rPr>
              <a:t>Romberg Integration</a:t>
            </a:r>
            <a:endParaRPr lang="el-GR" sz="3600" b="1" dirty="0">
              <a:solidFill>
                <a:srgbClr val="3FCE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Romberg Integration is an extrapolation of two results of the trapezoid method applied to a regular partition cut into subintervals of sizes that are consecutive powers of 2.</a:t>
            </a:r>
            <a:endParaRPr lang="el-GR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371600" y="3200400"/>
            <a:ext cx="6489700" cy="2644775"/>
            <a:chOff x="376" y="782"/>
            <a:chExt cx="5235" cy="294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76" y="782"/>
            <a:ext cx="542" cy="2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07" name="Equation" r:id="rId3" imgW="203040" imgH="1104840" progId="Equation.3">
                    <p:embed/>
                  </p:oleObj>
                </mc:Choice>
                <mc:Fallback>
                  <p:oleObj name="Equation" r:id="rId3" imgW="203040" imgH="1104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" y="782"/>
                          <a:ext cx="542" cy="2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87" y="892"/>
            <a:ext cx="1743" cy="2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08" name="Equation" r:id="rId5" imgW="901440" imgH="1422360" progId="Equation.3">
                    <p:embed/>
                  </p:oleObj>
                </mc:Choice>
                <mc:Fallback>
                  <p:oleObj name="Equation" r:id="rId5" imgW="901440" imgH="1422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892"/>
                          <a:ext cx="1743" cy="2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97122"/>
                </p:ext>
              </p:extLst>
            </p:nvPr>
          </p:nvGraphicFramePr>
          <p:xfrm>
            <a:off x="3783" y="1370"/>
            <a:ext cx="1828" cy="2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09" name="Equation" r:id="rId7" imgW="965160" imgH="1002960" progId="Equation.DSMT4">
                    <p:embed/>
                  </p:oleObj>
                </mc:Choice>
                <mc:Fallback>
                  <p:oleObj name="Equation" r:id="rId7" imgW="965160" imgH="1002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" y="1370"/>
                          <a:ext cx="1828" cy="2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989" y="1091"/>
              <a:ext cx="678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962" y="1349"/>
              <a:ext cx="685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955" y="1742"/>
              <a:ext cx="719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922" y="2094"/>
              <a:ext cx="731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915" y="2351"/>
              <a:ext cx="72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949" y="2866"/>
              <a:ext cx="684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449" y="1410"/>
              <a:ext cx="339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449" y="1796"/>
              <a:ext cx="339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442" y="2033"/>
              <a:ext cx="366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3436" y="2670"/>
              <a:ext cx="345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365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1300" y="101739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anose="030F0702030302020204" pitchFamily="66" charset="0"/>
              </a:rPr>
              <a:t>The values for Romberg’s Method of integration can be arranged in a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triangular matrix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</a:p>
        </p:txBody>
      </p:sp>
      <p:graphicFrame>
        <p:nvGraphicFramePr>
          <p:cNvPr id="4358" name="Group 262"/>
          <p:cNvGraphicFramePr>
            <a:graphicFrameLocks noGrp="1"/>
          </p:cNvGraphicFramePr>
          <p:nvPr/>
        </p:nvGraphicFramePr>
        <p:xfrm>
          <a:off x="642938" y="771525"/>
          <a:ext cx="6096000" cy="2560320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1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15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59" name="Text Box 263"/>
          <p:cNvSpPr txBox="1">
            <a:spLocks noChangeArrowheads="1"/>
          </p:cNvSpPr>
          <p:nvPr/>
        </p:nvSpPr>
        <p:spPr bwMode="auto">
          <a:xfrm>
            <a:off x="381000" y="3505200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anose="030F0702030302020204" pitchFamily="66" charset="0"/>
              </a:rPr>
              <a:t>Since we will run out of letters after 26 rows we express this with </a:t>
            </a:r>
            <a:r>
              <a:rPr lang="en-US" sz="2000" i="1" dirty="0">
                <a:latin typeface="Comic Sans MS" panose="030F0702030302020204" pitchFamily="66" charset="0"/>
              </a:rPr>
              <a:t>R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i="1" dirty="0" err="1">
                <a:latin typeface="Comic Sans MS" panose="030F0702030302020204" pitchFamily="66" charset="0"/>
              </a:rPr>
              <a:t>i,j</a:t>
            </a:r>
            <a:r>
              <a:rPr lang="en-US" sz="2000" dirty="0">
                <a:latin typeface="Comic Sans MS" panose="030F0702030302020204" pitchFamily="66" charset="0"/>
              </a:rPr>
              <a:t>).</a:t>
            </a:r>
          </a:p>
        </p:txBody>
      </p:sp>
      <p:graphicFrame>
        <p:nvGraphicFramePr>
          <p:cNvPr id="4455" name="Group 359"/>
          <p:cNvGraphicFramePr>
            <a:graphicFrameLocks noGrp="1"/>
          </p:cNvGraphicFramePr>
          <p:nvPr/>
        </p:nvGraphicFramePr>
        <p:xfrm>
          <a:off x="620713" y="3995738"/>
          <a:ext cx="6096000" cy="2583498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2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9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15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53" name="Text Box 357"/>
          <p:cNvSpPr txBox="1">
            <a:spLocks noChangeArrowheads="1"/>
          </p:cNvSpPr>
          <p:nvPr/>
        </p:nvSpPr>
        <p:spPr bwMode="auto">
          <a:xfrm>
            <a:off x="6950075" y="3990975"/>
            <a:ext cx="1978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best possible estimate in each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is the right most entry: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i,i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454" name="Text Box 358"/>
          <p:cNvSpPr txBox="1">
            <a:spLocks noChangeArrowheads="1"/>
          </p:cNvSpPr>
          <p:nvPr/>
        </p:nvSpPr>
        <p:spPr bwMode="auto">
          <a:xfrm>
            <a:off x="6919913" y="809625"/>
            <a:ext cx="214788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 best possible estimate in each </a:t>
            </a:r>
            <a:r>
              <a:rPr lang="en-US" sz="20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row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is the right most entry: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r>
              <a:rPr lang="en-US" sz="2000" i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  <a:r>
              <a:rPr lang="en-US" sz="2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,B</a:t>
            </a:r>
            <a:r>
              <a:rPr lang="en-US" sz="2000" i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2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,C</a:t>
            </a:r>
            <a:r>
              <a:rPr lang="en-US" sz="2000" i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2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,D</a:t>
            </a:r>
            <a:r>
              <a:rPr lang="en-US" sz="2000" i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2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,E</a:t>
            </a:r>
            <a:r>
              <a:rPr lang="en-US" sz="2000" i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2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,F</a:t>
            </a:r>
            <a:r>
              <a:rPr lang="en-US" sz="2000" i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9" grpId="0"/>
      <p:bldP spid="445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Text Box 94"/>
          <p:cNvSpPr txBox="1">
            <a:spLocks noChangeArrowheads="1"/>
          </p:cNvSpPr>
          <p:nvPr/>
        </p:nvSpPr>
        <p:spPr bwMode="auto">
          <a:xfrm>
            <a:off x="160338" y="193675"/>
            <a:ext cx="27432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anose="030F0702030302020204" pitchFamily="66" charset="0"/>
              </a:rPr>
              <a:t>The </a:t>
            </a:r>
            <a:r>
              <a:rPr lang="en-US" sz="1800" i="1" dirty="0">
                <a:latin typeface="Comic Sans MS" panose="030F0702030302020204" pitchFamily="66" charset="0"/>
              </a:rPr>
              <a:t>R</a:t>
            </a:r>
            <a:r>
              <a:rPr lang="en-US" sz="1800" dirty="0">
                <a:latin typeface="Comic Sans MS" panose="030F0702030302020204" pitchFamily="66" charset="0"/>
              </a:rPr>
              <a:t>(</a:t>
            </a:r>
            <a:r>
              <a:rPr lang="en-US" sz="1800" i="1" dirty="0" err="1">
                <a:latin typeface="Comic Sans MS" panose="030F0702030302020204" pitchFamily="66" charset="0"/>
              </a:rPr>
              <a:t>i,j</a:t>
            </a:r>
            <a:r>
              <a:rPr lang="en-US" sz="1800" dirty="0">
                <a:latin typeface="Comic Sans MS" panose="030F0702030302020204" pitchFamily="66" charset="0"/>
              </a:rPr>
              <a:t>) can be obtained in the following way:</a:t>
            </a:r>
          </a:p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6600"/>
                </a:solidFill>
                <a:latin typeface="Comic Sans MS" panose="030F0702030302020204" pitchFamily="66" charset="0"/>
              </a:rPr>
              <a:t>R</a:t>
            </a:r>
            <a:r>
              <a:rPr lang="en-US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(</a:t>
            </a:r>
            <a:r>
              <a:rPr lang="en-US" sz="1800" i="1" dirty="0">
                <a:solidFill>
                  <a:srgbClr val="FF6600"/>
                </a:solidFill>
                <a:latin typeface="Comic Sans MS" panose="030F0702030302020204" pitchFamily="66" charset="0"/>
              </a:rPr>
              <a:t>i,</a:t>
            </a:r>
            <a:r>
              <a:rPr lang="en-US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0)</a:t>
            </a:r>
            <a:r>
              <a:rPr lang="en-US" sz="1800" dirty="0">
                <a:latin typeface="Comic Sans MS" panose="030F0702030302020204" pitchFamily="66" charset="0"/>
              </a:rPr>
              <a:t> is always the </a:t>
            </a:r>
            <a:r>
              <a:rPr lang="en-US" sz="1800" dirty="0" smtClean="0">
                <a:latin typeface="Comic Sans MS" panose="030F0702030302020204" pitchFamily="66" charset="0"/>
              </a:rPr>
              <a:t>trapezoid </a:t>
            </a:r>
            <a:r>
              <a:rPr lang="en-US" sz="1800" dirty="0">
                <a:latin typeface="Comic Sans MS" panose="030F0702030302020204" pitchFamily="66" charset="0"/>
              </a:rPr>
              <a:t>method applied with a partition size of 2</a:t>
            </a:r>
            <a:r>
              <a:rPr lang="en-US" sz="1800" i="1" baseline="30000" dirty="0">
                <a:latin typeface="Comic Sans MS" panose="030F0702030302020204" pitchFamily="66" charset="0"/>
              </a:rPr>
              <a:t>i</a:t>
            </a:r>
            <a:r>
              <a:rPr lang="en-US" sz="1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215" name="Text Box 95"/>
          <p:cNvSpPr txBox="1">
            <a:spLocks noChangeArrowheads="1"/>
          </p:cNvSpPr>
          <p:nvPr/>
        </p:nvSpPr>
        <p:spPr bwMode="auto">
          <a:xfrm>
            <a:off x="182562" y="2993807"/>
            <a:ext cx="8885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rest of them a triangular pattern exists as how you fill in the other entries.</a:t>
            </a:r>
          </a:p>
        </p:txBody>
      </p:sp>
      <p:graphicFrame>
        <p:nvGraphicFramePr>
          <p:cNvPr id="5216" name="Object 96"/>
          <p:cNvGraphicFramePr>
            <a:graphicFrameLocks noChangeAspect="1"/>
          </p:cNvGraphicFramePr>
          <p:nvPr/>
        </p:nvGraphicFramePr>
        <p:xfrm>
          <a:off x="282575" y="3632200"/>
          <a:ext cx="22240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9" name="Equation" r:id="rId3" imgW="1549080" imgH="393480" progId="Equation.3">
                  <p:embed/>
                </p:oleObj>
              </mc:Choice>
              <mc:Fallback>
                <p:oleObj name="Equation" r:id="rId3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3632200"/>
                        <a:ext cx="22240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7" name="Object 97"/>
          <p:cNvGraphicFramePr>
            <a:graphicFrameLocks noChangeAspect="1"/>
          </p:cNvGraphicFramePr>
          <p:nvPr/>
        </p:nvGraphicFramePr>
        <p:xfrm>
          <a:off x="255588" y="4202113"/>
          <a:ext cx="2262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0" name="Equation" r:id="rId5" imgW="1574640" imgH="393480" progId="Equation.3">
                  <p:embed/>
                </p:oleObj>
              </mc:Choice>
              <mc:Fallback>
                <p:oleObj name="Equation" r:id="rId5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4202113"/>
                        <a:ext cx="22621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8" name="Object 98"/>
          <p:cNvGraphicFramePr>
            <a:graphicFrameLocks noChangeAspect="1"/>
          </p:cNvGraphicFramePr>
          <p:nvPr/>
        </p:nvGraphicFramePr>
        <p:xfrm>
          <a:off x="227013" y="4764088"/>
          <a:ext cx="22796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Equation" r:id="rId7" imgW="1587240" imgH="393480" progId="Equation.3">
                  <p:embed/>
                </p:oleObj>
              </mc:Choice>
              <mc:Fallback>
                <p:oleObj name="Equation" r:id="rId7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764088"/>
                        <a:ext cx="22796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9" name="Object 99"/>
          <p:cNvGraphicFramePr>
            <a:graphicFrameLocks noChangeAspect="1"/>
          </p:cNvGraphicFramePr>
          <p:nvPr/>
        </p:nvGraphicFramePr>
        <p:xfrm>
          <a:off x="236538" y="5386388"/>
          <a:ext cx="22987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Equation" r:id="rId9" imgW="1600200" imgH="393480" progId="Equation.3">
                  <p:embed/>
                </p:oleObj>
              </mc:Choice>
              <mc:Fallback>
                <p:oleObj name="Equation" r:id="rId9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386388"/>
                        <a:ext cx="22987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0" name="Object 100"/>
          <p:cNvGraphicFramePr>
            <a:graphicFrameLocks noChangeAspect="1"/>
          </p:cNvGraphicFramePr>
          <p:nvPr/>
        </p:nvGraphicFramePr>
        <p:xfrm>
          <a:off x="246063" y="6043613"/>
          <a:ext cx="22796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Equation" r:id="rId11" imgW="1587240" imgH="393480" progId="Equation.3">
                  <p:embed/>
                </p:oleObj>
              </mc:Choice>
              <mc:Fallback>
                <p:oleObj name="Equation" r:id="rId11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6043613"/>
                        <a:ext cx="22796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1" name="Object 101"/>
          <p:cNvGraphicFramePr>
            <a:graphicFrameLocks noChangeAspect="1"/>
          </p:cNvGraphicFramePr>
          <p:nvPr/>
        </p:nvGraphicFramePr>
        <p:xfrm>
          <a:off x="2822575" y="4144963"/>
          <a:ext cx="231616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4" name="Equation" r:id="rId13" imgW="1612800" imgH="419040" progId="Equation.3">
                  <p:embed/>
                </p:oleObj>
              </mc:Choice>
              <mc:Fallback>
                <p:oleObj name="Equation" r:id="rId13" imgW="161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4144963"/>
                        <a:ext cx="231616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" name="Object 103"/>
          <p:cNvGraphicFramePr>
            <a:graphicFrameLocks noChangeAspect="1"/>
          </p:cNvGraphicFramePr>
          <p:nvPr/>
        </p:nvGraphicFramePr>
        <p:xfrm>
          <a:off x="2814638" y="4727575"/>
          <a:ext cx="23336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5" name="Equation" r:id="rId15" imgW="1625400" imgH="419040" progId="Equation.3">
                  <p:embed/>
                </p:oleObj>
              </mc:Choice>
              <mc:Fallback>
                <p:oleObj name="Equation" r:id="rId15" imgW="1625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4727575"/>
                        <a:ext cx="23336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" name="Object 104"/>
          <p:cNvGraphicFramePr>
            <a:graphicFrameLocks noChangeAspect="1"/>
          </p:cNvGraphicFramePr>
          <p:nvPr/>
        </p:nvGraphicFramePr>
        <p:xfrm>
          <a:off x="2774950" y="5340350"/>
          <a:ext cx="23510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6" name="Equation" r:id="rId17" imgW="1638000" imgH="419040" progId="Equation.3">
                  <p:embed/>
                </p:oleObj>
              </mc:Choice>
              <mc:Fallback>
                <p:oleObj name="Equation" r:id="rId17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5340350"/>
                        <a:ext cx="23510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" name="Object 105"/>
          <p:cNvGraphicFramePr>
            <a:graphicFrameLocks noChangeAspect="1"/>
          </p:cNvGraphicFramePr>
          <p:nvPr/>
        </p:nvGraphicFramePr>
        <p:xfrm>
          <a:off x="2751138" y="6007100"/>
          <a:ext cx="23526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7" name="Equation" r:id="rId19" imgW="1638000" imgH="419040" progId="Equation.3">
                  <p:embed/>
                </p:oleObj>
              </mc:Choice>
              <mc:Fallback>
                <p:oleObj name="Equation" r:id="rId19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6007100"/>
                        <a:ext cx="23526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" name="Object 106"/>
          <p:cNvGraphicFramePr>
            <a:graphicFrameLocks noChangeAspect="1"/>
          </p:cNvGraphicFramePr>
          <p:nvPr/>
        </p:nvGraphicFramePr>
        <p:xfrm>
          <a:off x="5413375" y="4695825"/>
          <a:ext cx="24066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8" name="Equation" r:id="rId21" imgW="1676160" imgH="419040" progId="Equation.3">
                  <p:embed/>
                </p:oleObj>
              </mc:Choice>
              <mc:Fallback>
                <p:oleObj name="Equation" r:id="rId21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695825"/>
                        <a:ext cx="240665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" name="Object 107"/>
          <p:cNvGraphicFramePr>
            <a:graphicFrameLocks noChangeAspect="1"/>
          </p:cNvGraphicFramePr>
          <p:nvPr/>
        </p:nvGraphicFramePr>
        <p:xfrm>
          <a:off x="5414963" y="5321300"/>
          <a:ext cx="24066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9" name="Equation" r:id="rId23" imgW="1676160" imgH="419040" progId="Equation.3">
                  <p:embed/>
                </p:oleObj>
              </mc:Choice>
              <mc:Fallback>
                <p:oleObj name="Equation" r:id="rId23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5321300"/>
                        <a:ext cx="240665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" name="Object 108"/>
          <p:cNvGraphicFramePr>
            <a:graphicFrameLocks noChangeAspect="1"/>
          </p:cNvGraphicFramePr>
          <p:nvPr/>
        </p:nvGraphicFramePr>
        <p:xfrm>
          <a:off x="5426075" y="5999163"/>
          <a:ext cx="24066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0" name="Equation" r:id="rId25" imgW="1676160" imgH="419040" progId="Equation.3">
                  <p:embed/>
                </p:oleObj>
              </mc:Choice>
              <mc:Fallback>
                <p:oleObj name="Equation" r:id="rId25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5999163"/>
                        <a:ext cx="24066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9" name="Group 199"/>
          <p:cNvGraphicFramePr>
            <a:graphicFrameLocks noGrp="1"/>
          </p:cNvGraphicFramePr>
          <p:nvPr/>
        </p:nvGraphicFramePr>
        <p:xfrm>
          <a:off x="3044825" y="317500"/>
          <a:ext cx="5864225" cy="258349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6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8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75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66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(4,4)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409" name="Object 2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38374"/>
              </p:ext>
            </p:extLst>
          </p:nvPr>
        </p:nvGraphicFramePr>
        <p:xfrm>
          <a:off x="182562" y="2414697"/>
          <a:ext cx="27876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1" name="Equation" r:id="rId27" imgW="2158920" imgH="419040" progId="Equation.3">
                  <p:embed/>
                </p:oleObj>
              </mc:Choice>
              <mc:Fallback>
                <p:oleObj name="Equation" r:id="rId27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" y="2414697"/>
                        <a:ext cx="2787650" cy="541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800" dirty="0" smtClean="0"/>
              <a:t>The chart below shows the process by which lower level integrations are combined to produce more accurate estimates:</a:t>
            </a:r>
          </a:p>
        </p:txBody>
      </p:sp>
      <p:pic>
        <p:nvPicPr>
          <p:cNvPr id="300036" name="Picture 4" descr="fig180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8200" cy="3848100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CA44F-B714-44D4-A1E7-C42F48D7153E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Pages>92</Pages>
  <Words>5782</Words>
  <Application>Microsoft Office PowerPoint</Application>
  <PresentationFormat>On-screen Show (4:3)</PresentationFormat>
  <Paragraphs>1227</Paragraphs>
  <Slides>140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140</vt:i4>
      </vt:variant>
    </vt:vector>
  </HeadingPairs>
  <TitlesOfParts>
    <vt:vector size="163" baseType="lpstr">
      <vt:lpstr>Arial Unicode MS</vt:lpstr>
      <vt:lpstr>맑은 고딕</vt:lpstr>
      <vt:lpstr>Arial</vt:lpstr>
      <vt:lpstr>BatangChe</vt:lpstr>
      <vt:lpstr>Calibri</vt:lpstr>
      <vt:lpstr>Cambria Math</vt:lpstr>
      <vt:lpstr>Candara</vt:lpstr>
      <vt:lpstr>Comic Sans MS</vt:lpstr>
      <vt:lpstr>Consolas</vt:lpstr>
      <vt:lpstr>CopprplGoth Bd BT</vt:lpstr>
      <vt:lpstr>Courier New</vt:lpstr>
      <vt:lpstr>Garamond</vt:lpstr>
      <vt:lpstr>Gulim</vt:lpstr>
      <vt:lpstr>휴먼모음T</vt:lpstr>
      <vt:lpstr>新細明體</vt:lpstr>
      <vt:lpstr>Symbol</vt:lpstr>
      <vt:lpstr>Tahoma</vt:lpstr>
      <vt:lpstr>Times New Roman</vt:lpstr>
      <vt:lpstr>Wingdings</vt:lpstr>
      <vt:lpstr>Office Theme</vt:lpstr>
      <vt:lpstr>Equation</vt:lpstr>
      <vt:lpstr>Worksheet</vt:lpstr>
      <vt:lpstr>Chart</vt:lpstr>
      <vt:lpstr>Αριθμητική Ολοκλήρωση  (NUMERICAL INTEGRATION)</vt:lpstr>
      <vt:lpstr>Quadrature</vt:lpstr>
      <vt:lpstr>Motivation</vt:lpstr>
      <vt:lpstr>Motivation</vt:lpstr>
      <vt:lpstr>Reimann Integral Theorem</vt:lpstr>
      <vt:lpstr>Partitioning the Integral</vt:lpstr>
      <vt:lpstr>Polynomial Approximation</vt:lpstr>
      <vt:lpstr>Newton-Cotes Formulas</vt:lpstr>
      <vt:lpstr>Numerical Integration</vt:lpstr>
      <vt:lpstr>Numerical Quadrature</vt:lpstr>
      <vt:lpstr>Reasons for numerical integration</vt:lpstr>
      <vt:lpstr>Methods for one-dimensional integrals</vt:lpstr>
      <vt:lpstr>Quadrature rules based on interpolating functions</vt:lpstr>
      <vt:lpstr>PowerPoint Presentation</vt:lpstr>
      <vt:lpstr>Comparison of errors</vt:lpstr>
      <vt:lpstr>PowerPoint Presentation</vt:lpstr>
      <vt:lpstr>Computational Science vs. Calculus</vt:lpstr>
      <vt:lpstr>PowerPoint Presentation</vt:lpstr>
      <vt:lpstr>2. Integration</vt:lpstr>
      <vt:lpstr>Mathematical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Quadrature &amp; integration</vt:lpstr>
      <vt:lpstr>Basic Numerical Integration</vt:lpstr>
      <vt:lpstr>Numerical Integration</vt:lpstr>
      <vt:lpstr>PowerPoint Presentation</vt:lpstr>
      <vt:lpstr>Newton-Cotes Integration</vt:lpstr>
      <vt:lpstr>Newton-Cotes Integration Formulas</vt:lpstr>
      <vt:lpstr>PowerPoint Presentation</vt:lpstr>
      <vt:lpstr>PowerPoint Presentation</vt:lpstr>
      <vt:lpstr>PowerPoint Presentation</vt:lpstr>
      <vt:lpstr>PowerPoint Presentation</vt:lpstr>
      <vt:lpstr>Newton-Cotes Formulas</vt:lpstr>
      <vt:lpstr>Trapezoidal Rule</vt:lpstr>
      <vt:lpstr>PowerPoint Presentation</vt:lpstr>
      <vt:lpstr>PowerPoint Presentation</vt:lpstr>
      <vt:lpstr>PowerPoint Presentation</vt:lpstr>
      <vt:lpstr>PowerPoint Presentation</vt:lpstr>
      <vt:lpstr>Error of the Trapezoidal Rule</vt:lpstr>
      <vt:lpstr>Example    Single Application of the Trapezoidal Rule   f(x) = 0.2 +25x – 200x2 + 675x3 – 900x4 + 400x5  Integrate f(x)  from  a=0 to b=0.8     </vt:lpstr>
      <vt:lpstr>PowerPoint Presentation</vt:lpstr>
      <vt:lpstr>Composite (multiple) trapezoidal rule</vt:lpstr>
      <vt:lpstr>Multiple Application of the Trapezoidal Rule</vt:lpstr>
      <vt:lpstr>PowerPoint Presentation</vt:lpstr>
      <vt:lpstr>PowerPoint Presentation</vt:lpstr>
      <vt:lpstr>Example-1</vt:lpstr>
      <vt:lpstr>PowerPoint Presentation</vt:lpstr>
      <vt:lpstr>Simpson’s Rules</vt:lpstr>
      <vt:lpstr>Simpson's rule</vt:lpstr>
      <vt:lpstr>Simpson’s 1/3 Rule</vt:lpstr>
      <vt:lpstr>Simpson’s 1/3 Rule</vt:lpstr>
      <vt:lpstr>Simpson’s 1/3 Rule</vt:lpstr>
      <vt:lpstr>Error</vt:lpstr>
      <vt:lpstr>Composite Simpson’s 1/3 rule</vt:lpstr>
      <vt:lpstr>Multiple Application of Simpson’s 1/3 Rule</vt:lpstr>
      <vt:lpstr>PowerPoint Presentation</vt:lpstr>
      <vt:lpstr>PowerPoint Presentation</vt:lpstr>
      <vt:lpstr>Simpson’s 3/8 Rule</vt:lpstr>
      <vt:lpstr>Composite Simpson’s 3/8 Rule</vt:lpstr>
      <vt:lpstr>Simpson’s 1/3 and 3/8 rules applied in tandem to handle multiple applications with odd numbers of intervals. </vt:lpstr>
      <vt:lpstr>PowerPoint Presentation</vt:lpstr>
      <vt:lpstr>Integration of Unequal Segments</vt:lpstr>
      <vt:lpstr>Integration of Unequal Segments</vt:lpstr>
      <vt:lpstr>Integration of Unequal Segments</vt:lpstr>
      <vt:lpstr>Integration of Unequal Segments</vt:lpstr>
      <vt:lpstr>Integration of Unequal Segments</vt:lpstr>
      <vt:lpstr>Integration with Unequal Segments</vt:lpstr>
      <vt:lpstr>Example-3</vt:lpstr>
      <vt:lpstr>Solution</vt:lpstr>
      <vt:lpstr>Solution: Simpson’s Rules</vt:lpstr>
      <vt:lpstr>PowerPoint Presentation</vt:lpstr>
      <vt:lpstr>Ανασκόπηση,  Παραδείγματα &amp; Ασκήσεις</vt:lpstr>
      <vt:lpstr>Simpson Rule</vt:lpstr>
      <vt:lpstr>Simpson Rule – Example-4</vt:lpstr>
      <vt:lpstr>Simpson Rule – Example-4</vt:lpstr>
      <vt:lpstr>Exercise-1</vt:lpstr>
      <vt:lpstr>Trapezoidal Rule, Exercise-2</vt:lpstr>
      <vt:lpstr>PowerPoint Presentation</vt:lpstr>
      <vt:lpstr>PowerPoint Presentation</vt:lpstr>
      <vt:lpstr>Composite Trapezoid Rule</vt:lpstr>
      <vt:lpstr>Composite Trapezoid Rule, Example-6</vt:lpstr>
      <vt:lpstr>Composite Trapezoid Rule with Unequal Segments, Example-7</vt:lpstr>
      <vt:lpstr>Composite Simpson’s Rule</vt:lpstr>
      <vt:lpstr>Composite Simpson’s Rule, Example-8</vt:lpstr>
      <vt:lpstr>Composite Simpson’s Rule with Unequal Segments, Example-9</vt:lpstr>
      <vt:lpstr>Richardson Extrapolation</vt:lpstr>
      <vt:lpstr>Richardson Extrapolation</vt:lpstr>
      <vt:lpstr>Richardson Extrapolation</vt:lpstr>
      <vt:lpstr>Richardson Extrapolation (cont)</vt:lpstr>
      <vt:lpstr>The Romberg Integration Algorithm</vt:lpstr>
      <vt:lpstr>Romberg Integration </vt:lpstr>
      <vt:lpstr>Romberg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Romberg Integration</vt:lpstr>
      <vt:lpstr>Romberg Integration, – Example-12</vt:lpstr>
      <vt:lpstr>Review &amp; Examples</vt:lpstr>
      <vt:lpstr>Romberg Integration: preliminaries</vt:lpstr>
      <vt:lpstr>Romberg Integration: preliminaries</vt:lpstr>
      <vt:lpstr>PowerPoint Presentation</vt:lpstr>
      <vt:lpstr>PowerPoint Presentation</vt:lpstr>
      <vt:lpstr>PowerPoint Presentation</vt:lpstr>
      <vt:lpstr>Example-14</vt:lpstr>
      <vt:lpstr>Matlab function for Romberg Integration</vt:lpstr>
      <vt:lpstr>PowerPoint Presentation</vt:lpstr>
      <vt:lpstr>Gauss Quadrature</vt:lpstr>
      <vt:lpstr>Gaussian quadrature</vt:lpstr>
      <vt:lpstr>Gaussian quadrature</vt:lpstr>
      <vt:lpstr>Gaussian Quadratures</vt:lpstr>
      <vt:lpstr>PowerPoint Presentation</vt:lpstr>
      <vt:lpstr>Gauss-Legendre Formulas</vt:lpstr>
      <vt:lpstr>PowerPoint Presentation</vt:lpstr>
      <vt:lpstr>Gaussian Quadratures</vt:lpstr>
      <vt:lpstr>Change of Interval for Gaussian Quadrature</vt:lpstr>
      <vt:lpstr>Gaussian Quadrature on [-1, 1]</vt:lpstr>
      <vt:lpstr>Gaussian Quadrature on [-1, 1]</vt:lpstr>
      <vt:lpstr>Gaussian Quadrature on [-1, 1]</vt:lpstr>
      <vt:lpstr>Gaussian Quadrature on [-1, 1]</vt:lpstr>
      <vt:lpstr>Gaussian Quadrature on [-1, 1]</vt:lpstr>
      <vt:lpstr>Gauss-Legendre Quadrature</vt:lpstr>
      <vt:lpstr>MATLAB function to generate the Gauss points and the coefficients for the Gauss-Legendre quadrature (1)</vt:lpstr>
      <vt:lpstr>MATLAB function to generate the Gauss points and the coefficients for the Gauss-Legendre quadrature (2)</vt:lpstr>
      <vt:lpstr>Example (15): Gaussian Quadrature</vt:lpstr>
      <vt:lpstr>Example (15): Gaussian Quadrature</vt:lpstr>
      <vt:lpstr>Example (16): Gaussian Quadrature</vt:lpstr>
      <vt:lpstr>Example (16): Gaussian Quadrature</vt:lpstr>
      <vt:lpstr>Derivation of the Two-Point  Gauss-Legendre Formula</vt:lpstr>
      <vt:lpstr>Adaptive Quadrature</vt:lpstr>
      <vt:lpstr>Improper Integrals </vt:lpstr>
      <vt:lpstr>PowerPoint Presentation</vt:lpstr>
      <vt:lpstr>PowerPoint Presentation</vt:lpstr>
      <vt:lpstr>Practice Session</vt:lpstr>
      <vt:lpstr>Practice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Differentiation and Integration</dc:title>
  <dc:creator>Lizette R. Chevalier</dc:creator>
  <cp:lastModifiedBy>Λογαριασμός Microsoft</cp:lastModifiedBy>
  <cp:revision>267</cp:revision>
  <cp:lastPrinted>2012-05-19T15:11:34Z</cp:lastPrinted>
  <dcterms:created xsi:type="dcterms:W3CDTF">1996-07-06T15:07:36Z</dcterms:created>
  <dcterms:modified xsi:type="dcterms:W3CDTF">2024-04-07T11:08:29Z</dcterms:modified>
</cp:coreProperties>
</file>