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4" r:id="rId17"/>
    <p:sldId id="275" r:id="rId18"/>
    <p:sldId id="271" r:id="rId19"/>
    <p:sldId id="270" r:id="rId20"/>
    <p:sldId id="272"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68237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4475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45500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0716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9410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9862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177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2011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3069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7535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8351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12/4/22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58345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12/4/22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72716328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01" r:id="rId5"/>
    <p:sldLayoutId id="2147483702" r:id="rId6"/>
    <p:sldLayoutId id="2147483708" r:id="rId7"/>
    <p:sldLayoutId id="2147483703" r:id="rId8"/>
    <p:sldLayoutId id="2147483704" r:id="rId9"/>
    <p:sldLayoutId id="2147483705" r:id="rId10"/>
    <p:sldLayoutId id="2147483706" r:id="rId11"/>
    <p:sldLayoutId id="214748370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93D702E-F4E0-47FC-A74C-ECD9647A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A14EB9E-92E2-E6AC-8E80-88DEE762B1CA}"/>
              </a:ext>
            </a:extLst>
          </p:cNvPr>
          <p:cNvSpPr>
            <a:spLocks noGrp="1"/>
          </p:cNvSpPr>
          <p:nvPr>
            <p:ph type="ctrTitle"/>
          </p:nvPr>
        </p:nvSpPr>
        <p:spPr>
          <a:xfrm>
            <a:off x="1524000" y="3851974"/>
            <a:ext cx="9144000" cy="1152663"/>
          </a:xfrm>
        </p:spPr>
        <p:txBody>
          <a:bodyPr>
            <a:normAutofit fontScale="90000"/>
          </a:bodyPr>
          <a:lstStyle/>
          <a:p>
            <a:pPr algn="ctr"/>
            <a:r>
              <a:rPr lang="el-GR" dirty="0">
                <a:latin typeface="Cambria" panose="02040503050406030204" pitchFamily="18" charset="0"/>
              </a:rPr>
              <a:t>Κοινωνική Παιδαγωγική και </a:t>
            </a:r>
            <a:r>
              <a:rPr lang="el-GR" dirty="0" err="1">
                <a:latin typeface="Cambria" panose="02040503050406030204" pitchFamily="18" charset="0"/>
              </a:rPr>
              <a:t>Κοινωνικοπολιτισμική</a:t>
            </a:r>
            <a:r>
              <a:rPr lang="el-GR" dirty="0">
                <a:latin typeface="Cambria" panose="02040503050406030204" pitchFamily="18" charset="0"/>
              </a:rPr>
              <a:t> Εμψύχωση</a:t>
            </a:r>
          </a:p>
        </p:txBody>
      </p:sp>
      <p:sp>
        <p:nvSpPr>
          <p:cNvPr id="3" name="Υπότιτλος 2">
            <a:extLst>
              <a:ext uri="{FF2B5EF4-FFF2-40B4-BE49-F238E27FC236}">
                <a16:creationId xmlns:a16="http://schemas.microsoft.com/office/drawing/2014/main" id="{2F00BFF3-B4EF-E25C-620E-F2EBC907C9D1}"/>
              </a:ext>
            </a:extLst>
          </p:cNvPr>
          <p:cNvSpPr>
            <a:spLocks noGrp="1"/>
          </p:cNvSpPr>
          <p:nvPr>
            <p:ph type="subTitle" idx="1"/>
          </p:nvPr>
        </p:nvSpPr>
        <p:spPr>
          <a:xfrm>
            <a:off x="1524000" y="5071718"/>
            <a:ext cx="9144000" cy="646785"/>
          </a:xfrm>
        </p:spPr>
        <p:txBody>
          <a:bodyPr>
            <a:normAutofit/>
          </a:bodyPr>
          <a:lstStyle/>
          <a:p>
            <a:pPr algn="ctr"/>
            <a:r>
              <a:rPr lang="el-GR" dirty="0">
                <a:latin typeface="Cambria" panose="02040503050406030204" pitchFamily="18" charset="0"/>
              </a:rPr>
              <a:t>Όλγα </a:t>
            </a:r>
            <a:r>
              <a:rPr lang="el-GR" dirty="0" err="1">
                <a:latin typeface="Cambria" panose="02040503050406030204" pitchFamily="18" charset="0"/>
              </a:rPr>
              <a:t>κατσιανη</a:t>
            </a:r>
            <a:r>
              <a:rPr lang="el-GR" dirty="0">
                <a:latin typeface="Cambria" panose="02040503050406030204" pitchFamily="18" charset="0"/>
              </a:rPr>
              <a:t>, </a:t>
            </a:r>
            <a:r>
              <a:rPr lang="el-GR" dirty="0" err="1">
                <a:latin typeface="Cambria" panose="02040503050406030204" pitchFamily="18" charset="0"/>
              </a:rPr>
              <a:t>διδασκουσα</a:t>
            </a:r>
            <a:r>
              <a:rPr lang="el-GR" dirty="0">
                <a:latin typeface="Cambria" panose="02040503050406030204" pitchFamily="18" charset="0"/>
              </a:rPr>
              <a:t> </a:t>
            </a:r>
            <a:r>
              <a:rPr lang="el-GR" dirty="0" err="1">
                <a:latin typeface="Cambria" panose="02040503050406030204" pitchFamily="18" charset="0"/>
              </a:rPr>
              <a:t>εσπα</a:t>
            </a:r>
            <a:endParaRPr lang="el-GR" dirty="0">
              <a:latin typeface="Cambria" panose="02040503050406030204" pitchFamily="18" charset="0"/>
            </a:endParaRPr>
          </a:p>
        </p:txBody>
      </p:sp>
      <p:pic>
        <p:nvPicPr>
          <p:cNvPr id="4" name="Picture 3" descr="Απομονωμένο Twigs και λουλούδια σε λευκό Surface">
            <a:extLst>
              <a:ext uri="{FF2B5EF4-FFF2-40B4-BE49-F238E27FC236}">
                <a16:creationId xmlns:a16="http://schemas.microsoft.com/office/drawing/2014/main" id="{EE971F5C-A2D1-1337-161B-63927177A816}"/>
              </a:ext>
            </a:extLst>
          </p:cNvPr>
          <p:cNvPicPr>
            <a:picLocks noChangeAspect="1"/>
          </p:cNvPicPr>
          <p:nvPr/>
        </p:nvPicPr>
        <p:blipFill rotWithShape="1">
          <a:blip r:embed="rId2"/>
          <a:srcRect t="37870" b="10011"/>
          <a:stretch/>
        </p:blipFill>
        <p:spPr>
          <a:xfrm>
            <a:off x="838201" y="10"/>
            <a:ext cx="10484412" cy="3811394"/>
          </a:xfrm>
          <a:custGeom>
            <a:avLst/>
            <a:gdLst/>
            <a:ahLst/>
            <a:cxnLst/>
            <a:rect l="l" t="t" r="r" b="b"/>
            <a:pathLst>
              <a:path w="10484412" h="3811404">
                <a:moveTo>
                  <a:pt x="0" y="3811403"/>
                </a:moveTo>
                <a:lnTo>
                  <a:pt x="10484412" y="3811403"/>
                </a:lnTo>
                <a:lnTo>
                  <a:pt x="10484412" y="3811404"/>
                </a:lnTo>
                <a:lnTo>
                  <a:pt x="0" y="3811404"/>
                </a:lnTo>
                <a:close/>
                <a:moveTo>
                  <a:pt x="181717" y="0"/>
                </a:moveTo>
                <a:lnTo>
                  <a:pt x="10224015" y="0"/>
                </a:lnTo>
                <a:cubicBezTo>
                  <a:pt x="10261561" y="45054"/>
                  <a:pt x="10301611" y="85103"/>
                  <a:pt x="10369193" y="110134"/>
                </a:cubicBezTo>
                <a:cubicBezTo>
                  <a:pt x="10321635" y="167704"/>
                  <a:pt x="10236530" y="182722"/>
                  <a:pt x="10173954" y="222771"/>
                </a:cubicBezTo>
                <a:cubicBezTo>
                  <a:pt x="10168948" y="255310"/>
                  <a:pt x="10269071" y="245298"/>
                  <a:pt x="10241537" y="317887"/>
                </a:cubicBezTo>
                <a:cubicBezTo>
                  <a:pt x="10206494" y="418008"/>
                  <a:pt x="10241537" y="528142"/>
                  <a:pt x="10071328" y="573196"/>
                </a:cubicBezTo>
                <a:cubicBezTo>
                  <a:pt x="10023770" y="668312"/>
                  <a:pt x="10008751" y="820997"/>
                  <a:pt x="10113880" y="913610"/>
                </a:cubicBezTo>
                <a:cubicBezTo>
                  <a:pt x="10271573" y="1048774"/>
                  <a:pt x="10244040" y="1138885"/>
                  <a:pt x="10036285" y="1216478"/>
                </a:cubicBezTo>
                <a:cubicBezTo>
                  <a:pt x="10011255" y="1226491"/>
                  <a:pt x="9978715" y="1231497"/>
                  <a:pt x="9966200" y="1256528"/>
                </a:cubicBezTo>
                <a:cubicBezTo>
                  <a:pt x="9986224" y="1289067"/>
                  <a:pt x="10031280" y="1281557"/>
                  <a:pt x="10063819" y="1289067"/>
                </a:cubicBezTo>
                <a:cubicBezTo>
                  <a:pt x="10211500" y="1324110"/>
                  <a:pt x="10214003" y="1324110"/>
                  <a:pt x="10176457" y="1441752"/>
                </a:cubicBezTo>
                <a:cubicBezTo>
                  <a:pt x="10163942" y="1476795"/>
                  <a:pt x="10188972" y="1491813"/>
                  <a:pt x="10211500" y="1511838"/>
                </a:cubicBezTo>
                <a:cubicBezTo>
                  <a:pt x="10296604" y="1591936"/>
                  <a:pt x="10296604" y="1594439"/>
                  <a:pt x="10206494" y="1664523"/>
                </a:cubicBezTo>
                <a:cubicBezTo>
                  <a:pt x="10181463" y="1684547"/>
                  <a:pt x="10163942" y="1704572"/>
                  <a:pt x="10151426" y="1732106"/>
                </a:cubicBezTo>
                <a:cubicBezTo>
                  <a:pt x="10128899" y="1782166"/>
                  <a:pt x="10128899" y="1822216"/>
                  <a:pt x="10208996" y="1847246"/>
                </a:cubicBezTo>
                <a:cubicBezTo>
                  <a:pt x="10266568" y="1864767"/>
                  <a:pt x="10296604" y="1884791"/>
                  <a:pt x="10299107" y="1939858"/>
                </a:cubicBezTo>
                <a:cubicBezTo>
                  <a:pt x="10299107" y="1987416"/>
                  <a:pt x="10306617" y="2017452"/>
                  <a:pt x="10244040" y="2037477"/>
                </a:cubicBezTo>
                <a:cubicBezTo>
                  <a:pt x="10193979" y="2054998"/>
                  <a:pt x="10178960" y="2090041"/>
                  <a:pt x="10183966" y="2130089"/>
                </a:cubicBezTo>
                <a:cubicBezTo>
                  <a:pt x="10193979" y="2230211"/>
                  <a:pt x="10126396" y="2287781"/>
                  <a:pt x="10013758" y="2335339"/>
                </a:cubicBezTo>
                <a:cubicBezTo>
                  <a:pt x="9908629" y="2377890"/>
                  <a:pt x="9813513" y="2437963"/>
                  <a:pt x="9715893" y="2493030"/>
                </a:cubicBezTo>
                <a:cubicBezTo>
                  <a:pt x="9605758" y="2553103"/>
                  <a:pt x="9480605" y="2590649"/>
                  <a:pt x="9347942" y="2623189"/>
                </a:cubicBezTo>
                <a:cubicBezTo>
                  <a:pt x="9370469" y="2665740"/>
                  <a:pt x="9453071" y="2640710"/>
                  <a:pt x="9460580" y="2700783"/>
                </a:cubicBezTo>
                <a:cubicBezTo>
                  <a:pt x="9255329" y="2753346"/>
                  <a:pt x="9060089" y="2833444"/>
                  <a:pt x="8827305" y="2855971"/>
                </a:cubicBezTo>
                <a:cubicBezTo>
                  <a:pt x="9015035" y="2843456"/>
                  <a:pt x="9182740" y="2908535"/>
                  <a:pt x="9360458" y="2926056"/>
                </a:cubicBezTo>
                <a:cubicBezTo>
                  <a:pt x="9377980" y="2961099"/>
                  <a:pt x="9337930" y="2951087"/>
                  <a:pt x="9322912" y="2958595"/>
                </a:cubicBezTo>
                <a:cubicBezTo>
                  <a:pt x="9307893" y="2963602"/>
                  <a:pt x="9287869" y="2966105"/>
                  <a:pt x="9285366" y="2991135"/>
                </a:cubicBezTo>
                <a:cubicBezTo>
                  <a:pt x="9370469" y="3023675"/>
                  <a:pt x="9478102" y="2998644"/>
                  <a:pt x="9565709" y="3033687"/>
                </a:cubicBezTo>
                <a:cubicBezTo>
                  <a:pt x="9543182" y="3083748"/>
                  <a:pt x="9468090" y="3056214"/>
                  <a:pt x="9435550" y="3096263"/>
                </a:cubicBezTo>
                <a:cubicBezTo>
                  <a:pt x="9518151" y="3101269"/>
                  <a:pt x="9593243" y="3103772"/>
                  <a:pt x="9668335" y="3113784"/>
                </a:cubicBezTo>
                <a:cubicBezTo>
                  <a:pt x="9725905" y="3121294"/>
                  <a:pt x="9740924" y="3163845"/>
                  <a:pt x="9700875" y="3193882"/>
                </a:cubicBezTo>
                <a:cubicBezTo>
                  <a:pt x="9665832" y="3221415"/>
                  <a:pt x="9613268" y="3223918"/>
                  <a:pt x="9565709" y="3236434"/>
                </a:cubicBezTo>
                <a:cubicBezTo>
                  <a:pt x="9232801" y="3319034"/>
                  <a:pt x="8882372" y="3351573"/>
                  <a:pt x="8529440" y="3364088"/>
                </a:cubicBezTo>
                <a:cubicBezTo>
                  <a:pt x="7961245" y="3386616"/>
                  <a:pt x="7393049" y="3394125"/>
                  <a:pt x="6827357" y="3419155"/>
                </a:cubicBezTo>
                <a:cubicBezTo>
                  <a:pt x="6481933" y="3434173"/>
                  <a:pt x="6136510" y="3456701"/>
                  <a:pt x="5788584" y="3456701"/>
                </a:cubicBezTo>
                <a:cubicBezTo>
                  <a:pt x="5415628" y="3456701"/>
                  <a:pt x="5042671" y="3464210"/>
                  <a:pt x="4669714" y="3411646"/>
                </a:cubicBezTo>
                <a:cubicBezTo>
                  <a:pt x="4479481" y="3384113"/>
                  <a:pt x="4279236" y="3396628"/>
                  <a:pt x="4086500" y="3376603"/>
                </a:cubicBezTo>
                <a:cubicBezTo>
                  <a:pt x="3793641" y="3346568"/>
                  <a:pt x="3500782" y="3306518"/>
                  <a:pt x="3210426" y="3256458"/>
                </a:cubicBezTo>
                <a:cubicBezTo>
                  <a:pt x="3117813" y="3241439"/>
                  <a:pt x="3007678" y="3231428"/>
                  <a:pt x="2937592" y="3166348"/>
                </a:cubicBezTo>
                <a:cubicBezTo>
                  <a:pt x="2824954" y="3211403"/>
                  <a:pt x="2757372" y="3131305"/>
                  <a:pt x="2669765" y="3106275"/>
                </a:cubicBezTo>
                <a:cubicBezTo>
                  <a:pt x="2634722" y="3096263"/>
                  <a:pt x="2592169" y="3081245"/>
                  <a:pt x="2597176" y="3048705"/>
                </a:cubicBezTo>
                <a:cubicBezTo>
                  <a:pt x="2604685" y="3006154"/>
                  <a:pt x="2654746" y="2978620"/>
                  <a:pt x="2702304" y="2986130"/>
                </a:cubicBezTo>
                <a:cubicBezTo>
                  <a:pt x="2849986" y="3011160"/>
                  <a:pt x="2985150" y="2948584"/>
                  <a:pt x="3137838" y="2956093"/>
                </a:cubicBezTo>
                <a:cubicBezTo>
                  <a:pt x="3005175" y="2933565"/>
                  <a:pt x="2872513" y="2908535"/>
                  <a:pt x="2739850" y="2886007"/>
                </a:cubicBezTo>
                <a:cubicBezTo>
                  <a:pt x="2940095" y="2863480"/>
                  <a:pt x="3132831" y="2896020"/>
                  <a:pt x="3328071" y="2913541"/>
                </a:cubicBezTo>
                <a:cubicBezTo>
                  <a:pt x="3390647" y="2921050"/>
                  <a:pt x="3485763" y="2968608"/>
                  <a:pt x="3503285" y="2898523"/>
                </a:cubicBezTo>
                <a:cubicBezTo>
                  <a:pt x="3513297" y="2850965"/>
                  <a:pt x="3410671" y="2850965"/>
                  <a:pt x="3350598" y="2838450"/>
                </a:cubicBezTo>
                <a:cubicBezTo>
                  <a:pt x="3090279" y="2785886"/>
                  <a:pt x="2824954" y="2758353"/>
                  <a:pt x="2562133" y="2725813"/>
                </a:cubicBezTo>
                <a:cubicBezTo>
                  <a:pt x="2537102" y="2723310"/>
                  <a:pt x="2504562" y="2725813"/>
                  <a:pt x="2487041" y="2715801"/>
                </a:cubicBezTo>
                <a:cubicBezTo>
                  <a:pt x="2354378" y="2633200"/>
                  <a:pt x="2184170" y="2608170"/>
                  <a:pt x="1998943" y="2548097"/>
                </a:cubicBezTo>
                <a:cubicBezTo>
                  <a:pt x="2116587" y="2515558"/>
                  <a:pt x="2196685" y="2575630"/>
                  <a:pt x="2294304" y="2560612"/>
                </a:cubicBezTo>
                <a:cubicBezTo>
                  <a:pt x="2196685" y="2498036"/>
                  <a:pt x="2079041" y="2488024"/>
                  <a:pt x="1978918" y="2455485"/>
                </a:cubicBezTo>
                <a:cubicBezTo>
                  <a:pt x="1906330" y="2430454"/>
                  <a:pt x="1635999" y="2357866"/>
                  <a:pt x="1595950" y="2335339"/>
                </a:cubicBezTo>
                <a:cubicBezTo>
                  <a:pt x="1473299" y="2267756"/>
                  <a:pt x="1315606" y="2237720"/>
                  <a:pt x="1215483" y="2145108"/>
                </a:cubicBezTo>
                <a:cubicBezTo>
                  <a:pt x="1145398" y="2080028"/>
                  <a:pt x="1025251" y="2095047"/>
                  <a:pt x="942649" y="2049992"/>
                </a:cubicBezTo>
                <a:cubicBezTo>
                  <a:pt x="912613" y="2004937"/>
                  <a:pt x="972686" y="1994925"/>
                  <a:pt x="992711" y="1969894"/>
                </a:cubicBezTo>
                <a:cubicBezTo>
                  <a:pt x="1020244" y="1939858"/>
                  <a:pt x="972686" y="1922337"/>
                  <a:pt x="960170" y="1884791"/>
                </a:cubicBezTo>
                <a:cubicBezTo>
                  <a:pt x="1117863" y="1922337"/>
                  <a:pt x="1268048" y="1944864"/>
                  <a:pt x="1448268" y="1957380"/>
                </a:cubicBezTo>
                <a:cubicBezTo>
                  <a:pt x="1390698" y="1897306"/>
                  <a:pt x="1318109" y="1927343"/>
                  <a:pt x="1270551" y="1904815"/>
                </a:cubicBezTo>
                <a:cubicBezTo>
                  <a:pt x="1238011" y="1889797"/>
                  <a:pt x="1190453" y="1884791"/>
                  <a:pt x="1200466" y="1849749"/>
                </a:cubicBezTo>
                <a:cubicBezTo>
                  <a:pt x="1207974" y="1822216"/>
                  <a:pt x="1248023" y="1824718"/>
                  <a:pt x="1278060" y="1827221"/>
                </a:cubicBezTo>
                <a:cubicBezTo>
                  <a:pt x="1393201" y="1834730"/>
                  <a:pt x="1503336" y="1834730"/>
                  <a:pt x="1615974" y="1764645"/>
                </a:cubicBezTo>
                <a:cubicBezTo>
                  <a:pt x="1338134" y="1669530"/>
                  <a:pt x="1015238" y="1717087"/>
                  <a:pt x="767434" y="1576917"/>
                </a:cubicBezTo>
                <a:cubicBezTo>
                  <a:pt x="802477" y="1531862"/>
                  <a:pt x="852539" y="1554390"/>
                  <a:pt x="890085" y="1559396"/>
                </a:cubicBezTo>
                <a:cubicBezTo>
                  <a:pt x="1132882" y="1591936"/>
                  <a:pt x="2003949" y="1514341"/>
                  <a:pt x="2129102" y="1556893"/>
                </a:cubicBezTo>
                <a:cubicBezTo>
                  <a:pt x="2204195" y="1584426"/>
                  <a:pt x="2286796" y="1594439"/>
                  <a:pt x="2369396" y="1576917"/>
                </a:cubicBezTo>
                <a:cubicBezTo>
                  <a:pt x="2469519" y="1554390"/>
                  <a:pt x="1881298" y="1519347"/>
                  <a:pt x="1746133" y="1421728"/>
                </a:cubicBezTo>
                <a:cubicBezTo>
                  <a:pt x="1678551" y="1374170"/>
                  <a:pt x="1082821" y="1146394"/>
                  <a:pt x="819999" y="1083817"/>
                </a:cubicBezTo>
                <a:cubicBezTo>
                  <a:pt x="857545" y="1041266"/>
                  <a:pt x="952662" y="1066296"/>
                  <a:pt x="940146" y="993707"/>
                </a:cubicBezTo>
                <a:cubicBezTo>
                  <a:pt x="794969" y="956162"/>
                  <a:pt x="627263" y="961168"/>
                  <a:pt x="459558" y="903598"/>
                </a:cubicBezTo>
                <a:cubicBezTo>
                  <a:pt x="537153" y="858543"/>
                  <a:pt x="622257" y="883573"/>
                  <a:pt x="699852" y="868556"/>
                </a:cubicBezTo>
                <a:cubicBezTo>
                  <a:pt x="657300" y="813489"/>
                  <a:pt x="582208" y="823500"/>
                  <a:pt x="522134" y="813489"/>
                </a:cubicBezTo>
                <a:cubicBezTo>
                  <a:pt x="464564" y="803476"/>
                  <a:pt x="349423" y="708360"/>
                  <a:pt x="374453" y="713367"/>
                </a:cubicBezTo>
                <a:cubicBezTo>
                  <a:pt x="607238" y="750912"/>
                  <a:pt x="842526" y="735895"/>
                  <a:pt x="1075312" y="773440"/>
                </a:cubicBezTo>
                <a:cubicBezTo>
                  <a:pt x="1152907" y="785955"/>
                  <a:pt x="1238011" y="810986"/>
                  <a:pt x="1275557" y="728385"/>
                </a:cubicBezTo>
                <a:cubicBezTo>
                  <a:pt x="1285569" y="703355"/>
                  <a:pt x="1278060" y="695846"/>
                  <a:pt x="1385692" y="725882"/>
                </a:cubicBezTo>
                <a:cubicBezTo>
                  <a:pt x="1425741" y="738397"/>
                  <a:pt x="1483311" y="750912"/>
                  <a:pt x="1525863" y="718373"/>
                </a:cubicBezTo>
                <a:cubicBezTo>
                  <a:pt x="1498330" y="678325"/>
                  <a:pt x="1445765" y="690839"/>
                  <a:pt x="1408219" y="680828"/>
                </a:cubicBezTo>
                <a:cubicBezTo>
                  <a:pt x="1305594" y="653294"/>
                  <a:pt x="922624" y="548166"/>
                  <a:pt x="825005" y="518129"/>
                </a:cubicBezTo>
                <a:cubicBezTo>
                  <a:pt x="619754" y="453051"/>
                  <a:pt x="492098" y="475578"/>
                  <a:pt x="286846" y="405492"/>
                </a:cubicBezTo>
                <a:cubicBezTo>
                  <a:pt x="356932" y="407995"/>
                  <a:pt x="336907" y="380462"/>
                  <a:pt x="406993" y="380462"/>
                </a:cubicBezTo>
                <a:cubicBezTo>
                  <a:pt x="437030" y="380462"/>
                  <a:pt x="472073" y="372954"/>
                  <a:pt x="472073" y="342917"/>
                </a:cubicBezTo>
                <a:cubicBezTo>
                  <a:pt x="472073" y="315384"/>
                  <a:pt x="104123" y="170207"/>
                  <a:pt x="156686" y="155188"/>
                </a:cubicBezTo>
                <a:cubicBezTo>
                  <a:pt x="301865" y="115140"/>
                  <a:pt x="667312" y="227777"/>
                  <a:pt x="579705" y="175213"/>
                </a:cubicBezTo>
                <a:cubicBezTo>
                  <a:pt x="447042" y="92613"/>
                  <a:pt x="427018" y="77594"/>
                  <a:pt x="326895" y="67583"/>
                </a:cubicBezTo>
                <a:cubicBezTo>
                  <a:pt x="296858" y="62576"/>
                  <a:pt x="244294" y="35043"/>
                  <a:pt x="181717" y="0"/>
                </a:cubicBezTo>
                <a:close/>
              </a:path>
            </a:pathLst>
          </a:custGeom>
        </p:spPr>
      </p:pic>
    </p:spTree>
    <p:extLst>
      <p:ext uri="{BB962C8B-B14F-4D97-AF65-F5344CB8AC3E}">
        <p14:creationId xmlns:p14="http://schemas.microsoft.com/office/powerpoint/2010/main" val="1371686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B466FC-66FB-8061-F3D5-2B52503505FA}"/>
              </a:ext>
            </a:extLst>
          </p:cNvPr>
          <p:cNvSpPr>
            <a:spLocks noGrp="1"/>
          </p:cNvSpPr>
          <p:nvPr>
            <p:ph type="title"/>
          </p:nvPr>
        </p:nvSpPr>
        <p:spPr>
          <a:xfrm>
            <a:off x="580086" y="76312"/>
            <a:ext cx="11031828" cy="1218976"/>
          </a:xfrm>
        </p:spPr>
        <p:txBody>
          <a:bodyPr/>
          <a:lstStyle/>
          <a:p>
            <a:pPr algn="ctr"/>
            <a:r>
              <a:rPr lang="el-GR" dirty="0">
                <a:latin typeface="Cambria" panose="02040503050406030204" pitchFamily="18" charset="0"/>
              </a:rPr>
              <a:t>Η ενίσχυση και ανάπτυξη της δημιουργικότητας</a:t>
            </a:r>
          </a:p>
        </p:txBody>
      </p:sp>
      <p:sp>
        <p:nvSpPr>
          <p:cNvPr id="3" name="Θέση περιεχομένου 2">
            <a:extLst>
              <a:ext uri="{FF2B5EF4-FFF2-40B4-BE49-F238E27FC236}">
                <a16:creationId xmlns:a16="http://schemas.microsoft.com/office/drawing/2014/main" id="{B8D8ABCE-E504-5656-5D99-11B885B5C3C6}"/>
              </a:ext>
            </a:extLst>
          </p:cNvPr>
          <p:cNvSpPr>
            <a:spLocks noGrp="1"/>
          </p:cNvSpPr>
          <p:nvPr>
            <p:ph idx="1"/>
          </p:nvPr>
        </p:nvSpPr>
        <p:spPr>
          <a:xfrm>
            <a:off x="580086" y="1849080"/>
            <a:ext cx="10856352" cy="3894898"/>
          </a:xfrm>
        </p:spPr>
        <p:txBody>
          <a:bodyPr/>
          <a:lstStyle/>
          <a:p>
            <a:pPr algn="just"/>
            <a:r>
              <a:rPr lang="el-GR" dirty="0">
                <a:latin typeface="Cambria" panose="02040503050406030204" pitchFamily="18" charset="0"/>
              </a:rPr>
              <a:t>Η δημιουργικότητα χαρακτηρίζεται από πρωτοτυπία, ευλυγισία, καινοφανή σκέψη και δυνατότητα μετατροπής σε λειτουργική ικανότητα επεξεργασίας, μετασχηματισμού και σύνθεσης. </a:t>
            </a:r>
          </a:p>
          <a:p>
            <a:pPr algn="just"/>
            <a:endParaRPr lang="el-GR" dirty="0">
              <a:latin typeface="Cambria" panose="02040503050406030204" pitchFamily="18" charset="0"/>
            </a:endParaRPr>
          </a:p>
          <a:p>
            <a:pPr marL="0" indent="0" algn="just">
              <a:buNone/>
            </a:pPr>
            <a:endParaRPr lang="el-GR" dirty="0">
              <a:latin typeface="Cambria" panose="02040503050406030204" pitchFamily="18" charset="0"/>
            </a:endParaRPr>
          </a:p>
          <a:p>
            <a:pPr algn="just"/>
            <a:r>
              <a:rPr lang="el-GR" dirty="0">
                <a:latin typeface="Cambria" panose="02040503050406030204" pitchFamily="18" charset="0"/>
              </a:rPr>
              <a:t>Η ενεργοποίηση της δημιουργικότητας μπορεί να υποστηριχθεί αποτελεσματικά με την αξιοποίηση της τέχνης. </a:t>
            </a:r>
          </a:p>
        </p:txBody>
      </p:sp>
    </p:spTree>
    <p:extLst>
      <p:ext uri="{BB962C8B-B14F-4D97-AF65-F5344CB8AC3E}">
        <p14:creationId xmlns:p14="http://schemas.microsoft.com/office/powerpoint/2010/main" val="288760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C319A-E3A5-0E8D-B6DE-8C6E08B145E4}"/>
              </a:ext>
            </a:extLst>
          </p:cNvPr>
          <p:cNvSpPr>
            <a:spLocks noGrp="1"/>
          </p:cNvSpPr>
          <p:nvPr>
            <p:ph type="title"/>
          </p:nvPr>
        </p:nvSpPr>
        <p:spPr>
          <a:xfrm>
            <a:off x="284407" y="210578"/>
            <a:ext cx="11731581" cy="1283371"/>
          </a:xfrm>
        </p:spPr>
        <p:txBody>
          <a:bodyPr>
            <a:normAutofit/>
          </a:bodyPr>
          <a:lstStyle/>
          <a:p>
            <a:pPr algn="ctr"/>
            <a:r>
              <a:rPr lang="el-GR" sz="3600" dirty="0">
                <a:latin typeface="Cambria" panose="02040503050406030204" pitchFamily="18" charset="0"/>
              </a:rPr>
              <a:t>Ο σεβασμός της μοναδικότητας και της ετερότητας κάθε ανθρώπου</a:t>
            </a:r>
          </a:p>
        </p:txBody>
      </p:sp>
      <p:sp>
        <p:nvSpPr>
          <p:cNvPr id="3" name="Θέση περιεχομένου 2">
            <a:extLst>
              <a:ext uri="{FF2B5EF4-FFF2-40B4-BE49-F238E27FC236}">
                <a16:creationId xmlns:a16="http://schemas.microsoft.com/office/drawing/2014/main" id="{F9C8070C-B079-117D-EDA5-F92CEBF3EF76}"/>
              </a:ext>
            </a:extLst>
          </p:cNvPr>
          <p:cNvSpPr>
            <a:spLocks noGrp="1"/>
          </p:cNvSpPr>
          <p:nvPr>
            <p:ph idx="1"/>
          </p:nvPr>
        </p:nvSpPr>
        <p:spPr>
          <a:xfrm>
            <a:off x="284407" y="1674253"/>
            <a:ext cx="11731581" cy="4649273"/>
          </a:xfrm>
        </p:spPr>
        <p:txBody>
          <a:bodyPr/>
          <a:lstStyle/>
          <a:p>
            <a:pPr algn="just"/>
            <a:r>
              <a:rPr lang="el-GR" dirty="0">
                <a:latin typeface="Cambria" panose="02040503050406030204" pitchFamily="18" charset="0"/>
              </a:rPr>
              <a:t>Βασική </a:t>
            </a:r>
            <a:r>
              <a:rPr lang="el-GR" dirty="0" err="1">
                <a:latin typeface="Cambria" panose="02040503050406030204" pitchFamily="18" charset="0"/>
              </a:rPr>
              <a:t>κοινωνικοπαιδαγωγική</a:t>
            </a:r>
            <a:r>
              <a:rPr lang="el-GR" dirty="0">
                <a:latin typeface="Cambria" panose="02040503050406030204" pitchFamily="18" charset="0"/>
              </a:rPr>
              <a:t> ανάγκη και προτεραιότητα                η εκπαίδευση ώστε να αποδεχόμαστε άτομα διαφορετικά από εμάς, σεβόμενοι την οποιαδήποτε ετερότητά τους.</a:t>
            </a:r>
          </a:p>
          <a:p>
            <a:pPr algn="just"/>
            <a:endParaRPr lang="el-GR" dirty="0">
              <a:latin typeface="Cambria" panose="02040503050406030204" pitchFamily="18" charset="0"/>
            </a:endParaRPr>
          </a:p>
          <a:p>
            <a:pPr algn="just"/>
            <a:r>
              <a:rPr lang="el-GR" dirty="0">
                <a:latin typeface="Cambria" panose="02040503050406030204" pitchFamily="18" charset="0"/>
              </a:rPr>
              <a:t>Η συνειδητοποίηση, η επανεξέταση και ο κριτικός </a:t>
            </a:r>
            <a:r>
              <a:rPr lang="el-GR" dirty="0" err="1">
                <a:latin typeface="Cambria" panose="02040503050406030204" pitchFamily="18" charset="0"/>
              </a:rPr>
              <a:t>αναστοχασμός</a:t>
            </a:r>
            <a:r>
              <a:rPr lang="el-GR" dirty="0">
                <a:latin typeface="Cambria" panose="02040503050406030204" pitchFamily="18" charset="0"/>
              </a:rPr>
              <a:t> των αντιλήψεων, προκαταλήψεων, στερεοτύπων, βιωμάτων, στάσεων των συμμετεχόντων μπορεί να οδηγήσει στην ανάδειξη και την ενίσχυση της αξίας και του σεβασμού των πολλών μορφών της ετερότητας και της μοναδικότητας. </a:t>
            </a:r>
          </a:p>
        </p:txBody>
      </p:sp>
      <p:sp>
        <p:nvSpPr>
          <p:cNvPr id="4" name="Δεξιό βέλος 3">
            <a:extLst>
              <a:ext uri="{FF2B5EF4-FFF2-40B4-BE49-F238E27FC236}">
                <a16:creationId xmlns:a16="http://schemas.microsoft.com/office/drawing/2014/main" id="{2E89ACC6-F06E-C44E-F4C5-3E3142C95123}"/>
              </a:ext>
            </a:extLst>
          </p:cNvPr>
          <p:cNvSpPr/>
          <p:nvPr/>
        </p:nvSpPr>
        <p:spPr>
          <a:xfrm>
            <a:off x="10225826" y="1841680"/>
            <a:ext cx="901521"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1130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D3B0D-A652-B2B2-327D-BFDA5D00D475}"/>
              </a:ext>
            </a:extLst>
          </p:cNvPr>
          <p:cNvSpPr>
            <a:spLocks noGrp="1"/>
          </p:cNvSpPr>
          <p:nvPr>
            <p:ph type="title"/>
          </p:nvPr>
        </p:nvSpPr>
        <p:spPr>
          <a:xfrm>
            <a:off x="203915" y="95630"/>
            <a:ext cx="11784169" cy="1180339"/>
          </a:xfrm>
        </p:spPr>
        <p:txBody>
          <a:bodyPr>
            <a:normAutofit fontScale="90000"/>
          </a:bodyPr>
          <a:lstStyle/>
          <a:p>
            <a:r>
              <a:rPr lang="el-GR" dirty="0">
                <a:latin typeface="Cambria" panose="02040503050406030204" pitchFamily="18" charset="0"/>
              </a:rPr>
              <a:t>Η υποστήριξη &amp; αξιοποίηση του οικογενειακού πλαισίου</a:t>
            </a:r>
          </a:p>
        </p:txBody>
      </p:sp>
      <p:sp>
        <p:nvSpPr>
          <p:cNvPr id="3" name="Θέση περιεχομένου 2">
            <a:extLst>
              <a:ext uri="{FF2B5EF4-FFF2-40B4-BE49-F238E27FC236}">
                <a16:creationId xmlns:a16="http://schemas.microsoft.com/office/drawing/2014/main" id="{10CC0A67-24BB-D440-932E-438915E47764}"/>
              </a:ext>
            </a:extLst>
          </p:cNvPr>
          <p:cNvSpPr>
            <a:spLocks noGrp="1"/>
          </p:cNvSpPr>
          <p:nvPr>
            <p:ph idx="1"/>
          </p:nvPr>
        </p:nvSpPr>
        <p:spPr>
          <a:xfrm>
            <a:off x="203915" y="1275969"/>
            <a:ext cx="11683285" cy="5253620"/>
          </a:xfrm>
        </p:spPr>
        <p:txBody>
          <a:bodyPr/>
          <a:lstStyle/>
          <a:p>
            <a:pPr algn="just"/>
            <a:r>
              <a:rPr lang="el-GR" dirty="0">
                <a:latin typeface="Cambria" panose="02040503050406030204" pitchFamily="18" charset="0"/>
              </a:rPr>
              <a:t>Ενίσχυση των δυνατοτήτων των οικογενειών με στόχο αυτές να παρέχουν αγάπη, ασφάλεια και σταθερότητα, να υποστηρίζουν και να προωθούν τη μάθηση, τις θετικές επιλογές και συμπεριφορές, προκειμένου να συμβάλλουν στην ολόπλευρη ανάπτυξη των παιδιών. </a:t>
            </a:r>
          </a:p>
          <a:p>
            <a:pPr algn="just"/>
            <a:endParaRPr lang="el-GR" dirty="0">
              <a:latin typeface="Cambria" panose="02040503050406030204" pitchFamily="18" charset="0"/>
            </a:endParaRPr>
          </a:p>
          <a:p>
            <a:pPr algn="just"/>
            <a:r>
              <a:rPr lang="el-GR" dirty="0" err="1">
                <a:latin typeface="Cambria" panose="02040503050406030204" pitchFamily="18" charset="0"/>
              </a:rPr>
              <a:t>Κοινωνικοπαιδαγωγικά</a:t>
            </a:r>
            <a:r>
              <a:rPr lang="el-GR" dirty="0">
                <a:latin typeface="Cambria" panose="02040503050406030204" pitchFamily="18" charset="0"/>
              </a:rPr>
              <a:t> προγράμματα αξιοποιούν όλα τα μέλη της οικογένειας (γονείς, αδέλφια, παππούδες), τα οποία αξιοποιούνται ως συνεργάτες, συνερευνητές και </a:t>
            </a:r>
            <a:r>
              <a:rPr lang="el-GR" dirty="0" err="1">
                <a:latin typeface="Cambria" panose="02040503050406030204" pitchFamily="18" charset="0"/>
              </a:rPr>
              <a:t>συνδημιουργοί</a:t>
            </a:r>
            <a:r>
              <a:rPr lang="el-GR" dirty="0">
                <a:latin typeface="Cambria" panose="02040503050406030204" pitchFamily="18" charset="0"/>
              </a:rPr>
              <a:t> και μεταξύ τους διαμορφώνουν ένα ισχυρό δίκτυο αμοιβαιότητας, συνεργασίας και αλληλοεκτίμησης. </a:t>
            </a:r>
          </a:p>
        </p:txBody>
      </p:sp>
    </p:spTree>
    <p:extLst>
      <p:ext uri="{BB962C8B-B14F-4D97-AF65-F5344CB8AC3E}">
        <p14:creationId xmlns:p14="http://schemas.microsoft.com/office/powerpoint/2010/main" val="3847859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632FAE-8AA1-18A0-24C3-D50BEAC3DB0C}"/>
              </a:ext>
            </a:extLst>
          </p:cNvPr>
          <p:cNvSpPr>
            <a:spLocks noGrp="1"/>
          </p:cNvSpPr>
          <p:nvPr>
            <p:ph type="title"/>
          </p:nvPr>
        </p:nvSpPr>
        <p:spPr>
          <a:xfrm>
            <a:off x="255431" y="237298"/>
            <a:ext cx="11681138" cy="897004"/>
          </a:xfrm>
        </p:spPr>
        <p:txBody>
          <a:bodyPr>
            <a:normAutofit fontScale="90000"/>
          </a:bodyPr>
          <a:lstStyle/>
          <a:p>
            <a:pPr algn="ctr"/>
            <a:r>
              <a:rPr lang="el-GR" sz="3600" dirty="0">
                <a:latin typeface="Cambria" panose="02040503050406030204" pitchFamily="18" charset="0"/>
              </a:rPr>
              <a:t>Ο ισχυρός προσανατολισμός στην πράξη με την ανάληψη προληπτικών και παρεμβατικών δράσεων</a:t>
            </a:r>
          </a:p>
        </p:txBody>
      </p:sp>
      <p:sp>
        <p:nvSpPr>
          <p:cNvPr id="3" name="Θέση περιεχομένου 2">
            <a:extLst>
              <a:ext uri="{FF2B5EF4-FFF2-40B4-BE49-F238E27FC236}">
                <a16:creationId xmlns:a16="http://schemas.microsoft.com/office/drawing/2014/main" id="{BAFD987C-EEF0-6134-51C1-5B2559BEA834}"/>
              </a:ext>
            </a:extLst>
          </p:cNvPr>
          <p:cNvSpPr>
            <a:spLocks noGrp="1"/>
          </p:cNvSpPr>
          <p:nvPr>
            <p:ph idx="1"/>
          </p:nvPr>
        </p:nvSpPr>
        <p:spPr>
          <a:xfrm>
            <a:off x="386366" y="1625314"/>
            <a:ext cx="11550203" cy="4479272"/>
          </a:xfrm>
        </p:spPr>
        <p:txBody>
          <a:bodyPr/>
          <a:lstStyle/>
          <a:p>
            <a:pPr algn="just"/>
            <a:r>
              <a:rPr lang="el-GR" dirty="0">
                <a:latin typeface="Cambria" panose="02040503050406030204" pitchFamily="18" charset="0"/>
              </a:rPr>
              <a:t>Στόχος είναι η βελτίωση και η αλλαγή μίας κατάστασης από τους ίδιους τους συμμετέχοντες μέσα από την ανάληψη ουσιαστικών ευθυνών και δράσεων. </a:t>
            </a:r>
          </a:p>
          <a:p>
            <a:pPr algn="just"/>
            <a:endParaRPr lang="el-GR" dirty="0">
              <a:latin typeface="Cambria" panose="02040503050406030204" pitchFamily="18" charset="0"/>
            </a:endParaRPr>
          </a:p>
          <a:p>
            <a:pPr algn="just"/>
            <a:r>
              <a:rPr lang="el-GR" dirty="0">
                <a:latin typeface="Cambria" panose="02040503050406030204" pitchFamily="18" charset="0"/>
              </a:rPr>
              <a:t>Η αποτελεσματική αντιμετώπιση απαιτεί δυναμική παρέμβαση στο πεδίο της δράσης και ταυτοχρόνως δίνει έμφαση στον σχεδιασμό, στην οργάνωση και στην ανάπτυξη της πρόληψης για τη δημιουργία μηχανισμών που θα προλαμβάνουν την εμφάνιση των προβλημάτων. </a:t>
            </a:r>
          </a:p>
        </p:txBody>
      </p:sp>
    </p:spTree>
    <p:extLst>
      <p:ext uri="{BB962C8B-B14F-4D97-AF65-F5344CB8AC3E}">
        <p14:creationId xmlns:p14="http://schemas.microsoft.com/office/powerpoint/2010/main" val="583941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B9E743-18A3-5CD5-E4B2-7AE4164F0CE3}"/>
              </a:ext>
            </a:extLst>
          </p:cNvPr>
          <p:cNvSpPr>
            <a:spLocks noGrp="1"/>
          </p:cNvSpPr>
          <p:nvPr>
            <p:ph type="title"/>
          </p:nvPr>
        </p:nvSpPr>
        <p:spPr>
          <a:xfrm>
            <a:off x="339144" y="236336"/>
            <a:ext cx="11513712" cy="1206098"/>
          </a:xfrm>
        </p:spPr>
        <p:txBody>
          <a:bodyPr>
            <a:normAutofit/>
          </a:bodyPr>
          <a:lstStyle/>
          <a:p>
            <a:pPr algn="ctr"/>
            <a:r>
              <a:rPr lang="el-GR" sz="3600" dirty="0">
                <a:latin typeface="Cambria" panose="02040503050406030204" pitchFamily="18" charset="0"/>
              </a:rPr>
              <a:t>Η υποστήριξη της αλληλεπίδρασης, της ομαδικότητας, της συλλογικότητας, της συνεργασίας. </a:t>
            </a:r>
          </a:p>
        </p:txBody>
      </p:sp>
      <p:sp>
        <p:nvSpPr>
          <p:cNvPr id="3" name="Θέση περιεχομένου 2">
            <a:extLst>
              <a:ext uri="{FF2B5EF4-FFF2-40B4-BE49-F238E27FC236}">
                <a16:creationId xmlns:a16="http://schemas.microsoft.com/office/drawing/2014/main" id="{A9252755-2879-D4D7-FBEA-D368C9FBD70D}"/>
              </a:ext>
            </a:extLst>
          </p:cNvPr>
          <p:cNvSpPr>
            <a:spLocks noGrp="1"/>
          </p:cNvSpPr>
          <p:nvPr>
            <p:ph idx="1"/>
          </p:nvPr>
        </p:nvSpPr>
        <p:spPr>
          <a:xfrm>
            <a:off x="339142" y="1638191"/>
            <a:ext cx="11513711" cy="4440636"/>
          </a:xfrm>
        </p:spPr>
        <p:txBody>
          <a:bodyPr/>
          <a:lstStyle/>
          <a:p>
            <a:r>
              <a:rPr lang="el-GR" dirty="0">
                <a:latin typeface="Cambria" panose="02040503050406030204" pitchFamily="18" charset="0"/>
              </a:rPr>
              <a:t>Ο άνθρωπος είναι κοινωνικό ον, δεν είναι ικανός να μάθει χωρίς την αλληλεπίδραση με άλλους ανθρώπους. </a:t>
            </a:r>
          </a:p>
          <a:p>
            <a:r>
              <a:rPr lang="el-GR" dirty="0">
                <a:latin typeface="Cambria" panose="02040503050406030204" pitchFamily="18" charset="0"/>
              </a:rPr>
              <a:t>Η ανάπτυξη και ενίσχυση της ομαδικής δυναμικής και του συνεργατικού πνεύματος αποτελούν βασική επιδίωξη και προτεραιότητα, γιατί συνδέονται με την ανάπτυξη δεξιοτήτων επικοινωνίας και συνεργασίας καθώς και επίλυσης συγκρούσεων.</a:t>
            </a:r>
          </a:p>
          <a:p>
            <a:r>
              <a:rPr lang="el-GR" dirty="0">
                <a:latin typeface="Cambria" panose="02040503050406030204" pitchFamily="18" charset="0"/>
              </a:rPr>
              <a:t>Καλλιεργείται το αίσθημα του «</a:t>
            </a:r>
            <a:r>
              <a:rPr lang="el-GR" dirty="0" err="1">
                <a:latin typeface="Cambria" panose="02040503050406030204" pitchFamily="18" charset="0"/>
              </a:rPr>
              <a:t>ανήκειν</a:t>
            </a:r>
            <a:r>
              <a:rPr lang="el-GR" dirty="0">
                <a:latin typeface="Cambria" panose="02040503050406030204" pitchFamily="18" charset="0"/>
              </a:rPr>
              <a:t>», του «</a:t>
            </a:r>
            <a:r>
              <a:rPr lang="el-GR" dirty="0" err="1">
                <a:latin typeface="Cambria" panose="02040503050406030204" pitchFamily="18" charset="0"/>
              </a:rPr>
              <a:t>συνυπάρχειν</a:t>
            </a:r>
            <a:r>
              <a:rPr lang="el-GR" dirty="0">
                <a:latin typeface="Cambria" panose="02040503050406030204" pitchFamily="18" charset="0"/>
              </a:rPr>
              <a:t>», του «</a:t>
            </a:r>
            <a:r>
              <a:rPr lang="el-GR" dirty="0" err="1">
                <a:latin typeface="Cambria" panose="02040503050406030204" pitchFamily="18" charset="0"/>
              </a:rPr>
              <a:t>συμμετέχειν</a:t>
            </a:r>
            <a:r>
              <a:rPr lang="el-GR" dirty="0">
                <a:latin typeface="Cambria" panose="02040503050406030204" pitchFamily="18" charset="0"/>
              </a:rPr>
              <a:t>», του «</a:t>
            </a:r>
            <a:r>
              <a:rPr lang="el-GR" dirty="0" err="1">
                <a:latin typeface="Cambria" panose="02040503050406030204" pitchFamily="18" charset="0"/>
              </a:rPr>
              <a:t>συνεισφέρειν</a:t>
            </a:r>
            <a:r>
              <a:rPr lang="el-GR" dirty="0">
                <a:latin typeface="Cambria" panose="02040503050406030204" pitchFamily="18" charset="0"/>
              </a:rPr>
              <a:t>» και του «</a:t>
            </a:r>
            <a:r>
              <a:rPr lang="el-GR" dirty="0" err="1">
                <a:latin typeface="Cambria" panose="02040503050406030204" pitchFamily="18" charset="0"/>
              </a:rPr>
              <a:t>συμπράττειν</a:t>
            </a:r>
            <a:r>
              <a:rPr lang="el-GR" dirty="0">
                <a:latin typeface="Cambria" panose="02040503050406030204" pitchFamily="18" charset="0"/>
              </a:rPr>
              <a:t>»</a:t>
            </a:r>
          </a:p>
        </p:txBody>
      </p:sp>
    </p:spTree>
    <p:extLst>
      <p:ext uri="{BB962C8B-B14F-4D97-AF65-F5344CB8AC3E}">
        <p14:creationId xmlns:p14="http://schemas.microsoft.com/office/powerpoint/2010/main" val="3856897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440A2B-B6E5-6E62-E5EE-8025448DB10E}"/>
              </a:ext>
            </a:extLst>
          </p:cNvPr>
          <p:cNvSpPr>
            <a:spLocks noGrp="1"/>
          </p:cNvSpPr>
          <p:nvPr>
            <p:ph type="title"/>
          </p:nvPr>
        </p:nvSpPr>
        <p:spPr>
          <a:xfrm>
            <a:off x="244699" y="365127"/>
            <a:ext cx="11784169" cy="1115944"/>
          </a:xfrm>
        </p:spPr>
        <p:txBody>
          <a:bodyPr>
            <a:normAutofit/>
          </a:bodyPr>
          <a:lstStyle/>
          <a:p>
            <a:pPr algn="ctr"/>
            <a:r>
              <a:rPr lang="el-GR" sz="3600" dirty="0">
                <a:latin typeface="Cambria" panose="02040503050406030204" pitchFamily="18" charset="0"/>
              </a:rPr>
              <a:t>Θεμελιώδεις </a:t>
            </a:r>
            <a:r>
              <a:rPr lang="el-GR" sz="3600" dirty="0" err="1">
                <a:latin typeface="Cambria" panose="02040503050406030204" pitchFamily="18" charset="0"/>
              </a:rPr>
              <a:t>κοινωνικοπαιδαγωγικές</a:t>
            </a:r>
            <a:r>
              <a:rPr lang="el-GR" sz="3600" dirty="0">
                <a:latin typeface="Cambria" panose="02040503050406030204" pitchFamily="18" charset="0"/>
              </a:rPr>
              <a:t> διαστάσεις/χαρακτηριστικά</a:t>
            </a:r>
          </a:p>
        </p:txBody>
      </p:sp>
      <p:sp>
        <p:nvSpPr>
          <p:cNvPr id="3" name="Θέση περιεχομένου 2">
            <a:extLst>
              <a:ext uri="{FF2B5EF4-FFF2-40B4-BE49-F238E27FC236}">
                <a16:creationId xmlns:a16="http://schemas.microsoft.com/office/drawing/2014/main" id="{21D5CF30-0606-EFAF-5E9E-CFFCF56E2D12}"/>
              </a:ext>
            </a:extLst>
          </p:cNvPr>
          <p:cNvSpPr>
            <a:spLocks noGrp="1"/>
          </p:cNvSpPr>
          <p:nvPr>
            <p:ph idx="1"/>
          </p:nvPr>
        </p:nvSpPr>
        <p:spPr>
          <a:xfrm>
            <a:off x="463639" y="1481071"/>
            <a:ext cx="11346288" cy="5011802"/>
          </a:xfrm>
        </p:spPr>
        <p:txBody>
          <a:bodyPr/>
          <a:lstStyle/>
          <a:p>
            <a:pPr marL="514350" indent="-514350">
              <a:buAutoNum type="arabicParenR"/>
            </a:pPr>
            <a:r>
              <a:rPr lang="el-GR" dirty="0">
                <a:latin typeface="Cambria" panose="02040503050406030204" pitchFamily="18" charset="0"/>
              </a:rPr>
              <a:t>Η </a:t>
            </a:r>
            <a:r>
              <a:rPr lang="el-GR" dirty="0" err="1">
                <a:latin typeface="Cambria" panose="02040503050406030204" pitchFamily="18" charset="0"/>
              </a:rPr>
              <a:t>προβληματο</a:t>
            </a:r>
            <a:r>
              <a:rPr lang="el-GR" dirty="0">
                <a:latin typeface="Cambria" panose="02040503050406030204" pitchFamily="18" charset="0"/>
              </a:rPr>
              <a:t>-κεντρική θεώρηση </a:t>
            </a:r>
          </a:p>
          <a:p>
            <a:pPr marL="514350" indent="-514350">
              <a:buAutoNum type="arabicParenR"/>
            </a:pPr>
            <a:r>
              <a:rPr lang="el-GR" dirty="0">
                <a:latin typeface="Cambria" panose="02040503050406030204" pitchFamily="18" charset="0"/>
              </a:rPr>
              <a:t>Η ενότητα θεωρίας &amp; πράξης</a:t>
            </a:r>
          </a:p>
          <a:p>
            <a:pPr marL="514350" indent="-514350">
              <a:buAutoNum type="arabicParenR"/>
            </a:pPr>
            <a:r>
              <a:rPr lang="el-GR" dirty="0">
                <a:latin typeface="Cambria" panose="02040503050406030204" pitchFamily="18" charset="0"/>
              </a:rPr>
              <a:t>Οι ολιστικές- συστημικές προσεγγίσεις</a:t>
            </a:r>
          </a:p>
          <a:p>
            <a:pPr marL="514350" indent="-514350">
              <a:buAutoNum type="arabicParenR"/>
            </a:pPr>
            <a:r>
              <a:rPr lang="el-GR" dirty="0">
                <a:latin typeface="Cambria" panose="02040503050406030204" pitchFamily="18" charset="0"/>
              </a:rPr>
              <a:t>Οι διεπιστημονικές προσεγγίσεις</a:t>
            </a:r>
          </a:p>
          <a:p>
            <a:pPr marL="514350" indent="-514350">
              <a:buAutoNum type="arabicParenR"/>
            </a:pPr>
            <a:r>
              <a:rPr lang="el-GR" dirty="0">
                <a:latin typeface="Cambria" panose="02040503050406030204" pitchFamily="18" charset="0"/>
              </a:rPr>
              <a:t>Η ύπαρξη ενός κοινού οράματος</a:t>
            </a:r>
          </a:p>
          <a:p>
            <a:pPr marL="514350" indent="-514350">
              <a:buAutoNum type="arabicParenR"/>
            </a:pPr>
            <a:r>
              <a:rPr lang="el-GR" dirty="0">
                <a:latin typeface="Cambria" panose="02040503050406030204" pitchFamily="18" charset="0"/>
              </a:rPr>
              <a:t>Η συστηματική επιδίωξη για βελτίωση και αλλαγή</a:t>
            </a:r>
          </a:p>
          <a:p>
            <a:pPr marL="514350" indent="-514350">
              <a:buAutoNum type="arabicParenR"/>
            </a:pPr>
            <a:r>
              <a:rPr lang="el-GR" dirty="0">
                <a:latin typeface="Cambria" panose="02040503050406030204" pitchFamily="18" charset="0"/>
              </a:rPr>
              <a:t>Η ενεργός συμμετοχή και η οργανωμένη συλλογική και συνεργατική δράση στο πεδίο</a:t>
            </a:r>
          </a:p>
        </p:txBody>
      </p:sp>
    </p:spTree>
    <p:extLst>
      <p:ext uri="{BB962C8B-B14F-4D97-AF65-F5344CB8AC3E}">
        <p14:creationId xmlns:p14="http://schemas.microsoft.com/office/powerpoint/2010/main" val="2147630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A77676-BE1D-2A97-726A-F7E4148945DF}"/>
              </a:ext>
            </a:extLst>
          </p:cNvPr>
          <p:cNvSpPr>
            <a:spLocks noGrp="1"/>
          </p:cNvSpPr>
          <p:nvPr>
            <p:ph idx="1"/>
          </p:nvPr>
        </p:nvSpPr>
        <p:spPr>
          <a:xfrm>
            <a:off x="437881" y="347730"/>
            <a:ext cx="11346287" cy="6168980"/>
          </a:xfrm>
        </p:spPr>
        <p:txBody>
          <a:bodyPr/>
          <a:lstStyle/>
          <a:p>
            <a:pPr marL="0" indent="0">
              <a:buNone/>
            </a:pPr>
            <a:r>
              <a:rPr lang="el-GR" dirty="0">
                <a:latin typeface="Cambria" panose="02040503050406030204" pitchFamily="18" charset="0"/>
              </a:rPr>
              <a:t>8) Ο ισχυρά προληπτικός και μαχητικά παρεμβατικός ρόλος</a:t>
            </a:r>
          </a:p>
          <a:p>
            <a:pPr marL="0" indent="0">
              <a:buNone/>
            </a:pPr>
            <a:endParaRPr lang="el-GR" dirty="0">
              <a:latin typeface="Cambria" panose="02040503050406030204" pitchFamily="18" charset="0"/>
            </a:endParaRPr>
          </a:p>
          <a:p>
            <a:pPr marL="0" indent="0">
              <a:buNone/>
            </a:pPr>
            <a:r>
              <a:rPr lang="el-GR" dirty="0">
                <a:latin typeface="Cambria" panose="02040503050406030204" pitchFamily="18" charset="0"/>
              </a:rPr>
              <a:t>9) Η διαρκής κριτική και </a:t>
            </a:r>
            <a:r>
              <a:rPr lang="el-GR" dirty="0" err="1">
                <a:latin typeface="Cambria" panose="02040503050406030204" pitchFamily="18" charset="0"/>
              </a:rPr>
              <a:t>αναστοχαστική</a:t>
            </a:r>
            <a:r>
              <a:rPr lang="el-GR" dirty="0">
                <a:latin typeface="Cambria" panose="02040503050406030204" pitchFamily="18" charset="0"/>
              </a:rPr>
              <a:t> διαδικασία</a:t>
            </a:r>
          </a:p>
          <a:p>
            <a:pPr marL="0" indent="0">
              <a:buNone/>
            </a:pPr>
            <a:endParaRPr lang="el-GR" dirty="0">
              <a:latin typeface="Cambria" panose="02040503050406030204" pitchFamily="18" charset="0"/>
            </a:endParaRPr>
          </a:p>
          <a:p>
            <a:pPr marL="0" indent="0">
              <a:buNone/>
            </a:pPr>
            <a:r>
              <a:rPr lang="el-GR" dirty="0">
                <a:latin typeface="Cambria" panose="02040503050406030204" pitchFamily="18" charset="0"/>
              </a:rPr>
              <a:t>10) Η συστηματική συνεργατική και μετασχηματιστική μάθηση</a:t>
            </a:r>
          </a:p>
          <a:p>
            <a:pPr marL="0" indent="0">
              <a:buNone/>
            </a:pPr>
            <a:endParaRPr lang="el-GR" dirty="0">
              <a:latin typeface="Cambria" panose="02040503050406030204" pitchFamily="18" charset="0"/>
            </a:endParaRPr>
          </a:p>
          <a:p>
            <a:pPr marL="0" indent="0">
              <a:buNone/>
            </a:pPr>
            <a:r>
              <a:rPr lang="el-GR" dirty="0">
                <a:latin typeface="Cambria" panose="02040503050406030204" pitchFamily="18" charset="0"/>
              </a:rPr>
              <a:t>11) Η ενθάρρυνση και η ανάπτυξη της δημιουργικότητας και της συν-δημιουργίας νέας γνώσης</a:t>
            </a:r>
          </a:p>
          <a:p>
            <a:pPr marL="0" indent="0">
              <a:buNone/>
            </a:pPr>
            <a:endParaRPr lang="el-GR" dirty="0">
              <a:latin typeface="Cambria" panose="02040503050406030204" pitchFamily="18" charset="0"/>
            </a:endParaRPr>
          </a:p>
          <a:p>
            <a:pPr marL="0" indent="0">
              <a:buNone/>
            </a:pPr>
            <a:r>
              <a:rPr lang="el-GR" dirty="0">
                <a:latin typeface="Cambria" panose="02040503050406030204" pitchFamily="18" charset="0"/>
              </a:rPr>
              <a:t>12) Το </a:t>
            </a:r>
            <a:r>
              <a:rPr lang="el-GR" dirty="0" err="1">
                <a:latin typeface="Cambria" panose="02040503050406030204" pitchFamily="18" charset="0"/>
              </a:rPr>
              <a:t>κοινωνικοπαιδαγωγικό</a:t>
            </a:r>
            <a:r>
              <a:rPr lang="el-GR" dirty="0">
                <a:latin typeface="Cambria" panose="02040503050406030204" pitchFamily="18" charset="0"/>
              </a:rPr>
              <a:t> ήθος και η </a:t>
            </a:r>
            <a:r>
              <a:rPr lang="el-GR" dirty="0" err="1">
                <a:latin typeface="Cambria" panose="02040503050406030204" pitchFamily="18" charset="0"/>
              </a:rPr>
              <a:t>κοινωνικοπαιδαγωγική</a:t>
            </a:r>
            <a:r>
              <a:rPr lang="el-GR" dirty="0">
                <a:latin typeface="Cambria" panose="02040503050406030204" pitchFamily="18" charset="0"/>
              </a:rPr>
              <a:t> κουλτούρα</a:t>
            </a:r>
          </a:p>
        </p:txBody>
      </p:sp>
    </p:spTree>
    <p:extLst>
      <p:ext uri="{BB962C8B-B14F-4D97-AF65-F5344CB8AC3E}">
        <p14:creationId xmlns:p14="http://schemas.microsoft.com/office/powerpoint/2010/main" val="325470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17EE44-6065-F5EE-BC8E-0E66873E7C54}"/>
              </a:ext>
            </a:extLst>
          </p:cNvPr>
          <p:cNvSpPr>
            <a:spLocks noGrp="1"/>
          </p:cNvSpPr>
          <p:nvPr>
            <p:ph type="title"/>
          </p:nvPr>
        </p:nvSpPr>
        <p:spPr/>
        <p:txBody>
          <a:bodyPr>
            <a:normAutofit/>
          </a:bodyPr>
          <a:lstStyle/>
          <a:p>
            <a:pPr algn="ctr"/>
            <a:r>
              <a:rPr lang="el-GR" sz="3600" dirty="0">
                <a:latin typeface="Cambria" panose="02040503050406030204" pitchFamily="18" charset="0"/>
              </a:rPr>
              <a:t>Ορισμός της κοινωνικής παιδαγωγικής</a:t>
            </a:r>
          </a:p>
        </p:txBody>
      </p:sp>
      <p:sp>
        <p:nvSpPr>
          <p:cNvPr id="3" name="Θέση περιεχομένου 2">
            <a:extLst>
              <a:ext uri="{FF2B5EF4-FFF2-40B4-BE49-F238E27FC236}">
                <a16:creationId xmlns:a16="http://schemas.microsoft.com/office/drawing/2014/main" id="{0E7D919C-2BA1-4F47-E4C8-A70687999AFD}"/>
              </a:ext>
            </a:extLst>
          </p:cNvPr>
          <p:cNvSpPr>
            <a:spLocks noGrp="1"/>
          </p:cNvSpPr>
          <p:nvPr>
            <p:ph idx="1"/>
          </p:nvPr>
        </p:nvSpPr>
        <p:spPr>
          <a:xfrm>
            <a:off x="339143" y="1445009"/>
            <a:ext cx="11513713" cy="4481196"/>
          </a:xfrm>
        </p:spPr>
        <p:txBody>
          <a:bodyPr>
            <a:normAutofit/>
          </a:bodyPr>
          <a:lstStyle/>
          <a:p>
            <a:pPr marL="0" indent="0" algn="ctr">
              <a:buNone/>
            </a:pPr>
            <a:r>
              <a:rPr lang="el-GR" sz="3600" dirty="0">
                <a:latin typeface="Cambria" panose="02040503050406030204" pitchFamily="18" charset="0"/>
              </a:rPr>
              <a:t>Η κοινωνική παιδαγωγική είναι η επιστήμη η οποία ενεργεί ως λειτουργικό ενδιάμεσο μεταξύ ατόμου και κοινωνίας, είναι η οργανωμένη διαμεσολάβηση ανάμεσα στο </a:t>
            </a:r>
            <a:r>
              <a:rPr lang="el-GR" sz="3600" dirty="0" err="1">
                <a:latin typeface="Cambria" panose="02040503050406030204" pitchFamily="18" charset="0"/>
              </a:rPr>
              <a:t>βιοψυχοκοινωνικό</a:t>
            </a:r>
            <a:r>
              <a:rPr lang="el-GR" sz="3600" dirty="0">
                <a:latin typeface="Cambria" panose="02040503050406030204" pitchFamily="18" charset="0"/>
              </a:rPr>
              <a:t> σύστημα άνθρωπος και στο κοινωνικό (πολιτισμικό, οικονομικό, πολιτικό, τεχνολογικό) </a:t>
            </a:r>
            <a:r>
              <a:rPr lang="el-GR" sz="3600" dirty="0" err="1">
                <a:latin typeface="Cambria" panose="02040503050406030204" pitchFamily="18" charset="0"/>
              </a:rPr>
              <a:t>υπερσύστημα</a:t>
            </a:r>
            <a:r>
              <a:rPr lang="el-GR" sz="3600" dirty="0">
                <a:latin typeface="Cambria" panose="02040503050406030204" pitchFamily="18" charset="0"/>
              </a:rPr>
              <a:t> που τον περιβάλλει. </a:t>
            </a:r>
          </a:p>
        </p:txBody>
      </p:sp>
    </p:spTree>
    <p:extLst>
      <p:ext uri="{BB962C8B-B14F-4D97-AF65-F5344CB8AC3E}">
        <p14:creationId xmlns:p14="http://schemas.microsoft.com/office/powerpoint/2010/main" val="398591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B7399D-F66B-B3A4-161F-0F037C881825}"/>
              </a:ext>
            </a:extLst>
          </p:cNvPr>
          <p:cNvSpPr>
            <a:spLocks noGrp="1"/>
          </p:cNvSpPr>
          <p:nvPr>
            <p:ph type="ctrTitle"/>
          </p:nvPr>
        </p:nvSpPr>
        <p:spPr>
          <a:xfrm>
            <a:off x="321971" y="869839"/>
            <a:ext cx="11294771" cy="3264408"/>
          </a:xfrm>
        </p:spPr>
        <p:txBody>
          <a:bodyPr/>
          <a:lstStyle/>
          <a:p>
            <a:pPr algn="ctr"/>
            <a:r>
              <a:rPr lang="el-GR" dirty="0">
                <a:latin typeface="Cambria" panose="02040503050406030204" pitchFamily="18" charset="0"/>
              </a:rPr>
              <a:t>Μεθοδολογικές διαστάσεις της </a:t>
            </a:r>
            <a:r>
              <a:rPr lang="el-GR" dirty="0" err="1">
                <a:latin typeface="Cambria" panose="02040503050406030204" pitchFamily="18" charset="0"/>
              </a:rPr>
              <a:t>κοινωνικοπαιδαγωγικής</a:t>
            </a:r>
            <a:r>
              <a:rPr lang="el-GR" dirty="0">
                <a:latin typeface="Cambria" panose="02040503050406030204" pitchFamily="18" charset="0"/>
              </a:rPr>
              <a:t> επιστήμης</a:t>
            </a:r>
          </a:p>
        </p:txBody>
      </p:sp>
    </p:spTree>
    <p:extLst>
      <p:ext uri="{BB962C8B-B14F-4D97-AF65-F5344CB8AC3E}">
        <p14:creationId xmlns:p14="http://schemas.microsoft.com/office/powerpoint/2010/main" val="3207145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F2F482-C2BE-EE88-A4F0-5E38044FD3E8}"/>
              </a:ext>
            </a:extLst>
          </p:cNvPr>
          <p:cNvSpPr>
            <a:spLocks noGrp="1"/>
          </p:cNvSpPr>
          <p:nvPr>
            <p:ph type="title"/>
          </p:nvPr>
        </p:nvSpPr>
        <p:spPr>
          <a:xfrm>
            <a:off x="244699" y="365125"/>
            <a:ext cx="11848563" cy="1296250"/>
          </a:xfrm>
        </p:spPr>
        <p:txBody>
          <a:bodyPr/>
          <a:lstStyle/>
          <a:p>
            <a:r>
              <a:rPr lang="el-GR" dirty="0">
                <a:latin typeface="Cambria" panose="02040503050406030204" pitchFamily="18" charset="0"/>
              </a:rPr>
              <a:t>Κοινωνική Παιδαγωγική και Συστημική Επιστήμη</a:t>
            </a:r>
          </a:p>
        </p:txBody>
      </p:sp>
      <p:sp>
        <p:nvSpPr>
          <p:cNvPr id="3" name="Θέση περιεχομένου 2">
            <a:extLst>
              <a:ext uri="{FF2B5EF4-FFF2-40B4-BE49-F238E27FC236}">
                <a16:creationId xmlns:a16="http://schemas.microsoft.com/office/drawing/2014/main" id="{079A445E-9C1C-F55B-51FA-7391D1D16BB8}"/>
              </a:ext>
            </a:extLst>
          </p:cNvPr>
          <p:cNvSpPr>
            <a:spLocks noGrp="1"/>
          </p:cNvSpPr>
          <p:nvPr>
            <p:ph idx="1"/>
          </p:nvPr>
        </p:nvSpPr>
        <p:spPr>
          <a:xfrm>
            <a:off x="98737" y="1468191"/>
            <a:ext cx="11848563" cy="5024683"/>
          </a:xfrm>
        </p:spPr>
        <p:txBody>
          <a:bodyPr>
            <a:normAutofit/>
          </a:bodyPr>
          <a:lstStyle/>
          <a:p>
            <a:pPr algn="just"/>
            <a:r>
              <a:rPr lang="el-GR" dirty="0">
                <a:latin typeface="Cambria" panose="02040503050406030204" pitchFamily="18" charset="0"/>
              </a:rPr>
              <a:t>Η συστημική επιστήμη προσεγγίζει ολιστικά το σύστημα, αναγνωρίζοντας ότι από το «όλον» αναδύονται ιδιότητες διαφορετικές από το άθροισμα των μερών.</a:t>
            </a:r>
          </a:p>
          <a:p>
            <a:pPr algn="just"/>
            <a:r>
              <a:rPr lang="el-GR" dirty="0">
                <a:latin typeface="Cambria" panose="02040503050406030204" pitchFamily="18" charset="0"/>
              </a:rPr>
              <a:t>Σύστημα είναι κάθε ενιαίο σύνολο το οποίο αποτελείται από στοιχεία τα οποία διασυνδέονται μεταξύ τους με σχέσεις αλληλεπίδρασης και αλληλεξάρτησης. </a:t>
            </a:r>
          </a:p>
          <a:p>
            <a:pPr algn="just"/>
            <a:r>
              <a:rPr lang="el-GR" dirty="0">
                <a:latin typeface="Cambria" panose="02040503050406030204" pitchFamily="18" charset="0"/>
              </a:rPr>
              <a:t>Η συστημική προσέγγιση αξιοποιείται κυρίως σε «προβληματικές καταστάσεις» όπου δεν υπάρχει εξ αρχής ξεκάθαρη άποψη για το τι συνιστά το «πρόβλημα» ή για το ποιο είναι το είδος δράσης που θα πρέπει να αναληφθεί. </a:t>
            </a:r>
          </a:p>
        </p:txBody>
      </p:sp>
    </p:spTree>
    <p:extLst>
      <p:ext uri="{BB962C8B-B14F-4D97-AF65-F5344CB8AC3E}">
        <p14:creationId xmlns:p14="http://schemas.microsoft.com/office/powerpoint/2010/main" val="239346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9F8E87-67F7-FDCD-C1E2-FBA0B5384F4B}"/>
              </a:ext>
            </a:extLst>
          </p:cNvPr>
          <p:cNvSpPr>
            <a:spLocks noGrp="1"/>
          </p:cNvSpPr>
          <p:nvPr>
            <p:ph type="title"/>
          </p:nvPr>
        </p:nvSpPr>
        <p:spPr>
          <a:xfrm>
            <a:off x="838200" y="365125"/>
            <a:ext cx="10515600" cy="781095"/>
          </a:xfrm>
        </p:spPr>
        <p:txBody>
          <a:bodyPr>
            <a:normAutofit fontScale="90000"/>
          </a:bodyPr>
          <a:lstStyle/>
          <a:p>
            <a:pPr algn="ctr"/>
            <a:r>
              <a:rPr lang="el-GR" sz="3200" dirty="0">
                <a:latin typeface="Cambria" panose="02040503050406030204" pitchFamily="18" charset="0"/>
              </a:rPr>
              <a:t>Βασικές θεωρητικές διαστάσεις της Κοινωνικής Παιδαγωγικής</a:t>
            </a:r>
          </a:p>
        </p:txBody>
      </p:sp>
      <p:sp>
        <p:nvSpPr>
          <p:cNvPr id="3" name="Θέση περιεχομένου 2">
            <a:extLst>
              <a:ext uri="{FF2B5EF4-FFF2-40B4-BE49-F238E27FC236}">
                <a16:creationId xmlns:a16="http://schemas.microsoft.com/office/drawing/2014/main" id="{9E8AA54F-7C21-6417-00A1-1C0EFA57B654}"/>
              </a:ext>
            </a:extLst>
          </p:cNvPr>
          <p:cNvSpPr>
            <a:spLocks noGrp="1"/>
          </p:cNvSpPr>
          <p:nvPr>
            <p:ph idx="1"/>
          </p:nvPr>
        </p:nvSpPr>
        <p:spPr>
          <a:xfrm>
            <a:off x="605307" y="1146220"/>
            <a:ext cx="10748493" cy="5025980"/>
          </a:xfrm>
        </p:spPr>
        <p:txBody>
          <a:bodyPr>
            <a:normAutofit/>
          </a:bodyPr>
          <a:lstStyle/>
          <a:p>
            <a:pPr marL="0" indent="0">
              <a:buNone/>
            </a:pPr>
            <a:r>
              <a:rPr lang="el-GR" sz="3200" dirty="0">
                <a:latin typeface="Cambria" panose="02040503050406030204" pitchFamily="18" charset="0"/>
              </a:rPr>
              <a:t>1) Το </a:t>
            </a:r>
            <a:r>
              <a:rPr lang="el-GR" sz="3200" dirty="0" err="1">
                <a:latin typeface="Cambria" panose="02040503050406030204" pitchFamily="18" charset="0"/>
              </a:rPr>
              <a:t>αξιακό</a:t>
            </a:r>
            <a:r>
              <a:rPr lang="el-GR" sz="3200" dirty="0">
                <a:latin typeface="Cambria" panose="02040503050406030204" pitchFamily="18" charset="0"/>
              </a:rPr>
              <a:t> σύστημα και το </a:t>
            </a:r>
            <a:r>
              <a:rPr lang="el-GR" sz="3200" dirty="0" err="1">
                <a:latin typeface="Cambria" panose="02040503050406030204" pitchFamily="18" charset="0"/>
              </a:rPr>
              <a:t>κοινωνικοπαιδαγωγικό</a:t>
            </a:r>
            <a:r>
              <a:rPr lang="el-GR" sz="3200" dirty="0">
                <a:latin typeface="Cambria" panose="02040503050406030204" pitchFamily="18" charset="0"/>
              </a:rPr>
              <a:t> ήθος</a:t>
            </a:r>
          </a:p>
          <a:p>
            <a:pPr marL="0" indent="0">
              <a:buNone/>
            </a:pPr>
            <a:r>
              <a:rPr lang="el-GR" sz="3200" dirty="0">
                <a:latin typeface="Cambria" panose="02040503050406030204" pitchFamily="18" charset="0"/>
              </a:rPr>
              <a:t>2) Η προσωπική και κοινωνική ευημερία και πρόοδος</a:t>
            </a:r>
          </a:p>
          <a:p>
            <a:pPr marL="0" indent="0">
              <a:buNone/>
            </a:pPr>
            <a:r>
              <a:rPr lang="el-GR" sz="3200" dirty="0">
                <a:latin typeface="Cambria" panose="02040503050406030204" pitchFamily="18" charset="0"/>
              </a:rPr>
              <a:t>3) Η κοινωνική δικαιοσύνη</a:t>
            </a:r>
          </a:p>
          <a:p>
            <a:pPr marL="0" indent="0">
              <a:buNone/>
            </a:pPr>
            <a:r>
              <a:rPr lang="el-GR" sz="3200" dirty="0">
                <a:latin typeface="Cambria" panose="02040503050406030204" pitchFamily="18" charset="0"/>
              </a:rPr>
              <a:t>4) Ο κριτικός </a:t>
            </a:r>
            <a:r>
              <a:rPr lang="el-GR" sz="3200" dirty="0" err="1">
                <a:latin typeface="Cambria" panose="02040503050406030204" pitchFamily="18" charset="0"/>
              </a:rPr>
              <a:t>αναστοχασμός</a:t>
            </a:r>
            <a:endParaRPr lang="el-GR" sz="3200" dirty="0">
              <a:latin typeface="Cambria" panose="02040503050406030204" pitchFamily="18" charset="0"/>
            </a:endParaRPr>
          </a:p>
          <a:p>
            <a:pPr marL="0" indent="0">
              <a:buNone/>
            </a:pPr>
            <a:r>
              <a:rPr lang="el-GR" sz="3200" dirty="0">
                <a:latin typeface="Cambria" panose="02040503050406030204" pitchFamily="18" charset="0"/>
              </a:rPr>
              <a:t>5) Η ολόπλευρη ανάπτυξη του ανθρώπου</a:t>
            </a:r>
          </a:p>
          <a:p>
            <a:pPr marL="0" indent="0">
              <a:buNone/>
            </a:pPr>
            <a:r>
              <a:rPr lang="el-GR" sz="3200" dirty="0">
                <a:latin typeface="Cambria" panose="02040503050406030204" pitchFamily="18" charset="0"/>
              </a:rPr>
              <a:t>6) Η ενίσχυση και ανάπτυξη του ανθρώπου</a:t>
            </a:r>
          </a:p>
          <a:p>
            <a:pPr marL="0" indent="0">
              <a:buNone/>
            </a:pPr>
            <a:r>
              <a:rPr lang="el-GR" sz="3200" dirty="0">
                <a:latin typeface="Cambria" panose="02040503050406030204" pitchFamily="18" charset="0"/>
              </a:rPr>
              <a:t>7) Η ενίσχυση και ανάπτυξη συναισθηματικών και κοινωνικών δεξιοτήτων</a:t>
            </a:r>
          </a:p>
          <a:p>
            <a:pPr marL="0" indent="0">
              <a:buNone/>
            </a:pPr>
            <a:endParaRPr lang="el-GR" dirty="0"/>
          </a:p>
        </p:txBody>
      </p:sp>
    </p:spTree>
    <p:extLst>
      <p:ext uri="{BB962C8B-B14F-4D97-AF65-F5344CB8AC3E}">
        <p14:creationId xmlns:p14="http://schemas.microsoft.com/office/powerpoint/2010/main" val="1603058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E2253E-C7E2-E69D-0A02-12FFE768859D}"/>
              </a:ext>
            </a:extLst>
          </p:cNvPr>
          <p:cNvSpPr>
            <a:spLocks noGrp="1"/>
          </p:cNvSpPr>
          <p:nvPr>
            <p:ph type="title"/>
          </p:nvPr>
        </p:nvSpPr>
        <p:spPr>
          <a:xfrm>
            <a:off x="218941" y="365125"/>
            <a:ext cx="11681138" cy="884125"/>
          </a:xfrm>
        </p:spPr>
        <p:txBody>
          <a:bodyPr/>
          <a:lstStyle/>
          <a:p>
            <a:pPr algn="ctr"/>
            <a:r>
              <a:rPr lang="el-GR" dirty="0">
                <a:latin typeface="Cambria" panose="02040503050406030204" pitchFamily="18" charset="0"/>
              </a:rPr>
              <a:t>Βασικές αρχές της συστημικής θεωρίας</a:t>
            </a:r>
          </a:p>
        </p:txBody>
      </p:sp>
      <p:sp>
        <p:nvSpPr>
          <p:cNvPr id="3" name="Θέση περιεχομένου 2">
            <a:extLst>
              <a:ext uri="{FF2B5EF4-FFF2-40B4-BE49-F238E27FC236}">
                <a16:creationId xmlns:a16="http://schemas.microsoft.com/office/drawing/2014/main" id="{1A6C8E60-038A-1DDD-4FF3-5AB9CE01C3F4}"/>
              </a:ext>
            </a:extLst>
          </p:cNvPr>
          <p:cNvSpPr>
            <a:spLocks noGrp="1"/>
          </p:cNvSpPr>
          <p:nvPr>
            <p:ph idx="1"/>
          </p:nvPr>
        </p:nvSpPr>
        <p:spPr>
          <a:xfrm>
            <a:off x="218941" y="1249249"/>
            <a:ext cx="11754118" cy="5243625"/>
          </a:xfrm>
        </p:spPr>
        <p:txBody>
          <a:bodyPr/>
          <a:lstStyle/>
          <a:p>
            <a:r>
              <a:rPr lang="el-GR" dirty="0">
                <a:latin typeface="Cambria" panose="02040503050406030204" pitchFamily="18" charset="0"/>
              </a:rPr>
              <a:t>Ενεργός συμμετοχή των εμπλεκομένων</a:t>
            </a:r>
          </a:p>
          <a:p>
            <a:endParaRPr lang="el-GR" dirty="0">
              <a:latin typeface="Cambria" panose="02040503050406030204" pitchFamily="18" charset="0"/>
            </a:endParaRPr>
          </a:p>
          <a:p>
            <a:r>
              <a:rPr lang="el-GR" dirty="0">
                <a:latin typeface="Cambria" panose="02040503050406030204" pitchFamily="18" charset="0"/>
              </a:rPr>
              <a:t>Ειδικό ενδιαφέρον για τις επιδράσεις κοινωνικών, πολιτισμικών και οργανωτικών παραγόντων. </a:t>
            </a:r>
          </a:p>
          <a:p>
            <a:endParaRPr lang="el-GR" dirty="0">
              <a:latin typeface="Cambria" panose="02040503050406030204" pitchFamily="18" charset="0"/>
            </a:endParaRPr>
          </a:p>
          <a:p>
            <a:r>
              <a:rPr lang="el-GR" dirty="0">
                <a:latin typeface="Cambria" panose="02040503050406030204" pitchFamily="18" charset="0"/>
              </a:rPr>
              <a:t>Συνεργατική μάθηση μέσα από την έρευνα στο πεδίο.</a:t>
            </a:r>
          </a:p>
          <a:p>
            <a:endParaRPr lang="el-GR" dirty="0">
              <a:latin typeface="Cambria" panose="02040503050406030204" pitchFamily="18" charset="0"/>
            </a:endParaRPr>
          </a:p>
          <a:p>
            <a:r>
              <a:rPr lang="el-GR" dirty="0">
                <a:latin typeface="Cambria" panose="02040503050406030204" pitchFamily="18" charset="0"/>
              </a:rPr>
              <a:t>Ανάγκη για συνύπαρξη δύο </a:t>
            </a:r>
            <a:r>
              <a:rPr lang="el-GR" dirty="0" err="1">
                <a:latin typeface="Cambria" panose="02040503050406030204" pitchFamily="18" charset="0"/>
              </a:rPr>
              <a:t>αλληλοεξαρτώμενων</a:t>
            </a:r>
            <a:r>
              <a:rPr lang="el-GR" dirty="0">
                <a:latin typeface="Cambria" panose="02040503050406030204" pitchFamily="18" charset="0"/>
              </a:rPr>
              <a:t> αλλά διακεκριμένων τρόπων σκέψης. </a:t>
            </a:r>
          </a:p>
        </p:txBody>
      </p:sp>
    </p:spTree>
    <p:extLst>
      <p:ext uri="{BB962C8B-B14F-4D97-AF65-F5344CB8AC3E}">
        <p14:creationId xmlns:p14="http://schemas.microsoft.com/office/powerpoint/2010/main" val="64077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18EE58-62D0-49D4-3C81-0A762B88F6B0}"/>
              </a:ext>
            </a:extLst>
          </p:cNvPr>
          <p:cNvSpPr>
            <a:spLocks noGrp="1"/>
          </p:cNvSpPr>
          <p:nvPr>
            <p:ph idx="1"/>
          </p:nvPr>
        </p:nvSpPr>
        <p:spPr>
          <a:xfrm>
            <a:off x="579549" y="515155"/>
            <a:ext cx="11191741" cy="5885645"/>
          </a:xfrm>
        </p:spPr>
        <p:txBody>
          <a:bodyPr>
            <a:normAutofit/>
          </a:bodyPr>
          <a:lstStyle/>
          <a:p>
            <a:pPr marL="0" indent="0">
              <a:buNone/>
            </a:pPr>
            <a:r>
              <a:rPr lang="el-GR" sz="3200" dirty="0">
                <a:latin typeface="Cambria" panose="02040503050406030204" pitchFamily="18" charset="0"/>
              </a:rPr>
              <a:t>8) Η ενίσχυση και ανάπτυξη της δημιουργικότητας</a:t>
            </a:r>
          </a:p>
          <a:p>
            <a:pPr marL="0" indent="0">
              <a:buNone/>
            </a:pPr>
            <a:r>
              <a:rPr lang="el-GR" sz="3200" dirty="0">
                <a:latin typeface="Cambria" panose="02040503050406030204" pitchFamily="18" charset="0"/>
              </a:rPr>
              <a:t>9) Ο σεβασμός της μοναδικότητας και της ετερότητας κάθε ανθρώπου</a:t>
            </a:r>
          </a:p>
          <a:p>
            <a:pPr marL="0" indent="0">
              <a:buNone/>
            </a:pPr>
            <a:r>
              <a:rPr lang="el-GR" sz="3200" dirty="0">
                <a:latin typeface="Cambria" panose="02040503050406030204" pitchFamily="18" charset="0"/>
              </a:rPr>
              <a:t>10) Η υποστήριξη και αξιοποίηση του οικογενειακού πλαισίου</a:t>
            </a:r>
          </a:p>
          <a:p>
            <a:pPr marL="0" indent="0">
              <a:buNone/>
            </a:pPr>
            <a:r>
              <a:rPr lang="el-GR" sz="3200" dirty="0">
                <a:latin typeface="Cambria" panose="02040503050406030204" pitchFamily="18" charset="0"/>
              </a:rPr>
              <a:t>11) Ο ισχυρός προσανατολισμός στην πράξη με την ανάληψη προληπτικών και παρεμβατικών δράσεων</a:t>
            </a:r>
          </a:p>
          <a:p>
            <a:pPr marL="0" indent="0">
              <a:buNone/>
            </a:pPr>
            <a:r>
              <a:rPr lang="el-GR" sz="3200" dirty="0">
                <a:latin typeface="Cambria" panose="02040503050406030204" pitchFamily="18" charset="0"/>
              </a:rPr>
              <a:t>12) Η υποστήριξη της αλληλεπίδρασης, της ομαδικότητας, της συλλογικότητας, της συνεργασίας. </a:t>
            </a:r>
          </a:p>
        </p:txBody>
      </p:sp>
    </p:spTree>
    <p:extLst>
      <p:ext uri="{BB962C8B-B14F-4D97-AF65-F5344CB8AC3E}">
        <p14:creationId xmlns:p14="http://schemas.microsoft.com/office/powerpoint/2010/main" val="319761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9AAB37-F045-FCF7-F94C-8073A09229BE}"/>
              </a:ext>
            </a:extLst>
          </p:cNvPr>
          <p:cNvSpPr>
            <a:spLocks noGrp="1"/>
          </p:cNvSpPr>
          <p:nvPr>
            <p:ph type="title"/>
          </p:nvPr>
        </p:nvSpPr>
        <p:spPr>
          <a:xfrm>
            <a:off x="373488" y="365125"/>
            <a:ext cx="11445026" cy="665185"/>
          </a:xfrm>
        </p:spPr>
        <p:txBody>
          <a:bodyPr>
            <a:normAutofit/>
          </a:bodyPr>
          <a:lstStyle/>
          <a:p>
            <a:pPr algn="ctr"/>
            <a:r>
              <a:rPr lang="el-GR" sz="3600" dirty="0">
                <a:latin typeface="Cambria" panose="02040503050406030204" pitchFamily="18" charset="0"/>
              </a:rPr>
              <a:t>Το </a:t>
            </a:r>
            <a:r>
              <a:rPr lang="el-GR" sz="3600" dirty="0" err="1">
                <a:latin typeface="Cambria" panose="02040503050406030204" pitchFamily="18" charset="0"/>
              </a:rPr>
              <a:t>αξιακό</a:t>
            </a:r>
            <a:r>
              <a:rPr lang="el-GR" sz="3600" dirty="0">
                <a:latin typeface="Cambria" panose="02040503050406030204" pitchFamily="18" charset="0"/>
              </a:rPr>
              <a:t> σύστημα και το </a:t>
            </a:r>
            <a:r>
              <a:rPr lang="el-GR" sz="3600" dirty="0" err="1">
                <a:latin typeface="Cambria" panose="02040503050406030204" pitchFamily="18" charset="0"/>
              </a:rPr>
              <a:t>κοινωνικοπαιδαγωγικό</a:t>
            </a:r>
            <a:r>
              <a:rPr lang="el-GR" sz="3600" dirty="0">
                <a:latin typeface="Cambria" panose="02040503050406030204" pitchFamily="18" charset="0"/>
              </a:rPr>
              <a:t> ήθος</a:t>
            </a:r>
          </a:p>
        </p:txBody>
      </p:sp>
      <p:sp>
        <p:nvSpPr>
          <p:cNvPr id="3" name="Θέση περιεχομένου 2">
            <a:extLst>
              <a:ext uri="{FF2B5EF4-FFF2-40B4-BE49-F238E27FC236}">
                <a16:creationId xmlns:a16="http://schemas.microsoft.com/office/drawing/2014/main" id="{734AD13F-E95F-756D-944B-CC3214684092}"/>
              </a:ext>
            </a:extLst>
          </p:cNvPr>
          <p:cNvSpPr>
            <a:spLocks noGrp="1"/>
          </p:cNvSpPr>
          <p:nvPr>
            <p:ph idx="1"/>
          </p:nvPr>
        </p:nvSpPr>
        <p:spPr>
          <a:xfrm>
            <a:off x="193183" y="1030310"/>
            <a:ext cx="11625329" cy="5462565"/>
          </a:xfrm>
        </p:spPr>
        <p:txBody>
          <a:bodyPr>
            <a:normAutofit/>
          </a:bodyPr>
          <a:lstStyle/>
          <a:p>
            <a:r>
              <a:rPr lang="el-GR" dirty="0">
                <a:latin typeface="Cambria" panose="02040503050406030204" pitchFamily="18" charset="0"/>
              </a:rPr>
              <a:t>Το </a:t>
            </a:r>
            <a:r>
              <a:rPr lang="el-GR" dirty="0" err="1">
                <a:latin typeface="Cambria" panose="02040503050406030204" pitchFamily="18" charset="0"/>
              </a:rPr>
              <a:t>κοινωνικοπαιδαγωγικό</a:t>
            </a:r>
            <a:r>
              <a:rPr lang="el-GR" dirty="0">
                <a:latin typeface="Cambria" panose="02040503050406030204" pitchFamily="18" charset="0"/>
              </a:rPr>
              <a:t> ήθος είναι ταυτισμένο με ένα ισχυρό </a:t>
            </a:r>
            <a:r>
              <a:rPr lang="el-GR" dirty="0" err="1">
                <a:latin typeface="Cambria" panose="02040503050406030204" pitchFamily="18" charset="0"/>
              </a:rPr>
              <a:t>αξιακό</a:t>
            </a:r>
            <a:r>
              <a:rPr lang="el-GR" dirty="0">
                <a:latin typeface="Cambria" panose="02040503050406030204" pitchFamily="18" charset="0"/>
              </a:rPr>
              <a:t> σύστημα. </a:t>
            </a:r>
          </a:p>
          <a:p>
            <a:r>
              <a:rPr lang="el-GR" dirty="0">
                <a:latin typeface="Cambria" panose="02040503050406030204" pitchFamily="18" charset="0"/>
              </a:rPr>
              <a:t>Το σύστημα αυτό συγκροτείται από αξίες, οι οποίες δημιουργούν αρχές, αντιλήψεις, σκέψεις και συναισθήματα.</a:t>
            </a:r>
          </a:p>
          <a:p>
            <a:r>
              <a:rPr lang="el-GR" dirty="0">
                <a:latin typeface="Cambria" panose="02040503050406030204" pitchFamily="18" charset="0"/>
              </a:rPr>
              <a:t>Οι αξίες διαμορφώνουν διαδοχικά πεποιθήσεις, ερμηνείες, νοοτροπίες, στάσεις, αποφάσεις, συμπεριφορές και δράσεις.</a:t>
            </a:r>
          </a:p>
          <a:p>
            <a:r>
              <a:rPr lang="el-GR" dirty="0">
                <a:latin typeface="Cambria" panose="02040503050406030204" pitchFamily="18" charset="0"/>
              </a:rPr>
              <a:t>Το </a:t>
            </a:r>
            <a:r>
              <a:rPr lang="el-GR" dirty="0" err="1">
                <a:latin typeface="Cambria" panose="02040503050406030204" pitchFamily="18" charset="0"/>
              </a:rPr>
              <a:t>κοινωνικοπαιδαγωγικό</a:t>
            </a:r>
            <a:r>
              <a:rPr lang="el-GR" dirty="0">
                <a:latin typeface="Cambria" panose="02040503050406030204" pitchFamily="18" charset="0"/>
              </a:rPr>
              <a:t> ήθος μαθαίνει τους ανθρώπους να συνεχίσουν να οραματίζονται, να προσπαθούν, να συνειδητοποιούν και να ενεργοποιούν τις δυνατότητές τους σε ατομικό και συλλογικό επίπεδο. </a:t>
            </a:r>
          </a:p>
        </p:txBody>
      </p:sp>
    </p:spTree>
    <p:extLst>
      <p:ext uri="{BB962C8B-B14F-4D97-AF65-F5344CB8AC3E}">
        <p14:creationId xmlns:p14="http://schemas.microsoft.com/office/powerpoint/2010/main" val="419207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AC1F46-EC95-9DC1-A18D-7C30FE4867D4}"/>
              </a:ext>
            </a:extLst>
          </p:cNvPr>
          <p:cNvSpPr>
            <a:spLocks noGrp="1"/>
          </p:cNvSpPr>
          <p:nvPr>
            <p:ph type="title"/>
          </p:nvPr>
        </p:nvSpPr>
        <p:spPr>
          <a:xfrm>
            <a:off x="309093" y="197700"/>
            <a:ext cx="11882907" cy="639427"/>
          </a:xfrm>
        </p:spPr>
        <p:txBody>
          <a:bodyPr>
            <a:normAutofit/>
          </a:bodyPr>
          <a:lstStyle/>
          <a:p>
            <a:r>
              <a:rPr lang="el-GR" sz="3600" dirty="0">
                <a:latin typeface="Cambria" panose="02040503050406030204" pitchFamily="18" charset="0"/>
              </a:rPr>
              <a:t>Η προσωπική και κοινωνική ευημερία και πρόοδος </a:t>
            </a:r>
          </a:p>
        </p:txBody>
      </p:sp>
      <p:sp>
        <p:nvSpPr>
          <p:cNvPr id="3" name="Θέση περιεχομένου 2">
            <a:extLst>
              <a:ext uri="{FF2B5EF4-FFF2-40B4-BE49-F238E27FC236}">
                <a16:creationId xmlns:a16="http://schemas.microsoft.com/office/drawing/2014/main" id="{6A14A1B1-1A0B-E2AF-00F0-BF8D7FFFFB60}"/>
              </a:ext>
            </a:extLst>
          </p:cNvPr>
          <p:cNvSpPr>
            <a:spLocks noGrp="1"/>
          </p:cNvSpPr>
          <p:nvPr>
            <p:ph idx="1"/>
          </p:nvPr>
        </p:nvSpPr>
        <p:spPr>
          <a:xfrm>
            <a:off x="206061" y="1030310"/>
            <a:ext cx="11882907" cy="5525036"/>
          </a:xfrm>
        </p:spPr>
        <p:txBody>
          <a:bodyPr/>
          <a:lstStyle/>
          <a:p>
            <a:r>
              <a:rPr lang="el-GR" dirty="0">
                <a:latin typeface="Cambria" panose="02040503050406030204" pitchFamily="18" charset="0"/>
              </a:rPr>
              <a:t>Ευημερία              προσωπική όχι υλική</a:t>
            </a:r>
          </a:p>
          <a:p>
            <a:pPr marL="0" indent="0">
              <a:buNone/>
            </a:pPr>
            <a:endParaRPr lang="el-GR" dirty="0">
              <a:latin typeface="Cambria" panose="02040503050406030204" pitchFamily="18" charset="0"/>
            </a:endParaRPr>
          </a:p>
          <a:p>
            <a:r>
              <a:rPr lang="el-GR" dirty="0">
                <a:latin typeface="Cambria" panose="02040503050406030204" pitchFamily="18" charset="0"/>
              </a:rPr>
              <a:t>Δείκτες προσωπικής ευημερίας : η χαρά που βιώνει το άτομο από τη ζωή του, η ικανότητά του να αντιμετωπίζει με θετική διάθεση, αισιοδοξία, ενδιαφέρον, ενεργητικότητα τα διάφορα ζητήματα της καθημερινότητας και η εμπιστοσύνη στον εαυτό του. </a:t>
            </a:r>
          </a:p>
          <a:p>
            <a:pPr marL="0" indent="0">
              <a:buNone/>
            </a:pPr>
            <a:endParaRPr lang="el-GR" dirty="0">
              <a:latin typeface="Cambria" panose="02040503050406030204" pitchFamily="18" charset="0"/>
            </a:endParaRPr>
          </a:p>
          <a:p>
            <a:r>
              <a:rPr lang="el-GR" dirty="0">
                <a:latin typeface="Cambria" panose="02040503050406030204" pitchFamily="18" charset="0"/>
              </a:rPr>
              <a:t>Ποιοτική ζωή ατόμων             κοινωνική ευημερία</a:t>
            </a:r>
          </a:p>
        </p:txBody>
      </p:sp>
      <p:sp>
        <p:nvSpPr>
          <p:cNvPr id="4" name="Δεξιό βέλος 3">
            <a:extLst>
              <a:ext uri="{FF2B5EF4-FFF2-40B4-BE49-F238E27FC236}">
                <a16:creationId xmlns:a16="http://schemas.microsoft.com/office/drawing/2014/main" id="{48899BA5-28EF-3F19-719A-65B475331B98}"/>
              </a:ext>
            </a:extLst>
          </p:cNvPr>
          <p:cNvSpPr/>
          <p:nvPr/>
        </p:nvSpPr>
        <p:spPr>
          <a:xfrm>
            <a:off x="2150772" y="1236372"/>
            <a:ext cx="605307" cy="2318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a:extLst>
              <a:ext uri="{FF2B5EF4-FFF2-40B4-BE49-F238E27FC236}">
                <a16:creationId xmlns:a16="http://schemas.microsoft.com/office/drawing/2014/main" id="{1F01E97A-65EF-97E1-4AAB-9C8F50D518F3}"/>
              </a:ext>
            </a:extLst>
          </p:cNvPr>
          <p:cNvSpPr/>
          <p:nvPr/>
        </p:nvSpPr>
        <p:spPr>
          <a:xfrm>
            <a:off x="4146998" y="4778062"/>
            <a:ext cx="373487" cy="1223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57225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489E80-6FEE-1B71-0F30-4AC70EB923AD}"/>
              </a:ext>
            </a:extLst>
          </p:cNvPr>
          <p:cNvSpPr>
            <a:spLocks noGrp="1"/>
          </p:cNvSpPr>
          <p:nvPr>
            <p:ph type="title"/>
          </p:nvPr>
        </p:nvSpPr>
        <p:spPr>
          <a:xfrm>
            <a:off x="412124" y="217980"/>
            <a:ext cx="11655380" cy="935640"/>
          </a:xfrm>
        </p:spPr>
        <p:txBody>
          <a:bodyPr/>
          <a:lstStyle/>
          <a:p>
            <a:pPr algn="ctr"/>
            <a:r>
              <a:rPr lang="el-GR" dirty="0">
                <a:latin typeface="Cambria" panose="02040503050406030204" pitchFamily="18" charset="0"/>
              </a:rPr>
              <a:t>Κοινωνική Δικαιοσύνη</a:t>
            </a:r>
          </a:p>
        </p:txBody>
      </p:sp>
      <p:sp>
        <p:nvSpPr>
          <p:cNvPr id="3" name="Θέση περιεχομένου 2">
            <a:extLst>
              <a:ext uri="{FF2B5EF4-FFF2-40B4-BE49-F238E27FC236}">
                <a16:creationId xmlns:a16="http://schemas.microsoft.com/office/drawing/2014/main" id="{4F361E8A-6B6A-446A-E100-304EA4944CF9}"/>
              </a:ext>
            </a:extLst>
          </p:cNvPr>
          <p:cNvSpPr>
            <a:spLocks noGrp="1"/>
          </p:cNvSpPr>
          <p:nvPr>
            <p:ph idx="1"/>
          </p:nvPr>
        </p:nvSpPr>
        <p:spPr>
          <a:xfrm>
            <a:off x="412124" y="1153619"/>
            <a:ext cx="11539470" cy="5324454"/>
          </a:xfrm>
        </p:spPr>
        <p:txBody>
          <a:bodyPr/>
          <a:lstStyle/>
          <a:p>
            <a:pPr algn="just"/>
            <a:r>
              <a:rPr lang="el-GR" dirty="0">
                <a:latin typeface="Cambria" panose="02040503050406030204" pitchFamily="18" charset="0"/>
              </a:rPr>
              <a:t>Κοινωνική Δικαιοσύνη συνδέεται με: ηθικά, φιλοσοφικά και δημοκρατικά ζητήματα</a:t>
            </a:r>
          </a:p>
          <a:p>
            <a:pPr marL="0" indent="0" algn="just">
              <a:buNone/>
            </a:pPr>
            <a:endParaRPr lang="el-GR" dirty="0">
              <a:latin typeface="Cambria" panose="02040503050406030204" pitchFamily="18" charset="0"/>
            </a:endParaRPr>
          </a:p>
          <a:p>
            <a:pPr algn="just"/>
            <a:r>
              <a:rPr lang="el-GR" dirty="0">
                <a:latin typeface="Cambria" panose="02040503050406030204" pitchFamily="18" charset="0"/>
              </a:rPr>
              <a:t>Ο ρόλος της κοινωνικής παιδαγωγικής μπορεί να γίνει ισχυρά διαμεσολαβητικός για να επιτευχθεί η κοινωνική δικαιοσύνη. </a:t>
            </a:r>
          </a:p>
          <a:p>
            <a:pPr marL="0" indent="0" algn="just">
              <a:buNone/>
            </a:pPr>
            <a:endParaRPr lang="el-GR" dirty="0">
              <a:latin typeface="Cambria" panose="02040503050406030204" pitchFamily="18" charset="0"/>
            </a:endParaRPr>
          </a:p>
          <a:p>
            <a:pPr algn="just"/>
            <a:r>
              <a:rPr lang="el-GR" dirty="0">
                <a:latin typeface="Cambria" panose="02040503050406030204" pitchFamily="18" charset="0"/>
              </a:rPr>
              <a:t>Η κοινωνική δικαιοσύνη επιτυγχάνεται με τη συνειδητοποίηση της αδικίας, την άσκηση κριτικής στη λειτουργία του κράτους και των κοινωνικών και εκπαιδευτικών θεσμών του, την κοινωνική χειραφέτηση, την ανθρώπινη αλληλεγγύη και την ελπίδα</a:t>
            </a:r>
          </a:p>
        </p:txBody>
      </p:sp>
    </p:spTree>
    <p:extLst>
      <p:ext uri="{BB962C8B-B14F-4D97-AF65-F5344CB8AC3E}">
        <p14:creationId xmlns:p14="http://schemas.microsoft.com/office/powerpoint/2010/main" val="3072170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C12FF3-7AF8-71CC-1572-1CEE778B6319}"/>
              </a:ext>
            </a:extLst>
          </p:cNvPr>
          <p:cNvSpPr>
            <a:spLocks noGrp="1"/>
          </p:cNvSpPr>
          <p:nvPr>
            <p:ph type="title"/>
          </p:nvPr>
        </p:nvSpPr>
        <p:spPr>
          <a:xfrm>
            <a:off x="193183" y="120426"/>
            <a:ext cx="11160617" cy="703821"/>
          </a:xfrm>
        </p:spPr>
        <p:txBody>
          <a:bodyPr/>
          <a:lstStyle/>
          <a:p>
            <a:pPr algn="ctr"/>
            <a:r>
              <a:rPr lang="el-GR" dirty="0">
                <a:latin typeface="Cambria" panose="02040503050406030204" pitchFamily="18" charset="0"/>
              </a:rPr>
              <a:t>Ο Κριτικός </a:t>
            </a:r>
            <a:r>
              <a:rPr lang="el-GR" dirty="0" err="1">
                <a:latin typeface="Cambria" panose="02040503050406030204" pitchFamily="18" charset="0"/>
              </a:rPr>
              <a:t>Αναστοχασμός</a:t>
            </a:r>
            <a:endParaRPr lang="el-GR" dirty="0">
              <a:latin typeface="Cambria" panose="02040503050406030204" pitchFamily="18" charset="0"/>
            </a:endParaRPr>
          </a:p>
        </p:txBody>
      </p:sp>
      <p:sp>
        <p:nvSpPr>
          <p:cNvPr id="3" name="Θέση περιεχομένου 2">
            <a:extLst>
              <a:ext uri="{FF2B5EF4-FFF2-40B4-BE49-F238E27FC236}">
                <a16:creationId xmlns:a16="http://schemas.microsoft.com/office/drawing/2014/main" id="{2044BF73-7DC0-F739-186C-014055F890D5}"/>
              </a:ext>
            </a:extLst>
          </p:cNvPr>
          <p:cNvSpPr>
            <a:spLocks noGrp="1"/>
          </p:cNvSpPr>
          <p:nvPr>
            <p:ph idx="1"/>
          </p:nvPr>
        </p:nvSpPr>
        <p:spPr>
          <a:xfrm>
            <a:off x="248991" y="1148143"/>
            <a:ext cx="11694017" cy="5589431"/>
          </a:xfrm>
        </p:spPr>
        <p:txBody>
          <a:bodyPr/>
          <a:lstStyle/>
          <a:p>
            <a:r>
              <a:rPr lang="el-GR" dirty="0">
                <a:latin typeface="Cambria" panose="02040503050406030204" pitchFamily="18" charset="0"/>
              </a:rPr>
              <a:t>Αποτελεί αναγκαιότητα για κάθε </a:t>
            </a:r>
            <a:r>
              <a:rPr lang="el-GR" dirty="0" err="1">
                <a:latin typeface="Cambria" panose="02040503050406030204" pitchFamily="18" charset="0"/>
              </a:rPr>
              <a:t>κοινωνικοπαιδαγωγική</a:t>
            </a:r>
            <a:r>
              <a:rPr lang="el-GR" dirty="0">
                <a:latin typeface="Cambria" panose="02040503050406030204" pitchFamily="18" charset="0"/>
              </a:rPr>
              <a:t> διαδικασία</a:t>
            </a:r>
          </a:p>
          <a:p>
            <a:pPr marL="0" indent="0">
              <a:buNone/>
            </a:pPr>
            <a:endParaRPr lang="el-GR" dirty="0">
              <a:latin typeface="Cambria" panose="02040503050406030204" pitchFamily="18" charset="0"/>
            </a:endParaRPr>
          </a:p>
          <a:p>
            <a:r>
              <a:rPr lang="el-GR" dirty="0">
                <a:latin typeface="Cambria" panose="02040503050406030204" pitchFamily="18" charset="0"/>
              </a:rPr>
              <a:t>Εμπεριέχει την αξιολόγηση και επαναξιολόγηση της σκέψης και της δράσης</a:t>
            </a:r>
          </a:p>
          <a:p>
            <a:endParaRPr lang="el-GR" dirty="0">
              <a:latin typeface="Cambria" panose="02040503050406030204" pitchFamily="18" charset="0"/>
            </a:endParaRPr>
          </a:p>
          <a:p>
            <a:r>
              <a:rPr lang="el-GR" dirty="0">
                <a:latin typeface="Cambria" panose="02040503050406030204" pitchFamily="18" charset="0"/>
              </a:rPr>
              <a:t>Επιφέρει την </a:t>
            </a:r>
            <a:r>
              <a:rPr lang="el-GR" dirty="0" err="1">
                <a:latin typeface="Cambria" panose="02040503050406030204" pitchFamily="18" charset="0"/>
              </a:rPr>
              <a:t>ανα-νοηματοδότηση</a:t>
            </a:r>
            <a:r>
              <a:rPr lang="el-GR" dirty="0">
                <a:latin typeface="Cambria" panose="02040503050406030204" pitchFamily="18" charset="0"/>
              </a:rPr>
              <a:t> των γνώσεων και των εμπειριών των συμμετεχόντων που ευνοείται μέσα από τη διαρκή αλληλεπίδραση και τη συνεργασία και τελικά οδηγεί στον μετασχηματισμό της γνώσης και της μάθησης.</a:t>
            </a:r>
          </a:p>
          <a:p>
            <a:pPr marL="0" indent="0">
              <a:buNone/>
            </a:pPr>
            <a:endParaRPr lang="el-GR" dirty="0">
              <a:latin typeface="Cambria" panose="02040503050406030204" pitchFamily="18" charset="0"/>
            </a:endParaRPr>
          </a:p>
          <a:p>
            <a:pPr marL="0" indent="0">
              <a:buNone/>
            </a:pPr>
            <a:endParaRPr lang="el-GR" dirty="0">
              <a:latin typeface="Cambria" panose="02040503050406030204" pitchFamily="18" charset="0"/>
            </a:endParaRPr>
          </a:p>
        </p:txBody>
      </p:sp>
    </p:spTree>
    <p:extLst>
      <p:ext uri="{BB962C8B-B14F-4D97-AF65-F5344CB8AC3E}">
        <p14:creationId xmlns:p14="http://schemas.microsoft.com/office/powerpoint/2010/main" val="417390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F25AA4-B4C4-6016-1E41-A76A9D448F98}"/>
              </a:ext>
            </a:extLst>
          </p:cNvPr>
          <p:cNvSpPr>
            <a:spLocks noGrp="1"/>
          </p:cNvSpPr>
          <p:nvPr>
            <p:ph type="title"/>
          </p:nvPr>
        </p:nvSpPr>
        <p:spPr>
          <a:xfrm>
            <a:off x="399245" y="159064"/>
            <a:ext cx="11121980" cy="716700"/>
          </a:xfrm>
        </p:spPr>
        <p:txBody>
          <a:bodyPr/>
          <a:lstStyle/>
          <a:p>
            <a:pPr algn="ctr"/>
            <a:r>
              <a:rPr lang="el-GR" dirty="0">
                <a:latin typeface="Cambria" panose="02040503050406030204" pitchFamily="18" charset="0"/>
              </a:rPr>
              <a:t>Η ολόπλευρη ανάπτυξη του ανθρώπου</a:t>
            </a:r>
          </a:p>
        </p:txBody>
      </p:sp>
      <p:sp>
        <p:nvSpPr>
          <p:cNvPr id="3" name="Θέση περιεχομένου 2">
            <a:extLst>
              <a:ext uri="{FF2B5EF4-FFF2-40B4-BE49-F238E27FC236}">
                <a16:creationId xmlns:a16="http://schemas.microsoft.com/office/drawing/2014/main" id="{82ABDC58-2542-8741-CBD5-AA61EFB8EDCE}"/>
              </a:ext>
            </a:extLst>
          </p:cNvPr>
          <p:cNvSpPr>
            <a:spLocks noGrp="1"/>
          </p:cNvSpPr>
          <p:nvPr>
            <p:ph idx="1"/>
          </p:nvPr>
        </p:nvSpPr>
        <p:spPr>
          <a:xfrm>
            <a:off x="231819" y="1133341"/>
            <a:ext cx="11642501" cy="5254580"/>
          </a:xfrm>
        </p:spPr>
        <p:txBody>
          <a:bodyPr/>
          <a:lstStyle/>
          <a:p>
            <a:pPr algn="just"/>
            <a:r>
              <a:rPr lang="el-GR" dirty="0">
                <a:latin typeface="Cambria" panose="02040503050406030204" pitchFamily="18" charset="0"/>
              </a:rPr>
              <a:t>Υποστηρίζεται και ενισχύεται η συνολική ανάπτυξη των παιδιών δηλαδή τη σωματική, τη γνωστική, τη συναισθηματική, την κοινωνική, τη δημιουργική, αξιοποιώντας παράλληλα τη συνεργασία με την οικογένεια και την τοπική κοινότητα. </a:t>
            </a:r>
          </a:p>
          <a:p>
            <a:pPr algn="just"/>
            <a:endParaRPr lang="el-GR" dirty="0">
              <a:latin typeface="Cambria" panose="02040503050406030204" pitchFamily="18" charset="0"/>
            </a:endParaRPr>
          </a:p>
          <a:p>
            <a:pPr algn="just"/>
            <a:r>
              <a:rPr lang="el-GR" dirty="0">
                <a:latin typeface="Cambria" panose="02040503050406030204" pitchFamily="18" charset="0"/>
              </a:rPr>
              <a:t>Η κοινωνική παιδαγωγική (κυρίως στην Ευρώπη) δίνει έμφαση σε τρεις συνδεδεμένους και </a:t>
            </a:r>
            <a:r>
              <a:rPr lang="el-GR" dirty="0" err="1">
                <a:latin typeface="Cambria" panose="02040503050406030204" pitchFamily="18" charset="0"/>
              </a:rPr>
              <a:t>αλληλοεξαρτώμενους</a:t>
            </a:r>
            <a:r>
              <a:rPr lang="el-GR" dirty="0">
                <a:latin typeface="Cambria" panose="02040503050406030204" pitchFamily="18" charset="0"/>
              </a:rPr>
              <a:t> παράγοντες: Γνωστική, Συναισθηματική και Κοινωνική Ανάπτυξη.</a:t>
            </a:r>
          </a:p>
        </p:txBody>
      </p:sp>
    </p:spTree>
    <p:extLst>
      <p:ext uri="{BB962C8B-B14F-4D97-AF65-F5344CB8AC3E}">
        <p14:creationId xmlns:p14="http://schemas.microsoft.com/office/powerpoint/2010/main" val="2850414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2F7721-6E0D-1BEF-4360-D705ED3B05C3}"/>
              </a:ext>
            </a:extLst>
          </p:cNvPr>
          <p:cNvSpPr>
            <a:spLocks noGrp="1"/>
          </p:cNvSpPr>
          <p:nvPr>
            <p:ph type="title"/>
          </p:nvPr>
        </p:nvSpPr>
        <p:spPr>
          <a:xfrm>
            <a:off x="90152" y="223458"/>
            <a:ext cx="12101848" cy="1180340"/>
          </a:xfrm>
        </p:spPr>
        <p:txBody>
          <a:bodyPr>
            <a:normAutofit fontScale="90000"/>
          </a:bodyPr>
          <a:lstStyle/>
          <a:p>
            <a:pPr algn="ctr"/>
            <a:r>
              <a:rPr lang="el-GR" dirty="0">
                <a:latin typeface="Cambria" panose="02040503050406030204" pitchFamily="18" charset="0"/>
              </a:rPr>
              <a:t>Η ενίσχυση και ανάπτυξη γνωστικών, συναισθηματικών και κοινωνικών δεξιοτήτων</a:t>
            </a:r>
          </a:p>
        </p:txBody>
      </p:sp>
      <p:sp>
        <p:nvSpPr>
          <p:cNvPr id="3" name="Θέση περιεχομένου 2">
            <a:extLst>
              <a:ext uri="{FF2B5EF4-FFF2-40B4-BE49-F238E27FC236}">
                <a16:creationId xmlns:a16="http://schemas.microsoft.com/office/drawing/2014/main" id="{76F8F166-F021-B0E3-12C6-1B7FD45EA2E6}"/>
              </a:ext>
            </a:extLst>
          </p:cNvPr>
          <p:cNvSpPr>
            <a:spLocks noGrp="1"/>
          </p:cNvSpPr>
          <p:nvPr>
            <p:ph idx="1"/>
          </p:nvPr>
        </p:nvSpPr>
        <p:spPr>
          <a:xfrm>
            <a:off x="139521" y="1403798"/>
            <a:ext cx="11912958" cy="5138670"/>
          </a:xfrm>
        </p:spPr>
        <p:txBody>
          <a:bodyPr/>
          <a:lstStyle/>
          <a:p>
            <a:r>
              <a:rPr lang="el-GR" dirty="0">
                <a:latin typeface="Cambria" panose="02040503050406030204" pitchFamily="18" charset="0"/>
              </a:rPr>
              <a:t>Ψυχοκοινωνική ενδυνάμωση του ανθρώπου.</a:t>
            </a:r>
          </a:p>
          <a:p>
            <a:pPr algn="just"/>
            <a:r>
              <a:rPr lang="el-GR" dirty="0">
                <a:latin typeface="Cambria" panose="02040503050406030204" pitchFamily="18" charset="0"/>
              </a:rPr>
              <a:t>Επιδιώκει την ενίσχυση της αυτοεκτίμησης και της </a:t>
            </a:r>
            <a:r>
              <a:rPr lang="el-GR" dirty="0" err="1">
                <a:latin typeface="Cambria" panose="02040503050406030204" pitchFamily="18" charset="0"/>
              </a:rPr>
              <a:t>αυτεπάρκειας</a:t>
            </a:r>
            <a:r>
              <a:rPr lang="el-GR" dirty="0">
                <a:latin typeface="Cambria" panose="02040503050406030204" pitchFamily="18" charset="0"/>
              </a:rPr>
              <a:t> ώστε να καταστήσει ικανούς τους ανθρώπους να έχουν δυναμική και υπεύθυνη αντιμετώπιση των αρνητικών καταστάσεων που μπορεί να αντιμετωπίσουν στη ζωή τους. </a:t>
            </a:r>
          </a:p>
          <a:p>
            <a:pPr algn="just"/>
            <a:r>
              <a:rPr lang="el-GR" u="sng" dirty="0">
                <a:solidFill>
                  <a:srgbClr val="00B050"/>
                </a:solidFill>
                <a:latin typeface="Cambria" panose="02040503050406030204" pitchFamily="18" charset="0"/>
              </a:rPr>
              <a:t>Δημιουργία εσωτερικών κινήτρων</a:t>
            </a:r>
            <a:r>
              <a:rPr lang="el-GR" dirty="0">
                <a:latin typeface="Cambria" panose="02040503050406030204" pitchFamily="18" charset="0"/>
              </a:rPr>
              <a:t> – </a:t>
            </a:r>
            <a:r>
              <a:rPr lang="el-GR" u="sng" dirty="0">
                <a:solidFill>
                  <a:schemeClr val="accent1">
                    <a:lumMod val="75000"/>
                  </a:schemeClr>
                </a:solidFill>
                <a:latin typeface="Cambria" panose="02040503050406030204" pitchFamily="18" charset="0"/>
              </a:rPr>
              <a:t>Ανάδειξη &amp; ενίσχυση θετικών χαρακτηριστικών κάθε ανθρώπου</a:t>
            </a:r>
            <a:r>
              <a:rPr lang="el-GR" dirty="0">
                <a:latin typeface="Cambria" panose="02040503050406030204" pitchFamily="18" charset="0"/>
              </a:rPr>
              <a:t> – </a:t>
            </a:r>
            <a:r>
              <a:rPr lang="el-GR" u="sng" dirty="0">
                <a:solidFill>
                  <a:srgbClr val="FF0000"/>
                </a:solidFill>
                <a:latin typeface="Cambria" panose="02040503050406030204" pitchFamily="18" charset="0"/>
              </a:rPr>
              <a:t>Ανάληψη της προσωπικής ευθύνης </a:t>
            </a:r>
            <a:r>
              <a:rPr lang="el-GR" dirty="0">
                <a:latin typeface="Cambria" panose="02040503050406030204" pitchFamily="18" charset="0"/>
              </a:rPr>
              <a:t>– </a:t>
            </a:r>
            <a:r>
              <a:rPr lang="el-GR" u="sng" dirty="0">
                <a:solidFill>
                  <a:srgbClr val="0070C0"/>
                </a:solidFill>
                <a:latin typeface="Cambria" panose="02040503050406030204" pitchFamily="18" charset="0"/>
              </a:rPr>
              <a:t>Ανάπτυξη αυτοπεποίθησης </a:t>
            </a:r>
            <a:r>
              <a:rPr lang="el-GR" dirty="0">
                <a:latin typeface="Cambria" panose="02040503050406030204" pitchFamily="18" charset="0"/>
              </a:rPr>
              <a:t>– </a:t>
            </a:r>
            <a:r>
              <a:rPr lang="el-GR" u="sng" dirty="0">
                <a:solidFill>
                  <a:srgbClr val="7030A0"/>
                </a:solidFill>
                <a:latin typeface="Cambria" panose="02040503050406030204" pitchFamily="18" charset="0"/>
              </a:rPr>
              <a:t>Ανάπτυξη δεξιοτήτων ενεργητικής ακρόασης και διαλόγου</a:t>
            </a:r>
            <a:r>
              <a:rPr lang="el-GR" dirty="0">
                <a:latin typeface="Cambria" panose="02040503050406030204" pitchFamily="18" charset="0"/>
              </a:rPr>
              <a:t> – </a:t>
            </a:r>
            <a:r>
              <a:rPr lang="el-GR" u="sng" dirty="0">
                <a:solidFill>
                  <a:schemeClr val="accent5">
                    <a:lumMod val="50000"/>
                  </a:schemeClr>
                </a:solidFill>
                <a:latin typeface="Cambria" panose="02040503050406030204" pitchFamily="18" charset="0"/>
              </a:rPr>
              <a:t>Ανάπτυξη δεξιοτήτων διαπροσωπικής επικοινωνίας</a:t>
            </a:r>
            <a:r>
              <a:rPr lang="el-GR" dirty="0">
                <a:latin typeface="Cambria" panose="02040503050406030204" pitchFamily="18" charset="0"/>
              </a:rPr>
              <a:t> -  </a:t>
            </a:r>
            <a:r>
              <a:rPr lang="el-GR" u="sng" dirty="0">
                <a:solidFill>
                  <a:schemeClr val="bg2">
                    <a:lumMod val="50000"/>
                  </a:schemeClr>
                </a:solidFill>
                <a:latin typeface="Cambria" panose="02040503050406030204" pitchFamily="18" charset="0"/>
              </a:rPr>
              <a:t>Βελτίωση διαδικασίας λήψης αποφάσεων και επίλυσης προβλημάτων</a:t>
            </a:r>
            <a:r>
              <a:rPr lang="el-GR" dirty="0">
                <a:latin typeface="Cambria" panose="02040503050406030204" pitchFamily="18" charset="0"/>
              </a:rPr>
              <a:t>. </a:t>
            </a:r>
          </a:p>
        </p:txBody>
      </p:sp>
    </p:spTree>
    <p:extLst>
      <p:ext uri="{BB962C8B-B14F-4D97-AF65-F5344CB8AC3E}">
        <p14:creationId xmlns:p14="http://schemas.microsoft.com/office/powerpoint/2010/main" val="70236222"/>
      </p:ext>
    </p:extLst>
  </p:cSld>
  <p:clrMapOvr>
    <a:masterClrMapping/>
  </p:clrMapOvr>
</p:sld>
</file>

<file path=ppt/theme/theme1.xml><?xml version="1.0" encoding="utf-8"?>
<a:theme xmlns:a="http://schemas.openxmlformats.org/drawingml/2006/main" name="BrushVTI">
  <a:themeElements>
    <a:clrScheme name="AnalogousFromRegularSeedRightStep">
      <a:dk1>
        <a:srgbClr val="000000"/>
      </a:dk1>
      <a:lt1>
        <a:srgbClr val="FFFFFF"/>
      </a:lt1>
      <a:dk2>
        <a:srgbClr val="34381F"/>
      </a:dk2>
      <a:lt2>
        <a:srgbClr val="E2E6E8"/>
      </a:lt2>
      <a:accent1>
        <a:srgbClr val="C3724D"/>
      </a:accent1>
      <a:accent2>
        <a:srgbClr val="B1923B"/>
      </a:accent2>
      <a:accent3>
        <a:srgbClr val="9BAB43"/>
      </a:accent3>
      <a:accent4>
        <a:srgbClr val="6EB13B"/>
      </a:accent4>
      <a:accent5>
        <a:srgbClr val="4AB848"/>
      </a:accent5>
      <a:accent6>
        <a:srgbClr val="3BB16A"/>
      </a:accent6>
      <a:hlink>
        <a:srgbClr val="3A8BB0"/>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1487</TotalTime>
  <Words>1161</Words>
  <Application>Microsoft Macintosh PowerPoint</Application>
  <PresentationFormat>Ευρεία οθόνη</PresentationFormat>
  <Paragraphs>99</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Cambria</vt:lpstr>
      <vt:lpstr>Century Gothic</vt:lpstr>
      <vt:lpstr>BrushVTI</vt:lpstr>
      <vt:lpstr>Κοινωνική Παιδαγωγική και Κοινωνικοπολιτισμική Εμψύχωση</vt:lpstr>
      <vt:lpstr>Βασικές θεωρητικές διαστάσεις της Κοινωνικής Παιδαγωγικής</vt:lpstr>
      <vt:lpstr>Παρουσίαση του PowerPoint</vt:lpstr>
      <vt:lpstr>Το αξιακό σύστημα και το κοινωνικοπαιδαγωγικό ήθος</vt:lpstr>
      <vt:lpstr>Η προσωπική και κοινωνική ευημερία και πρόοδος </vt:lpstr>
      <vt:lpstr>Κοινωνική Δικαιοσύνη</vt:lpstr>
      <vt:lpstr>Ο Κριτικός Αναστοχασμός</vt:lpstr>
      <vt:lpstr>Η ολόπλευρη ανάπτυξη του ανθρώπου</vt:lpstr>
      <vt:lpstr>Η ενίσχυση και ανάπτυξη γνωστικών, συναισθηματικών και κοινωνικών δεξιοτήτων</vt:lpstr>
      <vt:lpstr>Η ενίσχυση και ανάπτυξη της δημιουργικότητας</vt:lpstr>
      <vt:lpstr>Ο σεβασμός της μοναδικότητας και της ετερότητας κάθε ανθρώπου</vt:lpstr>
      <vt:lpstr>Η υποστήριξη &amp; αξιοποίηση του οικογενειακού πλαισίου</vt:lpstr>
      <vt:lpstr>Ο ισχυρός προσανατολισμός στην πράξη με την ανάληψη προληπτικών και παρεμβατικών δράσεων</vt:lpstr>
      <vt:lpstr>Η υποστήριξη της αλληλεπίδρασης, της ομαδικότητας, της συλλογικότητας, της συνεργασίας. </vt:lpstr>
      <vt:lpstr>Θεμελιώδεις κοινωνικοπαιδαγωγικές διαστάσεις/χαρακτηριστικά</vt:lpstr>
      <vt:lpstr>Παρουσίαση του PowerPoint</vt:lpstr>
      <vt:lpstr>Ορισμός της κοινωνικής παιδαγωγικής</vt:lpstr>
      <vt:lpstr>Μεθοδολογικές διαστάσεις της κοινωνικοπαιδαγωγικής επιστήμης</vt:lpstr>
      <vt:lpstr>Κοινωνική Παιδαγωγική και Συστημική Επιστήμη</vt:lpstr>
      <vt:lpstr>Βασικές αρχές της συστημικής θεωρίας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Παιδαγωγική και Κοινωνικοπολιτισμική Εμψύχωση</dc:title>
  <dc:creator>olga katsiani</dc:creator>
  <cp:lastModifiedBy>olga katsiani</cp:lastModifiedBy>
  <cp:revision>26</cp:revision>
  <dcterms:created xsi:type="dcterms:W3CDTF">2022-12-04T06:11:52Z</dcterms:created>
  <dcterms:modified xsi:type="dcterms:W3CDTF">2022-12-05T06:59:19Z</dcterms:modified>
</cp:coreProperties>
</file>