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9" r:id="rId3"/>
    <p:sldId id="260" r:id="rId4"/>
    <p:sldId id="261" r:id="rId5"/>
    <p:sldId id="262" r:id="rId6"/>
    <p:sldId id="299" r:id="rId7"/>
    <p:sldId id="300" r:id="rId8"/>
    <p:sldId id="305" r:id="rId9"/>
    <p:sldId id="306" r:id="rId10"/>
    <p:sldId id="265" r:id="rId11"/>
    <p:sldId id="286" r:id="rId12"/>
    <p:sldId id="264" r:id="rId13"/>
    <p:sldId id="303" r:id="rId14"/>
    <p:sldId id="304" r:id="rId15"/>
    <p:sldId id="287" r:id="rId16"/>
    <p:sldId id="288" r:id="rId17"/>
    <p:sldId id="324" r:id="rId18"/>
    <p:sldId id="325" r:id="rId19"/>
    <p:sldId id="326" r:id="rId20"/>
    <p:sldId id="327" r:id="rId21"/>
    <p:sldId id="329" r:id="rId22"/>
    <p:sldId id="331" r:id="rId23"/>
    <p:sldId id="332" r:id="rId24"/>
    <p:sldId id="334" r:id="rId25"/>
    <p:sldId id="333" r:id="rId26"/>
    <p:sldId id="336" r:id="rId27"/>
    <p:sldId id="292" r:id="rId28"/>
    <p:sldId id="293" r:id="rId29"/>
    <p:sldId id="357" r:id="rId30"/>
    <p:sldId id="358" r:id="rId31"/>
    <p:sldId id="359" r:id="rId32"/>
    <p:sldId id="360" r:id="rId33"/>
    <p:sldId id="281" r:id="rId34"/>
    <p:sldId id="283" r:id="rId35"/>
    <p:sldId id="285" r:id="rId36"/>
    <p:sldId id="354" r:id="rId37"/>
    <p:sldId id="355" r:id="rId38"/>
    <p:sldId id="268" r:id="rId39"/>
    <p:sldId id="356" r:id="rId40"/>
    <p:sldId id="289" r:id="rId41"/>
    <p:sldId id="291" r:id="rId42"/>
    <p:sldId id="313" r:id="rId43"/>
    <p:sldId id="314" r:id="rId44"/>
    <p:sldId id="315" r:id="rId45"/>
    <p:sldId id="316" r:id="rId46"/>
    <p:sldId id="317" r:id="rId47"/>
    <p:sldId id="318" r:id="rId48"/>
    <p:sldId id="319" r:id="rId49"/>
    <p:sldId id="309" r:id="rId50"/>
    <p:sldId id="320" r:id="rId51"/>
    <p:sldId id="377" r:id="rId52"/>
    <p:sldId id="372" r:id="rId53"/>
    <p:sldId id="373" r:id="rId54"/>
    <p:sldId id="378" r:id="rId55"/>
    <p:sldId id="374" r:id="rId56"/>
    <p:sldId id="375" r:id="rId57"/>
    <p:sldId id="376" r:id="rId58"/>
    <p:sldId id="365" r:id="rId59"/>
    <p:sldId id="366" r:id="rId60"/>
    <p:sldId id="367" r:id="rId61"/>
    <p:sldId id="368" r:id="rId62"/>
    <p:sldId id="369" r:id="rId63"/>
    <p:sldId id="302" r:id="rId64"/>
    <p:sldId id="308" r:id="rId6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342CEA3-3058-4D43-AE35-B3DA76CB4003}" type="datetimeFigureOut">
              <a:rPr lang="el-GR" smtClean="0"/>
              <a:pPr/>
              <a:t>1/5/2023</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ΤΜΗΜΑ ΝΟΜΙΚΗΣ</a:t>
            </a:r>
          </a:p>
          <a:p>
            <a:pPr algn="ctr">
              <a:buNone/>
            </a:pPr>
            <a:r>
              <a:rPr lang="el-GR" dirty="0"/>
              <a:t> ΤΟΜΕΑΣ ΔΙΕΘΝΩΝ ΣΠΟΥΔΩΝ </a:t>
            </a:r>
          </a:p>
          <a:p>
            <a:pPr algn="ctr">
              <a:buNone/>
            </a:pPr>
            <a:r>
              <a:rPr lang="el-GR" dirty="0"/>
              <a:t> ΜΕΤΑΠΤΥΧΙΑΚΟ ΠΡΟΓΡΑΜΜΑ ΣΤΟ</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8534400" cy="1357322"/>
          </a:xfrm>
        </p:spPr>
        <p:txBody>
          <a:bodyPr>
            <a:normAutofit fontScale="90000"/>
          </a:bodyPr>
          <a:lstStyle/>
          <a:p>
            <a:br>
              <a:rPr lang="el-GR" sz="3200" dirty="0"/>
            </a:br>
            <a:br>
              <a:rPr lang="el-GR" sz="3200" dirty="0"/>
            </a:br>
            <a:br>
              <a:rPr lang="el-GR" sz="3200" dirty="0"/>
            </a:br>
            <a:r>
              <a:rPr lang="el-GR" sz="3200" dirty="0"/>
              <a:t>Οδηγία 2009/28</a:t>
            </a:r>
            <a:br>
              <a:rPr lang="el-GR" sz="3200" dirty="0"/>
            </a:br>
            <a:r>
              <a:rPr lang="el-GR" sz="3200" dirty="0"/>
              <a:t>Εθνικό σχέδιο δράσης</a:t>
            </a:r>
            <a:br>
              <a:rPr lang="el-GR" sz="3200" dirty="0"/>
            </a:br>
            <a:br>
              <a:rPr lang="el-GR" sz="3200" dirty="0"/>
            </a:br>
            <a:br>
              <a:rPr lang="el-GR" sz="3200" dirty="0"/>
            </a:br>
            <a:br>
              <a:rPr lang="el-GR" sz="3200" dirty="0"/>
            </a:br>
            <a:endParaRPr lang="el-GR" sz="3200" dirty="0"/>
          </a:p>
        </p:txBody>
      </p:sp>
      <p:sp>
        <p:nvSpPr>
          <p:cNvPr id="3" name="2 - Θέση περιεχομένου"/>
          <p:cNvSpPr>
            <a:spLocks noGrp="1"/>
          </p:cNvSpPr>
          <p:nvPr>
            <p:ph idx="1"/>
          </p:nvPr>
        </p:nvSpPr>
        <p:spPr/>
        <p:txBody>
          <a:bodyPr>
            <a:normAutofit/>
          </a:bodyPr>
          <a:lstStyle/>
          <a:p>
            <a:pPr algn="just"/>
            <a:r>
              <a:rPr lang="el-GR" sz="2800" dirty="0"/>
              <a:t>Κάθε κράτος μέλος θεσπίζει εθνικό σχέδιο δράσης για τις ανανεώσιμες πηγές ενέργειας</a:t>
            </a:r>
          </a:p>
          <a:p>
            <a:pPr algn="just"/>
            <a:r>
              <a:rPr lang="el-GR" sz="2800" dirty="0"/>
              <a:t>Τα εθνικά σχέδια δράσης για την ανανεώσιμη ενέργεια ορίζουν τους εθνικούς συνολικούς στόχους των κρατών μελών για τα μερίδια της ενέργειας από ανανεώσιμες πηγές που καταναλίσκονται στις μεταφορές, στους τομείς της ηλεκτρικής ενέργειας, της θέρμανσης και ψύξης το 2020</a:t>
            </a:r>
          </a:p>
          <a:p>
            <a:pPr algn="just"/>
            <a:r>
              <a:rPr lang="el-GR" sz="2800" dirty="0"/>
              <a:t>Ορίζουν, επίσης, τα μέτρα που πρέπει να ληφθούν για την επίτευξη των στόχων (άρθρο 4 της Οδηγίας)</a:t>
            </a:r>
          </a:p>
          <a:p>
            <a:endParaRPr lang="el-GR" dirty="0"/>
          </a:p>
        </p:txBody>
      </p:sp>
    </p:spTree>
    <p:extLst>
      <p:ext uri="{BB962C8B-B14F-4D97-AF65-F5344CB8AC3E}">
        <p14:creationId xmlns:p14="http://schemas.microsoft.com/office/powerpoint/2010/main" val="2038530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Χάρτης πορείας για τις ΑΠΕ</a:t>
            </a:r>
          </a:p>
        </p:txBody>
      </p:sp>
      <p:sp>
        <p:nvSpPr>
          <p:cNvPr id="3" name="2 - Θέση περιεχομένου"/>
          <p:cNvSpPr>
            <a:spLocks noGrp="1"/>
          </p:cNvSpPr>
          <p:nvPr>
            <p:ph idx="1"/>
          </p:nvPr>
        </p:nvSpPr>
        <p:spPr/>
        <p:txBody>
          <a:bodyPr>
            <a:normAutofit fontScale="70000" lnSpcReduction="20000"/>
          </a:bodyPr>
          <a:lstStyle/>
          <a:p>
            <a:pPr algn="just">
              <a:buNone/>
            </a:pPr>
            <a:r>
              <a:rPr lang="el-GR" sz="2800" dirty="0"/>
              <a:t>«</a:t>
            </a:r>
            <a:r>
              <a:rPr lang="el-GR" sz="3300" dirty="0"/>
              <a:t>Χάρτης πορείας για τις ανανεώσιμες πηγές ενέργειας — Οι ανανεώσιμες πηγές ενέργειας τον 21ο αιώνα: συμβολή στην ενίσχυση της αειφορίας» COM(2006)0848 </a:t>
            </a:r>
          </a:p>
          <a:p>
            <a:pPr algn="just">
              <a:buNone/>
            </a:pPr>
            <a:endParaRPr lang="el-GR" sz="3300" dirty="0"/>
          </a:p>
          <a:p>
            <a:pPr algn="just">
              <a:buNone/>
            </a:pPr>
            <a:r>
              <a:rPr lang="el-GR" sz="3300" dirty="0"/>
              <a:t>Ορίζεται μακροπρόθεσμη στρατηγική για την ενέργεια από ανανεώσιμες πηγές στην ΕΕ έως το 2020</a:t>
            </a:r>
          </a:p>
          <a:p>
            <a:pPr algn="just">
              <a:buNone/>
            </a:pPr>
            <a:endParaRPr lang="el-GR" sz="3300" dirty="0"/>
          </a:p>
          <a:p>
            <a:pPr algn="just">
              <a:buNone/>
            </a:pPr>
            <a:r>
              <a:rPr lang="el-GR" sz="3300" dirty="0"/>
              <a:t>Η Επιτροπή πρότεινε </a:t>
            </a:r>
          </a:p>
          <a:p>
            <a:pPr marL="514350" indent="-514350" algn="just">
              <a:buAutoNum type="arabicPeriod"/>
            </a:pPr>
            <a:r>
              <a:rPr lang="el-GR" sz="3300" dirty="0"/>
              <a:t>Υποχρεωτικό στόχο της κάλυψης του 20% της κατανάλωσης ενέργειας στην ΕΕ από ανανεώσιμες πηγές έως το 2020, </a:t>
            </a:r>
          </a:p>
          <a:p>
            <a:pPr marL="514350" indent="-514350" algn="just">
              <a:buAutoNum type="arabicPeriod"/>
            </a:pPr>
            <a:r>
              <a:rPr lang="el-GR" sz="3300" dirty="0"/>
              <a:t>Υποχρεωτικό στόχο της κάλυψης του 10% της κατανάλωσης καυσίμων μεταφορών από </a:t>
            </a:r>
            <a:r>
              <a:rPr lang="el-GR" sz="3300" dirty="0" err="1"/>
              <a:t>βιοκαύσιμα</a:t>
            </a:r>
            <a:r>
              <a:rPr lang="el-GR" sz="3300" dirty="0"/>
              <a:t> έως το 2020 και </a:t>
            </a:r>
          </a:p>
          <a:p>
            <a:pPr marL="514350" indent="-514350" algn="just">
              <a:buAutoNum type="arabicPeriod"/>
            </a:pPr>
            <a:r>
              <a:rPr lang="el-GR" sz="3300" dirty="0"/>
              <a:t>Τη δημιουργία νέου νομοθετικού πλαισίου</a:t>
            </a:r>
          </a:p>
          <a:p>
            <a:endParaRPr lang="el-GR" dirty="0"/>
          </a:p>
        </p:txBody>
      </p:sp>
    </p:spTree>
    <p:extLst>
      <p:ext uri="{BB962C8B-B14F-4D97-AF65-F5344CB8AC3E}">
        <p14:creationId xmlns:p14="http://schemas.microsoft.com/office/powerpoint/2010/main" val="211593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fontScale="92500" lnSpcReduction="10000"/>
          </a:bodyPr>
          <a:lstStyle/>
          <a:p>
            <a:pPr algn="just"/>
            <a:r>
              <a:rPr lang="el-GR" sz="2800" dirty="0"/>
              <a:t>Τον Ιανουάριο του 2007 η Ευρωπαϊκή Επιτροπή ανακοίνωσε τη «Δέσμη για την Ενέργεια και την Κλιματική Αλλαγή»</a:t>
            </a:r>
          </a:p>
          <a:p>
            <a:pPr algn="just"/>
            <a:r>
              <a:rPr lang="el-GR" sz="2800" dirty="0"/>
              <a:t>Η δέσμη αναλύεται σε τρεις βασικούς άξονες</a:t>
            </a:r>
            <a:r>
              <a:rPr lang="en-US" sz="2800" dirty="0"/>
              <a:t>:</a:t>
            </a:r>
            <a:r>
              <a:rPr lang="el-GR" sz="2800" dirty="0"/>
              <a:t> </a:t>
            </a:r>
          </a:p>
          <a:p>
            <a:pPr algn="just"/>
            <a:r>
              <a:rPr lang="el-GR" sz="2800" dirty="0"/>
              <a:t>1. Διασφάλιση πραγματικής εσωτερικής αγοράς ενέργειας</a:t>
            </a:r>
          </a:p>
          <a:p>
            <a:pPr algn="just"/>
            <a:r>
              <a:rPr lang="el-GR" sz="2800" dirty="0"/>
              <a:t>2. Μαζική ανάπτυξη των ΑΠΕ </a:t>
            </a:r>
          </a:p>
          <a:p>
            <a:pPr algn="just"/>
            <a:r>
              <a:rPr lang="el-GR" sz="2800" dirty="0"/>
              <a:t>3. Εξοικονόμηση ενέργειας </a:t>
            </a:r>
          </a:p>
          <a:p>
            <a:pPr algn="just"/>
            <a:r>
              <a:rPr lang="el-GR" sz="2800" dirty="0"/>
              <a:t>Στο πλαίσιο της ανωτέρω δέσμης μέτρων εκδόθηκε η Οδηγία 2009/28, η οποία μεταφέρθηκε στην Ελλάδα με το Νόμο 3851/2010</a:t>
            </a:r>
            <a:r>
              <a:rPr lang="en-US" sz="2800" dirty="0"/>
              <a:t> </a:t>
            </a:r>
            <a:r>
              <a:rPr lang="el-GR" sz="2800" dirty="0"/>
              <a:t>και το Νόμο 4062/2012</a:t>
            </a:r>
          </a:p>
        </p:txBody>
      </p:sp>
    </p:spTree>
    <p:extLst>
      <p:ext uri="{BB962C8B-B14F-4D97-AF65-F5344CB8AC3E}">
        <p14:creationId xmlns:p14="http://schemas.microsoft.com/office/powerpoint/2010/main" val="414254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Τον Οκτώβριο του 2014 το Ευρωπαϊκό Συμβούλιο συμφώνησε στο πλαίσιο πολιτικής για το κλίμα και την ενέργεια έως το 2030 και επιβεβαίωσε τη μακροπρόθεσμη προσήλωση της Ένωσης στη φιλόδοξη στρατηγική της ΕΕ στον τομέα των ανανεώσιμων πηγών ενέργειας. </a:t>
            </a:r>
          </a:p>
          <a:p>
            <a:pPr algn="just"/>
            <a:r>
              <a:rPr lang="el-GR" sz="2800" dirty="0"/>
              <a:t>Το νέο πλαίσιο θέτει ως στόχο της Ευρωπαϊκής Ένωσης το μερίδιο της ενέργειας από ανανεώσιμες πηγές που θα καταναλώνεται στην ΕΕ το 2030 να ανέλθει τουλάχιστον σε 27 %</a:t>
            </a:r>
          </a:p>
        </p:txBody>
      </p:sp>
    </p:spTree>
    <p:extLst>
      <p:ext uri="{BB962C8B-B14F-4D97-AF65-F5344CB8AC3E}">
        <p14:creationId xmlns:p14="http://schemas.microsoft.com/office/powerpoint/2010/main" val="2920761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200" dirty="0"/>
              <a:t>Ευρωπαϊκό Πλαίσιο</a:t>
            </a:r>
          </a:p>
        </p:txBody>
      </p:sp>
      <p:sp>
        <p:nvSpPr>
          <p:cNvPr id="3" name="2 - Θέση περιεχομένου"/>
          <p:cNvSpPr>
            <a:spLocks noGrp="1"/>
          </p:cNvSpPr>
          <p:nvPr>
            <p:ph idx="1"/>
          </p:nvPr>
        </p:nvSpPr>
        <p:spPr/>
        <p:txBody>
          <a:bodyPr>
            <a:normAutofit fontScale="92500"/>
          </a:bodyPr>
          <a:lstStyle/>
          <a:p>
            <a:pPr algn="just"/>
            <a:r>
              <a:rPr lang="el-GR" sz="2800" dirty="0"/>
              <a:t>25.02.2015 - Νέα δέσμη μέτρων για την Ενεργειακή Ένωση – Η ΕΕ να καταστεί παγκόσμιος ηγέτης στον τομέα των ΑΠΕ</a:t>
            </a:r>
            <a:r>
              <a:rPr lang="en-US" sz="2800" dirty="0"/>
              <a:t>,</a:t>
            </a:r>
            <a:r>
              <a:rPr lang="el-GR" sz="2800" dirty="0"/>
              <a:t> </a:t>
            </a:r>
            <a:r>
              <a:rPr lang="en-US" sz="2800" dirty="0"/>
              <a:t>COM2015(080)</a:t>
            </a:r>
            <a:endParaRPr lang="el-GR" sz="2800" dirty="0"/>
          </a:p>
          <a:p>
            <a:pPr algn="just"/>
            <a:r>
              <a:rPr lang="el-GR" sz="2800" dirty="0"/>
              <a:t>Προσέλκυση επενδύσεων στις ανανεώσιμες πηγές ενέργειας </a:t>
            </a:r>
          </a:p>
          <a:p>
            <a:pPr algn="just"/>
            <a:r>
              <a:rPr lang="el-GR" sz="2800" dirty="0"/>
              <a:t>Στις αποφάσεις επενδύσεων στον τομέα της παραγωγής ηλεκτρικής ενέργειας από ανανεώσιμες πηγές πρέπει να λαμβάνονται υπόψη οι πραγματικά επικρατούσες φυσικές συνθήκες από πλευράς διαθεσιμότητας πόρων και δικτύου, η αποδοχή από το κοινό, η τοποθεσία κατανάλωσης και τα διοικητικά εμπόδια.</a:t>
            </a:r>
          </a:p>
        </p:txBody>
      </p:sp>
    </p:spTree>
    <p:extLst>
      <p:ext uri="{BB962C8B-B14F-4D97-AF65-F5344CB8AC3E}">
        <p14:creationId xmlns:p14="http://schemas.microsoft.com/office/powerpoint/2010/main" val="2570197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Μείωση της εξάρτησης από τις εισαγωγές πετρελαίου μέσω της παροχής κινήτρων για τη χρήση και την επέκταση των μαζικών μεταφορών, τη χρήση τεχνολογιών ενεργειακής απόδοσης και τη χρήση ενέργειας από ανανεώσιμες πηγές στις μεταφορές </a:t>
            </a:r>
          </a:p>
          <a:p>
            <a:pPr algn="just"/>
            <a:r>
              <a:rPr lang="el-GR" sz="2800" dirty="0"/>
              <a:t>Το πρόβλημα της ασφάλειας του εφοδιασμού ενέργειας είναι έντονο στον τομέα των μεταφορών και επηρεάζει την αγορά καυσίμων για τις μεταφορές</a:t>
            </a:r>
          </a:p>
        </p:txBody>
      </p:sp>
    </p:spTree>
    <p:extLst>
      <p:ext uri="{BB962C8B-B14F-4D97-AF65-F5344CB8AC3E}">
        <p14:creationId xmlns:p14="http://schemas.microsoft.com/office/powerpoint/2010/main" val="3169725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Η παραγωγή ενέργειας από ανανεώσιμες πηγές εξαρτάται συχνά από τοπικές ή περιφερειακές επιχειρήσεις μικρού και μεσαίου μεγέθους (MΜΕ).</a:t>
            </a:r>
          </a:p>
          <a:p>
            <a:pPr algn="just"/>
            <a:r>
              <a:rPr lang="el-GR" sz="2800" dirty="0"/>
              <a:t>Η ανάπτυξη ενέργειας από ανανεώσιμες πηγές πρέπει να βρίσκεται σε στενή συνάρτηση με την αύξηση της ενεργειακής απόδοσης.</a:t>
            </a:r>
          </a:p>
        </p:txBody>
      </p:sp>
    </p:spTree>
    <p:extLst>
      <p:ext uri="{BB962C8B-B14F-4D97-AF65-F5344CB8AC3E}">
        <p14:creationId xmlns:p14="http://schemas.microsoft.com/office/powerpoint/2010/main" val="137222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9ACD1F-7FBB-4567-A31A-0B94984D6912}"/>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D9252A2F-524B-41AC-9166-73B69EFD8BC4}"/>
              </a:ext>
            </a:extLst>
          </p:cNvPr>
          <p:cNvSpPr>
            <a:spLocks noGrp="1"/>
          </p:cNvSpPr>
          <p:nvPr>
            <p:ph idx="1"/>
          </p:nvPr>
        </p:nvSpPr>
        <p:spPr/>
        <p:txBody>
          <a:bodyPr>
            <a:normAutofit/>
          </a:bodyPr>
          <a:lstStyle/>
          <a:p>
            <a:pPr algn="just"/>
            <a:r>
              <a:rPr lang="el-GR" dirty="0"/>
              <a:t>Οδηγία 2018/2001 του Ευρωπαϊκού Κοινοβουλίου και του Συμβουλίου, της 11ης Δεκεμβρίου 2018, για την προώθηση της χρήσης ενέργειας από ανανεώσιμες πηγές</a:t>
            </a:r>
          </a:p>
          <a:p>
            <a:pPr algn="just"/>
            <a:r>
              <a:rPr lang="el-GR" dirty="0"/>
              <a:t>Αναδιατυπώνει την Οδηγία 2009/28</a:t>
            </a:r>
            <a:endParaRPr lang="en-US" dirty="0"/>
          </a:p>
        </p:txBody>
      </p:sp>
    </p:spTree>
    <p:extLst>
      <p:ext uri="{BB962C8B-B14F-4D97-AF65-F5344CB8AC3E}">
        <p14:creationId xmlns:p14="http://schemas.microsoft.com/office/powerpoint/2010/main" val="2080930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6897C6-D60D-4729-8B94-4A8E97A176D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B0C3BCE7-0BD0-4153-8FA6-B14E6B0EF96F}"/>
              </a:ext>
            </a:extLst>
          </p:cNvPr>
          <p:cNvSpPr>
            <a:spLocks noGrp="1"/>
          </p:cNvSpPr>
          <p:nvPr>
            <p:ph idx="1"/>
          </p:nvPr>
        </p:nvSpPr>
        <p:spPr/>
        <p:txBody>
          <a:bodyPr>
            <a:normAutofit fontScale="92500" lnSpcReduction="20000"/>
          </a:bodyPr>
          <a:lstStyle/>
          <a:p>
            <a:pPr algn="just"/>
            <a:r>
              <a:rPr lang="el-GR" dirty="0"/>
              <a:t>Τα κράτη μέλη διασφαλίζουν συλλογικά ότι το μερίδιο της ενέργειας από ανανεώσιμες πηγές στην ακαθάριστη τελική κατανάλωση ενέργειας της Ένωσης ανέρχεται το 2030 σε τουλάχιστον 32 %. </a:t>
            </a:r>
          </a:p>
          <a:p>
            <a:pPr algn="just"/>
            <a:r>
              <a:rPr lang="el-GR" dirty="0"/>
              <a:t>Η Επιτροπή αξιολογεί τον στόχο αυτόν, με σκοπό να υποβάλει, έως το 2023, νομοθετική πρόταση για την αύξηση του, αν υπάρξουν περαιτέρω σημαντικές μειώσεις κόστους στην παραγωγή ενέργειας από ανανεώσιμες πηγές, ή, όπου χρειάζεται, για την τήρηση των διεθνών δεσμεύσεων της Ένωσης για την απαλλαγή από τις εκπομπές άνθρακα ή όταν σημαντική μείωση στην κατανάλωση ενέργειας στην Ένωση δικαιολογεί τέτοια αύξηση.  (Άρθρο 3)</a:t>
            </a:r>
          </a:p>
        </p:txBody>
      </p:sp>
    </p:spTree>
    <p:extLst>
      <p:ext uri="{BB962C8B-B14F-4D97-AF65-F5344CB8AC3E}">
        <p14:creationId xmlns:p14="http://schemas.microsoft.com/office/powerpoint/2010/main" val="2501095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CB9732-0AD5-4828-9541-DF8EB5C68DC4}"/>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A498FC99-CA2B-401F-B17E-30E9A0CD36F1}"/>
              </a:ext>
            </a:extLst>
          </p:cNvPr>
          <p:cNvSpPr>
            <a:spLocks noGrp="1"/>
          </p:cNvSpPr>
          <p:nvPr>
            <p:ph idx="1"/>
          </p:nvPr>
        </p:nvSpPr>
        <p:spPr/>
        <p:txBody>
          <a:bodyPr>
            <a:normAutofit fontScale="85000" lnSpcReduction="20000"/>
          </a:bodyPr>
          <a:lstStyle/>
          <a:p>
            <a:pPr algn="just"/>
            <a:r>
              <a:rPr lang="el-GR" dirty="0"/>
              <a:t>Προκειμένου να επιτευχθεί ή να ξεπεραστεί ο ενωσιακός στόχος που καθορίζεται καθώς και η συνεισφορά κάθε κράτους μέλους στον εν λόγω στόχο που έχει τεθεί σε εθνικό επίπεδο για την ανάπτυξη ανανεώσιμης ενέργειας, τα κράτη μέλη μπορούν να εφαρμόζουν καθεστώτα στήριξης. </a:t>
            </a:r>
          </a:p>
          <a:p>
            <a:pPr algn="just"/>
            <a:r>
              <a:rPr lang="el-GR" dirty="0"/>
              <a:t>Τα καθεστώτα στήριξης της ηλεκτρικής ενέργειας από ανανεώσιμες πηγές παρέχουν κίνητρα για την ενσωμάτωση της ηλεκτρικής ενέργειας από ανανεώσιμες πηγές στην αγορά ηλεκτρικής ενέργειας με βάση και γνώμονα την αγορά, αποφεύγοντας παράλληλα τις περιττές στρεβλώσεις των αγορών ηλεκτρικής ενέργειας και λαμβάνοντας υπόψη το κόστος που ενδέχεται να προκύψει λόγω της ενσωμάτωσης της ανανεώσιμης ενέργειας στο σύστημα και τη σταθερότητα του δικτύου. (Άρθρο 4) </a:t>
            </a:r>
          </a:p>
        </p:txBody>
      </p:sp>
    </p:spTree>
    <p:extLst>
      <p:ext uri="{BB962C8B-B14F-4D97-AF65-F5344CB8AC3E}">
        <p14:creationId xmlns:p14="http://schemas.microsoft.com/office/powerpoint/2010/main" val="3274711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ΠΛΑΙΣΙΟ ΑΝΑΛΥΣΗΣ</a:t>
            </a:r>
          </a:p>
        </p:txBody>
      </p:sp>
      <p:sp>
        <p:nvSpPr>
          <p:cNvPr id="3" name="2 - Θέση περιεχομένου"/>
          <p:cNvSpPr>
            <a:spLocks noGrp="1"/>
          </p:cNvSpPr>
          <p:nvPr>
            <p:ph idx="1"/>
          </p:nvPr>
        </p:nvSpPr>
        <p:spPr/>
        <p:txBody>
          <a:bodyPr/>
          <a:lstStyle/>
          <a:p>
            <a:pPr algn="ctr">
              <a:buNone/>
            </a:pPr>
            <a:endParaRPr lang="el-GR" dirty="0"/>
          </a:p>
          <a:p>
            <a:pPr algn="ctr">
              <a:buNone/>
            </a:pPr>
            <a:r>
              <a:rPr lang="el-GR" sz="2800" dirty="0"/>
              <a:t>ΑΝΑΝΕΩΣΙΜΕΣ ΠΗΓΕΣ ΕΝΕΡΓΕΙΑΣ </a:t>
            </a:r>
          </a:p>
          <a:p>
            <a:pPr algn="ctr">
              <a:buNone/>
            </a:pPr>
            <a:endParaRPr lang="el-GR" sz="2800" dirty="0"/>
          </a:p>
          <a:p>
            <a:pPr algn="ctr">
              <a:buNone/>
            </a:pPr>
            <a:r>
              <a:rPr lang="el-GR" sz="2800" dirty="0"/>
              <a:t>ΕΙΣΗΓΗΤΗΣ</a:t>
            </a:r>
            <a:r>
              <a:rPr lang="en-US" sz="2800" dirty="0"/>
              <a:t>:</a:t>
            </a:r>
            <a:r>
              <a:rPr lang="el-GR" sz="2800" dirty="0"/>
              <a:t> ΑΡΓΑΛΙΑΣ ΠΑΝΑΓΙΩΤΗΣ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DDC5AE-4E80-48C0-8D53-376A2E5F5E7E}"/>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30E9077A-9DBA-48BC-88C3-1D8CB0DE82BD}"/>
              </a:ext>
            </a:extLst>
          </p:cNvPr>
          <p:cNvSpPr>
            <a:spLocks noGrp="1"/>
          </p:cNvSpPr>
          <p:nvPr>
            <p:ph idx="1"/>
          </p:nvPr>
        </p:nvSpPr>
        <p:spPr/>
        <p:txBody>
          <a:bodyPr>
            <a:normAutofit fontScale="92500" lnSpcReduction="20000"/>
          </a:bodyPr>
          <a:lstStyle/>
          <a:p>
            <a:pPr algn="just"/>
            <a:r>
              <a:rPr lang="el-GR" dirty="0"/>
              <a:t>Τα κράτη μέλη έχουν δικαίωμα να αποφασίζουν σε ποιο βαθμό υποστηρίζουν την ηλεκτρική ενέργεια από ανανεώσιμες πηγές που παράγεται σε άλλο κράτος μέλος. Ωστόσο, τα κράτη μέλη δύνανται να ανοίγουν τη συμμετοχή σε καθεστώτα στήριξης της ηλεκτρικής ενέργειας από ανανεώσιμες πηγές σε παραγωγούς άλλων κρατών μελών. (Άρθρο 5) </a:t>
            </a:r>
          </a:p>
          <a:p>
            <a:pPr algn="just"/>
            <a:r>
              <a:rPr lang="el-GR" dirty="0"/>
              <a:t>Τα κράτη μέλη διασφαλίζουν ότι το επίπεδο της στήριξης που έχει χορηγηθεί σε έργα ανανεώσιμης ενέργειας και οι συνοδευτικοί όροι δεν αναθεωρούνται με τρόπο ο οποίος επηρεάζει αρνητικά τα δικαιώματα που παρέχονται στο πλαίσιο αυτό και υπονομεύει την οικονομική βιωσιμότητα των έργων που λαμβάνουν ήδη στήριξη. (Άρθρο 6)</a:t>
            </a:r>
          </a:p>
          <a:p>
            <a:pPr algn="just"/>
            <a:endParaRPr lang="el-GR" dirty="0"/>
          </a:p>
        </p:txBody>
      </p:sp>
    </p:spTree>
    <p:extLst>
      <p:ext uri="{BB962C8B-B14F-4D97-AF65-F5344CB8AC3E}">
        <p14:creationId xmlns:p14="http://schemas.microsoft.com/office/powerpoint/2010/main" val="658454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D7C90D-7CF8-4821-8C04-78962D26ECA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8BA76B97-1FB4-48B1-AC1A-25721A157A1A}"/>
              </a:ext>
            </a:extLst>
          </p:cNvPr>
          <p:cNvSpPr>
            <a:spLocks noGrp="1"/>
          </p:cNvSpPr>
          <p:nvPr>
            <p:ph idx="1"/>
          </p:nvPr>
        </p:nvSpPr>
        <p:spPr/>
        <p:txBody>
          <a:bodyPr>
            <a:normAutofit fontScale="92500" lnSpcReduction="20000"/>
          </a:bodyPr>
          <a:lstStyle/>
          <a:p>
            <a:pPr algn="just"/>
            <a:r>
              <a:rPr lang="el-GR" dirty="0"/>
              <a:t>Δύο ή περισσότερα κράτη μέλη μπορούν να συνεργάζονται σε κοινά έργα οποιουδήποτε τύπου τα οποία αφορούν την παραγωγή ηλεκτρικής ενέργειας, θέρμανσης ή ψύξης από ανανεώσιμες πηγές. Στη συνεργασία μπορούν να συμμετέχουν ιδιωτικοί φορείς. (Άρθρο 9)</a:t>
            </a:r>
          </a:p>
          <a:p>
            <a:pPr algn="just"/>
            <a:r>
              <a:rPr lang="el-GR" dirty="0"/>
              <a:t>Ένα ή περισσότερα κράτη μέλη μπορούν να συνεργάζονται με μία ή περισσότερες τρίτες χώρες για κοινά έργα οποιουδήποτε τύπου για την παραγωγή ηλεκτρικής ενέργειας από ανανεώσιμες πηγές. Η συνεργασία αυτή, στην οποία μπορούν να συμμετέχουν ιδιωτικοί φορείς, πραγματοποιείται με πλήρη σεβασμό του διεθνούς δικαίου. άρθρο (11)</a:t>
            </a:r>
          </a:p>
          <a:p>
            <a:pPr algn="just"/>
            <a:endParaRPr lang="el-GR" dirty="0"/>
          </a:p>
        </p:txBody>
      </p:sp>
    </p:spTree>
    <p:extLst>
      <p:ext uri="{BB962C8B-B14F-4D97-AF65-F5344CB8AC3E}">
        <p14:creationId xmlns:p14="http://schemas.microsoft.com/office/powerpoint/2010/main" val="2846138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F7F203-285F-42FE-8105-95391BB627C5}"/>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76CA42D1-F43E-4FC3-A267-07AFFC69438F}"/>
              </a:ext>
            </a:extLst>
          </p:cNvPr>
          <p:cNvSpPr>
            <a:spLocks noGrp="1"/>
          </p:cNvSpPr>
          <p:nvPr>
            <p:ph idx="1"/>
          </p:nvPr>
        </p:nvSpPr>
        <p:spPr/>
        <p:txBody>
          <a:bodyPr>
            <a:normAutofit fontScale="92500" lnSpcReduction="20000"/>
          </a:bodyPr>
          <a:lstStyle/>
          <a:p>
            <a:pPr algn="just"/>
            <a:r>
              <a:rPr lang="el-GR" dirty="0"/>
              <a:t>Τα κράτη μέλη διασφαλίζουν ώστε οι εθνικοί κανόνες για τις διαδικασίες έγκρισης, πιστοποίησης και χορήγησης άδειας που εφαρμόζονται στους σταθμούς και τα συνδεδεμένα δίκτυα μεταφοράς και διανομής για την παραγωγή ηλεκτρικής ενέργειας, θέρμανσης ή ψύξης από ανανεώσιμες πηγές, στη διαδικασία μετατροπής της βιομάζας σε βιοκαύσιμα, βιορευστά, καύσιμα βιομάζας ή άλλα ενεργειακά προϊόντα και σε ανανεώσιμα υγρά και αέρια καύσιμα μεταφορών μη βιολογικής προέλευσης να είναι αναλογικοί και αναγκαίοι και να συμβάλλουν στην εφαρμογή της αρχής της προτεραιότητας στην ενεργειακή απόδοση.  (Άρθρο 15)</a:t>
            </a:r>
          </a:p>
        </p:txBody>
      </p:sp>
    </p:spTree>
    <p:extLst>
      <p:ext uri="{BB962C8B-B14F-4D97-AF65-F5344CB8AC3E}">
        <p14:creationId xmlns:p14="http://schemas.microsoft.com/office/powerpoint/2010/main" val="1274686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E343D0-7CF9-41A6-A351-F21F0D7A4516}"/>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11F65C53-684F-4A62-A7DE-2E857F89383A}"/>
              </a:ext>
            </a:extLst>
          </p:cNvPr>
          <p:cNvSpPr>
            <a:spLocks noGrp="1"/>
          </p:cNvSpPr>
          <p:nvPr>
            <p:ph idx="1"/>
          </p:nvPr>
        </p:nvSpPr>
        <p:spPr/>
        <p:txBody>
          <a:bodyPr>
            <a:normAutofit fontScale="70000" lnSpcReduction="20000"/>
          </a:bodyPr>
          <a:lstStyle/>
          <a:p>
            <a:pPr algn="just"/>
            <a:r>
              <a:rPr lang="el-GR" dirty="0"/>
              <a:t>Συγκεκριμένα, τα κράτη μέλη λαμβάνουν τα μέτρα για να εξασφαλίσουν ότι: </a:t>
            </a:r>
          </a:p>
          <a:p>
            <a:pPr algn="just"/>
            <a:r>
              <a:rPr lang="el-GR" dirty="0"/>
              <a:t>α) οι διοικητικές διαδικασίες απλουστεύονται και διεκπεραιώνονται με ταχείες διαδικασίες στο κατάλληλο διοικητικό επίπεδο και ορίζονται προβλέψιμα χρονοδιαγράμματα για τις διαδικασίες που αναφέρονται στο πρώτο εδάφιο· </a:t>
            </a:r>
          </a:p>
          <a:p>
            <a:pPr algn="just"/>
            <a:r>
              <a:rPr lang="el-GR" dirty="0"/>
              <a:t>β) οι κανόνες για την έγκριση, την πιστοποίηση και τη χορήγηση άδειας είναι αντικειμενικοί, διαφανείς και αναλογικοί, δεν δημιουργούν διακρίσεις μεταξύ των αιτούντων, και λαμβάνουν πλήρως υπόψη τις ιδιαιτερότητες των επιμέρους τεχνολογιών ανανεώσιμης ενέργειας· </a:t>
            </a:r>
          </a:p>
          <a:p>
            <a:pPr algn="just"/>
            <a:r>
              <a:rPr lang="el-GR" dirty="0"/>
              <a:t>γ) τα διοικητικά τέλη που καταβάλλουν οι καταναλωτές, οι πολεοδόμοι, οι αρχιτέκτονες, οι κατασκευαστές και οι εγκαταστάτες και προμηθευτές εξοπλισμού και συστημάτων είναι διαφανή και ανάλογα του κόστους και δ) καθορίζονται απλουστευμένες και λιγότερο επαχθείς διαδικασίες αδειοδότησης, μεταξύ άλλων μέσω απλής κοινοποίησης, για αποκεντρωμένα συστήματα και για την παραγωγή και αποθήκευση ενέργειας από ανανεώσιμες πηγές. (Άρθρο 9) </a:t>
            </a:r>
          </a:p>
        </p:txBody>
      </p:sp>
    </p:spTree>
    <p:extLst>
      <p:ext uri="{BB962C8B-B14F-4D97-AF65-F5344CB8AC3E}">
        <p14:creationId xmlns:p14="http://schemas.microsoft.com/office/powerpoint/2010/main" val="40329471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102145-3973-4EB1-9A01-369DC24089DF}"/>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D171B9D2-3EC4-4A97-8037-AFFDC15DE344}"/>
              </a:ext>
            </a:extLst>
          </p:cNvPr>
          <p:cNvSpPr>
            <a:spLocks noGrp="1"/>
          </p:cNvSpPr>
          <p:nvPr>
            <p:ph idx="1"/>
          </p:nvPr>
        </p:nvSpPr>
        <p:spPr/>
        <p:txBody>
          <a:bodyPr>
            <a:normAutofit fontScale="92500" lnSpcReduction="10000"/>
          </a:bodyPr>
          <a:lstStyle/>
          <a:p>
            <a:pPr algn="just"/>
            <a:r>
              <a:rPr lang="el-GR" dirty="0"/>
              <a:t>Τα κράτη μέλη εισάγουν κατάλληλα μέτρα στους οικείους οικοδομικούς κανονισμούς και κώδικες για να αυξήσουν το μερίδιο κάθε μορφής ενέργειας από ανανεώσιμες πηγές στον οικοδομικό τομέα. Όταν θεσπίζουν τέτοια μέτρα ή στα καθεστώτα στήριξής τους, τα κράτη μέλη μπορούν να λαμβάνουν, κατά περίπτωση, υπόψη εθνικά μέτρα που αφορούν ουσιαστικές αυξήσεις της αυτοκατανάλωσης ενέργειας από ανανεώσιμες πηγές, της τοπικής αποθήκευσης ενέργειας και της ενεργειακής απόδοσης, σε σχέση με τη συμπαραγωγή και με τα παθητικά κτίρια, ή κτίρια χαμηλής ή μηδενικής κατανάλωσης ενέργειας. </a:t>
            </a:r>
          </a:p>
        </p:txBody>
      </p:sp>
    </p:spTree>
    <p:extLst>
      <p:ext uri="{BB962C8B-B14F-4D97-AF65-F5344CB8AC3E}">
        <p14:creationId xmlns:p14="http://schemas.microsoft.com/office/powerpoint/2010/main" val="910600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0FE9BF-A03D-446B-B04F-AE919069009C}"/>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3F66536B-DB83-4C1C-9B77-F9BB1B596078}"/>
              </a:ext>
            </a:extLst>
          </p:cNvPr>
          <p:cNvSpPr>
            <a:spLocks noGrp="1"/>
          </p:cNvSpPr>
          <p:nvPr>
            <p:ph idx="1"/>
          </p:nvPr>
        </p:nvSpPr>
        <p:spPr/>
        <p:txBody>
          <a:bodyPr>
            <a:normAutofit fontScale="92500" lnSpcReduction="20000"/>
          </a:bodyPr>
          <a:lstStyle/>
          <a:p>
            <a:pPr algn="just"/>
            <a:r>
              <a:rPr lang="el-GR" dirty="0"/>
              <a:t>Τα κράτη μέλη ορίζουν τις τεχνικές προδιαγραφές που πρέπει να πληρούν ο εξοπλισμός και τα συστήματα ενέργειας από ανανεώσιμες πηγές για να μπορούν να επωφεληθούν από καθεστώτα στήριξης. Όταν υπάρχουν ευρωπαϊκά πρότυπα, όπως τα οικολογικά σήματα, τα ενεργειακά σήματα και άλλα τεχνικά συστήματα αναφοράς που έχουν θεσπιστεί από τους ευρωπαϊκούς φορείς τυποποίησης, οι εν λόγω τεχνικές προδιαγραφές εκφράζονται με βάση τα εν λόγω πρότυπα. Οι τεχνικές προδιαγραφές αυτές δεν προβλέπουν το πού πρέπει να πιστοποιούνται ο εξοπλισμός και τα συστήματα και δεν συνιστούν εμπόδιο στην ορθή λειτουργία της εσωτερικής αγοράς</a:t>
            </a:r>
          </a:p>
        </p:txBody>
      </p:sp>
    </p:spTree>
    <p:extLst>
      <p:ext uri="{BB962C8B-B14F-4D97-AF65-F5344CB8AC3E}">
        <p14:creationId xmlns:p14="http://schemas.microsoft.com/office/powerpoint/2010/main" val="3869948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1133D3-8546-4926-BA0E-982563CB2F10}"/>
              </a:ext>
            </a:extLst>
          </p:cNvPr>
          <p:cNvSpPr>
            <a:spLocks noGrp="1"/>
          </p:cNvSpPr>
          <p:nvPr>
            <p:ph type="title"/>
          </p:nvPr>
        </p:nvSpPr>
        <p:spPr/>
        <p:txBody>
          <a:bodyPr/>
          <a:lstStyle/>
          <a:p>
            <a:r>
              <a:rPr lang="el-GR" dirty="0"/>
              <a:t>Οδηγία 2018/2001</a:t>
            </a:r>
          </a:p>
        </p:txBody>
      </p:sp>
      <p:sp>
        <p:nvSpPr>
          <p:cNvPr id="3" name="Θέση περιεχομένου 2">
            <a:extLst>
              <a:ext uri="{FF2B5EF4-FFF2-40B4-BE49-F238E27FC236}">
                <a16:creationId xmlns:a16="http://schemas.microsoft.com/office/drawing/2014/main" id="{2DD77A67-7E66-43C8-937A-CD9461EB9486}"/>
              </a:ext>
            </a:extLst>
          </p:cNvPr>
          <p:cNvSpPr>
            <a:spLocks noGrp="1"/>
          </p:cNvSpPr>
          <p:nvPr>
            <p:ph idx="1"/>
          </p:nvPr>
        </p:nvSpPr>
        <p:spPr/>
        <p:txBody>
          <a:bodyPr>
            <a:normAutofit fontScale="70000" lnSpcReduction="20000"/>
          </a:bodyPr>
          <a:lstStyle/>
          <a:p>
            <a:pPr algn="just"/>
            <a:r>
              <a:rPr lang="el-GR" dirty="0"/>
              <a:t>δεσμευτικός συνολικός στόχος της ΕΕ για την ενέργεια από ανανεώσιμες πηγές της τάξης του 32% τουλάχιστον το 2030·</a:t>
            </a:r>
          </a:p>
          <a:p>
            <a:pPr algn="just"/>
            <a:r>
              <a:rPr lang="el-GR" dirty="0"/>
              <a:t>κανόνες για αποδοτική χρηματοδοτική στήριξη που βασίζεται στην αγορά όσον αφορά την παραγωγή ηλεκτρικής ενέργειας από ανανεώσιμες πηγές·</a:t>
            </a:r>
          </a:p>
          <a:p>
            <a:pPr algn="just"/>
            <a:r>
              <a:rPr lang="el-GR" dirty="0"/>
              <a:t>προστασία των καθεστώτων στήριξης από τροποποιήσεις που θέτουν σε κίνδυνο τα υφιστάμενα έργα·</a:t>
            </a:r>
          </a:p>
          <a:p>
            <a:pPr algn="just"/>
            <a:r>
              <a:rPr lang="el-GR" dirty="0"/>
              <a:t>μηχανισμοί συνεργασίας μεταξύ των χωρών της ΕΕ, καθώς και μεταξύ χωρών της ΕΕ και χωρών εκτός της ΕΕ·</a:t>
            </a:r>
          </a:p>
          <a:p>
            <a:pPr algn="just"/>
            <a:r>
              <a:rPr lang="el-GR" dirty="0"/>
              <a:t>απλοποίηση των διοικητικών διαδικασιών για έργα ανανεώσιμων πηγών ενέργειας (συμπεριλαμβανομένων των θυρίδων ενιαίας εξυπηρέτησης, των προθεσμιών και της </a:t>
            </a:r>
            <a:r>
              <a:rPr lang="el-GR" dirty="0" err="1"/>
              <a:t>ψηφιοποίησης</a:t>
            </a:r>
            <a:r>
              <a:rPr lang="el-GR" dirty="0"/>
              <a:t>)·</a:t>
            </a:r>
          </a:p>
          <a:p>
            <a:pPr algn="just"/>
            <a:r>
              <a:rPr lang="el-GR" dirty="0"/>
              <a:t>βελτιωμένο σύστημα των εγγυήσεων προέλευσης, το οποίο επεκτείνεται σε όλες τις ανανεώσιμες πηγές ενέργειας·</a:t>
            </a:r>
          </a:p>
          <a:p>
            <a:pPr algn="just"/>
            <a:r>
              <a:rPr lang="el-GR" dirty="0"/>
              <a:t>κανόνες οι οποίοι επιτρέπουν στους καταναλωτές να παράγουν τη δική τους ηλεκτρική ενέργεια, μεμονωμένα ή ως μέρος των κοινοτήτων ανανεώσιμης ενέργειας, χωρίς αδικαιολόγητους περιορισμούς·</a:t>
            </a:r>
          </a:p>
        </p:txBody>
      </p:sp>
    </p:spTree>
    <p:extLst>
      <p:ext uri="{BB962C8B-B14F-4D97-AF65-F5344CB8AC3E}">
        <p14:creationId xmlns:p14="http://schemas.microsoft.com/office/powerpoint/2010/main" val="906379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FB3A49-630C-4B7A-94B7-705CCE850C14}"/>
              </a:ext>
            </a:extLst>
          </p:cNvPr>
          <p:cNvSpPr>
            <a:spLocks noGrp="1"/>
          </p:cNvSpPr>
          <p:nvPr>
            <p:ph type="title"/>
          </p:nvPr>
        </p:nvSpPr>
        <p:spPr/>
        <p:txBody>
          <a:bodyPr>
            <a:normAutofit fontScale="90000"/>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974C2E97-7719-475D-B088-B9078AC287A6}"/>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Οι αιτήσεις υποβλήθηκαν στο πλαίσιο διαφορών μεταξύ της </a:t>
            </a:r>
            <a:r>
              <a:rPr lang="el-GR" dirty="0" err="1"/>
              <a:t>Essent</a:t>
            </a:r>
            <a:r>
              <a:rPr lang="el-GR" dirty="0"/>
              <a:t> </a:t>
            </a:r>
            <a:r>
              <a:rPr lang="el-GR" dirty="0" err="1"/>
              <a:t>Belgium</a:t>
            </a:r>
            <a:r>
              <a:rPr lang="el-GR" dirty="0"/>
              <a:t> NV  και Ρυθμιστική αρχή της αγοράς του φυσικού αερίου και της ηλεκτρικής ενέργειας, της Φλαμανδική Περιφέρεια και της Φλαμανδικής Κοινότητας, όσον αφορά διοικητικά πρόστιμα </a:t>
            </a:r>
            <a:r>
              <a:rPr lang="el-GR" dirty="0" err="1"/>
              <a:t>επιβληθέντα</a:t>
            </a:r>
            <a:r>
              <a:rPr lang="el-GR" dirty="0"/>
              <a:t> από τη VREG στην </a:t>
            </a:r>
            <a:r>
              <a:rPr lang="el-GR" dirty="0" err="1"/>
              <a:t>Essent</a:t>
            </a:r>
            <a:r>
              <a:rPr lang="el-GR" dirty="0"/>
              <a:t> λόγω μη καταθέσεως πιστοποιητικών </a:t>
            </a:r>
            <a:r>
              <a:rPr lang="el-GR" dirty="0" err="1"/>
              <a:t>αποδεικνυόντων</a:t>
            </a:r>
            <a:r>
              <a:rPr lang="el-GR" dirty="0"/>
              <a:t> ότι η αναγραφόμενη σε αυτά ποσότητα ηλεκτρικής ενέργειας παρήχθη από ανανεώσιμες πηγές ενέργειας</a:t>
            </a:r>
          </a:p>
          <a:p>
            <a:endParaRPr lang="el-GR" dirty="0"/>
          </a:p>
        </p:txBody>
      </p:sp>
    </p:spTree>
    <p:extLst>
      <p:ext uri="{BB962C8B-B14F-4D97-AF65-F5344CB8AC3E}">
        <p14:creationId xmlns:p14="http://schemas.microsoft.com/office/powerpoint/2010/main" val="2707215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79232-8CEC-4F3D-866E-4FA7768F55C6}"/>
              </a:ext>
            </a:extLst>
          </p:cNvPr>
          <p:cNvSpPr>
            <a:spLocks noGrp="1"/>
          </p:cNvSpPr>
          <p:nvPr>
            <p:ph type="title"/>
          </p:nvPr>
        </p:nvSpPr>
        <p:spPr/>
        <p:txBody>
          <a:bodyPr>
            <a:normAutofit fontScale="90000"/>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1F328BD3-A7B9-47F1-B5D4-9CB81F1750E1}"/>
              </a:ext>
            </a:extLst>
          </p:cNvPr>
          <p:cNvSpPr>
            <a:spLocks noGrp="1"/>
          </p:cNvSpPr>
          <p:nvPr>
            <p:ph idx="1"/>
          </p:nvPr>
        </p:nvSpPr>
        <p:spPr/>
        <p:txBody>
          <a:bodyPr>
            <a:normAutofit fontScale="92500" lnSpcReduction="10000"/>
          </a:bodyPr>
          <a:lstStyle/>
          <a:p>
            <a:pPr algn="just"/>
            <a:r>
              <a:rPr lang="el-GR" dirty="0"/>
              <a:t>Η </a:t>
            </a:r>
            <a:r>
              <a:rPr lang="el-GR" dirty="0" err="1"/>
              <a:t>Essent</a:t>
            </a:r>
            <a:r>
              <a:rPr lang="el-GR" dirty="0"/>
              <a:t>, ως προμηθευτής ηλεκτρικής ενέργειας, είχε, κατά το άρθρο 23, παράγραφος 1, του διατάγματος για την ηλεκτρική ενέργεια, μεταξύ του 2003 και του 2009, την υποχρέωση να καταθέτει ετησίως στη VREG ορισμένο αριθμό πράσινων πιστοποιητικών (υποχρέωση συμπληρώσεως ποσοστώσεως). </a:t>
            </a:r>
            <a:endParaRPr lang="en-US" dirty="0"/>
          </a:p>
          <a:p>
            <a:pPr algn="just"/>
            <a:r>
              <a:rPr lang="el-GR" dirty="0"/>
              <a:t>Για την εκπλήρωση της υποχρεώσεως συμπληρώσεως ποσοστώσεως, η οποία έπρεπε να ολοκληρωθεί μέχρι τις 31 Μαρτίου 2005, η </a:t>
            </a:r>
            <a:r>
              <a:rPr lang="el-GR" dirty="0" err="1"/>
              <a:t>Essent</a:t>
            </a:r>
            <a:r>
              <a:rPr lang="el-GR" dirty="0"/>
              <a:t> κατέθεσε, μεταξύ άλλων, στη VREG εγγυήσεις προελεύσεως πιστοποιούσες την παραγωγή πράσινης ηλεκτρικής ενέργειας στις Κάτω Χώρες και στη Νορβηγία, αντιστοίχως.</a:t>
            </a:r>
          </a:p>
        </p:txBody>
      </p:sp>
    </p:spTree>
    <p:extLst>
      <p:ext uri="{BB962C8B-B14F-4D97-AF65-F5344CB8AC3E}">
        <p14:creationId xmlns:p14="http://schemas.microsoft.com/office/powerpoint/2010/main" val="1359214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54A1CD-22D7-4CAE-95BE-2772EFB1BD18}"/>
              </a:ext>
            </a:extLst>
          </p:cNvPr>
          <p:cNvSpPr>
            <a:spLocks noGrp="1"/>
          </p:cNvSpPr>
          <p:nvPr>
            <p:ph type="title"/>
          </p:nvPr>
        </p:nvSpPr>
        <p:spPr/>
        <p:txBody>
          <a:bodyPr>
            <a:normAutofit fontScale="90000"/>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6147CD26-449B-4749-BB7A-2C4198635F76}"/>
              </a:ext>
            </a:extLst>
          </p:cNvPr>
          <p:cNvSpPr>
            <a:spLocks noGrp="1"/>
          </p:cNvSpPr>
          <p:nvPr>
            <p:ph idx="1"/>
          </p:nvPr>
        </p:nvSpPr>
        <p:spPr/>
        <p:txBody>
          <a:bodyPr>
            <a:normAutofit fontScale="77500" lnSpcReduction="20000"/>
          </a:bodyPr>
          <a:lstStyle/>
          <a:p>
            <a:pPr algn="just">
              <a:lnSpc>
                <a:spcPct val="150000"/>
              </a:lnSpc>
              <a:spcBef>
                <a:spcPts val="0"/>
              </a:spcBef>
            </a:pPr>
            <a:r>
              <a:rPr lang="el-GR" dirty="0"/>
              <a:t>Θεωρώντας ότι, εφόσον η </a:t>
            </a:r>
            <a:r>
              <a:rPr lang="el-GR" dirty="0" err="1"/>
              <a:t>vlaamse</a:t>
            </a:r>
            <a:r>
              <a:rPr lang="el-GR" dirty="0"/>
              <a:t> </a:t>
            </a:r>
            <a:r>
              <a:rPr lang="el-GR" dirty="0" err="1"/>
              <a:t>regering</a:t>
            </a:r>
            <a:r>
              <a:rPr lang="el-GR" dirty="0"/>
              <a:t> (κυβέρνηση) δεν είχε λάβει κανένα μέτρο εφαρμογής του άρθρου 25 του διατάγματος για την ηλεκτρική ενέργεια, για την εκπλήρωση της εν λόγω υποχρεώσεως συμπληρώσεως ποσοστώσεως μπορούσαν να γίνουν δεκτά μόνον τα πράσινα πιστοποιητικά τα οποία χορηγούνταν δυνάμει του διατάγματος αυτού σε παραγωγούς πράσινης ηλεκτρικής ενέργειας εγκατεστημένους στη Φλαμανδική Περιφέρεια, η VREG, επέβαλε στην </a:t>
            </a:r>
            <a:r>
              <a:rPr lang="el-GR" dirty="0" err="1"/>
              <a:t>Essent</a:t>
            </a:r>
            <a:r>
              <a:rPr lang="el-GR" dirty="0"/>
              <a:t> διοικητικό πρόστιμο ύψους 125 ευρώ για κάθε μη κατατεθέν πράσινο πιστοποιητικό, ήτοι, συνολικώς ποσό 542 125 ευρώ.</a:t>
            </a:r>
          </a:p>
        </p:txBody>
      </p:sp>
    </p:spTree>
    <p:extLst>
      <p:ext uri="{BB962C8B-B14F-4D97-AF65-F5344CB8AC3E}">
        <p14:creationId xmlns:p14="http://schemas.microsoft.com/office/powerpoint/2010/main" val="2826519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ΕΙΣΑΓΩΓΗ</a:t>
            </a:r>
          </a:p>
        </p:txBody>
      </p:sp>
      <p:sp>
        <p:nvSpPr>
          <p:cNvPr id="3" name="2 - Θέση περιεχομένου"/>
          <p:cNvSpPr>
            <a:spLocks noGrp="1"/>
          </p:cNvSpPr>
          <p:nvPr>
            <p:ph idx="1"/>
          </p:nvPr>
        </p:nvSpPr>
        <p:spPr/>
        <p:txBody>
          <a:bodyPr>
            <a:normAutofit lnSpcReduction="10000"/>
          </a:bodyPr>
          <a:lstStyle/>
          <a:p>
            <a:pPr algn="just"/>
            <a:r>
              <a:rPr lang="el-GR" sz="3000" dirty="0"/>
              <a:t>Έντονο ενδιαφέρον για τις ΑΠΕ από την ΕΕ</a:t>
            </a:r>
          </a:p>
          <a:p>
            <a:pPr algn="just"/>
            <a:r>
              <a:rPr lang="el-GR" sz="3000" dirty="0"/>
              <a:t>Ανάγκη διαφοροποίησης ενεργειακού εφοδιασμού – μείωση της εξάρτησης από εισαγωγές ορυκτών καυσίμων </a:t>
            </a:r>
          </a:p>
          <a:p>
            <a:pPr algn="just"/>
            <a:r>
              <a:rPr lang="el-GR" sz="3000" dirty="0"/>
              <a:t>Σημαντική η συμβολή στην προστασία του περιβάλλοντος </a:t>
            </a:r>
          </a:p>
          <a:p>
            <a:pPr algn="just"/>
            <a:r>
              <a:rPr lang="el-GR" sz="3000" dirty="0"/>
              <a:t>Η πρώτη ύλη παρέχεται δωρεάν από το περιβάλλον και είναι ανεξάντλητη</a:t>
            </a:r>
          </a:p>
          <a:p>
            <a:pPr algn="just"/>
            <a:r>
              <a:rPr lang="el-GR" sz="3000" dirty="0"/>
              <a:t>Οι σχετικές εγκαταστάσεις δεν εκπέμπουν ρύπους ούτε παράγουν απόβλητα </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F060A8-BBAF-400D-960C-FF47576C05F4}"/>
              </a:ext>
            </a:extLst>
          </p:cNvPr>
          <p:cNvSpPr>
            <a:spLocks noGrp="1"/>
          </p:cNvSpPr>
          <p:nvPr>
            <p:ph type="title"/>
          </p:nvPr>
        </p:nvSpPr>
        <p:spPr/>
        <p:txBody>
          <a:bodyPr>
            <a:normAutofit fontScale="90000"/>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1CCD8A1C-AB39-4A91-BBB8-0AC9C8E4581F}"/>
              </a:ext>
            </a:extLst>
          </p:cNvPr>
          <p:cNvSpPr>
            <a:spLocks noGrp="1"/>
          </p:cNvSpPr>
          <p:nvPr>
            <p:ph idx="1"/>
          </p:nvPr>
        </p:nvSpPr>
        <p:spPr/>
        <p:txBody>
          <a:bodyPr>
            <a:normAutofit fontScale="92500" lnSpcReduction="20000"/>
          </a:bodyPr>
          <a:lstStyle/>
          <a:p>
            <a:r>
              <a:rPr lang="el-GR" dirty="0"/>
              <a:t>Άρθρο 5 της Οδηγίας 2001/77</a:t>
            </a:r>
          </a:p>
          <a:p>
            <a:pPr algn="just">
              <a:lnSpc>
                <a:spcPct val="150000"/>
              </a:lnSpc>
              <a:spcBef>
                <a:spcPts val="0"/>
              </a:spcBef>
            </a:pPr>
            <a:r>
              <a:rPr lang="el-GR" dirty="0"/>
              <a:t>Τα κράτη μέλη, το αργότερο στις 27 Οκτωβρίου 2003, φροντίζουν ώστε η προέλευση της ηλεκτρικής ενέργειας η οποία παράγεται από ανανεώσιμες πηγές ενέργειας να είναι </a:t>
            </a:r>
            <a:r>
              <a:rPr lang="el-GR" dirty="0" err="1"/>
              <a:t>καθεαυτή</a:t>
            </a:r>
            <a:r>
              <a:rPr lang="el-GR" dirty="0"/>
              <a:t> εγγυημένη κατά την έννοια της παρούσας οδηγίας, με βάση αντικειμενικά, διαφανή και αμερόληπτα κριτήρια, τα οποία καθορίζει κάθε κράτος μέλος. Για το σκοπό αυτό, τα κράτη μέλη φροντίζουν να εκδίδεται εγγύηση προέλευσης, κατόπιν αιτήσεως.</a:t>
            </a:r>
          </a:p>
        </p:txBody>
      </p:sp>
    </p:spTree>
    <p:extLst>
      <p:ext uri="{BB962C8B-B14F-4D97-AF65-F5344CB8AC3E}">
        <p14:creationId xmlns:p14="http://schemas.microsoft.com/office/powerpoint/2010/main" val="3747707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78C87E-7F5A-4511-9B35-26320171D200}"/>
              </a:ext>
            </a:extLst>
          </p:cNvPr>
          <p:cNvSpPr>
            <a:spLocks noGrp="1"/>
          </p:cNvSpPr>
          <p:nvPr>
            <p:ph type="title"/>
          </p:nvPr>
        </p:nvSpPr>
        <p:spPr/>
        <p:txBody>
          <a:bodyPr>
            <a:normAutofit fontScale="90000"/>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DDE36281-4A99-4376-8B0C-0A54580D3544}"/>
              </a:ext>
            </a:extLst>
          </p:cNvPr>
          <p:cNvSpPr>
            <a:spLocks noGrp="1"/>
          </p:cNvSpPr>
          <p:nvPr>
            <p:ph idx="1"/>
          </p:nvPr>
        </p:nvSpPr>
        <p:spPr/>
        <p:txBody>
          <a:bodyPr>
            <a:normAutofit fontScale="85000" lnSpcReduction="20000"/>
          </a:bodyPr>
          <a:lstStyle/>
          <a:p>
            <a:pPr algn="just"/>
            <a:r>
              <a:rPr lang="el-GR" dirty="0"/>
              <a:t>Με το δεύτερο ερώτημα που πρέπει να εξεταστεί πρώτον, το αιτούν δικαστήριο ζητεί, κατ’ </a:t>
            </a:r>
            <a:r>
              <a:rPr lang="el-GR" dirty="0" err="1"/>
              <a:t>ουσίαν</a:t>
            </a:r>
            <a:r>
              <a:rPr lang="el-GR" dirty="0"/>
              <a:t>, να διευκρινιστεί αν το άρθρο 5 της οδηγίας 2001/77 έχει την έννοια ότι αντιτίθεται σε εθνικό καθεστώς στηρίξεως το οποίο προβλέπει τη χορήγηση, από την αρμόδια περιφερειακή ρυθμιστική αρχή, εμπορεύσιμων πιστοποιητικών σε συνάρτηση με την πράσινη ηλεκτρική ενέργεια η οποία παράγεται στο έδαφος της οικείας περιφέρειας και επιβάλλει στους προμηθευτές ηλεκτρικής ενέργειας την υποχρέωση να καταθέτουν, ετησίως, στην εν λόγω αρχή, διότι άλλως θα υποχρεωθούν να καταβάλουν διοικητικό πρόστιμο, χωρίς οι εν λόγω προμηθευτές να μπορούν να εκπληρώσουν την υποχρέωση αυτή χρησιμοποιώντας εγγυήσεις προελεύσεως άλλων κρατών μελών της Ένωσης ή τρίτων κρατών συμβαλλομένων στη Συμφωνία ΕΟΧ. </a:t>
            </a:r>
          </a:p>
        </p:txBody>
      </p:sp>
    </p:spTree>
    <p:extLst>
      <p:ext uri="{BB962C8B-B14F-4D97-AF65-F5344CB8AC3E}">
        <p14:creationId xmlns:p14="http://schemas.microsoft.com/office/powerpoint/2010/main" val="32382088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1E13AF-E867-43E0-9F95-BAFC6583C801}"/>
              </a:ext>
            </a:extLst>
          </p:cNvPr>
          <p:cNvSpPr>
            <a:spLocks noGrp="1"/>
          </p:cNvSpPr>
          <p:nvPr>
            <p:ph type="title"/>
          </p:nvPr>
        </p:nvSpPr>
        <p:spPr/>
        <p:txBody>
          <a:bodyPr>
            <a:normAutofit fontScale="90000"/>
          </a:bodyPr>
          <a:lstStyle/>
          <a:p>
            <a:r>
              <a:rPr lang="el-GR" dirty="0"/>
              <a:t>C‑204/12 έως C‑208/12 </a:t>
            </a:r>
            <a:r>
              <a:rPr lang="en-US" dirty="0"/>
              <a:t>Essent Belgium NV </a:t>
            </a:r>
            <a:r>
              <a:rPr lang="el-GR" dirty="0"/>
              <a:t>11.09.2014</a:t>
            </a:r>
          </a:p>
        </p:txBody>
      </p:sp>
      <p:sp>
        <p:nvSpPr>
          <p:cNvPr id="3" name="Θέση περιεχομένου 2">
            <a:extLst>
              <a:ext uri="{FF2B5EF4-FFF2-40B4-BE49-F238E27FC236}">
                <a16:creationId xmlns:a16="http://schemas.microsoft.com/office/drawing/2014/main" id="{27EEC975-B86B-491A-A2BB-33FDB22A54C0}"/>
              </a:ext>
            </a:extLst>
          </p:cNvPr>
          <p:cNvSpPr>
            <a:spLocks noGrp="1"/>
          </p:cNvSpPr>
          <p:nvPr>
            <p:ph idx="1"/>
          </p:nvPr>
        </p:nvSpPr>
        <p:spPr/>
        <p:txBody>
          <a:bodyPr>
            <a:normAutofit fontScale="77500" lnSpcReduction="20000"/>
          </a:bodyPr>
          <a:lstStyle/>
          <a:p>
            <a:pPr algn="just">
              <a:lnSpc>
                <a:spcPct val="150000"/>
              </a:lnSpc>
              <a:spcBef>
                <a:spcPts val="0"/>
              </a:spcBef>
            </a:pPr>
            <a:r>
              <a:rPr lang="el-GR" dirty="0"/>
              <a:t>Το άρθρο 5 της οδηγίας 2001/77 έχει την έννοια ότι δεν αντιτίθεται σε εθνικό καθεστώς στηρίξεως το οποίο προβλέπει τη χορήγηση, από την αρμόδια εθνική ρυθμιστική αρχή, εμπορεύσιμων πράσινων πιστοποιητικών, σε συνάρτηση με την πράσινη ηλεκτρική ενέργεια η οποία παράγεται επί του εδάφους της οικείας περιφέρειας και επιβάλλει στους προμηθευτές ηλεκτρικής ενέργειας την υποχρέωση να καταθέτουν, ετησίως, στην εν λόγω αρχή, διότι άλλως θα υποχρεωθούν να καταβάλουν διοικητικό πρόστιμο</a:t>
            </a:r>
          </a:p>
        </p:txBody>
      </p:sp>
    </p:spTree>
    <p:extLst>
      <p:ext uri="{BB962C8B-B14F-4D97-AF65-F5344CB8AC3E}">
        <p14:creationId xmlns:p14="http://schemas.microsoft.com/office/powerpoint/2010/main" val="3138220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F770BC-874D-4C7D-AEEC-93FF761E5FDD}"/>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AA202B76-C930-44A2-8669-483E41FABFEE}"/>
              </a:ext>
            </a:extLst>
          </p:cNvPr>
          <p:cNvSpPr>
            <a:spLocks noGrp="1"/>
          </p:cNvSpPr>
          <p:nvPr>
            <p:ph idx="1"/>
          </p:nvPr>
        </p:nvSpPr>
        <p:spPr/>
        <p:txBody>
          <a:bodyPr>
            <a:normAutofit fontScale="92500"/>
          </a:bodyPr>
          <a:lstStyle/>
          <a:p>
            <a:pPr algn="just">
              <a:lnSpc>
                <a:spcPct val="150000"/>
              </a:lnSpc>
              <a:spcBef>
                <a:spcPts val="0"/>
              </a:spcBef>
            </a:pPr>
            <a:r>
              <a:rPr lang="el-GR" dirty="0"/>
              <a:t> Η αίτηση αυτή υποβλήθηκε στο πλαίσιο ένδικης διαφοράς μεταξύ  Industrie du </a:t>
            </a:r>
            <a:r>
              <a:rPr lang="el-GR" dirty="0" err="1"/>
              <a:t>bois</a:t>
            </a:r>
            <a:r>
              <a:rPr lang="el-GR" dirty="0"/>
              <a:t> de </a:t>
            </a:r>
            <a:r>
              <a:rPr lang="el-GR" dirty="0" err="1"/>
              <a:t>Vielsalm</a:t>
            </a:r>
            <a:r>
              <a:rPr lang="el-GR" dirty="0"/>
              <a:t> &amp; </a:t>
            </a:r>
            <a:r>
              <a:rPr lang="el-GR" dirty="0" err="1"/>
              <a:t>Cie</a:t>
            </a:r>
            <a:r>
              <a:rPr lang="el-GR" dirty="0"/>
              <a:t> SA (</a:t>
            </a:r>
            <a:r>
              <a:rPr lang="en-US" dirty="0"/>
              <a:t>IBV)</a:t>
            </a:r>
            <a:r>
              <a:rPr lang="el-GR" dirty="0"/>
              <a:t> και της Περιφέρειας</a:t>
            </a:r>
            <a:r>
              <a:rPr lang="en-US" dirty="0"/>
              <a:t> </a:t>
            </a:r>
            <a:r>
              <a:rPr lang="el-GR" dirty="0"/>
              <a:t>της </a:t>
            </a:r>
            <a:r>
              <a:rPr lang="el-GR" dirty="0" err="1"/>
              <a:t>Βαλλονίας</a:t>
            </a:r>
            <a:r>
              <a:rPr lang="el-GR" dirty="0"/>
              <a:t> σχετικά με την άρνηση της τελευταίας να αναγνωρίσει ότι η εν λόγω επιχείρηση υπάγεται στο σύστημα ενισχυμένης στήριξης που προβλέπει τη χορήγηση συμπληρωματικών «πράσινων πιστοποιητικών».</a:t>
            </a:r>
          </a:p>
          <a:p>
            <a:endParaRPr lang="el-GR" dirty="0"/>
          </a:p>
        </p:txBody>
      </p:sp>
    </p:spTree>
    <p:extLst>
      <p:ext uri="{BB962C8B-B14F-4D97-AF65-F5344CB8AC3E}">
        <p14:creationId xmlns:p14="http://schemas.microsoft.com/office/powerpoint/2010/main" val="7702111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11CF50-A43E-4C12-91F8-550F1F363070}"/>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16424DFD-823E-4499-B646-A464D176B289}"/>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Ειδικότερα, η IBV ασκεί δραστηριότητα </a:t>
            </a:r>
            <a:r>
              <a:rPr lang="el-GR" dirty="0" err="1"/>
              <a:t>πρίσης</a:t>
            </a:r>
            <a:r>
              <a:rPr lang="el-GR" dirty="0"/>
              <a:t> ξύλου και εκμεταλλεύεται, προς εξασφάλιση του ενεργειακού εφοδιασμού της, ένα σταθμό συμπαραγωγής όπου αξιοποιούνται κατάλοιπα ξύλου προερχόμενα κυρίως από τη δραστηριότητα αυτή. </a:t>
            </a:r>
          </a:p>
          <a:p>
            <a:pPr algn="just">
              <a:lnSpc>
                <a:spcPct val="150000"/>
              </a:lnSpc>
              <a:spcBef>
                <a:spcPts val="0"/>
              </a:spcBef>
            </a:pPr>
            <a:r>
              <a:rPr lang="el-GR" dirty="0"/>
              <a:t>Η IBV ζήτησε να της χορηγηθούν τα συμπληρωματικά πράσινα πιστοποιητικά στα οποία αναφέρεται το άρθρο 38, παράγραφος 3, της κανονιστικής απόφασης του 2001. </a:t>
            </a:r>
          </a:p>
        </p:txBody>
      </p:sp>
    </p:spTree>
    <p:extLst>
      <p:ext uri="{BB962C8B-B14F-4D97-AF65-F5344CB8AC3E}">
        <p14:creationId xmlns:p14="http://schemas.microsoft.com/office/powerpoint/2010/main" val="9818047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45216B-F94F-43A9-B074-45B9C4DA59D5}"/>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AEA659F2-66FD-40B9-B357-02818239813C}"/>
              </a:ext>
            </a:extLst>
          </p:cNvPr>
          <p:cNvSpPr>
            <a:spLocks noGrp="1"/>
          </p:cNvSpPr>
          <p:nvPr>
            <p:ph idx="1"/>
          </p:nvPr>
        </p:nvSpPr>
        <p:spPr/>
        <p:txBody>
          <a:bodyPr>
            <a:normAutofit fontScale="92500" lnSpcReduction="20000"/>
          </a:bodyPr>
          <a:lstStyle/>
          <a:p>
            <a:pPr algn="just"/>
            <a:r>
              <a:rPr lang="el-GR" dirty="0"/>
              <a:t>Άρθρο 38 παρ. 3 της εθνικής κανονιστικής πράξης </a:t>
            </a:r>
          </a:p>
          <a:p>
            <a:pPr algn="just"/>
            <a:r>
              <a:rPr lang="en-US" dirty="0"/>
              <a:t>M</a:t>
            </a:r>
            <a:r>
              <a:rPr lang="el-GR" dirty="0" err="1"/>
              <a:t>ονάδα</a:t>
            </a:r>
            <a:r>
              <a:rPr lang="el-GR" dirty="0"/>
              <a:t> η οποία αξιοποιεί κατά το πλείστον βιομάζα, πλην ξύλου, προερχόμενη από βιομηχανικές δραστηριότητες ασκούμενες στις μονάδες παραγωγής και θέτει σε εφαρμογή διαδικασία ιδιαιτέρως καινοτόμο, προσβλέποντας σε αειφόρο ανάπτυξη, η Κυβέρνηση δύναται, κατόπιν γνωμοδότησης του αρμόδιου φορέα υπέρ του ιδιαιτέρως καινοτόμου χαρακτήρα της εφαρμοζόμενης διαδικασίας, να περιορίσει το ποσοστό μείωσης των εκπομπών διοξειδίου του άνθρακα για το σύνολο της παραγωγής της </a:t>
            </a:r>
            <a:r>
              <a:rPr lang="el-GR" dirty="0" err="1"/>
              <a:t>μονάδος</a:t>
            </a:r>
            <a:r>
              <a:rPr lang="el-GR" dirty="0"/>
              <a:t>, το οποίο προκύπτει από τη συνολική ισχύ που παράγεται στις ίδιες μονάδες παραγωγής, εντός ορίου χαμηλότερου των 20 MW. </a:t>
            </a:r>
          </a:p>
        </p:txBody>
      </p:sp>
    </p:spTree>
    <p:extLst>
      <p:ext uri="{BB962C8B-B14F-4D97-AF65-F5344CB8AC3E}">
        <p14:creationId xmlns:p14="http://schemas.microsoft.com/office/powerpoint/2010/main" val="21472203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13906-8C53-4DD0-834C-C742A54587CB}"/>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90A30AC5-689E-44D3-BAB7-B9724BA3FCA2}"/>
              </a:ext>
            </a:extLst>
          </p:cNvPr>
          <p:cNvSpPr>
            <a:spLocks noGrp="1"/>
          </p:cNvSpPr>
          <p:nvPr>
            <p:ph idx="1"/>
          </p:nvPr>
        </p:nvSpPr>
        <p:spPr/>
        <p:txBody>
          <a:bodyPr>
            <a:normAutofit fontScale="92500"/>
          </a:bodyPr>
          <a:lstStyle/>
          <a:p>
            <a:pPr algn="just">
              <a:lnSpc>
                <a:spcPct val="150000"/>
              </a:lnSpc>
              <a:spcBef>
                <a:spcPts val="0"/>
              </a:spcBef>
            </a:pPr>
            <a:r>
              <a:rPr lang="el-GR" dirty="0"/>
              <a:t>Η Κυβέρνηση της </a:t>
            </a:r>
            <a:r>
              <a:rPr lang="el-GR" dirty="0" err="1"/>
              <a:t>Βαλλονίας</a:t>
            </a:r>
            <a:r>
              <a:rPr lang="el-GR" dirty="0"/>
              <a:t> απέρριψε το αίτημα με την αιτιολογία ότι η μονάδα της IBV δεν πληροί τρεις από τους όρους που προβλέπει η διάταξη αυτή και συγκεκριμένα, πρώτον, χρησιμοποιεί ξύλο για τους σκοπούς της συμπαραγωγής, δεύτερον, δεν εφαρμόζει ιδιαίτερα καινοτόμο διαδικασία και, τρίτον, δεν εντάσσεται σε σχέδιο αειφόρου ανάπτυξης. </a:t>
            </a:r>
          </a:p>
          <a:p>
            <a:endParaRPr lang="el-GR" dirty="0"/>
          </a:p>
        </p:txBody>
      </p:sp>
    </p:spTree>
    <p:extLst>
      <p:ext uri="{BB962C8B-B14F-4D97-AF65-F5344CB8AC3E}">
        <p14:creationId xmlns:p14="http://schemas.microsoft.com/office/powerpoint/2010/main" val="32899422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80F607-3373-483A-9087-C9B70471738C}"/>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427B0B5A-4294-456F-BE37-E6C2148B156A}"/>
              </a:ext>
            </a:extLst>
          </p:cNvPr>
          <p:cNvSpPr>
            <a:spLocks noGrp="1"/>
          </p:cNvSpPr>
          <p:nvPr>
            <p:ph idx="1"/>
          </p:nvPr>
        </p:nvSpPr>
        <p:spPr/>
        <p:txBody>
          <a:bodyPr>
            <a:normAutofit fontScale="70000" lnSpcReduction="20000"/>
          </a:bodyPr>
          <a:lstStyle/>
          <a:p>
            <a:pPr algn="just">
              <a:lnSpc>
                <a:spcPct val="150000"/>
              </a:lnSpc>
              <a:spcBef>
                <a:spcPts val="0"/>
              </a:spcBef>
            </a:pPr>
            <a:r>
              <a:rPr lang="el-GR" b="1" dirty="0"/>
              <a:t>Οδηγία 2001/77 παρ. 14 του Προοιμίου</a:t>
            </a:r>
          </a:p>
          <a:p>
            <a:pPr algn="just">
              <a:lnSpc>
                <a:spcPct val="150000"/>
              </a:lnSpc>
              <a:spcBef>
                <a:spcPts val="0"/>
              </a:spcBef>
            </a:pPr>
            <a:r>
              <a:rPr lang="el-GR" dirty="0"/>
              <a:t>Τα κράτη μέλη εφαρμόζουν διάφορους μηχανισμούς υποστήριξης των ανανεώσιμων πηγών ενέργειας σε εθνικό επίπεδο, συμπεριλαμβανομένων των πράσινων πιστοποιητικών, των ενισχύσεων για επενδύσεις, των φορολογικών απαλλαγών ή μειώσεων, των επιστροφών φόρων και των συστημάτων άμεσης στήριξης των τιμών. Ένα σημαντικό μέσο επίτευξης του στόχου της παρούσας οδηγίας είναι η εξασφάλιση της ομαλής λειτουργίας των μηχανισμών αυτών, έως ότου τεθεί σε λειτουργία κοινοτικό πλαίσιο, προκειμένου να διατηρηθεί η εμπιστοσύνη των επενδυτών. </a:t>
            </a:r>
          </a:p>
        </p:txBody>
      </p:sp>
    </p:spTree>
    <p:extLst>
      <p:ext uri="{BB962C8B-B14F-4D97-AF65-F5344CB8AC3E}">
        <p14:creationId xmlns:p14="http://schemas.microsoft.com/office/powerpoint/2010/main" val="9852326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A04B63-7F21-4875-941B-37CEF0322C2A}"/>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4B5C5757-5A49-41E1-AA5C-245D33DA2718}"/>
              </a:ext>
            </a:extLst>
          </p:cNvPr>
          <p:cNvSpPr>
            <a:spLocks noGrp="1"/>
          </p:cNvSpPr>
          <p:nvPr>
            <p:ph idx="1"/>
          </p:nvPr>
        </p:nvSpPr>
        <p:spPr/>
        <p:txBody>
          <a:bodyPr>
            <a:normAutofit fontScale="70000" lnSpcReduction="20000"/>
          </a:bodyPr>
          <a:lstStyle/>
          <a:p>
            <a:pPr marL="0" indent="0" algn="just">
              <a:lnSpc>
                <a:spcPct val="160000"/>
              </a:lnSpc>
              <a:spcBef>
                <a:spcPts val="0"/>
              </a:spcBef>
              <a:buNone/>
            </a:pPr>
            <a:r>
              <a:rPr lang="el-GR" dirty="0"/>
              <a:t>Το νομικό ζήτημα ήταν αν το άρθρο 7 της οδηγίας 2004/8, σε συνδυασμό με τα άρθρα 2 και 4 της οδηγίας 2001/77 και 22 της οδηγίας 2009/28, και λαμβανομένης υπόψη της αρχής της ίσης μεταχείρισης και της απαγόρευσης των δυσμενών διακρίσεων που κατοχυρώνεται, μεταξύ άλλων, στα άρθρα 20 και 21 του Χάρτη, πρέπει να ερμηνευθεί υπό την έννοια ότι επιβάλλει, επιτρέπει ή απαγορεύει ένα ενισχυμένο μέτρο στήριξης</a:t>
            </a:r>
            <a:r>
              <a:rPr lang="en-US" dirty="0"/>
              <a:t> </a:t>
            </a:r>
            <a:r>
              <a:rPr lang="el-GR" dirty="0"/>
              <a:t>στον βαθμό που το μέτρο αυτό δύναται να εφαρμοσθεί σε όλες τις μονάδες συμπαραγωγής που αξιοποιούν κατά το πλείστον βιομάζα, πλην των μονάδων συμπαραγωγής που αξιοποιούν κατά το πλείστον το ξύλο και/ή κατάλοιπα ξύλου. </a:t>
            </a:r>
          </a:p>
        </p:txBody>
      </p:sp>
    </p:spTree>
    <p:extLst>
      <p:ext uri="{BB962C8B-B14F-4D97-AF65-F5344CB8AC3E}">
        <p14:creationId xmlns:p14="http://schemas.microsoft.com/office/powerpoint/2010/main" val="8821207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731467-83F7-4EFF-BAEF-C0B6A612CF50}"/>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79A10D57-3C8A-4F6A-95CC-4A49A8FFF54B}"/>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Όσον αφορά τον αντίκτυπο που μπορεί να έχει στο περιβάλλον ενδεχόμενη ενίσχυση των μέτρων στήριξης της χρήσης ξύλου και/ή καταλοίπων ξύλου για σκοπούς παραγωγής ενέργειας, μπορεί στο πλαίσιο αυτό να πρέπει να ληφθεί υπόψη το ότι κάθε περίπτωση ακραίας ή πρόωρης αποψίλωσης δασών που ενδεχομένως ενθαρρύνεται από τα μέτρα στήριξης είναι ικανή να συμβάλει στην αύξηση της ποσότητας διοξειδίου του άνθρακα στην ατμόσφαιρα και να θίξει τη βιοποικιλότητα ή την ποιότητα των υδάτων. </a:t>
            </a:r>
          </a:p>
        </p:txBody>
      </p:sp>
    </p:spTree>
    <p:extLst>
      <p:ext uri="{BB962C8B-B14F-4D97-AF65-F5344CB8AC3E}">
        <p14:creationId xmlns:p14="http://schemas.microsoft.com/office/powerpoint/2010/main" val="3779134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Ανανεώσιμες Πηγές Ενέργειας </a:t>
            </a:r>
          </a:p>
        </p:txBody>
      </p:sp>
      <p:sp>
        <p:nvSpPr>
          <p:cNvPr id="3" name="2 - Θέση περιεχομένου"/>
          <p:cNvSpPr>
            <a:spLocks noGrp="1"/>
          </p:cNvSpPr>
          <p:nvPr>
            <p:ph idx="1"/>
          </p:nvPr>
        </p:nvSpPr>
        <p:spPr/>
        <p:txBody>
          <a:bodyPr>
            <a:normAutofit/>
          </a:bodyPr>
          <a:lstStyle/>
          <a:p>
            <a:r>
              <a:rPr lang="el-GR" sz="2800" dirty="0"/>
              <a:t>Αιολική ενέργεια</a:t>
            </a:r>
          </a:p>
          <a:p>
            <a:r>
              <a:rPr lang="el-GR" sz="2800" dirty="0"/>
              <a:t>Ηλιακή ενέργεια </a:t>
            </a:r>
          </a:p>
          <a:p>
            <a:r>
              <a:rPr lang="el-GR" sz="2800" dirty="0"/>
              <a:t>Η ενέργεια κυμάτων</a:t>
            </a:r>
          </a:p>
          <a:p>
            <a:r>
              <a:rPr lang="el-GR" sz="2800" dirty="0"/>
              <a:t>Η παλιρροϊκή ενέργεια </a:t>
            </a:r>
          </a:p>
          <a:p>
            <a:r>
              <a:rPr lang="el-GR" sz="2800" dirty="0"/>
              <a:t>Η βιομάζα </a:t>
            </a:r>
          </a:p>
          <a:p>
            <a:r>
              <a:rPr lang="el-GR" sz="2800" dirty="0"/>
              <a:t>Η γεωθερμική ενέργεια </a:t>
            </a:r>
          </a:p>
          <a:p>
            <a:r>
              <a:rPr lang="el-GR" sz="2800" dirty="0"/>
              <a:t>Η υδραυλική ενέργεια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BD2EB2-7F79-48D5-9F94-E25A3DFE3105}"/>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43ED0068-6740-4771-98C8-2456D4571C94}"/>
              </a:ext>
            </a:extLst>
          </p:cNvPr>
          <p:cNvSpPr>
            <a:spLocks noGrp="1"/>
          </p:cNvSpPr>
          <p:nvPr>
            <p:ph idx="1"/>
          </p:nvPr>
        </p:nvSpPr>
        <p:spPr/>
        <p:txBody>
          <a:bodyPr>
            <a:normAutofit fontScale="77500" lnSpcReduction="20000"/>
          </a:bodyPr>
          <a:lstStyle/>
          <a:p>
            <a:pPr algn="just"/>
            <a:r>
              <a:rPr lang="el-GR" dirty="0"/>
              <a:t>Κατόπιν του συνόλου των ανωτέρω εκτιμήσεων, πρέπει να γίνει δεκτό ότι, υπό το πρίσμα ιδίως των σκοπών που επιδιώκει η οδηγία 2001/77 και των σκοπών της Ένωσης στον τομέα του περιβάλλοντος, το ευρύ περιθώριο εκτίμησης που αναγνωρίζεται στα κράτη μέλη με τις εν λόγω οδηγίες όσον αφορά τη θέσπιση και τη θέση σε εφαρμογή συστημάτων στήριξης της συμπαραγωγής και της παραγωγής ηλεκτρικής ενέργειας από ανανεώσιμες πηγές ενέργειας, και λαμβανομένων υπόψη των ιδιαίτερων χαρακτηριστικών των διαφόρων κατηγοριών βιομάζας που μπορούν να χρησιμοποιηθούν στο πλαίσιο διαδικασίας συμπαραγωγής, αυτές οι κατηγορίες βιομάζας δεν πρέπει να θεωρούνται παρεμφερείς, στο πλαίσιο τέτοιων καθεστώτων στήριξης, από πλευράς δυνητικής εφαρμογής της αρχής της ίσης μεταχείρισης της οποίας την τήρηση εξασφαλίζει το δίκαιο της Ένωσης.</a:t>
            </a:r>
          </a:p>
        </p:txBody>
      </p:sp>
    </p:spTree>
    <p:extLst>
      <p:ext uri="{BB962C8B-B14F-4D97-AF65-F5344CB8AC3E}">
        <p14:creationId xmlns:p14="http://schemas.microsoft.com/office/powerpoint/2010/main" val="38513936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A91E61-D072-43CA-986F-71E16B9815EA}"/>
              </a:ext>
            </a:extLst>
          </p:cNvPr>
          <p:cNvSpPr>
            <a:spLocks noGrp="1"/>
          </p:cNvSpPr>
          <p:nvPr>
            <p:ph type="title"/>
          </p:nvPr>
        </p:nvSpPr>
        <p:spPr/>
        <p:txBody>
          <a:bodyPr>
            <a:normAutofit fontScale="90000"/>
          </a:bodyPr>
          <a:lstStyle/>
          <a:p>
            <a:r>
              <a:rPr lang="en-US" dirty="0"/>
              <a:t>C</a:t>
            </a:r>
            <a:r>
              <a:rPr lang="el-GR" dirty="0"/>
              <a:t>-195-12 </a:t>
            </a:r>
            <a:r>
              <a:rPr lang="fr-FR" dirty="0"/>
              <a:t>Industrie du bois de Vielsalm &amp; Cie (IBV) SA κατά Région wallonne</a:t>
            </a:r>
            <a:r>
              <a:rPr lang="el-GR" dirty="0"/>
              <a:t> 26.09.2013</a:t>
            </a:r>
          </a:p>
        </p:txBody>
      </p:sp>
      <p:sp>
        <p:nvSpPr>
          <p:cNvPr id="3" name="Θέση περιεχομένου 2">
            <a:extLst>
              <a:ext uri="{FF2B5EF4-FFF2-40B4-BE49-F238E27FC236}">
                <a16:creationId xmlns:a16="http://schemas.microsoft.com/office/drawing/2014/main" id="{A705A4C7-AA32-467E-8CAF-4697C0F389A2}"/>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Στο παρόν στάδιο εξέλιξης του δικαίου της Ένωσης, η αρχή της ίσης μεταχείρισης και της απαγόρευσης των διακρίσεων που κατοχυρώνεται μεταξύ άλλων στα άρθρα 20 και 21 του Χάρτη δεν εμποδίζει τα κράτη μέλη να προβλέπουν ενισχυμένο μέτρο στήριξης το οποίο μπορεί να εφαρμοστεί σε όλες τις μονάδες συμπαραγωγής που αξιοποιούν κατά το πλείστον βιομάζα, πλην των μονάδων που αξιοποιούν κατά το πλείστον ξύλο και/ή κατάλοιπα ξύλου.</a:t>
            </a:r>
          </a:p>
          <a:p>
            <a:endParaRPr lang="el-GR" dirty="0"/>
          </a:p>
        </p:txBody>
      </p:sp>
    </p:spTree>
    <p:extLst>
      <p:ext uri="{BB962C8B-B14F-4D97-AF65-F5344CB8AC3E}">
        <p14:creationId xmlns:p14="http://schemas.microsoft.com/office/powerpoint/2010/main" val="2851193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EDCBB6-2D62-4775-9CE2-B6A3E1F3A58B}"/>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6186337F-1AA1-4DFC-9B3A-1F4ED7BE5CE7}"/>
              </a:ext>
            </a:extLst>
          </p:cNvPr>
          <p:cNvSpPr>
            <a:spLocks noGrp="1"/>
          </p:cNvSpPr>
          <p:nvPr>
            <p:ph idx="1"/>
          </p:nvPr>
        </p:nvSpPr>
        <p:spPr/>
        <p:txBody>
          <a:bodyPr/>
          <a:lstStyle/>
          <a:p>
            <a:pPr algn="just"/>
            <a:r>
              <a:rPr lang="el-GR" dirty="0"/>
              <a:t>1954 Πρώτος υδροηλεκτρικός σταθμός κατασκευάστηκε από τη ΔΕΗ </a:t>
            </a:r>
          </a:p>
          <a:p>
            <a:pPr algn="just"/>
            <a:r>
              <a:rPr lang="el-GR" dirty="0"/>
              <a:t>1983 κατασκευάστηκε ο πρώτος αιολικός σταθμός </a:t>
            </a:r>
          </a:p>
          <a:p>
            <a:pPr algn="just"/>
            <a:r>
              <a:rPr lang="el-GR" dirty="0"/>
              <a:t>Εκμετάλλευση ηλιακής ενέργειας υπήρχε στα νησιά και στην Κρήτη </a:t>
            </a:r>
          </a:p>
          <a:p>
            <a:pPr algn="just"/>
            <a:r>
              <a:rPr lang="el-GR" dirty="0"/>
              <a:t>Η στροφή προς τις ΑΠΕ άρχισε να υλοποιείται νομοθετικά με την έκδοση του νόμου 2244/1994 «Ρύθμιση θεμάτων Ηλεκτροπαραγωγής από ΑΠΕ»</a:t>
            </a:r>
          </a:p>
        </p:txBody>
      </p:sp>
    </p:spTree>
    <p:extLst>
      <p:ext uri="{BB962C8B-B14F-4D97-AF65-F5344CB8AC3E}">
        <p14:creationId xmlns:p14="http://schemas.microsoft.com/office/powerpoint/2010/main" val="3662249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DD1375-E37D-432F-9CE9-33CAA76A56E0}"/>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A68E5372-90F1-43EA-86E4-4C5307E8A017}"/>
              </a:ext>
            </a:extLst>
          </p:cNvPr>
          <p:cNvSpPr>
            <a:spLocks noGrp="1"/>
          </p:cNvSpPr>
          <p:nvPr>
            <p:ph idx="1"/>
          </p:nvPr>
        </p:nvSpPr>
        <p:spPr/>
        <p:txBody>
          <a:bodyPr>
            <a:normAutofit fontScale="92500" lnSpcReduction="10000"/>
          </a:bodyPr>
          <a:lstStyle/>
          <a:p>
            <a:pPr algn="just">
              <a:lnSpc>
                <a:spcPct val="150000"/>
              </a:lnSpc>
              <a:spcBef>
                <a:spcPts val="0"/>
              </a:spcBef>
            </a:pPr>
            <a:r>
              <a:rPr lang="el-GR" dirty="0"/>
              <a:t>Άρθρο 24 του Συντάγματος </a:t>
            </a:r>
          </a:p>
          <a:p>
            <a:pPr algn="just">
              <a:lnSpc>
                <a:spcPct val="150000"/>
              </a:lnSpc>
              <a:spcBef>
                <a:spcPts val="0"/>
              </a:spcBef>
            </a:pPr>
            <a:r>
              <a:rPr lang="el-GR" dirty="0"/>
              <a:t>Η προστασία του φυσικού και πολιτιστικού περιβάλλοντος αποτελεί υποχρέωση του κράτους και δικαίωμα του καθενός</a:t>
            </a:r>
          </a:p>
          <a:p>
            <a:pPr algn="just">
              <a:lnSpc>
                <a:spcPct val="150000"/>
              </a:lnSpc>
              <a:spcBef>
                <a:spcPts val="0"/>
              </a:spcBef>
            </a:pPr>
            <a:r>
              <a:rPr lang="el-GR" dirty="0"/>
              <a:t>Στα ευπαθή οικοσυστήματα μόνο ήπια τεχνικά έργα και παρεμβάσεις δύναται να χαρακτηριστούν ως βιώσιμα και επιτρεπτά τούτο δε ισχύει κυρίως για τα ενεργειακά έργα</a:t>
            </a:r>
          </a:p>
        </p:txBody>
      </p:sp>
    </p:spTree>
    <p:extLst>
      <p:ext uri="{BB962C8B-B14F-4D97-AF65-F5344CB8AC3E}">
        <p14:creationId xmlns:p14="http://schemas.microsoft.com/office/powerpoint/2010/main" val="18351314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ADD7F9-517B-4DBC-BD97-07D7F15E736C}"/>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04E8FF00-82D1-481C-A411-C74C40A24C6C}"/>
              </a:ext>
            </a:extLst>
          </p:cNvPr>
          <p:cNvSpPr>
            <a:spLocks noGrp="1"/>
          </p:cNvSpPr>
          <p:nvPr>
            <p:ph idx="1"/>
          </p:nvPr>
        </p:nvSpPr>
        <p:spPr/>
        <p:txBody>
          <a:bodyPr/>
          <a:lstStyle/>
          <a:p>
            <a:pPr algn="just">
              <a:lnSpc>
                <a:spcPct val="150000"/>
              </a:lnSpc>
              <a:spcBef>
                <a:spcPts val="0"/>
              </a:spcBef>
            </a:pPr>
            <a:r>
              <a:rPr lang="el-GR" dirty="0"/>
              <a:t>Η εγκατάσταση των ΑΠΕ συνιστά επέμβαση στο περιβάλλον που πιθανόν να έχει επίπτωση στο οικοσύστημα της περιοχής </a:t>
            </a:r>
          </a:p>
          <a:p>
            <a:pPr algn="just">
              <a:lnSpc>
                <a:spcPct val="150000"/>
              </a:lnSpc>
              <a:spcBef>
                <a:spcPts val="0"/>
              </a:spcBef>
            </a:pPr>
            <a:r>
              <a:rPr lang="el-GR" dirty="0"/>
              <a:t>Με την έννοια αυτή μπορεί να θυσιαστούν περιβαλλοντικά αγαθά όπως δέντρα χάριν της ανάπτυξης των ΑΠΕ </a:t>
            </a:r>
          </a:p>
        </p:txBody>
      </p:sp>
    </p:spTree>
    <p:extLst>
      <p:ext uri="{BB962C8B-B14F-4D97-AF65-F5344CB8AC3E}">
        <p14:creationId xmlns:p14="http://schemas.microsoft.com/office/powerpoint/2010/main" val="19162844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4F35C1-AB13-4A73-8B88-931121EA0E03}"/>
              </a:ext>
            </a:extLst>
          </p:cNvPr>
          <p:cNvSpPr>
            <a:spLocks noGrp="1"/>
          </p:cNvSpPr>
          <p:nvPr>
            <p:ph type="title"/>
          </p:nvPr>
        </p:nvSpPr>
        <p:spPr/>
        <p:txBody>
          <a:bodyPr/>
          <a:lstStyle/>
          <a:p>
            <a:r>
              <a:rPr lang="el-GR" dirty="0"/>
              <a:t>ΟΙ ΑΠΕ ΣΤΗΝ ΕΛΛΑΔΑ</a:t>
            </a:r>
          </a:p>
        </p:txBody>
      </p:sp>
      <p:sp>
        <p:nvSpPr>
          <p:cNvPr id="3" name="Θέση περιεχομένου 2">
            <a:extLst>
              <a:ext uri="{FF2B5EF4-FFF2-40B4-BE49-F238E27FC236}">
                <a16:creationId xmlns:a16="http://schemas.microsoft.com/office/drawing/2014/main" id="{EA3FB2F7-FCEF-40AB-9091-7EB999322491}"/>
              </a:ext>
            </a:extLst>
          </p:cNvPr>
          <p:cNvSpPr>
            <a:spLocks noGrp="1"/>
          </p:cNvSpPr>
          <p:nvPr>
            <p:ph idx="1"/>
          </p:nvPr>
        </p:nvSpPr>
        <p:spPr/>
        <p:txBody>
          <a:bodyPr>
            <a:normAutofit/>
          </a:bodyPr>
          <a:lstStyle/>
          <a:p>
            <a:pPr algn="just">
              <a:lnSpc>
                <a:spcPct val="150000"/>
              </a:lnSpc>
              <a:spcBef>
                <a:spcPts val="0"/>
              </a:spcBef>
            </a:pPr>
            <a:r>
              <a:rPr lang="el-GR" dirty="0"/>
              <a:t>Το άρθρο 106 του Συντάγματος – Υποχρέωση αξιοποίησης των πηγών του εθνικού πλούτου διότι οι ΑΠΕ πέραν της περιβαλλοντικής τους αξίας έχουν και ιδιαίτερη οικονομική αξία </a:t>
            </a:r>
            <a:endParaRPr lang="en-US" dirty="0"/>
          </a:p>
        </p:txBody>
      </p:sp>
    </p:spTree>
    <p:extLst>
      <p:ext uri="{BB962C8B-B14F-4D97-AF65-F5344CB8AC3E}">
        <p14:creationId xmlns:p14="http://schemas.microsoft.com/office/powerpoint/2010/main" val="41803926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31DD7A-FF05-4E44-B4A3-6728FCEA8BC3}"/>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63FE132B-F158-4A32-BDCB-4DB1FD94B9ED}"/>
              </a:ext>
            </a:extLst>
          </p:cNvPr>
          <p:cNvSpPr>
            <a:spLocks noGrp="1"/>
          </p:cNvSpPr>
          <p:nvPr>
            <p:ph idx="1"/>
          </p:nvPr>
        </p:nvSpPr>
        <p:spPr/>
        <p:txBody>
          <a:bodyPr/>
          <a:lstStyle/>
          <a:p>
            <a:pPr algn="just"/>
            <a:r>
              <a:rPr lang="el-GR" dirty="0"/>
              <a:t>Νόμος 1475/1984 – Αξιοποίηση του Γεωθερμικού Δυναμικού- Ρύθμιση μιας μορφής ΑΠΕ της γεωθερμίας </a:t>
            </a:r>
          </a:p>
          <a:p>
            <a:pPr algn="just"/>
            <a:r>
              <a:rPr lang="el-GR" dirty="0"/>
              <a:t>Ν. 1559/1985 – Η δυνατότητα παραγωγής Ηλεκτρικής ενέργειας από ΑΠΕ σε ιδιώτες αυτοπαραγωγούς στη ΔΕΗ και στους Δήμους </a:t>
            </a:r>
          </a:p>
          <a:p>
            <a:pPr algn="just"/>
            <a:r>
              <a:rPr lang="el-GR" dirty="0"/>
              <a:t>ΠΔ 375/1987 ιδρύθηκε το Κέντρο ΑΠΕ</a:t>
            </a:r>
          </a:p>
          <a:p>
            <a:pPr algn="just"/>
            <a:r>
              <a:rPr lang="el-GR" dirty="0"/>
              <a:t>Νόμος 2244/1994 Απαίτηση εφοδιασμού σταθμών ΑΠΕ  με άδεια εγκατάστασης και με άδεια λειτουργίας </a:t>
            </a:r>
          </a:p>
        </p:txBody>
      </p:sp>
    </p:spTree>
    <p:extLst>
      <p:ext uri="{BB962C8B-B14F-4D97-AF65-F5344CB8AC3E}">
        <p14:creationId xmlns:p14="http://schemas.microsoft.com/office/powerpoint/2010/main" val="23165344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A1889B-BB09-4869-B552-EBD25A4C57EB}"/>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B7954700-284B-407F-8B30-69551ACEF926}"/>
              </a:ext>
            </a:extLst>
          </p:cNvPr>
          <p:cNvSpPr>
            <a:spLocks noGrp="1"/>
          </p:cNvSpPr>
          <p:nvPr>
            <p:ph idx="1"/>
          </p:nvPr>
        </p:nvSpPr>
        <p:spPr/>
        <p:txBody>
          <a:bodyPr>
            <a:normAutofit fontScale="85000" lnSpcReduction="20000"/>
          </a:bodyPr>
          <a:lstStyle/>
          <a:p>
            <a:pPr algn="just"/>
            <a:r>
              <a:rPr lang="el-GR" dirty="0"/>
              <a:t>Νόμος 2773/1999 για την απελευθέρωση της αγοράς ηλεκτρικής ενέργειας υποχρέωση λήψης άδειας παραγωγής για σταθμούς ΑΠΕ </a:t>
            </a:r>
          </a:p>
          <a:p>
            <a:pPr algn="just"/>
            <a:r>
              <a:rPr lang="el-GR" dirty="0"/>
              <a:t>Νόμος 2941/2001 Άρθρο 2 τροποποιεί τον νόμο 998/1979</a:t>
            </a:r>
            <a:r>
              <a:rPr lang="en-US" dirty="0"/>
              <a:t>:</a:t>
            </a:r>
            <a:endParaRPr lang="el-GR" dirty="0"/>
          </a:p>
          <a:p>
            <a:pPr algn="just"/>
            <a:r>
              <a:rPr lang="el-GR" dirty="0"/>
              <a:t>"Η παραπάνω γενική απαγόρευση δεν ισχύει εφόσον πρόκειται για εκτέλεση στρατιωτικών έργων που αφορούν άμεσα την εθνική άμυνα της χώρας, για διανοίξεις δημόσιων οδών, για την κατασκευή και εγκατάσταση αγωγών φυσικού αερίου και πετρελαϊκών προϊόντων, για την κατασκευή και εγκατάσταση έργων ηλεκτροπαραγωγής από ανανεώσιμες πηγές ενέργειας (Α.Π.Ε.), καθώς και δικτύων σύνδεσής τους με το Σύστημα ή το Δίκτυο του άρθρου 2 του Ν. 2773/1999 (ΦΕΚ 286 Α`) η χάραξη των οποίων προβλέπει διέλευσή τους από δάσος ή δασική έκταση."</a:t>
            </a:r>
          </a:p>
          <a:p>
            <a:pPr algn="just"/>
            <a:endParaRPr lang="el-GR" dirty="0"/>
          </a:p>
        </p:txBody>
      </p:sp>
    </p:spTree>
    <p:extLst>
      <p:ext uri="{BB962C8B-B14F-4D97-AF65-F5344CB8AC3E}">
        <p14:creationId xmlns:p14="http://schemas.microsoft.com/office/powerpoint/2010/main" val="31160735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60A0E9-4422-4AB1-BD8E-577CCFFA6F7E}"/>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48B52DEC-9B6B-4B41-AB5C-3297EE04F4B0}"/>
              </a:ext>
            </a:extLst>
          </p:cNvPr>
          <p:cNvSpPr>
            <a:spLocks noGrp="1"/>
          </p:cNvSpPr>
          <p:nvPr>
            <p:ph idx="1"/>
          </p:nvPr>
        </p:nvSpPr>
        <p:spPr/>
        <p:txBody>
          <a:bodyPr/>
          <a:lstStyle/>
          <a:p>
            <a:pPr algn="just"/>
            <a:r>
              <a:rPr lang="el-GR" dirty="0"/>
              <a:t>Νόμος 3175/2003 Αξιοποίηση γεωθερμικού δυναμικού, τηλεθέρμανση και άλλες διατάξεις</a:t>
            </a:r>
          </a:p>
          <a:p>
            <a:pPr algn="just"/>
            <a:r>
              <a:rPr lang="el-GR" dirty="0"/>
              <a:t>Με το νόμο 3468/2006 μεταφέρθηκε η Οδηγία 2001/77 και διατάξεις της Οδηγίας 2004/8</a:t>
            </a:r>
          </a:p>
          <a:p>
            <a:pPr algn="just"/>
            <a:r>
              <a:rPr lang="el-GR" dirty="0"/>
              <a:t>Παραγωγή ηλεκτρικής ενέργειας από ΑΠΕ και ΣΥΘΥΑ  </a:t>
            </a:r>
          </a:p>
          <a:p>
            <a:pPr algn="just"/>
            <a:r>
              <a:rPr lang="el-GR" dirty="0"/>
              <a:t>Νόμος 3734/2009 μεταφορά της Οδηγίας 2004/8 </a:t>
            </a:r>
          </a:p>
          <a:p>
            <a:pPr algn="just"/>
            <a:r>
              <a:rPr lang="el-GR" dirty="0"/>
              <a:t>Προώθηση της συμπαραγωγής δύο ή περισσοτέρων μορφών ενέργειας  και άλλες διατάξεις </a:t>
            </a:r>
          </a:p>
        </p:txBody>
      </p:sp>
    </p:spTree>
    <p:extLst>
      <p:ext uri="{BB962C8B-B14F-4D97-AF65-F5344CB8AC3E}">
        <p14:creationId xmlns:p14="http://schemas.microsoft.com/office/powerpoint/2010/main" val="38099603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Νόμος 3851/2010 – Εθνικοί Στόχοι</a:t>
            </a:r>
          </a:p>
        </p:txBody>
      </p:sp>
      <p:sp>
        <p:nvSpPr>
          <p:cNvPr id="3" name="2 - Θέση περιεχομένου"/>
          <p:cNvSpPr>
            <a:spLocks noGrp="1"/>
          </p:cNvSpPr>
          <p:nvPr>
            <p:ph idx="1"/>
          </p:nvPr>
        </p:nvSpPr>
        <p:spPr>
          <a:xfrm>
            <a:off x="500034" y="1643050"/>
            <a:ext cx="8229600" cy="4543444"/>
          </a:xfrm>
        </p:spPr>
        <p:txBody>
          <a:bodyPr>
            <a:normAutofit fontScale="92500" lnSpcReduction="20000"/>
          </a:bodyPr>
          <a:lstStyle/>
          <a:p>
            <a:pPr algn="just"/>
            <a:r>
              <a:rPr lang="el-GR" dirty="0"/>
              <a:t>Συμμετοχή της ενέργειας που παράγεται από Α.Π.Ε. στην ακαθάριστη τελική κατανάλωση ενέργειας σε ποσοστό 20%. </a:t>
            </a:r>
          </a:p>
          <a:p>
            <a:pPr algn="just"/>
            <a:r>
              <a:rPr lang="el-GR" dirty="0"/>
              <a:t>Συμμετοχή της ηλεκτρικής ενέργειας που παράγεται από Α.Π.Ε. στην ακαθάριστη κατανάλωση ηλεκτρικής ενέργειας σε ποσοστό τουλάχιστον 40%. </a:t>
            </a:r>
          </a:p>
          <a:p>
            <a:pPr algn="just"/>
            <a:r>
              <a:rPr lang="el-GR" dirty="0"/>
              <a:t>Συμμετοχή της ενέργειας που παράγεται από Α.Π.Ε. στην τελική κατανάλωση ενέργειας για θέρμανση και ψύξη σε ποσοστό τουλάχιστον 20%. </a:t>
            </a:r>
          </a:p>
          <a:p>
            <a:pPr algn="just"/>
            <a:r>
              <a:rPr lang="el-GR" dirty="0"/>
              <a:t>Συμμετοχή της ενέργειας που παράγεται από Α.Π.Ε. στην τελική κατανάλωση ενέργειας στις μεταφορές σε ποσοστό τουλάχιστον 10%.</a:t>
            </a:r>
            <a:br>
              <a:rPr lang="el-GR" dirty="0"/>
            </a:b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fontScale="25000" lnSpcReduction="20000"/>
          </a:bodyPr>
          <a:lstStyle/>
          <a:p>
            <a:pPr algn="just"/>
            <a:r>
              <a:rPr lang="el-GR" sz="11200" dirty="0"/>
              <a:t>Πράσινη βίβλος για την ενέργεια στο μέλλον</a:t>
            </a:r>
            <a:r>
              <a:rPr lang="en-US" sz="11200" dirty="0"/>
              <a:t>: </a:t>
            </a:r>
            <a:r>
              <a:rPr lang="el-GR" sz="11200" dirty="0"/>
              <a:t>Ανανεώσιμες πηγές ενέργειας </a:t>
            </a:r>
            <a:r>
              <a:rPr lang="en-US" sz="11200" dirty="0"/>
              <a:t>COM (96) 576</a:t>
            </a:r>
            <a:r>
              <a:rPr lang="el-GR" sz="11200" dirty="0"/>
              <a:t> </a:t>
            </a:r>
          </a:p>
          <a:p>
            <a:pPr algn="just">
              <a:buNone/>
            </a:pPr>
            <a:r>
              <a:rPr lang="el-GR" sz="11200" dirty="0"/>
              <a:t>Τέθηκαν οι βασικοί προβληματισμοί προκειμένου τα κράτη μέλη να στραφούν στη χρήση των φιλικών προς το περιβάλλον πηγών ενέργειας </a:t>
            </a:r>
          </a:p>
          <a:p>
            <a:pPr algn="just">
              <a:buNone/>
            </a:pPr>
            <a:r>
              <a:rPr lang="el-GR" sz="11200" dirty="0"/>
              <a:t>Πλεονεκτήματα της προσφυγής στις ανανεώσιμες πηγές ενεργείας:</a:t>
            </a:r>
          </a:p>
          <a:p>
            <a:pPr algn="just"/>
            <a:r>
              <a:rPr lang="el-GR" sz="11200" dirty="0"/>
              <a:t>είναι σύμφωνη με τη συνολική στρατηγική της αειφόρου ανάπτυξης</a:t>
            </a:r>
          </a:p>
          <a:p>
            <a:pPr algn="just"/>
            <a:r>
              <a:rPr lang="el-GR" sz="11200" dirty="0"/>
              <a:t>επιτρέπει τη μείωση της εξάρτησης της Ευρωπαϊκής Ένωσης από τις εισαγωγές ενέργειας, και την ως εκ τούτου εξασφάλιση του εφοδιασμού</a:t>
            </a:r>
          </a:p>
          <a:p>
            <a:pPr algn="just">
              <a:buNone/>
            </a:pPr>
            <a:endParaRPr lang="el-GR" sz="28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252033-9F69-47C0-8951-D44C67E6BCA9}"/>
              </a:ext>
            </a:extLst>
          </p:cNvPr>
          <p:cNvSpPr>
            <a:spLocks noGrp="1"/>
          </p:cNvSpPr>
          <p:nvPr>
            <p:ph type="title"/>
          </p:nvPr>
        </p:nvSpPr>
        <p:spPr/>
        <p:txBody>
          <a:bodyPr/>
          <a:lstStyle/>
          <a:p>
            <a:r>
              <a:rPr lang="el-GR" dirty="0"/>
              <a:t>ΟΙ ΑΠΕ ΣΤΗΝ ΕΛΛΑΔΑ </a:t>
            </a:r>
          </a:p>
        </p:txBody>
      </p:sp>
      <p:sp>
        <p:nvSpPr>
          <p:cNvPr id="3" name="Θέση περιεχομένου 2">
            <a:extLst>
              <a:ext uri="{FF2B5EF4-FFF2-40B4-BE49-F238E27FC236}">
                <a16:creationId xmlns:a16="http://schemas.microsoft.com/office/drawing/2014/main" id="{608ADCCC-F571-4106-91AC-C4A1BF0CE4CA}"/>
              </a:ext>
            </a:extLst>
          </p:cNvPr>
          <p:cNvSpPr>
            <a:spLocks noGrp="1"/>
          </p:cNvSpPr>
          <p:nvPr>
            <p:ph idx="1"/>
          </p:nvPr>
        </p:nvSpPr>
        <p:spPr/>
        <p:txBody>
          <a:bodyPr/>
          <a:lstStyle/>
          <a:p>
            <a:pPr algn="just"/>
            <a:r>
              <a:rPr lang="el-GR" dirty="0"/>
              <a:t>Νόμος 4062/2012- Ενσωμάτωση της Οδηγίας 2009/28 και 2009/30</a:t>
            </a:r>
          </a:p>
          <a:p>
            <a:pPr algn="just"/>
            <a:r>
              <a:rPr lang="el-GR" dirty="0"/>
              <a:t>Νόμος 4046/2012</a:t>
            </a:r>
          </a:p>
          <a:p>
            <a:pPr algn="just"/>
            <a:r>
              <a:rPr lang="el-GR" dirty="0"/>
              <a:t>Νόμος 4336/2015</a:t>
            </a:r>
          </a:p>
          <a:p>
            <a:pPr algn="just"/>
            <a:r>
              <a:rPr lang="el-GR" dirty="0"/>
              <a:t>Νόμος 4414/2016</a:t>
            </a:r>
            <a:endParaRPr lang="en-US" dirty="0"/>
          </a:p>
          <a:p>
            <a:pPr algn="just"/>
            <a:r>
              <a:rPr lang="el-GR" dirty="0"/>
              <a:t>Νόμος 4685/2020</a:t>
            </a:r>
          </a:p>
          <a:p>
            <a:pPr algn="just"/>
            <a:r>
              <a:rPr lang="el-GR"/>
              <a:t>Νόμος 4951/2022</a:t>
            </a:r>
            <a:endParaRPr lang="el-GR" dirty="0"/>
          </a:p>
        </p:txBody>
      </p:sp>
    </p:spTree>
    <p:extLst>
      <p:ext uri="{BB962C8B-B14F-4D97-AF65-F5344CB8AC3E}">
        <p14:creationId xmlns:p14="http://schemas.microsoft.com/office/powerpoint/2010/main" val="41794555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0C92FF-65C5-7DDD-4473-7E14825A3E5E}"/>
              </a:ext>
            </a:extLst>
          </p:cNvPr>
          <p:cNvSpPr>
            <a:spLocks noGrp="1"/>
          </p:cNvSpPr>
          <p:nvPr>
            <p:ph type="title"/>
          </p:nvPr>
        </p:nvSpPr>
        <p:spPr/>
        <p:txBody>
          <a:bodyPr/>
          <a:lstStyle/>
          <a:p>
            <a:r>
              <a:rPr lang="el-GR" dirty="0"/>
              <a:t>ΑΔΕΙΟΤΙΚΗ ΔΙΑΔΙΚΑΣΙΑ ΑΠΕ </a:t>
            </a:r>
          </a:p>
        </p:txBody>
      </p:sp>
      <p:sp>
        <p:nvSpPr>
          <p:cNvPr id="3" name="Θέση περιεχομένου 2">
            <a:extLst>
              <a:ext uri="{FF2B5EF4-FFF2-40B4-BE49-F238E27FC236}">
                <a16:creationId xmlns:a16="http://schemas.microsoft.com/office/drawing/2014/main" id="{FB694250-F8FC-0B8A-1F6B-D8875894837B}"/>
              </a:ext>
            </a:extLst>
          </p:cNvPr>
          <p:cNvSpPr>
            <a:spLocks noGrp="1"/>
          </p:cNvSpPr>
          <p:nvPr>
            <p:ph idx="1"/>
          </p:nvPr>
        </p:nvSpPr>
        <p:spPr/>
        <p:txBody>
          <a:bodyPr>
            <a:normAutofit lnSpcReduction="10000"/>
          </a:bodyPr>
          <a:lstStyle/>
          <a:p>
            <a:pPr algn="just"/>
            <a:r>
              <a:rPr lang="el-GR" dirty="0"/>
              <a:t>Με το ν. 4685/2020 (ΦΕΚ Α’ 92) εισήχθη ένα διαφανές, αποτελεσματικό και απλοποιημένο πλαίσιο, που εκσυγχρονίζει και επιταχύνει την Α’ φάση αδειοδότησης έργων ΑΠΕ, αντικαθιστώντας την Άδεια Παραγωγής Ηλεκτρικής Ενέργειας από ΑΠΕ του ν. 3468/2006 (ΦΕΚ Α’ 129) με την Βεβαίωση Παραγωγού που χορηγείται μέσω αυτοματοποιημένης διαδικασίας του νέου Ηλεκτρονικού Μητρώου Παραγωγής Ηλεκτρικής Ενέργειας από ΑΠΕ και ΣΗΘΥΑ (ΗΜΠΗΕ ΑΠΕ-ΣΗΘΥΑ).</a:t>
            </a:r>
          </a:p>
          <a:p>
            <a:endParaRPr lang="el-GR" dirty="0"/>
          </a:p>
        </p:txBody>
      </p:sp>
    </p:spTree>
    <p:extLst>
      <p:ext uri="{BB962C8B-B14F-4D97-AF65-F5344CB8AC3E}">
        <p14:creationId xmlns:p14="http://schemas.microsoft.com/office/powerpoint/2010/main" val="39474226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90B3FE-91E5-E067-8FE9-E4B179332753}"/>
              </a:ext>
            </a:extLst>
          </p:cNvPr>
          <p:cNvSpPr>
            <a:spLocks noGrp="1"/>
          </p:cNvSpPr>
          <p:nvPr>
            <p:ph type="title"/>
          </p:nvPr>
        </p:nvSpPr>
        <p:spPr/>
        <p:txBody>
          <a:bodyPr/>
          <a:lstStyle/>
          <a:p>
            <a:r>
              <a:rPr lang="el-GR" dirty="0"/>
              <a:t>ΑΔΕΙΟΔΟΤΗΣΗ ΑΠΕ </a:t>
            </a:r>
          </a:p>
        </p:txBody>
      </p:sp>
      <p:sp>
        <p:nvSpPr>
          <p:cNvPr id="3" name="Θέση περιεχομένου 2">
            <a:extLst>
              <a:ext uri="{FF2B5EF4-FFF2-40B4-BE49-F238E27FC236}">
                <a16:creationId xmlns:a16="http://schemas.microsoft.com/office/drawing/2014/main" id="{03B27ACB-03F7-65A9-0278-5B542B77B428}"/>
              </a:ext>
            </a:extLst>
          </p:cNvPr>
          <p:cNvSpPr>
            <a:spLocks noGrp="1"/>
          </p:cNvSpPr>
          <p:nvPr>
            <p:ph idx="1"/>
          </p:nvPr>
        </p:nvSpPr>
        <p:spPr/>
        <p:txBody>
          <a:bodyPr>
            <a:normAutofit fontScale="70000" lnSpcReduction="20000"/>
          </a:bodyPr>
          <a:lstStyle/>
          <a:p>
            <a:pPr algn="just"/>
            <a:r>
              <a:rPr lang="el-GR" dirty="0"/>
              <a:t>Στάδιο 1</a:t>
            </a:r>
            <a:r>
              <a:rPr lang="en-US" dirty="0"/>
              <a:t>: </a:t>
            </a:r>
            <a:r>
              <a:rPr lang="el-GR" dirty="0"/>
              <a:t>Η Βεβαίωση Παραγωγού, που εισήχθη με τον ν. 4685/2020, συνιστά «άδεια σκοπιμότητας» </a:t>
            </a:r>
          </a:p>
          <a:p>
            <a:pPr algn="just"/>
            <a:r>
              <a:rPr lang="el-GR" dirty="0"/>
              <a:t>Χορηγείται υποχρεωτικά εφόσον τηρούνται τα προσδιορισμένα στο κείμενο πλαίσιο κριτήρια που άπτονται της σκοπιμότητας ανάπτυξης έργου με τα συγκεκριμένα τεχνικά χαρακτηριστικά: </a:t>
            </a:r>
          </a:p>
          <a:p>
            <a:pPr algn="just"/>
            <a:r>
              <a:rPr lang="el-GR" dirty="0"/>
              <a:t>Η θέση του έργου: Δηλαδή </a:t>
            </a:r>
          </a:p>
          <a:p>
            <a:pPr algn="just"/>
            <a:r>
              <a:rPr lang="el-GR" dirty="0"/>
              <a:t>(α) η ύπαρξη επαρκούς ενεργειακού χώρου (μη κορεσμός του δικτύου διανομής), </a:t>
            </a:r>
          </a:p>
          <a:p>
            <a:pPr algn="just"/>
            <a:r>
              <a:rPr lang="el-GR" dirty="0"/>
              <a:t>(β) η μη επικάλυψη του προτεινόμενου έργου με άλλο </a:t>
            </a:r>
            <a:r>
              <a:rPr lang="el-GR" dirty="0" err="1"/>
              <a:t>αδειοδοτηθέν</a:t>
            </a:r>
            <a:r>
              <a:rPr lang="el-GR" dirty="0"/>
              <a:t>, </a:t>
            </a:r>
          </a:p>
          <a:p>
            <a:pPr algn="just"/>
            <a:r>
              <a:rPr lang="el-GR" dirty="0"/>
              <a:t>(γ) το μέγεθος του χώρου που πρόκειται να δεσμεύσει το έργο και </a:t>
            </a:r>
          </a:p>
          <a:p>
            <a:pPr algn="just"/>
            <a:r>
              <a:rPr lang="el-GR" dirty="0"/>
              <a:t>(δ) η απόσταση των παραγωγικών μονάδων μεταξύ τους. </a:t>
            </a:r>
          </a:p>
          <a:p>
            <a:pPr algn="just"/>
            <a:r>
              <a:rPr lang="el-GR" dirty="0"/>
              <a:t>Η διακρίβωση ότι το προτεινόμενο έργο δεν εμπίπτει σε ειδικώς και συγκεκριμένα οριοθετημένη ζώνη αποκλεισμού κατά το Ειδικό Πλαίσιο Χωροταξικού Σχεδιασμού και Αειφόρου Ανάπτυξης για τις ΑΠΕ</a:t>
            </a:r>
          </a:p>
        </p:txBody>
      </p:sp>
    </p:spTree>
    <p:extLst>
      <p:ext uri="{BB962C8B-B14F-4D97-AF65-F5344CB8AC3E}">
        <p14:creationId xmlns:p14="http://schemas.microsoft.com/office/powerpoint/2010/main" val="17922981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A0B42D-A372-8877-4CDD-33F26D59AA04}"/>
              </a:ext>
            </a:extLst>
          </p:cNvPr>
          <p:cNvSpPr>
            <a:spLocks noGrp="1"/>
          </p:cNvSpPr>
          <p:nvPr>
            <p:ph type="title"/>
          </p:nvPr>
        </p:nvSpPr>
        <p:spPr/>
        <p:txBody>
          <a:bodyPr/>
          <a:lstStyle/>
          <a:p>
            <a:r>
              <a:rPr lang="el-GR" dirty="0"/>
              <a:t>ΑΔΕΙΟΔΟΤΗΣΗ ΑΠΕ </a:t>
            </a:r>
          </a:p>
        </p:txBody>
      </p:sp>
      <p:sp>
        <p:nvSpPr>
          <p:cNvPr id="3" name="Θέση περιεχομένου 2">
            <a:extLst>
              <a:ext uri="{FF2B5EF4-FFF2-40B4-BE49-F238E27FC236}">
                <a16:creationId xmlns:a16="http://schemas.microsoft.com/office/drawing/2014/main" id="{1686C92A-CFD1-2C9E-BEB0-BD9FDA2E96D7}"/>
              </a:ext>
            </a:extLst>
          </p:cNvPr>
          <p:cNvSpPr>
            <a:spLocks noGrp="1"/>
          </p:cNvSpPr>
          <p:nvPr>
            <p:ph idx="1"/>
          </p:nvPr>
        </p:nvSpPr>
        <p:spPr>
          <a:xfrm>
            <a:off x="457200" y="1600200"/>
            <a:ext cx="8229600" cy="4853136"/>
          </a:xfrm>
        </p:spPr>
        <p:txBody>
          <a:bodyPr>
            <a:normAutofit fontScale="85000" lnSpcReduction="20000"/>
          </a:bodyPr>
          <a:lstStyle/>
          <a:p>
            <a:pPr algn="just"/>
            <a:r>
              <a:rPr lang="el-GR" dirty="0"/>
              <a:t>Δεν εξετάζονται οικονομικά κριτήρια, κριτήρια βιωσιμότητας, περιβαλλοντικά ή λοιπά χωροταξικά κριτήρια ή χωροθέτησης ή άλλα κριτήρια που θα μπορούσαν να προσδώσουν στη Βεβαίωση Παραγωγού τον χαρακτήρα γενικής έγκρισης του έργου. </a:t>
            </a:r>
          </a:p>
          <a:p>
            <a:pPr algn="just"/>
            <a:r>
              <a:rPr lang="el-GR" dirty="0"/>
              <a:t>ΙΙ) Όσον αφορά στην εξέταση αιτήσεων για χορήγηση Άδεια Παραγωγής, όσον αφορά αιτήσεις που έχουν υποβληθεί πριν το ν.4685/2020, καθώς και για χορήγηση Βεβαίωσης Παραγωγού Ειδικού Έργου, όσον αφορά αιτήσεις που υποβάλλονται με το ν. 4685/2020, ελέγχονται επιπροσθέτως (α) η οικονομική επάρκεια του φορέα υλοποίησης και (β) η ενεργειακή αποδοτικότητα του έργου. Στην περίπτωση λοιπόν αιτήσεων αυτών, η Άδεια Παραγωγής και Βεβαίωση Παραγωγού Ειδικού Έργου διαθέτει τα χαρακτηριστικά που μπορεί να τις αποδίδουν τον χαρακτήρα της «άδεια σκοπιμότητας»</a:t>
            </a:r>
          </a:p>
        </p:txBody>
      </p:sp>
    </p:spTree>
    <p:extLst>
      <p:ext uri="{BB962C8B-B14F-4D97-AF65-F5344CB8AC3E}">
        <p14:creationId xmlns:p14="http://schemas.microsoft.com/office/powerpoint/2010/main" val="6923872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EBE6EB-8148-0D9C-5D6F-8BE6B650EA88}"/>
              </a:ext>
            </a:extLst>
          </p:cNvPr>
          <p:cNvSpPr>
            <a:spLocks noGrp="1"/>
          </p:cNvSpPr>
          <p:nvPr>
            <p:ph type="title"/>
          </p:nvPr>
        </p:nvSpPr>
        <p:spPr/>
        <p:txBody>
          <a:bodyPr/>
          <a:lstStyle/>
          <a:p>
            <a:r>
              <a:rPr lang="el-GR" dirty="0"/>
              <a:t>ΑΔΕΙΟΔΟΤΗΣΗ ΑΠΕ </a:t>
            </a:r>
          </a:p>
        </p:txBody>
      </p:sp>
      <p:sp>
        <p:nvSpPr>
          <p:cNvPr id="3" name="Θέση περιεχομένου 2">
            <a:extLst>
              <a:ext uri="{FF2B5EF4-FFF2-40B4-BE49-F238E27FC236}">
                <a16:creationId xmlns:a16="http://schemas.microsoft.com/office/drawing/2014/main" id="{E9DF30E7-1387-4FE9-9F7E-B3763EC927E3}"/>
              </a:ext>
            </a:extLst>
          </p:cNvPr>
          <p:cNvSpPr>
            <a:spLocks noGrp="1"/>
          </p:cNvSpPr>
          <p:nvPr>
            <p:ph idx="1"/>
          </p:nvPr>
        </p:nvSpPr>
        <p:spPr>
          <a:xfrm>
            <a:off x="457200" y="1600200"/>
            <a:ext cx="8229600" cy="4781128"/>
          </a:xfrm>
        </p:spPr>
        <p:txBody>
          <a:bodyPr>
            <a:normAutofit fontScale="77500" lnSpcReduction="20000"/>
          </a:bodyPr>
          <a:lstStyle/>
          <a:p>
            <a:pPr algn="just"/>
            <a:r>
              <a:rPr lang="el-GR" dirty="0"/>
              <a:t>ΧΟΡΗΓΗΣΗ ΑΠΟΦΑΣΗΣ ΕΓΚΡΙΣΗΣ ΠΕΡΙΒΑΛΛΟΝΤΙΚΩΝ ΟΡΩΝ</a:t>
            </a:r>
          </a:p>
          <a:p>
            <a:pPr algn="just"/>
            <a:r>
              <a:rPr lang="el-GR" dirty="0"/>
              <a:t>Η Απόφαση Έγκρισης Περιβαλλοντικών Όρων (ΑΕΠΟ) συνιστά το πλέον κρίσιμο ορόσημο για την αδειοδότηση ενός έργου ΑΠΕ. Κατά την περιβαλλοντική αδειοδότηση, ελέγχονται ενδελεχώς οι πάσης φύσεως περιβαλλοντικές επιπτώσεις του έργου και εν τέλει κρίνεται το ουσιαστικά εφικτό της υλοποίησης του σχεδιαζόμενου έργου.</a:t>
            </a:r>
          </a:p>
          <a:p>
            <a:pPr algn="just"/>
            <a:r>
              <a:rPr lang="el-GR" dirty="0"/>
              <a:t>Εκδίδεται από την αποκεντρωμένη Περιφέρεια που υπάγεται το έργο, εκτός από περιπτώσεις πολύ μεγάλων έργων, που εκδίδεται από το Υπουργείο Περιβάλλοντος και Ενέργειας (ΥΠΕΝ).</a:t>
            </a:r>
          </a:p>
          <a:p>
            <a:pPr algn="just"/>
            <a:r>
              <a:rPr lang="el-GR" dirty="0"/>
              <a:t>Κατά το εν λόγω στάδιο, ο επενδυτής υποβάλλει Μελέτη Περιβαλλοντικών Επιπτώσεων για την έκδοση της ΑΕΠΟ, προκειμένου για έργα κατηγορίας Α (Α1 και Α2), και Πρότυπες Περιβαλλοντικές Δεσμεύσεις (ΠΠΔ) για έργα κατηγορίας Β</a:t>
            </a:r>
          </a:p>
          <a:p>
            <a:pPr marL="137160" indent="0">
              <a:buNone/>
            </a:pPr>
            <a:endParaRPr lang="el-GR" dirty="0"/>
          </a:p>
        </p:txBody>
      </p:sp>
    </p:spTree>
    <p:extLst>
      <p:ext uri="{BB962C8B-B14F-4D97-AF65-F5344CB8AC3E}">
        <p14:creationId xmlns:p14="http://schemas.microsoft.com/office/powerpoint/2010/main" val="31565368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B91231-B5CA-5A86-64EC-8C86ABCE16C4}"/>
              </a:ext>
            </a:extLst>
          </p:cNvPr>
          <p:cNvSpPr>
            <a:spLocks noGrp="1"/>
          </p:cNvSpPr>
          <p:nvPr>
            <p:ph type="title"/>
          </p:nvPr>
        </p:nvSpPr>
        <p:spPr/>
        <p:txBody>
          <a:bodyPr/>
          <a:lstStyle/>
          <a:p>
            <a:r>
              <a:rPr lang="el-GR" dirty="0"/>
              <a:t>ΑΔΕΙΟΔΟΤΗΣΗ ΑΠΕ </a:t>
            </a:r>
          </a:p>
        </p:txBody>
      </p:sp>
      <p:sp>
        <p:nvSpPr>
          <p:cNvPr id="3" name="Θέση περιεχομένου 2">
            <a:extLst>
              <a:ext uri="{FF2B5EF4-FFF2-40B4-BE49-F238E27FC236}">
                <a16:creationId xmlns:a16="http://schemas.microsoft.com/office/drawing/2014/main" id="{FEEDF1AA-866A-CAE4-0B8C-31EE5B559E8A}"/>
              </a:ext>
            </a:extLst>
          </p:cNvPr>
          <p:cNvSpPr>
            <a:spLocks noGrp="1"/>
          </p:cNvSpPr>
          <p:nvPr>
            <p:ph idx="1"/>
          </p:nvPr>
        </p:nvSpPr>
        <p:spPr/>
        <p:txBody>
          <a:bodyPr>
            <a:normAutofit fontScale="92500" lnSpcReduction="20000"/>
          </a:bodyPr>
          <a:lstStyle/>
          <a:p>
            <a:pPr algn="just"/>
            <a:r>
              <a:rPr lang="el-GR" dirty="0"/>
              <a:t>Στάδιο 3: Χορήγηση Οριστικής Προσφοράς Σύνδεσης Αρμόδια υπηρεσία: ΑΔΜΗΕ/ΔΕΔΔΗΕ Συνιστά επίσης εξαιρετικά κρίσιμο στάδιο για την αδειοδότηση των έργων ΑΠΕ καθώς τα ηλεκτρικά δίκτυα είναι σε πολλές περιοχές κορεσμένα και δεν υπάρχει η δυνατότητα σύνδεσης νέων έργων ΑΠΕ. </a:t>
            </a:r>
          </a:p>
          <a:p>
            <a:pPr algn="just"/>
            <a:r>
              <a:rPr lang="el-GR" dirty="0"/>
              <a:t>Στάδιο 4: Χορήγηση Άδειας Εγκατάστασης Αρμόδια υπηρεσία: Αποκεντρωμένη Διοίκηση ή Περιφέρεια που ανήκει το έργο ή Υπουργείο Περιβάλλοντος και Ενέργειας (ΥΠΕΝ) Εκδίδεται από την αποκεντρωμένη Περιφέρεια που υπάγεται το έργο, εκτός από περιπτώσεις πολύ μεγάλων έργων, που εκδίδεται από το Υπουργείο Περιβάλλοντος και Ενέργειας (ΥΠΕΝ).</a:t>
            </a:r>
          </a:p>
        </p:txBody>
      </p:sp>
    </p:spTree>
    <p:extLst>
      <p:ext uri="{BB962C8B-B14F-4D97-AF65-F5344CB8AC3E}">
        <p14:creationId xmlns:p14="http://schemas.microsoft.com/office/powerpoint/2010/main" val="27185036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65C5BB-2566-769E-3937-DAB534336CDD}"/>
              </a:ext>
            </a:extLst>
          </p:cNvPr>
          <p:cNvSpPr>
            <a:spLocks noGrp="1"/>
          </p:cNvSpPr>
          <p:nvPr>
            <p:ph type="title"/>
          </p:nvPr>
        </p:nvSpPr>
        <p:spPr/>
        <p:txBody>
          <a:bodyPr/>
          <a:lstStyle/>
          <a:p>
            <a:r>
              <a:rPr lang="el-GR" dirty="0"/>
              <a:t>ΑΔΕΙΟΔΟΤΗΣΗ ΑΠΕ </a:t>
            </a:r>
          </a:p>
        </p:txBody>
      </p:sp>
      <p:sp>
        <p:nvSpPr>
          <p:cNvPr id="3" name="Θέση περιεχομένου 2">
            <a:extLst>
              <a:ext uri="{FF2B5EF4-FFF2-40B4-BE49-F238E27FC236}">
                <a16:creationId xmlns:a16="http://schemas.microsoft.com/office/drawing/2014/main" id="{7122CA40-5909-7FD5-2B1B-143794F93B66}"/>
              </a:ext>
            </a:extLst>
          </p:cNvPr>
          <p:cNvSpPr>
            <a:spLocks noGrp="1"/>
          </p:cNvSpPr>
          <p:nvPr>
            <p:ph idx="1"/>
          </p:nvPr>
        </p:nvSpPr>
        <p:spPr/>
        <p:txBody>
          <a:bodyPr>
            <a:normAutofit fontScale="85000" lnSpcReduction="20000"/>
          </a:bodyPr>
          <a:lstStyle/>
          <a:p>
            <a:pPr algn="just"/>
            <a:r>
              <a:rPr lang="el-GR" dirty="0"/>
              <a:t>Στάδιο 5: Πώληση ηλεκτρικής ενέργειας/Συμμετοχή στην αγορά Αρμόδια υπηρεσία: Σύναψη σύμβασης με ΔΑΠΕΕΠ/ΔΕΔΔΗΕ, Προμηθευτές ηλεκτρικής ενέργειας/Φορείς Σωρευτικής Εκπροσώπησης (ΦΟΣΕ) ΑΠΕ </a:t>
            </a:r>
          </a:p>
          <a:p>
            <a:pPr algn="just"/>
            <a:r>
              <a:rPr lang="el-GR" dirty="0"/>
              <a:t>Η πώληση ηλεκτρικής ενέργειας από ανανεώσιμες πηγές ενέργειας (ΑΠΕ) εξαρτάται από την ύπαρξη καθεστώτος στήριξης της επένδυσης, όπως οι διαγωνιστικές διαδικασίες της ΡΑΕ βασισμένες σε μηχανισμούς αγοράς (</a:t>
            </a:r>
            <a:r>
              <a:rPr lang="el-GR" dirty="0" err="1"/>
              <a:t>feed</a:t>
            </a:r>
            <a:r>
              <a:rPr lang="el-GR" dirty="0"/>
              <a:t>-in-</a:t>
            </a:r>
            <a:r>
              <a:rPr lang="el-GR" dirty="0" err="1"/>
              <a:t>premium</a:t>
            </a:r>
            <a:r>
              <a:rPr lang="el-GR" dirty="0"/>
              <a:t>), το σχήμα στήριξης </a:t>
            </a:r>
            <a:r>
              <a:rPr lang="el-GR" dirty="0" err="1"/>
              <a:t>feed</a:t>
            </a:r>
            <a:r>
              <a:rPr lang="el-GR" dirty="0"/>
              <a:t>-in-</a:t>
            </a:r>
            <a:r>
              <a:rPr lang="el-GR" dirty="0" err="1"/>
              <a:t>tariff</a:t>
            </a:r>
            <a:r>
              <a:rPr lang="el-GR" dirty="0"/>
              <a:t>.\</a:t>
            </a:r>
          </a:p>
          <a:p>
            <a:pPr algn="just"/>
            <a:r>
              <a:rPr lang="el-GR" dirty="0"/>
              <a:t>Σε περίπτωση που η επένδυση ΑΠΕ δεν υπαχθεί σε κάποιο καθεστώς κρατικής ενίσχυσης, τότε η πώληση ηλεκτρικής ενέργειας γίνεται με σύναψη διμερών συμβολαίων </a:t>
            </a:r>
            <a:r>
              <a:rPr lang="el-GR" dirty="0" err="1"/>
              <a:t>Purchasing</a:t>
            </a:r>
            <a:r>
              <a:rPr lang="el-GR" dirty="0"/>
              <a:t> </a:t>
            </a:r>
            <a:r>
              <a:rPr lang="el-GR" dirty="0" err="1"/>
              <a:t>Power</a:t>
            </a:r>
            <a:r>
              <a:rPr lang="el-GR" dirty="0"/>
              <a:t> </a:t>
            </a:r>
            <a:r>
              <a:rPr lang="el-GR" dirty="0" err="1"/>
              <a:t>Agreements</a:t>
            </a:r>
            <a:r>
              <a:rPr lang="el-GR" dirty="0"/>
              <a:t> (</a:t>
            </a:r>
            <a:r>
              <a:rPr lang="el-GR" dirty="0" err="1"/>
              <a:t>PPAs</a:t>
            </a:r>
            <a:r>
              <a:rPr lang="el-GR" dirty="0"/>
              <a:t>) με Προμηθευτές ηλεκτρικής Ενέργειας ή μέσω συμμετοχής στην αγορά από κάποιον Φορέα Σωρευτικής Εκπροσώπησης (ΦΟΣΕ) ΑΠΕ.</a:t>
            </a:r>
          </a:p>
        </p:txBody>
      </p:sp>
    </p:spTree>
    <p:extLst>
      <p:ext uri="{BB962C8B-B14F-4D97-AF65-F5344CB8AC3E}">
        <p14:creationId xmlns:p14="http://schemas.microsoft.com/office/powerpoint/2010/main" val="5244880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D1E3EC-71CF-8FFA-51CA-13303F22A2F2}"/>
              </a:ext>
            </a:extLst>
          </p:cNvPr>
          <p:cNvSpPr>
            <a:spLocks noGrp="1"/>
          </p:cNvSpPr>
          <p:nvPr>
            <p:ph type="title"/>
          </p:nvPr>
        </p:nvSpPr>
        <p:spPr/>
        <p:txBody>
          <a:bodyPr/>
          <a:lstStyle/>
          <a:p>
            <a:r>
              <a:rPr lang="el-GR" dirty="0"/>
              <a:t>ΑΔΕΙΟΔΟΤΗΣΗ ΑΠΕ </a:t>
            </a:r>
          </a:p>
        </p:txBody>
      </p:sp>
      <p:sp>
        <p:nvSpPr>
          <p:cNvPr id="3" name="Θέση περιεχομένου 2">
            <a:extLst>
              <a:ext uri="{FF2B5EF4-FFF2-40B4-BE49-F238E27FC236}">
                <a16:creationId xmlns:a16="http://schemas.microsoft.com/office/drawing/2014/main" id="{F8F8D713-72E7-C9D6-241F-B62AF78DEE89}"/>
              </a:ext>
            </a:extLst>
          </p:cNvPr>
          <p:cNvSpPr>
            <a:spLocks noGrp="1"/>
          </p:cNvSpPr>
          <p:nvPr>
            <p:ph idx="1"/>
          </p:nvPr>
        </p:nvSpPr>
        <p:spPr/>
        <p:txBody>
          <a:bodyPr/>
          <a:lstStyle/>
          <a:p>
            <a:pPr algn="just"/>
            <a:r>
              <a:rPr lang="el-GR" dirty="0"/>
              <a:t>Στάδιο 6: Χορήγηση Άδειας Λειτουργίας Αρμόδια υπηρεσία: Αποκεντρωμένη Διοίκηση ή Περιφέρεια που ανήκει το έργο ή Υπουργείο Περιβάλλοντος και Ενέργειας (ΥΠΕΝ) Εκδίδεται από το ίδιο όργανο που εκδίδεται η άδεια εγκατάστασης μετά την ολοκλήρωση της κατασκευής και σύνδεσης του σταθμού και μετά το ικανοποιητικό πέρας της δοκιμαστικής του λειτουργίας.</a:t>
            </a:r>
          </a:p>
        </p:txBody>
      </p:sp>
    </p:spTree>
    <p:extLst>
      <p:ext uri="{BB962C8B-B14F-4D97-AF65-F5344CB8AC3E}">
        <p14:creationId xmlns:p14="http://schemas.microsoft.com/office/powerpoint/2010/main" val="40861685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E341CB-6ABC-7F3C-B122-EE94E5181C10}"/>
              </a:ext>
            </a:extLst>
          </p:cNvPr>
          <p:cNvSpPr>
            <a:spLocks noGrp="1"/>
          </p:cNvSpPr>
          <p:nvPr>
            <p:ph type="title"/>
          </p:nvPr>
        </p:nvSpPr>
        <p:spPr/>
        <p:txBody>
          <a:bodyPr/>
          <a:lstStyle/>
          <a:p>
            <a:r>
              <a:rPr lang="el-GR" dirty="0"/>
              <a:t>ΑΔΕΙΑ ΕΓΚΑΤΑΣΤΑΣΗΣ</a:t>
            </a:r>
          </a:p>
        </p:txBody>
      </p:sp>
      <p:sp>
        <p:nvSpPr>
          <p:cNvPr id="3" name="Θέση περιεχομένου 2">
            <a:extLst>
              <a:ext uri="{FF2B5EF4-FFF2-40B4-BE49-F238E27FC236}">
                <a16:creationId xmlns:a16="http://schemas.microsoft.com/office/drawing/2014/main" id="{76BAE533-97C4-9A35-551A-061B2A88AD0A}"/>
              </a:ext>
            </a:extLst>
          </p:cNvPr>
          <p:cNvSpPr>
            <a:spLocks noGrp="1"/>
          </p:cNvSpPr>
          <p:nvPr>
            <p:ph idx="1"/>
          </p:nvPr>
        </p:nvSpPr>
        <p:spPr/>
        <p:txBody>
          <a:bodyPr>
            <a:normAutofit fontScale="70000" lnSpcReduction="20000"/>
          </a:bodyPr>
          <a:lstStyle/>
          <a:p>
            <a:r>
              <a:rPr lang="el-GR" dirty="0"/>
              <a:t>Με την αίτηση υποβάλλονται σωρευτικά τα ακόλουθα δικαιολογητικά:</a:t>
            </a:r>
          </a:p>
          <a:p>
            <a:r>
              <a:rPr lang="el-GR" dirty="0"/>
              <a:t>α) Βεβαίωση ή Βεβαίωση Ειδικών Έργων, που αφορά στο έργο για το οποίο υποβάλλεται η αίτηση για έκδοση της Άδειας Εγκατάστασης,</a:t>
            </a:r>
          </a:p>
          <a:p>
            <a:r>
              <a:rPr lang="el-GR" dirty="0"/>
              <a:t>β) Απόφαση Περιβαλλοντικής Αδειοδότησης,</a:t>
            </a:r>
          </a:p>
          <a:p>
            <a:r>
              <a:rPr lang="el-GR" dirty="0"/>
              <a:t>γ) Οριστική Προσφορά Σύνδεσης,</a:t>
            </a:r>
          </a:p>
          <a:p>
            <a:r>
              <a:rPr lang="el-GR" dirty="0"/>
              <a:t>δ) Τεχνική Περιγραφή του Σταθμού,</a:t>
            </a:r>
          </a:p>
          <a:p>
            <a:r>
              <a:rPr lang="el-GR" dirty="0"/>
              <a:t>ε) Οριζοντιογραφία του σταθμού, από την οποία προκύπτουν σαφώς το γήπεδο εγκατάστασης και το γήπεδο ασφαλείας,</a:t>
            </a:r>
          </a:p>
          <a:p>
            <a:r>
              <a:rPr lang="el-GR" dirty="0"/>
              <a:t>στ) τα απαιτούμενα δικαιολογητικά για τεκμηρίωση του δικαιώματος χρήσης του γηπέδου εγκατάστασης, του γηπέδου ασφαλείας, του χώρου των συνοδών έργων, εξαιρούμενων των έργων σύνδεσης του σταθμού με το Σύστημα ή το Δίκτυο και της οδοποιίας, όπως αυτά ορίζονται στο άρθρο 18,</a:t>
            </a:r>
          </a:p>
          <a:p>
            <a:r>
              <a:rPr lang="el-GR" dirty="0"/>
              <a:t>ζ) πρόσφατο πιστοποιητικό ισχύουσας εκπροσώπησης του αιτούντος,</a:t>
            </a:r>
          </a:p>
          <a:p>
            <a:r>
              <a:rPr lang="el-GR" dirty="0"/>
              <a:t>η) υπεύθυνη δήλωση του νόμιμου εκπροσώπου του αιτούντος περί μη αναστολής αδειοδότησης του σταθμού,</a:t>
            </a:r>
          </a:p>
        </p:txBody>
      </p:sp>
    </p:spTree>
    <p:extLst>
      <p:ext uri="{BB962C8B-B14F-4D97-AF65-F5344CB8AC3E}">
        <p14:creationId xmlns:p14="http://schemas.microsoft.com/office/powerpoint/2010/main" val="2884795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5F2A11-4C59-FC8F-E2CC-7D1B6D25420D}"/>
              </a:ext>
            </a:extLst>
          </p:cNvPr>
          <p:cNvSpPr>
            <a:spLocks noGrp="1"/>
          </p:cNvSpPr>
          <p:nvPr>
            <p:ph type="title"/>
          </p:nvPr>
        </p:nvSpPr>
        <p:spPr/>
        <p:txBody>
          <a:bodyPr/>
          <a:lstStyle/>
          <a:p>
            <a:r>
              <a:rPr lang="el-GR" dirty="0"/>
              <a:t>ΑΔΕΙΑ ΕΓΚΑΤΑΣΤΑΣΗΣ</a:t>
            </a:r>
          </a:p>
        </p:txBody>
      </p:sp>
      <p:sp>
        <p:nvSpPr>
          <p:cNvPr id="3" name="Θέση περιεχομένου 2">
            <a:extLst>
              <a:ext uri="{FF2B5EF4-FFF2-40B4-BE49-F238E27FC236}">
                <a16:creationId xmlns:a16="http://schemas.microsoft.com/office/drawing/2014/main" id="{1FF0933C-F6FA-652D-5D09-0A610BC86185}"/>
              </a:ext>
            </a:extLst>
          </p:cNvPr>
          <p:cNvSpPr>
            <a:spLocks noGrp="1"/>
          </p:cNvSpPr>
          <p:nvPr>
            <p:ph idx="1"/>
          </p:nvPr>
        </p:nvSpPr>
        <p:spPr/>
        <p:txBody>
          <a:bodyPr/>
          <a:lstStyle/>
          <a:p>
            <a:pPr algn="just"/>
            <a:r>
              <a:rPr lang="el-GR" dirty="0"/>
              <a:t>Η Άδεια Εγκατάστασης εκδίδεται εντός είκοσι (20) ημερών από την παρέλευση, είτε της προθεσμίας των είκοσι (20) ημερών της παρ. 4, σε περίπτωση που δεν ζητηθούν συμπληρωματικά ή διευκρινιστικά στοιχεία, είτε από την ημερομηνία υποβολής των συμπληρωματικών ή διευκρινιστικών στοιχείων της παρ. 4.</a:t>
            </a:r>
          </a:p>
        </p:txBody>
      </p:sp>
    </p:spTree>
    <p:extLst>
      <p:ext uri="{BB962C8B-B14F-4D97-AF65-F5344CB8AC3E}">
        <p14:creationId xmlns:p14="http://schemas.microsoft.com/office/powerpoint/2010/main" val="1325493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Πράσινη Βίβλος – Λευκή Βίβλος </a:t>
            </a:r>
          </a:p>
        </p:txBody>
      </p:sp>
      <p:sp>
        <p:nvSpPr>
          <p:cNvPr id="3" name="2 - Θέση περιεχομένου"/>
          <p:cNvSpPr>
            <a:spLocks noGrp="1"/>
          </p:cNvSpPr>
          <p:nvPr>
            <p:ph idx="1"/>
          </p:nvPr>
        </p:nvSpPr>
        <p:spPr/>
        <p:txBody>
          <a:bodyPr>
            <a:normAutofit fontScale="92500" lnSpcReduction="10000"/>
          </a:bodyPr>
          <a:lstStyle/>
          <a:p>
            <a:pPr algn="just"/>
            <a:r>
              <a:rPr lang="el-GR" sz="2800" dirty="0"/>
              <a:t>συμβάλλει στη βελτίωση της συνολικής ανταγωνιστικότητας της ευρωπαϊκής βιομηχανίας</a:t>
            </a:r>
          </a:p>
          <a:p>
            <a:pPr algn="just"/>
            <a:r>
              <a:rPr lang="el-GR" sz="2800" dirty="0"/>
              <a:t>έχει θετικές επιπτώσεις στην περιφερειακή ανάπτυξη και στην απασχόληση</a:t>
            </a:r>
          </a:p>
          <a:p>
            <a:pPr algn="just"/>
            <a:r>
              <a:rPr lang="el-GR" sz="2800" dirty="0"/>
              <a:t>τυγχάνει της υποστηρίξεως του κοινού</a:t>
            </a:r>
          </a:p>
          <a:p>
            <a:pPr algn="just">
              <a:buNone/>
            </a:pPr>
            <a:r>
              <a:rPr lang="el-GR" sz="2800" dirty="0"/>
              <a:t>Ανακοίνωση της Επιτροπής – Ενέργεια για το μέλλον</a:t>
            </a:r>
            <a:r>
              <a:rPr lang="en-US" sz="2800" dirty="0"/>
              <a:t>: </a:t>
            </a:r>
            <a:r>
              <a:rPr lang="el-GR" sz="2800" dirty="0"/>
              <a:t>Ανανεώσιμες Πηγές Ενέργειας – Λευκή Βίβλος για κοινοτική στρατηγική και σχέδιο δράσης 1997</a:t>
            </a:r>
          </a:p>
          <a:p>
            <a:pPr algn="just">
              <a:buNone/>
            </a:pPr>
            <a:r>
              <a:rPr lang="el-GR" sz="2800" dirty="0"/>
              <a:t>Ανάγκη διαμόρφωσης κοινοτικής στρατηγικής στον τομέα των ΑΠΕ – ασφάλεια στην παροχή ενέργειας, προστασία του περιβάλλοντος</a:t>
            </a:r>
          </a:p>
          <a:p>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CB5DD5-7A43-E586-59A4-48C491C4A113}"/>
              </a:ext>
            </a:extLst>
          </p:cNvPr>
          <p:cNvSpPr>
            <a:spLocks noGrp="1"/>
          </p:cNvSpPr>
          <p:nvPr>
            <p:ph type="title"/>
          </p:nvPr>
        </p:nvSpPr>
        <p:spPr/>
        <p:txBody>
          <a:bodyPr/>
          <a:lstStyle/>
          <a:p>
            <a:r>
              <a:rPr lang="el-GR" dirty="0"/>
              <a:t>ΑΔΕΙΑ ΛΕΙΤΟΥΡΓΙΑΣ</a:t>
            </a:r>
          </a:p>
        </p:txBody>
      </p:sp>
      <p:sp>
        <p:nvSpPr>
          <p:cNvPr id="3" name="Θέση περιεχομένου 2">
            <a:extLst>
              <a:ext uri="{FF2B5EF4-FFF2-40B4-BE49-F238E27FC236}">
                <a16:creationId xmlns:a16="http://schemas.microsoft.com/office/drawing/2014/main" id="{ABA9F811-C44C-C0EE-0C83-2CCECD4F158E}"/>
              </a:ext>
            </a:extLst>
          </p:cNvPr>
          <p:cNvSpPr>
            <a:spLocks noGrp="1"/>
          </p:cNvSpPr>
          <p:nvPr>
            <p:ph idx="1"/>
          </p:nvPr>
        </p:nvSpPr>
        <p:spPr/>
        <p:txBody>
          <a:bodyPr>
            <a:normAutofit fontScale="62500" lnSpcReduction="20000"/>
          </a:bodyPr>
          <a:lstStyle/>
          <a:p>
            <a:pPr algn="just"/>
            <a:r>
              <a:rPr lang="el-GR" dirty="0"/>
              <a:t>1. Για τη λειτουργία σταθμού παραγωγής ηλεκτρικής ενέργειας από Ανανεώσιμες Πηγές Ενέργειας (Α.Π.Ε.) και Συμπαραγωγής Ηλεκτρισμού Θερμότητας Υψηλής Απόδοσης και σταθμού αποθήκευσης απαιτείται η έκδοση Άδειας Λειτουργίας κατά τα οριζόμενα στο παρόν και στον οικείο Κανονισμό. Η Άδεια Λειτουργίας χορηγείται με απόφαση του Προϊσταμένου της Γενικής Διεύθυνσης Ενέργειας του Υπουργείου Περιβάλλοντος και Ενέργειας ή του Συντονιστή της Αποκεντρωμένης Διοίκησης ή του Προϊσταμένου της Γενικής Διεύθυνσης Στρατηγικών Επενδύσεων της Γενικής Γραμματείας Ιδιωτικών Επενδύσεων και Συμπράξεων Δημόσιου και Ιδιωτικού Τομέα του Υπουργείου Ανάπτυξης και Επενδύσεων, κατά περίπτωση, σύμφωνα με την περ. 3 του άρθρου 3.»</a:t>
            </a:r>
          </a:p>
          <a:p>
            <a:pPr algn="just"/>
            <a:r>
              <a:rPr lang="el-GR" dirty="0"/>
              <a:t>2. Για να είναι παραδεκτή η αίτηση για την έκδοση της Άδειας Λειτουργίας συνυποβάλλονται σωρευτικά τα εξής δικαιολογητικά:</a:t>
            </a:r>
          </a:p>
          <a:p>
            <a:pPr algn="just"/>
            <a:r>
              <a:rPr lang="el-GR" dirty="0"/>
              <a:t>α) Βεβαίωση Περάτωσης Δοκιμαστικής Λειτουργίας από τον αρμόδιο Διαχειριστή, εάν απαιτείται για την κατηγορία στην οποία υπάγεται το έργο, ή Βεβαίωση Ηλέκτρισης, εάν δεν προβλέπεται περίοδος δοκιμαστικής λειτουργίας,</a:t>
            </a:r>
          </a:p>
          <a:p>
            <a:pPr algn="just"/>
            <a:r>
              <a:rPr lang="el-GR" dirty="0"/>
              <a:t>β) πρόσφατο πιστοποιητικό ισχύουσας εκπροσώπησης του αιτούντος,</a:t>
            </a:r>
          </a:p>
          <a:p>
            <a:pPr algn="just"/>
            <a:r>
              <a:rPr lang="el-GR" dirty="0"/>
              <a:t>γ) πιστοποιητικό Ελέγχου Κατασκευής από την αρμόδια Υπηρεσία Δόμησης ή έγκριση εργασιών μικρής κλίμακας, κατά περίπτωση,</a:t>
            </a:r>
          </a:p>
          <a:p>
            <a:pPr algn="just"/>
            <a:endParaRPr lang="el-GR" dirty="0"/>
          </a:p>
          <a:p>
            <a:endParaRPr lang="el-GR" dirty="0"/>
          </a:p>
        </p:txBody>
      </p:sp>
    </p:spTree>
    <p:extLst>
      <p:ext uri="{BB962C8B-B14F-4D97-AF65-F5344CB8AC3E}">
        <p14:creationId xmlns:p14="http://schemas.microsoft.com/office/powerpoint/2010/main" val="20460770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1E3D68-4533-78F9-D6C6-7694E80BC842}"/>
              </a:ext>
            </a:extLst>
          </p:cNvPr>
          <p:cNvSpPr>
            <a:spLocks noGrp="1"/>
          </p:cNvSpPr>
          <p:nvPr>
            <p:ph type="title"/>
          </p:nvPr>
        </p:nvSpPr>
        <p:spPr/>
        <p:txBody>
          <a:bodyPr/>
          <a:lstStyle/>
          <a:p>
            <a:r>
              <a:rPr lang="el-GR" dirty="0"/>
              <a:t>ΑΔΕΙΑ ΛΕΙΤΟΥΡΓΙΑΣ</a:t>
            </a:r>
          </a:p>
        </p:txBody>
      </p:sp>
      <p:sp>
        <p:nvSpPr>
          <p:cNvPr id="3" name="Θέση περιεχομένου 2">
            <a:extLst>
              <a:ext uri="{FF2B5EF4-FFF2-40B4-BE49-F238E27FC236}">
                <a16:creationId xmlns:a16="http://schemas.microsoft.com/office/drawing/2014/main" id="{3D103956-AFF6-5BEC-0380-1406A205C707}"/>
              </a:ext>
            </a:extLst>
          </p:cNvPr>
          <p:cNvSpPr>
            <a:spLocks noGrp="1"/>
          </p:cNvSpPr>
          <p:nvPr>
            <p:ph idx="1"/>
          </p:nvPr>
        </p:nvSpPr>
        <p:spPr/>
        <p:txBody>
          <a:bodyPr>
            <a:normAutofit fontScale="62500" lnSpcReduction="20000"/>
          </a:bodyPr>
          <a:lstStyle/>
          <a:p>
            <a:pPr algn="just"/>
            <a:r>
              <a:rPr lang="el-GR" dirty="0"/>
              <a:t> δ) υπεύθυνη δήλωση αρμόδιου μηχανικού επίβλεψης της λειτουργίας του σταθμού, περί της τήρησης των όρων και κανονισμών πυροπροστασίας, εφόσον απαιτείται,</a:t>
            </a:r>
          </a:p>
          <a:p>
            <a:pPr algn="just"/>
            <a:r>
              <a:rPr lang="el-GR" dirty="0"/>
              <a:t>ε) υπεύθυνη δήλωση του νόμιμου εκπροσώπου, περί μη αναστολής αδειοδότησης του σταθμού,</a:t>
            </a:r>
          </a:p>
          <a:p>
            <a:pPr algn="just"/>
            <a:r>
              <a:rPr lang="el-GR" dirty="0"/>
              <a:t>στ) υπεύθυνη δήλωση του νόμιμου εκπροσώπου του αιτούντος ότι έχουν τηρηθεί οι όροι της Απόφασης Έγκρισης Περιβαλλοντικών Όρων και της Άδειας Εγκατάστασης κατά τη φάση κατασκευής του έργου και ότι αυτοί συνεχίζουν να τηρούνται και κατά τη φάση της λειτουργίας του,</a:t>
            </a:r>
          </a:p>
          <a:p>
            <a:pPr algn="just"/>
            <a:r>
              <a:rPr lang="el-GR" dirty="0"/>
              <a:t>ζ) υπεύθυνη δήλωση του μηχανικού επίβλεψης της λειτουργίας του σταθμού, περί αποδοχής της ανάθεσης και της τήρησης, κατά τη λειτουργία του σταθμού, των όρων και κανονισμών για την προστασία του περιβάλλοντος,</a:t>
            </a:r>
          </a:p>
          <a:p>
            <a:pPr algn="just"/>
            <a:r>
              <a:rPr lang="el-GR" dirty="0"/>
              <a:t>η) απόφαση της παρ. 5 του άρθρου 50 του ν. 4710/ 2020 (Α` 142), για τη διαπίστωση της πληρότητας φακέλου δομικών κατασκευών σε χώρο, για τον οποίο έχει παραχωρηθεί το δικαίωμα χρήσης, σύμφωνα με το άρθρο 14 του ν. 2971/2001 (Α` 285).»</a:t>
            </a:r>
          </a:p>
          <a:p>
            <a:pPr algn="just"/>
            <a:r>
              <a:rPr lang="el-GR" dirty="0"/>
              <a:t>έντυπο αίτησης, σύμφωνα με τον οικείο Κανονισμό.</a:t>
            </a:r>
          </a:p>
          <a:p>
            <a:endParaRPr lang="el-GR" dirty="0"/>
          </a:p>
        </p:txBody>
      </p:sp>
    </p:spTree>
    <p:extLst>
      <p:ext uri="{BB962C8B-B14F-4D97-AF65-F5344CB8AC3E}">
        <p14:creationId xmlns:p14="http://schemas.microsoft.com/office/powerpoint/2010/main" val="5088475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1053A0-85ED-F526-1F43-4CEB0E790AC4}"/>
              </a:ext>
            </a:extLst>
          </p:cNvPr>
          <p:cNvSpPr>
            <a:spLocks noGrp="1"/>
          </p:cNvSpPr>
          <p:nvPr>
            <p:ph type="title"/>
          </p:nvPr>
        </p:nvSpPr>
        <p:spPr/>
        <p:txBody>
          <a:bodyPr/>
          <a:lstStyle/>
          <a:p>
            <a:r>
              <a:rPr lang="el-GR" dirty="0"/>
              <a:t>ΑΔΕΙΑ ΛΕΙΤΟΥΡΓΙΑΣ</a:t>
            </a:r>
          </a:p>
        </p:txBody>
      </p:sp>
      <p:sp>
        <p:nvSpPr>
          <p:cNvPr id="3" name="Θέση περιεχομένου 2">
            <a:extLst>
              <a:ext uri="{FF2B5EF4-FFF2-40B4-BE49-F238E27FC236}">
                <a16:creationId xmlns:a16="http://schemas.microsoft.com/office/drawing/2014/main" id="{70493AE4-C17D-9B07-1976-D0CE73AD8218}"/>
              </a:ext>
            </a:extLst>
          </p:cNvPr>
          <p:cNvSpPr>
            <a:spLocks noGrp="1"/>
          </p:cNvSpPr>
          <p:nvPr>
            <p:ph idx="1"/>
          </p:nvPr>
        </p:nvSpPr>
        <p:spPr/>
        <p:txBody>
          <a:bodyPr>
            <a:normAutofit fontScale="70000" lnSpcReduction="20000"/>
          </a:bodyPr>
          <a:lstStyle/>
          <a:p>
            <a:pPr algn="just"/>
            <a:r>
              <a:rPr lang="el-GR" dirty="0"/>
              <a:t>Η Άδεια Λειτουργίας χορηγείται, εφόσον διαπιστώνεται η συμβατότητα εκτέλεσης του έργου με τους όρους της Άδειας Εγκατάστασης, όπως ορίζονται στον οικείο Κανονισμό. Προς τον σκοπό αυτόν, η αρμόδια αδειοδοτούσα αρχή, εντός προθεσμίας είκοσι (20) ημερών από την υποβολή της αίτησης της παρ. 1, αποστέλλει κλιμάκιο αυτοψίας, που αποτελείται από δύο (2) στελέχη της </a:t>
            </a:r>
            <a:r>
              <a:rPr lang="el-GR" dirty="0" err="1"/>
              <a:t>αδειοδοτούσας</a:t>
            </a:r>
            <a:r>
              <a:rPr lang="el-GR" dirty="0"/>
              <a:t> αρχής, ειδικότητας Πανεπιστημιακής Εκπαίδευσης Μηχανικών ή, ελλείψει αυτών, άλλης σχετικής με το αντικείμενο, ειδικότητας, προκειμένου να διενεργηθεί επιτόπια αυτοψία του έργου. Στα έργα για τα οποία έχει εκδοθεί η απόφαση της παρ. 5 του άρθρου 50 του ν. 4710/2020, στο κλιμάκιο αυτοψίας μετέχει και υπάλληλος οργανικής μονάδας υπαγόμενης στη Γενική Διεύθυνση Πολεοδομίας του Υπουργείου Περιβάλλοντος και Ενέργειας, Πανεπιστημιακής Εκπαίδευσης Μηχανικών ή, ελλείψει αυτού, άλλης συναφούς, ειδικότητας. Η γνωστοποίηση της αποστολής κλιμακίου, η ημέρα και η ώρα της αυτοψίας κοινοποιούνται στον ενδιαφερόμενο. Σε συνέχεια της διενεργηθείσας αυτοψίας, συντάσσεται έκθεση, η οποία ομοίως κοινοποιείται στον αιτούντα. </a:t>
            </a:r>
          </a:p>
        </p:txBody>
      </p:sp>
    </p:spTree>
    <p:extLst>
      <p:ext uri="{BB962C8B-B14F-4D97-AF65-F5344CB8AC3E}">
        <p14:creationId xmlns:p14="http://schemas.microsoft.com/office/powerpoint/2010/main" val="27432639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a:t>
            </a:r>
          </a:p>
        </p:txBody>
      </p:sp>
      <p:sp>
        <p:nvSpPr>
          <p:cNvPr id="3" name="2 - Θέση περιεχομένου"/>
          <p:cNvSpPr>
            <a:spLocks noGrp="1"/>
          </p:cNvSpPr>
          <p:nvPr>
            <p:ph idx="1"/>
          </p:nvPr>
        </p:nvSpPr>
        <p:spPr/>
        <p:txBody>
          <a:bodyPr>
            <a:normAutofit/>
          </a:bodyPr>
          <a:lstStyle/>
          <a:p>
            <a:pPr marL="514350" indent="-514350">
              <a:buAutoNum type="arabicPeriod"/>
            </a:pPr>
            <a:r>
              <a:rPr lang="el-GR" sz="2800" dirty="0"/>
              <a:t>Ποιες είναι βασικές συνιστώσες της πολιτικής της ΕΕ για τις ΑΠΕ</a:t>
            </a:r>
            <a:r>
              <a:rPr lang="en-US" sz="2800" dirty="0"/>
              <a:t>;</a:t>
            </a:r>
          </a:p>
          <a:p>
            <a:pPr marL="514350" indent="-514350" algn="just">
              <a:buAutoNum type="arabicPeriod"/>
            </a:pPr>
            <a:r>
              <a:rPr lang="el-GR" sz="2800" dirty="0"/>
              <a:t>Τι περιλαμβάνει το εθνικό σχέδιο δράσης που εκπονείται από κάθε κράτος μέλος</a:t>
            </a:r>
            <a:r>
              <a:rPr lang="en-US" sz="2800" dirty="0"/>
              <a:t>;</a:t>
            </a:r>
          </a:p>
          <a:p>
            <a:pPr marL="514350" indent="-514350" algn="just">
              <a:buAutoNum type="arabicPeriod"/>
            </a:pPr>
            <a:r>
              <a:rPr lang="el-GR" sz="2800" dirty="0"/>
              <a:t>Ποια κριτήρια συνεκτιμώνται κατά την έκδοση της άδειας παραγωγής</a:t>
            </a:r>
          </a:p>
          <a:p>
            <a:pPr marL="514350" indent="-514350" algn="just">
              <a:buAutoNum type="arabicPeriod"/>
            </a:pPr>
            <a:r>
              <a:rPr lang="el-GR" sz="2800" dirty="0"/>
              <a:t>Περιγράψτε την αδειοδοτική διαδικασία των ΑΠΕ</a:t>
            </a:r>
            <a:endParaRPr lang="en-US" sz="2800" dirty="0"/>
          </a:p>
          <a:p>
            <a:pPr marL="514350" indent="-514350" algn="just">
              <a:buAutoNum type="arabicPeriod"/>
            </a:pPr>
            <a:endParaRPr lang="en-US" sz="2800" dirty="0"/>
          </a:p>
          <a:p>
            <a:pPr marL="514350" indent="-514350">
              <a:buAutoNum type="arabicPeriod"/>
            </a:pPr>
            <a:endParaRPr lang="el-GR" sz="28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Βιβλιογραφία</a:t>
            </a:r>
          </a:p>
        </p:txBody>
      </p:sp>
      <p:sp>
        <p:nvSpPr>
          <p:cNvPr id="3" name="2 - Θέση περιεχομένου"/>
          <p:cNvSpPr>
            <a:spLocks noGrp="1"/>
          </p:cNvSpPr>
          <p:nvPr>
            <p:ph idx="1"/>
          </p:nvPr>
        </p:nvSpPr>
        <p:spPr/>
        <p:txBody>
          <a:bodyPr>
            <a:normAutofit lnSpcReduction="10000"/>
          </a:bodyPr>
          <a:lstStyle/>
          <a:p>
            <a:pPr algn="just"/>
            <a:r>
              <a:rPr lang="el-GR" sz="2800" dirty="0"/>
              <a:t>Θ. Π. Φορτσάκης – Ν. Ε. Φαραντούρης, Δίκαιο της Ενέργειας, Εκδόσεις Νομική Βιβλιοθήκη 2016, σελ. 141-157</a:t>
            </a:r>
          </a:p>
          <a:p>
            <a:pPr algn="just"/>
            <a:r>
              <a:rPr lang="el-GR" sz="2800" dirty="0"/>
              <a:t>Οι ανακοινώσεις της Επιτροπής που αναφέρονται και η Οδηγία 2009/28</a:t>
            </a:r>
          </a:p>
          <a:p>
            <a:pPr algn="just"/>
            <a:r>
              <a:rPr lang="en-US" sz="2800" dirty="0"/>
              <a:t>http://www.lagie.gr</a:t>
            </a:r>
            <a:endParaRPr lang="el-GR" sz="2800" dirty="0"/>
          </a:p>
          <a:p>
            <a:pPr algn="just"/>
            <a:r>
              <a:rPr lang="en-US" sz="2800" dirty="0"/>
              <a:t>http://www.cres.gr/kape/index.htm</a:t>
            </a:r>
            <a:endParaRPr lang="el-GR" sz="2800" dirty="0"/>
          </a:p>
          <a:p>
            <a:pPr algn="just"/>
            <a:r>
              <a:rPr lang="en-US" sz="2800" dirty="0"/>
              <a:t>NATIONAL </a:t>
            </a:r>
            <a:r>
              <a:rPr lang="el-GR" sz="2800" dirty="0"/>
              <a:t> </a:t>
            </a:r>
            <a:r>
              <a:rPr lang="en-US" sz="2800" dirty="0"/>
              <a:t>RENEWABLE ENERGY ACTION PLAN IN THE SCOPE OF DIRECTIVE 2009/28/EC</a:t>
            </a:r>
            <a:r>
              <a:rPr lang="el-GR" sz="2800" dirty="0"/>
              <a:t>, </a:t>
            </a:r>
            <a:r>
              <a:rPr lang="en-US" sz="2800" dirty="0"/>
              <a:t>http://www.ypeka.gr</a:t>
            </a:r>
          </a:p>
          <a:p>
            <a:endParaRPr lang="el-G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Ευρωπαϊκό πλαίσιο</a:t>
            </a:r>
          </a:p>
        </p:txBody>
      </p:sp>
      <p:sp>
        <p:nvSpPr>
          <p:cNvPr id="3" name="2 - Θέση περιεχομένου"/>
          <p:cNvSpPr>
            <a:spLocks noGrp="1"/>
          </p:cNvSpPr>
          <p:nvPr>
            <p:ph idx="1"/>
          </p:nvPr>
        </p:nvSpPr>
        <p:spPr/>
        <p:txBody>
          <a:bodyPr>
            <a:normAutofit/>
          </a:bodyPr>
          <a:lstStyle/>
          <a:p>
            <a:pPr algn="just"/>
            <a:r>
              <a:rPr lang="el-GR" sz="2800" dirty="0"/>
              <a:t>Οδηγία 2001/77 - Σημαντικό βήμα για την προώθηση των ΑΠΕ για την προαγωγή της ηλεκτρικής ενέργειας που παράγεται από ΑΠΕ στην εσωτερική αγορά ηλεκτρικής ενέργειας </a:t>
            </a:r>
          </a:p>
          <a:p>
            <a:pPr algn="just"/>
            <a:r>
              <a:rPr lang="el-GR" sz="2800" dirty="0"/>
              <a:t>Στόχος Ενδεικτικός για την Ελλάδα – συμμετοχή των ΑΠΕ στη συνολική κατανάλωση ηλεκτρισμού σε ποσοστό 20% έως το 2010 – Μεταφέρθηκε στην Ελλάδα με το Νόμο 3468/2006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2009/28</a:t>
            </a:r>
          </a:p>
        </p:txBody>
      </p:sp>
      <p:sp>
        <p:nvSpPr>
          <p:cNvPr id="3" name="2 - Θέση περιεχομένου"/>
          <p:cNvSpPr>
            <a:spLocks noGrp="1"/>
          </p:cNvSpPr>
          <p:nvPr>
            <p:ph idx="1"/>
          </p:nvPr>
        </p:nvSpPr>
        <p:spPr/>
        <p:txBody>
          <a:bodyPr>
            <a:normAutofit/>
          </a:bodyPr>
          <a:lstStyle/>
          <a:p>
            <a:pPr algn="just"/>
            <a:r>
              <a:rPr lang="el-GR" sz="2800" dirty="0"/>
              <a:t>Του Ευρωπαϊκού Κοινοβουλίου και του Συμβουλίου</a:t>
            </a:r>
          </a:p>
          <a:p>
            <a:pPr algn="just">
              <a:buNone/>
            </a:pPr>
            <a:endParaRPr lang="el-GR" sz="2800" dirty="0"/>
          </a:p>
          <a:p>
            <a:pPr algn="just"/>
            <a:r>
              <a:rPr lang="el-GR" sz="2800" dirty="0"/>
              <a:t>της 23ης Απριλίου 2009</a:t>
            </a:r>
          </a:p>
          <a:p>
            <a:pPr algn="just">
              <a:buNone/>
            </a:pPr>
            <a:endParaRPr lang="el-GR" sz="2800" dirty="0"/>
          </a:p>
          <a:p>
            <a:pPr algn="just"/>
            <a:r>
              <a:rPr lang="el-GR" sz="2800" dirty="0"/>
              <a:t>σχετικά με την προώθηση της χρήσης ενέργειας από ανανεώσιμες πηγές και την τροποποίηση </a:t>
            </a:r>
          </a:p>
          <a:p>
            <a:pPr algn="just"/>
            <a:endParaRPr lang="el-GR" sz="2800" dirty="0"/>
          </a:p>
          <a:p>
            <a:pPr algn="just"/>
            <a:r>
              <a:rPr lang="el-GR" sz="2800" dirty="0"/>
              <a:t>και τη συνακόλουθη κατάργηση των οδηγιών 2001/77/ΕΚ και 2003/30/ΕΚ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985822"/>
          </a:xfrm>
        </p:spPr>
        <p:txBody>
          <a:bodyPr>
            <a:noAutofit/>
          </a:bodyPr>
          <a:lstStyle/>
          <a:p>
            <a:r>
              <a:rPr lang="el-GR" sz="2800" dirty="0"/>
              <a:t>Οδηγία 2009/28      -    Πεδίο εφαρμογής</a:t>
            </a:r>
          </a:p>
        </p:txBody>
      </p:sp>
      <p:sp>
        <p:nvSpPr>
          <p:cNvPr id="3" name="2 - Θέση περιεχομένου"/>
          <p:cNvSpPr>
            <a:spLocks noGrp="1"/>
          </p:cNvSpPr>
          <p:nvPr>
            <p:ph idx="1"/>
          </p:nvPr>
        </p:nvSpPr>
        <p:spPr>
          <a:xfrm>
            <a:off x="457200" y="1600200"/>
            <a:ext cx="8229600" cy="5114948"/>
          </a:xfrm>
        </p:spPr>
        <p:txBody>
          <a:bodyPr>
            <a:noAutofit/>
          </a:bodyPr>
          <a:lstStyle/>
          <a:p>
            <a:pPr algn="just"/>
            <a:r>
              <a:rPr lang="el-GR" sz="2000" dirty="0"/>
              <a:t>Υποχρεωτικός εθνικός στόχος για το συνολικό μερίδιο ενέργειας από ανανεώσιμες πηγές στην ακαθάριστη τελική κατανάλωση ενέργειας </a:t>
            </a:r>
          </a:p>
          <a:p>
            <a:pPr algn="just"/>
            <a:r>
              <a:rPr lang="el-GR" sz="2000" dirty="0"/>
              <a:t>Υποχρεωτικός εθνικός στόχος για το μερίδιο ενέργειας από ανανεώσιμες πηγές στις μεταφορές. </a:t>
            </a:r>
          </a:p>
          <a:p>
            <a:pPr algn="just"/>
            <a:r>
              <a:rPr lang="el-GR" sz="2000" dirty="0"/>
              <a:t>Καθορίζει κανόνες </a:t>
            </a:r>
          </a:p>
          <a:p>
            <a:pPr algn="just">
              <a:buNone/>
            </a:pPr>
            <a:r>
              <a:rPr lang="el-GR" sz="2000" dirty="0"/>
              <a:t>1. για κοινά έργα μεταξύ κρατών μελών και με τρίτες χώρες,</a:t>
            </a:r>
          </a:p>
          <a:p>
            <a:pPr algn="just">
              <a:buNone/>
            </a:pPr>
            <a:r>
              <a:rPr lang="el-GR" sz="2000" dirty="0"/>
              <a:t>2. τις εγγυήσεις προέλευσης, </a:t>
            </a:r>
          </a:p>
          <a:p>
            <a:pPr algn="just">
              <a:buNone/>
            </a:pPr>
            <a:r>
              <a:rPr lang="el-GR" sz="2000" dirty="0"/>
              <a:t>3. τις διοικητικές διαδικασίες, </a:t>
            </a:r>
          </a:p>
          <a:p>
            <a:pPr algn="just">
              <a:buNone/>
            </a:pPr>
            <a:r>
              <a:rPr lang="el-GR" sz="2000" dirty="0"/>
              <a:t>4. την πληροφόρηση και την κατάρτιση </a:t>
            </a:r>
          </a:p>
          <a:p>
            <a:pPr algn="just">
              <a:buNone/>
            </a:pPr>
            <a:r>
              <a:rPr lang="el-GR" sz="2000" dirty="0"/>
              <a:t>5. την πρόσβαση στο δίκτυο ηλεκτρικής ενέργειας για ενέργεια από ανανεώσιμες πηγές. </a:t>
            </a:r>
          </a:p>
          <a:p>
            <a:pPr algn="just">
              <a:buNone/>
            </a:pPr>
            <a:r>
              <a:rPr lang="el-GR" sz="2000" dirty="0"/>
              <a:t>6. Καθιερώνει κριτήρια αειφορίας του περιβάλλοντος για τα </a:t>
            </a:r>
            <a:r>
              <a:rPr lang="el-GR" sz="2000" dirty="0" err="1"/>
              <a:t>βιοκαύσιμα</a:t>
            </a:r>
            <a:r>
              <a:rPr lang="el-GR" sz="2000" dirty="0"/>
              <a:t> και τα βιορευστά.</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1917</TotalTime>
  <Words>5510</Words>
  <Application>Microsoft Office PowerPoint</Application>
  <PresentationFormat>Προβολή στην οθόνη (4:3)</PresentationFormat>
  <Paragraphs>265</Paragraphs>
  <Slides>64</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64</vt:i4>
      </vt:variant>
    </vt:vector>
  </HeadingPairs>
  <TitlesOfParts>
    <vt:vector size="72" baseType="lpstr">
      <vt:lpstr>Arial</vt:lpstr>
      <vt:lpstr>Book Antiqua</vt:lpstr>
      <vt:lpstr>Lucida Sans</vt:lpstr>
      <vt:lpstr>Times New Roman</vt:lpstr>
      <vt:lpstr>Wingdings</vt:lpstr>
      <vt:lpstr>Wingdings 2</vt:lpstr>
      <vt:lpstr>Wingdings 3</vt:lpstr>
      <vt:lpstr>Αποκορύφωμα</vt:lpstr>
      <vt:lpstr>ΔΗΜΟΚΡΙΤΕΙΟ ΠΑΝΕΠΙΣΤΗΜΙΟ ΘΡΑΚΗΣ</vt:lpstr>
      <vt:lpstr>ΠΛΑΙΣΙΟ ΑΝΑΛΥΣΗΣ</vt:lpstr>
      <vt:lpstr>ΕΙΣΑΓΩΓΗ</vt:lpstr>
      <vt:lpstr>Ανανεώσιμες Πηγές Ενέργειας </vt:lpstr>
      <vt:lpstr>Ευρωπαϊκό Πλαίσιο</vt:lpstr>
      <vt:lpstr>Πράσινη Βίβλος – Λευκή Βίβλος </vt:lpstr>
      <vt:lpstr>Ευρωπαϊκό πλαίσιο</vt:lpstr>
      <vt:lpstr>Οδηγία 2009/28</vt:lpstr>
      <vt:lpstr>Οδηγία 2009/28      -    Πεδίο εφαρμογής</vt:lpstr>
      <vt:lpstr>   Οδηγία 2009/28 Εθνικό σχέδιο δράσης    </vt:lpstr>
      <vt:lpstr>Χάρτης πορείας για τις ΑΠΕ</vt:lpstr>
      <vt:lpstr>Ευρωπαϊκό πλαίσιο</vt:lpstr>
      <vt:lpstr>Ευρωπαϊκό  Πλαίσιο</vt:lpstr>
      <vt:lpstr>Ευρωπαϊκό Πλαίσιο</vt:lpstr>
      <vt:lpstr>Ευρωπαϊκό πλαίσιο</vt:lpstr>
      <vt:lpstr>Ευρωπαϊκό πλαίσιο</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Οδηγία 2018/2001</vt:lpstr>
      <vt:lpstr>C‑204/12 έως C‑208/12 Essent Belgium NV 11.09.2014</vt:lpstr>
      <vt:lpstr>C‑204/12 έως C‑208/12 Essent Belgium NV 11.09.2014</vt:lpstr>
      <vt:lpstr>C‑204/12 έως C‑208/12 Essent Belgium NV 11.09.2014</vt:lpstr>
      <vt:lpstr>C‑204/12 έως C‑208/12 Essent Belgium NV 11.09.2014</vt:lpstr>
      <vt:lpstr>C‑204/12 έως C‑208/12 Essent Belgium NV 11.09.2014</vt:lpstr>
      <vt:lpstr>C‑204/12 έως C‑208/12 Essent Belgium NV 11.09.2014</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C-195-12 Industrie du bois de Vielsalm &amp; Cie (IBV) SA κατά Région wallonne 26.09.2013</vt:lpstr>
      <vt:lpstr>ΟΙ ΑΠΕ ΣΤΗΝ ΕΛΛΑΔΑ</vt:lpstr>
      <vt:lpstr>ΟΙ ΑΠΕ ΣΤΗΝ ΕΛΛΑΔΑ</vt:lpstr>
      <vt:lpstr>ΟΙ ΑΠΕ ΣΤΗΝ ΕΛΛΑΔΑ</vt:lpstr>
      <vt:lpstr>ΟΙ ΑΠΕ ΣΤΗΝ ΕΛΛΑΔΑ</vt:lpstr>
      <vt:lpstr>ΟΙ ΑΠΕ ΣΤΗΝ ΕΛΛΑΔΑ </vt:lpstr>
      <vt:lpstr>ΟΙ ΑΠΕ ΣΤΗΝ ΕΛΛΑΔΑ </vt:lpstr>
      <vt:lpstr>ΟΙ ΑΠΕ ΣΤΗΝ ΕΛΛΑΔΑ </vt:lpstr>
      <vt:lpstr>Νόμος 3851/2010 – Εθνικοί Στόχοι</vt:lpstr>
      <vt:lpstr>ΟΙ ΑΠΕ ΣΤΗΝ ΕΛΛΑΔΑ </vt:lpstr>
      <vt:lpstr>ΑΔΕΙΟΤΙΚΗ ΔΙΑΔΙΚΑΣΙΑ ΑΠΕ </vt:lpstr>
      <vt:lpstr>ΑΔΕΙΟΔΟΤΗΣΗ ΑΠΕ </vt:lpstr>
      <vt:lpstr>ΑΔΕΙΟΔΟΤΗΣΗ ΑΠΕ </vt:lpstr>
      <vt:lpstr>ΑΔΕΙΟΔΟΤΗΣΗ ΑΠΕ </vt:lpstr>
      <vt:lpstr>ΑΔΕΙΟΔΟΤΗΣΗ ΑΠΕ </vt:lpstr>
      <vt:lpstr>ΑΔΕΙΟΔΟΤΗΣΗ ΑΠΕ </vt:lpstr>
      <vt:lpstr>ΑΔΕΙΟΔΟΤΗΣΗ ΑΠΕ </vt:lpstr>
      <vt:lpstr>ΑΔΕΙΑ ΕΓΚΑΤΑΣΤΑΣΗΣ</vt:lpstr>
      <vt:lpstr>ΑΔΕΙΑ ΕΓΚΑΤΑΣΤΑΣΗΣ</vt:lpstr>
      <vt:lpstr>ΑΔΕΙΑ ΛΕΙΤΟΥΡΓΙΑΣ</vt:lpstr>
      <vt:lpstr>ΑΔΕΙΑ ΛΕΙΤΟΥΡΓΙΑΣ</vt:lpstr>
      <vt:lpstr>ΑΔΕΙΑ ΛΕΙΤΟΥΡΓΙΑΣ</vt:lpstr>
      <vt:lpstr>Συμπεράσματα</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ΔΗΜΟΚΡΙΤΕΙΟ ΠΑΝΕΠΙΣΤΗΜΙΟ ΘΡΑΚΗΣ</dc:title>
  <dc:creator>User</dc:creator>
  <cp:lastModifiedBy>PANAGIOTIS ARGALIAS</cp:lastModifiedBy>
  <cp:revision>155</cp:revision>
  <dcterms:created xsi:type="dcterms:W3CDTF">2017-04-22T05:30:01Z</dcterms:created>
  <dcterms:modified xsi:type="dcterms:W3CDTF">2023-05-01T11:28:34Z</dcterms:modified>
</cp:coreProperties>
</file>