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0" r:id="rId1"/>
  </p:sldMasterIdLst>
  <p:notesMasterIdLst>
    <p:notesMasterId r:id="rId57"/>
  </p:notesMasterIdLst>
  <p:handoutMasterIdLst>
    <p:handoutMasterId r:id="rId58"/>
  </p:handoutMasterIdLst>
  <p:sldIdLst>
    <p:sldId id="256" r:id="rId2"/>
    <p:sldId id="356" r:id="rId3"/>
    <p:sldId id="357" r:id="rId4"/>
    <p:sldId id="358" r:id="rId5"/>
    <p:sldId id="359" r:id="rId6"/>
    <p:sldId id="360" r:id="rId7"/>
    <p:sldId id="361" r:id="rId8"/>
    <p:sldId id="362" r:id="rId9"/>
    <p:sldId id="363" r:id="rId10"/>
    <p:sldId id="257" r:id="rId11"/>
    <p:sldId id="351" r:id="rId12"/>
    <p:sldId id="352" r:id="rId13"/>
    <p:sldId id="353" r:id="rId14"/>
    <p:sldId id="261" r:id="rId15"/>
    <p:sldId id="309" r:id="rId16"/>
    <p:sldId id="310" r:id="rId17"/>
    <p:sldId id="311" r:id="rId18"/>
    <p:sldId id="270" r:id="rId19"/>
    <p:sldId id="355" r:id="rId20"/>
    <p:sldId id="364" r:id="rId21"/>
    <p:sldId id="365" r:id="rId22"/>
    <p:sldId id="366" r:id="rId23"/>
    <p:sldId id="376" r:id="rId24"/>
    <p:sldId id="367" r:id="rId25"/>
    <p:sldId id="368" r:id="rId26"/>
    <p:sldId id="377" r:id="rId27"/>
    <p:sldId id="369" r:id="rId28"/>
    <p:sldId id="378" r:id="rId29"/>
    <p:sldId id="313" r:id="rId30"/>
    <p:sldId id="314" r:id="rId31"/>
    <p:sldId id="339" r:id="rId32"/>
    <p:sldId id="372" r:id="rId33"/>
    <p:sldId id="379" r:id="rId34"/>
    <p:sldId id="283" r:id="rId35"/>
    <p:sldId id="373" r:id="rId36"/>
    <p:sldId id="374" r:id="rId37"/>
    <p:sldId id="344" r:id="rId38"/>
    <p:sldId id="345" r:id="rId39"/>
    <p:sldId id="370" r:id="rId40"/>
    <p:sldId id="375" r:id="rId41"/>
    <p:sldId id="380" r:id="rId42"/>
    <p:sldId id="381" r:id="rId43"/>
    <p:sldId id="382" r:id="rId44"/>
    <p:sldId id="383" r:id="rId45"/>
    <p:sldId id="384" r:id="rId46"/>
    <p:sldId id="385" r:id="rId47"/>
    <p:sldId id="386" r:id="rId48"/>
    <p:sldId id="387" r:id="rId49"/>
    <p:sldId id="388" r:id="rId50"/>
    <p:sldId id="389" r:id="rId51"/>
    <p:sldId id="390" r:id="rId52"/>
    <p:sldId id="391" r:id="rId53"/>
    <p:sldId id="392" r:id="rId54"/>
    <p:sldId id="393" r:id="rId55"/>
    <p:sldId id="394" r:id="rId56"/>
  </p:sldIdLst>
  <p:sldSz cx="9144000" cy="6858000" type="screen4x3"/>
  <p:notesSz cx="6946900" cy="9283700"/>
  <p:defaultTextStyle>
    <a:defPPr>
      <a:defRPr lang="en-US"/>
    </a:defPPr>
    <a:lvl1pPr algn="ctr" rtl="0" fontAlgn="base">
      <a:spcBef>
        <a:spcPct val="0"/>
      </a:spcBef>
      <a:spcAft>
        <a:spcPct val="0"/>
      </a:spcAft>
      <a:defRPr sz="2400" kern="1200">
        <a:solidFill>
          <a:schemeClr val="tx1"/>
        </a:solidFill>
        <a:latin typeface="Times New Roman" pitchFamily="18" charset="0"/>
        <a:ea typeface="+mn-ea"/>
        <a:cs typeface="Times New Roman" pitchFamily="18" charset="0"/>
      </a:defRPr>
    </a:lvl1pPr>
    <a:lvl2pPr marL="457200" algn="ctr" rtl="0" fontAlgn="base">
      <a:spcBef>
        <a:spcPct val="0"/>
      </a:spcBef>
      <a:spcAft>
        <a:spcPct val="0"/>
      </a:spcAft>
      <a:defRPr sz="2400" kern="1200">
        <a:solidFill>
          <a:schemeClr val="tx1"/>
        </a:solidFill>
        <a:latin typeface="Times New Roman" pitchFamily="18" charset="0"/>
        <a:ea typeface="+mn-ea"/>
        <a:cs typeface="Times New Roman" pitchFamily="18" charset="0"/>
      </a:defRPr>
    </a:lvl2pPr>
    <a:lvl3pPr marL="914400" algn="ctr" rtl="0" fontAlgn="base">
      <a:spcBef>
        <a:spcPct val="0"/>
      </a:spcBef>
      <a:spcAft>
        <a:spcPct val="0"/>
      </a:spcAft>
      <a:defRPr sz="2400" kern="1200">
        <a:solidFill>
          <a:schemeClr val="tx1"/>
        </a:solidFill>
        <a:latin typeface="Times New Roman" pitchFamily="18" charset="0"/>
        <a:ea typeface="+mn-ea"/>
        <a:cs typeface="Times New Roman" pitchFamily="18" charset="0"/>
      </a:defRPr>
    </a:lvl3pPr>
    <a:lvl4pPr marL="1371600" algn="ctr" rtl="0" fontAlgn="base">
      <a:spcBef>
        <a:spcPct val="0"/>
      </a:spcBef>
      <a:spcAft>
        <a:spcPct val="0"/>
      </a:spcAft>
      <a:defRPr sz="2400" kern="1200">
        <a:solidFill>
          <a:schemeClr val="tx1"/>
        </a:solidFill>
        <a:latin typeface="Times New Roman" pitchFamily="18" charset="0"/>
        <a:ea typeface="+mn-ea"/>
        <a:cs typeface="Times New Roman" pitchFamily="18" charset="0"/>
      </a:defRPr>
    </a:lvl4pPr>
    <a:lvl5pPr marL="1828800" algn="ctr" rtl="0" fontAlgn="base">
      <a:spcBef>
        <a:spcPct val="0"/>
      </a:spcBef>
      <a:spcAft>
        <a:spcPct val="0"/>
      </a:spcAft>
      <a:defRPr sz="2400" kern="1200">
        <a:solidFill>
          <a:schemeClr val="tx1"/>
        </a:solidFill>
        <a:latin typeface="Times New Roman" pitchFamily="18" charset="0"/>
        <a:ea typeface="+mn-ea"/>
        <a:cs typeface="Times New Roman" pitchFamily="18" charset="0"/>
      </a:defRPr>
    </a:lvl5pPr>
    <a:lvl6pPr marL="2286000" algn="l" defTabSz="914400" rtl="0" eaLnBrk="1" latinLnBrk="0" hangingPunct="1">
      <a:defRPr sz="2400" kern="1200">
        <a:solidFill>
          <a:schemeClr val="tx1"/>
        </a:solidFill>
        <a:latin typeface="Times New Roman" pitchFamily="18" charset="0"/>
        <a:ea typeface="+mn-ea"/>
        <a:cs typeface="Times New Roman" pitchFamily="18" charset="0"/>
      </a:defRPr>
    </a:lvl6pPr>
    <a:lvl7pPr marL="2743200" algn="l" defTabSz="914400" rtl="0" eaLnBrk="1" latinLnBrk="0" hangingPunct="1">
      <a:defRPr sz="2400" kern="1200">
        <a:solidFill>
          <a:schemeClr val="tx1"/>
        </a:solidFill>
        <a:latin typeface="Times New Roman" pitchFamily="18" charset="0"/>
        <a:ea typeface="+mn-ea"/>
        <a:cs typeface="Times New Roman" pitchFamily="18" charset="0"/>
      </a:defRPr>
    </a:lvl7pPr>
    <a:lvl8pPr marL="3200400" algn="l" defTabSz="914400" rtl="0" eaLnBrk="1" latinLnBrk="0" hangingPunct="1">
      <a:defRPr sz="2400" kern="1200">
        <a:solidFill>
          <a:schemeClr val="tx1"/>
        </a:solidFill>
        <a:latin typeface="Times New Roman" pitchFamily="18" charset="0"/>
        <a:ea typeface="+mn-ea"/>
        <a:cs typeface="Times New Roman" pitchFamily="18" charset="0"/>
      </a:defRPr>
    </a:lvl8pPr>
    <a:lvl9pPr marL="3657600" algn="l" defTabSz="914400" rtl="0" eaLnBrk="1" latinLnBrk="0" hangingPunct="1">
      <a:defRPr sz="2400" kern="1200">
        <a:solidFill>
          <a:schemeClr val="tx1"/>
        </a:solidFill>
        <a:latin typeface="Times New Roman" pitchFamily="18" charset="0"/>
        <a:ea typeface="+mn-ea"/>
        <a:cs typeface="Times New Roman" pitchFamily="18"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1CFD5"/>
    <a:srgbClr val="969696"/>
    <a:srgbClr val="C0C0C0"/>
    <a:srgbClr val="ACA35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4599F94E-CEE6-441E-89CC-EB005ECD8F06}">
      <a14:m xmlns:a14="http://schemas.microsoft.com/office/drawing/2010/main">
        <m:mathPr xmlns:m="http://schemas.openxmlformats.org/officeDocument/2006/math">
          <m:brkBin m:val="before"/>
          <m:brkBinSub m:val="--"/>
        </m:mathPr>
      </a14:m>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34555" autoAdjust="0"/>
    <p:restoredTop sz="94624" autoAdjust="0"/>
  </p:normalViewPr>
  <p:slideViewPr>
    <p:cSldViewPr snapToGrid="0">
      <p:cViewPr varScale="1">
        <p:scale>
          <a:sx n="89" d="100"/>
          <a:sy n="89" d="100"/>
        </p:scale>
        <p:origin x="1886" y="77"/>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7074"/>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handoutMaster" Target="handoutMasters/handoutMaster1.xml"/><Relationship Id="rId5" Type="http://schemas.openxmlformats.org/officeDocument/2006/relationships/slide" Target="slides/slide4.xml"/><Relationship Id="rId61" Type="http://schemas.openxmlformats.org/officeDocument/2006/relationships/theme" Target="theme/theme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notesMaster" Target="notesMasters/notesMaster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9900" cy="46355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35413" y="0"/>
            <a:ext cx="3009900" cy="463550"/>
          </a:xfrm>
          <a:prstGeom prst="rect">
            <a:avLst/>
          </a:prstGeom>
        </p:spPr>
        <p:txBody>
          <a:bodyPr vert="horz" lIns="91440" tIns="45720" rIns="91440" bIns="45720" rtlCol="0"/>
          <a:lstStyle>
            <a:lvl1pPr algn="r">
              <a:defRPr sz="1200"/>
            </a:lvl1pPr>
          </a:lstStyle>
          <a:p>
            <a:fld id="{0EAC9612-6B78-48E8-80E3-70FB4488F5D8}" type="datetimeFigureOut">
              <a:rPr lang="en-US" smtClean="0"/>
              <a:pPr/>
              <a:t>4/28/2023</a:t>
            </a:fld>
            <a:endParaRPr lang="en-US"/>
          </a:p>
        </p:txBody>
      </p:sp>
      <p:sp>
        <p:nvSpPr>
          <p:cNvPr id="4" name="Footer Placeholder 3"/>
          <p:cNvSpPr>
            <a:spLocks noGrp="1"/>
          </p:cNvSpPr>
          <p:nvPr>
            <p:ph type="ftr" sz="quarter" idx="2"/>
          </p:nvPr>
        </p:nvSpPr>
        <p:spPr>
          <a:xfrm>
            <a:off x="0" y="8818563"/>
            <a:ext cx="3009900" cy="46355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35413" y="8818563"/>
            <a:ext cx="3009900" cy="463550"/>
          </a:xfrm>
          <a:prstGeom prst="rect">
            <a:avLst/>
          </a:prstGeom>
        </p:spPr>
        <p:txBody>
          <a:bodyPr vert="horz" lIns="91440" tIns="45720" rIns="91440" bIns="45720" rtlCol="0" anchor="b"/>
          <a:lstStyle>
            <a:lvl1pPr algn="r">
              <a:defRPr sz="1200"/>
            </a:lvl1pPr>
          </a:lstStyle>
          <a:p>
            <a:fld id="{ADF42921-4D12-4E5E-BB46-A88E19D960D2}" type="slidenum">
              <a:rPr lang="en-US" smtClean="0"/>
              <a:pPr/>
              <a:t>‹#›</a:t>
            </a:fld>
            <a:endParaRPr lang="en-US"/>
          </a:p>
        </p:txBody>
      </p:sp>
    </p:spTree>
    <p:extLst>
      <p:ext uri="{BB962C8B-B14F-4D97-AF65-F5344CB8AC3E}">
        <p14:creationId xmlns:p14="http://schemas.microsoft.com/office/powerpoint/2010/main" val="800441312"/>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0898" name="Rectangle 2"/>
          <p:cNvSpPr>
            <a:spLocks noGrp="1" noChangeArrowheads="1"/>
          </p:cNvSpPr>
          <p:nvPr>
            <p:ph type="hdr" sz="quarter"/>
          </p:nvPr>
        </p:nvSpPr>
        <p:spPr bwMode="auto">
          <a:xfrm>
            <a:off x="0" y="0"/>
            <a:ext cx="3009900"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738" tIns="46369" rIns="92738" bIns="46369" numCol="1" anchor="t" anchorCtr="0" compatLnSpc="1">
            <a:prstTxWarp prst="textNoShape">
              <a:avLst/>
            </a:prstTxWarp>
          </a:bodyPr>
          <a:lstStyle>
            <a:lvl1pPr algn="l" defTabSz="927100">
              <a:defRPr sz="1200"/>
            </a:lvl1pPr>
          </a:lstStyle>
          <a:p>
            <a:endParaRPr lang="en-US" altLang="en-US"/>
          </a:p>
        </p:txBody>
      </p:sp>
      <p:sp>
        <p:nvSpPr>
          <p:cNvPr id="80899" name="Rectangle 3"/>
          <p:cNvSpPr>
            <a:spLocks noGrp="1" noChangeArrowheads="1"/>
          </p:cNvSpPr>
          <p:nvPr>
            <p:ph type="dt" idx="1"/>
          </p:nvPr>
        </p:nvSpPr>
        <p:spPr bwMode="auto">
          <a:xfrm>
            <a:off x="3937000" y="0"/>
            <a:ext cx="3009900"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738" tIns="46369" rIns="92738" bIns="46369" numCol="1" anchor="t" anchorCtr="0" compatLnSpc="1">
            <a:prstTxWarp prst="textNoShape">
              <a:avLst/>
            </a:prstTxWarp>
          </a:bodyPr>
          <a:lstStyle>
            <a:lvl1pPr algn="r" defTabSz="927100">
              <a:defRPr sz="1200"/>
            </a:lvl1pPr>
          </a:lstStyle>
          <a:p>
            <a:endParaRPr lang="en-US" altLang="en-US"/>
          </a:p>
        </p:txBody>
      </p:sp>
      <p:sp>
        <p:nvSpPr>
          <p:cNvPr id="80900" name="Rectangle 4"/>
          <p:cNvSpPr>
            <a:spLocks noGrp="1" noRot="1" noChangeAspect="1" noChangeArrowheads="1" noTextEdit="1"/>
          </p:cNvSpPr>
          <p:nvPr>
            <p:ph type="sldImg" idx="2"/>
          </p:nvPr>
        </p:nvSpPr>
        <p:spPr bwMode="auto">
          <a:xfrm>
            <a:off x="1152525" y="696913"/>
            <a:ext cx="4641850" cy="3481387"/>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80901" name="Rectangle 5"/>
          <p:cNvSpPr>
            <a:spLocks noGrp="1" noChangeArrowheads="1"/>
          </p:cNvSpPr>
          <p:nvPr>
            <p:ph type="body" sz="quarter" idx="3"/>
          </p:nvPr>
        </p:nvSpPr>
        <p:spPr bwMode="auto">
          <a:xfrm>
            <a:off x="925513" y="4410075"/>
            <a:ext cx="5095875" cy="417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738" tIns="46369" rIns="92738" bIns="46369"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80902" name="Rectangle 6"/>
          <p:cNvSpPr>
            <a:spLocks noGrp="1" noChangeArrowheads="1"/>
          </p:cNvSpPr>
          <p:nvPr>
            <p:ph type="ftr" sz="quarter" idx="4"/>
          </p:nvPr>
        </p:nvSpPr>
        <p:spPr bwMode="auto">
          <a:xfrm>
            <a:off x="0" y="8820150"/>
            <a:ext cx="3009900"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738" tIns="46369" rIns="92738" bIns="46369" numCol="1" anchor="b" anchorCtr="0" compatLnSpc="1">
            <a:prstTxWarp prst="textNoShape">
              <a:avLst/>
            </a:prstTxWarp>
          </a:bodyPr>
          <a:lstStyle>
            <a:lvl1pPr algn="l" defTabSz="927100">
              <a:defRPr sz="1200"/>
            </a:lvl1pPr>
          </a:lstStyle>
          <a:p>
            <a:endParaRPr lang="en-US" altLang="en-US"/>
          </a:p>
        </p:txBody>
      </p:sp>
      <p:sp>
        <p:nvSpPr>
          <p:cNvPr id="80903" name="Rectangle 7"/>
          <p:cNvSpPr>
            <a:spLocks noGrp="1" noChangeArrowheads="1"/>
          </p:cNvSpPr>
          <p:nvPr>
            <p:ph type="sldNum" sz="quarter" idx="5"/>
          </p:nvPr>
        </p:nvSpPr>
        <p:spPr bwMode="auto">
          <a:xfrm>
            <a:off x="3937000" y="8820150"/>
            <a:ext cx="3009900"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738" tIns="46369" rIns="92738" bIns="46369" numCol="1" anchor="b" anchorCtr="0" compatLnSpc="1">
            <a:prstTxWarp prst="textNoShape">
              <a:avLst/>
            </a:prstTxWarp>
          </a:bodyPr>
          <a:lstStyle>
            <a:lvl1pPr algn="r" defTabSz="927100">
              <a:defRPr sz="1200"/>
            </a:lvl1pPr>
          </a:lstStyle>
          <a:p>
            <a:fld id="{E821D874-F3C0-4497-B203-13EFFFBB67FA}" type="slidenum">
              <a:rPr lang="en-US" altLang="en-US"/>
              <a:pPr/>
              <a:t>‹#›</a:t>
            </a:fld>
            <a:endParaRPr lang="en-US" altLang="en-US"/>
          </a:p>
        </p:txBody>
      </p:sp>
    </p:spTree>
    <p:extLst>
      <p:ext uri="{BB962C8B-B14F-4D97-AF65-F5344CB8AC3E}">
        <p14:creationId xmlns:p14="http://schemas.microsoft.com/office/powerpoint/2010/main" val="1576422932"/>
      </p:ext>
    </p:extLst>
  </p:cSld>
  <p:clrMap bg1="lt1" tx1="dk1" bg2="lt2" tx2="dk2" accent1="accent1" accent2="accent2" accent3="accent3" accent4="accent4" accent5="accent5" accent6="accent6" hlink="hlink" folHlink="folHlink"/>
  <p:hf sldNum="0" hdr="0" ftr="0" dt="0"/>
  <p:notesStyle>
    <a:lvl1pPr algn="l" rtl="0" fontAlgn="base">
      <a:spcBef>
        <a:spcPct val="30000"/>
      </a:spcBef>
      <a:spcAft>
        <a:spcPct val="0"/>
      </a:spcAft>
      <a:defRPr kumimoji="1" sz="1200" kern="1200">
        <a:solidFill>
          <a:schemeClr val="tx1"/>
        </a:solidFill>
        <a:latin typeface="Tahoma" pitchFamily="34" charset="0"/>
        <a:ea typeface="+mn-ea"/>
        <a:cs typeface="Times New Roman" pitchFamily="18" charset="0"/>
      </a:defRPr>
    </a:lvl1pPr>
    <a:lvl2pPr marL="457200" algn="l" rtl="0" fontAlgn="base">
      <a:spcBef>
        <a:spcPct val="30000"/>
      </a:spcBef>
      <a:spcAft>
        <a:spcPct val="0"/>
      </a:spcAft>
      <a:defRPr kumimoji="1" sz="1200" kern="1200">
        <a:solidFill>
          <a:schemeClr val="tx1"/>
        </a:solidFill>
        <a:latin typeface="Tahoma" pitchFamily="34" charset="0"/>
        <a:ea typeface="+mn-ea"/>
        <a:cs typeface="Times New Roman" pitchFamily="18" charset="0"/>
      </a:defRPr>
    </a:lvl2pPr>
    <a:lvl3pPr marL="914400" algn="l" rtl="0" fontAlgn="base">
      <a:spcBef>
        <a:spcPct val="30000"/>
      </a:spcBef>
      <a:spcAft>
        <a:spcPct val="0"/>
      </a:spcAft>
      <a:defRPr kumimoji="1" sz="1200" kern="1200">
        <a:solidFill>
          <a:schemeClr val="tx1"/>
        </a:solidFill>
        <a:latin typeface="Tahoma" pitchFamily="34" charset="0"/>
        <a:ea typeface="+mn-ea"/>
        <a:cs typeface="Times New Roman" pitchFamily="18" charset="0"/>
      </a:defRPr>
    </a:lvl3pPr>
    <a:lvl4pPr marL="1371600" algn="l" rtl="0" fontAlgn="base">
      <a:spcBef>
        <a:spcPct val="30000"/>
      </a:spcBef>
      <a:spcAft>
        <a:spcPct val="0"/>
      </a:spcAft>
      <a:defRPr kumimoji="1" sz="1200" kern="1200">
        <a:solidFill>
          <a:schemeClr val="tx1"/>
        </a:solidFill>
        <a:latin typeface="Tahoma" pitchFamily="34" charset="0"/>
        <a:ea typeface="+mn-ea"/>
        <a:cs typeface="Times New Roman" pitchFamily="18" charset="0"/>
      </a:defRPr>
    </a:lvl4pPr>
    <a:lvl5pPr marL="1828800" algn="l" rtl="0" fontAlgn="base">
      <a:spcBef>
        <a:spcPct val="30000"/>
      </a:spcBef>
      <a:spcAft>
        <a:spcPct val="0"/>
      </a:spcAft>
      <a:defRPr kumimoji="1" sz="1200" kern="1200">
        <a:solidFill>
          <a:schemeClr val="tx1"/>
        </a:solidFill>
        <a:latin typeface="Tahoma" pitchFamily="34" charset="0"/>
        <a:ea typeface="+mn-ea"/>
        <a:cs typeface="Times New Roman" pitchFamily="18"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Rot="1" noChangeAspect="1" noChangeArrowheads="1" noTextEdit="1"/>
          </p:cNvSpPr>
          <p:nvPr>
            <p:ph type="sldImg"/>
          </p:nvPr>
        </p:nvSpPr>
        <p:spPr>
          <a:ln/>
        </p:spPr>
      </p:sp>
      <p:sp>
        <p:nvSpPr>
          <p:cNvPr id="81923" name="Rectangle 3"/>
          <p:cNvSpPr>
            <a:spLocks noGrp="1" noChangeArrowheads="1"/>
          </p:cNvSpPr>
          <p:nvPr>
            <p:ph type="body" idx="1"/>
          </p:nvPr>
        </p:nvSpPr>
        <p:spPr/>
        <p:txBody>
          <a:bodyPr/>
          <a:lstStyle/>
          <a:p>
            <a:r>
              <a:rPr lang="en-US" altLang="en-US"/>
              <a:t>Insert a map of your country.</a:t>
            </a:r>
          </a:p>
        </p:txBody>
      </p:sp>
    </p:spTree>
    <p:extLst>
      <p:ext uri="{BB962C8B-B14F-4D97-AF65-F5344CB8AC3E}">
        <p14:creationId xmlns:p14="http://schemas.microsoft.com/office/powerpoint/2010/main" val="9878062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Rot="1" noChangeAspect="1" noChangeArrowheads="1" noTextEdit="1"/>
          </p:cNvSpPr>
          <p:nvPr>
            <p:ph type="sldImg"/>
          </p:nvPr>
        </p:nvSpPr>
        <p:spPr>
          <a:ln/>
        </p:spPr>
      </p:sp>
      <p:sp>
        <p:nvSpPr>
          <p:cNvPr id="81923" name="Rectangle 3"/>
          <p:cNvSpPr>
            <a:spLocks noGrp="1" noChangeArrowheads="1"/>
          </p:cNvSpPr>
          <p:nvPr>
            <p:ph type="body" idx="1"/>
          </p:nvPr>
        </p:nvSpPr>
        <p:spPr/>
        <p:txBody>
          <a:bodyPr/>
          <a:lstStyle/>
          <a:p>
            <a:r>
              <a:rPr lang="en-US" altLang="en-US"/>
              <a:t>Insert a map of your country.</a:t>
            </a:r>
          </a:p>
        </p:txBody>
      </p:sp>
    </p:spTree>
    <p:extLst>
      <p:ext uri="{BB962C8B-B14F-4D97-AF65-F5344CB8AC3E}">
        <p14:creationId xmlns:p14="http://schemas.microsoft.com/office/powerpoint/2010/main" val="36019815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Rot="1" noChangeAspect="1" noChangeArrowheads="1" noTextEdit="1"/>
          </p:cNvSpPr>
          <p:nvPr>
            <p:ph type="sldImg"/>
          </p:nvPr>
        </p:nvSpPr>
        <p:spPr>
          <a:ln/>
        </p:spPr>
      </p:sp>
      <p:sp>
        <p:nvSpPr>
          <p:cNvPr id="81923" name="Rectangle 3"/>
          <p:cNvSpPr>
            <a:spLocks noGrp="1" noChangeArrowheads="1"/>
          </p:cNvSpPr>
          <p:nvPr>
            <p:ph type="body" idx="1"/>
          </p:nvPr>
        </p:nvSpPr>
        <p:spPr/>
        <p:txBody>
          <a:bodyPr/>
          <a:lstStyle/>
          <a:p>
            <a:r>
              <a:rPr lang="en-US" altLang="en-US"/>
              <a:t>Insert a map of your country.</a:t>
            </a:r>
          </a:p>
        </p:txBody>
      </p:sp>
    </p:spTree>
    <p:extLst>
      <p:ext uri="{BB962C8B-B14F-4D97-AF65-F5344CB8AC3E}">
        <p14:creationId xmlns:p14="http://schemas.microsoft.com/office/powerpoint/2010/main" val="32456133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Tree>
    <p:extLst>
      <p:ext uri="{BB962C8B-B14F-4D97-AF65-F5344CB8AC3E}">
        <p14:creationId xmlns:p14="http://schemas.microsoft.com/office/powerpoint/2010/main" val="22337891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Rot="1" noChangeAspect="1" noChangeArrowheads="1" noTextEdit="1"/>
          </p:cNvSpPr>
          <p:nvPr>
            <p:ph type="sldImg"/>
          </p:nvPr>
        </p:nvSpPr>
        <p:spPr>
          <a:ln/>
        </p:spPr>
      </p:sp>
      <p:sp>
        <p:nvSpPr>
          <p:cNvPr id="81923" name="Rectangle 3"/>
          <p:cNvSpPr>
            <a:spLocks noGrp="1" noChangeArrowheads="1"/>
          </p:cNvSpPr>
          <p:nvPr>
            <p:ph type="body" idx="1"/>
          </p:nvPr>
        </p:nvSpPr>
        <p:spPr/>
        <p:txBody>
          <a:bodyPr/>
          <a:lstStyle/>
          <a:p>
            <a:r>
              <a:rPr lang="en-US" altLang="en-US"/>
              <a:t>Insert a map of your country.</a:t>
            </a:r>
          </a:p>
        </p:txBody>
      </p:sp>
    </p:spTree>
    <p:extLst>
      <p:ext uri="{BB962C8B-B14F-4D97-AF65-F5344CB8AC3E}">
        <p14:creationId xmlns:p14="http://schemas.microsoft.com/office/powerpoint/2010/main" val="189158778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6257" name="Picture 177" descr="csk_biorep_page1IMAGE"/>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46082" name="Rectangle 2"/>
          <p:cNvSpPr>
            <a:spLocks noGrp="1" noChangeArrowheads="1"/>
          </p:cNvSpPr>
          <p:nvPr>
            <p:ph type="ctrTitle"/>
          </p:nvPr>
        </p:nvSpPr>
        <p:spPr>
          <a:xfrm>
            <a:off x="2268538" y="3176588"/>
            <a:ext cx="6459537" cy="2074862"/>
          </a:xfrm>
        </p:spPr>
        <p:txBody>
          <a:bodyPr/>
          <a:lstStyle>
            <a:lvl1pPr>
              <a:defRPr sz="3200"/>
            </a:lvl1pPr>
          </a:lstStyle>
          <a:p>
            <a:pPr lvl="0"/>
            <a:r>
              <a:rPr lang="en-US" altLang="en-US" noProof="0" smtClean="0"/>
              <a:t>Click to edit Master title style</a:t>
            </a:r>
          </a:p>
        </p:txBody>
      </p:sp>
      <p:sp>
        <p:nvSpPr>
          <p:cNvPr id="46083" name="Rectangle 3"/>
          <p:cNvSpPr>
            <a:spLocks noGrp="1" noChangeArrowheads="1"/>
          </p:cNvSpPr>
          <p:nvPr>
            <p:ph type="subTitle" idx="1"/>
          </p:nvPr>
        </p:nvSpPr>
        <p:spPr>
          <a:xfrm>
            <a:off x="431800" y="296863"/>
            <a:ext cx="5629275" cy="1368425"/>
          </a:xfrm>
        </p:spPr>
        <p:txBody>
          <a:bodyPr/>
          <a:lstStyle>
            <a:lvl1pPr marL="0" indent="0">
              <a:buFontTx/>
              <a:buNone/>
              <a:defRPr sz="1200"/>
            </a:lvl1pPr>
          </a:lstStyle>
          <a:p>
            <a:pPr lvl="0"/>
            <a:r>
              <a:rPr lang="en-US" altLang="en-US" noProof="0" smtClean="0"/>
              <a:t>Click to edit Master subtitle style</a:t>
            </a:r>
          </a:p>
        </p:txBody>
      </p:sp>
      <p:sp>
        <p:nvSpPr>
          <p:cNvPr id="46254" name="Rectangle 174"/>
          <p:cNvSpPr>
            <a:spLocks noGrp="1" noChangeArrowheads="1"/>
          </p:cNvSpPr>
          <p:nvPr>
            <p:ph type="dt" sz="half" idx="2"/>
          </p:nvPr>
        </p:nvSpPr>
        <p:spPr/>
        <p:txBody>
          <a:bodyPr/>
          <a:lstStyle>
            <a:lvl1pPr>
              <a:defRPr/>
            </a:lvl1pPr>
          </a:lstStyle>
          <a:p>
            <a:endParaRPr lang="en-US" altLang="en-US"/>
          </a:p>
        </p:txBody>
      </p:sp>
      <p:sp>
        <p:nvSpPr>
          <p:cNvPr id="46255" name="Rectangle 175"/>
          <p:cNvSpPr>
            <a:spLocks noGrp="1" noChangeArrowheads="1"/>
          </p:cNvSpPr>
          <p:nvPr>
            <p:ph type="ftr" sz="quarter" idx="3"/>
          </p:nvPr>
        </p:nvSpPr>
        <p:spPr/>
        <p:txBody>
          <a:bodyPr/>
          <a:lstStyle>
            <a:lvl1pPr>
              <a:defRPr/>
            </a:lvl1pPr>
          </a:lstStyle>
          <a:p>
            <a:r>
              <a:rPr lang="el-GR" altLang="en-US" smtClean="0"/>
              <a:t>Οικολογία</a:t>
            </a:r>
            <a:endParaRPr lang="en-US" altLang="en-US"/>
          </a:p>
        </p:txBody>
      </p:sp>
      <p:sp>
        <p:nvSpPr>
          <p:cNvPr id="46256" name="Rectangle 176"/>
          <p:cNvSpPr>
            <a:spLocks noGrp="1" noChangeArrowheads="1"/>
          </p:cNvSpPr>
          <p:nvPr>
            <p:ph type="sldNum" sz="quarter" idx="4"/>
          </p:nvPr>
        </p:nvSpPr>
        <p:spPr/>
        <p:txBody>
          <a:bodyPr/>
          <a:lstStyle>
            <a:lvl1pPr>
              <a:defRPr/>
            </a:lvl1pPr>
          </a:lstStyle>
          <a:p>
            <a:fld id="{877982B9-4FD3-440C-A4F5-676D7B38F55C}" type="slidenum">
              <a:rPr lang="en-US" altLang="en-US"/>
              <a:pPr/>
              <a:t>‹#›</a:t>
            </a:fld>
            <a:endParaRPr lang="en-US"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r>
              <a:rPr lang="el-GR" altLang="en-US" smtClean="0"/>
              <a:t>Οικολογία</a:t>
            </a:r>
            <a:endParaRPr lang="en-US" altLang="en-US"/>
          </a:p>
        </p:txBody>
      </p:sp>
      <p:sp>
        <p:nvSpPr>
          <p:cNvPr id="6" name="Slide Number Placeholder 5"/>
          <p:cNvSpPr>
            <a:spLocks noGrp="1"/>
          </p:cNvSpPr>
          <p:nvPr>
            <p:ph type="sldNum" sz="quarter" idx="12"/>
          </p:nvPr>
        </p:nvSpPr>
        <p:spPr/>
        <p:txBody>
          <a:bodyPr/>
          <a:lstStyle>
            <a:lvl1pPr>
              <a:defRPr/>
            </a:lvl1pPr>
          </a:lstStyle>
          <a:p>
            <a:fld id="{D62EBFBD-30B6-402B-894B-DCF3E43B2E8A}" type="slidenum">
              <a:rPr lang="en-US" altLang="en-US"/>
              <a:pPr/>
              <a:t>‹#›</a:t>
            </a:fld>
            <a:endParaRPr lang="en-US" altLang="en-US"/>
          </a:p>
        </p:txBody>
      </p:sp>
    </p:spTree>
    <p:extLst>
      <p:ext uri="{BB962C8B-B14F-4D97-AF65-F5344CB8AC3E}">
        <p14:creationId xmlns:p14="http://schemas.microsoft.com/office/powerpoint/2010/main" val="22905705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38975" y="225425"/>
            <a:ext cx="1709738" cy="59753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908175" y="225425"/>
            <a:ext cx="4978400" cy="59753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r>
              <a:rPr lang="el-GR" altLang="en-US" smtClean="0"/>
              <a:t>Οικολογία</a:t>
            </a:r>
            <a:endParaRPr lang="en-US" altLang="en-US"/>
          </a:p>
        </p:txBody>
      </p:sp>
      <p:sp>
        <p:nvSpPr>
          <p:cNvPr id="6" name="Slide Number Placeholder 5"/>
          <p:cNvSpPr>
            <a:spLocks noGrp="1"/>
          </p:cNvSpPr>
          <p:nvPr>
            <p:ph type="sldNum" sz="quarter" idx="12"/>
          </p:nvPr>
        </p:nvSpPr>
        <p:spPr/>
        <p:txBody>
          <a:bodyPr/>
          <a:lstStyle>
            <a:lvl1pPr>
              <a:defRPr/>
            </a:lvl1pPr>
          </a:lstStyle>
          <a:p>
            <a:fld id="{65F1F1B9-E9C3-41AA-B3A5-B39022D5C6A6}" type="slidenum">
              <a:rPr lang="en-US" altLang="en-US"/>
              <a:pPr/>
              <a:t>‹#›</a:t>
            </a:fld>
            <a:endParaRPr lang="en-US" altLang="en-US"/>
          </a:p>
        </p:txBody>
      </p:sp>
    </p:spTree>
    <p:extLst>
      <p:ext uri="{BB962C8B-B14F-4D97-AF65-F5344CB8AC3E}">
        <p14:creationId xmlns:p14="http://schemas.microsoft.com/office/powerpoint/2010/main" val="23773889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1908175" y="225425"/>
            <a:ext cx="6840538" cy="1008063"/>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1908175" y="1449388"/>
            <a:ext cx="3343275" cy="47513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5403850" y="1449388"/>
            <a:ext cx="3344863" cy="4751387"/>
          </a:xfrm>
        </p:spPr>
        <p:txBody>
          <a:bodyPr/>
          <a:lstStyle/>
          <a:p>
            <a:r>
              <a:rPr lang="en-US" smtClean="0"/>
              <a:t>Click icon to add clip art</a:t>
            </a:r>
            <a:endParaRPr lang="en-US"/>
          </a:p>
        </p:txBody>
      </p:sp>
      <p:sp>
        <p:nvSpPr>
          <p:cNvPr id="5" name="Date Placeholder 4"/>
          <p:cNvSpPr>
            <a:spLocks noGrp="1"/>
          </p:cNvSpPr>
          <p:nvPr>
            <p:ph type="dt" sz="half" idx="10"/>
          </p:nvPr>
        </p:nvSpPr>
        <p:spPr>
          <a:xfrm>
            <a:off x="431800" y="6308725"/>
            <a:ext cx="1838325" cy="349250"/>
          </a:xfrm>
        </p:spPr>
        <p:txBody>
          <a:bodyPr/>
          <a:lstStyle>
            <a:lvl1pPr>
              <a:defRPr/>
            </a:lvl1pPr>
          </a:lstStyle>
          <a:p>
            <a:endParaRPr lang="en-US" altLang="en-US"/>
          </a:p>
        </p:txBody>
      </p:sp>
      <p:sp>
        <p:nvSpPr>
          <p:cNvPr id="6" name="Footer Placeholder 5"/>
          <p:cNvSpPr>
            <a:spLocks noGrp="1"/>
          </p:cNvSpPr>
          <p:nvPr>
            <p:ph type="ftr" sz="quarter" idx="11"/>
          </p:nvPr>
        </p:nvSpPr>
        <p:spPr>
          <a:xfrm>
            <a:off x="2376488" y="6308725"/>
            <a:ext cx="4314825" cy="349250"/>
          </a:xfrm>
        </p:spPr>
        <p:txBody>
          <a:bodyPr/>
          <a:lstStyle>
            <a:lvl1pPr>
              <a:defRPr/>
            </a:lvl1pPr>
          </a:lstStyle>
          <a:p>
            <a:r>
              <a:rPr lang="el-GR" altLang="en-US" smtClean="0"/>
              <a:t>Οικολογία</a:t>
            </a:r>
            <a:endParaRPr lang="en-US" altLang="en-US"/>
          </a:p>
        </p:txBody>
      </p:sp>
      <p:sp>
        <p:nvSpPr>
          <p:cNvPr id="7" name="Slide Number Placeholder 6"/>
          <p:cNvSpPr>
            <a:spLocks noGrp="1"/>
          </p:cNvSpPr>
          <p:nvPr>
            <p:ph type="sldNum" sz="quarter" idx="12"/>
          </p:nvPr>
        </p:nvSpPr>
        <p:spPr>
          <a:xfrm>
            <a:off x="6843713" y="6308725"/>
            <a:ext cx="1905000" cy="349250"/>
          </a:xfrm>
        </p:spPr>
        <p:txBody>
          <a:bodyPr/>
          <a:lstStyle>
            <a:lvl1pPr>
              <a:defRPr/>
            </a:lvl1pPr>
          </a:lstStyle>
          <a:p>
            <a:fld id="{79C477F1-39F9-4760-AD7F-601C8184BDEE}" type="slidenum">
              <a:rPr lang="en-US" altLang="en-US"/>
              <a:pPr/>
              <a:t>‹#›</a:t>
            </a:fld>
            <a:endParaRPr lang="en-US" altLang="en-US"/>
          </a:p>
        </p:txBody>
      </p:sp>
    </p:spTree>
    <p:extLst>
      <p:ext uri="{BB962C8B-B14F-4D97-AF65-F5344CB8AC3E}">
        <p14:creationId xmlns:p14="http://schemas.microsoft.com/office/powerpoint/2010/main" val="22264488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OverObj" preserve="1">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1908175" y="225425"/>
            <a:ext cx="6840538" cy="1008063"/>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1908175" y="1449388"/>
            <a:ext cx="6840538" cy="2298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1908175" y="3900488"/>
            <a:ext cx="6840538" cy="23002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31800" y="6308725"/>
            <a:ext cx="1838325" cy="349250"/>
          </a:xfrm>
        </p:spPr>
        <p:txBody>
          <a:bodyPr/>
          <a:lstStyle>
            <a:lvl1pPr>
              <a:defRPr/>
            </a:lvl1pPr>
          </a:lstStyle>
          <a:p>
            <a:endParaRPr lang="en-US" altLang="en-US"/>
          </a:p>
        </p:txBody>
      </p:sp>
      <p:sp>
        <p:nvSpPr>
          <p:cNvPr id="6" name="Footer Placeholder 5"/>
          <p:cNvSpPr>
            <a:spLocks noGrp="1"/>
          </p:cNvSpPr>
          <p:nvPr>
            <p:ph type="ftr" sz="quarter" idx="11"/>
          </p:nvPr>
        </p:nvSpPr>
        <p:spPr>
          <a:xfrm>
            <a:off x="2376488" y="6308725"/>
            <a:ext cx="4314825" cy="349250"/>
          </a:xfrm>
        </p:spPr>
        <p:txBody>
          <a:bodyPr/>
          <a:lstStyle>
            <a:lvl1pPr>
              <a:defRPr/>
            </a:lvl1pPr>
          </a:lstStyle>
          <a:p>
            <a:r>
              <a:rPr lang="el-GR" altLang="en-US" smtClean="0"/>
              <a:t>Οικολογία</a:t>
            </a:r>
            <a:endParaRPr lang="en-US" altLang="en-US"/>
          </a:p>
        </p:txBody>
      </p:sp>
      <p:sp>
        <p:nvSpPr>
          <p:cNvPr id="7" name="Slide Number Placeholder 6"/>
          <p:cNvSpPr>
            <a:spLocks noGrp="1"/>
          </p:cNvSpPr>
          <p:nvPr>
            <p:ph type="sldNum" sz="quarter" idx="12"/>
          </p:nvPr>
        </p:nvSpPr>
        <p:spPr>
          <a:xfrm>
            <a:off x="6843713" y="6308725"/>
            <a:ext cx="1905000" cy="349250"/>
          </a:xfrm>
        </p:spPr>
        <p:txBody>
          <a:bodyPr/>
          <a:lstStyle>
            <a:lvl1pPr>
              <a:defRPr/>
            </a:lvl1pPr>
          </a:lstStyle>
          <a:p>
            <a:fld id="{F24A78B3-F246-45C1-950C-FCD8FCEC169F}" type="slidenum">
              <a:rPr lang="en-US" altLang="en-US"/>
              <a:pPr/>
              <a:t>‹#›</a:t>
            </a:fld>
            <a:endParaRPr lang="en-US" altLang="en-US"/>
          </a:p>
        </p:txBody>
      </p:sp>
    </p:spTree>
    <p:extLst>
      <p:ext uri="{BB962C8B-B14F-4D97-AF65-F5344CB8AC3E}">
        <p14:creationId xmlns:p14="http://schemas.microsoft.com/office/powerpoint/2010/main" val="15678107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r>
              <a:rPr lang="el-GR" altLang="en-US" smtClean="0"/>
              <a:t>Οικολογία</a:t>
            </a:r>
            <a:endParaRPr lang="en-US" altLang="en-US"/>
          </a:p>
        </p:txBody>
      </p:sp>
      <p:sp>
        <p:nvSpPr>
          <p:cNvPr id="6" name="Slide Number Placeholder 5"/>
          <p:cNvSpPr>
            <a:spLocks noGrp="1"/>
          </p:cNvSpPr>
          <p:nvPr>
            <p:ph type="sldNum" sz="quarter" idx="12"/>
          </p:nvPr>
        </p:nvSpPr>
        <p:spPr/>
        <p:txBody>
          <a:bodyPr/>
          <a:lstStyle>
            <a:lvl1pPr>
              <a:defRPr/>
            </a:lvl1pPr>
          </a:lstStyle>
          <a:p>
            <a:fld id="{028BFB4D-C62C-41CB-B9AF-910B069EA059}" type="slidenum">
              <a:rPr lang="en-US" altLang="en-US"/>
              <a:pPr/>
              <a:t>‹#›</a:t>
            </a:fld>
            <a:endParaRPr lang="en-US" altLang="en-US"/>
          </a:p>
        </p:txBody>
      </p:sp>
    </p:spTree>
    <p:extLst>
      <p:ext uri="{BB962C8B-B14F-4D97-AF65-F5344CB8AC3E}">
        <p14:creationId xmlns:p14="http://schemas.microsoft.com/office/powerpoint/2010/main" val="17846170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r>
              <a:rPr lang="el-GR" altLang="en-US" smtClean="0"/>
              <a:t>Οικολογία</a:t>
            </a:r>
            <a:endParaRPr lang="en-US" altLang="en-US"/>
          </a:p>
        </p:txBody>
      </p:sp>
      <p:sp>
        <p:nvSpPr>
          <p:cNvPr id="6" name="Slide Number Placeholder 5"/>
          <p:cNvSpPr>
            <a:spLocks noGrp="1"/>
          </p:cNvSpPr>
          <p:nvPr>
            <p:ph type="sldNum" sz="quarter" idx="12"/>
          </p:nvPr>
        </p:nvSpPr>
        <p:spPr/>
        <p:txBody>
          <a:bodyPr/>
          <a:lstStyle>
            <a:lvl1pPr>
              <a:defRPr/>
            </a:lvl1pPr>
          </a:lstStyle>
          <a:p>
            <a:fld id="{BEC456E6-7ED9-43E6-B016-90A96907A2EC}" type="slidenum">
              <a:rPr lang="en-US" altLang="en-US"/>
              <a:pPr/>
              <a:t>‹#›</a:t>
            </a:fld>
            <a:endParaRPr lang="en-US" altLang="en-US"/>
          </a:p>
        </p:txBody>
      </p:sp>
    </p:spTree>
    <p:extLst>
      <p:ext uri="{BB962C8B-B14F-4D97-AF65-F5344CB8AC3E}">
        <p14:creationId xmlns:p14="http://schemas.microsoft.com/office/powerpoint/2010/main" val="10407163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908175" y="1449388"/>
            <a:ext cx="3343275" cy="47513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403850" y="1449388"/>
            <a:ext cx="3344863" cy="47513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r>
              <a:rPr lang="el-GR" altLang="en-US" smtClean="0"/>
              <a:t>Οικολογία</a:t>
            </a:r>
            <a:endParaRPr lang="en-US" altLang="en-US"/>
          </a:p>
        </p:txBody>
      </p:sp>
      <p:sp>
        <p:nvSpPr>
          <p:cNvPr id="7" name="Slide Number Placeholder 6"/>
          <p:cNvSpPr>
            <a:spLocks noGrp="1"/>
          </p:cNvSpPr>
          <p:nvPr>
            <p:ph type="sldNum" sz="quarter" idx="12"/>
          </p:nvPr>
        </p:nvSpPr>
        <p:spPr/>
        <p:txBody>
          <a:bodyPr/>
          <a:lstStyle>
            <a:lvl1pPr>
              <a:defRPr/>
            </a:lvl1pPr>
          </a:lstStyle>
          <a:p>
            <a:fld id="{1BB72C9B-AB35-45B0-8EA4-FDAD05E305FA}" type="slidenum">
              <a:rPr lang="en-US" altLang="en-US"/>
              <a:pPr/>
              <a:t>‹#›</a:t>
            </a:fld>
            <a:endParaRPr lang="en-US" altLang="en-US"/>
          </a:p>
        </p:txBody>
      </p:sp>
    </p:spTree>
    <p:extLst>
      <p:ext uri="{BB962C8B-B14F-4D97-AF65-F5344CB8AC3E}">
        <p14:creationId xmlns:p14="http://schemas.microsoft.com/office/powerpoint/2010/main" val="32671642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ltLang="en-US"/>
          </a:p>
        </p:txBody>
      </p:sp>
      <p:sp>
        <p:nvSpPr>
          <p:cNvPr id="8" name="Footer Placeholder 7"/>
          <p:cNvSpPr>
            <a:spLocks noGrp="1"/>
          </p:cNvSpPr>
          <p:nvPr>
            <p:ph type="ftr" sz="quarter" idx="11"/>
          </p:nvPr>
        </p:nvSpPr>
        <p:spPr/>
        <p:txBody>
          <a:bodyPr/>
          <a:lstStyle>
            <a:lvl1pPr>
              <a:defRPr/>
            </a:lvl1pPr>
          </a:lstStyle>
          <a:p>
            <a:r>
              <a:rPr lang="el-GR" altLang="en-US" smtClean="0"/>
              <a:t>Οικολογία</a:t>
            </a:r>
            <a:endParaRPr lang="en-US" altLang="en-US"/>
          </a:p>
        </p:txBody>
      </p:sp>
      <p:sp>
        <p:nvSpPr>
          <p:cNvPr id="9" name="Slide Number Placeholder 8"/>
          <p:cNvSpPr>
            <a:spLocks noGrp="1"/>
          </p:cNvSpPr>
          <p:nvPr>
            <p:ph type="sldNum" sz="quarter" idx="12"/>
          </p:nvPr>
        </p:nvSpPr>
        <p:spPr/>
        <p:txBody>
          <a:bodyPr/>
          <a:lstStyle>
            <a:lvl1pPr>
              <a:defRPr/>
            </a:lvl1pPr>
          </a:lstStyle>
          <a:p>
            <a:fld id="{2559E10B-200E-45CF-8D9B-4CD2C60D21C2}" type="slidenum">
              <a:rPr lang="en-US" altLang="en-US"/>
              <a:pPr/>
              <a:t>‹#›</a:t>
            </a:fld>
            <a:endParaRPr lang="en-US" altLang="en-US"/>
          </a:p>
        </p:txBody>
      </p:sp>
    </p:spTree>
    <p:extLst>
      <p:ext uri="{BB962C8B-B14F-4D97-AF65-F5344CB8AC3E}">
        <p14:creationId xmlns:p14="http://schemas.microsoft.com/office/powerpoint/2010/main" val="643270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ltLang="en-US"/>
          </a:p>
        </p:txBody>
      </p:sp>
      <p:sp>
        <p:nvSpPr>
          <p:cNvPr id="4" name="Footer Placeholder 3"/>
          <p:cNvSpPr>
            <a:spLocks noGrp="1"/>
          </p:cNvSpPr>
          <p:nvPr>
            <p:ph type="ftr" sz="quarter" idx="11"/>
          </p:nvPr>
        </p:nvSpPr>
        <p:spPr/>
        <p:txBody>
          <a:bodyPr/>
          <a:lstStyle>
            <a:lvl1pPr>
              <a:defRPr/>
            </a:lvl1pPr>
          </a:lstStyle>
          <a:p>
            <a:r>
              <a:rPr lang="el-GR" altLang="en-US" smtClean="0"/>
              <a:t>Οικολογία</a:t>
            </a:r>
            <a:endParaRPr lang="en-US" altLang="en-US"/>
          </a:p>
        </p:txBody>
      </p:sp>
      <p:sp>
        <p:nvSpPr>
          <p:cNvPr id="5" name="Slide Number Placeholder 4"/>
          <p:cNvSpPr>
            <a:spLocks noGrp="1"/>
          </p:cNvSpPr>
          <p:nvPr>
            <p:ph type="sldNum" sz="quarter" idx="12"/>
          </p:nvPr>
        </p:nvSpPr>
        <p:spPr/>
        <p:txBody>
          <a:bodyPr/>
          <a:lstStyle>
            <a:lvl1pPr>
              <a:defRPr/>
            </a:lvl1pPr>
          </a:lstStyle>
          <a:p>
            <a:fld id="{1560E7EC-8CFA-459B-83A9-D7DA6952E419}" type="slidenum">
              <a:rPr lang="en-US" altLang="en-US"/>
              <a:pPr/>
              <a:t>‹#›</a:t>
            </a:fld>
            <a:endParaRPr lang="en-US" altLang="en-US"/>
          </a:p>
        </p:txBody>
      </p:sp>
    </p:spTree>
    <p:extLst>
      <p:ext uri="{BB962C8B-B14F-4D97-AF65-F5344CB8AC3E}">
        <p14:creationId xmlns:p14="http://schemas.microsoft.com/office/powerpoint/2010/main" val="19260486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ltLang="en-US"/>
          </a:p>
        </p:txBody>
      </p:sp>
      <p:sp>
        <p:nvSpPr>
          <p:cNvPr id="3" name="Footer Placeholder 2"/>
          <p:cNvSpPr>
            <a:spLocks noGrp="1"/>
          </p:cNvSpPr>
          <p:nvPr>
            <p:ph type="ftr" sz="quarter" idx="11"/>
          </p:nvPr>
        </p:nvSpPr>
        <p:spPr/>
        <p:txBody>
          <a:bodyPr/>
          <a:lstStyle>
            <a:lvl1pPr>
              <a:defRPr/>
            </a:lvl1pPr>
          </a:lstStyle>
          <a:p>
            <a:r>
              <a:rPr lang="el-GR" altLang="en-US" smtClean="0"/>
              <a:t>Οικολογία</a:t>
            </a:r>
            <a:endParaRPr lang="en-US" altLang="en-US"/>
          </a:p>
        </p:txBody>
      </p:sp>
      <p:sp>
        <p:nvSpPr>
          <p:cNvPr id="4" name="Slide Number Placeholder 3"/>
          <p:cNvSpPr>
            <a:spLocks noGrp="1"/>
          </p:cNvSpPr>
          <p:nvPr>
            <p:ph type="sldNum" sz="quarter" idx="12"/>
          </p:nvPr>
        </p:nvSpPr>
        <p:spPr/>
        <p:txBody>
          <a:bodyPr/>
          <a:lstStyle>
            <a:lvl1pPr>
              <a:defRPr/>
            </a:lvl1pPr>
          </a:lstStyle>
          <a:p>
            <a:fld id="{6FD55D06-7653-4D01-B7CE-849CDD8676ED}" type="slidenum">
              <a:rPr lang="en-US" altLang="en-US"/>
              <a:pPr/>
              <a:t>‹#›</a:t>
            </a:fld>
            <a:endParaRPr lang="en-US" altLang="en-US"/>
          </a:p>
        </p:txBody>
      </p:sp>
    </p:spTree>
    <p:extLst>
      <p:ext uri="{BB962C8B-B14F-4D97-AF65-F5344CB8AC3E}">
        <p14:creationId xmlns:p14="http://schemas.microsoft.com/office/powerpoint/2010/main" val="38703040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r>
              <a:rPr lang="el-GR" altLang="en-US" smtClean="0"/>
              <a:t>Οικολογία</a:t>
            </a:r>
            <a:endParaRPr lang="en-US" altLang="en-US"/>
          </a:p>
        </p:txBody>
      </p:sp>
      <p:sp>
        <p:nvSpPr>
          <p:cNvPr id="7" name="Slide Number Placeholder 6"/>
          <p:cNvSpPr>
            <a:spLocks noGrp="1"/>
          </p:cNvSpPr>
          <p:nvPr>
            <p:ph type="sldNum" sz="quarter" idx="12"/>
          </p:nvPr>
        </p:nvSpPr>
        <p:spPr/>
        <p:txBody>
          <a:bodyPr/>
          <a:lstStyle>
            <a:lvl1pPr>
              <a:defRPr/>
            </a:lvl1pPr>
          </a:lstStyle>
          <a:p>
            <a:fld id="{5E1DB38D-5BC3-4350-8A3C-87F595BC20B3}" type="slidenum">
              <a:rPr lang="en-US" altLang="en-US"/>
              <a:pPr/>
              <a:t>‹#›</a:t>
            </a:fld>
            <a:endParaRPr lang="en-US" altLang="en-US"/>
          </a:p>
        </p:txBody>
      </p:sp>
    </p:spTree>
    <p:extLst>
      <p:ext uri="{BB962C8B-B14F-4D97-AF65-F5344CB8AC3E}">
        <p14:creationId xmlns:p14="http://schemas.microsoft.com/office/powerpoint/2010/main" val="20375025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r>
              <a:rPr lang="el-GR" altLang="en-US" smtClean="0"/>
              <a:t>Οικολογία</a:t>
            </a:r>
            <a:endParaRPr lang="en-US" altLang="en-US"/>
          </a:p>
        </p:txBody>
      </p:sp>
      <p:sp>
        <p:nvSpPr>
          <p:cNvPr id="7" name="Slide Number Placeholder 6"/>
          <p:cNvSpPr>
            <a:spLocks noGrp="1"/>
          </p:cNvSpPr>
          <p:nvPr>
            <p:ph type="sldNum" sz="quarter" idx="12"/>
          </p:nvPr>
        </p:nvSpPr>
        <p:spPr/>
        <p:txBody>
          <a:bodyPr/>
          <a:lstStyle>
            <a:lvl1pPr>
              <a:defRPr/>
            </a:lvl1pPr>
          </a:lstStyle>
          <a:p>
            <a:fld id="{4E2641C3-CAE5-4444-973B-5F6053AC68DC}" type="slidenum">
              <a:rPr lang="en-US" altLang="en-US"/>
              <a:pPr/>
              <a:t>‹#›</a:t>
            </a:fld>
            <a:endParaRPr lang="en-US" altLang="en-US"/>
          </a:p>
        </p:txBody>
      </p:sp>
    </p:spTree>
    <p:extLst>
      <p:ext uri="{BB962C8B-B14F-4D97-AF65-F5344CB8AC3E}">
        <p14:creationId xmlns:p14="http://schemas.microsoft.com/office/powerpoint/2010/main" val="12663321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2694" name="Picture 166" descr="csk_biorep_page2IMAGE"/>
          <p:cNvPicPr>
            <a:picLocks noChangeAspect="1" noChangeArrowheads="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2530" name="Rectangle 2"/>
          <p:cNvSpPr>
            <a:spLocks noGrp="1" noChangeArrowheads="1"/>
          </p:cNvSpPr>
          <p:nvPr>
            <p:ph type="title"/>
          </p:nvPr>
        </p:nvSpPr>
        <p:spPr bwMode="auto">
          <a:xfrm>
            <a:off x="1908175" y="225425"/>
            <a:ext cx="6840538" cy="1008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alpha val="50000"/>
                    </a:schemeClr>
                  </a:outerShdw>
                </a:effectLst>
              </a14:hiddenEffects>
            </a:ext>
          </a:extLst>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p>
        </p:txBody>
      </p:sp>
      <p:sp>
        <p:nvSpPr>
          <p:cNvPr id="22531" name="Rectangle 3"/>
          <p:cNvSpPr>
            <a:spLocks noGrp="1" noChangeArrowheads="1"/>
          </p:cNvSpPr>
          <p:nvPr>
            <p:ph type="body" idx="1"/>
          </p:nvPr>
        </p:nvSpPr>
        <p:spPr bwMode="auto">
          <a:xfrm>
            <a:off x="1908175" y="1449388"/>
            <a:ext cx="6840538" cy="4751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22532" name="Rectangle 4"/>
          <p:cNvSpPr>
            <a:spLocks noGrp="1" noChangeArrowheads="1"/>
          </p:cNvSpPr>
          <p:nvPr>
            <p:ph type="dt" sz="half" idx="2"/>
          </p:nvPr>
        </p:nvSpPr>
        <p:spPr bwMode="auto">
          <a:xfrm>
            <a:off x="431800" y="6308725"/>
            <a:ext cx="1838325" cy="349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900">
                <a:latin typeface="+mn-lt"/>
              </a:defRPr>
            </a:lvl1pPr>
          </a:lstStyle>
          <a:p>
            <a:endParaRPr lang="en-US" altLang="en-US"/>
          </a:p>
        </p:txBody>
      </p:sp>
      <p:sp>
        <p:nvSpPr>
          <p:cNvPr id="22533" name="Rectangle 5"/>
          <p:cNvSpPr>
            <a:spLocks noGrp="1" noChangeArrowheads="1"/>
          </p:cNvSpPr>
          <p:nvPr>
            <p:ph type="ftr" sz="quarter" idx="3"/>
          </p:nvPr>
        </p:nvSpPr>
        <p:spPr bwMode="auto">
          <a:xfrm>
            <a:off x="2376488" y="6308725"/>
            <a:ext cx="4314825" cy="349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900">
                <a:latin typeface="+mn-lt"/>
              </a:defRPr>
            </a:lvl1pPr>
          </a:lstStyle>
          <a:p>
            <a:r>
              <a:rPr lang="el-GR" altLang="en-US" smtClean="0"/>
              <a:t>Οικολογία</a:t>
            </a:r>
            <a:endParaRPr lang="en-US" altLang="en-US"/>
          </a:p>
        </p:txBody>
      </p:sp>
      <p:sp>
        <p:nvSpPr>
          <p:cNvPr id="22534" name="Rectangle 6"/>
          <p:cNvSpPr>
            <a:spLocks noGrp="1" noChangeArrowheads="1"/>
          </p:cNvSpPr>
          <p:nvPr>
            <p:ph type="sldNum" sz="quarter" idx="4"/>
          </p:nvPr>
        </p:nvSpPr>
        <p:spPr bwMode="auto">
          <a:xfrm>
            <a:off x="6843713" y="6308725"/>
            <a:ext cx="1905000" cy="349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900">
                <a:latin typeface="+mn-lt"/>
              </a:defRPr>
            </a:lvl1pPr>
          </a:lstStyle>
          <a:p>
            <a:fld id="{D93647B4-86F1-437C-9C8B-50368312CA9A}"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 id="2147483662" r:id="rId12"/>
    <p:sldLayoutId id="2147483663" r:id="rId13"/>
  </p:sldLayoutIdLst>
  <p:hf sldNum="0" hdr="0" dt="0"/>
  <p:txStyles>
    <p:titleStyle>
      <a:lvl1pPr algn="l" rtl="0" eaLnBrk="1" fontAlgn="base" hangingPunct="1">
        <a:spcBef>
          <a:spcPct val="0"/>
        </a:spcBef>
        <a:spcAft>
          <a:spcPct val="0"/>
        </a:spcAft>
        <a:defRPr sz="2800">
          <a:solidFill>
            <a:schemeClr val="tx1"/>
          </a:solidFill>
          <a:latin typeface="+mj-lt"/>
          <a:ea typeface="+mj-ea"/>
          <a:cs typeface="+mj-cs"/>
        </a:defRPr>
      </a:lvl1pPr>
      <a:lvl2pPr algn="l" rtl="0" eaLnBrk="1" fontAlgn="base" hangingPunct="1">
        <a:spcBef>
          <a:spcPct val="0"/>
        </a:spcBef>
        <a:spcAft>
          <a:spcPct val="0"/>
        </a:spcAft>
        <a:defRPr sz="2800">
          <a:solidFill>
            <a:schemeClr val="tx1"/>
          </a:solidFill>
          <a:latin typeface="Century Gothic" pitchFamily="34" charset="0"/>
          <a:cs typeface="Times New Roman" pitchFamily="18" charset="0"/>
        </a:defRPr>
      </a:lvl2pPr>
      <a:lvl3pPr algn="l" rtl="0" eaLnBrk="1" fontAlgn="base" hangingPunct="1">
        <a:spcBef>
          <a:spcPct val="0"/>
        </a:spcBef>
        <a:spcAft>
          <a:spcPct val="0"/>
        </a:spcAft>
        <a:defRPr sz="2800">
          <a:solidFill>
            <a:schemeClr val="tx1"/>
          </a:solidFill>
          <a:latin typeface="Century Gothic" pitchFamily="34" charset="0"/>
          <a:cs typeface="Times New Roman" pitchFamily="18" charset="0"/>
        </a:defRPr>
      </a:lvl3pPr>
      <a:lvl4pPr algn="l" rtl="0" eaLnBrk="1" fontAlgn="base" hangingPunct="1">
        <a:spcBef>
          <a:spcPct val="0"/>
        </a:spcBef>
        <a:spcAft>
          <a:spcPct val="0"/>
        </a:spcAft>
        <a:defRPr sz="2800">
          <a:solidFill>
            <a:schemeClr val="tx1"/>
          </a:solidFill>
          <a:latin typeface="Century Gothic" pitchFamily="34" charset="0"/>
          <a:cs typeface="Times New Roman" pitchFamily="18" charset="0"/>
        </a:defRPr>
      </a:lvl4pPr>
      <a:lvl5pPr algn="l" rtl="0" eaLnBrk="1" fontAlgn="base" hangingPunct="1">
        <a:spcBef>
          <a:spcPct val="0"/>
        </a:spcBef>
        <a:spcAft>
          <a:spcPct val="0"/>
        </a:spcAft>
        <a:defRPr sz="2800">
          <a:solidFill>
            <a:schemeClr val="tx1"/>
          </a:solidFill>
          <a:latin typeface="Century Gothic" pitchFamily="34" charset="0"/>
          <a:cs typeface="Times New Roman" pitchFamily="18" charset="0"/>
        </a:defRPr>
      </a:lvl5pPr>
      <a:lvl6pPr marL="457200" algn="l" rtl="0" eaLnBrk="1" fontAlgn="base" hangingPunct="1">
        <a:spcBef>
          <a:spcPct val="0"/>
        </a:spcBef>
        <a:spcAft>
          <a:spcPct val="0"/>
        </a:spcAft>
        <a:defRPr sz="2800">
          <a:solidFill>
            <a:schemeClr val="tx1"/>
          </a:solidFill>
          <a:latin typeface="Century Gothic" pitchFamily="34" charset="0"/>
          <a:cs typeface="Times New Roman" pitchFamily="18" charset="0"/>
        </a:defRPr>
      </a:lvl6pPr>
      <a:lvl7pPr marL="914400" algn="l" rtl="0" eaLnBrk="1" fontAlgn="base" hangingPunct="1">
        <a:spcBef>
          <a:spcPct val="0"/>
        </a:spcBef>
        <a:spcAft>
          <a:spcPct val="0"/>
        </a:spcAft>
        <a:defRPr sz="2800">
          <a:solidFill>
            <a:schemeClr val="tx1"/>
          </a:solidFill>
          <a:latin typeface="Century Gothic" pitchFamily="34" charset="0"/>
          <a:cs typeface="Times New Roman" pitchFamily="18" charset="0"/>
        </a:defRPr>
      </a:lvl7pPr>
      <a:lvl8pPr marL="1371600" algn="l" rtl="0" eaLnBrk="1" fontAlgn="base" hangingPunct="1">
        <a:spcBef>
          <a:spcPct val="0"/>
        </a:spcBef>
        <a:spcAft>
          <a:spcPct val="0"/>
        </a:spcAft>
        <a:defRPr sz="2800">
          <a:solidFill>
            <a:schemeClr val="tx1"/>
          </a:solidFill>
          <a:latin typeface="Century Gothic" pitchFamily="34" charset="0"/>
          <a:cs typeface="Times New Roman" pitchFamily="18" charset="0"/>
        </a:defRPr>
      </a:lvl8pPr>
      <a:lvl9pPr marL="1828800" algn="l" rtl="0" eaLnBrk="1" fontAlgn="base" hangingPunct="1">
        <a:spcBef>
          <a:spcPct val="0"/>
        </a:spcBef>
        <a:spcAft>
          <a:spcPct val="0"/>
        </a:spcAft>
        <a:defRPr sz="2800">
          <a:solidFill>
            <a:schemeClr val="tx1"/>
          </a:solidFill>
          <a:latin typeface="Century Gothic" pitchFamily="34" charset="0"/>
          <a:cs typeface="Times New Roman" pitchFamily="18" charset="0"/>
        </a:defRPr>
      </a:lvl9pPr>
    </p:titleStyle>
    <p:bodyStyle>
      <a:lvl1pPr marL="342900" indent="-342900" algn="l" rtl="0" eaLnBrk="1" fontAlgn="base" hangingPunct="1">
        <a:spcBef>
          <a:spcPct val="20000"/>
        </a:spcBef>
        <a:spcAft>
          <a:spcPct val="20000"/>
        </a:spcAft>
        <a:buClr>
          <a:schemeClr val="tx1"/>
        </a:buClr>
        <a:buChar char="•"/>
        <a:defRPr sz="2000">
          <a:solidFill>
            <a:schemeClr val="tx1"/>
          </a:solidFill>
          <a:latin typeface="+mn-lt"/>
          <a:ea typeface="+mn-ea"/>
          <a:cs typeface="+mn-cs"/>
        </a:defRPr>
      </a:lvl1pPr>
      <a:lvl2pPr marL="742950" indent="-285750" algn="l" rtl="0" eaLnBrk="1" fontAlgn="base" hangingPunct="1">
        <a:spcBef>
          <a:spcPct val="20000"/>
        </a:spcBef>
        <a:spcAft>
          <a:spcPct val="20000"/>
        </a:spcAft>
        <a:buClr>
          <a:schemeClr val="tx1"/>
        </a:buClr>
        <a:buChar char="•"/>
        <a:defRPr>
          <a:solidFill>
            <a:schemeClr val="tx1"/>
          </a:solidFill>
          <a:latin typeface="+mn-lt"/>
          <a:cs typeface="+mn-cs"/>
        </a:defRPr>
      </a:lvl2pPr>
      <a:lvl3pPr marL="1143000" indent="-228600" algn="l" rtl="0" eaLnBrk="1" fontAlgn="base" hangingPunct="1">
        <a:spcBef>
          <a:spcPct val="20000"/>
        </a:spcBef>
        <a:spcAft>
          <a:spcPct val="20000"/>
        </a:spcAft>
        <a:buClr>
          <a:schemeClr val="tx1"/>
        </a:buClr>
        <a:buChar char="•"/>
        <a:defRPr sz="1600">
          <a:solidFill>
            <a:schemeClr val="tx1"/>
          </a:solidFill>
          <a:latin typeface="+mn-lt"/>
          <a:cs typeface="+mn-cs"/>
        </a:defRPr>
      </a:lvl3pPr>
      <a:lvl4pPr marL="1600200" indent="-228600" algn="l" rtl="0" eaLnBrk="1" fontAlgn="base" hangingPunct="1">
        <a:spcBef>
          <a:spcPct val="20000"/>
        </a:spcBef>
        <a:spcAft>
          <a:spcPct val="20000"/>
        </a:spcAft>
        <a:buClr>
          <a:schemeClr val="tx1"/>
        </a:buClr>
        <a:buChar char="•"/>
        <a:defRPr sz="1400">
          <a:solidFill>
            <a:schemeClr val="tx1"/>
          </a:solidFill>
          <a:latin typeface="+mn-lt"/>
          <a:cs typeface="+mn-cs"/>
        </a:defRPr>
      </a:lvl4pPr>
      <a:lvl5pPr marL="2057400" indent="-228600" algn="l" rtl="0" eaLnBrk="1" fontAlgn="base" hangingPunct="1">
        <a:spcBef>
          <a:spcPct val="20000"/>
        </a:spcBef>
        <a:spcAft>
          <a:spcPct val="20000"/>
        </a:spcAft>
        <a:buClr>
          <a:schemeClr val="tx1"/>
        </a:buClr>
        <a:buChar char="•"/>
        <a:defRPr sz="1200">
          <a:solidFill>
            <a:schemeClr val="tx1"/>
          </a:solidFill>
          <a:latin typeface="+mn-lt"/>
          <a:cs typeface="+mn-cs"/>
        </a:defRPr>
      </a:lvl5pPr>
      <a:lvl6pPr marL="2514600" indent="-228600" algn="l" rtl="0" eaLnBrk="1" fontAlgn="base" hangingPunct="1">
        <a:spcBef>
          <a:spcPct val="20000"/>
        </a:spcBef>
        <a:spcAft>
          <a:spcPct val="20000"/>
        </a:spcAft>
        <a:buClr>
          <a:schemeClr val="tx1"/>
        </a:buClr>
        <a:buChar char="•"/>
        <a:defRPr sz="1200">
          <a:solidFill>
            <a:schemeClr val="tx1"/>
          </a:solidFill>
          <a:latin typeface="+mn-lt"/>
          <a:cs typeface="+mn-cs"/>
        </a:defRPr>
      </a:lvl6pPr>
      <a:lvl7pPr marL="2971800" indent="-228600" algn="l" rtl="0" eaLnBrk="1" fontAlgn="base" hangingPunct="1">
        <a:spcBef>
          <a:spcPct val="20000"/>
        </a:spcBef>
        <a:spcAft>
          <a:spcPct val="20000"/>
        </a:spcAft>
        <a:buClr>
          <a:schemeClr val="tx1"/>
        </a:buClr>
        <a:buChar char="•"/>
        <a:defRPr sz="1200">
          <a:solidFill>
            <a:schemeClr val="tx1"/>
          </a:solidFill>
          <a:latin typeface="+mn-lt"/>
          <a:cs typeface="+mn-cs"/>
        </a:defRPr>
      </a:lvl7pPr>
      <a:lvl8pPr marL="3429000" indent="-228600" algn="l" rtl="0" eaLnBrk="1" fontAlgn="base" hangingPunct="1">
        <a:spcBef>
          <a:spcPct val="20000"/>
        </a:spcBef>
        <a:spcAft>
          <a:spcPct val="20000"/>
        </a:spcAft>
        <a:buClr>
          <a:schemeClr val="tx1"/>
        </a:buClr>
        <a:buChar char="•"/>
        <a:defRPr sz="1200">
          <a:solidFill>
            <a:schemeClr val="tx1"/>
          </a:solidFill>
          <a:latin typeface="+mn-lt"/>
          <a:cs typeface="+mn-cs"/>
        </a:defRPr>
      </a:lvl8pPr>
      <a:lvl9pPr marL="3886200" indent="-228600" algn="l" rtl="0" eaLnBrk="1" fontAlgn="base" hangingPunct="1">
        <a:spcBef>
          <a:spcPct val="20000"/>
        </a:spcBef>
        <a:spcAft>
          <a:spcPct val="20000"/>
        </a:spcAft>
        <a:buClr>
          <a:schemeClr val="tx1"/>
        </a:buClr>
        <a:buChar char="•"/>
        <a:defRPr sz="12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2 - Υπότιτλος"/>
          <p:cNvSpPr txBox="1">
            <a:spLocks/>
          </p:cNvSpPr>
          <p:nvPr/>
        </p:nvSpPr>
        <p:spPr>
          <a:xfrm>
            <a:off x="0" y="2735318"/>
            <a:ext cx="9144000" cy="2782614"/>
          </a:xfrm>
          <a:prstGeom prst="rect">
            <a:avLst/>
          </a:prstGeom>
          <a:ln>
            <a:solidFill>
              <a:schemeClr val="accent1"/>
            </a:solidFill>
          </a:ln>
        </p:spPr>
        <p:txBody>
          <a:bodyPr vert="horz" lIns="91440" tIns="45720" rIns="91440" bIns="45720" rtlCol="0">
            <a:normAutofit fontScale="55000" lnSpcReduction="20000"/>
          </a:bodyPr>
          <a:lstStyle/>
          <a:p>
            <a:pPr marL="342900" lvl="0" indent="-342900">
              <a:spcBef>
                <a:spcPct val="20000"/>
              </a:spcBef>
            </a:pPr>
            <a:r>
              <a:rPr lang="el-GR" sz="5100" b="1" dirty="0" smtClean="0">
                <a:solidFill>
                  <a:srgbClr val="002060"/>
                </a:solidFill>
                <a:latin typeface="+mn-lt"/>
                <a:cs typeface="+mn-cs"/>
              </a:rPr>
              <a:t>Συστήματα διαχείρισης ποιότητας &amp;</a:t>
            </a:r>
          </a:p>
          <a:p>
            <a:pPr marL="342900" lvl="0" indent="-342900">
              <a:spcBef>
                <a:spcPct val="20000"/>
              </a:spcBef>
            </a:pPr>
            <a:r>
              <a:rPr lang="el-GR" sz="5100" b="1" dirty="0" smtClean="0">
                <a:solidFill>
                  <a:srgbClr val="002060"/>
                </a:solidFill>
                <a:latin typeface="+mn-lt"/>
                <a:cs typeface="+mn-cs"/>
              </a:rPr>
              <a:t>Εφαρμογές προτύπων ποιότητας </a:t>
            </a:r>
          </a:p>
          <a:p>
            <a:pPr marL="342900" lvl="0" indent="-342900">
              <a:spcBef>
                <a:spcPct val="20000"/>
              </a:spcBef>
            </a:pPr>
            <a:endParaRPr kumimoji="0" lang="el-GR" sz="3600" b="1"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ctr" defTabSz="914400" rtl="0" eaLnBrk="1" fontAlgn="auto" latinLnBrk="0" hangingPunct="1">
              <a:lnSpc>
                <a:spcPct val="100000"/>
              </a:lnSpc>
              <a:spcBef>
                <a:spcPct val="20000"/>
              </a:spcBef>
              <a:spcAft>
                <a:spcPts val="0"/>
              </a:spcAft>
              <a:buClrTx/>
              <a:buSzTx/>
              <a:tabLst/>
              <a:defRPr/>
            </a:pPr>
            <a:r>
              <a:rPr kumimoji="0" lang="el-GR" sz="3600" b="1" i="0" u="none" strike="noStrike" kern="1200" cap="none" spc="0" normalizeH="0" baseline="0" noProof="0" dirty="0" smtClean="0">
                <a:ln>
                  <a:noFill/>
                </a:ln>
                <a:solidFill>
                  <a:schemeClr val="tx1"/>
                </a:solidFill>
                <a:effectLst/>
                <a:uLnTx/>
                <a:uFillTx/>
                <a:latin typeface="+mn-lt"/>
                <a:ea typeface="+mn-ea"/>
                <a:cs typeface="+mn-cs"/>
              </a:rPr>
              <a:t>Καθηγητής </a:t>
            </a:r>
            <a:r>
              <a:rPr kumimoji="0" lang="el-GR" sz="3600" b="1" i="0" u="none" strike="noStrike" kern="1200" cap="none" spc="0" normalizeH="0" baseline="0" noProof="0" dirty="0" smtClean="0">
                <a:ln>
                  <a:noFill/>
                </a:ln>
                <a:solidFill>
                  <a:schemeClr val="tx1"/>
                </a:solidFill>
                <a:effectLst/>
                <a:uLnTx/>
                <a:uFillTx/>
                <a:latin typeface="+mn-lt"/>
                <a:ea typeface="+mn-ea"/>
                <a:cs typeface="+mn-cs"/>
              </a:rPr>
              <a:t>Σπυρίδων </a:t>
            </a:r>
            <a:r>
              <a:rPr kumimoji="0" lang="el-GR" sz="3600" b="1" i="0" u="none" strike="noStrike" kern="1200" cap="none" spc="0" normalizeH="0" baseline="0" noProof="0" dirty="0" err="1" smtClean="0">
                <a:ln>
                  <a:noFill/>
                </a:ln>
                <a:solidFill>
                  <a:schemeClr val="tx1"/>
                </a:solidFill>
                <a:effectLst/>
                <a:uLnTx/>
                <a:uFillTx/>
                <a:latin typeface="+mn-lt"/>
                <a:ea typeface="+mn-ea"/>
                <a:cs typeface="+mn-cs"/>
              </a:rPr>
              <a:t>Ντούγιας</a:t>
            </a:r>
            <a:endParaRPr kumimoji="0" lang="el-GR" sz="3600" b="1"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ctr" defTabSz="914400" rtl="0" eaLnBrk="1" fontAlgn="auto" latinLnBrk="0" hangingPunct="1">
              <a:lnSpc>
                <a:spcPct val="100000"/>
              </a:lnSpc>
              <a:spcBef>
                <a:spcPct val="20000"/>
              </a:spcBef>
              <a:spcAft>
                <a:spcPts val="0"/>
              </a:spcAft>
              <a:buClrTx/>
              <a:buSzTx/>
              <a:tabLst/>
              <a:defRPr/>
            </a:pPr>
            <a:endParaRPr kumimoji="0" lang="el-GR" sz="36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ctr" defTabSz="914400" rtl="0" eaLnBrk="1" fontAlgn="auto" latinLnBrk="0" hangingPunct="1">
              <a:lnSpc>
                <a:spcPct val="100000"/>
              </a:lnSpc>
              <a:spcBef>
                <a:spcPct val="20000"/>
              </a:spcBef>
              <a:spcAft>
                <a:spcPts val="0"/>
              </a:spcAft>
              <a:buClrTx/>
              <a:buSzTx/>
              <a:tabLst/>
              <a:defRPr/>
            </a:pPr>
            <a:endParaRPr kumimoji="0" lang="el-GR" sz="2200" b="0" i="0" u="none" strike="noStrike" kern="1200" cap="none" spc="0" normalizeH="0" baseline="0" noProof="0" dirty="0" smtClean="0">
              <a:ln>
                <a:noFill/>
              </a:ln>
              <a:solidFill>
                <a:schemeClr val="tx1"/>
              </a:solidFill>
              <a:effectLst/>
              <a:uLnTx/>
              <a:uFillTx/>
              <a:latin typeface="+mn-lt"/>
              <a:ea typeface="+mn-ea"/>
              <a:cs typeface="+mn-cs"/>
              <a:sym typeface="Wingdings" pitchFamily="2" charset="2"/>
            </a:endParaRPr>
          </a:p>
          <a:p>
            <a:pPr marL="342900" lvl="0" indent="-342900" fontAlgn="auto">
              <a:spcBef>
                <a:spcPct val="20000"/>
              </a:spcBef>
              <a:spcAft>
                <a:spcPts val="0"/>
              </a:spcAft>
              <a:defRPr/>
            </a:pPr>
            <a:r>
              <a:rPr kumimoji="0" lang="el-GR" sz="3200" b="0" i="0" u="none" strike="noStrike" kern="1200" cap="none" spc="0" normalizeH="0" baseline="0" noProof="0" dirty="0" smtClean="0">
                <a:ln>
                  <a:noFill/>
                </a:ln>
                <a:solidFill>
                  <a:schemeClr val="tx1"/>
                </a:solidFill>
                <a:effectLst/>
                <a:uLnTx/>
                <a:uFillTx/>
                <a:latin typeface="+mn-lt"/>
                <a:ea typeface="+mn-ea"/>
                <a:cs typeface="+mn-cs"/>
                <a:sym typeface="Wingdings" pitchFamily="2" charset="2"/>
              </a:rPr>
              <a:t>Μέσο </a:t>
            </a:r>
            <a:r>
              <a:rPr lang="el-GR" sz="3200" dirty="0" smtClean="0">
                <a:latin typeface="+mn-lt"/>
                <a:cs typeface="+mn-cs"/>
                <a:sym typeface="Wingdings" pitchFamily="2" charset="2"/>
              </a:rPr>
              <a:t>επικοινωνίας για εξ’ αποστάσεως συνεργασία : </a:t>
            </a:r>
            <a:r>
              <a:rPr kumimoji="0" lang="el-GR" sz="3200" b="0" i="0" u="none" strike="noStrike" kern="1200" cap="none" spc="0" normalizeH="0" baseline="0" noProof="0" dirty="0" smtClean="0">
                <a:ln>
                  <a:noFill/>
                </a:ln>
                <a:solidFill>
                  <a:schemeClr val="tx1"/>
                </a:solidFill>
                <a:effectLst/>
                <a:uLnTx/>
                <a:uFillTx/>
                <a:latin typeface="+mn-lt"/>
                <a:ea typeface="+mn-ea"/>
                <a:cs typeface="+mn-cs"/>
                <a:sym typeface="Wingdings" pitchFamily="2" charset="2"/>
              </a:rPr>
              <a:t>Τηλέφωνο 25410 79313</a:t>
            </a:r>
          </a:p>
        </p:txBody>
      </p:sp>
      <p:pic>
        <p:nvPicPr>
          <p:cNvPr id="4" name="Picture 6" descr="el"/>
          <p:cNvPicPr>
            <a:picLocks noChangeAspect="1" noChangeArrowheads="1"/>
          </p:cNvPicPr>
          <p:nvPr/>
        </p:nvPicPr>
        <p:blipFill>
          <a:blip r:embed="rId2" cstate="print"/>
          <a:srcRect/>
          <a:stretch>
            <a:fillRect/>
          </a:stretch>
        </p:blipFill>
        <p:spPr bwMode="auto">
          <a:xfrm>
            <a:off x="1210021" y="535732"/>
            <a:ext cx="6411131" cy="1788368"/>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23" name="Rectangle 15"/>
          <p:cNvSpPr>
            <a:spLocks noGrp="1" noChangeArrowheads="1"/>
          </p:cNvSpPr>
          <p:nvPr>
            <p:ph type="body" sz="half" idx="1"/>
          </p:nvPr>
        </p:nvSpPr>
        <p:spPr>
          <a:xfrm>
            <a:off x="292100" y="1370560"/>
            <a:ext cx="8458200" cy="4862512"/>
          </a:xfrm>
        </p:spPr>
        <p:txBody>
          <a:bodyPr/>
          <a:lstStyle/>
          <a:p>
            <a:pPr algn="just">
              <a:buNone/>
            </a:pPr>
            <a:r>
              <a:rPr lang="el-GR" sz="2400" dirty="0" smtClean="0">
                <a:latin typeface="Times New Roman" pitchFamily="18" charset="0"/>
                <a:cs typeface="Times New Roman" pitchFamily="18" charset="0"/>
              </a:rPr>
              <a:t>1993</a:t>
            </a:r>
            <a:r>
              <a:rPr lang="el-GR" sz="2400" dirty="0" smtClean="0">
                <a:latin typeface="Times New Roman" pitchFamily="18" charset="0"/>
                <a:cs typeface="Times New Roman" pitchFamily="18" charset="0"/>
                <a:sym typeface="Symbol"/>
              </a:rPr>
              <a:t></a:t>
            </a:r>
            <a:r>
              <a:rPr lang="en-US" sz="2400" dirty="0" smtClean="0">
                <a:latin typeface="Times New Roman" pitchFamily="18" charset="0"/>
                <a:cs typeface="Times New Roman" pitchFamily="18" charset="0"/>
                <a:sym typeface="Symbol"/>
              </a:rPr>
              <a:t> </a:t>
            </a:r>
            <a:r>
              <a:rPr lang="el-GR" sz="2400" dirty="0" smtClean="0">
                <a:latin typeface="Times New Roman" pitchFamily="18" charset="0"/>
                <a:cs typeface="Times New Roman" pitchFamily="18" charset="0"/>
                <a:sym typeface="Symbol"/>
              </a:rPr>
              <a:t>οδηγία </a:t>
            </a:r>
            <a:r>
              <a:rPr lang="el-GR" sz="2400" dirty="0" smtClean="0">
                <a:latin typeface="Times New Roman" pitchFamily="18" charset="0"/>
                <a:cs typeface="Times New Roman" pitchFamily="18" charset="0"/>
              </a:rPr>
              <a:t>ΕΚ 93/43</a:t>
            </a:r>
          </a:p>
          <a:p>
            <a:pPr algn="just">
              <a:buNone/>
            </a:pPr>
            <a:endParaRPr lang="el-GR" sz="2400" dirty="0" smtClean="0">
              <a:latin typeface="Times New Roman" pitchFamily="18" charset="0"/>
              <a:cs typeface="Times New Roman" pitchFamily="18" charset="0"/>
            </a:endParaRPr>
          </a:p>
          <a:p>
            <a:pPr algn="just">
              <a:buNone/>
            </a:pPr>
            <a:r>
              <a:rPr lang="el-GR" sz="2400" dirty="0" smtClean="0">
                <a:latin typeface="Times New Roman" pitchFamily="18" charset="0"/>
                <a:cs typeface="Times New Roman" pitchFamily="18" charset="0"/>
              </a:rPr>
              <a:t>2004 </a:t>
            </a:r>
            <a:r>
              <a:rPr lang="el-GR" sz="2400" dirty="0" smtClean="0">
                <a:latin typeface="Times New Roman" pitchFamily="18" charset="0"/>
                <a:cs typeface="Times New Roman" pitchFamily="18" charset="0"/>
                <a:sym typeface="Symbol"/>
              </a:rPr>
              <a:t> Κανονισμός ΕΚ </a:t>
            </a:r>
            <a:r>
              <a:rPr lang="el-GR" sz="2400" dirty="0" smtClean="0">
                <a:latin typeface="Times New Roman" pitchFamily="18" charset="0"/>
                <a:cs typeface="Times New Roman" pitchFamily="18" charset="0"/>
              </a:rPr>
              <a:t>852/2004</a:t>
            </a:r>
          </a:p>
          <a:p>
            <a:pPr algn="just">
              <a:buNone/>
            </a:pPr>
            <a:endParaRPr lang="el-GR" sz="2400" u="sng" dirty="0" smtClean="0">
              <a:latin typeface="Times New Roman" pitchFamily="18" charset="0"/>
              <a:cs typeface="Times New Roman" pitchFamily="18" charset="0"/>
            </a:endParaRPr>
          </a:p>
          <a:p>
            <a:pPr algn="just">
              <a:buNone/>
            </a:pPr>
            <a:r>
              <a:rPr lang="el-GR" sz="2400" u="sng" dirty="0" smtClean="0">
                <a:latin typeface="Times New Roman" pitchFamily="18" charset="0"/>
                <a:cs typeface="Times New Roman" pitchFamily="18" charset="0"/>
              </a:rPr>
              <a:t>Υποχρεωτική εφαρμογή συστήματος </a:t>
            </a:r>
            <a:r>
              <a:rPr lang="en-US" sz="2400" u="sng" dirty="0" smtClean="0">
                <a:latin typeface="Times New Roman" pitchFamily="18" charset="0"/>
                <a:cs typeface="Times New Roman" pitchFamily="18" charset="0"/>
              </a:rPr>
              <a:t>HACCP (</a:t>
            </a:r>
            <a:r>
              <a:rPr lang="el-GR" sz="2400" u="sng" dirty="0" smtClean="0">
                <a:latin typeface="Times New Roman" pitchFamily="18" charset="0"/>
                <a:cs typeface="Times New Roman" pitchFamily="18" charset="0"/>
                <a:sym typeface="Symbol"/>
              </a:rPr>
              <a:t>ΕΚ </a:t>
            </a:r>
            <a:r>
              <a:rPr lang="el-GR" sz="2400" u="sng" dirty="0" smtClean="0">
                <a:latin typeface="Times New Roman" pitchFamily="18" charset="0"/>
                <a:cs typeface="Times New Roman" pitchFamily="18" charset="0"/>
              </a:rPr>
              <a:t>852/2004</a:t>
            </a:r>
            <a:r>
              <a:rPr lang="en-US" sz="2400" u="sng" dirty="0" smtClean="0">
                <a:latin typeface="Times New Roman" pitchFamily="18" charset="0"/>
                <a:cs typeface="Times New Roman" pitchFamily="18" charset="0"/>
              </a:rPr>
              <a:t>)</a:t>
            </a:r>
          </a:p>
        </p:txBody>
      </p:sp>
      <p:sp>
        <p:nvSpPr>
          <p:cNvPr id="5" name="4 - Ορθογώνιο"/>
          <p:cNvSpPr/>
          <p:nvPr/>
        </p:nvSpPr>
        <p:spPr>
          <a:xfrm>
            <a:off x="2075140" y="407671"/>
            <a:ext cx="4709944" cy="461665"/>
          </a:xfrm>
          <a:prstGeom prst="rect">
            <a:avLst/>
          </a:prstGeom>
        </p:spPr>
        <p:txBody>
          <a:bodyPr wrap="none">
            <a:spAutoFit/>
          </a:bodyPr>
          <a:lstStyle/>
          <a:p>
            <a:pPr lvl="0" algn="just">
              <a:spcBef>
                <a:spcPct val="20000"/>
              </a:spcBef>
              <a:spcAft>
                <a:spcPct val="20000"/>
              </a:spcAft>
              <a:buClr>
                <a:schemeClr val="tx1"/>
              </a:buClr>
            </a:pPr>
            <a:r>
              <a:rPr lang="el-GR" altLang="en-US" b="1" kern="0" dirty="0" smtClean="0"/>
              <a:t>Συστήματα διαχείρισης ποιότητας</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 TextBox"/>
          <p:cNvSpPr txBox="1"/>
          <p:nvPr/>
        </p:nvSpPr>
        <p:spPr>
          <a:xfrm>
            <a:off x="452427" y="1352550"/>
            <a:ext cx="6290312" cy="3046988"/>
          </a:xfrm>
          <a:prstGeom prst="rect">
            <a:avLst/>
          </a:prstGeom>
          <a:noFill/>
        </p:spPr>
        <p:txBody>
          <a:bodyPr wrap="none" rtlCol="0">
            <a:spAutoFit/>
          </a:bodyPr>
          <a:lstStyle/>
          <a:p>
            <a:pPr algn="l"/>
            <a:r>
              <a:rPr lang="en-US" dirty="0" smtClean="0"/>
              <a:t>BRC </a:t>
            </a:r>
            <a:r>
              <a:rPr lang="en-US" dirty="0" smtClean="0">
                <a:sym typeface="Symbol"/>
              </a:rPr>
              <a:t> </a:t>
            </a:r>
            <a:r>
              <a:rPr lang="el-GR" dirty="0" smtClean="0">
                <a:sym typeface="Symbol"/>
              </a:rPr>
              <a:t>εμπεριέχει  το </a:t>
            </a:r>
            <a:r>
              <a:rPr lang="en-US" dirty="0" smtClean="0">
                <a:sym typeface="Symbol"/>
              </a:rPr>
              <a:t>HACCP</a:t>
            </a:r>
          </a:p>
          <a:p>
            <a:endParaRPr lang="en-US" dirty="0" smtClean="0">
              <a:sym typeface="Symbol"/>
            </a:endParaRPr>
          </a:p>
          <a:p>
            <a:pPr algn="l"/>
            <a:r>
              <a:rPr lang="el-GR" dirty="0" smtClean="0">
                <a:sym typeface="Symbol"/>
              </a:rPr>
              <a:t>Βρετανικό Οργανισμό Λιανεμπορίου</a:t>
            </a:r>
            <a:r>
              <a:rPr lang="en-US" dirty="0" smtClean="0">
                <a:sym typeface="Symbol"/>
              </a:rPr>
              <a:t>  </a:t>
            </a:r>
            <a:endParaRPr lang="el-GR" dirty="0" smtClean="0">
              <a:sym typeface="Symbol"/>
            </a:endParaRPr>
          </a:p>
          <a:p>
            <a:pPr algn="l"/>
            <a:endParaRPr lang="el-GR" dirty="0" smtClean="0">
              <a:sym typeface="Symbol"/>
            </a:endParaRPr>
          </a:p>
          <a:p>
            <a:pPr algn="l"/>
            <a:r>
              <a:rPr lang="el-GR" dirty="0" smtClean="0">
                <a:sym typeface="Symbol"/>
              </a:rPr>
              <a:t>απαραίτητο για εξαγωγές σε </a:t>
            </a:r>
            <a:r>
              <a:rPr lang="en-US" dirty="0" smtClean="0">
                <a:sym typeface="Symbol"/>
              </a:rPr>
              <a:t>supermarkets </a:t>
            </a:r>
            <a:r>
              <a:rPr lang="el-GR" dirty="0" smtClean="0">
                <a:sym typeface="Symbol"/>
              </a:rPr>
              <a:t>σε </a:t>
            </a:r>
            <a:r>
              <a:rPr lang="en-US" dirty="0" smtClean="0">
                <a:sym typeface="Symbol"/>
              </a:rPr>
              <a:t>UK</a:t>
            </a:r>
            <a:endParaRPr lang="el-GR" dirty="0" smtClean="0">
              <a:sym typeface="Symbol"/>
            </a:endParaRPr>
          </a:p>
          <a:p>
            <a:pPr algn="l"/>
            <a:endParaRPr lang="el-GR" dirty="0" smtClean="0">
              <a:sym typeface="Symbol"/>
            </a:endParaRPr>
          </a:p>
          <a:p>
            <a:pPr algn="l"/>
            <a:r>
              <a:rPr lang="el-GR" dirty="0" smtClean="0">
                <a:sym typeface="Symbol"/>
              </a:rPr>
              <a:t>Αυστηρότερο στις προαπαιτούμενα</a:t>
            </a:r>
          </a:p>
          <a:p>
            <a:pPr algn="l"/>
            <a:endParaRPr lang="el-GR" dirty="0" smtClean="0">
              <a:sym typeface="Symbol"/>
            </a:endParaRPr>
          </a:p>
        </p:txBody>
      </p:sp>
      <p:sp>
        <p:nvSpPr>
          <p:cNvPr id="8" name="7 - Ορθογώνιο"/>
          <p:cNvSpPr/>
          <p:nvPr/>
        </p:nvSpPr>
        <p:spPr>
          <a:xfrm>
            <a:off x="2075140" y="407671"/>
            <a:ext cx="4709944" cy="461665"/>
          </a:xfrm>
          <a:prstGeom prst="rect">
            <a:avLst/>
          </a:prstGeom>
        </p:spPr>
        <p:txBody>
          <a:bodyPr wrap="none">
            <a:spAutoFit/>
          </a:bodyPr>
          <a:lstStyle/>
          <a:p>
            <a:pPr lvl="0" algn="just">
              <a:spcBef>
                <a:spcPct val="20000"/>
              </a:spcBef>
              <a:spcAft>
                <a:spcPct val="20000"/>
              </a:spcAft>
              <a:buClr>
                <a:schemeClr val="tx1"/>
              </a:buClr>
            </a:pPr>
            <a:r>
              <a:rPr lang="el-GR" altLang="en-US" b="1" kern="0" dirty="0" smtClean="0"/>
              <a:t>Συστήματα διαχείρισης ποιότητας</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 TextBox"/>
          <p:cNvSpPr txBox="1"/>
          <p:nvPr/>
        </p:nvSpPr>
        <p:spPr>
          <a:xfrm>
            <a:off x="743342" y="2152650"/>
            <a:ext cx="7448157" cy="3785652"/>
          </a:xfrm>
          <a:prstGeom prst="rect">
            <a:avLst/>
          </a:prstGeom>
          <a:noFill/>
        </p:spPr>
        <p:txBody>
          <a:bodyPr wrap="square" rtlCol="0">
            <a:spAutoFit/>
          </a:bodyPr>
          <a:lstStyle/>
          <a:p>
            <a:pPr algn="just"/>
            <a:r>
              <a:rPr lang="el-GR" dirty="0" smtClean="0"/>
              <a:t>Λαμβάνει υπόψη:</a:t>
            </a:r>
          </a:p>
          <a:p>
            <a:pPr algn="just"/>
            <a:endParaRPr lang="el-GR" dirty="0" smtClean="0"/>
          </a:p>
          <a:p>
            <a:pPr algn="just">
              <a:buFont typeface="Arial" pitchFamily="34" charset="0"/>
              <a:buChar char="•"/>
            </a:pPr>
            <a:r>
              <a:rPr lang="el-GR" dirty="0" smtClean="0"/>
              <a:t> Υγιεινή Προσωπικού</a:t>
            </a:r>
          </a:p>
          <a:p>
            <a:pPr algn="just">
              <a:buFont typeface="Arial" pitchFamily="34" charset="0"/>
              <a:buChar char="•"/>
            </a:pPr>
            <a:endParaRPr lang="el-GR" dirty="0" smtClean="0"/>
          </a:p>
          <a:p>
            <a:pPr algn="just">
              <a:buFont typeface="Arial" pitchFamily="34" charset="0"/>
              <a:buChar char="•"/>
            </a:pPr>
            <a:r>
              <a:rPr lang="el-GR" dirty="0" smtClean="0"/>
              <a:t> Ποιότητα πρώτων υλών</a:t>
            </a:r>
          </a:p>
          <a:p>
            <a:pPr algn="just">
              <a:buFont typeface="Arial" pitchFamily="34" charset="0"/>
              <a:buChar char="•"/>
            </a:pPr>
            <a:endParaRPr lang="el-GR" dirty="0" smtClean="0"/>
          </a:p>
          <a:p>
            <a:pPr algn="just">
              <a:buFont typeface="Arial" pitchFamily="34" charset="0"/>
              <a:buChar char="•"/>
            </a:pPr>
            <a:r>
              <a:rPr lang="el-GR" dirty="0" smtClean="0"/>
              <a:t> Προδιαγραφές προϊόντος</a:t>
            </a:r>
          </a:p>
          <a:p>
            <a:pPr algn="just">
              <a:buFont typeface="Arial" pitchFamily="34" charset="0"/>
              <a:buChar char="•"/>
            </a:pPr>
            <a:endParaRPr lang="el-GR" dirty="0" smtClean="0"/>
          </a:p>
          <a:p>
            <a:pPr algn="just">
              <a:buFont typeface="Arial" pitchFamily="34" charset="0"/>
              <a:buChar char="•"/>
            </a:pPr>
            <a:r>
              <a:rPr lang="el-GR" dirty="0" smtClean="0"/>
              <a:t> </a:t>
            </a:r>
            <a:r>
              <a:rPr lang="el-GR" dirty="0" err="1" smtClean="0"/>
              <a:t>Ιχνηλασιμότητα</a:t>
            </a:r>
            <a:endParaRPr lang="el-GR" dirty="0" smtClean="0"/>
          </a:p>
          <a:p>
            <a:endParaRPr lang="el-GR" dirty="0" smtClean="0"/>
          </a:p>
        </p:txBody>
      </p:sp>
      <p:sp>
        <p:nvSpPr>
          <p:cNvPr id="7" name="6 - Ορθογώνιο"/>
          <p:cNvSpPr/>
          <p:nvPr/>
        </p:nvSpPr>
        <p:spPr>
          <a:xfrm>
            <a:off x="762000" y="1299002"/>
            <a:ext cx="5657850" cy="461665"/>
          </a:xfrm>
          <a:prstGeom prst="rect">
            <a:avLst/>
          </a:prstGeom>
        </p:spPr>
        <p:txBody>
          <a:bodyPr wrap="square">
            <a:spAutoFit/>
          </a:bodyPr>
          <a:lstStyle/>
          <a:p>
            <a:pPr algn="just"/>
            <a:r>
              <a:rPr lang="en-GB" dirty="0" smtClean="0"/>
              <a:t>International Featured Standards </a:t>
            </a:r>
            <a:r>
              <a:rPr lang="en-US" dirty="0" smtClean="0">
                <a:sym typeface="Symbol"/>
              </a:rPr>
              <a:t>(</a:t>
            </a:r>
            <a:r>
              <a:rPr lang="en-GB" dirty="0" smtClean="0"/>
              <a:t>IFS)</a:t>
            </a:r>
          </a:p>
        </p:txBody>
      </p:sp>
      <p:sp>
        <p:nvSpPr>
          <p:cNvPr id="8" name="7 - Ορθογώνιο"/>
          <p:cNvSpPr/>
          <p:nvPr/>
        </p:nvSpPr>
        <p:spPr>
          <a:xfrm>
            <a:off x="2075140" y="407671"/>
            <a:ext cx="4709944" cy="461665"/>
          </a:xfrm>
          <a:prstGeom prst="rect">
            <a:avLst/>
          </a:prstGeom>
        </p:spPr>
        <p:txBody>
          <a:bodyPr wrap="none">
            <a:spAutoFit/>
          </a:bodyPr>
          <a:lstStyle/>
          <a:p>
            <a:pPr lvl="0" algn="just">
              <a:spcBef>
                <a:spcPct val="20000"/>
              </a:spcBef>
              <a:spcAft>
                <a:spcPct val="20000"/>
              </a:spcAft>
              <a:buClr>
                <a:schemeClr val="tx1"/>
              </a:buClr>
            </a:pPr>
            <a:r>
              <a:rPr lang="el-GR" altLang="en-US" b="1" kern="0" dirty="0" smtClean="0"/>
              <a:t>Συστήματα διαχείρισης ποιότητας</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Ορθογώνιο"/>
          <p:cNvSpPr/>
          <p:nvPr/>
        </p:nvSpPr>
        <p:spPr>
          <a:xfrm>
            <a:off x="575439" y="1390958"/>
            <a:ext cx="7772401" cy="2677656"/>
          </a:xfrm>
          <a:prstGeom prst="rect">
            <a:avLst/>
          </a:prstGeom>
        </p:spPr>
        <p:txBody>
          <a:bodyPr wrap="square">
            <a:spAutoFit/>
          </a:bodyPr>
          <a:lstStyle/>
          <a:p>
            <a:pPr algn="just"/>
            <a:r>
              <a:rPr lang="el-GR" dirty="0" smtClean="0"/>
              <a:t>Εμπεριέχει:</a:t>
            </a:r>
          </a:p>
          <a:p>
            <a:pPr algn="just"/>
            <a:endParaRPr lang="el-GR" dirty="0" smtClean="0"/>
          </a:p>
          <a:p>
            <a:pPr algn="just">
              <a:buFont typeface="Arial" pitchFamily="34" charset="0"/>
              <a:buChar char="•"/>
            </a:pPr>
            <a:r>
              <a:rPr lang="el-GR" dirty="0" smtClean="0"/>
              <a:t> Προληπτικούς ελέγχους</a:t>
            </a:r>
          </a:p>
          <a:p>
            <a:pPr algn="just">
              <a:buFont typeface="Arial" pitchFamily="34" charset="0"/>
              <a:buChar char="•"/>
            </a:pPr>
            <a:endParaRPr lang="el-GR" dirty="0" smtClean="0"/>
          </a:p>
          <a:p>
            <a:pPr algn="just">
              <a:buFont typeface="Arial" pitchFamily="34" charset="0"/>
              <a:buChar char="•"/>
            </a:pPr>
            <a:r>
              <a:rPr lang="el-GR" dirty="0" smtClean="0"/>
              <a:t> Διαδικασία απόσυρσής-ανάκλησης</a:t>
            </a:r>
          </a:p>
          <a:p>
            <a:pPr algn="just">
              <a:buFont typeface="Arial" pitchFamily="34" charset="0"/>
              <a:buChar char="•"/>
            </a:pPr>
            <a:endParaRPr lang="el-GR" dirty="0" smtClean="0"/>
          </a:p>
          <a:p>
            <a:pPr algn="just">
              <a:buFont typeface="Arial" pitchFamily="34" charset="0"/>
              <a:buChar char="•"/>
            </a:pPr>
            <a:r>
              <a:rPr lang="el-GR" dirty="0" smtClean="0"/>
              <a:t> Διορθωτικές ενέργειες</a:t>
            </a:r>
          </a:p>
        </p:txBody>
      </p:sp>
      <p:sp>
        <p:nvSpPr>
          <p:cNvPr id="6" name="5 - Ορθογώνιο"/>
          <p:cNvSpPr/>
          <p:nvPr/>
        </p:nvSpPr>
        <p:spPr>
          <a:xfrm>
            <a:off x="2075140" y="407671"/>
            <a:ext cx="4709944" cy="461665"/>
          </a:xfrm>
          <a:prstGeom prst="rect">
            <a:avLst/>
          </a:prstGeom>
        </p:spPr>
        <p:txBody>
          <a:bodyPr wrap="none">
            <a:spAutoFit/>
          </a:bodyPr>
          <a:lstStyle/>
          <a:p>
            <a:pPr lvl="0" algn="just">
              <a:spcBef>
                <a:spcPct val="20000"/>
              </a:spcBef>
              <a:spcAft>
                <a:spcPct val="20000"/>
              </a:spcAft>
              <a:buClr>
                <a:schemeClr val="tx1"/>
              </a:buClr>
            </a:pPr>
            <a:r>
              <a:rPr lang="el-GR" altLang="en-US" b="1" kern="0" dirty="0" smtClean="0"/>
              <a:t>Συστήματα διαχείρισης ποιότητας</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 TextBox"/>
          <p:cNvSpPr txBox="1"/>
          <p:nvPr/>
        </p:nvSpPr>
        <p:spPr>
          <a:xfrm>
            <a:off x="375724" y="1295400"/>
            <a:ext cx="7758626" cy="461665"/>
          </a:xfrm>
          <a:prstGeom prst="rect">
            <a:avLst/>
          </a:prstGeom>
          <a:noFill/>
        </p:spPr>
        <p:txBody>
          <a:bodyPr wrap="square" rtlCol="0">
            <a:spAutoFit/>
          </a:bodyPr>
          <a:lstStyle/>
          <a:p>
            <a:pPr algn="l"/>
            <a:r>
              <a:rPr lang="el-GR" dirty="0" smtClean="0"/>
              <a:t>Προαπαιτούμενες ενέργειες </a:t>
            </a:r>
            <a:r>
              <a:rPr lang="en-US" dirty="0" smtClean="0"/>
              <a:t>(</a:t>
            </a:r>
            <a:r>
              <a:rPr lang="en-GB" dirty="0" smtClean="0"/>
              <a:t>Prerequisites – PRPs</a:t>
            </a:r>
            <a:r>
              <a:rPr lang="el-GR" dirty="0" smtClean="0"/>
              <a:t>)</a:t>
            </a:r>
            <a:r>
              <a:rPr lang="el-GR" dirty="0" smtClean="0">
                <a:sym typeface="Symbol"/>
              </a:rPr>
              <a:t></a:t>
            </a:r>
            <a:endParaRPr lang="el-GR" dirty="0"/>
          </a:p>
        </p:txBody>
      </p:sp>
      <p:sp>
        <p:nvSpPr>
          <p:cNvPr id="7" name="6 - TextBox"/>
          <p:cNvSpPr txBox="1"/>
          <p:nvPr/>
        </p:nvSpPr>
        <p:spPr>
          <a:xfrm>
            <a:off x="408699" y="2019300"/>
            <a:ext cx="7596951" cy="3785652"/>
          </a:xfrm>
          <a:prstGeom prst="rect">
            <a:avLst/>
          </a:prstGeom>
          <a:noFill/>
        </p:spPr>
        <p:txBody>
          <a:bodyPr wrap="none" rtlCol="0">
            <a:spAutoFit/>
          </a:bodyPr>
          <a:lstStyle/>
          <a:p>
            <a:pPr algn="just"/>
            <a:r>
              <a:rPr lang="el-GR" dirty="0" smtClean="0"/>
              <a:t>Πριν την εφαρμογή των συστημάτων διαχείρισης ποιότητας</a:t>
            </a:r>
          </a:p>
          <a:p>
            <a:pPr algn="just"/>
            <a:endParaRPr lang="en-US" dirty="0" smtClean="0"/>
          </a:p>
          <a:p>
            <a:pPr algn="just"/>
            <a:r>
              <a:rPr lang="el-GR" i="1" dirty="0" smtClean="0"/>
              <a:t>Αφορούν:</a:t>
            </a:r>
          </a:p>
          <a:p>
            <a:pPr algn="just"/>
            <a:endParaRPr lang="el-GR" dirty="0" smtClean="0"/>
          </a:p>
          <a:p>
            <a:pPr algn="just">
              <a:buFont typeface="Arial" pitchFamily="34" charset="0"/>
              <a:buChar char="•"/>
            </a:pPr>
            <a:r>
              <a:rPr lang="el-GR" dirty="0" smtClean="0"/>
              <a:t> Την βιομηχανική εγκατάσταση</a:t>
            </a:r>
          </a:p>
          <a:p>
            <a:pPr algn="just">
              <a:buFont typeface="Arial" pitchFamily="34" charset="0"/>
              <a:buChar char="•"/>
            </a:pPr>
            <a:endParaRPr lang="el-GR" dirty="0" smtClean="0"/>
          </a:p>
          <a:p>
            <a:pPr algn="just">
              <a:buFont typeface="Arial" pitchFamily="34" charset="0"/>
              <a:buChar char="•"/>
            </a:pPr>
            <a:r>
              <a:rPr lang="el-GR" dirty="0" smtClean="0"/>
              <a:t> Το προσωπικό (υγιεινή και πρακτικές υγιεινής)</a:t>
            </a:r>
          </a:p>
          <a:p>
            <a:pPr algn="just">
              <a:buFont typeface="Arial" pitchFamily="34" charset="0"/>
              <a:buChar char="•"/>
            </a:pPr>
            <a:endParaRPr lang="el-GR" dirty="0" smtClean="0"/>
          </a:p>
          <a:p>
            <a:pPr algn="just">
              <a:buFont typeface="Arial" pitchFamily="34" charset="0"/>
              <a:buChar char="•"/>
            </a:pPr>
            <a:r>
              <a:rPr lang="el-GR" dirty="0" smtClean="0"/>
              <a:t> Το διαθέσιμο προϊόν</a:t>
            </a:r>
          </a:p>
          <a:p>
            <a:pPr algn="just"/>
            <a:endParaRPr lang="el-GR" dirty="0" smtClean="0"/>
          </a:p>
        </p:txBody>
      </p:sp>
      <p:sp>
        <p:nvSpPr>
          <p:cNvPr id="8" name="7 - Ορθογώνιο"/>
          <p:cNvSpPr/>
          <p:nvPr/>
        </p:nvSpPr>
        <p:spPr>
          <a:xfrm>
            <a:off x="2075140" y="407671"/>
            <a:ext cx="4709944" cy="461665"/>
          </a:xfrm>
          <a:prstGeom prst="rect">
            <a:avLst/>
          </a:prstGeom>
        </p:spPr>
        <p:txBody>
          <a:bodyPr wrap="none">
            <a:spAutoFit/>
          </a:bodyPr>
          <a:lstStyle/>
          <a:p>
            <a:pPr lvl="0" algn="just">
              <a:spcBef>
                <a:spcPct val="20000"/>
              </a:spcBef>
              <a:spcAft>
                <a:spcPct val="20000"/>
              </a:spcAft>
              <a:buClr>
                <a:schemeClr val="tx1"/>
              </a:buClr>
            </a:pPr>
            <a:r>
              <a:rPr lang="el-GR" altLang="en-US" b="1" kern="0" dirty="0" smtClean="0"/>
              <a:t>Συστήματα διαχείρισης ποιότητας</a:t>
            </a:r>
          </a:p>
        </p:txBody>
      </p:sp>
    </p:spTree>
    <p:extLst>
      <p:ext uri="{BB962C8B-B14F-4D97-AF65-F5344CB8AC3E}">
        <p14:creationId xmlns:p14="http://schemas.microsoft.com/office/powerpoint/2010/main" val="74926872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548658" y="1466850"/>
            <a:ext cx="8252442" cy="4524315"/>
          </a:xfrm>
          <a:prstGeom prst="rect">
            <a:avLst/>
          </a:prstGeom>
          <a:noFill/>
        </p:spPr>
        <p:txBody>
          <a:bodyPr wrap="square" rtlCol="0">
            <a:spAutoFit/>
          </a:bodyPr>
          <a:lstStyle/>
          <a:p>
            <a:pPr algn="l"/>
            <a:r>
              <a:rPr lang="el-GR" b="1" i="1" dirty="0" smtClean="0"/>
              <a:t>Βιομηχανική μονάδα</a:t>
            </a:r>
          </a:p>
          <a:p>
            <a:pPr algn="l"/>
            <a:endParaRPr lang="el-GR" dirty="0" smtClean="0"/>
          </a:p>
          <a:p>
            <a:pPr algn="l">
              <a:buFont typeface="Arial" pitchFamily="34" charset="0"/>
              <a:buChar char="•"/>
            </a:pPr>
            <a:r>
              <a:rPr lang="el-GR" dirty="0" smtClean="0"/>
              <a:t> Κατάλληλος σχεδιασμός και κατασκευή</a:t>
            </a:r>
          </a:p>
          <a:p>
            <a:pPr algn="l">
              <a:buFont typeface="Arial" pitchFamily="34" charset="0"/>
              <a:buChar char="•"/>
            </a:pPr>
            <a:endParaRPr lang="el-GR" dirty="0" smtClean="0"/>
          </a:p>
          <a:p>
            <a:pPr algn="l">
              <a:buFont typeface="Arial" pitchFamily="34" charset="0"/>
              <a:buChar char="•"/>
            </a:pPr>
            <a:r>
              <a:rPr lang="el-GR" dirty="0" smtClean="0"/>
              <a:t> Εξειδικευμένος εξοπλισμός (αποφυγή επιμολύνσεων και εύκολος καθαρισμός)</a:t>
            </a:r>
          </a:p>
          <a:p>
            <a:pPr algn="l">
              <a:buFont typeface="Arial" pitchFamily="34" charset="0"/>
              <a:buChar char="•"/>
            </a:pPr>
            <a:endParaRPr lang="el-GR" dirty="0" smtClean="0"/>
          </a:p>
          <a:p>
            <a:pPr algn="l">
              <a:buFont typeface="Arial" pitchFamily="34" charset="0"/>
              <a:buChar char="•"/>
            </a:pPr>
            <a:r>
              <a:rPr lang="el-GR" dirty="0" smtClean="0"/>
              <a:t> Απολύμανση χώρων</a:t>
            </a:r>
          </a:p>
          <a:p>
            <a:pPr algn="l">
              <a:buFont typeface="Arial" pitchFamily="34" charset="0"/>
              <a:buChar char="•"/>
            </a:pPr>
            <a:endParaRPr lang="el-GR" dirty="0" smtClean="0"/>
          </a:p>
          <a:p>
            <a:pPr algn="l">
              <a:buFont typeface="Arial" pitchFamily="34" charset="0"/>
              <a:buChar char="•"/>
            </a:pPr>
            <a:r>
              <a:rPr lang="el-GR" dirty="0" smtClean="0"/>
              <a:t> Παροχή ατμού για απολύμανση εγκατάστασης</a:t>
            </a:r>
          </a:p>
          <a:p>
            <a:pPr algn="l">
              <a:buFont typeface="Arial" pitchFamily="34" charset="0"/>
              <a:buChar char="•"/>
            </a:pPr>
            <a:endParaRPr lang="el-GR" dirty="0" smtClean="0"/>
          </a:p>
          <a:p>
            <a:pPr algn="l">
              <a:buFont typeface="Arial" pitchFamily="34" charset="0"/>
              <a:buChar char="•"/>
            </a:pPr>
            <a:r>
              <a:rPr lang="el-GR" dirty="0" smtClean="0"/>
              <a:t> Μυοκτονία και απεντόμωση</a:t>
            </a:r>
            <a:endParaRPr lang="el-GR" dirty="0"/>
          </a:p>
        </p:txBody>
      </p:sp>
      <p:sp>
        <p:nvSpPr>
          <p:cNvPr id="5" name="4 - Ορθογώνιο"/>
          <p:cNvSpPr/>
          <p:nvPr/>
        </p:nvSpPr>
        <p:spPr>
          <a:xfrm>
            <a:off x="2075140" y="407671"/>
            <a:ext cx="4709944" cy="461665"/>
          </a:xfrm>
          <a:prstGeom prst="rect">
            <a:avLst/>
          </a:prstGeom>
        </p:spPr>
        <p:txBody>
          <a:bodyPr wrap="none">
            <a:spAutoFit/>
          </a:bodyPr>
          <a:lstStyle/>
          <a:p>
            <a:pPr lvl="0" algn="just">
              <a:spcBef>
                <a:spcPct val="20000"/>
              </a:spcBef>
              <a:spcAft>
                <a:spcPct val="20000"/>
              </a:spcAft>
              <a:buClr>
                <a:schemeClr val="tx1"/>
              </a:buClr>
            </a:pPr>
            <a:r>
              <a:rPr lang="el-GR" altLang="en-US" b="1" kern="0" dirty="0" smtClean="0"/>
              <a:t>Συστήματα διαχείρισης ποιότητας</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 Ορθογώνιο"/>
          <p:cNvSpPr/>
          <p:nvPr/>
        </p:nvSpPr>
        <p:spPr>
          <a:xfrm>
            <a:off x="599089" y="1464515"/>
            <a:ext cx="7535917" cy="4893647"/>
          </a:xfrm>
          <a:prstGeom prst="rect">
            <a:avLst/>
          </a:prstGeom>
        </p:spPr>
        <p:txBody>
          <a:bodyPr wrap="square">
            <a:spAutoFit/>
          </a:bodyPr>
          <a:lstStyle/>
          <a:p>
            <a:pPr algn="just">
              <a:buFont typeface="Arial" pitchFamily="34" charset="0"/>
              <a:buChar char="•"/>
            </a:pPr>
            <a:r>
              <a:rPr lang="el-GR" dirty="0" smtClean="0"/>
              <a:t>  Έλεγχος θερμοκρασιών-πιέσεων στην γραμμή παραγωγής</a:t>
            </a:r>
          </a:p>
          <a:p>
            <a:pPr algn="just">
              <a:buFont typeface="Arial" pitchFamily="34" charset="0"/>
              <a:buChar char="•"/>
            </a:pPr>
            <a:endParaRPr lang="el-GR" dirty="0" smtClean="0"/>
          </a:p>
          <a:p>
            <a:pPr algn="just">
              <a:buFont typeface="Arial" pitchFamily="34" charset="0"/>
              <a:buChar char="•"/>
            </a:pPr>
            <a:r>
              <a:rPr lang="el-GR" dirty="0" smtClean="0"/>
              <a:t> Πρόγραμμα διαχείρισης και επεξεργασίας αποβλήτων</a:t>
            </a:r>
          </a:p>
          <a:p>
            <a:pPr algn="just"/>
            <a:endParaRPr lang="el-GR" dirty="0" smtClean="0"/>
          </a:p>
          <a:p>
            <a:pPr algn="just"/>
            <a:endParaRPr lang="el-GR" dirty="0" smtClean="0"/>
          </a:p>
          <a:p>
            <a:pPr algn="just"/>
            <a:r>
              <a:rPr lang="el-GR" b="1" i="1" dirty="0" smtClean="0"/>
              <a:t>Προσωπικό</a:t>
            </a:r>
          </a:p>
          <a:p>
            <a:pPr algn="just"/>
            <a:endParaRPr lang="el-GR" dirty="0" smtClean="0"/>
          </a:p>
          <a:p>
            <a:pPr algn="just">
              <a:buFont typeface="Arial" pitchFamily="34" charset="0"/>
              <a:buChar char="•"/>
            </a:pPr>
            <a:r>
              <a:rPr lang="el-GR" dirty="0" smtClean="0"/>
              <a:t> Ατομική υγιεινή</a:t>
            </a:r>
          </a:p>
          <a:p>
            <a:pPr algn="just">
              <a:buFont typeface="Arial" pitchFamily="34" charset="0"/>
              <a:buChar char="•"/>
            </a:pPr>
            <a:endParaRPr lang="el-GR" dirty="0" smtClean="0"/>
          </a:p>
          <a:p>
            <a:pPr algn="just">
              <a:buFont typeface="Arial" pitchFamily="34" charset="0"/>
              <a:buChar char="•"/>
            </a:pPr>
            <a:r>
              <a:rPr lang="el-GR" dirty="0" smtClean="0"/>
              <a:t> Εκπαίδευση </a:t>
            </a:r>
          </a:p>
          <a:p>
            <a:pPr algn="just">
              <a:buFont typeface="Arial" pitchFamily="34" charset="0"/>
              <a:buChar char="•"/>
            </a:pPr>
            <a:endParaRPr lang="el-GR" dirty="0" smtClean="0"/>
          </a:p>
          <a:p>
            <a:pPr algn="just">
              <a:buFont typeface="Arial" pitchFamily="34" charset="0"/>
              <a:buChar char="•"/>
            </a:pPr>
            <a:r>
              <a:rPr lang="el-GR" dirty="0" smtClean="0"/>
              <a:t> Τήρηση προτύπων</a:t>
            </a:r>
          </a:p>
        </p:txBody>
      </p:sp>
      <p:sp>
        <p:nvSpPr>
          <p:cNvPr id="4" name="3 - Ορθογώνιο"/>
          <p:cNvSpPr/>
          <p:nvPr/>
        </p:nvSpPr>
        <p:spPr>
          <a:xfrm>
            <a:off x="2075140" y="407671"/>
            <a:ext cx="4709944" cy="461665"/>
          </a:xfrm>
          <a:prstGeom prst="rect">
            <a:avLst/>
          </a:prstGeom>
        </p:spPr>
        <p:txBody>
          <a:bodyPr wrap="none">
            <a:spAutoFit/>
          </a:bodyPr>
          <a:lstStyle/>
          <a:p>
            <a:pPr lvl="0" algn="just">
              <a:spcBef>
                <a:spcPct val="20000"/>
              </a:spcBef>
              <a:spcAft>
                <a:spcPct val="20000"/>
              </a:spcAft>
              <a:buClr>
                <a:schemeClr val="tx1"/>
              </a:buClr>
            </a:pPr>
            <a:r>
              <a:rPr lang="el-GR" altLang="en-US" b="1" kern="0" dirty="0" smtClean="0"/>
              <a:t>Συστήματα διαχείρισης ποιότητας</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Ορθογώνιο"/>
          <p:cNvSpPr/>
          <p:nvPr/>
        </p:nvSpPr>
        <p:spPr>
          <a:xfrm>
            <a:off x="2075140" y="407671"/>
            <a:ext cx="4709944" cy="461665"/>
          </a:xfrm>
          <a:prstGeom prst="rect">
            <a:avLst/>
          </a:prstGeom>
        </p:spPr>
        <p:txBody>
          <a:bodyPr wrap="none">
            <a:spAutoFit/>
          </a:bodyPr>
          <a:lstStyle/>
          <a:p>
            <a:pPr lvl="0" algn="just">
              <a:spcBef>
                <a:spcPct val="20000"/>
              </a:spcBef>
              <a:spcAft>
                <a:spcPct val="20000"/>
              </a:spcAft>
              <a:buClr>
                <a:schemeClr val="tx1"/>
              </a:buClr>
            </a:pPr>
            <a:r>
              <a:rPr lang="el-GR" altLang="en-US" b="1" kern="0" dirty="0" smtClean="0"/>
              <a:t>Συστήματα διαχείρισης ποιότητας</a:t>
            </a:r>
          </a:p>
        </p:txBody>
      </p:sp>
      <p:sp>
        <p:nvSpPr>
          <p:cNvPr id="5" name="4 - TextBox"/>
          <p:cNvSpPr txBox="1"/>
          <p:nvPr/>
        </p:nvSpPr>
        <p:spPr>
          <a:xfrm>
            <a:off x="618940" y="1447800"/>
            <a:ext cx="4846198" cy="4154984"/>
          </a:xfrm>
          <a:prstGeom prst="rect">
            <a:avLst/>
          </a:prstGeom>
          <a:noFill/>
        </p:spPr>
        <p:txBody>
          <a:bodyPr wrap="none" rtlCol="0">
            <a:spAutoFit/>
          </a:bodyPr>
          <a:lstStyle/>
          <a:p>
            <a:pPr algn="l"/>
            <a:r>
              <a:rPr lang="el-GR" b="1" i="1" dirty="0" smtClean="0"/>
              <a:t>Προϊόν</a:t>
            </a:r>
          </a:p>
          <a:p>
            <a:endParaRPr lang="el-GR" dirty="0" smtClean="0"/>
          </a:p>
          <a:p>
            <a:pPr algn="just">
              <a:buFont typeface="Arial" pitchFamily="34" charset="0"/>
              <a:buChar char="•"/>
            </a:pPr>
            <a:r>
              <a:rPr lang="el-GR" dirty="0" smtClean="0"/>
              <a:t> Ορθή διαχείριση-διάθεση προϊόντος</a:t>
            </a:r>
          </a:p>
          <a:p>
            <a:pPr algn="just">
              <a:buFont typeface="Arial" pitchFamily="34" charset="0"/>
              <a:buChar char="•"/>
            </a:pPr>
            <a:endParaRPr lang="el-GR" dirty="0" smtClean="0"/>
          </a:p>
          <a:p>
            <a:pPr algn="just">
              <a:buFont typeface="Arial" pitchFamily="34" charset="0"/>
              <a:buChar char="•"/>
            </a:pPr>
            <a:r>
              <a:rPr lang="el-GR" dirty="0" smtClean="0"/>
              <a:t> Εγκεκριμένοι προμηθευτές</a:t>
            </a:r>
          </a:p>
          <a:p>
            <a:pPr algn="just">
              <a:buFont typeface="Arial" pitchFamily="34" charset="0"/>
              <a:buChar char="•"/>
            </a:pPr>
            <a:endParaRPr lang="el-GR" dirty="0" smtClean="0"/>
          </a:p>
          <a:p>
            <a:pPr algn="just">
              <a:buFont typeface="Arial" pitchFamily="34" charset="0"/>
              <a:buChar char="•"/>
            </a:pPr>
            <a:r>
              <a:rPr lang="el-GR" dirty="0" smtClean="0"/>
              <a:t> </a:t>
            </a:r>
            <a:r>
              <a:rPr lang="el-GR" dirty="0" err="1" smtClean="0"/>
              <a:t>Ιχνηλασιμότητα</a:t>
            </a:r>
            <a:endParaRPr lang="el-GR" dirty="0" smtClean="0"/>
          </a:p>
          <a:p>
            <a:pPr algn="just">
              <a:buFont typeface="Arial" pitchFamily="34" charset="0"/>
              <a:buChar char="•"/>
            </a:pPr>
            <a:endParaRPr lang="el-GR" dirty="0" smtClean="0"/>
          </a:p>
          <a:p>
            <a:pPr algn="just">
              <a:buFont typeface="Arial" pitchFamily="34" charset="0"/>
              <a:buChar char="•"/>
            </a:pPr>
            <a:r>
              <a:rPr lang="el-GR" dirty="0" smtClean="0"/>
              <a:t> Πιστοποιημένοι προμηθευτές</a:t>
            </a:r>
            <a:br>
              <a:rPr lang="el-GR" dirty="0" smtClean="0"/>
            </a:br>
            <a:endParaRPr lang="el-GR" dirty="0" smtClean="0"/>
          </a:p>
          <a:p>
            <a:pPr algn="just">
              <a:buFont typeface="Arial" pitchFamily="34" charset="0"/>
              <a:buChar char="•"/>
            </a:pPr>
            <a:r>
              <a:rPr lang="el-GR" dirty="0" smtClean="0"/>
              <a:t> Έλεγχος για αλλεργιογόνα</a:t>
            </a:r>
            <a:endParaRPr lang="el-GR"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 Ορθογώνιο"/>
          <p:cNvSpPr/>
          <p:nvPr/>
        </p:nvSpPr>
        <p:spPr>
          <a:xfrm>
            <a:off x="497928" y="1347371"/>
            <a:ext cx="7750722" cy="5262979"/>
          </a:xfrm>
          <a:prstGeom prst="rect">
            <a:avLst/>
          </a:prstGeom>
        </p:spPr>
        <p:txBody>
          <a:bodyPr wrap="square">
            <a:spAutoFit/>
          </a:bodyPr>
          <a:lstStyle/>
          <a:p>
            <a:r>
              <a:rPr lang="el-GR" dirty="0" smtClean="0"/>
              <a:t> </a:t>
            </a:r>
            <a:r>
              <a:rPr lang="en-US" b="1" dirty="0" smtClean="0"/>
              <a:t>Operational </a:t>
            </a:r>
            <a:r>
              <a:rPr lang="en-GB" b="1" dirty="0" smtClean="0"/>
              <a:t>Prerequisites </a:t>
            </a:r>
            <a:r>
              <a:rPr lang="el-GR" b="1" dirty="0" smtClean="0"/>
              <a:t>(</a:t>
            </a:r>
            <a:r>
              <a:rPr lang="en-GB" b="1" dirty="0" err="1" smtClean="0"/>
              <a:t>oPRPs</a:t>
            </a:r>
            <a:r>
              <a:rPr lang="el-GR" b="1" dirty="0" smtClean="0"/>
              <a:t>)</a:t>
            </a:r>
            <a:endParaRPr lang="en-US" b="1" dirty="0" smtClean="0"/>
          </a:p>
          <a:p>
            <a:pPr algn="l"/>
            <a:endParaRPr lang="en-US" dirty="0" smtClean="0"/>
          </a:p>
          <a:p>
            <a:pPr algn="just">
              <a:buFont typeface="Arial" pitchFamily="34" charset="0"/>
              <a:buChar char="•"/>
            </a:pPr>
            <a:r>
              <a:rPr lang="el-GR" dirty="0" smtClean="0"/>
              <a:t> Εξετάζουν πως η λειτουργία της παραγωγικής διαδικασίας επηρεάζει την ασφάλεια των τροφίμων</a:t>
            </a:r>
          </a:p>
          <a:p>
            <a:pPr algn="just">
              <a:buFont typeface="Arial" pitchFamily="34" charset="0"/>
              <a:buChar char="•"/>
            </a:pPr>
            <a:endParaRPr lang="el-GR" dirty="0" smtClean="0"/>
          </a:p>
          <a:p>
            <a:pPr algn="just">
              <a:buFont typeface="Arial" pitchFamily="34" charset="0"/>
              <a:buChar char="•"/>
            </a:pPr>
            <a:r>
              <a:rPr lang="el-GR" dirty="0" smtClean="0"/>
              <a:t> Προσαρμοσμένα προγράμματα ανάλογα με το είδος της παραγωγικής διαδικασίας</a:t>
            </a:r>
          </a:p>
          <a:p>
            <a:pPr algn="just">
              <a:buFont typeface="Arial" pitchFamily="34" charset="0"/>
              <a:buChar char="•"/>
            </a:pPr>
            <a:endParaRPr lang="el-GR" dirty="0" smtClean="0"/>
          </a:p>
          <a:p>
            <a:pPr algn="just"/>
            <a:r>
              <a:rPr lang="el-GR" dirty="0" smtClean="0"/>
              <a:t>Έτσι, εξετάζεται:</a:t>
            </a:r>
          </a:p>
          <a:p>
            <a:pPr algn="just">
              <a:buFont typeface="Arial" pitchFamily="34" charset="0"/>
              <a:buChar char="•"/>
            </a:pPr>
            <a:endParaRPr lang="el-GR" dirty="0" smtClean="0"/>
          </a:p>
          <a:p>
            <a:pPr algn="just">
              <a:buFont typeface="Arial" pitchFamily="34" charset="0"/>
              <a:buChar char="•"/>
            </a:pPr>
            <a:r>
              <a:rPr lang="el-GR" dirty="0" smtClean="0"/>
              <a:t> Υγιεινή</a:t>
            </a:r>
          </a:p>
          <a:p>
            <a:pPr algn="just">
              <a:buFont typeface="Arial" pitchFamily="34" charset="0"/>
              <a:buChar char="•"/>
            </a:pPr>
            <a:endParaRPr lang="el-GR" dirty="0" smtClean="0"/>
          </a:p>
          <a:p>
            <a:pPr algn="just">
              <a:buFont typeface="Arial" pitchFamily="34" charset="0"/>
              <a:buChar char="•"/>
            </a:pPr>
            <a:r>
              <a:rPr lang="el-GR" dirty="0" smtClean="0"/>
              <a:t> Απολύμανση</a:t>
            </a:r>
          </a:p>
          <a:p>
            <a:pPr algn="just"/>
            <a:endParaRPr lang="el-GR" dirty="0" smtClean="0"/>
          </a:p>
        </p:txBody>
      </p:sp>
      <p:sp>
        <p:nvSpPr>
          <p:cNvPr id="4" name="3 - Ορθογώνιο"/>
          <p:cNvSpPr/>
          <p:nvPr/>
        </p:nvSpPr>
        <p:spPr>
          <a:xfrm>
            <a:off x="2075140" y="407671"/>
            <a:ext cx="4709944" cy="461665"/>
          </a:xfrm>
          <a:prstGeom prst="rect">
            <a:avLst/>
          </a:prstGeom>
        </p:spPr>
        <p:txBody>
          <a:bodyPr wrap="none">
            <a:spAutoFit/>
          </a:bodyPr>
          <a:lstStyle/>
          <a:p>
            <a:pPr lvl="0" algn="just">
              <a:spcBef>
                <a:spcPct val="20000"/>
              </a:spcBef>
              <a:spcAft>
                <a:spcPct val="20000"/>
              </a:spcAft>
              <a:buClr>
                <a:schemeClr val="tx1"/>
              </a:buClr>
            </a:pPr>
            <a:r>
              <a:rPr lang="el-GR" altLang="en-US" b="1" kern="0" dirty="0" smtClean="0"/>
              <a:t>Συστήματα διαχείρισης ποιότητας</a:t>
            </a:r>
          </a:p>
        </p:txBody>
      </p:sp>
    </p:spTree>
    <p:extLst>
      <p:ext uri="{BB962C8B-B14F-4D97-AF65-F5344CB8AC3E}">
        <p14:creationId xmlns:p14="http://schemas.microsoft.com/office/powerpoint/2010/main" val="124848695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5"/>
          <p:cNvSpPr txBox="1">
            <a:spLocks noChangeArrowheads="1"/>
          </p:cNvSpPr>
          <p:nvPr/>
        </p:nvSpPr>
        <p:spPr bwMode="auto">
          <a:xfrm>
            <a:off x="663466" y="1319923"/>
            <a:ext cx="7693572" cy="5262979"/>
          </a:xfrm>
          <a:prstGeom prst="rect">
            <a:avLst/>
          </a:prstGeom>
          <a:noFill/>
          <a:ln w="9525">
            <a:noFill/>
            <a:miter lim="800000"/>
            <a:headEnd/>
            <a:tailEnd/>
          </a:ln>
        </p:spPr>
        <p:txBody>
          <a:bodyPr wrap="square">
            <a:spAutoFit/>
          </a:bodyPr>
          <a:lstStyle/>
          <a:p>
            <a:pPr algn="just">
              <a:buFont typeface="Arial" pitchFamily="34" charset="0"/>
              <a:buChar char="•"/>
            </a:pPr>
            <a:r>
              <a:rPr lang="el-GR" dirty="0" smtClean="0"/>
              <a:t> Παρεμπόδιση επιμολύνσεων</a:t>
            </a:r>
          </a:p>
          <a:p>
            <a:pPr algn="just">
              <a:buFont typeface="Arial" pitchFamily="34" charset="0"/>
              <a:buChar char="•"/>
            </a:pPr>
            <a:endParaRPr lang="el-GR" dirty="0" smtClean="0"/>
          </a:p>
          <a:p>
            <a:pPr algn="just">
              <a:buFont typeface="Arial" pitchFamily="34" charset="0"/>
              <a:buChar char="•"/>
            </a:pPr>
            <a:r>
              <a:rPr lang="el-GR" dirty="0" smtClean="0"/>
              <a:t> Μυοκτονίες-απεντομώσεις</a:t>
            </a:r>
          </a:p>
          <a:p>
            <a:pPr algn="just">
              <a:buFont typeface="Arial" pitchFamily="34" charset="0"/>
              <a:buChar char="•"/>
            </a:pPr>
            <a:endParaRPr lang="el-GR" dirty="0" smtClean="0"/>
          </a:p>
          <a:p>
            <a:pPr algn="just">
              <a:buFont typeface="Arial" pitchFamily="34" charset="0"/>
              <a:buChar char="•"/>
            </a:pPr>
            <a:r>
              <a:rPr lang="el-GR" dirty="0" smtClean="0"/>
              <a:t> Προδιαγραφές πρώτων υλών και χημικών</a:t>
            </a:r>
          </a:p>
          <a:p>
            <a:pPr algn="just">
              <a:buFont typeface="Arial" pitchFamily="34" charset="0"/>
              <a:buChar char="•"/>
            </a:pPr>
            <a:endParaRPr lang="el-GR" dirty="0" smtClean="0"/>
          </a:p>
          <a:p>
            <a:pPr algn="just">
              <a:buFont typeface="Arial" pitchFamily="34" charset="0"/>
              <a:buChar char="•"/>
            </a:pPr>
            <a:r>
              <a:rPr lang="el-GR" dirty="0" smtClean="0"/>
              <a:t> Έλεγχος νερού</a:t>
            </a:r>
          </a:p>
          <a:p>
            <a:pPr algn="just">
              <a:buFont typeface="Arial" pitchFamily="34" charset="0"/>
              <a:buChar char="•"/>
            </a:pPr>
            <a:endParaRPr lang="el-GR" dirty="0" smtClean="0"/>
          </a:p>
          <a:p>
            <a:pPr algn="just">
              <a:buFont typeface="Arial" pitchFamily="34" charset="0"/>
              <a:buChar char="•"/>
            </a:pPr>
            <a:r>
              <a:rPr lang="el-GR" dirty="0" smtClean="0"/>
              <a:t> Ποιότητα πάγου</a:t>
            </a:r>
          </a:p>
          <a:p>
            <a:pPr algn="just">
              <a:buFont typeface="Arial" pitchFamily="34" charset="0"/>
              <a:buChar char="•"/>
            </a:pPr>
            <a:endParaRPr lang="el-GR" dirty="0" smtClean="0"/>
          </a:p>
          <a:p>
            <a:pPr algn="just">
              <a:buFont typeface="Arial" pitchFamily="34" charset="0"/>
              <a:buChar char="•"/>
            </a:pPr>
            <a:r>
              <a:rPr lang="el-GR" dirty="0" smtClean="0"/>
              <a:t> Θερμοκρασία ατμού</a:t>
            </a:r>
          </a:p>
          <a:p>
            <a:pPr algn="just">
              <a:buFont typeface="Arial" pitchFamily="34" charset="0"/>
              <a:buChar char="•"/>
            </a:pPr>
            <a:endParaRPr lang="el-GR" dirty="0" smtClean="0"/>
          </a:p>
          <a:p>
            <a:pPr algn="just">
              <a:buFont typeface="Arial" pitchFamily="34" charset="0"/>
              <a:buChar char="•"/>
            </a:pPr>
            <a:r>
              <a:rPr lang="el-GR" dirty="0" smtClean="0"/>
              <a:t> Έλεγχος για απομάκρυνση ξένων υλών</a:t>
            </a:r>
          </a:p>
          <a:p>
            <a:pPr algn="just"/>
            <a:endParaRPr lang="el-GR" dirty="0" smtClean="0"/>
          </a:p>
        </p:txBody>
      </p:sp>
      <p:sp>
        <p:nvSpPr>
          <p:cNvPr id="5" name="4 - Ορθογώνιο"/>
          <p:cNvSpPr/>
          <p:nvPr/>
        </p:nvSpPr>
        <p:spPr>
          <a:xfrm>
            <a:off x="2075140" y="407671"/>
            <a:ext cx="4709944" cy="461665"/>
          </a:xfrm>
          <a:prstGeom prst="rect">
            <a:avLst/>
          </a:prstGeom>
        </p:spPr>
        <p:txBody>
          <a:bodyPr wrap="none">
            <a:spAutoFit/>
          </a:bodyPr>
          <a:lstStyle/>
          <a:p>
            <a:pPr lvl="0" algn="just">
              <a:spcBef>
                <a:spcPct val="20000"/>
              </a:spcBef>
              <a:spcAft>
                <a:spcPct val="20000"/>
              </a:spcAft>
              <a:buClr>
                <a:schemeClr val="tx1"/>
              </a:buClr>
            </a:pPr>
            <a:r>
              <a:rPr lang="el-GR" altLang="en-US" b="1" kern="0" dirty="0" smtClean="0"/>
              <a:t>Συστήματα διαχείρισης ποιότητας</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5"/>
          <p:cNvSpPr txBox="1">
            <a:spLocks noChangeArrowheads="1"/>
          </p:cNvSpPr>
          <p:nvPr/>
        </p:nvSpPr>
        <p:spPr bwMode="auto">
          <a:xfrm>
            <a:off x="292100" y="1449388"/>
            <a:ext cx="8458200" cy="48625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lgn="just">
              <a:spcBef>
                <a:spcPct val="20000"/>
              </a:spcBef>
              <a:spcAft>
                <a:spcPct val="20000"/>
              </a:spcAft>
              <a:buClr>
                <a:schemeClr val="tx1"/>
              </a:buClr>
            </a:pPr>
            <a:r>
              <a:rPr lang="el-GR" altLang="en-US" kern="0" dirty="0" smtClean="0"/>
              <a:t>Ασφάλεια τροφίμων </a:t>
            </a:r>
            <a:r>
              <a:rPr lang="el-GR" altLang="en-US" kern="0" dirty="0" smtClean="0">
                <a:sym typeface="Symbol"/>
              </a:rPr>
              <a:t></a:t>
            </a:r>
          </a:p>
          <a:p>
            <a:pPr lvl="0" algn="just">
              <a:spcBef>
                <a:spcPct val="20000"/>
              </a:spcBef>
              <a:spcAft>
                <a:spcPct val="20000"/>
              </a:spcAft>
              <a:buClr>
                <a:schemeClr val="tx1"/>
              </a:buClr>
            </a:pPr>
            <a:endParaRPr lang="el-GR" altLang="en-US" kern="0" dirty="0" smtClean="0">
              <a:sym typeface="Symbol"/>
            </a:endParaRPr>
          </a:p>
          <a:p>
            <a:pPr lvl="0" algn="just">
              <a:spcBef>
                <a:spcPct val="20000"/>
              </a:spcBef>
              <a:spcAft>
                <a:spcPct val="20000"/>
              </a:spcAft>
              <a:buClr>
                <a:schemeClr val="tx1"/>
              </a:buClr>
            </a:pPr>
            <a:r>
              <a:rPr lang="el-GR" altLang="en-US" kern="0" dirty="0" smtClean="0">
                <a:sym typeface="Symbol"/>
              </a:rPr>
              <a:t>Όλοι οι κίνδυνοι </a:t>
            </a:r>
          </a:p>
          <a:p>
            <a:pPr lvl="0" algn="just">
              <a:spcBef>
                <a:spcPct val="20000"/>
              </a:spcBef>
              <a:spcAft>
                <a:spcPct val="20000"/>
              </a:spcAft>
              <a:buClr>
                <a:schemeClr val="tx1"/>
              </a:buClr>
            </a:pPr>
            <a:endParaRPr lang="el-GR" altLang="en-US" kern="0" dirty="0" smtClean="0">
              <a:sym typeface="Symbol"/>
            </a:endParaRPr>
          </a:p>
          <a:p>
            <a:pPr lvl="0" algn="just">
              <a:spcBef>
                <a:spcPct val="20000"/>
              </a:spcBef>
              <a:spcAft>
                <a:spcPct val="20000"/>
              </a:spcAft>
              <a:buClr>
                <a:schemeClr val="tx1"/>
              </a:buClr>
            </a:pPr>
            <a:r>
              <a:rPr lang="el-GR" altLang="en-US" kern="0" dirty="0" smtClean="0">
                <a:sym typeface="Symbol"/>
              </a:rPr>
              <a:t>Άμεσους ή έμμεσους</a:t>
            </a:r>
          </a:p>
          <a:p>
            <a:pPr lvl="0" algn="just">
              <a:spcBef>
                <a:spcPct val="20000"/>
              </a:spcBef>
              <a:spcAft>
                <a:spcPct val="20000"/>
              </a:spcAft>
              <a:buClr>
                <a:schemeClr val="tx1"/>
              </a:buClr>
            </a:pPr>
            <a:endParaRPr lang="el-GR" altLang="en-US" kern="0" dirty="0" smtClean="0">
              <a:sym typeface="Symbol"/>
            </a:endParaRPr>
          </a:p>
          <a:p>
            <a:pPr lvl="0" algn="just">
              <a:spcBef>
                <a:spcPct val="20000"/>
              </a:spcBef>
              <a:spcAft>
                <a:spcPct val="20000"/>
              </a:spcAft>
              <a:buClr>
                <a:schemeClr val="tx1"/>
              </a:buClr>
            </a:pPr>
            <a:r>
              <a:rPr lang="el-GR" altLang="en-US" kern="0" dirty="0" smtClean="0">
                <a:sym typeface="Symbol"/>
              </a:rPr>
              <a:t>Μειώνουν την επικινδυνότητα για την υγεία των καταναλωτών</a:t>
            </a:r>
          </a:p>
          <a:p>
            <a:pPr lvl="0" algn="just">
              <a:spcBef>
                <a:spcPct val="20000"/>
              </a:spcBef>
              <a:spcAft>
                <a:spcPct val="20000"/>
              </a:spcAft>
              <a:buClr>
                <a:schemeClr val="tx1"/>
              </a:buClr>
            </a:pPr>
            <a:endParaRPr lang="el-GR" altLang="en-US" kern="0" dirty="0" smtClean="0">
              <a:sym typeface="Symbol"/>
            </a:endParaRPr>
          </a:p>
          <a:p>
            <a:pPr lvl="0" algn="just">
              <a:spcBef>
                <a:spcPct val="20000"/>
              </a:spcBef>
              <a:spcAft>
                <a:spcPct val="20000"/>
              </a:spcAft>
              <a:buClr>
                <a:schemeClr val="tx1"/>
              </a:buClr>
            </a:pPr>
            <a:r>
              <a:rPr lang="el-GR" altLang="en-US" kern="0" dirty="0" smtClean="0"/>
              <a:t> </a:t>
            </a:r>
            <a:endParaRPr lang="en-US" altLang="en-US" kern="0" dirty="0" smtClean="0"/>
          </a:p>
          <a:p>
            <a:pPr lvl="0" algn="just">
              <a:spcBef>
                <a:spcPct val="20000"/>
              </a:spcBef>
              <a:spcAft>
                <a:spcPct val="20000"/>
              </a:spcAft>
              <a:buClr>
                <a:schemeClr val="tx1"/>
              </a:buClr>
            </a:pPr>
            <a:endParaRPr lang="en-US" altLang="en-US" kern="0" dirty="0" smtClean="0"/>
          </a:p>
        </p:txBody>
      </p:sp>
      <p:sp>
        <p:nvSpPr>
          <p:cNvPr id="6" name="5 - Ορθογώνιο"/>
          <p:cNvSpPr/>
          <p:nvPr/>
        </p:nvSpPr>
        <p:spPr>
          <a:xfrm>
            <a:off x="2075140" y="407671"/>
            <a:ext cx="4709944" cy="461665"/>
          </a:xfrm>
          <a:prstGeom prst="rect">
            <a:avLst/>
          </a:prstGeom>
        </p:spPr>
        <p:txBody>
          <a:bodyPr wrap="none">
            <a:spAutoFit/>
          </a:bodyPr>
          <a:lstStyle/>
          <a:p>
            <a:pPr lvl="0" algn="just">
              <a:spcBef>
                <a:spcPct val="20000"/>
              </a:spcBef>
              <a:spcAft>
                <a:spcPct val="20000"/>
              </a:spcAft>
              <a:buClr>
                <a:schemeClr val="tx1"/>
              </a:buClr>
            </a:pPr>
            <a:r>
              <a:rPr lang="el-GR" altLang="en-US" b="1" kern="0" dirty="0" smtClean="0"/>
              <a:t>Συστήματα διαχείρισης ποιότητας</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Ορθογώνιο"/>
          <p:cNvSpPr/>
          <p:nvPr/>
        </p:nvSpPr>
        <p:spPr>
          <a:xfrm>
            <a:off x="2754518" y="1750368"/>
            <a:ext cx="2872966" cy="461665"/>
          </a:xfrm>
          <a:prstGeom prst="rect">
            <a:avLst/>
          </a:prstGeom>
        </p:spPr>
        <p:txBody>
          <a:bodyPr wrap="none">
            <a:spAutoFit/>
          </a:bodyPr>
          <a:lstStyle/>
          <a:p>
            <a:r>
              <a:rPr lang="en-GB" b="1" dirty="0" smtClean="0"/>
              <a:t>Prerequisites</a:t>
            </a:r>
            <a:r>
              <a:rPr lang="el-GR" b="1" dirty="0" smtClean="0"/>
              <a:t> - </a:t>
            </a:r>
            <a:r>
              <a:rPr lang="en-GB" b="1" dirty="0" smtClean="0"/>
              <a:t>PRPs</a:t>
            </a:r>
            <a:endParaRPr lang="el-GR" dirty="0"/>
          </a:p>
        </p:txBody>
      </p:sp>
      <p:cxnSp>
        <p:nvCxnSpPr>
          <p:cNvPr id="8" name="7 - Ευθύγραμμο βέλος σύνδεσης"/>
          <p:cNvCxnSpPr/>
          <p:nvPr/>
        </p:nvCxnSpPr>
        <p:spPr bwMode="auto">
          <a:xfrm>
            <a:off x="3810000" y="2400300"/>
            <a:ext cx="0" cy="990600"/>
          </a:xfrm>
          <a:prstGeom prst="straightConnector1">
            <a:avLst/>
          </a:prstGeom>
          <a:solidFill>
            <a:schemeClr val="accent1"/>
          </a:solidFill>
          <a:ln w="9525"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9" name="8 - TextBox"/>
          <p:cNvSpPr txBox="1"/>
          <p:nvPr/>
        </p:nvSpPr>
        <p:spPr>
          <a:xfrm>
            <a:off x="4080243" y="2590800"/>
            <a:ext cx="2577950" cy="461665"/>
          </a:xfrm>
          <a:prstGeom prst="rect">
            <a:avLst/>
          </a:prstGeom>
          <a:noFill/>
        </p:spPr>
        <p:txBody>
          <a:bodyPr wrap="none" rtlCol="0">
            <a:spAutoFit/>
          </a:bodyPr>
          <a:lstStyle/>
          <a:p>
            <a:r>
              <a:rPr lang="el-GR" dirty="0" smtClean="0"/>
              <a:t>Δέσμευση μονάδας</a:t>
            </a:r>
            <a:endParaRPr lang="el-GR" dirty="0"/>
          </a:p>
        </p:txBody>
      </p:sp>
      <p:sp>
        <p:nvSpPr>
          <p:cNvPr id="10" name="9 - TextBox"/>
          <p:cNvSpPr txBox="1"/>
          <p:nvPr/>
        </p:nvSpPr>
        <p:spPr>
          <a:xfrm>
            <a:off x="1142574" y="3467100"/>
            <a:ext cx="5862502" cy="461665"/>
          </a:xfrm>
          <a:prstGeom prst="rect">
            <a:avLst/>
          </a:prstGeom>
          <a:noFill/>
        </p:spPr>
        <p:txBody>
          <a:bodyPr wrap="none" rtlCol="0">
            <a:spAutoFit/>
          </a:bodyPr>
          <a:lstStyle/>
          <a:p>
            <a:r>
              <a:rPr lang="el-GR" b="1" dirty="0" err="1" smtClean="0"/>
              <a:t>ιχνηλασιμότηα</a:t>
            </a:r>
            <a:r>
              <a:rPr lang="el-GR" b="1" dirty="0" smtClean="0"/>
              <a:t>, ανάκληση &amp; πληροφόρηση</a:t>
            </a:r>
            <a:endParaRPr lang="el-GR" b="1" dirty="0"/>
          </a:p>
        </p:txBody>
      </p:sp>
      <p:cxnSp>
        <p:nvCxnSpPr>
          <p:cNvPr id="11" name="10 - Ευθύγραμμο βέλος σύνδεσης"/>
          <p:cNvCxnSpPr/>
          <p:nvPr/>
        </p:nvCxnSpPr>
        <p:spPr bwMode="auto">
          <a:xfrm>
            <a:off x="3886200" y="3905250"/>
            <a:ext cx="0" cy="990600"/>
          </a:xfrm>
          <a:prstGeom prst="straightConnector1">
            <a:avLst/>
          </a:prstGeom>
          <a:solidFill>
            <a:schemeClr val="accent1"/>
          </a:solidFill>
          <a:ln w="9525"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2" name="11 - TextBox"/>
          <p:cNvSpPr txBox="1"/>
          <p:nvPr/>
        </p:nvSpPr>
        <p:spPr>
          <a:xfrm>
            <a:off x="4417178" y="4133850"/>
            <a:ext cx="1218282" cy="461665"/>
          </a:xfrm>
          <a:prstGeom prst="rect">
            <a:avLst/>
          </a:prstGeom>
          <a:noFill/>
        </p:spPr>
        <p:txBody>
          <a:bodyPr wrap="none" rtlCol="0">
            <a:spAutoFit/>
          </a:bodyPr>
          <a:lstStyle/>
          <a:p>
            <a:r>
              <a:rPr lang="el-GR" dirty="0" smtClean="0"/>
              <a:t>Έλεγχος</a:t>
            </a:r>
            <a:endParaRPr lang="el-GR" dirty="0"/>
          </a:p>
        </p:txBody>
      </p:sp>
      <p:sp>
        <p:nvSpPr>
          <p:cNvPr id="13" name="12 - TextBox"/>
          <p:cNvSpPr txBox="1"/>
          <p:nvPr/>
        </p:nvSpPr>
        <p:spPr>
          <a:xfrm>
            <a:off x="2247493" y="4933950"/>
            <a:ext cx="3500254" cy="461665"/>
          </a:xfrm>
          <a:prstGeom prst="rect">
            <a:avLst/>
          </a:prstGeom>
          <a:noFill/>
        </p:spPr>
        <p:txBody>
          <a:bodyPr wrap="none" rtlCol="0">
            <a:spAutoFit/>
          </a:bodyPr>
          <a:lstStyle/>
          <a:p>
            <a:r>
              <a:rPr lang="el-GR" b="1" dirty="0" smtClean="0"/>
              <a:t>Κανονισμός ΕΚ 178/2002</a:t>
            </a:r>
            <a:endParaRPr lang="el-GR" b="1" dirty="0"/>
          </a:p>
        </p:txBody>
      </p:sp>
      <p:sp>
        <p:nvSpPr>
          <p:cNvPr id="14" name="13 - Ορθογώνιο"/>
          <p:cNvSpPr/>
          <p:nvPr/>
        </p:nvSpPr>
        <p:spPr>
          <a:xfrm>
            <a:off x="2075140" y="407671"/>
            <a:ext cx="4709944" cy="461665"/>
          </a:xfrm>
          <a:prstGeom prst="rect">
            <a:avLst/>
          </a:prstGeom>
        </p:spPr>
        <p:txBody>
          <a:bodyPr wrap="none">
            <a:spAutoFit/>
          </a:bodyPr>
          <a:lstStyle/>
          <a:p>
            <a:pPr lvl="0" algn="just">
              <a:spcBef>
                <a:spcPct val="20000"/>
              </a:spcBef>
              <a:spcAft>
                <a:spcPct val="20000"/>
              </a:spcAft>
              <a:buClr>
                <a:schemeClr val="tx1"/>
              </a:buClr>
            </a:pPr>
            <a:r>
              <a:rPr lang="el-GR" altLang="en-US" b="1" kern="0" dirty="0" smtClean="0"/>
              <a:t>Συστήματα διαχείρισης ποιότητας</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 Ορθογώνιο"/>
          <p:cNvSpPr/>
          <p:nvPr/>
        </p:nvSpPr>
        <p:spPr>
          <a:xfrm>
            <a:off x="323850" y="1536579"/>
            <a:ext cx="8267700" cy="3490186"/>
          </a:xfrm>
          <a:prstGeom prst="rect">
            <a:avLst/>
          </a:prstGeom>
        </p:spPr>
        <p:txBody>
          <a:bodyPr wrap="square">
            <a:spAutoFit/>
          </a:bodyPr>
          <a:lstStyle/>
          <a:p>
            <a:pPr indent="-261938" algn="just" eaLnBrk="1" hangingPunct="1">
              <a:spcBef>
                <a:spcPct val="30000"/>
              </a:spcBef>
              <a:buFont typeface="Wingdings" pitchFamily="2" charset="2"/>
              <a:buNone/>
              <a:defRPr/>
            </a:pPr>
            <a:r>
              <a:rPr lang="el-GR" altLang="el-GR" dirty="0" smtClean="0"/>
              <a:t>ΕΛΟΤ 1416</a:t>
            </a:r>
            <a:r>
              <a:rPr lang="en-US" altLang="el-GR" dirty="0" smtClean="0"/>
              <a:t>  </a:t>
            </a:r>
            <a:r>
              <a:rPr lang="en-US" altLang="el-GR" dirty="0" smtClean="0">
                <a:sym typeface="Symbol"/>
              </a:rPr>
              <a:t>  </a:t>
            </a:r>
            <a:r>
              <a:rPr lang="el-GR" altLang="el-GR" dirty="0" smtClean="0"/>
              <a:t>Ανάλυση κινδύνων και κρίσιμα σημεία ελέγχου (HACCP)</a:t>
            </a:r>
            <a:endParaRPr lang="en-US" altLang="el-GR" dirty="0" smtClean="0"/>
          </a:p>
          <a:p>
            <a:pPr indent="-261938" algn="just" eaLnBrk="1" hangingPunct="1">
              <a:spcBef>
                <a:spcPct val="30000"/>
              </a:spcBef>
              <a:defRPr/>
            </a:pPr>
            <a:endParaRPr lang="en-US" altLang="el-GR" dirty="0" smtClean="0"/>
          </a:p>
          <a:p>
            <a:pPr indent="-261938" algn="just" eaLnBrk="1" hangingPunct="1">
              <a:spcBef>
                <a:spcPct val="30000"/>
              </a:spcBef>
              <a:defRPr/>
            </a:pPr>
            <a:r>
              <a:rPr lang="en-US" altLang="el-GR" dirty="0" smtClean="0"/>
              <a:t>ISO 15161:2001 </a:t>
            </a:r>
            <a:r>
              <a:rPr lang="en-US" altLang="el-GR" dirty="0" smtClean="0">
                <a:sym typeface="Symbol"/>
              </a:rPr>
              <a:t></a:t>
            </a:r>
            <a:r>
              <a:rPr lang="en-US" altLang="el-GR" dirty="0" smtClean="0"/>
              <a:t> Guidance on the application of ISO 9001:2000 in the food and drink industry</a:t>
            </a:r>
          </a:p>
          <a:p>
            <a:pPr indent="-261938" algn="just" eaLnBrk="1" hangingPunct="1">
              <a:spcBef>
                <a:spcPct val="30000"/>
              </a:spcBef>
              <a:defRPr/>
            </a:pPr>
            <a:endParaRPr lang="en-US" altLang="el-GR" dirty="0" smtClean="0"/>
          </a:p>
          <a:p>
            <a:pPr indent="-261938" algn="just" eaLnBrk="1" hangingPunct="1">
              <a:spcBef>
                <a:spcPct val="30000"/>
              </a:spcBef>
              <a:defRPr/>
            </a:pPr>
            <a:r>
              <a:rPr lang="en-US" altLang="el-GR" dirty="0" smtClean="0"/>
              <a:t>ISO 22000 </a:t>
            </a:r>
            <a:r>
              <a:rPr lang="en-US" altLang="el-GR" dirty="0" smtClean="0">
                <a:sym typeface="Symbol"/>
              </a:rPr>
              <a:t></a:t>
            </a:r>
            <a:r>
              <a:rPr lang="en-US" altLang="el-GR" dirty="0" smtClean="0"/>
              <a:t> Food safety management systems -Requirements for organizations throughout the food chain</a:t>
            </a:r>
            <a:r>
              <a:rPr lang="el-GR" altLang="el-GR" dirty="0" smtClean="0"/>
              <a:t>)</a:t>
            </a:r>
          </a:p>
        </p:txBody>
      </p:sp>
      <p:sp>
        <p:nvSpPr>
          <p:cNvPr id="8" name="7 - Ορθογώνιο"/>
          <p:cNvSpPr/>
          <p:nvPr/>
        </p:nvSpPr>
        <p:spPr>
          <a:xfrm>
            <a:off x="2075140" y="407671"/>
            <a:ext cx="4709944" cy="461665"/>
          </a:xfrm>
          <a:prstGeom prst="rect">
            <a:avLst/>
          </a:prstGeom>
        </p:spPr>
        <p:txBody>
          <a:bodyPr wrap="none">
            <a:spAutoFit/>
          </a:bodyPr>
          <a:lstStyle/>
          <a:p>
            <a:pPr lvl="0" algn="just">
              <a:spcBef>
                <a:spcPct val="20000"/>
              </a:spcBef>
              <a:spcAft>
                <a:spcPct val="20000"/>
              </a:spcAft>
              <a:buClr>
                <a:schemeClr val="tx1"/>
              </a:buClr>
            </a:pPr>
            <a:r>
              <a:rPr lang="el-GR" altLang="en-US" b="1" kern="0" dirty="0" smtClean="0"/>
              <a:t>Συστήματα διαχείρισης ποιότητας</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5"/>
          <p:cNvSpPr txBox="1">
            <a:spLocks noChangeArrowheads="1"/>
          </p:cNvSpPr>
          <p:nvPr/>
        </p:nvSpPr>
        <p:spPr bwMode="auto">
          <a:xfrm>
            <a:off x="295188" y="1430282"/>
            <a:ext cx="8501970" cy="4154984"/>
          </a:xfrm>
          <a:prstGeom prst="rect">
            <a:avLst/>
          </a:prstGeom>
          <a:noFill/>
          <a:ln w="9525">
            <a:noFill/>
            <a:miter lim="800000"/>
            <a:headEnd/>
            <a:tailEnd/>
          </a:ln>
        </p:spPr>
        <p:txBody>
          <a:bodyPr wrap="square">
            <a:spAutoFit/>
          </a:bodyPr>
          <a:lstStyle/>
          <a:p>
            <a:pPr algn="just"/>
            <a:r>
              <a:rPr lang="el-GR" dirty="0" smtClean="0"/>
              <a:t>Τα πλεονεκτήματα της πιστοποίησης κατά ISO22000:</a:t>
            </a:r>
          </a:p>
          <a:p>
            <a:pPr algn="just"/>
            <a:endParaRPr lang="en-US" dirty="0" smtClean="0"/>
          </a:p>
          <a:p>
            <a:pPr algn="just">
              <a:buFont typeface="Arial" pitchFamily="34" charset="0"/>
              <a:buChar char="•"/>
            </a:pPr>
            <a:r>
              <a:rPr lang="el-GR" dirty="0" smtClean="0"/>
              <a:t> Συνεχής βελτίωση της ασφάλειας τροφίμων σε όλο το μήκος της αλυσίδας τροφίμων.</a:t>
            </a:r>
          </a:p>
          <a:p>
            <a:pPr algn="just">
              <a:buFont typeface="Arial" pitchFamily="34" charset="0"/>
              <a:buChar char="•"/>
            </a:pPr>
            <a:endParaRPr lang="el-GR" dirty="0" smtClean="0"/>
          </a:p>
          <a:p>
            <a:pPr algn="just">
              <a:buFont typeface="Arial" pitchFamily="34" charset="0"/>
              <a:buChar char="•"/>
            </a:pPr>
            <a:r>
              <a:rPr lang="el-GR" dirty="0" smtClean="0"/>
              <a:t> Αύξηση εμπιστοσύνης καταναλωτών και επιχειρηματιών</a:t>
            </a:r>
          </a:p>
          <a:p>
            <a:pPr algn="just">
              <a:buFont typeface="Arial" pitchFamily="34" charset="0"/>
              <a:buChar char="•"/>
            </a:pPr>
            <a:endParaRPr lang="el-GR" dirty="0" smtClean="0"/>
          </a:p>
          <a:p>
            <a:pPr algn="just">
              <a:buFont typeface="Arial" pitchFamily="34" charset="0"/>
              <a:buChar char="•"/>
            </a:pPr>
            <a:r>
              <a:rPr lang="el-GR" dirty="0" smtClean="0"/>
              <a:t> Επιχειρηματική δέσμευση για διαχείριση των κινδύνων ασφάλειας τροφίμων</a:t>
            </a:r>
          </a:p>
          <a:p>
            <a:pPr algn="just">
              <a:buFont typeface="Arial" pitchFamily="34" charset="0"/>
              <a:buChar char="•"/>
            </a:pPr>
            <a:endParaRPr lang="el-GR" dirty="0" smtClean="0"/>
          </a:p>
          <a:p>
            <a:pPr algn="just">
              <a:buFont typeface="Arial" pitchFamily="34" charset="0"/>
              <a:buChar char="•"/>
            </a:pPr>
            <a:r>
              <a:rPr lang="el-GR" dirty="0" smtClean="0"/>
              <a:t> Διαφάνεια σχετικά με την ασφάλεια των τροφίμων</a:t>
            </a:r>
          </a:p>
        </p:txBody>
      </p:sp>
      <p:sp>
        <p:nvSpPr>
          <p:cNvPr id="4" name="3 - Ορθογώνιο"/>
          <p:cNvSpPr/>
          <p:nvPr/>
        </p:nvSpPr>
        <p:spPr>
          <a:xfrm>
            <a:off x="2075140" y="407671"/>
            <a:ext cx="4709944" cy="461665"/>
          </a:xfrm>
          <a:prstGeom prst="rect">
            <a:avLst/>
          </a:prstGeom>
        </p:spPr>
        <p:txBody>
          <a:bodyPr wrap="none">
            <a:spAutoFit/>
          </a:bodyPr>
          <a:lstStyle/>
          <a:p>
            <a:pPr lvl="0" algn="just">
              <a:spcBef>
                <a:spcPct val="20000"/>
              </a:spcBef>
              <a:spcAft>
                <a:spcPct val="20000"/>
              </a:spcAft>
              <a:buClr>
                <a:schemeClr val="tx1"/>
              </a:buClr>
            </a:pPr>
            <a:r>
              <a:rPr lang="el-GR" altLang="en-US" b="1" kern="0" dirty="0" smtClean="0"/>
              <a:t>Συστήματα διαχείρισης ποιότητας</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Ορθογώνιο"/>
          <p:cNvSpPr/>
          <p:nvPr/>
        </p:nvSpPr>
        <p:spPr>
          <a:xfrm>
            <a:off x="590550" y="1351508"/>
            <a:ext cx="8039100" cy="3785652"/>
          </a:xfrm>
          <a:prstGeom prst="rect">
            <a:avLst/>
          </a:prstGeom>
        </p:spPr>
        <p:txBody>
          <a:bodyPr wrap="square">
            <a:spAutoFit/>
          </a:bodyPr>
          <a:lstStyle/>
          <a:p>
            <a:pPr algn="just">
              <a:buFont typeface="Arial" pitchFamily="34" charset="0"/>
              <a:buChar char="•"/>
            </a:pPr>
            <a:r>
              <a:rPr lang="el-GR" dirty="0" smtClean="0"/>
              <a:t> Βελτίωση της απόδοσης χρόνου-χρήματος </a:t>
            </a:r>
            <a:r>
              <a:rPr lang="el-GR" dirty="0" smtClean="0">
                <a:sym typeface="Symbol"/>
              </a:rPr>
              <a:t></a:t>
            </a:r>
            <a:endParaRPr lang="el-GR" dirty="0" smtClean="0"/>
          </a:p>
          <a:p>
            <a:pPr algn="just">
              <a:buFont typeface="Arial" pitchFamily="34" charset="0"/>
              <a:buChar char="•"/>
            </a:pPr>
            <a:endParaRPr lang="el-GR" dirty="0" smtClean="0"/>
          </a:p>
          <a:p>
            <a:pPr algn="just">
              <a:buFont typeface="Arial" pitchFamily="34" charset="0"/>
              <a:buChar char="•"/>
            </a:pPr>
            <a:r>
              <a:rPr lang="el-GR" dirty="0" smtClean="0"/>
              <a:t> Δεν απαιτούνται πολλαπλές πιστοποιήσεις ασφάλειας τροφίμων</a:t>
            </a:r>
          </a:p>
          <a:p>
            <a:pPr algn="just">
              <a:buFont typeface="Arial" pitchFamily="34" charset="0"/>
              <a:buChar char="•"/>
            </a:pPr>
            <a:endParaRPr lang="el-GR" dirty="0" smtClean="0"/>
          </a:p>
          <a:p>
            <a:pPr algn="just">
              <a:buFont typeface="Arial" pitchFamily="34" charset="0"/>
              <a:buChar char="•"/>
            </a:pPr>
            <a:r>
              <a:rPr lang="el-GR" dirty="0" smtClean="0"/>
              <a:t> Νέες επιχειρηματικές ευκαιρίες </a:t>
            </a:r>
            <a:r>
              <a:rPr lang="el-GR" dirty="0" smtClean="0">
                <a:sym typeface="Symbol"/>
              </a:rPr>
              <a:t> αύξηση των εμπορικών συμφωνιών</a:t>
            </a:r>
          </a:p>
          <a:p>
            <a:pPr algn="just">
              <a:buFont typeface="Arial" pitchFamily="34" charset="0"/>
              <a:buChar char="•"/>
            </a:pPr>
            <a:endParaRPr lang="el-GR" dirty="0" smtClean="0">
              <a:sym typeface="Symbol"/>
            </a:endParaRPr>
          </a:p>
          <a:p>
            <a:pPr algn="just">
              <a:buFont typeface="Symbol" pitchFamily="18" charset="2"/>
              <a:buChar char="®"/>
            </a:pPr>
            <a:r>
              <a:rPr lang="el-GR" dirty="0" smtClean="0"/>
              <a:t> συνεργασία με επιχειρήσεις που απαιτούν το ISO 22000</a:t>
            </a:r>
          </a:p>
          <a:p>
            <a:pPr algn="just"/>
            <a:endParaRPr lang="el-GR" dirty="0" smtClean="0"/>
          </a:p>
        </p:txBody>
      </p:sp>
      <p:sp>
        <p:nvSpPr>
          <p:cNvPr id="4" name="3 - Ορθογώνιο"/>
          <p:cNvSpPr/>
          <p:nvPr/>
        </p:nvSpPr>
        <p:spPr>
          <a:xfrm>
            <a:off x="2075140" y="407671"/>
            <a:ext cx="4709944" cy="461665"/>
          </a:xfrm>
          <a:prstGeom prst="rect">
            <a:avLst/>
          </a:prstGeom>
        </p:spPr>
        <p:txBody>
          <a:bodyPr wrap="none">
            <a:spAutoFit/>
          </a:bodyPr>
          <a:lstStyle/>
          <a:p>
            <a:pPr lvl="0" algn="just">
              <a:spcBef>
                <a:spcPct val="20000"/>
              </a:spcBef>
              <a:spcAft>
                <a:spcPct val="20000"/>
              </a:spcAft>
              <a:buClr>
                <a:schemeClr val="tx1"/>
              </a:buClr>
            </a:pPr>
            <a:r>
              <a:rPr lang="el-GR" altLang="en-US" b="1" kern="0" dirty="0" smtClean="0"/>
              <a:t>Συστήματα διαχείρισης ποιότητας</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5"/>
          <p:cNvSpPr txBox="1">
            <a:spLocks noChangeArrowheads="1"/>
          </p:cNvSpPr>
          <p:nvPr/>
        </p:nvSpPr>
        <p:spPr bwMode="auto">
          <a:xfrm>
            <a:off x="614855" y="1461814"/>
            <a:ext cx="7583214" cy="3416320"/>
          </a:xfrm>
          <a:prstGeom prst="rect">
            <a:avLst/>
          </a:prstGeom>
          <a:noFill/>
          <a:ln w="9525">
            <a:noFill/>
            <a:miter lim="800000"/>
            <a:headEnd/>
            <a:tailEnd/>
          </a:ln>
        </p:spPr>
        <p:txBody>
          <a:bodyPr wrap="square">
            <a:spAutoFit/>
          </a:bodyPr>
          <a:lstStyle/>
          <a:p>
            <a:pPr algn="just">
              <a:buFont typeface="Arial" pitchFamily="34" charset="0"/>
              <a:buChar char="•"/>
            </a:pPr>
            <a:r>
              <a:rPr lang="el-GR" dirty="0" smtClean="0"/>
              <a:t> Σε όλη το μήκος της παραγωγικής αλυσίδας </a:t>
            </a:r>
            <a:r>
              <a:rPr lang="el-GR" dirty="0" smtClean="0">
                <a:sym typeface="Symbol"/>
              </a:rPr>
              <a:t> </a:t>
            </a:r>
            <a:r>
              <a:rPr lang="el-GR" dirty="0" smtClean="0"/>
              <a:t>«από το αγρόκτημα στο τραπέζι»</a:t>
            </a:r>
          </a:p>
          <a:p>
            <a:pPr algn="just">
              <a:buFont typeface="Arial" pitchFamily="34" charset="0"/>
              <a:buChar char="•"/>
            </a:pPr>
            <a:endParaRPr lang="el-GR" dirty="0" smtClean="0"/>
          </a:p>
          <a:p>
            <a:pPr algn="just">
              <a:buFont typeface="Arial" pitchFamily="34" charset="0"/>
              <a:buChar char="•"/>
            </a:pPr>
            <a:r>
              <a:rPr lang="el-GR" dirty="0" smtClean="0"/>
              <a:t> </a:t>
            </a:r>
            <a:r>
              <a:rPr lang="el-GR" dirty="0" err="1" smtClean="0"/>
              <a:t>ιχνηλασιμότητα</a:t>
            </a:r>
            <a:endParaRPr lang="el-GR" dirty="0" smtClean="0"/>
          </a:p>
          <a:p>
            <a:pPr algn="just">
              <a:buFont typeface="Arial" pitchFamily="34" charset="0"/>
              <a:buChar char="•"/>
            </a:pPr>
            <a:endParaRPr lang="el-GR" dirty="0" smtClean="0"/>
          </a:p>
          <a:p>
            <a:pPr algn="just">
              <a:buFont typeface="Arial" pitchFamily="34" charset="0"/>
              <a:buChar char="•"/>
            </a:pPr>
            <a:r>
              <a:rPr lang="el-GR" dirty="0" smtClean="0"/>
              <a:t> κρίσιμα σημεία και ανάλυση κινδύνου</a:t>
            </a:r>
          </a:p>
          <a:p>
            <a:pPr algn="just">
              <a:buFont typeface="Arial" pitchFamily="34" charset="0"/>
              <a:buChar char="•"/>
            </a:pPr>
            <a:endParaRPr lang="el-GR" dirty="0" smtClean="0"/>
          </a:p>
          <a:p>
            <a:pPr algn="just">
              <a:buFont typeface="Arial" pitchFamily="34" charset="0"/>
              <a:buChar char="•"/>
            </a:pPr>
            <a:r>
              <a:rPr lang="el-GR" dirty="0" smtClean="0"/>
              <a:t> αρχή της προφύλαξης – προληπτικοί έλεγχοι και μέτρα</a:t>
            </a:r>
          </a:p>
          <a:p>
            <a:pPr algn="just"/>
            <a:endParaRPr lang="el-GR" dirty="0" smtClean="0"/>
          </a:p>
        </p:txBody>
      </p:sp>
      <p:sp>
        <p:nvSpPr>
          <p:cNvPr id="4" name="3 - Ορθογώνιο"/>
          <p:cNvSpPr/>
          <p:nvPr/>
        </p:nvSpPr>
        <p:spPr>
          <a:xfrm>
            <a:off x="2075140" y="407671"/>
            <a:ext cx="4709944" cy="461665"/>
          </a:xfrm>
          <a:prstGeom prst="rect">
            <a:avLst/>
          </a:prstGeom>
        </p:spPr>
        <p:txBody>
          <a:bodyPr wrap="none">
            <a:spAutoFit/>
          </a:bodyPr>
          <a:lstStyle/>
          <a:p>
            <a:pPr lvl="0" algn="just">
              <a:spcBef>
                <a:spcPct val="20000"/>
              </a:spcBef>
              <a:spcAft>
                <a:spcPct val="20000"/>
              </a:spcAft>
              <a:buClr>
                <a:schemeClr val="tx1"/>
              </a:buClr>
            </a:pPr>
            <a:r>
              <a:rPr lang="el-GR" altLang="en-US" b="1" kern="0" dirty="0" smtClean="0"/>
              <a:t>Συστήματα διαχείρισης ποιότητας</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1"/>
          <p:cNvSpPr txBox="1">
            <a:spLocks noChangeArrowheads="1"/>
          </p:cNvSpPr>
          <p:nvPr/>
        </p:nvSpPr>
        <p:spPr bwMode="auto">
          <a:xfrm>
            <a:off x="71437" y="1169988"/>
            <a:ext cx="9072563" cy="41259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807" tIns="49903" rIns="99807" bIns="49903" numCol="1" anchor="t" anchorCtr="0" compatLnSpc="1">
            <a:prstTxWarp prst="textNoShape">
              <a:avLst/>
            </a:prstTxWarp>
          </a:bodyPr>
          <a:lstStyle/>
          <a:p>
            <a:pPr marL="261938" lvl="0" indent="-261938" algn="just">
              <a:lnSpc>
                <a:spcPct val="70000"/>
              </a:lnSpc>
              <a:spcBef>
                <a:spcPct val="30000"/>
              </a:spcBef>
              <a:spcAft>
                <a:spcPct val="20000"/>
              </a:spcAft>
              <a:buClr>
                <a:schemeClr val="tx1"/>
              </a:buClr>
              <a:defRPr/>
            </a:pPr>
            <a:endParaRPr lang="el-GR" altLang="el-GR" kern="0" dirty="0" smtClean="0">
              <a:solidFill>
                <a:schemeClr val="accent4"/>
              </a:solidFill>
              <a:latin typeface="+mn-lt"/>
              <a:cs typeface="+mn-cs"/>
            </a:endParaRPr>
          </a:p>
          <a:p>
            <a:pPr marL="261938" indent="-261938" algn="just">
              <a:lnSpc>
                <a:spcPct val="70000"/>
              </a:lnSpc>
              <a:spcBef>
                <a:spcPct val="30000"/>
              </a:spcBef>
              <a:spcAft>
                <a:spcPct val="20000"/>
              </a:spcAft>
              <a:buClr>
                <a:schemeClr val="tx1"/>
              </a:buClr>
              <a:defRPr/>
            </a:pPr>
            <a:r>
              <a:rPr lang="el-GR" altLang="el-GR" kern="0" dirty="0" smtClean="0">
                <a:solidFill>
                  <a:schemeClr val="accent4"/>
                </a:solidFill>
              </a:rPr>
              <a:t>Ασφάλεια των Τροφίμων &amp; Ευρωπαϊκές Διατάξεις</a:t>
            </a:r>
          </a:p>
          <a:p>
            <a:pPr marL="261938" indent="-261938" algn="just">
              <a:lnSpc>
                <a:spcPct val="70000"/>
              </a:lnSpc>
              <a:spcBef>
                <a:spcPct val="30000"/>
              </a:spcBef>
              <a:spcAft>
                <a:spcPct val="20000"/>
              </a:spcAft>
              <a:buClr>
                <a:schemeClr val="tx1"/>
              </a:buClr>
              <a:defRPr/>
            </a:pPr>
            <a:endParaRPr kumimoji="0" lang="el-GR" altLang="el-GR" sz="2400" i="0" u="none" strike="noStrike" kern="0" cap="none" spc="0" normalizeH="0" baseline="0" noProof="0" dirty="0" smtClean="0">
              <a:ln>
                <a:noFill/>
              </a:ln>
              <a:solidFill>
                <a:schemeClr val="accent4"/>
              </a:solidFill>
              <a:effectLst/>
              <a:uLnTx/>
              <a:uFillTx/>
            </a:endParaRPr>
          </a:p>
          <a:p>
            <a:pPr lvl="0" algn="just">
              <a:lnSpc>
                <a:spcPct val="70000"/>
              </a:lnSpc>
              <a:spcBef>
                <a:spcPct val="30000"/>
              </a:spcBef>
              <a:spcAft>
                <a:spcPct val="20000"/>
              </a:spcAft>
              <a:buClr>
                <a:schemeClr val="tx1"/>
              </a:buClr>
              <a:defRPr/>
            </a:pPr>
            <a:r>
              <a:rPr lang="el-GR" altLang="el-GR" i="1" kern="0" dirty="0" smtClean="0">
                <a:solidFill>
                  <a:schemeClr val="accent4"/>
                </a:solidFill>
              </a:rPr>
              <a:t>Κανονισμός </a:t>
            </a:r>
            <a:r>
              <a:rPr kumimoji="0" lang="el-GR" altLang="el-GR" sz="2400" i="1" u="none" strike="noStrike" kern="0" cap="none" spc="0" normalizeH="0" baseline="0" noProof="0" dirty="0" smtClean="0">
                <a:ln>
                  <a:noFill/>
                </a:ln>
                <a:solidFill>
                  <a:schemeClr val="accent4"/>
                </a:solidFill>
                <a:effectLst/>
                <a:uLnTx/>
                <a:uFillTx/>
              </a:rPr>
              <a:t>(ΕΚ) 178/2002</a:t>
            </a:r>
          </a:p>
          <a:p>
            <a:pPr marR="0" lvl="0" algn="just" defTabSz="914400" rtl="0" eaLnBrk="1" fontAlgn="base" latinLnBrk="0" hangingPunct="1">
              <a:lnSpc>
                <a:spcPct val="70000"/>
              </a:lnSpc>
              <a:spcBef>
                <a:spcPct val="30000"/>
              </a:spcBef>
              <a:spcAft>
                <a:spcPct val="20000"/>
              </a:spcAft>
              <a:buClr>
                <a:schemeClr val="tx1"/>
              </a:buClr>
              <a:buSzTx/>
              <a:buFont typeface="Wingdings" pitchFamily="2" charset="2"/>
              <a:buNone/>
              <a:tabLst/>
              <a:defRPr/>
            </a:pPr>
            <a:endParaRPr lang="el-GR" altLang="el-GR" kern="0" dirty="0" smtClean="0">
              <a:solidFill>
                <a:schemeClr val="accent4"/>
              </a:solidFill>
            </a:endParaRPr>
          </a:p>
          <a:p>
            <a:pPr lvl="0" algn="just">
              <a:lnSpc>
                <a:spcPct val="70000"/>
              </a:lnSpc>
              <a:spcBef>
                <a:spcPct val="30000"/>
              </a:spcBef>
              <a:spcAft>
                <a:spcPct val="20000"/>
              </a:spcAft>
              <a:buClr>
                <a:schemeClr val="tx1"/>
              </a:buClr>
              <a:defRPr/>
            </a:pPr>
            <a:r>
              <a:rPr lang="el-GR" altLang="el-GR" kern="0" dirty="0" smtClean="0">
                <a:solidFill>
                  <a:schemeClr val="accent4"/>
                </a:solidFill>
                <a:sym typeface="Symbol"/>
              </a:rPr>
              <a:t> «</a:t>
            </a:r>
            <a:r>
              <a:rPr lang="el-GR" altLang="el-GR" kern="0" dirty="0" smtClean="0">
                <a:solidFill>
                  <a:schemeClr val="accent4"/>
                </a:solidFill>
              </a:rPr>
              <a:t>για τον καθορισμό των γενικών αρχών και απαιτήσεων της νομοθεσίας για τα τρόφιμα, για την ίδρυση της Ευρωπαϊκής Αρχής για την Ασφάλεια των Τροφίμων και τον καθορισμό διαδικασιών σε θέματα ασφαλείας των τροφίμων»</a:t>
            </a:r>
            <a:endParaRPr kumimoji="0" lang="el-GR" altLang="el-GR" sz="2400" i="0" u="none" strike="noStrike" kern="0" cap="none" spc="0" normalizeH="0" baseline="0" noProof="0" dirty="0" smtClean="0">
              <a:ln>
                <a:noFill/>
              </a:ln>
              <a:solidFill>
                <a:schemeClr val="accent4"/>
              </a:solidFill>
              <a:effectLst/>
              <a:uLnTx/>
              <a:uFillTx/>
            </a:endParaRPr>
          </a:p>
        </p:txBody>
      </p:sp>
      <p:sp>
        <p:nvSpPr>
          <p:cNvPr id="7" name="6 - Ορθογώνιο"/>
          <p:cNvSpPr/>
          <p:nvPr/>
        </p:nvSpPr>
        <p:spPr>
          <a:xfrm>
            <a:off x="2075140" y="407671"/>
            <a:ext cx="4709944" cy="461665"/>
          </a:xfrm>
          <a:prstGeom prst="rect">
            <a:avLst/>
          </a:prstGeom>
        </p:spPr>
        <p:txBody>
          <a:bodyPr wrap="none">
            <a:spAutoFit/>
          </a:bodyPr>
          <a:lstStyle/>
          <a:p>
            <a:pPr lvl="0" algn="just">
              <a:spcBef>
                <a:spcPct val="20000"/>
              </a:spcBef>
              <a:spcAft>
                <a:spcPct val="20000"/>
              </a:spcAft>
              <a:buClr>
                <a:schemeClr val="tx1"/>
              </a:buClr>
            </a:pPr>
            <a:r>
              <a:rPr lang="el-GR" altLang="en-US" b="1" kern="0" dirty="0" smtClean="0">
                <a:solidFill>
                  <a:schemeClr val="accent4"/>
                </a:solidFill>
              </a:rPr>
              <a:t>Συστήματα διαχείρισης ποιότητας</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Ορθογώνιο"/>
          <p:cNvSpPr/>
          <p:nvPr/>
        </p:nvSpPr>
        <p:spPr>
          <a:xfrm>
            <a:off x="342900" y="1417814"/>
            <a:ext cx="8324850" cy="4819781"/>
          </a:xfrm>
          <a:prstGeom prst="rect">
            <a:avLst/>
          </a:prstGeom>
        </p:spPr>
        <p:txBody>
          <a:bodyPr wrap="square">
            <a:spAutoFit/>
          </a:bodyPr>
          <a:lstStyle/>
          <a:p>
            <a:pPr lvl="0" indent="-261938" algn="just">
              <a:lnSpc>
                <a:spcPct val="70000"/>
              </a:lnSpc>
              <a:spcBef>
                <a:spcPct val="30000"/>
              </a:spcBef>
              <a:spcAft>
                <a:spcPct val="20000"/>
              </a:spcAft>
              <a:buClr>
                <a:schemeClr val="tx1"/>
              </a:buClr>
              <a:defRPr/>
            </a:pPr>
            <a:r>
              <a:rPr lang="el-GR" altLang="el-GR" i="1" kern="0" dirty="0" smtClean="0">
                <a:solidFill>
                  <a:schemeClr val="accent4"/>
                </a:solidFill>
              </a:rPr>
              <a:t>Κανονισμός (ΕΚ) 852/2004 </a:t>
            </a:r>
            <a:r>
              <a:rPr lang="el-GR" altLang="el-GR" kern="0" dirty="0" smtClean="0">
                <a:solidFill>
                  <a:schemeClr val="accent4"/>
                </a:solidFill>
                <a:sym typeface="Symbol"/>
              </a:rPr>
              <a:t>  υγιεινή των τροφίμων </a:t>
            </a:r>
          </a:p>
          <a:p>
            <a:pPr lvl="0" indent="-261938" algn="just">
              <a:lnSpc>
                <a:spcPct val="70000"/>
              </a:lnSpc>
              <a:spcBef>
                <a:spcPct val="30000"/>
              </a:spcBef>
              <a:spcAft>
                <a:spcPct val="20000"/>
              </a:spcAft>
              <a:buClr>
                <a:schemeClr val="tx1"/>
              </a:buClr>
              <a:defRPr/>
            </a:pPr>
            <a:endParaRPr lang="el-GR" altLang="el-GR" kern="0" dirty="0" smtClean="0">
              <a:solidFill>
                <a:schemeClr val="accent4"/>
              </a:solidFill>
            </a:endParaRPr>
          </a:p>
          <a:p>
            <a:pPr lvl="0" indent="-261938" algn="just">
              <a:lnSpc>
                <a:spcPct val="70000"/>
              </a:lnSpc>
              <a:spcBef>
                <a:spcPct val="30000"/>
              </a:spcBef>
              <a:spcAft>
                <a:spcPct val="20000"/>
              </a:spcAft>
              <a:buClr>
                <a:schemeClr val="tx1"/>
              </a:buClr>
              <a:defRPr/>
            </a:pPr>
            <a:r>
              <a:rPr lang="el-GR" altLang="el-GR" i="1" kern="0" dirty="0" smtClean="0">
                <a:solidFill>
                  <a:schemeClr val="accent4"/>
                </a:solidFill>
              </a:rPr>
              <a:t>Κανονισμός (ΕΚ) 853/2004 </a:t>
            </a:r>
            <a:r>
              <a:rPr lang="el-GR" altLang="el-GR" kern="0" dirty="0" smtClean="0">
                <a:solidFill>
                  <a:schemeClr val="accent4"/>
                </a:solidFill>
                <a:sym typeface="Symbol"/>
              </a:rPr>
              <a:t> «καθορισμό ειδικών κανόνων υγιεινής για τα τρόφιμα ζωικής προέλευσης»</a:t>
            </a:r>
          </a:p>
          <a:p>
            <a:pPr lvl="0" indent="-261938" algn="just">
              <a:lnSpc>
                <a:spcPct val="70000"/>
              </a:lnSpc>
              <a:spcBef>
                <a:spcPct val="30000"/>
              </a:spcBef>
              <a:spcAft>
                <a:spcPct val="20000"/>
              </a:spcAft>
              <a:buClr>
                <a:schemeClr val="tx1"/>
              </a:buClr>
              <a:defRPr/>
            </a:pPr>
            <a:endParaRPr lang="el-GR" altLang="el-GR" kern="0" dirty="0" smtClean="0">
              <a:solidFill>
                <a:schemeClr val="accent4"/>
              </a:solidFill>
            </a:endParaRPr>
          </a:p>
          <a:p>
            <a:pPr lvl="0" indent="-261938" algn="just">
              <a:lnSpc>
                <a:spcPct val="70000"/>
              </a:lnSpc>
              <a:spcBef>
                <a:spcPct val="30000"/>
              </a:spcBef>
              <a:spcAft>
                <a:spcPct val="20000"/>
              </a:spcAft>
              <a:buClr>
                <a:schemeClr val="tx1"/>
              </a:buClr>
              <a:defRPr/>
            </a:pPr>
            <a:r>
              <a:rPr lang="el-GR" altLang="el-GR" i="1" kern="0" dirty="0" smtClean="0">
                <a:solidFill>
                  <a:schemeClr val="accent4"/>
                </a:solidFill>
              </a:rPr>
              <a:t>Κανονισμός (ΕΚ) 854/2004 </a:t>
            </a:r>
            <a:r>
              <a:rPr lang="el-GR" altLang="el-GR" kern="0" dirty="0" smtClean="0">
                <a:solidFill>
                  <a:schemeClr val="accent4"/>
                </a:solidFill>
                <a:sym typeface="Symbol"/>
              </a:rPr>
              <a:t> «καθορισμό ειδικών διατάξεων για την οργάνωση των επίσημων ελέγχων στα προϊόντα ζωικής προέλευσης που προορίζονται για κατανάλωση από τον άνθρωπο»</a:t>
            </a:r>
          </a:p>
          <a:p>
            <a:pPr lvl="0" indent="-261938" algn="just">
              <a:lnSpc>
                <a:spcPct val="70000"/>
              </a:lnSpc>
              <a:spcBef>
                <a:spcPct val="30000"/>
              </a:spcBef>
              <a:spcAft>
                <a:spcPct val="20000"/>
              </a:spcAft>
              <a:buClr>
                <a:schemeClr val="tx1"/>
              </a:buClr>
              <a:defRPr/>
            </a:pPr>
            <a:endParaRPr lang="el-GR" altLang="el-GR" kern="0" dirty="0" smtClean="0">
              <a:solidFill>
                <a:schemeClr val="accent4"/>
              </a:solidFill>
            </a:endParaRPr>
          </a:p>
          <a:p>
            <a:pPr lvl="0" indent="-261938" algn="just">
              <a:lnSpc>
                <a:spcPct val="70000"/>
              </a:lnSpc>
              <a:spcBef>
                <a:spcPct val="30000"/>
              </a:spcBef>
              <a:spcAft>
                <a:spcPct val="20000"/>
              </a:spcAft>
              <a:buClr>
                <a:schemeClr val="tx1"/>
              </a:buClr>
              <a:defRPr/>
            </a:pPr>
            <a:r>
              <a:rPr lang="el-GR" altLang="el-GR" i="1" kern="0" dirty="0" smtClean="0">
                <a:solidFill>
                  <a:schemeClr val="accent4"/>
                </a:solidFill>
              </a:rPr>
              <a:t>Κανονισμός (ΕΚ) 882/2004 </a:t>
            </a:r>
            <a:r>
              <a:rPr lang="el-GR" altLang="el-GR" kern="0" dirty="0" smtClean="0">
                <a:solidFill>
                  <a:schemeClr val="accent4"/>
                </a:solidFill>
                <a:sym typeface="Symbol"/>
              </a:rPr>
              <a:t> «διενέργεια επισήμων ελέγχων της συμμόρφωσης προς τη νομοθεσία περί ζωοτροφών και τροφίμων και προς τους κανόνες για την υγεία και την καλή διαβίωση των ζώων»</a:t>
            </a:r>
            <a:endParaRPr lang="el-GR" altLang="el-GR" b="1" kern="0" dirty="0" smtClean="0">
              <a:solidFill>
                <a:srgbClr val="00B050"/>
              </a:solidFill>
            </a:endParaRPr>
          </a:p>
        </p:txBody>
      </p:sp>
      <p:sp>
        <p:nvSpPr>
          <p:cNvPr id="4" name="3 - Ορθογώνιο"/>
          <p:cNvSpPr/>
          <p:nvPr/>
        </p:nvSpPr>
        <p:spPr>
          <a:xfrm>
            <a:off x="2075140" y="407671"/>
            <a:ext cx="4709944" cy="461665"/>
          </a:xfrm>
          <a:prstGeom prst="rect">
            <a:avLst/>
          </a:prstGeom>
        </p:spPr>
        <p:txBody>
          <a:bodyPr wrap="none">
            <a:spAutoFit/>
          </a:bodyPr>
          <a:lstStyle/>
          <a:p>
            <a:pPr lvl="0" algn="just">
              <a:spcBef>
                <a:spcPct val="20000"/>
              </a:spcBef>
              <a:spcAft>
                <a:spcPct val="20000"/>
              </a:spcAft>
              <a:buClr>
                <a:schemeClr val="tx1"/>
              </a:buClr>
            </a:pPr>
            <a:r>
              <a:rPr lang="el-GR" altLang="en-US" b="1" kern="0" dirty="0" smtClean="0">
                <a:solidFill>
                  <a:schemeClr val="accent4"/>
                </a:solidFill>
              </a:rPr>
              <a:t>Συστήματα διαχείρισης ποιότητας</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10 - Ορθογώνιο"/>
          <p:cNvSpPr/>
          <p:nvPr/>
        </p:nvSpPr>
        <p:spPr>
          <a:xfrm>
            <a:off x="533400" y="1580638"/>
            <a:ext cx="8096250" cy="3046988"/>
          </a:xfrm>
          <a:prstGeom prst="rect">
            <a:avLst/>
          </a:prstGeom>
        </p:spPr>
        <p:txBody>
          <a:bodyPr wrap="square">
            <a:spAutoFit/>
          </a:bodyPr>
          <a:lstStyle/>
          <a:p>
            <a:pPr lvl="0" algn="just">
              <a:lnSpc>
                <a:spcPct val="70000"/>
              </a:lnSpc>
              <a:spcBef>
                <a:spcPct val="30000"/>
              </a:spcBef>
              <a:spcAft>
                <a:spcPct val="20000"/>
              </a:spcAft>
              <a:buClr>
                <a:schemeClr val="tx1"/>
              </a:buClr>
              <a:defRPr/>
            </a:pPr>
            <a:r>
              <a:rPr lang="el-GR" altLang="el-GR" kern="0" dirty="0" smtClean="0">
                <a:solidFill>
                  <a:schemeClr val="accent4"/>
                </a:solidFill>
              </a:rPr>
              <a:t>Κανονισμός (ΕΚ) 2073/2005 </a:t>
            </a:r>
            <a:r>
              <a:rPr lang="el-GR" altLang="el-GR" kern="0" dirty="0" smtClean="0">
                <a:solidFill>
                  <a:schemeClr val="accent4"/>
                </a:solidFill>
                <a:sym typeface="Symbol"/>
              </a:rPr>
              <a:t> </a:t>
            </a:r>
            <a:r>
              <a:rPr lang="el-GR" altLang="el-GR" kern="0" dirty="0" smtClean="0">
                <a:solidFill>
                  <a:schemeClr val="accent4"/>
                </a:solidFill>
              </a:rPr>
              <a:t>“περί μικροβιολογικών κριτηρίων για τα τρόφιμα”</a:t>
            </a:r>
          </a:p>
          <a:p>
            <a:pPr lvl="0" algn="just">
              <a:lnSpc>
                <a:spcPct val="70000"/>
              </a:lnSpc>
              <a:spcBef>
                <a:spcPct val="30000"/>
              </a:spcBef>
              <a:spcAft>
                <a:spcPct val="20000"/>
              </a:spcAft>
              <a:buClr>
                <a:schemeClr val="tx1"/>
              </a:buClr>
              <a:defRPr/>
            </a:pPr>
            <a:endParaRPr lang="el-GR" altLang="el-GR" kern="0" dirty="0" smtClean="0">
              <a:solidFill>
                <a:schemeClr val="accent4"/>
              </a:solidFill>
            </a:endParaRPr>
          </a:p>
          <a:p>
            <a:pPr algn="just" eaLnBrk="1" hangingPunct="1">
              <a:lnSpc>
                <a:spcPct val="70000"/>
              </a:lnSpc>
              <a:spcBef>
                <a:spcPct val="30000"/>
              </a:spcBef>
              <a:defRPr/>
            </a:pPr>
            <a:r>
              <a:rPr lang="el-GR" altLang="el-GR" i="1" kern="0" dirty="0" smtClean="0">
                <a:solidFill>
                  <a:schemeClr val="accent4"/>
                </a:solidFill>
              </a:rPr>
              <a:t>Κανονισμός </a:t>
            </a:r>
            <a:r>
              <a:rPr lang="el-GR" altLang="el-GR" i="1" dirty="0" smtClean="0">
                <a:solidFill>
                  <a:schemeClr val="accent4"/>
                </a:solidFill>
              </a:rPr>
              <a:t>(ΕΚ) 2074/2005 </a:t>
            </a:r>
            <a:r>
              <a:rPr lang="el-GR" altLang="el-GR" dirty="0" smtClean="0">
                <a:solidFill>
                  <a:schemeClr val="accent4"/>
                </a:solidFill>
                <a:sym typeface="Symbol"/>
              </a:rPr>
              <a:t> «για θέσπιση μέτρων εφαρμογής για ορισμένα προϊόντα βάσει του κανονισμού (ΕΚ) αριθ. 853/2004 και για την οργάνωση επίσημων ελέγχων βάσει των κανονισμών (ΕΚ) αριθ. 854/2004 και (ΕΚ) αριθ. 882/ 2004, για την παρέκκλιση από τον κανονισμό (ΕΚ) αριθ. 852/2004 και για τροποποίηση των κανονισμών (ΕΚ) αριθ. 853/2004 και (ΕΚ) αριθ. 854/2004»</a:t>
            </a:r>
            <a:endParaRPr lang="el-GR" altLang="el-GR" dirty="0" smtClean="0">
              <a:solidFill>
                <a:schemeClr val="accent4"/>
              </a:solidFill>
            </a:endParaRPr>
          </a:p>
        </p:txBody>
      </p:sp>
      <p:sp>
        <p:nvSpPr>
          <p:cNvPr id="12" name="11 - Ορθογώνιο"/>
          <p:cNvSpPr/>
          <p:nvPr/>
        </p:nvSpPr>
        <p:spPr>
          <a:xfrm>
            <a:off x="2075140" y="407671"/>
            <a:ext cx="4709944" cy="461665"/>
          </a:xfrm>
          <a:prstGeom prst="rect">
            <a:avLst/>
          </a:prstGeom>
        </p:spPr>
        <p:txBody>
          <a:bodyPr wrap="none">
            <a:spAutoFit/>
          </a:bodyPr>
          <a:lstStyle/>
          <a:p>
            <a:pPr lvl="0" algn="just">
              <a:spcBef>
                <a:spcPct val="20000"/>
              </a:spcBef>
              <a:spcAft>
                <a:spcPct val="20000"/>
              </a:spcAft>
              <a:buClr>
                <a:schemeClr val="tx1"/>
              </a:buClr>
            </a:pPr>
            <a:r>
              <a:rPr lang="el-GR" altLang="en-US" b="1" kern="0" dirty="0" smtClean="0">
                <a:solidFill>
                  <a:schemeClr val="accent4"/>
                </a:solidFill>
              </a:rPr>
              <a:t>Συστήματα διαχείρισης ποιότητας</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Ορθογώνιο"/>
          <p:cNvSpPr/>
          <p:nvPr/>
        </p:nvSpPr>
        <p:spPr>
          <a:xfrm>
            <a:off x="285750" y="1494372"/>
            <a:ext cx="7962900" cy="2906758"/>
          </a:xfrm>
          <a:prstGeom prst="rect">
            <a:avLst/>
          </a:prstGeom>
        </p:spPr>
        <p:txBody>
          <a:bodyPr wrap="square">
            <a:spAutoFit/>
          </a:bodyPr>
          <a:lstStyle/>
          <a:p>
            <a:pPr algn="just" eaLnBrk="1" hangingPunct="1">
              <a:lnSpc>
                <a:spcPct val="70000"/>
              </a:lnSpc>
              <a:spcBef>
                <a:spcPct val="30000"/>
              </a:spcBef>
              <a:defRPr/>
            </a:pPr>
            <a:r>
              <a:rPr lang="el-GR" altLang="el-GR" i="1" kern="0" dirty="0" smtClean="0">
                <a:solidFill>
                  <a:schemeClr val="accent4"/>
                </a:solidFill>
              </a:rPr>
              <a:t>Κανονισμός </a:t>
            </a:r>
            <a:r>
              <a:rPr lang="el-GR" altLang="el-GR" i="1" dirty="0" smtClean="0">
                <a:solidFill>
                  <a:schemeClr val="accent4"/>
                </a:solidFill>
              </a:rPr>
              <a:t>(ΕΚ) 2075/2005 </a:t>
            </a:r>
            <a:r>
              <a:rPr lang="el-GR" altLang="el-GR" dirty="0" smtClean="0">
                <a:solidFill>
                  <a:schemeClr val="accent4"/>
                </a:solidFill>
                <a:sym typeface="Symbol"/>
              </a:rPr>
              <a:t> «για τη θέσπιση ειδικών κανόνων σχετικά με τους επίσημους ελέγχους για ανίχνευση </a:t>
            </a:r>
            <a:r>
              <a:rPr lang="el-GR" altLang="el-GR" i="1" dirty="0" err="1" smtClean="0">
                <a:solidFill>
                  <a:schemeClr val="accent4"/>
                </a:solidFill>
                <a:sym typeface="Symbol"/>
              </a:rPr>
              <a:t>Trichinella</a:t>
            </a:r>
            <a:r>
              <a:rPr lang="el-GR" altLang="el-GR" i="1" dirty="0" smtClean="0">
                <a:solidFill>
                  <a:schemeClr val="accent4"/>
                </a:solidFill>
                <a:sym typeface="Symbol"/>
              </a:rPr>
              <a:t> </a:t>
            </a:r>
            <a:r>
              <a:rPr lang="el-GR" altLang="el-GR" dirty="0" smtClean="0">
                <a:solidFill>
                  <a:schemeClr val="accent4"/>
                </a:solidFill>
                <a:sym typeface="Symbol"/>
              </a:rPr>
              <a:t>στο κρέας»</a:t>
            </a:r>
            <a:endParaRPr lang="el-GR" altLang="el-GR" dirty="0" smtClean="0">
              <a:solidFill>
                <a:schemeClr val="accent4"/>
              </a:solidFill>
            </a:endParaRPr>
          </a:p>
          <a:p>
            <a:pPr algn="just" eaLnBrk="1" hangingPunct="1">
              <a:lnSpc>
                <a:spcPct val="70000"/>
              </a:lnSpc>
              <a:spcBef>
                <a:spcPct val="30000"/>
              </a:spcBef>
              <a:buFont typeface="Wingdings" pitchFamily="2" charset="2"/>
              <a:buNone/>
              <a:defRPr/>
            </a:pPr>
            <a:endParaRPr lang="el-GR" altLang="el-GR" dirty="0" smtClean="0">
              <a:solidFill>
                <a:schemeClr val="accent4"/>
              </a:solidFill>
            </a:endParaRPr>
          </a:p>
          <a:p>
            <a:pPr algn="just" eaLnBrk="1" hangingPunct="1">
              <a:lnSpc>
                <a:spcPct val="70000"/>
              </a:lnSpc>
              <a:spcBef>
                <a:spcPct val="30000"/>
              </a:spcBef>
              <a:buFont typeface="Wingdings" pitchFamily="2" charset="2"/>
              <a:buNone/>
              <a:defRPr/>
            </a:pPr>
            <a:r>
              <a:rPr lang="el-GR" altLang="el-GR" i="1" kern="0" dirty="0" smtClean="0">
                <a:solidFill>
                  <a:schemeClr val="accent4"/>
                </a:solidFill>
              </a:rPr>
              <a:t>Κανονισμός </a:t>
            </a:r>
            <a:r>
              <a:rPr lang="el-GR" altLang="el-GR" i="1" dirty="0" smtClean="0">
                <a:solidFill>
                  <a:schemeClr val="accent4"/>
                </a:solidFill>
              </a:rPr>
              <a:t>(ΕΚ) 2076/2005 </a:t>
            </a:r>
            <a:r>
              <a:rPr lang="el-GR" altLang="el-GR" dirty="0" smtClean="0">
                <a:solidFill>
                  <a:schemeClr val="accent4"/>
                </a:solidFill>
                <a:sym typeface="Symbol"/>
              </a:rPr>
              <a:t> «</a:t>
            </a:r>
            <a:r>
              <a:rPr lang="el-GR" altLang="el-GR" dirty="0" smtClean="0">
                <a:solidFill>
                  <a:schemeClr val="accent4"/>
                </a:solidFill>
              </a:rPr>
              <a:t>για τη θέσπιση μεταβατικών διατάξεων σχετικά με την εφαρμογή των κανονισμών του Ευρωπαϊκού Κοινοβουλίου και του Συμβουλίου (ΕΚ) αριθ. 853/2004, (ΕΚ) αριθ. 854/2004 και (ΕΚ) αριθ. 882/ 2004 και για την τροποποίηση των κανονισμών (ΕΚ) αριθ. 853/2004 και (ΕΚ) αριθ. 854/2004»</a:t>
            </a:r>
            <a:endParaRPr lang="el-GR" dirty="0">
              <a:solidFill>
                <a:schemeClr val="accent4"/>
              </a:solidFill>
            </a:endParaRPr>
          </a:p>
        </p:txBody>
      </p:sp>
      <p:sp>
        <p:nvSpPr>
          <p:cNvPr id="4" name="3 - Ορθογώνιο"/>
          <p:cNvSpPr/>
          <p:nvPr/>
        </p:nvSpPr>
        <p:spPr>
          <a:xfrm>
            <a:off x="2075140" y="407671"/>
            <a:ext cx="4709944" cy="461665"/>
          </a:xfrm>
          <a:prstGeom prst="rect">
            <a:avLst/>
          </a:prstGeom>
        </p:spPr>
        <p:txBody>
          <a:bodyPr wrap="none">
            <a:spAutoFit/>
          </a:bodyPr>
          <a:lstStyle/>
          <a:p>
            <a:pPr lvl="0" algn="just">
              <a:spcBef>
                <a:spcPct val="20000"/>
              </a:spcBef>
              <a:spcAft>
                <a:spcPct val="20000"/>
              </a:spcAft>
              <a:buClr>
                <a:schemeClr val="tx1"/>
              </a:buClr>
            </a:pPr>
            <a:r>
              <a:rPr lang="el-GR" altLang="en-US" b="1" kern="0" dirty="0" smtClean="0">
                <a:solidFill>
                  <a:schemeClr val="accent4"/>
                </a:solidFill>
              </a:rPr>
              <a:t>Συστήματα διαχείρισης ποιότητας</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 Ορθογώνιο"/>
          <p:cNvSpPr/>
          <p:nvPr/>
        </p:nvSpPr>
        <p:spPr>
          <a:xfrm>
            <a:off x="342900" y="1447669"/>
            <a:ext cx="8343900" cy="4524315"/>
          </a:xfrm>
          <a:prstGeom prst="rect">
            <a:avLst/>
          </a:prstGeom>
        </p:spPr>
        <p:txBody>
          <a:bodyPr wrap="square">
            <a:spAutoFit/>
          </a:bodyPr>
          <a:lstStyle/>
          <a:p>
            <a:pPr marL="0" indent="0" algn="just" eaLnBrk="1" hangingPunct="1">
              <a:lnSpc>
                <a:spcPct val="80000"/>
              </a:lnSpc>
              <a:buClr>
                <a:schemeClr val="tx1"/>
              </a:buClr>
              <a:buFontTx/>
              <a:buNone/>
              <a:defRPr/>
            </a:pPr>
            <a:r>
              <a:rPr lang="el-GR" altLang="el-GR" b="1" i="1" kern="0" dirty="0" smtClean="0">
                <a:solidFill>
                  <a:schemeClr val="accent4"/>
                </a:solidFill>
              </a:rPr>
              <a:t>Κανονισμός (ΕΚ) 178/2 </a:t>
            </a:r>
            <a:r>
              <a:rPr lang="el-GR" altLang="el-GR" kern="0" dirty="0" smtClean="0">
                <a:solidFill>
                  <a:schemeClr val="accent4"/>
                </a:solidFill>
                <a:sym typeface="Symbol"/>
              </a:rPr>
              <a:t> </a:t>
            </a:r>
            <a:r>
              <a:rPr lang="el-GR" altLang="el-GR" dirty="0" smtClean="0">
                <a:solidFill>
                  <a:schemeClr val="accent4"/>
                </a:solidFill>
              </a:rPr>
              <a:t>Αποσκοπεί στην υγιεινή και ασφάλεια των τροφίμων</a:t>
            </a:r>
          </a:p>
          <a:p>
            <a:pPr marL="0" indent="0" algn="just" eaLnBrk="1" hangingPunct="1">
              <a:lnSpc>
                <a:spcPct val="80000"/>
              </a:lnSpc>
              <a:buClr>
                <a:schemeClr val="tx1"/>
              </a:buClr>
              <a:buFontTx/>
              <a:buNone/>
              <a:defRPr/>
            </a:pPr>
            <a:endParaRPr lang="el-GR" altLang="el-GR" dirty="0" smtClean="0">
              <a:solidFill>
                <a:schemeClr val="accent4"/>
              </a:solidFill>
            </a:endParaRPr>
          </a:p>
          <a:p>
            <a:pPr marL="0" indent="0" algn="just" eaLnBrk="1" hangingPunct="1">
              <a:lnSpc>
                <a:spcPct val="80000"/>
              </a:lnSpc>
              <a:buFont typeface="Arial" pitchFamily="34" charset="0"/>
              <a:buChar char="•"/>
              <a:defRPr/>
            </a:pPr>
            <a:r>
              <a:rPr lang="el-GR" altLang="el-GR" dirty="0" smtClean="0">
                <a:solidFill>
                  <a:schemeClr val="accent4"/>
                </a:solidFill>
              </a:rPr>
              <a:t> Ίδρυση της Ευρωπαϊκής Αρχής Ασφάλειας Τροφίμων (</a:t>
            </a:r>
            <a:r>
              <a:rPr lang="en-US" altLang="el-GR" dirty="0" smtClean="0">
                <a:solidFill>
                  <a:schemeClr val="accent4"/>
                </a:solidFill>
              </a:rPr>
              <a:t>EFSA)</a:t>
            </a:r>
            <a:endParaRPr lang="el-GR" altLang="el-GR" dirty="0" smtClean="0">
              <a:solidFill>
                <a:schemeClr val="accent4"/>
              </a:solidFill>
            </a:endParaRPr>
          </a:p>
          <a:p>
            <a:pPr marL="0" indent="0" algn="just" eaLnBrk="1" hangingPunct="1">
              <a:lnSpc>
                <a:spcPct val="80000"/>
              </a:lnSpc>
              <a:buFont typeface="Arial" pitchFamily="34" charset="0"/>
              <a:buChar char="•"/>
              <a:defRPr/>
            </a:pPr>
            <a:endParaRPr lang="el-GR" altLang="el-GR" dirty="0" smtClean="0">
              <a:solidFill>
                <a:schemeClr val="accent4"/>
              </a:solidFill>
            </a:endParaRPr>
          </a:p>
          <a:p>
            <a:pPr marL="0" indent="0" algn="just" eaLnBrk="1" hangingPunct="1">
              <a:lnSpc>
                <a:spcPct val="80000"/>
              </a:lnSpc>
              <a:buFont typeface="Arial" pitchFamily="34" charset="0"/>
              <a:buChar char="•"/>
              <a:defRPr/>
            </a:pPr>
            <a:r>
              <a:rPr lang="el-GR" altLang="el-GR" dirty="0" smtClean="0">
                <a:solidFill>
                  <a:schemeClr val="accent4"/>
                </a:solidFill>
              </a:rPr>
              <a:t> Καθορίζει τις διαδικασίες σχετικά με την ασφάλεια των τροφίμων σε όλα τα στάδια της παραγωγικής, της μεταποιητικής και εφοδιαστικής αλυσίδας</a:t>
            </a:r>
          </a:p>
          <a:p>
            <a:pPr marL="0" indent="0" algn="just" eaLnBrk="1" hangingPunct="1">
              <a:lnSpc>
                <a:spcPct val="80000"/>
              </a:lnSpc>
              <a:buFont typeface="Arial" pitchFamily="34" charset="0"/>
              <a:buChar char="•"/>
              <a:defRPr/>
            </a:pPr>
            <a:endParaRPr lang="el-GR" altLang="el-GR" dirty="0" smtClean="0">
              <a:solidFill>
                <a:schemeClr val="accent4"/>
              </a:solidFill>
            </a:endParaRPr>
          </a:p>
          <a:p>
            <a:pPr marL="0" indent="0" algn="just" eaLnBrk="1" hangingPunct="1">
              <a:lnSpc>
                <a:spcPct val="80000"/>
              </a:lnSpc>
              <a:buFont typeface="Arial" pitchFamily="34" charset="0"/>
              <a:buChar char="•"/>
              <a:defRPr/>
            </a:pPr>
            <a:r>
              <a:rPr lang="el-GR" altLang="el-GR" dirty="0" smtClean="0">
                <a:solidFill>
                  <a:schemeClr val="accent4"/>
                </a:solidFill>
              </a:rPr>
              <a:t> Σύστημα παρακολούθησης και έλεγχου (από την πρώτη ύλη έως τον καταναλωτή)</a:t>
            </a:r>
          </a:p>
          <a:p>
            <a:pPr marL="0" indent="0" algn="just" eaLnBrk="1" hangingPunct="1">
              <a:lnSpc>
                <a:spcPct val="80000"/>
              </a:lnSpc>
              <a:buFont typeface="Arial" pitchFamily="34" charset="0"/>
              <a:buChar char="•"/>
              <a:defRPr/>
            </a:pPr>
            <a:endParaRPr lang="en-US" altLang="el-GR" dirty="0" smtClean="0">
              <a:solidFill>
                <a:schemeClr val="accent4"/>
              </a:solidFill>
            </a:endParaRPr>
          </a:p>
          <a:p>
            <a:pPr marL="0" indent="0" algn="just" eaLnBrk="1" hangingPunct="1">
              <a:lnSpc>
                <a:spcPct val="80000"/>
              </a:lnSpc>
              <a:buFont typeface="Arial" pitchFamily="34" charset="0"/>
              <a:buChar char="•"/>
              <a:defRPr/>
            </a:pPr>
            <a:r>
              <a:rPr lang="el-GR" altLang="el-GR" dirty="0" smtClean="0">
                <a:solidFill>
                  <a:schemeClr val="accent4"/>
                </a:solidFill>
              </a:rPr>
              <a:t> </a:t>
            </a:r>
            <a:r>
              <a:rPr lang="el-GR" altLang="el-GR" dirty="0" err="1" smtClean="0">
                <a:solidFill>
                  <a:schemeClr val="accent4"/>
                </a:solidFill>
              </a:rPr>
              <a:t>Ιχνηλασιμότητα</a:t>
            </a:r>
            <a:r>
              <a:rPr lang="el-GR" altLang="el-GR" dirty="0" smtClean="0">
                <a:solidFill>
                  <a:schemeClr val="accent4"/>
                </a:solidFill>
              </a:rPr>
              <a:t> &amp; άμεση ανάκληση</a:t>
            </a:r>
          </a:p>
          <a:p>
            <a:pPr marL="0" indent="0" algn="just" eaLnBrk="1" hangingPunct="1">
              <a:lnSpc>
                <a:spcPct val="80000"/>
              </a:lnSpc>
              <a:buFont typeface="Arial" pitchFamily="34" charset="0"/>
              <a:buChar char="•"/>
              <a:defRPr/>
            </a:pPr>
            <a:endParaRPr lang="el-GR" altLang="el-GR" dirty="0" smtClean="0">
              <a:solidFill>
                <a:schemeClr val="accent4"/>
              </a:solidFill>
            </a:endParaRPr>
          </a:p>
          <a:p>
            <a:pPr marL="0" indent="0" algn="just" eaLnBrk="1" hangingPunct="1">
              <a:lnSpc>
                <a:spcPct val="80000"/>
              </a:lnSpc>
              <a:buFont typeface="Arial" pitchFamily="34" charset="0"/>
              <a:buChar char="•"/>
              <a:defRPr/>
            </a:pPr>
            <a:r>
              <a:rPr lang="el-GR" altLang="el-GR" dirty="0" smtClean="0">
                <a:solidFill>
                  <a:schemeClr val="accent4"/>
                </a:solidFill>
              </a:rPr>
              <a:t> Προληπτικούς ελέγχους</a:t>
            </a:r>
          </a:p>
        </p:txBody>
      </p:sp>
      <p:sp>
        <p:nvSpPr>
          <p:cNvPr id="8" name="7 - Ορθογώνιο"/>
          <p:cNvSpPr/>
          <p:nvPr/>
        </p:nvSpPr>
        <p:spPr>
          <a:xfrm>
            <a:off x="2075140" y="407671"/>
            <a:ext cx="4709944" cy="461665"/>
          </a:xfrm>
          <a:prstGeom prst="rect">
            <a:avLst/>
          </a:prstGeom>
        </p:spPr>
        <p:txBody>
          <a:bodyPr wrap="none">
            <a:spAutoFit/>
          </a:bodyPr>
          <a:lstStyle/>
          <a:p>
            <a:pPr lvl="0" algn="just">
              <a:spcBef>
                <a:spcPct val="20000"/>
              </a:spcBef>
              <a:spcAft>
                <a:spcPct val="20000"/>
              </a:spcAft>
              <a:buClr>
                <a:schemeClr val="tx1"/>
              </a:buClr>
            </a:pPr>
            <a:r>
              <a:rPr lang="el-GR" altLang="en-US" b="1" kern="0" dirty="0" smtClean="0">
                <a:solidFill>
                  <a:schemeClr val="accent4"/>
                </a:solidFill>
              </a:rPr>
              <a:t>Συστήματα διαχείρισης ποιότητας</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 Ορθογώνιο"/>
          <p:cNvSpPr/>
          <p:nvPr/>
        </p:nvSpPr>
        <p:spPr>
          <a:xfrm>
            <a:off x="393481" y="1136800"/>
            <a:ext cx="8135007" cy="5484578"/>
          </a:xfrm>
          <a:prstGeom prst="rect">
            <a:avLst/>
          </a:prstGeom>
        </p:spPr>
        <p:txBody>
          <a:bodyPr wrap="square">
            <a:spAutoFit/>
          </a:bodyPr>
          <a:lstStyle/>
          <a:p>
            <a:pPr lvl="0" algn="just">
              <a:spcBef>
                <a:spcPct val="20000"/>
              </a:spcBef>
              <a:spcAft>
                <a:spcPct val="20000"/>
              </a:spcAft>
              <a:buClr>
                <a:schemeClr val="tx1"/>
              </a:buClr>
            </a:pPr>
            <a:r>
              <a:rPr lang="el-GR" altLang="en-US" kern="0" dirty="0" smtClean="0"/>
              <a:t> Η υγεία των καταναλωτών δεν είναι διαπραγματεύσιμη.</a:t>
            </a:r>
          </a:p>
          <a:p>
            <a:pPr lvl="0" algn="just">
              <a:spcBef>
                <a:spcPct val="20000"/>
              </a:spcBef>
              <a:spcAft>
                <a:spcPct val="20000"/>
              </a:spcAft>
              <a:buClr>
                <a:schemeClr val="tx1"/>
              </a:buClr>
              <a:buFont typeface="Arial" pitchFamily="34" charset="0"/>
              <a:buChar char="•"/>
            </a:pPr>
            <a:endParaRPr lang="el-GR" altLang="en-US" sz="1600" kern="0" dirty="0" smtClean="0"/>
          </a:p>
          <a:p>
            <a:pPr lvl="0" algn="just">
              <a:spcBef>
                <a:spcPct val="20000"/>
              </a:spcBef>
              <a:spcAft>
                <a:spcPct val="20000"/>
              </a:spcAft>
              <a:buClr>
                <a:schemeClr val="tx1"/>
              </a:buClr>
            </a:pPr>
            <a:r>
              <a:rPr lang="el-GR" altLang="en-US" kern="0" dirty="0" smtClean="0"/>
              <a:t>FAO/WHO </a:t>
            </a:r>
            <a:r>
              <a:rPr lang="el-GR" altLang="en-US" kern="0" dirty="0" smtClean="0">
                <a:sym typeface="Symbol"/>
              </a:rPr>
              <a:t></a:t>
            </a:r>
            <a:r>
              <a:rPr lang="el-GR" altLang="en-US" kern="0" dirty="0" smtClean="0"/>
              <a:t> </a:t>
            </a:r>
            <a:r>
              <a:rPr lang="el-GR" altLang="en-US" kern="0" dirty="0" err="1" smtClean="0"/>
              <a:t>Assuring</a:t>
            </a:r>
            <a:r>
              <a:rPr lang="el-GR" altLang="en-US" kern="0" dirty="0" smtClean="0"/>
              <a:t> </a:t>
            </a:r>
            <a:r>
              <a:rPr lang="el-GR" altLang="en-US" kern="0" dirty="0" err="1" smtClean="0"/>
              <a:t>Food</a:t>
            </a:r>
            <a:r>
              <a:rPr lang="el-GR" altLang="en-US" kern="0" dirty="0" smtClean="0"/>
              <a:t> </a:t>
            </a:r>
            <a:r>
              <a:rPr lang="el-GR" altLang="en-US" kern="0" dirty="0" err="1" smtClean="0"/>
              <a:t>Safety</a:t>
            </a:r>
            <a:r>
              <a:rPr lang="el-GR" altLang="en-US" kern="0" dirty="0" smtClean="0"/>
              <a:t> </a:t>
            </a:r>
            <a:r>
              <a:rPr lang="en-US" altLang="en-US" kern="0" dirty="0" smtClean="0"/>
              <a:t>and</a:t>
            </a:r>
            <a:r>
              <a:rPr lang="el-GR" altLang="en-US" kern="0" dirty="0" smtClean="0"/>
              <a:t> </a:t>
            </a:r>
            <a:r>
              <a:rPr lang="el-GR" altLang="en-US" kern="0" dirty="0" err="1" smtClean="0"/>
              <a:t>Quality</a:t>
            </a:r>
            <a:endParaRPr lang="en-US" altLang="en-US" kern="0" dirty="0" smtClean="0"/>
          </a:p>
          <a:p>
            <a:pPr lvl="0" algn="just">
              <a:spcBef>
                <a:spcPct val="20000"/>
              </a:spcBef>
              <a:spcAft>
                <a:spcPct val="20000"/>
              </a:spcAft>
              <a:buClr>
                <a:schemeClr val="tx1"/>
              </a:buClr>
            </a:pPr>
            <a:endParaRPr lang="en-US" altLang="en-US" sz="1600" kern="0" dirty="0" smtClean="0"/>
          </a:p>
          <a:p>
            <a:pPr lvl="0" algn="just">
              <a:spcBef>
                <a:spcPct val="20000"/>
              </a:spcBef>
              <a:spcAft>
                <a:spcPct val="20000"/>
              </a:spcAft>
              <a:buClr>
                <a:schemeClr val="tx1"/>
              </a:buClr>
            </a:pPr>
            <a:r>
              <a:rPr lang="el-GR" altLang="en-US" kern="0" dirty="0" smtClean="0"/>
              <a:t>Ποιότητα</a:t>
            </a:r>
            <a:r>
              <a:rPr lang="en-US" altLang="en-US" kern="0" dirty="0" smtClean="0"/>
              <a:t> </a:t>
            </a:r>
            <a:r>
              <a:rPr lang="en-US" altLang="en-US" kern="0" dirty="0" smtClean="0">
                <a:sym typeface="Symbol"/>
              </a:rPr>
              <a:t> </a:t>
            </a:r>
            <a:r>
              <a:rPr lang="el-GR" altLang="en-US" kern="0" dirty="0" smtClean="0">
                <a:sym typeface="Symbol"/>
              </a:rPr>
              <a:t> σε όλο το εύρος της παρασκευής και εμπορίας των τροφίμων </a:t>
            </a:r>
          </a:p>
          <a:p>
            <a:pPr lvl="0" algn="just">
              <a:spcBef>
                <a:spcPct val="20000"/>
              </a:spcBef>
              <a:spcAft>
                <a:spcPct val="20000"/>
              </a:spcAft>
              <a:buClr>
                <a:schemeClr val="tx1"/>
              </a:buClr>
            </a:pPr>
            <a:endParaRPr lang="el-GR" altLang="en-US" sz="1600" kern="0" dirty="0" smtClean="0">
              <a:sym typeface="Symbol"/>
            </a:endParaRPr>
          </a:p>
          <a:p>
            <a:pPr lvl="0" algn="just">
              <a:spcBef>
                <a:spcPct val="20000"/>
              </a:spcBef>
              <a:spcAft>
                <a:spcPct val="20000"/>
              </a:spcAft>
              <a:buClr>
                <a:schemeClr val="tx1"/>
              </a:buClr>
            </a:pPr>
            <a:r>
              <a:rPr lang="el-GR" altLang="en-US" kern="0" dirty="0" smtClean="0">
                <a:sym typeface="Symbol"/>
              </a:rPr>
              <a:t>Περιλαμβάνει:</a:t>
            </a:r>
          </a:p>
          <a:p>
            <a:pPr lvl="0" algn="just">
              <a:spcBef>
                <a:spcPct val="20000"/>
              </a:spcBef>
              <a:spcAft>
                <a:spcPct val="20000"/>
              </a:spcAft>
              <a:buClr>
                <a:schemeClr val="tx1"/>
              </a:buClr>
            </a:pPr>
            <a:endParaRPr lang="el-GR" altLang="en-US" kern="0" dirty="0" smtClean="0">
              <a:sym typeface="Symbol"/>
            </a:endParaRPr>
          </a:p>
          <a:p>
            <a:pPr lvl="0" algn="just">
              <a:spcBef>
                <a:spcPct val="20000"/>
              </a:spcBef>
              <a:spcAft>
                <a:spcPct val="20000"/>
              </a:spcAft>
              <a:buClr>
                <a:schemeClr val="tx1"/>
              </a:buClr>
              <a:buFont typeface="Arial" pitchFamily="34" charset="0"/>
              <a:buChar char="•"/>
            </a:pPr>
            <a:r>
              <a:rPr lang="el-GR" altLang="en-US" kern="0" dirty="0" smtClean="0">
                <a:sym typeface="Symbol"/>
              </a:rPr>
              <a:t> Οργανοληπτικά</a:t>
            </a:r>
          </a:p>
          <a:p>
            <a:pPr lvl="0" algn="just">
              <a:spcBef>
                <a:spcPct val="20000"/>
              </a:spcBef>
              <a:spcAft>
                <a:spcPct val="20000"/>
              </a:spcAft>
              <a:buClr>
                <a:schemeClr val="tx1"/>
              </a:buClr>
              <a:buFont typeface="Arial" pitchFamily="34" charset="0"/>
              <a:buChar char="•"/>
            </a:pPr>
            <a:r>
              <a:rPr lang="el-GR" altLang="en-US" kern="0" dirty="0" smtClean="0">
                <a:sym typeface="Symbol"/>
              </a:rPr>
              <a:t> Φυσικοχημικά</a:t>
            </a:r>
          </a:p>
          <a:p>
            <a:pPr lvl="0" algn="just">
              <a:spcBef>
                <a:spcPct val="20000"/>
              </a:spcBef>
              <a:spcAft>
                <a:spcPct val="20000"/>
              </a:spcAft>
              <a:buClr>
                <a:schemeClr val="tx1"/>
              </a:buClr>
              <a:buFont typeface="Arial" pitchFamily="34" charset="0"/>
              <a:buChar char="•"/>
            </a:pPr>
            <a:r>
              <a:rPr lang="el-GR" altLang="en-US" kern="0" dirty="0" smtClean="0">
                <a:sym typeface="Symbol"/>
              </a:rPr>
              <a:t> Μικροβιολογικά</a:t>
            </a:r>
          </a:p>
        </p:txBody>
      </p:sp>
      <p:sp>
        <p:nvSpPr>
          <p:cNvPr id="6" name="5 - Ορθογώνιο"/>
          <p:cNvSpPr/>
          <p:nvPr/>
        </p:nvSpPr>
        <p:spPr>
          <a:xfrm>
            <a:off x="2075140" y="407671"/>
            <a:ext cx="4709944" cy="461665"/>
          </a:xfrm>
          <a:prstGeom prst="rect">
            <a:avLst/>
          </a:prstGeom>
        </p:spPr>
        <p:txBody>
          <a:bodyPr wrap="none">
            <a:spAutoFit/>
          </a:bodyPr>
          <a:lstStyle/>
          <a:p>
            <a:pPr lvl="0" algn="just">
              <a:spcBef>
                <a:spcPct val="20000"/>
              </a:spcBef>
              <a:spcAft>
                <a:spcPct val="20000"/>
              </a:spcAft>
              <a:buClr>
                <a:schemeClr val="tx1"/>
              </a:buClr>
            </a:pPr>
            <a:r>
              <a:rPr lang="el-GR" altLang="en-US" b="1" kern="0" dirty="0" smtClean="0"/>
              <a:t>Συστήματα διαχείρισης ποιότητας</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 Ορθογώνιο"/>
          <p:cNvSpPr/>
          <p:nvPr/>
        </p:nvSpPr>
        <p:spPr>
          <a:xfrm>
            <a:off x="228600" y="1281143"/>
            <a:ext cx="8039100" cy="1938992"/>
          </a:xfrm>
          <a:prstGeom prst="rect">
            <a:avLst/>
          </a:prstGeom>
        </p:spPr>
        <p:txBody>
          <a:bodyPr wrap="square">
            <a:spAutoFit/>
          </a:bodyPr>
          <a:lstStyle/>
          <a:p>
            <a:pPr marL="0" indent="0" algn="just" eaLnBrk="1" hangingPunct="1">
              <a:buFont typeface="Arial" pitchFamily="34" charset="0"/>
              <a:buChar char="•"/>
              <a:defRPr/>
            </a:pPr>
            <a:r>
              <a:rPr lang="el-GR" altLang="el-GR" b="1" dirty="0" smtClean="0"/>
              <a:t> </a:t>
            </a:r>
            <a:r>
              <a:rPr lang="el-GR" altLang="el-GR" dirty="0" smtClean="0"/>
              <a:t>Ασφάλεια των ζωοτροφών</a:t>
            </a:r>
            <a:endParaRPr lang="en-US" altLang="el-GR" dirty="0" smtClean="0"/>
          </a:p>
          <a:p>
            <a:pPr marL="0" indent="0" algn="just" eaLnBrk="1" hangingPunct="1">
              <a:buFont typeface="Arial" pitchFamily="34" charset="0"/>
              <a:buChar char="•"/>
              <a:defRPr/>
            </a:pPr>
            <a:endParaRPr lang="el-GR" altLang="el-GR" dirty="0" smtClean="0"/>
          </a:p>
          <a:p>
            <a:pPr marL="0" indent="0" algn="just" eaLnBrk="1" hangingPunct="1">
              <a:buFont typeface="Arial" pitchFamily="34" charset="0"/>
              <a:buChar char="•"/>
              <a:defRPr/>
            </a:pPr>
            <a:r>
              <a:rPr lang="el-GR" altLang="el-GR" dirty="0" smtClean="0"/>
              <a:t>Υπεύθυνοι επιχειρήσεων τροφίμων και</a:t>
            </a:r>
            <a:r>
              <a:rPr lang="en-US" altLang="el-GR" dirty="0" smtClean="0"/>
              <a:t> </a:t>
            </a:r>
            <a:r>
              <a:rPr lang="el-GR" altLang="el-GR" dirty="0" smtClean="0"/>
              <a:t>ζωοτροφών</a:t>
            </a:r>
            <a:endParaRPr lang="en-US" altLang="el-GR" dirty="0" smtClean="0"/>
          </a:p>
          <a:p>
            <a:pPr marL="0" indent="0" algn="just" eaLnBrk="1" hangingPunct="1">
              <a:buFont typeface="Wingdings" pitchFamily="2" charset="2"/>
              <a:buNone/>
              <a:defRPr/>
            </a:pPr>
            <a:endParaRPr lang="en-US" altLang="el-GR" b="1" dirty="0" smtClean="0">
              <a:solidFill>
                <a:srgbClr val="66FF33"/>
              </a:solidFill>
            </a:endParaRPr>
          </a:p>
          <a:p>
            <a:pPr marL="0" indent="0" algn="just" eaLnBrk="1" hangingPunct="1">
              <a:buFont typeface="Wingdings" pitchFamily="2" charset="2"/>
              <a:buNone/>
              <a:defRPr/>
            </a:pPr>
            <a:endParaRPr lang="el-GR" altLang="el-GR" b="1" dirty="0" smtClean="0">
              <a:solidFill>
                <a:schemeClr val="accent4"/>
              </a:solidFill>
            </a:endParaRPr>
          </a:p>
        </p:txBody>
      </p:sp>
      <p:sp>
        <p:nvSpPr>
          <p:cNvPr id="6" name="5 - Ορθογώνιο"/>
          <p:cNvSpPr/>
          <p:nvPr/>
        </p:nvSpPr>
        <p:spPr>
          <a:xfrm>
            <a:off x="266700" y="3298895"/>
            <a:ext cx="7924800" cy="2308324"/>
          </a:xfrm>
          <a:prstGeom prst="rect">
            <a:avLst/>
          </a:prstGeom>
        </p:spPr>
        <p:txBody>
          <a:bodyPr wrap="square">
            <a:spAutoFit/>
          </a:bodyPr>
          <a:lstStyle/>
          <a:p>
            <a:pPr marL="0" indent="0" eaLnBrk="1" hangingPunct="1">
              <a:buFont typeface="Wingdings" pitchFamily="2" charset="2"/>
              <a:buNone/>
              <a:defRPr/>
            </a:pPr>
            <a:r>
              <a:rPr lang="el-GR" altLang="el-GR" b="1" i="1" dirty="0" smtClean="0">
                <a:solidFill>
                  <a:schemeClr val="accent4"/>
                </a:solidFill>
              </a:rPr>
              <a:t>Σύστημα έγκαιρης προειδοποίησης</a:t>
            </a:r>
            <a:r>
              <a:rPr lang="en-US" altLang="el-GR" b="1" i="1" dirty="0" smtClean="0">
                <a:solidFill>
                  <a:schemeClr val="accent4"/>
                </a:solidFill>
              </a:rPr>
              <a:t>  -</a:t>
            </a:r>
            <a:r>
              <a:rPr lang="el-GR" altLang="el-GR" b="1" i="1" dirty="0" smtClean="0">
                <a:solidFill>
                  <a:schemeClr val="accent4"/>
                </a:solidFill>
              </a:rPr>
              <a:t> διαχείριση κρίσεων και καταστάσεων έκτακτης ανάγκης</a:t>
            </a:r>
          </a:p>
          <a:p>
            <a:pPr marL="0" indent="0" algn="just" eaLnBrk="1" hangingPunct="1">
              <a:buFont typeface="Wingdings" pitchFamily="2" charset="2"/>
              <a:buNone/>
              <a:defRPr/>
            </a:pPr>
            <a:endParaRPr lang="el-GR" altLang="el-GR" b="1" dirty="0" smtClean="0">
              <a:solidFill>
                <a:schemeClr val="accent4"/>
              </a:solidFill>
            </a:endParaRPr>
          </a:p>
          <a:p>
            <a:pPr marL="0" indent="0" algn="just" eaLnBrk="1" hangingPunct="1">
              <a:buFont typeface="Wingdings" pitchFamily="2" charset="2"/>
              <a:buNone/>
              <a:defRPr/>
            </a:pPr>
            <a:r>
              <a:rPr lang="en-GB" altLang="el-GR" dirty="0" smtClean="0">
                <a:solidFill>
                  <a:schemeClr val="accent4"/>
                </a:solidFill>
              </a:rPr>
              <a:t>Rapid Alert System for Food and Feed</a:t>
            </a:r>
            <a:r>
              <a:rPr lang="el-GR" altLang="el-GR" dirty="0" smtClean="0">
                <a:solidFill>
                  <a:schemeClr val="accent4"/>
                </a:solidFill>
              </a:rPr>
              <a:t> (</a:t>
            </a:r>
            <a:r>
              <a:rPr lang="en-GB" altLang="el-GR" dirty="0" smtClean="0">
                <a:solidFill>
                  <a:schemeClr val="accent4"/>
                </a:solidFill>
              </a:rPr>
              <a:t>RASFF)</a:t>
            </a:r>
          </a:p>
          <a:p>
            <a:pPr marL="0" indent="0" algn="just" eaLnBrk="1" hangingPunct="1">
              <a:buFont typeface="Wingdings" pitchFamily="2" charset="2"/>
              <a:buNone/>
              <a:defRPr/>
            </a:pPr>
            <a:endParaRPr lang="en-GB" altLang="el-GR" dirty="0" smtClean="0">
              <a:solidFill>
                <a:schemeClr val="accent4"/>
              </a:solidFill>
            </a:endParaRPr>
          </a:p>
          <a:p>
            <a:pPr marL="0" indent="0" algn="just" eaLnBrk="1" hangingPunct="1">
              <a:buFont typeface="Wingdings" pitchFamily="2" charset="2"/>
              <a:buNone/>
              <a:defRPr/>
            </a:pPr>
            <a:r>
              <a:rPr lang="en-GB" altLang="el-GR" b="1" u="sng" dirty="0" smtClean="0">
                <a:solidFill>
                  <a:schemeClr val="accent4"/>
                </a:solidFill>
              </a:rPr>
              <a:t>https://webgate.ec.europa.eu/rasff-window/portal/ </a:t>
            </a:r>
          </a:p>
        </p:txBody>
      </p:sp>
      <p:sp>
        <p:nvSpPr>
          <p:cNvPr id="7" name="6 - Ορθογώνιο"/>
          <p:cNvSpPr/>
          <p:nvPr/>
        </p:nvSpPr>
        <p:spPr>
          <a:xfrm>
            <a:off x="2075140" y="407671"/>
            <a:ext cx="4709944" cy="461665"/>
          </a:xfrm>
          <a:prstGeom prst="rect">
            <a:avLst/>
          </a:prstGeom>
        </p:spPr>
        <p:txBody>
          <a:bodyPr wrap="none">
            <a:spAutoFit/>
          </a:bodyPr>
          <a:lstStyle/>
          <a:p>
            <a:pPr lvl="0" algn="just">
              <a:spcBef>
                <a:spcPct val="20000"/>
              </a:spcBef>
              <a:spcAft>
                <a:spcPct val="20000"/>
              </a:spcAft>
              <a:buClr>
                <a:schemeClr val="tx1"/>
              </a:buClr>
            </a:pPr>
            <a:r>
              <a:rPr lang="el-GR" altLang="en-US" b="1" kern="0" dirty="0" smtClean="0">
                <a:solidFill>
                  <a:schemeClr val="accent4"/>
                </a:solidFill>
              </a:rPr>
              <a:t>Συστήματα διαχείρισης ποιότητας</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 Ορθογώνιο"/>
          <p:cNvSpPr/>
          <p:nvPr/>
        </p:nvSpPr>
        <p:spPr>
          <a:xfrm>
            <a:off x="552450" y="1352651"/>
            <a:ext cx="8324850" cy="5041380"/>
          </a:xfrm>
          <a:prstGeom prst="rect">
            <a:avLst/>
          </a:prstGeom>
        </p:spPr>
        <p:txBody>
          <a:bodyPr wrap="square">
            <a:spAutoFit/>
          </a:bodyPr>
          <a:lstStyle/>
          <a:p>
            <a:pPr lvl="0" indent="-261938" algn="just">
              <a:lnSpc>
                <a:spcPct val="70000"/>
              </a:lnSpc>
              <a:spcBef>
                <a:spcPct val="30000"/>
              </a:spcBef>
              <a:spcAft>
                <a:spcPct val="20000"/>
              </a:spcAft>
              <a:buClr>
                <a:schemeClr val="tx1"/>
              </a:buClr>
              <a:defRPr/>
            </a:pPr>
            <a:r>
              <a:rPr lang="el-GR" altLang="el-GR" b="1" i="1" kern="0" dirty="0" smtClean="0">
                <a:solidFill>
                  <a:schemeClr val="accent4"/>
                </a:solidFill>
              </a:rPr>
              <a:t>Κανονισμός (ΕΚ) 852/2004 </a:t>
            </a:r>
            <a:r>
              <a:rPr lang="el-GR" altLang="el-GR" kern="0" dirty="0" smtClean="0">
                <a:solidFill>
                  <a:schemeClr val="accent4"/>
                </a:solidFill>
                <a:sym typeface="Symbol"/>
              </a:rPr>
              <a:t>  υγιεινή των τροφίμων</a:t>
            </a:r>
          </a:p>
          <a:p>
            <a:pPr lvl="0" indent="-261938" algn="just">
              <a:lnSpc>
                <a:spcPct val="70000"/>
              </a:lnSpc>
              <a:spcBef>
                <a:spcPct val="30000"/>
              </a:spcBef>
              <a:spcAft>
                <a:spcPct val="20000"/>
              </a:spcAft>
              <a:buClr>
                <a:schemeClr val="tx1"/>
              </a:buClr>
              <a:defRPr/>
            </a:pPr>
            <a:endParaRPr lang="el-GR" altLang="el-GR" kern="0" dirty="0" smtClean="0">
              <a:solidFill>
                <a:schemeClr val="accent4"/>
              </a:solidFill>
              <a:sym typeface="Symbol"/>
            </a:endParaRPr>
          </a:p>
          <a:p>
            <a:pPr lvl="0" indent="-261938" algn="just">
              <a:lnSpc>
                <a:spcPct val="70000"/>
              </a:lnSpc>
              <a:spcBef>
                <a:spcPct val="30000"/>
              </a:spcBef>
              <a:spcAft>
                <a:spcPct val="20000"/>
              </a:spcAft>
              <a:buClr>
                <a:schemeClr val="tx1"/>
              </a:buClr>
              <a:buFont typeface="Arial" pitchFamily="34" charset="0"/>
              <a:buChar char="•"/>
              <a:defRPr/>
            </a:pPr>
            <a:r>
              <a:rPr lang="el-GR" altLang="el-GR" kern="0" dirty="0" smtClean="0">
                <a:solidFill>
                  <a:schemeClr val="accent4"/>
                </a:solidFill>
                <a:sym typeface="Symbol"/>
              </a:rPr>
              <a:t>Αντικαθιστά την Οδηγία 93/43 την οποία και αντικαθιστά</a:t>
            </a:r>
          </a:p>
          <a:p>
            <a:pPr lvl="0" indent="-261938" algn="just">
              <a:lnSpc>
                <a:spcPct val="70000"/>
              </a:lnSpc>
              <a:spcBef>
                <a:spcPct val="30000"/>
              </a:spcBef>
              <a:spcAft>
                <a:spcPct val="20000"/>
              </a:spcAft>
              <a:buClr>
                <a:schemeClr val="tx1"/>
              </a:buClr>
              <a:buFont typeface="Arial" pitchFamily="34" charset="0"/>
              <a:buChar char="•"/>
              <a:defRPr/>
            </a:pPr>
            <a:endParaRPr lang="el-GR" altLang="el-GR" kern="0" dirty="0" smtClean="0">
              <a:solidFill>
                <a:schemeClr val="accent4"/>
              </a:solidFill>
              <a:sym typeface="Symbol"/>
            </a:endParaRPr>
          </a:p>
          <a:p>
            <a:pPr lvl="0" indent="-261938" algn="just">
              <a:lnSpc>
                <a:spcPct val="70000"/>
              </a:lnSpc>
              <a:spcBef>
                <a:spcPct val="30000"/>
              </a:spcBef>
              <a:spcAft>
                <a:spcPct val="20000"/>
              </a:spcAft>
              <a:buClr>
                <a:schemeClr val="tx1"/>
              </a:buClr>
              <a:buFont typeface="Arial" pitchFamily="34" charset="0"/>
              <a:buChar char="•"/>
              <a:defRPr/>
            </a:pPr>
            <a:r>
              <a:rPr lang="el-GR" altLang="el-GR" kern="0" dirty="0" smtClean="0">
                <a:solidFill>
                  <a:schemeClr val="accent4"/>
                </a:solidFill>
                <a:sym typeface="Symbol"/>
              </a:rPr>
              <a:t>Εφαρμόζεται σε επιχειρήσεις που παρασκευάζουν, χειρίζονται ή πωλούν τρόφιμα</a:t>
            </a:r>
          </a:p>
          <a:p>
            <a:pPr lvl="0" indent="-261938" algn="just">
              <a:lnSpc>
                <a:spcPct val="70000"/>
              </a:lnSpc>
              <a:spcBef>
                <a:spcPct val="30000"/>
              </a:spcBef>
              <a:spcAft>
                <a:spcPct val="20000"/>
              </a:spcAft>
              <a:buClr>
                <a:schemeClr val="tx1"/>
              </a:buClr>
              <a:buFont typeface="Arial" pitchFamily="34" charset="0"/>
              <a:buChar char="•"/>
              <a:defRPr/>
            </a:pPr>
            <a:endParaRPr lang="el-GR" altLang="el-GR" kern="0" dirty="0" smtClean="0">
              <a:solidFill>
                <a:schemeClr val="accent4"/>
              </a:solidFill>
              <a:sym typeface="Symbol"/>
            </a:endParaRPr>
          </a:p>
          <a:p>
            <a:pPr lvl="0" indent="-261938" algn="just">
              <a:lnSpc>
                <a:spcPct val="70000"/>
              </a:lnSpc>
              <a:spcBef>
                <a:spcPct val="30000"/>
              </a:spcBef>
              <a:spcAft>
                <a:spcPct val="20000"/>
              </a:spcAft>
              <a:buClr>
                <a:schemeClr val="tx1"/>
              </a:buClr>
              <a:buFont typeface="Arial" pitchFamily="34" charset="0"/>
              <a:buChar char="•"/>
              <a:defRPr/>
            </a:pPr>
            <a:r>
              <a:rPr lang="el-GR" altLang="el-GR" kern="0" dirty="0" smtClean="0">
                <a:solidFill>
                  <a:schemeClr val="accent4"/>
                </a:solidFill>
                <a:sym typeface="Symbol"/>
              </a:rPr>
              <a:t>Εγγραφή σε μητρώα επιχειρήσεων</a:t>
            </a:r>
          </a:p>
          <a:p>
            <a:pPr lvl="0" indent="-261938" algn="just">
              <a:lnSpc>
                <a:spcPct val="70000"/>
              </a:lnSpc>
              <a:spcBef>
                <a:spcPct val="30000"/>
              </a:spcBef>
              <a:spcAft>
                <a:spcPct val="20000"/>
              </a:spcAft>
              <a:buClr>
                <a:schemeClr val="tx1"/>
              </a:buClr>
              <a:buFont typeface="Arial" pitchFamily="34" charset="0"/>
              <a:buChar char="•"/>
              <a:defRPr/>
            </a:pPr>
            <a:endParaRPr lang="el-GR" altLang="el-GR" kern="0" dirty="0" smtClean="0">
              <a:solidFill>
                <a:schemeClr val="accent4"/>
              </a:solidFill>
              <a:sym typeface="Symbol"/>
            </a:endParaRPr>
          </a:p>
          <a:p>
            <a:pPr lvl="0" indent="-261938" algn="just">
              <a:lnSpc>
                <a:spcPct val="70000"/>
              </a:lnSpc>
              <a:spcBef>
                <a:spcPct val="30000"/>
              </a:spcBef>
              <a:spcAft>
                <a:spcPct val="20000"/>
              </a:spcAft>
              <a:buClr>
                <a:schemeClr val="tx1"/>
              </a:buClr>
              <a:buFont typeface="Arial" pitchFamily="34" charset="0"/>
              <a:buChar char="•"/>
              <a:defRPr/>
            </a:pPr>
            <a:r>
              <a:rPr lang="el-GR" altLang="el-GR" kern="0" dirty="0" smtClean="0">
                <a:solidFill>
                  <a:schemeClr val="accent4"/>
                </a:solidFill>
                <a:sym typeface="Symbol"/>
              </a:rPr>
              <a:t>Έκδοση Εθνικών νόμων ορθής πρακτικής</a:t>
            </a:r>
          </a:p>
          <a:p>
            <a:pPr lvl="0" indent="-261938" algn="just">
              <a:lnSpc>
                <a:spcPct val="70000"/>
              </a:lnSpc>
              <a:spcBef>
                <a:spcPct val="30000"/>
              </a:spcBef>
              <a:spcAft>
                <a:spcPct val="20000"/>
              </a:spcAft>
              <a:buClr>
                <a:schemeClr val="tx1"/>
              </a:buClr>
              <a:buFont typeface="Arial" pitchFamily="34" charset="0"/>
              <a:buChar char="•"/>
              <a:defRPr/>
            </a:pPr>
            <a:endParaRPr lang="el-GR" altLang="el-GR" kern="0" dirty="0" smtClean="0">
              <a:solidFill>
                <a:schemeClr val="accent4"/>
              </a:solidFill>
              <a:sym typeface="Symbol"/>
            </a:endParaRPr>
          </a:p>
          <a:p>
            <a:pPr lvl="0" indent="-261938" algn="just">
              <a:lnSpc>
                <a:spcPct val="70000"/>
              </a:lnSpc>
              <a:spcBef>
                <a:spcPct val="30000"/>
              </a:spcBef>
              <a:spcAft>
                <a:spcPct val="20000"/>
              </a:spcAft>
              <a:buClr>
                <a:schemeClr val="tx1"/>
              </a:buClr>
              <a:buFont typeface="Arial" pitchFamily="34" charset="0"/>
              <a:buChar char="•"/>
              <a:defRPr/>
            </a:pPr>
            <a:r>
              <a:rPr lang="el-GR" altLang="el-GR" kern="0" dirty="0" smtClean="0">
                <a:solidFill>
                  <a:schemeClr val="accent4"/>
                </a:solidFill>
                <a:sym typeface="Symbol"/>
              </a:rPr>
              <a:t>Εφαρμογή HACCP </a:t>
            </a:r>
          </a:p>
        </p:txBody>
      </p:sp>
      <p:sp>
        <p:nvSpPr>
          <p:cNvPr id="8" name="7 - Ορθογώνιο"/>
          <p:cNvSpPr/>
          <p:nvPr/>
        </p:nvSpPr>
        <p:spPr>
          <a:xfrm>
            <a:off x="2075140" y="407671"/>
            <a:ext cx="4709944" cy="461665"/>
          </a:xfrm>
          <a:prstGeom prst="rect">
            <a:avLst/>
          </a:prstGeom>
        </p:spPr>
        <p:txBody>
          <a:bodyPr wrap="none">
            <a:spAutoFit/>
          </a:bodyPr>
          <a:lstStyle/>
          <a:p>
            <a:pPr lvl="0" algn="just">
              <a:spcBef>
                <a:spcPct val="20000"/>
              </a:spcBef>
              <a:spcAft>
                <a:spcPct val="20000"/>
              </a:spcAft>
              <a:buClr>
                <a:schemeClr val="tx1"/>
              </a:buClr>
            </a:pPr>
            <a:r>
              <a:rPr lang="el-GR" altLang="en-US" b="1" kern="0" dirty="0" smtClean="0">
                <a:solidFill>
                  <a:schemeClr val="accent4"/>
                </a:solidFill>
              </a:rPr>
              <a:t>Συστήματα διαχείρισης ποιότητας</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 Ορθογώνιο"/>
          <p:cNvSpPr/>
          <p:nvPr/>
        </p:nvSpPr>
        <p:spPr>
          <a:xfrm>
            <a:off x="457200" y="1365915"/>
            <a:ext cx="7753350" cy="4228850"/>
          </a:xfrm>
          <a:prstGeom prst="rect">
            <a:avLst/>
          </a:prstGeom>
        </p:spPr>
        <p:txBody>
          <a:bodyPr wrap="square">
            <a:spAutoFit/>
          </a:bodyPr>
          <a:lstStyle/>
          <a:p>
            <a:pPr marL="87313" indent="-87313" algn="just" eaLnBrk="1" hangingPunct="1">
              <a:lnSpc>
                <a:spcPct val="80000"/>
              </a:lnSpc>
              <a:buFont typeface="Arial" pitchFamily="34" charset="0"/>
              <a:buChar char="•"/>
              <a:defRPr/>
            </a:pPr>
            <a:r>
              <a:rPr lang="el-GR" altLang="el-GR" dirty="0" smtClean="0"/>
              <a:t> Διάκριση των επιχειρήσεων ως προς δυναμικότητα </a:t>
            </a:r>
            <a:r>
              <a:rPr lang="el-GR" altLang="el-GR" dirty="0" smtClean="0">
                <a:sym typeface="Symbol"/>
              </a:rPr>
              <a:t></a:t>
            </a:r>
            <a:endParaRPr lang="el-GR" altLang="el-GR" dirty="0" smtClean="0"/>
          </a:p>
          <a:p>
            <a:pPr indent="-87313" algn="just" eaLnBrk="1" hangingPunct="1">
              <a:lnSpc>
                <a:spcPct val="80000"/>
              </a:lnSpc>
              <a:buFont typeface="Arial" pitchFamily="34" charset="0"/>
              <a:buChar char="•"/>
              <a:defRPr/>
            </a:pPr>
            <a:endParaRPr lang="el-GR" altLang="el-GR" dirty="0" smtClean="0"/>
          </a:p>
          <a:p>
            <a:pPr indent="-87313" algn="just" eaLnBrk="1" hangingPunct="1">
              <a:lnSpc>
                <a:spcPct val="80000"/>
              </a:lnSpc>
              <a:buFont typeface="Arial" pitchFamily="34" charset="0"/>
              <a:buChar char="•"/>
              <a:defRPr/>
            </a:pPr>
            <a:r>
              <a:rPr lang="el-GR" altLang="el-GR" dirty="0" smtClean="0"/>
              <a:t> Ευελιξία στις απαιτήσεις τήρησης των αρχών </a:t>
            </a:r>
            <a:r>
              <a:rPr lang="en-US" altLang="el-GR" dirty="0" smtClean="0"/>
              <a:t>HACCP</a:t>
            </a:r>
            <a:r>
              <a:rPr lang="el-GR" altLang="el-GR" dirty="0" smtClean="0"/>
              <a:t> με βάσει το μέγεθος</a:t>
            </a:r>
          </a:p>
          <a:p>
            <a:pPr marL="87313" indent="-87313" algn="just" eaLnBrk="1" hangingPunct="1">
              <a:lnSpc>
                <a:spcPct val="80000"/>
              </a:lnSpc>
              <a:buFont typeface="Arial" pitchFamily="34" charset="0"/>
              <a:buChar char="•"/>
              <a:defRPr/>
            </a:pPr>
            <a:endParaRPr lang="el-GR" altLang="el-GR" dirty="0" smtClean="0"/>
          </a:p>
          <a:p>
            <a:pPr marL="87313" indent="-87313" algn="just" eaLnBrk="1" hangingPunct="1">
              <a:lnSpc>
                <a:spcPct val="80000"/>
              </a:lnSpc>
              <a:buFont typeface="Arial" pitchFamily="34" charset="0"/>
              <a:buChar char="•"/>
              <a:defRPr/>
            </a:pPr>
            <a:r>
              <a:rPr lang="el-GR" altLang="el-GR" dirty="0" smtClean="0"/>
              <a:t> Διατήρηση παραδοσιακών μεθόδων </a:t>
            </a:r>
          </a:p>
          <a:p>
            <a:pPr marL="87313" indent="-87313" algn="just" eaLnBrk="1" hangingPunct="1">
              <a:lnSpc>
                <a:spcPct val="80000"/>
              </a:lnSpc>
              <a:buFont typeface="Arial" pitchFamily="34" charset="0"/>
              <a:buChar char="•"/>
              <a:defRPr/>
            </a:pPr>
            <a:endParaRPr lang="el-GR" altLang="el-GR" dirty="0" smtClean="0"/>
          </a:p>
          <a:p>
            <a:pPr marL="87313" indent="-87313" algn="just" eaLnBrk="1" hangingPunct="1">
              <a:lnSpc>
                <a:spcPct val="80000"/>
              </a:lnSpc>
              <a:buFont typeface="Arial" pitchFamily="34" charset="0"/>
              <a:buChar char="•"/>
              <a:defRPr/>
            </a:pPr>
            <a:r>
              <a:rPr lang="el-GR" altLang="el-GR" dirty="0" smtClean="0"/>
              <a:t> Καθορισμένοι στόχοι κανόνων υγιεινής (μείωση </a:t>
            </a:r>
            <a:r>
              <a:rPr lang="en-US" altLang="el-GR" dirty="0" err="1" smtClean="0"/>
              <a:t>cfu</a:t>
            </a:r>
            <a:r>
              <a:rPr lang="el-GR" altLang="el-GR" dirty="0" smtClean="0"/>
              <a:t>)</a:t>
            </a:r>
          </a:p>
          <a:p>
            <a:pPr marL="87313" indent="-87313" algn="just" eaLnBrk="1" hangingPunct="1">
              <a:lnSpc>
                <a:spcPct val="80000"/>
              </a:lnSpc>
              <a:buFont typeface="Arial" pitchFamily="34" charset="0"/>
              <a:buChar char="•"/>
              <a:defRPr/>
            </a:pPr>
            <a:endParaRPr lang="el-GR" altLang="el-GR" dirty="0" smtClean="0"/>
          </a:p>
          <a:p>
            <a:pPr marL="87313" indent="-87313" algn="just" eaLnBrk="1" hangingPunct="1">
              <a:lnSpc>
                <a:spcPct val="80000"/>
              </a:lnSpc>
              <a:buFont typeface="Arial" pitchFamily="34" charset="0"/>
              <a:buChar char="•"/>
              <a:defRPr/>
            </a:pPr>
            <a:r>
              <a:rPr lang="el-GR" altLang="el-GR" dirty="0" smtClean="0"/>
              <a:t> </a:t>
            </a:r>
            <a:r>
              <a:rPr lang="en-US" altLang="el-GR" dirty="0" smtClean="0"/>
              <a:t>Y</a:t>
            </a:r>
            <a:r>
              <a:rPr lang="el-GR" altLang="el-GR" dirty="0" err="1" smtClean="0"/>
              <a:t>πεύθυνος</a:t>
            </a:r>
            <a:r>
              <a:rPr lang="el-GR" altLang="el-GR" dirty="0" smtClean="0"/>
              <a:t> επιχείρησης τροφίμων </a:t>
            </a:r>
            <a:r>
              <a:rPr lang="el-GR" altLang="el-GR" dirty="0" smtClean="0">
                <a:sym typeface="Symbol"/>
              </a:rPr>
              <a:t></a:t>
            </a:r>
            <a:r>
              <a:rPr lang="en-US" altLang="el-GR" dirty="0" smtClean="0">
                <a:sym typeface="Symbol"/>
              </a:rPr>
              <a:t> </a:t>
            </a:r>
            <a:r>
              <a:rPr lang="el-GR" altLang="el-GR" dirty="0" smtClean="0"/>
              <a:t>πρωταρχική ευθύνη</a:t>
            </a:r>
            <a:r>
              <a:rPr lang="en-US" altLang="el-GR" dirty="0" smtClean="0"/>
              <a:t> </a:t>
            </a:r>
            <a:r>
              <a:rPr lang="en-US" altLang="el-GR" dirty="0" smtClean="0">
                <a:sym typeface="Symbol"/>
              </a:rPr>
              <a:t> </a:t>
            </a:r>
            <a:r>
              <a:rPr lang="el-GR" altLang="el-GR" dirty="0" smtClean="0"/>
              <a:t> υπόχρεος για την ενημέρωση των αρχών </a:t>
            </a:r>
            <a:r>
              <a:rPr lang="el-GR" altLang="el-GR" dirty="0" smtClean="0">
                <a:sym typeface="Symbol"/>
              </a:rPr>
              <a:t> </a:t>
            </a:r>
            <a:r>
              <a:rPr lang="el-GR" altLang="el-GR" dirty="0" smtClean="0"/>
              <a:t>συμμόρφωση με τη νομοθεσία</a:t>
            </a:r>
          </a:p>
          <a:p>
            <a:pPr marL="87313" indent="-87313" algn="just" eaLnBrk="1" hangingPunct="1">
              <a:lnSpc>
                <a:spcPct val="80000"/>
              </a:lnSpc>
              <a:buFont typeface="Arial" pitchFamily="34" charset="0"/>
              <a:buChar char="•"/>
              <a:defRPr/>
            </a:pPr>
            <a:endParaRPr lang="el-GR" altLang="el-GR" dirty="0" smtClean="0"/>
          </a:p>
          <a:p>
            <a:pPr marL="87313" indent="-87313" algn="just" eaLnBrk="1" hangingPunct="1">
              <a:lnSpc>
                <a:spcPct val="80000"/>
              </a:lnSpc>
              <a:buFont typeface="Arial" pitchFamily="34" charset="0"/>
              <a:buChar char="•"/>
              <a:defRPr/>
            </a:pPr>
            <a:r>
              <a:rPr lang="en-US" altLang="el-GR" dirty="0" smtClean="0"/>
              <a:t> </a:t>
            </a:r>
            <a:r>
              <a:rPr lang="el-GR" altLang="el-GR" dirty="0" smtClean="0"/>
              <a:t>Δειγματοληψία και έλεγχοι από τις ελεγκτικές αρχές</a:t>
            </a:r>
            <a:endParaRPr lang="en-US" altLang="el-GR" dirty="0" smtClean="0"/>
          </a:p>
        </p:txBody>
      </p:sp>
      <p:sp>
        <p:nvSpPr>
          <p:cNvPr id="6" name="5 - Ορθογώνιο"/>
          <p:cNvSpPr/>
          <p:nvPr/>
        </p:nvSpPr>
        <p:spPr>
          <a:xfrm>
            <a:off x="2075140" y="407671"/>
            <a:ext cx="4709944" cy="461665"/>
          </a:xfrm>
          <a:prstGeom prst="rect">
            <a:avLst/>
          </a:prstGeom>
        </p:spPr>
        <p:txBody>
          <a:bodyPr wrap="none">
            <a:spAutoFit/>
          </a:bodyPr>
          <a:lstStyle/>
          <a:p>
            <a:pPr lvl="0" algn="just">
              <a:spcBef>
                <a:spcPct val="20000"/>
              </a:spcBef>
              <a:spcAft>
                <a:spcPct val="20000"/>
              </a:spcAft>
              <a:buClr>
                <a:schemeClr val="tx1"/>
              </a:buClr>
            </a:pPr>
            <a:r>
              <a:rPr lang="el-GR" altLang="en-US" b="1" kern="0" dirty="0" smtClean="0">
                <a:solidFill>
                  <a:schemeClr val="accent4"/>
                </a:solidFill>
              </a:rPr>
              <a:t>Συστήματα διαχείρισης ποιότητας</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Ορθογώνιο"/>
          <p:cNvSpPr/>
          <p:nvPr/>
        </p:nvSpPr>
        <p:spPr>
          <a:xfrm>
            <a:off x="285750" y="1418398"/>
            <a:ext cx="8496300" cy="4228850"/>
          </a:xfrm>
          <a:prstGeom prst="rect">
            <a:avLst/>
          </a:prstGeom>
        </p:spPr>
        <p:txBody>
          <a:bodyPr wrap="square">
            <a:spAutoFit/>
          </a:bodyPr>
          <a:lstStyle/>
          <a:p>
            <a:pPr indent="-449263" algn="just" eaLnBrk="1" hangingPunct="1">
              <a:lnSpc>
                <a:spcPct val="80000"/>
              </a:lnSpc>
              <a:buFont typeface="Wingdings" pitchFamily="2" charset="2"/>
              <a:buNone/>
              <a:defRPr/>
            </a:pPr>
            <a:r>
              <a:rPr lang="el-GR" altLang="el-GR" b="1" i="1" dirty="0" smtClean="0">
                <a:solidFill>
                  <a:schemeClr val="accent4"/>
                </a:solidFill>
              </a:rPr>
              <a:t>Τήρηση Αρχείων:</a:t>
            </a:r>
          </a:p>
          <a:p>
            <a:pPr indent="-449263" algn="just" eaLnBrk="1" hangingPunct="1">
              <a:lnSpc>
                <a:spcPct val="80000"/>
              </a:lnSpc>
              <a:buFont typeface="Wingdings" pitchFamily="2" charset="2"/>
              <a:buNone/>
              <a:defRPr/>
            </a:pPr>
            <a:endParaRPr lang="el-GR" altLang="el-GR" b="1" dirty="0" smtClean="0">
              <a:solidFill>
                <a:schemeClr val="accent4"/>
              </a:solidFill>
            </a:endParaRPr>
          </a:p>
          <a:p>
            <a:pPr indent="-449263" algn="just" eaLnBrk="1" hangingPunct="1">
              <a:lnSpc>
                <a:spcPct val="80000"/>
              </a:lnSpc>
              <a:buFont typeface="Arial" pitchFamily="34" charset="0"/>
              <a:buChar char="•"/>
              <a:defRPr/>
            </a:pPr>
            <a:r>
              <a:rPr lang="el-GR" altLang="el-GR" dirty="0" smtClean="0">
                <a:solidFill>
                  <a:schemeClr val="accent4"/>
                </a:solidFill>
              </a:rPr>
              <a:t>Φύση και προέλευση ζωοτροφών</a:t>
            </a:r>
          </a:p>
          <a:p>
            <a:pPr indent="-449263" algn="just" eaLnBrk="1" hangingPunct="1">
              <a:lnSpc>
                <a:spcPct val="80000"/>
              </a:lnSpc>
              <a:defRPr/>
            </a:pPr>
            <a:endParaRPr lang="el-GR" altLang="el-GR" dirty="0" smtClean="0">
              <a:solidFill>
                <a:schemeClr val="accent4"/>
              </a:solidFill>
            </a:endParaRPr>
          </a:p>
          <a:p>
            <a:pPr indent="-449263" algn="just" eaLnBrk="1" hangingPunct="1">
              <a:lnSpc>
                <a:spcPct val="80000"/>
              </a:lnSpc>
              <a:buFont typeface="Arial" pitchFamily="34" charset="0"/>
              <a:buChar char="•"/>
              <a:defRPr/>
            </a:pPr>
            <a:r>
              <a:rPr lang="el-GR" altLang="el-GR" dirty="0" err="1" smtClean="0">
                <a:solidFill>
                  <a:schemeClr val="accent4"/>
                </a:solidFill>
              </a:rPr>
              <a:t>Φυτοπροστατευτικά</a:t>
            </a:r>
            <a:r>
              <a:rPr lang="el-GR" altLang="el-GR" dirty="0" smtClean="0">
                <a:solidFill>
                  <a:schemeClr val="accent4"/>
                </a:solidFill>
              </a:rPr>
              <a:t> και κτηνιατρικά φάρμακα - </a:t>
            </a:r>
            <a:r>
              <a:rPr lang="el-GR" altLang="el-GR" dirty="0" err="1" smtClean="0">
                <a:solidFill>
                  <a:schemeClr val="accent4"/>
                </a:solidFill>
              </a:rPr>
              <a:t>βιοκτόνα</a:t>
            </a:r>
            <a:endParaRPr lang="el-GR" altLang="el-GR" dirty="0" smtClean="0">
              <a:solidFill>
                <a:schemeClr val="accent4"/>
              </a:solidFill>
            </a:endParaRPr>
          </a:p>
          <a:p>
            <a:pPr indent="-449263" algn="just" eaLnBrk="1" hangingPunct="1">
              <a:lnSpc>
                <a:spcPct val="80000"/>
              </a:lnSpc>
              <a:buFont typeface="Arial" pitchFamily="34" charset="0"/>
              <a:buChar char="•"/>
              <a:defRPr/>
            </a:pPr>
            <a:endParaRPr lang="el-GR" altLang="el-GR" dirty="0" smtClean="0">
              <a:solidFill>
                <a:schemeClr val="accent4"/>
              </a:solidFill>
            </a:endParaRPr>
          </a:p>
          <a:p>
            <a:pPr indent="-449263" algn="just" eaLnBrk="1" hangingPunct="1">
              <a:lnSpc>
                <a:spcPct val="80000"/>
              </a:lnSpc>
              <a:buFont typeface="Arial" pitchFamily="34" charset="0"/>
              <a:buChar char="•"/>
              <a:defRPr/>
            </a:pPr>
            <a:r>
              <a:rPr lang="el-GR" altLang="el-GR" dirty="0" smtClean="0">
                <a:solidFill>
                  <a:schemeClr val="accent4"/>
                </a:solidFill>
              </a:rPr>
              <a:t>Θεραπευτικές αγωγές</a:t>
            </a:r>
          </a:p>
          <a:p>
            <a:pPr indent="-449263" algn="just" eaLnBrk="1" hangingPunct="1">
              <a:lnSpc>
                <a:spcPct val="80000"/>
              </a:lnSpc>
              <a:defRPr/>
            </a:pPr>
            <a:endParaRPr lang="el-GR" altLang="el-GR" dirty="0" smtClean="0">
              <a:solidFill>
                <a:schemeClr val="accent4"/>
              </a:solidFill>
            </a:endParaRPr>
          </a:p>
          <a:p>
            <a:pPr indent="-449263" algn="just" eaLnBrk="1" hangingPunct="1">
              <a:lnSpc>
                <a:spcPct val="80000"/>
              </a:lnSpc>
              <a:buFont typeface="Arial" pitchFamily="34" charset="0"/>
              <a:buChar char="•"/>
              <a:defRPr/>
            </a:pPr>
            <a:r>
              <a:rPr lang="el-GR" altLang="el-GR" dirty="0" smtClean="0">
                <a:solidFill>
                  <a:schemeClr val="accent4"/>
                </a:solidFill>
              </a:rPr>
              <a:t>Καταγραφή νόσων και εχθρών που επηρεάζουν την ασφάλεια των προϊόντων</a:t>
            </a:r>
          </a:p>
          <a:p>
            <a:pPr indent="-449263" algn="just" eaLnBrk="1" hangingPunct="1">
              <a:lnSpc>
                <a:spcPct val="80000"/>
              </a:lnSpc>
              <a:defRPr/>
            </a:pPr>
            <a:endParaRPr lang="el-GR" altLang="el-GR" dirty="0" smtClean="0">
              <a:solidFill>
                <a:schemeClr val="accent4"/>
              </a:solidFill>
            </a:endParaRPr>
          </a:p>
          <a:p>
            <a:pPr indent="-449263" algn="just" eaLnBrk="1" hangingPunct="1">
              <a:lnSpc>
                <a:spcPct val="80000"/>
              </a:lnSpc>
              <a:buFont typeface="Arial" pitchFamily="34" charset="0"/>
              <a:buChar char="•"/>
              <a:defRPr/>
            </a:pPr>
            <a:r>
              <a:rPr lang="el-GR" altLang="el-GR" dirty="0" smtClean="0">
                <a:solidFill>
                  <a:schemeClr val="accent4"/>
                </a:solidFill>
              </a:rPr>
              <a:t>Αποτελέσματα αναλύσεων</a:t>
            </a:r>
          </a:p>
          <a:p>
            <a:pPr indent="-449263" algn="just" eaLnBrk="1" hangingPunct="1">
              <a:lnSpc>
                <a:spcPct val="80000"/>
              </a:lnSpc>
              <a:defRPr/>
            </a:pPr>
            <a:endParaRPr lang="el-GR" altLang="el-GR" dirty="0" smtClean="0">
              <a:solidFill>
                <a:schemeClr val="accent4"/>
              </a:solidFill>
            </a:endParaRPr>
          </a:p>
          <a:p>
            <a:pPr indent="-449263" algn="just" eaLnBrk="1" hangingPunct="1">
              <a:lnSpc>
                <a:spcPct val="80000"/>
              </a:lnSpc>
              <a:buFont typeface="Arial" pitchFamily="34" charset="0"/>
              <a:buChar char="•"/>
              <a:defRPr/>
            </a:pPr>
            <a:r>
              <a:rPr lang="el-GR" altLang="el-GR" dirty="0" smtClean="0">
                <a:solidFill>
                  <a:schemeClr val="accent4"/>
                </a:solidFill>
              </a:rPr>
              <a:t>Εκθέσεις ελέγχων</a:t>
            </a:r>
          </a:p>
        </p:txBody>
      </p:sp>
      <p:sp>
        <p:nvSpPr>
          <p:cNvPr id="4" name="3 - Ορθογώνιο"/>
          <p:cNvSpPr/>
          <p:nvPr/>
        </p:nvSpPr>
        <p:spPr>
          <a:xfrm>
            <a:off x="2075140" y="407671"/>
            <a:ext cx="4709944" cy="461665"/>
          </a:xfrm>
          <a:prstGeom prst="rect">
            <a:avLst/>
          </a:prstGeom>
        </p:spPr>
        <p:txBody>
          <a:bodyPr wrap="none">
            <a:spAutoFit/>
          </a:bodyPr>
          <a:lstStyle/>
          <a:p>
            <a:pPr lvl="0" algn="just">
              <a:spcBef>
                <a:spcPct val="20000"/>
              </a:spcBef>
              <a:spcAft>
                <a:spcPct val="20000"/>
              </a:spcAft>
              <a:buClr>
                <a:schemeClr val="tx1"/>
              </a:buClr>
            </a:pPr>
            <a:r>
              <a:rPr lang="el-GR" altLang="en-US" b="1" kern="0" dirty="0" smtClean="0">
                <a:solidFill>
                  <a:schemeClr val="accent4"/>
                </a:solidFill>
              </a:rPr>
              <a:t>Συστήματα διαχείρισης ποιότητας</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Ορθογώνιο"/>
          <p:cNvSpPr/>
          <p:nvPr/>
        </p:nvSpPr>
        <p:spPr>
          <a:xfrm>
            <a:off x="304800" y="1338293"/>
            <a:ext cx="7791450" cy="2160591"/>
          </a:xfrm>
          <a:prstGeom prst="rect">
            <a:avLst/>
          </a:prstGeom>
        </p:spPr>
        <p:txBody>
          <a:bodyPr wrap="square">
            <a:spAutoFit/>
          </a:bodyPr>
          <a:lstStyle/>
          <a:p>
            <a:pPr indent="-87313" algn="just" eaLnBrk="1" hangingPunct="1">
              <a:lnSpc>
                <a:spcPct val="80000"/>
              </a:lnSpc>
              <a:buFont typeface="Wingdings" pitchFamily="2" charset="2"/>
              <a:buNone/>
              <a:defRPr/>
            </a:pPr>
            <a:r>
              <a:rPr lang="el-GR" altLang="el-GR" b="1" dirty="0" smtClean="0"/>
              <a:t>Εξαιρεί:</a:t>
            </a:r>
          </a:p>
          <a:p>
            <a:pPr indent="-87313" algn="just" eaLnBrk="1" hangingPunct="1">
              <a:lnSpc>
                <a:spcPct val="80000"/>
              </a:lnSpc>
              <a:buFont typeface="Wingdings" pitchFamily="2" charset="2"/>
              <a:buNone/>
              <a:defRPr/>
            </a:pPr>
            <a:endParaRPr lang="el-GR" altLang="el-GR" dirty="0" smtClean="0"/>
          </a:p>
          <a:p>
            <a:pPr indent="-87313" algn="just" eaLnBrk="1" hangingPunct="1">
              <a:lnSpc>
                <a:spcPct val="80000"/>
              </a:lnSpc>
              <a:buFont typeface="Arial" pitchFamily="34" charset="0"/>
              <a:buChar char="•"/>
              <a:defRPr/>
            </a:pPr>
            <a:r>
              <a:rPr lang="el-GR" altLang="el-GR" dirty="0" smtClean="0"/>
              <a:t> Παραγωγή, αποθήκευση και κατανάλωση   τροφίμων για προσωπική οικιακή χρήση</a:t>
            </a:r>
          </a:p>
          <a:p>
            <a:pPr indent="-87313" algn="just" eaLnBrk="1" hangingPunct="1">
              <a:lnSpc>
                <a:spcPct val="80000"/>
              </a:lnSpc>
              <a:buFont typeface="Arial" pitchFamily="34" charset="0"/>
              <a:buChar char="•"/>
              <a:defRPr/>
            </a:pPr>
            <a:endParaRPr lang="el-GR" altLang="el-GR" dirty="0" smtClean="0"/>
          </a:p>
          <a:p>
            <a:pPr indent="-87313" algn="just" eaLnBrk="1" hangingPunct="1">
              <a:lnSpc>
                <a:spcPct val="80000"/>
              </a:lnSpc>
              <a:buFont typeface="Arial" pitchFamily="34" charset="0"/>
              <a:buChar char="•"/>
              <a:defRPr/>
            </a:pPr>
            <a:r>
              <a:rPr lang="el-GR" altLang="el-GR" dirty="0" smtClean="0"/>
              <a:t> Στην άμεση προμήθεια μικρών ποσοτήτων από τον παραγωγό στον καταναλωτή </a:t>
            </a:r>
          </a:p>
        </p:txBody>
      </p:sp>
      <p:sp>
        <p:nvSpPr>
          <p:cNvPr id="6" name="5 - Ορθογώνιο"/>
          <p:cNvSpPr/>
          <p:nvPr/>
        </p:nvSpPr>
        <p:spPr>
          <a:xfrm>
            <a:off x="2075140" y="407671"/>
            <a:ext cx="4709944" cy="461665"/>
          </a:xfrm>
          <a:prstGeom prst="rect">
            <a:avLst/>
          </a:prstGeom>
        </p:spPr>
        <p:txBody>
          <a:bodyPr wrap="none">
            <a:spAutoFit/>
          </a:bodyPr>
          <a:lstStyle/>
          <a:p>
            <a:pPr lvl="0" algn="just">
              <a:spcBef>
                <a:spcPct val="20000"/>
              </a:spcBef>
              <a:spcAft>
                <a:spcPct val="20000"/>
              </a:spcAft>
              <a:buClr>
                <a:schemeClr val="tx1"/>
              </a:buClr>
            </a:pPr>
            <a:r>
              <a:rPr lang="el-GR" altLang="en-US" b="1" kern="0" dirty="0" smtClean="0">
                <a:solidFill>
                  <a:schemeClr val="accent4"/>
                </a:solidFill>
              </a:rPr>
              <a:t>Συστήματα διαχείρισης ποιότητας</a:t>
            </a:r>
          </a:p>
        </p:txBody>
      </p:sp>
    </p:spTree>
    <p:extLst>
      <p:ext uri="{BB962C8B-B14F-4D97-AF65-F5344CB8AC3E}">
        <p14:creationId xmlns:p14="http://schemas.microsoft.com/office/powerpoint/2010/main" val="311900779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 Ορθογώνιο"/>
          <p:cNvSpPr/>
          <p:nvPr/>
        </p:nvSpPr>
        <p:spPr>
          <a:xfrm>
            <a:off x="514350" y="1323350"/>
            <a:ext cx="8305800" cy="5078313"/>
          </a:xfrm>
          <a:prstGeom prst="rect">
            <a:avLst/>
          </a:prstGeom>
        </p:spPr>
        <p:txBody>
          <a:bodyPr wrap="square">
            <a:spAutoFit/>
          </a:bodyPr>
          <a:lstStyle/>
          <a:p>
            <a:pPr indent="-449263" algn="just" eaLnBrk="1" hangingPunct="1">
              <a:lnSpc>
                <a:spcPct val="90000"/>
              </a:lnSpc>
              <a:defRPr/>
            </a:pPr>
            <a:r>
              <a:rPr lang="el-GR" altLang="el-GR" b="1" i="1" dirty="0" smtClean="0">
                <a:solidFill>
                  <a:schemeClr val="accent4"/>
                </a:solidFill>
              </a:rPr>
              <a:t>Απαιτήσεις υγιεινής - υποχρέωση εφαρμογής από τους υπευθύνους επιχειρήσεων τροφίμων</a:t>
            </a:r>
          </a:p>
          <a:p>
            <a:pPr marL="449263" indent="-449263" algn="just" eaLnBrk="1" hangingPunct="1">
              <a:lnSpc>
                <a:spcPct val="90000"/>
              </a:lnSpc>
              <a:buFont typeface="Arial" pitchFamily="34" charset="0"/>
              <a:buChar char="•"/>
              <a:defRPr/>
            </a:pPr>
            <a:endParaRPr lang="el-GR" altLang="el-GR" dirty="0" smtClean="0">
              <a:solidFill>
                <a:schemeClr val="accent4"/>
              </a:solidFill>
            </a:endParaRPr>
          </a:p>
          <a:p>
            <a:pPr marL="449263" indent="-449263" algn="just" eaLnBrk="1" hangingPunct="1">
              <a:lnSpc>
                <a:spcPct val="90000"/>
              </a:lnSpc>
              <a:buFont typeface="Arial" pitchFamily="34" charset="0"/>
              <a:buChar char="•"/>
              <a:defRPr/>
            </a:pPr>
            <a:r>
              <a:rPr lang="el-GR" altLang="el-GR" dirty="0" smtClean="0">
                <a:solidFill>
                  <a:schemeClr val="accent4"/>
                </a:solidFill>
              </a:rPr>
              <a:t>Γενικές απαιτήσεις για τους χώρους της εγκατάστασης</a:t>
            </a:r>
          </a:p>
          <a:p>
            <a:pPr marL="449263" indent="-449263" algn="just" eaLnBrk="1" hangingPunct="1">
              <a:lnSpc>
                <a:spcPct val="90000"/>
              </a:lnSpc>
              <a:buFont typeface="Arial" pitchFamily="34" charset="0"/>
              <a:buChar char="•"/>
              <a:defRPr/>
            </a:pPr>
            <a:endParaRPr lang="el-GR" altLang="el-GR" dirty="0" smtClean="0">
              <a:solidFill>
                <a:schemeClr val="accent4"/>
              </a:solidFill>
            </a:endParaRPr>
          </a:p>
          <a:p>
            <a:pPr marL="449263" indent="-449263" algn="just" eaLnBrk="1" hangingPunct="1">
              <a:lnSpc>
                <a:spcPct val="90000"/>
              </a:lnSpc>
              <a:buFont typeface="Arial" pitchFamily="34" charset="0"/>
              <a:buChar char="•"/>
              <a:defRPr/>
            </a:pPr>
            <a:r>
              <a:rPr lang="el-GR" altLang="el-GR" dirty="0" smtClean="0">
                <a:solidFill>
                  <a:schemeClr val="accent4"/>
                </a:solidFill>
              </a:rPr>
              <a:t>Απαιτήσεις για τους χώρους παρασκευής ή μεταποίησης τροφίμων</a:t>
            </a:r>
          </a:p>
          <a:p>
            <a:pPr marL="449263" indent="-449263" algn="just" eaLnBrk="1" hangingPunct="1">
              <a:lnSpc>
                <a:spcPct val="90000"/>
              </a:lnSpc>
              <a:buFont typeface="Arial" pitchFamily="34" charset="0"/>
              <a:buChar char="•"/>
              <a:defRPr/>
            </a:pPr>
            <a:endParaRPr lang="el-GR" altLang="el-GR" dirty="0" smtClean="0">
              <a:solidFill>
                <a:schemeClr val="accent4"/>
              </a:solidFill>
            </a:endParaRPr>
          </a:p>
          <a:p>
            <a:pPr marL="449263" indent="-449263" algn="just" eaLnBrk="1" hangingPunct="1">
              <a:lnSpc>
                <a:spcPct val="90000"/>
              </a:lnSpc>
              <a:buFont typeface="Arial" pitchFamily="34" charset="0"/>
              <a:buChar char="•"/>
              <a:defRPr/>
            </a:pPr>
            <a:r>
              <a:rPr lang="el-GR" altLang="el-GR" dirty="0" smtClean="0">
                <a:solidFill>
                  <a:schemeClr val="accent4"/>
                </a:solidFill>
              </a:rPr>
              <a:t>Απαιτήσεις για κινητούς χώρους τροφίμων</a:t>
            </a:r>
          </a:p>
          <a:p>
            <a:pPr marL="449263" indent="-449263" algn="just" eaLnBrk="1" hangingPunct="1">
              <a:lnSpc>
                <a:spcPct val="90000"/>
              </a:lnSpc>
              <a:buFont typeface="Arial" pitchFamily="34" charset="0"/>
              <a:buChar char="•"/>
              <a:defRPr/>
            </a:pPr>
            <a:endParaRPr lang="el-GR" altLang="el-GR" dirty="0" smtClean="0">
              <a:solidFill>
                <a:schemeClr val="accent4"/>
              </a:solidFill>
            </a:endParaRPr>
          </a:p>
          <a:p>
            <a:pPr marL="449263" indent="-449263" algn="just" eaLnBrk="1" hangingPunct="1">
              <a:lnSpc>
                <a:spcPct val="90000"/>
              </a:lnSpc>
              <a:buFont typeface="Arial" pitchFamily="34" charset="0"/>
              <a:buChar char="•"/>
              <a:defRPr/>
            </a:pPr>
            <a:r>
              <a:rPr lang="el-GR" altLang="el-GR" dirty="0" smtClean="0">
                <a:solidFill>
                  <a:schemeClr val="accent4"/>
                </a:solidFill>
              </a:rPr>
              <a:t>Απαιτήσεις για αυτόματους πωλητές</a:t>
            </a:r>
          </a:p>
          <a:p>
            <a:pPr marL="449263" indent="-449263" algn="just" eaLnBrk="1" hangingPunct="1">
              <a:lnSpc>
                <a:spcPct val="90000"/>
              </a:lnSpc>
              <a:buFont typeface="Arial" pitchFamily="34" charset="0"/>
              <a:buChar char="•"/>
              <a:defRPr/>
            </a:pPr>
            <a:endParaRPr lang="el-GR" altLang="el-GR" dirty="0" smtClean="0">
              <a:solidFill>
                <a:schemeClr val="accent4"/>
              </a:solidFill>
            </a:endParaRPr>
          </a:p>
          <a:p>
            <a:pPr marL="449263" indent="-449263" algn="just" eaLnBrk="1" hangingPunct="1">
              <a:lnSpc>
                <a:spcPct val="90000"/>
              </a:lnSpc>
              <a:buFont typeface="Arial" pitchFamily="34" charset="0"/>
              <a:buChar char="•"/>
              <a:defRPr/>
            </a:pPr>
            <a:r>
              <a:rPr lang="el-GR" altLang="el-GR" dirty="0" smtClean="0">
                <a:solidFill>
                  <a:schemeClr val="accent4"/>
                </a:solidFill>
              </a:rPr>
              <a:t>Απαιτήσεις κατά τη μεταφορά</a:t>
            </a:r>
          </a:p>
          <a:p>
            <a:pPr marL="449263" indent="-449263" algn="just" eaLnBrk="1" hangingPunct="1">
              <a:lnSpc>
                <a:spcPct val="90000"/>
              </a:lnSpc>
              <a:buFont typeface="Arial" pitchFamily="34" charset="0"/>
              <a:buChar char="•"/>
              <a:defRPr/>
            </a:pPr>
            <a:endParaRPr lang="el-GR" altLang="el-GR" dirty="0" smtClean="0">
              <a:solidFill>
                <a:schemeClr val="accent4"/>
              </a:solidFill>
            </a:endParaRPr>
          </a:p>
          <a:p>
            <a:pPr marL="449263" indent="-449263" algn="just" eaLnBrk="1" hangingPunct="1">
              <a:lnSpc>
                <a:spcPct val="90000"/>
              </a:lnSpc>
              <a:buFont typeface="Arial" pitchFamily="34" charset="0"/>
              <a:buChar char="•"/>
              <a:defRPr/>
            </a:pPr>
            <a:r>
              <a:rPr lang="el-GR" altLang="el-GR" dirty="0" smtClean="0">
                <a:solidFill>
                  <a:schemeClr val="accent4"/>
                </a:solidFill>
              </a:rPr>
              <a:t>Απαιτήσεις εξοπλισμού</a:t>
            </a:r>
          </a:p>
        </p:txBody>
      </p:sp>
      <p:sp>
        <p:nvSpPr>
          <p:cNvPr id="14" name="13 - Ορθογώνιο"/>
          <p:cNvSpPr/>
          <p:nvPr/>
        </p:nvSpPr>
        <p:spPr>
          <a:xfrm>
            <a:off x="2075140" y="407671"/>
            <a:ext cx="4709944" cy="461665"/>
          </a:xfrm>
          <a:prstGeom prst="rect">
            <a:avLst/>
          </a:prstGeom>
        </p:spPr>
        <p:txBody>
          <a:bodyPr wrap="none">
            <a:spAutoFit/>
          </a:bodyPr>
          <a:lstStyle/>
          <a:p>
            <a:pPr lvl="0" algn="just">
              <a:spcBef>
                <a:spcPct val="20000"/>
              </a:spcBef>
              <a:spcAft>
                <a:spcPct val="20000"/>
              </a:spcAft>
              <a:buClr>
                <a:schemeClr val="tx1"/>
              </a:buClr>
            </a:pPr>
            <a:r>
              <a:rPr lang="el-GR" altLang="en-US" b="1" kern="0" dirty="0" smtClean="0">
                <a:solidFill>
                  <a:schemeClr val="accent4"/>
                </a:solidFill>
              </a:rPr>
              <a:t>Συστήματα διαχείρισης ποιότητας</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Ορθογώνιο"/>
          <p:cNvSpPr/>
          <p:nvPr/>
        </p:nvSpPr>
        <p:spPr>
          <a:xfrm>
            <a:off x="342900" y="1360236"/>
            <a:ext cx="7086600" cy="3416320"/>
          </a:xfrm>
          <a:prstGeom prst="rect">
            <a:avLst/>
          </a:prstGeom>
        </p:spPr>
        <p:txBody>
          <a:bodyPr wrap="square">
            <a:spAutoFit/>
          </a:bodyPr>
          <a:lstStyle/>
          <a:p>
            <a:pPr marL="449263" indent="-449263" algn="just" eaLnBrk="1" hangingPunct="1">
              <a:lnSpc>
                <a:spcPct val="90000"/>
              </a:lnSpc>
              <a:buFont typeface="Arial" pitchFamily="34" charset="0"/>
              <a:buChar char="•"/>
              <a:defRPr/>
            </a:pPr>
            <a:r>
              <a:rPr lang="el-GR" altLang="el-GR" dirty="0" smtClean="0">
                <a:solidFill>
                  <a:schemeClr val="accent4"/>
                </a:solidFill>
              </a:rPr>
              <a:t>Απορρίμματα τροφίμων – διαχείριση αποβλήτων</a:t>
            </a:r>
          </a:p>
          <a:p>
            <a:pPr marL="449263" indent="-449263" algn="just" eaLnBrk="1" hangingPunct="1">
              <a:lnSpc>
                <a:spcPct val="90000"/>
              </a:lnSpc>
              <a:buFont typeface="Arial" pitchFamily="34" charset="0"/>
              <a:buChar char="•"/>
              <a:defRPr/>
            </a:pPr>
            <a:endParaRPr lang="el-GR" altLang="el-GR" dirty="0" smtClean="0">
              <a:solidFill>
                <a:schemeClr val="accent4"/>
              </a:solidFill>
            </a:endParaRPr>
          </a:p>
          <a:p>
            <a:pPr marL="449263" indent="-449263" algn="just" eaLnBrk="1" hangingPunct="1">
              <a:lnSpc>
                <a:spcPct val="90000"/>
              </a:lnSpc>
              <a:buFont typeface="Arial" pitchFamily="34" charset="0"/>
              <a:buChar char="•"/>
              <a:defRPr/>
            </a:pPr>
            <a:r>
              <a:rPr lang="el-GR" altLang="el-GR" dirty="0" smtClean="0">
                <a:solidFill>
                  <a:schemeClr val="accent4"/>
                </a:solidFill>
              </a:rPr>
              <a:t>Ποιότητα νερού – έλεγχος</a:t>
            </a:r>
          </a:p>
          <a:p>
            <a:pPr marL="449263" indent="-449263" algn="just" eaLnBrk="1" hangingPunct="1">
              <a:lnSpc>
                <a:spcPct val="90000"/>
              </a:lnSpc>
              <a:buFont typeface="Arial" pitchFamily="34" charset="0"/>
              <a:buChar char="•"/>
              <a:defRPr/>
            </a:pPr>
            <a:endParaRPr lang="el-GR" altLang="el-GR" dirty="0" smtClean="0">
              <a:solidFill>
                <a:schemeClr val="accent4"/>
              </a:solidFill>
            </a:endParaRPr>
          </a:p>
          <a:p>
            <a:pPr marL="449263" indent="-449263" algn="just" eaLnBrk="1" hangingPunct="1">
              <a:lnSpc>
                <a:spcPct val="90000"/>
              </a:lnSpc>
              <a:buFont typeface="Arial" pitchFamily="34" charset="0"/>
              <a:buChar char="•"/>
              <a:defRPr/>
            </a:pPr>
            <a:r>
              <a:rPr lang="el-GR" altLang="el-GR" dirty="0" smtClean="0">
                <a:solidFill>
                  <a:schemeClr val="accent4"/>
                </a:solidFill>
              </a:rPr>
              <a:t>Ατομική υγιεινή</a:t>
            </a:r>
          </a:p>
          <a:p>
            <a:pPr marL="449263" indent="-449263" algn="just" eaLnBrk="1" hangingPunct="1">
              <a:lnSpc>
                <a:spcPct val="90000"/>
              </a:lnSpc>
              <a:buFont typeface="Arial" pitchFamily="34" charset="0"/>
              <a:buChar char="•"/>
              <a:defRPr/>
            </a:pPr>
            <a:endParaRPr lang="el-GR" altLang="el-GR" dirty="0" smtClean="0">
              <a:solidFill>
                <a:schemeClr val="accent4"/>
              </a:solidFill>
            </a:endParaRPr>
          </a:p>
          <a:p>
            <a:pPr marL="449263" indent="-449263" algn="just" eaLnBrk="1" hangingPunct="1">
              <a:lnSpc>
                <a:spcPct val="90000"/>
              </a:lnSpc>
              <a:buFont typeface="Arial" pitchFamily="34" charset="0"/>
              <a:buChar char="•"/>
              <a:defRPr/>
            </a:pPr>
            <a:r>
              <a:rPr lang="el-GR" altLang="el-GR" dirty="0" smtClean="0">
                <a:solidFill>
                  <a:schemeClr val="accent4"/>
                </a:solidFill>
              </a:rPr>
              <a:t>Θερμική επεξεργασία</a:t>
            </a:r>
          </a:p>
          <a:p>
            <a:pPr marL="449263" indent="-449263" algn="just" eaLnBrk="1" hangingPunct="1">
              <a:lnSpc>
                <a:spcPct val="90000"/>
              </a:lnSpc>
              <a:buFont typeface="Arial" pitchFamily="34" charset="0"/>
              <a:buChar char="•"/>
              <a:defRPr/>
            </a:pPr>
            <a:endParaRPr lang="el-GR" altLang="el-GR" dirty="0" smtClean="0">
              <a:solidFill>
                <a:schemeClr val="accent4"/>
              </a:solidFill>
            </a:endParaRPr>
          </a:p>
          <a:p>
            <a:pPr marL="449263" indent="-449263" algn="just" eaLnBrk="1" hangingPunct="1">
              <a:lnSpc>
                <a:spcPct val="90000"/>
              </a:lnSpc>
              <a:buFont typeface="Arial" pitchFamily="34" charset="0"/>
              <a:buChar char="•"/>
              <a:defRPr/>
            </a:pPr>
            <a:r>
              <a:rPr lang="el-GR" altLang="el-GR" dirty="0" smtClean="0">
                <a:solidFill>
                  <a:schemeClr val="accent4"/>
                </a:solidFill>
              </a:rPr>
              <a:t>Εκπαίδευση</a:t>
            </a:r>
          </a:p>
          <a:p>
            <a:pPr marL="449263" indent="-449263" algn="just" eaLnBrk="1" hangingPunct="1">
              <a:lnSpc>
                <a:spcPct val="90000"/>
              </a:lnSpc>
              <a:defRPr/>
            </a:pPr>
            <a:r>
              <a:rPr lang="el-GR" altLang="el-GR" dirty="0" smtClean="0">
                <a:solidFill>
                  <a:schemeClr val="accent4"/>
                </a:solidFill>
              </a:rPr>
              <a:t> </a:t>
            </a:r>
            <a:endParaRPr lang="el-GR" dirty="0">
              <a:solidFill>
                <a:schemeClr val="accent4"/>
              </a:solidFill>
            </a:endParaRPr>
          </a:p>
        </p:txBody>
      </p:sp>
      <p:sp>
        <p:nvSpPr>
          <p:cNvPr id="5" name="4 - Ορθογώνιο"/>
          <p:cNvSpPr/>
          <p:nvPr/>
        </p:nvSpPr>
        <p:spPr>
          <a:xfrm>
            <a:off x="2075140" y="407671"/>
            <a:ext cx="4709944" cy="461665"/>
          </a:xfrm>
          <a:prstGeom prst="rect">
            <a:avLst/>
          </a:prstGeom>
        </p:spPr>
        <p:txBody>
          <a:bodyPr wrap="none">
            <a:spAutoFit/>
          </a:bodyPr>
          <a:lstStyle/>
          <a:p>
            <a:pPr lvl="0" algn="just">
              <a:spcBef>
                <a:spcPct val="20000"/>
              </a:spcBef>
              <a:spcAft>
                <a:spcPct val="20000"/>
              </a:spcAft>
              <a:buClr>
                <a:schemeClr val="tx1"/>
              </a:buClr>
            </a:pPr>
            <a:r>
              <a:rPr lang="el-GR" altLang="en-US" b="1" kern="0" dirty="0" smtClean="0">
                <a:solidFill>
                  <a:schemeClr val="accent4"/>
                </a:solidFill>
              </a:rPr>
              <a:t>Συστήματα διαχείρισης ποιότητας</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 Ορθογώνιο"/>
          <p:cNvSpPr/>
          <p:nvPr/>
        </p:nvSpPr>
        <p:spPr>
          <a:xfrm>
            <a:off x="533400" y="1610469"/>
            <a:ext cx="8001000" cy="4524315"/>
          </a:xfrm>
          <a:prstGeom prst="rect">
            <a:avLst/>
          </a:prstGeom>
        </p:spPr>
        <p:txBody>
          <a:bodyPr wrap="square">
            <a:spAutoFit/>
          </a:bodyPr>
          <a:lstStyle/>
          <a:p>
            <a:pPr algn="just"/>
            <a:r>
              <a:rPr lang="el-GR" b="1" i="1" dirty="0" smtClean="0"/>
              <a:t>Κανονισμός (ΕΚ) 853/2004 </a:t>
            </a:r>
          </a:p>
          <a:p>
            <a:pPr algn="just"/>
            <a:endParaRPr lang="el-GR" dirty="0" smtClean="0"/>
          </a:p>
          <a:p>
            <a:pPr algn="just">
              <a:buFont typeface="Arial" pitchFamily="34" charset="0"/>
              <a:buChar char="•"/>
            </a:pPr>
            <a:r>
              <a:rPr lang="el-GR" dirty="0" smtClean="0"/>
              <a:t> Αφορά τον καθορισμό ειδικών κανόνων υγιεινής για τα τρόφιμα ζωικής προέλευσης</a:t>
            </a:r>
          </a:p>
          <a:p>
            <a:pPr algn="just">
              <a:buFont typeface="Arial" pitchFamily="34" charset="0"/>
              <a:buChar char="•"/>
            </a:pPr>
            <a:endParaRPr lang="el-GR" dirty="0" smtClean="0"/>
          </a:p>
          <a:p>
            <a:pPr algn="just">
              <a:buFont typeface="Arial" pitchFamily="34" charset="0"/>
              <a:buChar char="•"/>
            </a:pPr>
            <a:r>
              <a:rPr lang="el-GR" dirty="0" smtClean="0"/>
              <a:t> Εφαρμόζεται σε μη μεταποιημένα και στα μεταποιημένα προϊόντα ζωικής προέλευσης </a:t>
            </a:r>
          </a:p>
          <a:p>
            <a:pPr algn="just">
              <a:buFont typeface="Arial" pitchFamily="34" charset="0"/>
              <a:buChar char="•"/>
            </a:pPr>
            <a:endParaRPr lang="el-GR" dirty="0" smtClean="0"/>
          </a:p>
          <a:p>
            <a:pPr algn="just">
              <a:buFont typeface="Arial" pitchFamily="34" charset="0"/>
              <a:buChar char="•"/>
            </a:pPr>
            <a:r>
              <a:rPr lang="el-GR" dirty="0" smtClean="0"/>
              <a:t> Δεν φέρει εφαρμογή σε τρόφιμα που περιέχουν και τα δύο ή κατά την οικιακή χρήση ή άμεσα από τον παραγωγό στον καταναλωτή</a:t>
            </a:r>
          </a:p>
          <a:p>
            <a:endParaRPr lang="el-GR" dirty="0" smtClean="0"/>
          </a:p>
        </p:txBody>
      </p:sp>
      <p:sp>
        <p:nvSpPr>
          <p:cNvPr id="6" name="5 - Ορθογώνιο"/>
          <p:cNvSpPr/>
          <p:nvPr/>
        </p:nvSpPr>
        <p:spPr>
          <a:xfrm>
            <a:off x="2075140" y="407671"/>
            <a:ext cx="4709944" cy="461665"/>
          </a:xfrm>
          <a:prstGeom prst="rect">
            <a:avLst/>
          </a:prstGeom>
        </p:spPr>
        <p:txBody>
          <a:bodyPr wrap="none">
            <a:spAutoFit/>
          </a:bodyPr>
          <a:lstStyle/>
          <a:p>
            <a:pPr lvl="0" algn="just">
              <a:spcBef>
                <a:spcPct val="20000"/>
              </a:spcBef>
              <a:spcAft>
                <a:spcPct val="20000"/>
              </a:spcAft>
              <a:buClr>
                <a:schemeClr val="tx1"/>
              </a:buClr>
            </a:pPr>
            <a:r>
              <a:rPr lang="el-GR" altLang="en-US" b="1" kern="0" dirty="0" smtClean="0">
                <a:solidFill>
                  <a:schemeClr val="accent4"/>
                </a:solidFill>
              </a:rPr>
              <a:t>Συστήματα διαχείρισης ποιότητας</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6 - Ορθογώνιο"/>
          <p:cNvSpPr/>
          <p:nvPr/>
        </p:nvSpPr>
        <p:spPr>
          <a:xfrm>
            <a:off x="285750" y="1380500"/>
            <a:ext cx="8172450" cy="2419124"/>
          </a:xfrm>
          <a:prstGeom prst="rect">
            <a:avLst/>
          </a:prstGeom>
        </p:spPr>
        <p:txBody>
          <a:bodyPr wrap="square">
            <a:spAutoFit/>
          </a:bodyPr>
          <a:lstStyle>
            <a:defPPr>
              <a:defRPr lang="en-US"/>
            </a:defPPr>
            <a:lvl1pPr algn="ctr" rtl="0" fontAlgn="base">
              <a:spcBef>
                <a:spcPct val="0"/>
              </a:spcBef>
              <a:spcAft>
                <a:spcPct val="0"/>
              </a:spcAft>
              <a:defRPr sz="2400" kern="1200">
                <a:solidFill>
                  <a:schemeClr val="tx1"/>
                </a:solidFill>
                <a:latin typeface="Times New Roman" pitchFamily="18" charset="0"/>
                <a:ea typeface="+mn-ea"/>
                <a:cs typeface="Times New Roman" pitchFamily="18" charset="0"/>
              </a:defRPr>
            </a:lvl1pPr>
            <a:lvl2pPr marL="457200" algn="ctr" rtl="0" fontAlgn="base">
              <a:spcBef>
                <a:spcPct val="0"/>
              </a:spcBef>
              <a:spcAft>
                <a:spcPct val="0"/>
              </a:spcAft>
              <a:defRPr sz="2400" kern="1200">
                <a:solidFill>
                  <a:schemeClr val="tx1"/>
                </a:solidFill>
                <a:latin typeface="Times New Roman" pitchFamily="18" charset="0"/>
                <a:ea typeface="+mn-ea"/>
                <a:cs typeface="Times New Roman" pitchFamily="18" charset="0"/>
              </a:defRPr>
            </a:lvl2pPr>
            <a:lvl3pPr marL="914400" algn="ctr" rtl="0" fontAlgn="base">
              <a:spcBef>
                <a:spcPct val="0"/>
              </a:spcBef>
              <a:spcAft>
                <a:spcPct val="0"/>
              </a:spcAft>
              <a:defRPr sz="2400" kern="1200">
                <a:solidFill>
                  <a:schemeClr val="tx1"/>
                </a:solidFill>
                <a:latin typeface="Times New Roman" pitchFamily="18" charset="0"/>
                <a:ea typeface="+mn-ea"/>
                <a:cs typeface="Times New Roman" pitchFamily="18" charset="0"/>
              </a:defRPr>
            </a:lvl3pPr>
            <a:lvl4pPr marL="1371600" algn="ctr" rtl="0" fontAlgn="base">
              <a:spcBef>
                <a:spcPct val="0"/>
              </a:spcBef>
              <a:spcAft>
                <a:spcPct val="0"/>
              </a:spcAft>
              <a:defRPr sz="2400" kern="1200">
                <a:solidFill>
                  <a:schemeClr val="tx1"/>
                </a:solidFill>
                <a:latin typeface="Times New Roman" pitchFamily="18" charset="0"/>
                <a:ea typeface="+mn-ea"/>
                <a:cs typeface="Times New Roman" pitchFamily="18" charset="0"/>
              </a:defRPr>
            </a:lvl4pPr>
            <a:lvl5pPr marL="1828800" algn="ctr" rtl="0" fontAlgn="base">
              <a:spcBef>
                <a:spcPct val="0"/>
              </a:spcBef>
              <a:spcAft>
                <a:spcPct val="0"/>
              </a:spcAft>
              <a:defRPr sz="2400" kern="1200">
                <a:solidFill>
                  <a:schemeClr val="tx1"/>
                </a:solidFill>
                <a:latin typeface="Times New Roman" pitchFamily="18" charset="0"/>
                <a:ea typeface="+mn-ea"/>
                <a:cs typeface="Times New Roman" pitchFamily="18" charset="0"/>
              </a:defRPr>
            </a:lvl5pPr>
            <a:lvl6pPr marL="2286000" algn="l" defTabSz="914400" rtl="0" eaLnBrk="1" latinLnBrk="0" hangingPunct="1">
              <a:defRPr sz="2400" kern="1200">
                <a:solidFill>
                  <a:schemeClr val="tx1"/>
                </a:solidFill>
                <a:latin typeface="Times New Roman" pitchFamily="18" charset="0"/>
                <a:ea typeface="+mn-ea"/>
                <a:cs typeface="Times New Roman" pitchFamily="18" charset="0"/>
              </a:defRPr>
            </a:lvl6pPr>
            <a:lvl7pPr marL="2743200" algn="l" defTabSz="914400" rtl="0" eaLnBrk="1" latinLnBrk="0" hangingPunct="1">
              <a:defRPr sz="2400" kern="1200">
                <a:solidFill>
                  <a:schemeClr val="tx1"/>
                </a:solidFill>
                <a:latin typeface="Times New Roman" pitchFamily="18" charset="0"/>
                <a:ea typeface="+mn-ea"/>
                <a:cs typeface="Times New Roman" pitchFamily="18" charset="0"/>
              </a:defRPr>
            </a:lvl7pPr>
            <a:lvl8pPr marL="3200400" algn="l" defTabSz="914400" rtl="0" eaLnBrk="1" latinLnBrk="0" hangingPunct="1">
              <a:defRPr sz="2400" kern="1200">
                <a:solidFill>
                  <a:schemeClr val="tx1"/>
                </a:solidFill>
                <a:latin typeface="Times New Roman" pitchFamily="18" charset="0"/>
                <a:ea typeface="+mn-ea"/>
                <a:cs typeface="Times New Roman" pitchFamily="18" charset="0"/>
              </a:defRPr>
            </a:lvl8pPr>
            <a:lvl9pPr marL="3657600" algn="l" defTabSz="914400" rtl="0" eaLnBrk="1" latinLnBrk="0" hangingPunct="1">
              <a:defRPr sz="2400" kern="1200">
                <a:solidFill>
                  <a:schemeClr val="tx1"/>
                </a:solidFill>
                <a:latin typeface="Times New Roman" pitchFamily="18" charset="0"/>
                <a:ea typeface="+mn-ea"/>
                <a:cs typeface="Times New Roman" pitchFamily="18" charset="0"/>
              </a:defRPr>
            </a:lvl9pPr>
          </a:lstStyle>
          <a:p>
            <a:pPr marL="0" indent="0" algn="just" eaLnBrk="1" hangingPunct="1">
              <a:lnSpc>
                <a:spcPct val="90000"/>
              </a:lnSpc>
              <a:buFont typeface="Arial" pitchFamily="34" charset="0"/>
              <a:buChar char="•"/>
              <a:defRPr/>
            </a:pPr>
            <a:endParaRPr lang="el-GR" altLang="el-GR" dirty="0" smtClean="0">
              <a:solidFill>
                <a:schemeClr val="accent4"/>
              </a:solidFill>
            </a:endParaRPr>
          </a:p>
          <a:p>
            <a:pPr marL="0" indent="0" algn="just" eaLnBrk="1" hangingPunct="1">
              <a:lnSpc>
                <a:spcPct val="90000"/>
              </a:lnSpc>
              <a:buFont typeface="Arial" pitchFamily="34" charset="0"/>
              <a:buChar char="•"/>
              <a:defRPr/>
            </a:pPr>
            <a:r>
              <a:rPr lang="el-GR" altLang="el-GR" dirty="0" smtClean="0">
                <a:solidFill>
                  <a:schemeClr val="accent4"/>
                </a:solidFill>
              </a:rPr>
              <a:t> Καταχώρηση και έγκριση εγκαταστάσεων</a:t>
            </a:r>
          </a:p>
          <a:p>
            <a:pPr marL="0" indent="0" algn="just" eaLnBrk="1" hangingPunct="1">
              <a:lnSpc>
                <a:spcPct val="90000"/>
              </a:lnSpc>
              <a:buFont typeface="Arial" pitchFamily="34" charset="0"/>
              <a:buChar char="•"/>
              <a:defRPr/>
            </a:pPr>
            <a:endParaRPr lang="el-GR" altLang="el-GR" dirty="0" smtClean="0">
              <a:solidFill>
                <a:schemeClr val="accent4"/>
              </a:solidFill>
            </a:endParaRPr>
          </a:p>
          <a:p>
            <a:pPr marL="0" indent="0" algn="just" eaLnBrk="1" hangingPunct="1">
              <a:lnSpc>
                <a:spcPct val="90000"/>
              </a:lnSpc>
              <a:buFont typeface="Arial" pitchFamily="34" charset="0"/>
              <a:buChar char="•"/>
              <a:defRPr/>
            </a:pPr>
            <a:r>
              <a:rPr lang="el-GR" altLang="el-GR" dirty="0" smtClean="0">
                <a:solidFill>
                  <a:schemeClr val="accent4"/>
                </a:solidFill>
              </a:rPr>
              <a:t> Σήμανση καταλληλότητας </a:t>
            </a:r>
          </a:p>
          <a:p>
            <a:pPr marL="0" indent="0" algn="just" eaLnBrk="1" hangingPunct="1">
              <a:lnSpc>
                <a:spcPct val="90000"/>
              </a:lnSpc>
              <a:buFont typeface="Arial" pitchFamily="34" charset="0"/>
              <a:buChar char="•"/>
              <a:defRPr/>
            </a:pPr>
            <a:endParaRPr lang="el-GR" altLang="el-GR" dirty="0" smtClean="0">
              <a:solidFill>
                <a:schemeClr val="accent4"/>
              </a:solidFill>
            </a:endParaRPr>
          </a:p>
          <a:p>
            <a:pPr marL="0" indent="0" algn="just" eaLnBrk="1" hangingPunct="1">
              <a:lnSpc>
                <a:spcPct val="90000"/>
              </a:lnSpc>
              <a:buFont typeface="Arial" pitchFamily="34" charset="0"/>
              <a:buChar char="•"/>
              <a:defRPr/>
            </a:pPr>
            <a:r>
              <a:rPr lang="el-GR" altLang="el-GR" dirty="0" smtClean="0">
                <a:solidFill>
                  <a:schemeClr val="accent4"/>
                </a:solidFill>
              </a:rPr>
              <a:t> Εξωκοινοτικά προϊόντα ζωικής προέλευσης</a:t>
            </a:r>
          </a:p>
          <a:p>
            <a:pPr marL="0" indent="0" algn="just" eaLnBrk="1" hangingPunct="1">
              <a:lnSpc>
                <a:spcPct val="90000"/>
              </a:lnSpc>
              <a:buFont typeface="Wingdings" pitchFamily="2" charset="2"/>
              <a:buNone/>
              <a:defRPr/>
            </a:pPr>
            <a:endParaRPr lang="el-GR" altLang="el-GR" b="1" dirty="0" smtClean="0">
              <a:solidFill>
                <a:schemeClr val="accent4"/>
              </a:solidFill>
            </a:endParaRPr>
          </a:p>
        </p:txBody>
      </p:sp>
      <p:sp>
        <p:nvSpPr>
          <p:cNvPr id="26" name="25 - Ορθογώνιο"/>
          <p:cNvSpPr/>
          <p:nvPr/>
        </p:nvSpPr>
        <p:spPr>
          <a:xfrm>
            <a:off x="2075140" y="407671"/>
            <a:ext cx="4709944" cy="461665"/>
          </a:xfrm>
          <a:prstGeom prst="rect">
            <a:avLst/>
          </a:prstGeom>
        </p:spPr>
        <p:txBody>
          <a:bodyPr wrap="none">
            <a:spAutoFit/>
          </a:bodyPr>
          <a:lstStyle/>
          <a:p>
            <a:pPr lvl="0" algn="just">
              <a:spcBef>
                <a:spcPct val="20000"/>
              </a:spcBef>
              <a:spcAft>
                <a:spcPct val="20000"/>
              </a:spcAft>
              <a:buClr>
                <a:schemeClr val="tx1"/>
              </a:buClr>
            </a:pPr>
            <a:r>
              <a:rPr lang="el-GR" altLang="en-US" b="1" kern="0" dirty="0" smtClean="0">
                <a:solidFill>
                  <a:schemeClr val="accent4"/>
                </a:solidFill>
              </a:rPr>
              <a:t>Συστήματα διαχείρισης ποιότητας</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 Ορθογώνιο"/>
          <p:cNvSpPr/>
          <p:nvPr/>
        </p:nvSpPr>
        <p:spPr>
          <a:xfrm>
            <a:off x="438150" y="1464618"/>
            <a:ext cx="8248650" cy="3046988"/>
          </a:xfrm>
          <a:prstGeom prst="rect">
            <a:avLst/>
          </a:prstGeom>
        </p:spPr>
        <p:txBody>
          <a:bodyPr wrap="square">
            <a:spAutoFit/>
          </a:bodyPr>
          <a:lstStyle/>
          <a:p>
            <a:pPr algn="just"/>
            <a:r>
              <a:rPr lang="el-GR" b="1" i="1" dirty="0" smtClean="0"/>
              <a:t>Κανονισμός (ΕΚ) 853/2004 </a:t>
            </a:r>
          </a:p>
          <a:p>
            <a:pPr algn="just"/>
            <a:endParaRPr lang="el-GR" dirty="0" smtClean="0"/>
          </a:p>
          <a:p>
            <a:pPr algn="just"/>
            <a:r>
              <a:rPr lang="el-GR" dirty="0" smtClean="0"/>
              <a:t>Καθορισμός ειδικών διατάξεων για την οργάνωση των επίσημων ελέγχων στα προϊόντα ζωικής προέλευσης</a:t>
            </a:r>
          </a:p>
          <a:p>
            <a:pPr algn="just"/>
            <a:endParaRPr lang="el-GR" dirty="0" smtClean="0"/>
          </a:p>
          <a:p>
            <a:pPr algn="just"/>
            <a:r>
              <a:rPr lang="el-GR" dirty="0" smtClean="0"/>
              <a:t>Εφαρμόζεται σε επιχειρήσεις του κανονισμού 853/2004</a:t>
            </a:r>
          </a:p>
          <a:p>
            <a:pPr algn="just"/>
            <a:endParaRPr lang="el-GR" dirty="0" smtClean="0"/>
          </a:p>
          <a:p>
            <a:pPr algn="just"/>
            <a:r>
              <a:rPr lang="el-GR" dirty="0" smtClean="0"/>
              <a:t>Έγκριση και υπό όρους έγκριση εγκαταστάσεων (έως 6 μήνες)</a:t>
            </a:r>
          </a:p>
        </p:txBody>
      </p:sp>
      <p:sp>
        <p:nvSpPr>
          <p:cNvPr id="7" name="6 - Ορθογώνιο"/>
          <p:cNvSpPr/>
          <p:nvPr/>
        </p:nvSpPr>
        <p:spPr>
          <a:xfrm>
            <a:off x="2075140" y="407671"/>
            <a:ext cx="4709944" cy="461665"/>
          </a:xfrm>
          <a:prstGeom prst="rect">
            <a:avLst/>
          </a:prstGeom>
        </p:spPr>
        <p:txBody>
          <a:bodyPr wrap="none">
            <a:spAutoFit/>
          </a:bodyPr>
          <a:lstStyle/>
          <a:p>
            <a:pPr lvl="0" algn="just">
              <a:spcBef>
                <a:spcPct val="20000"/>
              </a:spcBef>
              <a:spcAft>
                <a:spcPct val="20000"/>
              </a:spcAft>
              <a:buClr>
                <a:schemeClr val="tx1"/>
              </a:buClr>
            </a:pPr>
            <a:r>
              <a:rPr lang="el-GR" altLang="en-US" b="1" kern="0" dirty="0" smtClean="0">
                <a:solidFill>
                  <a:schemeClr val="accent4"/>
                </a:solidFill>
              </a:rPr>
              <a:t>Συστήματα διαχείρισης ποιότητας</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 TextBox"/>
          <p:cNvSpPr txBox="1"/>
          <p:nvPr/>
        </p:nvSpPr>
        <p:spPr>
          <a:xfrm>
            <a:off x="2883916" y="1428750"/>
            <a:ext cx="2608406" cy="461665"/>
          </a:xfrm>
          <a:prstGeom prst="rect">
            <a:avLst/>
          </a:prstGeom>
          <a:noFill/>
        </p:spPr>
        <p:txBody>
          <a:bodyPr wrap="none" rtlCol="0">
            <a:spAutoFit/>
          </a:bodyPr>
          <a:lstStyle/>
          <a:p>
            <a:r>
              <a:rPr lang="el-GR" dirty="0" smtClean="0"/>
              <a:t>Ποιότητα τροφίμου</a:t>
            </a:r>
            <a:endParaRPr lang="el-GR" dirty="0"/>
          </a:p>
        </p:txBody>
      </p:sp>
      <p:cxnSp>
        <p:nvCxnSpPr>
          <p:cNvPr id="8" name="7 - Ευθύγραμμο βέλος σύνδεσης"/>
          <p:cNvCxnSpPr/>
          <p:nvPr/>
        </p:nvCxnSpPr>
        <p:spPr bwMode="auto">
          <a:xfrm flipH="1">
            <a:off x="1790700" y="2095500"/>
            <a:ext cx="1257300" cy="742950"/>
          </a:xfrm>
          <a:prstGeom prst="straightConnector1">
            <a:avLst/>
          </a:prstGeom>
          <a:solidFill>
            <a:schemeClr val="accent1"/>
          </a:solidFill>
          <a:ln w="9525"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9" name="8 - TextBox"/>
          <p:cNvSpPr txBox="1"/>
          <p:nvPr/>
        </p:nvSpPr>
        <p:spPr>
          <a:xfrm>
            <a:off x="630560" y="3028950"/>
            <a:ext cx="1438214" cy="461665"/>
          </a:xfrm>
          <a:prstGeom prst="rect">
            <a:avLst/>
          </a:prstGeom>
          <a:noFill/>
        </p:spPr>
        <p:txBody>
          <a:bodyPr wrap="none" rtlCol="0">
            <a:spAutoFit/>
          </a:bodyPr>
          <a:lstStyle/>
          <a:p>
            <a:r>
              <a:rPr lang="el-GR" dirty="0" smtClean="0"/>
              <a:t>Ασφάλεια</a:t>
            </a:r>
            <a:endParaRPr lang="el-GR" dirty="0"/>
          </a:p>
        </p:txBody>
      </p:sp>
      <p:cxnSp>
        <p:nvCxnSpPr>
          <p:cNvPr id="11" name="10 - Ευθύγραμμο βέλος σύνδεσης"/>
          <p:cNvCxnSpPr/>
          <p:nvPr/>
        </p:nvCxnSpPr>
        <p:spPr bwMode="auto">
          <a:xfrm>
            <a:off x="4248150" y="2057400"/>
            <a:ext cx="38100" cy="1200150"/>
          </a:xfrm>
          <a:prstGeom prst="straightConnector1">
            <a:avLst/>
          </a:prstGeom>
          <a:solidFill>
            <a:schemeClr val="accent1"/>
          </a:solidFill>
          <a:ln w="9525"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2" name="11 - TextBox"/>
          <p:cNvSpPr txBox="1"/>
          <p:nvPr/>
        </p:nvSpPr>
        <p:spPr>
          <a:xfrm>
            <a:off x="3173444" y="3409950"/>
            <a:ext cx="1991251" cy="461665"/>
          </a:xfrm>
          <a:prstGeom prst="rect">
            <a:avLst/>
          </a:prstGeom>
          <a:noFill/>
        </p:spPr>
        <p:txBody>
          <a:bodyPr wrap="none" rtlCol="0">
            <a:spAutoFit/>
          </a:bodyPr>
          <a:lstStyle/>
          <a:p>
            <a:r>
              <a:rPr lang="el-GR" dirty="0" smtClean="0"/>
              <a:t>Θρεπτική αξία</a:t>
            </a:r>
            <a:endParaRPr lang="el-GR" dirty="0"/>
          </a:p>
        </p:txBody>
      </p:sp>
      <p:cxnSp>
        <p:nvCxnSpPr>
          <p:cNvPr id="14" name="13 - Ευθύγραμμο βέλος σύνδεσης"/>
          <p:cNvCxnSpPr/>
          <p:nvPr/>
        </p:nvCxnSpPr>
        <p:spPr bwMode="auto">
          <a:xfrm>
            <a:off x="4800600" y="2000250"/>
            <a:ext cx="2247900" cy="1238250"/>
          </a:xfrm>
          <a:prstGeom prst="straightConnector1">
            <a:avLst/>
          </a:prstGeom>
          <a:solidFill>
            <a:schemeClr val="accent1"/>
          </a:solidFill>
          <a:ln w="9525"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5" name="14 - TextBox"/>
          <p:cNvSpPr txBox="1"/>
          <p:nvPr/>
        </p:nvSpPr>
        <p:spPr>
          <a:xfrm>
            <a:off x="6263093" y="3314700"/>
            <a:ext cx="2136547" cy="461665"/>
          </a:xfrm>
          <a:prstGeom prst="rect">
            <a:avLst/>
          </a:prstGeom>
          <a:noFill/>
        </p:spPr>
        <p:txBody>
          <a:bodyPr wrap="none" rtlCol="0">
            <a:spAutoFit/>
          </a:bodyPr>
          <a:lstStyle/>
          <a:p>
            <a:r>
              <a:rPr lang="el-GR" dirty="0" smtClean="0"/>
              <a:t>Οργανοληπτικά</a:t>
            </a:r>
            <a:endParaRPr lang="el-GR" dirty="0"/>
          </a:p>
        </p:txBody>
      </p:sp>
      <p:sp>
        <p:nvSpPr>
          <p:cNvPr id="16" name="15 - Ορθογώνιο"/>
          <p:cNvSpPr/>
          <p:nvPr/>
        </p:nvSpPr>
        <p:spPr>
          <a:xfrm>
            <a:off x="2075140" y="407671"/>
            <a:ext cx="4709944" cy="461665"/>
          </a:xfrm>
          <a:prstGeom prst="rect">
            <a:avLst/>
          </a:prstGeom>
        </p:spPr>
        <p:txBody>
          <a:bodyPr wrap="none">
            <a:spAutoFit/>
          </a:bodyPr>
          <a:lstStyle/>
          <a:p>
            <a:pPr lvl="0" algn="just">
              <a:spcBef>
                <a:spcPct val="20000"/>
              </a:spcBef>
              <a:spcAft>
                <a:spcPct val="20000"/>
              </a:spcAft>
              <a:buClr>
                <a:schemeClr val="tx1"/>
              </a:buClr>
            </a:pPr>
            <a:r>
              <a:rPr lang="el-GR" altLang="en-US" b="1" kern="0" dirty="0" smtClean="0"/>
              <a:t>Συστήματα διαχείρισης ποιότητας</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 Ορθογώνιο"/>
          <p:cNvSpPr/>
          <p:nvPr/>
        </p:nvSpPr>
        <p:spPr>
          <a:xfrm>
            <a:off x="476250" y="1225689"/>
            <a:ext cx="7562850" cy="4524315"/>
          </a:xfrm>
          <a:prstGeom prst="rect">
            <a:avLst/>
          </a:prstGeom>
        </p:spPr>
        <p:txBody>
          <a:bodyPr wrap="square">
            <a:spAutoFit/>
          </a:bodyPr>
          <a:lstStyle/>
          <a:p>
            <a:pPr marL="0" indent="0" eaLnBrk="1" hangingPunct="1">
              <a:buFont typeface="Wingdings" pitchFamily="2" charset="2"/>
              <a:buNone/>
              <a:defRPr/>
            </a:pPr>
            <a:r>
              <a:rPr lang="el-GR" altLang="el-GR" b="1" dirty="0" smtClean="0">
                <a:solidFill>
                  <a:schemeClr val="accent4"/>
                </a:solidFill>
              </a:rPr>
              <a:t>Ορθή πρακτική υγιεινής:</a:t>
            </a:r>
          </a:p>
          <a:p>
            <a:pPr marL="0" indent="0" eaLnBrk="1" hangingPunct="1">
              <a:buFont typeface="Wingdings" pitchFamily="2" charset="2"/>
              <a:buNone/>
              <a:defRPr/>
            </a:pPr>
            <a:endParaRPr lang="el-GR" altLang="el-GR" b="1" dirty="0" smtClean="0">
              <a:solidFill>
                <a:schemeClr val="accent4"/>
              </a:solidFill>
            </a:endParaRPr>
          </a:p>
          <a:p>
            <a:pPr marL="0" indent="0" algn="just" eaLnBrk="1" hangingPunct="1">
              <a:buFont typeface="Arial" pitchFamily="34" charset="0"/>
              <a:buChar char="•"/>
              <a:defRPr/>
            </a:pPr>
            <a:r>
              <a:rPr lang="el-GR" altLang="el-GR" dirty="0" smtClean="0">
                <a:solidFill>
                  <a:schemeClr val="accent4"/>
                </a:solidFill>
              </a:rPr>
              <a:t> έλεγχοι καθ’ όλη την παραγωγική και εφοδιαστική αλυσίδα</a:t>
            </a:r>
          </a:p>
          <a:p>
            <a:pPr marL="0" indent="0" algn="just" eaLnBrk="1" hangingPunct="1">
              <a:defRPr/>
            </a:pPr>
            <a:endParaRPr lang="el-GR" altLang="el-GR" dirty="0" smtClean="0">
              <a:solidFill>
                <a:schemeClr val="accent4"/>
              </a:solidFill>
            </a:endParaRPr>
          </a:p>
          <a:p>
            <a:pPr marL="0" indent="0" algn="just" eaLnBrk="1" hangingPunct="1">
              <a:buFont typeface="Arial" pitchFamily="34" charset="0"/>
              <a:buChar char="•"/>
              <a:defRPr/>
            </a:pPr>
            <a:r>
              <a:rPr lang="el-GR" altLang="el-GR" dirty="0" smtClean="0">
                <a:solidFill>
                  <a:schemeClr val="accent4"/>
                </a:solidFill>
              </a:rPr>
              <a:t> σχεδιασμός και συντήρηση χώρων και εξοπλισμού</a:t>
            </a:r>
          </a:p>
          <a:p>
            <a:pPr marL="0" indent="0" algn="just" eaLnBrk="1" hangingPunct="1">
              <a:buFont typeface="Arial" pitchFamily="34" charset="0"/>
              <a:buChar char="•"/>
              <a:defRPr/>
            </a:pPr>
            <a:endParaRPr lang="el-GR" altLang="el-GR" dirty="0" smtClean="0">
              <a:solidFill>
                <a:schemeClr val="accent4"/>
              </a:solidFill>
            </a:endParaRPr>
          </a:p>
          <a:p>
            <a:pPr marL="0" indent="0" algn="just" eaLnBrk="1" hangingPunct="1">
              <a:buFont typeface="Arial" pitchFamily="34" charset="0"/>
              <a:buChar char="•"/>
              <a:defRPr/>
            </a:pPr>
            <a:r>
              <a:rPr lang="el-GR" altLang="el-GR" dirty="0" smtClean="0">
                <a:solidFill>
                  <a:schemeClr val="accent4"/>
                </a:solidFill>
              </a:rPr>
              <a:t> υγιεινή και λειτουργία της εγκατάστασης</a:t>
            </a:r>
          </a:p>
          <a:p>
            <a:pPr marL="0" indent="0" algn="just" eaLnBrk="1" hangingPunct="1">
              <a:buFont typeface="Arial" pitchFamily="34" charset="0"/>
              <a:buChar char="•"/>
              <a:defRPr/>
            </a:pPr>
            <a:endParaRPr lang="el-GR" altLang="el-GR" dirty="0" smtClean="0">
              <a:solidFill>
                <a:schemeClr val="accent4"/>
              </a:solidFill>
            </a:endParaRPr>
          </a:p>
          <a:p>
            <a:pPr marL="0" indent="0" algn="just" eaLnBrk="1" hangingPunct="1">
              <a:buFont typeface="Arial" pitchFamily="34" charset="0"/>
              <a:buChar char="•"/>
              <a:defRPr/>
            </a:pPr>
            <a:r>
              <a:rPr lang="el-GR" altLang="el-GR" dirty="0" smtClean="0">
                <a:solidFill>
                  <a:schemeClr val="accent4"/>
                </a:solidFill>
              </a:rPr>
              <a:t> ατομική υγιεινή - υγιεινή στην εργασία</a:t>
            </a:r>
          </a:p>
          <a:p>
            <a:pPr marL="0" indent="0" algn="just" eaLnBrk="1" hangingPunct="1">
              <a:defRPr/>
            </a:pPr>
            <a:endParaRPr lang="el-GR" altLang="el-GR" dirty="0" smtClean="0">
              <a:solidFill>
                <a:schemeClr val="accent4"/>
              </a:solidFill>
            </a:endParaRPr>
          </a:p>
          <a:p>
            <a:pPr marL="0" indent="0" algn="just" eaLnBrk="1" hangingPunct="1">
              <a:buFont typeface="Arial" pitchFamily="34" charset="0"/>
              <a:buChar char="•"/>
              <a:defRPr/>
            </a:pPr>
            <a:r>
              <a:rPr lang="el-GR" altLang="el-GR" dirty="0" smtClean="0">
                <a:solidFill>
                  <a:schemeClr val="accent4"/>
                </a:solidFill>
              </a:rPr>
              <a:t> καταπολέμηση παρασίτων - μυοκτονία</a:t>
            </a:r>
          </a:p>
        </p:txBody>
      </p:sp>
      <p:sp>
        <p:nvSpPr>
          <p:cNvPr id="7" name="6 - Ορθογώνιο"/>
          <p:cNvSpPr/>
          <p:nvPr/>
        </p:nvSpPr>
        <p:spPr>
          <a:xfrm>
            <a:off x="2075140" y="407671"/>
            <a:ext cx="4709944" cy="461665"/>
          </a:xfrm>
          <a:prstGeom prst="rect">
            <a:avLst/>
          </a:prstGeom>
        </p:spPr>
        <p:txBody>
          <a:bodyPr wrap="none">
            <a:spAutoFit/>
          </a:bodyPr>
          <a:lstStyle/>
          <a:p>
            <a:pPr lvl="0" algn="just">
              <a:spcBef>
                <a:spcPct val="20000"/>
              </a:spcBef>
              <a:spcAft>
                <a:spcPct val="20000"/>
              </a:spcAft>
              <a:buClr>
                <a:schemeClr val="tx1"/>
              </a:buClr>
            </a:pPr>
            <a:r>
              <a:rPr lang="el-GR" altLang="en-US" b="1" kern="0" dirty="0" smtClean="0">
                <a:solidFill>
                  <a:schemeClr val="accent4"/>
                </a:solidFill>
              </a:rPr>
              <a:t>Συστήματα διαχείρισης ποιότητας</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 Ορθογώνιο"/>
          <p:cNvSpPr/>
          <p:nvPr/>
        </p:nvSpPr>
        <p:spPr>
          <a:xfrm>
            <a:off x="2075140" y="407671"/>
            <a:ext cx="4709944" cy="461665"/>
          </a:xfrm>
          <a:prstGeom prst="rect">
            <a:avLst/>
          </a:prstGeom>
        </p:spPr>
        <p:txBody>
          <a:bodyPr wrap="none">
            <a:spAutoFit/>
          </a:bodyPr>
          <a:lstStyle/>
          <a:p>
            <a:pPr lvl="0" algn="just">
              <a:spcBef>
                <a:spcPct val="20000"/>
              </a:spcBef>
              <a:spcAft>
                <a:spcPct val="20000"/>
              </a:spcAft>
              <a:buClr>
                <a:schemeClr val="tx1"/>
              </a:buClr>
            </a:pPr>
            <a:r>
              <a:rPr lang="el-GR" altLang="en-US" b="1" kern="0" dirty="0" smtClean="0">
                <a:solidFill>
                  <a:schemeClr val="accent4"/>
                </a:solidFill>
              </a:rPr>
              <a:t>Εφαρμογές προτύπων ποιότητας </a:t>
            </a:r>
          </a:p>
        </p:txBody>
      </p:sp>
      <p:sp>
        <p:nvSpPr>
          <p:cNvPr id="7" name="6 - Ορθογώνιο"/>
          <p:cNvSpPr/>
          <p:nvPr/>
        </p:nvSpPr>
        <p:spPr>
          <a:xfrm>
            <a:off x="476250" y="958989"/>
            <a:ext cx="8667750" cy="5262979"/>
          </a:xfrm>
          <a:prstGeom prst="rect">
            <a:avLst/>
          </a:prstGeom>
        </p:spPr>
        <p:txBody>
          <a:bodyPr wrap="square">
            <a:spAutoFit/>
          </a:bodyPr>
          <a:lstStyle/>
          <a:p>
            <a:pPr marL="0" indent="0" eaLnBrk="1" hangingPunct="1">
              <a:buFont typeface="Wingdings" pitchFamily="2" charset="2"/>
              <a:buNone/>
              <a:defRPr/>
            </a:pPr>
            <a:endParaRPr lang="el-GR" altLang="el-GR" b="1" dirty="0" smtClean="0">
              <a:solidFill>
                <a:schemeClr val="accent4"/>
              </a:solidFill>
            </a:endParaRPr>
          </a:p>
          <a:p>
            <a:pPr marL="0" indent="0" algn="just" eaLnBrk="1" hangingPunct="1">
              <a:defRPr/>
            </a:pPr>
            <a:r>
              <a:rPr lang="en-US" altLang="el-GR" dirty="0" smtClean="0">
                <a:solidFill>
                  <a:schemeClr val="accent4"/>
                </a:solidFill>
              </a:rPr>
              <a:t>HACCP  </a:t>
            </a:r>
            <a:r>
              <a:rPr lang="en-US" altLang="el-GR" dirty="0" smtClean="0">
                <a:solidFill>
                  <a:schemeClr val="accent4"/>
                </a:solidFill>
                <a:sym typeface="Symbol"/>
              </a:rPr>
              <a:t> </a:t>
            </a:r>
            <a:r>
              <a:rPr lang="en-US" altLang="el-GR" dirty="0" smtClean="0">
                <a:solidFill>
                  <a:schemeClr val="accent4"/>
                </a:solidFill>
              </a:rPr>
              <a:t>Hazard Analysis Critical Control Points</a:t>
            </a:r>
          </a:p>
          <a:p>
            <a:pPr marL="0" indent="0" algn="just" eaLnBrk="1" hangingPunct="1">
              <a:defRPr/>
            </a:pPr>
            <a:endParaRPr lang="en-US" altLang="el-GR" dirty="0" smtClean="0">
              <a:solidFill>
                <a:schemeClr val="accent4"/>
              </a:solidFill>
            </a:endParaRPr>
          </a:p>
          <a:p>
            <a:pPr marL="0" indent="0" algn="just" eaLnBrk="1" hangingPunct="1">
              <a:defRPr/>
            </a:pPr>
            <a:r>
              <a:rPr lang="el-GR" altLang="el-GR" dirty="0" smtClean="0">
                <a:solidFill>
                  <a:schemeClr val="accent4"/>
                </a:solidFill>
              </a:rPr>
              <a:t>Ανάλυση Κινδύνου Κρίσιμα Σημεία Ελέγχου</a:t>
            </a:r>
            <a:endParaRPr lang="en-US" altLang="el-GR" dirty="0" smtClean="0">
              <a:solidFill>
                <a:schemeClr val="accent4"/>
              </a:solidFill>
            </a:endParaRPr>
          </a:p>
          <a:p>
            <a:pPr marL="0" indent="0" algn="just" eaLnBrk="1" hangingPunct="1">
              <a:defRPr/>
            </a:pPr>
            <a:endParaRPr lang="en-US" altLang="el-GR" u="sng" dirty="0" smtClean="0">
              <a:solidFill>
                <a:schemeClr val="accent4"/>
              </a:solidFill>
            </a:endParaRPr>
          </a:p>
          <a:p>
            <a:pPr marL="0" indent="0" algn="just" eaLnBrk="1" hangingPunct="1">
              <a:defRPr/>
            </a:pPr>
            <a:r>
              <a:rPr lang="en-US" altLang="el-GR" u="sng" dirty="0" smtClean="0">
                <a:solidFill>
                  <a:schemeClr val="accent4"/>
                </a:solidFill>
              </a:rPr>
              <a:t>A</a:t>
            </a:r>
            <a:r>
              <a:rPr lang="el-GR" altLang="el-GR" u="sng" dirty="0" err="1" smtClean="0">
                <a:solidFill>
                  <a:schemeClr val="accent4"/>
                </a:solidFill>
              </a:rPr>
              <a:t>ρχές</a:t>
            </a:r>
            <a:r>
              <a:rPr lang="el-GR" altLang="el-GR" u="sng" dirty="0" smtClean="0">
                <a:solidFill>
                  <a:schemeClr val="accent4"/>
                </a:solidFill>
              </a:rPr>
              <a:t> του HACCP </a:t>
            </a:r>
            <a:endParaRPr lang="en-US" altLang="el-GR" u="sng" dirty="0" smtClean="0">
              <a:solidFill>
                <a:schemeClr val="accent4"/>
              </a:solidFill>
            </a:endParaRPr>
          </a:p>
          <a:p>
            <a:pPr marL="0" indent="0" algn="just" eaLnBrk="1" hangingPunct="1">
              <a:defRPr/>
            </a:pPr>
            <a:endParaRPr lang="en-US" altLang="el-GR" dirty="0" smtClean="0">
              <a:solidFill>
                <a:schemeClr val="accent4"/>
              </a:solidFill>
            </a:endParaRPr>
          </a:p>
          <a:p>
            <a:pPr marL="0" indent="0" algn="just" eaLnBrk="1" hangingPunct="1">
              <a:defRPr/>
            </a:pPr>
            <a:r>
              <a:rPr lang="el-GR" altLang="el-GR" dirty="0" smtClean="0">
                <a:solidFill>
                  <a:schemeClr val="accent4"/>
                </a:solidFill>
              </a:rPr>
              <a:t>Εντοπισμός των τυχόν πηγών κινδύνου που θα πρέπει να προληφθούν, μειωθούν ή ακόμη να εξαλειφθούν </a:t>
            </a:r>
            <a:r>
              <a:rPr lang="el-GR" altLang="el-GR" dirty="0" smtClean="0">
                <a:solidFill>
                  <a:schemeClr val="accent4"/>
                </a:solidFill>
                <a:sym typeface="Symbol"/>
              </a:rPr>
              <a:t> </a:t>
            </a:r>
            <a:r>
              <a:rPr lang="el-GR" altLang="el-GR" u="sng" dirty="0" smtClean="0">
                <a:solidFill>
                  <a:schemeClr val="accent4"/>
                </a:solidFill>
              </a:rPr>
              <a:t>Ανάλυση επικινδυνότητας </a:t>
            </a:r>
          </a:p>
          <a:p>
            <a:pPr marL="0" indent="0" algn="just" eaLnBrk="1" hangingPunct="1">
              <a:defRPr/>
            </a:pPr>
            <a:endParaRPr lang="el-GR" altLang="el-GR" dirty="0" smtClean="0">
              <a:solidFill>
                <a:schemeClr val="accent4"/>
              </a:solidFill>
            </a:endParaRPr>
          </a:p>
          <a:p>
            <a:pPr marL="0" indent="0" algn="just" eaLnBrk="1" hangingPunct="1">
              <a:defRPr/>
            </a:pPr>
            <a:r>
              <a:rPr lang="el-GR" altLang="el-GR" dirty="0" smtClean="0">
                <a:solidFill>
                  <a:schemeClr val="accent4"/>
                </a:solidFill>
              </a:rPr>
              <a:t>Εντοπισμός των κρίσιμων σημείων ελέγχου καθ’ όλη την παραγωγική διαδικασία (σημαντικής σημασίας σημεία της παραγωγικής διαδικασίας) </a:t>
            </a:r>
            <a:r>
              <a:rPr lang="el-GR" altLang="el-GR" dirty="0" smtClean="0">
                <a:solidFill>
                  <a:schemeClr val="accent4"/>
                </a:solidFill>
                <a:sym typeface="Symbol"/>
              </a:rPr>
              <a:t> </a:t>
            </a:r>
            <a:r>
              <a:rPr lang="el-GR" altLang="el-GR" u="sng" dirty="0" smtClean="0">
                <a:solidFill>
                  <a:schemeClr val="accent4"/>
                </a:solidFill>
              </a:rPr>
              <a:t>Κρίσιμο Σημείο Ελέγχου</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 Ορθογώνιο"/>
          <p:cNvSpPr/>
          <p:nvPr/>
        </p:nvSpPr>
        <p:spPr>
          <a:xfrm>
            <a:off x="342900" y="958989"/>
            <a:ext cx="8267700" cy="5262979"/>
          </a:xfrm>
          <a:prstGeom prst="rect">
            <a:avLst/>
          </a:prstGeom>
        </p:spPr>
        <p:txBody>
          <a:bodyPr wrap="square">
            <a:spAutoFit/>
          </a:bodyPr>
          <a:lstStyle/>
          <a:p>
            <a:pPr marL="0" indent="0" eaLnBrk="1" hangingPunct="1">
              <a:buFont typeface="Wingdings" pitchFamily="2" charset="2"/>
              <a:buNone/>
              <a:defRPr/>
            </a:pPr>
            <a:endParaRPr lang="el-GR" altLang="el-GR" b="1" dirty="0" smtClean="0">
              <a:solidFill>
                <a:schemeClr val="accent4"/>
              </a:solidFill>
            </a:endParaRPr>
          </a:p>
          <a:p>
            <a:pPr marL="0" indent="0" algn="just" eaLnBrk="1" hangingPunct="1">
              <a:defRPr/>
            </a:pPr>
            <a:r>
              <a:rPr lang="el-GR" altLang="el-GR" dirty="0" smtClean="0">
                <a:solidFill>
                  <a:schemeClr val="accent4"/>
                </a:solidFill>
              </a:rPr>
              <a:t>Καθορισμός κρίσιμων ορίων στα κρίσιμα σημεία ελέγχου</a:t>
            </a:r>
          </a:p>
          <a:p>
            <a:pPr marL="0" indent="0" algn="just" eaLnBrk="1" hangingPunct="1">
              <a:defRPr/>
            </a:pPr>
            <a:endParaRPr lang="el-GR" altLang="el-GR" dirty="0" smtClean="0">
              <a:solidFill>
                <a:schemeClr val="accent4"/>
              </a:solidFill>
            </a:endParaRPr>
          </a:p>
          <a:p>
            <a:pPr marL="0" indent="0" algn="just" eaLnBrk="1" hangingPunct="1">
              <a:defRPr/>
            </a:pPr>
            <a:r>
              <a:rPr lang="el-GR" altLang="el-GR" dirty="0" smtClean="0">
                <a:solidFill>
                  <a:schemeClr val="accent4"/>
                </a:solidFill>
                <a:sym typeface="Symbol"/>
              </a:rPr>
              <a:t></a:t>
            </a:r>
            <a:r>
              <a:rPr lang="el-GR" altLang="el-GR" dirty="0" smtClean="0">
                <a:solidFill>
                  <a:schemeClr val="accent4"/>
                </a:solidFill>
              </a:rPr>
              <a:t> Διάκριση αποδεκτών από το μη αποδεκτές τιμές </a:t>
            </a:r>
            <a:r>
              <a:rPr lang="el-GR" altLang="el-GR" dirty="0" smtClean="0">
                <a:solidFill>
                  <a:schemeClr val="accent4"/>
                </a:solidFill>
                <a:sym typeface="Symbol"/>
              </a:rPr>
              <a:t> </a:t>
            </a:r>
            <a:r>
              <a:rPr lang="el-GR" altLang="el-GR" u="sng" dirty="0" smtClean="0">
                <a:solidFill>
                  <a:schemeClr val="accent4"/>
                </a:solidFill>
              </a:rPr>
              <a:t>Καθορισμός κρίσιμων ορίων</a:t>
            </a:r>
          </a:p>
          <a:p>
            <a:pPr marL="0" indent="0" algn="just" eaLnBrk="1" hangingPunct="1">
              <a:defRPr/>
            </a:pPr>
            <a:endParaRPr lang="el-GR" altLang="el-GR" dirty="0" smtClean="0">
              <a:solidFill>
                <a:schemeClr val="accent4"/>
              </a:solidFill>
            </a:endParaRPr>
          </a:p>
          <a:p>
            <a:pPr marL="0" indent="0" algn="just" eaLnBrk="1" hangingPunct="1">
              <a:defRPr/>
            </a:pPr>
            <a:r>
              <a:rPr lang="el-GR" altLang="el-GR" dirty="0" smtClean="0">
                <a:solidFill>
                  <a:schemeClr val="accent4"/>
                </a:solidFill>
              </a:rPr>
              <a:t>Καθορισμός και εφαρμογή αποτελεσματικών διαδικασιών επιτήρησης στα κρίσιμα σημεία ελέγχου </a:t>
            </a:r>
            <a:r>
              <a:rPr lang="el-GR" altLang="el-GR" dirty="0" smtClean="0">
                <a:solidFill>
                  <a:schemeClr val="accent4"/>
                </a:solidFill>
                <a:sym typeface="Symbol"/>
              </a:rPr>
              <a:t></a:t>
            </a:r>
          </a:p>
          <a:p>
            <a:pPr marL="0" indent="0" algn="just" eaLnBrk="1" hangingPunct="1">
              <a:defRPr/>
            </a:pPr>
            <a:endParaRPr lang="el-GR" altLang="el-GR" dirty="0" smtClean="0">
              <a:solidFill>
                <a:schemeClr val="accent4"/>
              </a:solidFill>
              <a:sym typeface="Symbol"/>
            </a:endParaRPr>
          </a:p>
          <a:p>
            <a:pPr marL="0" indent="0" algn="just" eaLnBrk="1" hangingPunct="1">
              <a:defRPr/>
            </a:pPr>
            <a:r>
              <a:rPr lang="el-GR" altLang="el-GR" u="sng" dirty="0" smtClean="0">
                <a:solidFill>
                  <a:schemeClr val="accent4"/>
                </a:solidFill>
                <a:sym typeface="Symbol"/>
              </a:rPr>
              <a:t>Παρακολούθηση  των κρίσιμων σημείων ελέγχου</a:t>
            </a:r>
            <a:endParaRPr lang="el-GR" altLang="el-GR" u="sng" dirty="0" smtClean="0">
              <a:solidFill>
                <a:schemeClr val="accent4"/>
              </a:solidFill>
            </a:endParaRPr>
          </a:p>
          <a:p>
            <a:pPr marL="0" indent="0" algn="just" eaLnBrk="1" hangingPunct="1">
              <a:defRPr/>
            </a:pPr>
            <a:endParaRPr lang="el-GR" altLang="el-GR" dirty="0" smtClean="0">
              <a:solidFill>
                <a:schemeClr val="accent4"/>
              </a:solidFill>
            </a:endParaRPr>
          </a:p>
          <a:p>
            <a:pPr marL="0" indent="0" algn="just" eaLnBrk="1" hangingPunct="1">
              <a:defRPr/>
            </a:pPr>
            <a:r>
              <a:rPr lang="el-GR" altLang="el-GR" dirty="0" smtClean="0">
                <a:solidFill>
                  <a:schemeClr val="accent4"/>
                </a:solidFill>
              </a:rPr>
              <a:t>Καθορισμός διορθωτικών μέτρων όταν παρατηρείται κατά την επιτήρηση ότι κάποιο κρίσιμο σημείο ελέγχου είναι εκτός ορίων </a:t>
            </a:r>
            <a:r>
              <a:rPr lang="el-GR" altLang="el-GR" dirty="0" smtClean="0">
                <a:solidFill>
                  <a:schemeClr val="accent4"/>
                </a:solidFill>
                <a:sym typeface="Symbol"/>
              </a:rPr>
              <a:t></a:t>
            </a:r>
            <a:r>
              <a:rPr lang="el-GR" altLang="el-GR" dirty="0" smtClean="0">
                <a:solidFill>
                  <a:schemeClr val="accent4"/>
                </a:solidFill>
              </a:rPr>
              <a:t> </a:t>
            </a:r>
            <a:r>
              <a:rPr lang="el-GR" altLang="el-GR" u="sng" dirty="0" smtClean="0">
                <a:solidFill>
                  <a:schemeClr val="accent4"/>
                </a:solidFill>
              </a:rPr>
              <a:t>Καθορισμός διορθωτικών ενεργειών</a:t>
            </a:r>
          </a:p>
        </p:txBody>
      </p:sp>
      <p:sp>
        <p:nvSpPr>
          <p:cNvPr id="4" name="3 - Ορθογώνιο"/>
          <p:cNvSpPr/>
          <p:nvPr/>
        </p:nvSpPr>
        <p:spPr>
          <a:xfrm>
            <a:off x="2075140" y="407671"/>
            <a:ext cx="4709944" cy="461665"/>
          </a:xfrm>
          <a:prstGeom prst="rect">
            <a:avLst/>
          </a:prstGeom>
        </p:spPr>
        <p:txBody>
          <a:bodyPr wrap="none">
            <a:spAutoFit/>
          </a:bodyPr>
          <a:lstStyle/>
          <a:p>
            <a:pPr lvl="0" algn="just">
              <a:spcBef>
                <a:spcPct val="20000"/>
              </a:spcBef>
              <a:spcAft>
                <a:spcPct val="20000"/>
              </a:spcAft>
              <a:buClr>
                <a:schemeClr val="tx1"/>
              </a:buClr>
            </a:pPr>
            <a:r>
              <a:rPr lang="el-GR" altLang="en-US" b="1" kern="0" dirty="0" smtClean="0">
                <a:solidFill>
                  <a:schemeClr val="accent4"/>
                </a:solidFill>
              </a:rPr>
              <a:t>Εφαρμογές προτύπων ποιότητας </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 Ορθογώνιο"/>
          <p:cNvSpPr/>
          <p:nvPr/>
        </p:nvSpPr>
        <p:spPr>
          <a:xfrm>
            <a:off x="476250" y="1225689"/>
            <a:ext cx="7562850" cy="3785652"/>
          </a:xfrm>
          <a:prstGeom prst="rect">
            <a:avLst/>
          </a:prstGeom>
        </p:spPr>
        <p:txBody>
          <a:bodyPr wrap="square">
            <a:spAutoFit/>
          </a:bodyPr>
          <a:lstStyle/>
          <a:p>
            <a:pPr marL="0" indent="0" algn="just" eaLnBrk="1" hangingPunct="1">
              <a:buFont typeface="Wingdings" pitchFamily="2" charset="2"/>
              <a:buNone/>
              <a:defRPr/>
            </a:pPr>
            <a:r>
              <a:rPr lang="el-GR" altLang="el-GR" dirty="0" smtClean="0">
                <a:solidFill>
                  <a:schemeClr val="accent4"/>
                </a:solidFill>
              </a:rPr>
              <a:t>Καθορισμός διαδικασιών, οι οποίες θα πρέπει να επιτελούνται περιοδικά, για να ελεγχθεί και επαναληφθεί η αποτελεσματικότητα του εφαρμοζόμενου συστήματος </a:t>
            </a:r>
          </a:p>
          <a:p>
            <a:pPr marL="0" indent="0" algn="just" eaLnBrk="1" hangingPunct="1">
              <a:buFont typeface="Wingdings" pitchFamily="2" charset="2"/>
              <a:buNone/>
              <a:defRPr/>
            </a:pPr>
            <a:endParaRPr lang="el-GR" altLang="el-GR" dirty="0" smtClean="0">
              <a:solidFill>
                <a:schemeClr val="accent4"/>
              </a:solidFill>
              <a:sym typeface="Symbol"/>
            </a:endParaRPr>
          </a:p>
          <a:p>
            <a:pPr marL="0" indent="0" algn="just" eaLnBrk="1" hangingPunct="1">
              <a:buFont typeface="Wingdings" pitchFamily="2" charset="2"/>
              <a:buNone/>
              <a:defRPr/>
            </a:pPr>
            <a:r>
              <a:rPr lang="el-GR" altLang="el-GR" dirty="0" smtClean="0">
                <a:solidFill>
                  <a:schemeClr val="accent4"/>
                </a:solidFill>
                <a:sym typeface="Symbol"/>
              </a:rPr>
              <a:t> </a:t>
            </a:r>
            <a:r>
              <a:rPr lang="el-GR" altLang="el-GR" u="sng" dirty="0" smtClean="0">
                <a:solidFill>
                  <a:schemeClr val="accent4"/>
                </a:solidFill>
                <a:sym typeface="Symbol"/>
              </a:rPr>
              <a:t>επαλήθευση και  επικύρωση πρωτοκόλλων</a:t>
            </a:r>
            <a:endParaRPr lang="el-GR" altLang="el-GR" u="sng" dirty="0" smtClean="0">
              <a:solidFill>
                <a:schemeClr val="accent4"/>
              </a:solidFill>
            </a:endParaRPr>
          </a:p>
          <a:p>
            <a:pPr marL="0" indent="0" eaLnBrk="1" hangingPunct="1">
              <a:buFont typeface="Wingdings" pitchFamily="2" charset="2"/>
              <a:buNone/>
              <a:defRPr/>
            </a:pPr>
            <a:endParaRPr lang="el-GR" altLang="el-GR" b="1" dirty="0" smtClean="0">
              <a:solidFill>
                <a:schemeClr val="accent4"/>
              </a:solidFill>
            </a:endParaRPr>
          </a:p>
          <a:p>
            <a:pPr marL="0" indent="0" algn="just" eaLnBrk="1" hangingPunct="1">
              <a:buFont typeface="Wingdings" pitchFamily="2" charset="2"/>
              <a:buNone/>
              <a:defRPr/>
            </a:pPr>
            <a:r>
              <a:rPr lang="el-GR" altLang="el-GR" dirty="0" smtClean="0">
                <a:solidFill>
                  <a:schemeClr val="accent4"/>
                </a:solidFill>
              </a:rPr>
              <a:t>Τήρηση αρχείου, που αποδεικνύει τη ουσιαστική εφαρμογή των  εφαρμοζόμενων μέτρων </a:t>
            </a:r>
          </a:p>
          <a:p>
            <a:pPr marL="0" indent="0" algn="just" eaLnBrk="1" hangingPunct="1">
              <a:buFont typeface="Wingdings" pitchFamily="2" charset="2"/>
              <a:buNone/>
              <a:defRPr/>
            </a:pPr>
            <a:endParaRPr lang="el-GR" altLang="el-GR" dirty="0" smtClean="0">
              <a:solidFill>
                <a:schemeClr val="accent4"/>
              </a:solidFill>
              <a:sym typeface="Symbol"/>
            </a:endParaRPr>
          </a:p>
          <a:p>
            <a:pPr marL="0" indent="0" algn="just" eaLnBrk="1" hangingPunct="1">
              <a:buFont typeface="Wingdings" pitchFamily="2" charset="2"/>
              <a:buNone/>
              <a:defRPr/>
            </a:pPr>
            <a:r>
              <a:rPr lang="el-GR" altLang="el-GR" dirty="0" smtClean="0">
                <a:solidFill>
                  <a:schemeClr val="accent4"/>
                </a:solidFill>
                <a:sym typeface="Symbol"/>
              </a:rPr>
              <a:t> </a:t>
            </a:r>
            <a:r>
              <a:rPr lang="el-GR" altLang="el-GR" u="sng" dirty="0" smtClean="0">
                <a:solidFill>
                  <a:schemeClr val="accent4"/>
                </a:solidFill>
                <a:sym typeface="Symbol"/>
              </a:rPr>
              <a:t>αρχειοθέτηση - τεκμηρίωση</a:t>
            </a:r>
            <a:endParaRPr lang="el-GR" altLang="el-GR" u="sng" dirty="0" smtClean="0">
              <a:solidFill>
                <a:schemeClr val="accent4"/>
              </a:solidFill>
            </a:endParaRPr>
          </a:p>
        </p:txBody>
      </p:sp>
      <p:sp>
        <p:nvSpPr>
          <p:cNvPr id="4" name="3 - Ορθογώνιο"/>
          <p:cNvSpPr/>
          <p:nvPr/>
        </p:nvSpPr>
        <p:spPr>
          <a:xfrm>
            <a:off x="2075140" y="407671"/>
            <a:ext cx="4709944" cy="461665"/>
          </a:xfrm>
          <a:prstGeom prst="rect">
            <a:avLst/>
          </a:prstGeom>
        </p:spPr>
        <p:txBody>
          <a:bodyPr wrap="none">
            <a:spAutoFit/>
          </a:bodyPr>
          <a:lstStyle/>
          <a:p>
            <a:pPr lvl="0" algn="just">
              <a:spcBef>
                <a:spcPct val="20000"/>
              </a:spcBef>
              <a:spcAft>
                <a:spcPct val="20000"/>
              </a:spcAft>
              <a:buClr>
                <a:schemeClr val="tx1"/>
              </a:buClr>
            </a:pPr>
            <a:r>
              <a:rPr lang="el-GR" altLang="en-US" b="1" kern="0" dirty="0" smtClean="0">
                <a:solidFill>
                  <a:schemeClr val="accent4"/>
                </a:solidFill>
              </a:rPr>
              <a:t>Εφαρμογές προτύπων ποιότητας </a:t>
            </a: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 Ορθογώνιο"/>
          <p:cNvSpPr/>
          <p:nvPr/>
        </p:nvSpPr>
        <p:spPr>
          <a:xfrm>
            <a:off x="304800" y="1335554"/>
            <a:ext cx="7600950" cy="4154984"/>
          </a:xfrm>
          <a:prstGeom prst="rect">
            <a:avLst/>
          </a:prstGeom>
        </p:spPr>
        <p:txBody>
          <a:bodyPr wrap="square">
            <a:spAutoFit/>
          </a:bodyPr>
          <a:lstStyle/>
          <a:p>
            <a:pPr lvl="1" algn="just"/>
            <a:r>
              <a:rPr lang="el-GR" dirty="0" smtClean="0"/>
              <a:t>Ευρωπαϊκή οδηγία  93/43/ΕΟΚ</a:t>
            </a:r>
          </a:p>
          <a:p>
            <a:pPr lvl="1" algn="just"/>
            <a:endParaRPr lang="el-GR" dirty="0" smtClean="0"/>
          </a:p>
          <a:p>
            <a:pPr lvl="1" algn="just"/>
            <a:r>
              <a:rPr lang="el-GR" dirty="0" smtClean="0"/>
              <a:t>Κ.Υ.Α   487/2000 -  ΦΕΚ 1219Β/04-10-2000)</a:t>
            </a:r>
          </a:p>
          <a:p>
            <a:pPr lvl="1" algn="just"/>
            <a:endParaRPr lang="el-GR" dirty="0" smtClean="0"/>
          </a:p>
          <a:p>
            <a:pPr lvl="1" algn="just"/>
            <a:r>
              <a:rPr lang="el-GR" dirty="0" smtClean="0"/>
              <a:t>Κανονισμός (ΕΚ) 2073/2005: περί μικροβιολογικών κριτηρίων για τα τρόφιμα</a:t>
            </a:r>
          </a:p>
          <a:p>
            <a:pPr lvl="1" algn="just"/>
            <a:endParaRPr lang="el-GR" dirty="0" smtClean="0"/>
          </a:p>
          <a:p>
            <a:pPr lvl="1" algn="just">
              <a:buFont typeface="Arial" pitchFamily="34" charset="0"/>
              <a:buChar char="•"/>
            </a:pPr>
            <a:r>
              <a:rPr lang="el-GR" dirty="0" smtClean="0"/>
              <a:t> Κανόνες ορθής βιομηχανικής πρακτικής</a:t>
            </a:r>
          </a:p>
          <a:p>
            <a:pPr lvl="1" algn="just">
              <a:buFont typeface="Arial" pitchFamily="34" charset="0"/>
              <a:buChar char="•"/>
            </a:pPr>
            <a:endParaRPr lang="el-GR" dirty="0" smtClean="0"/>
          </a:p>
          <a:p>
            <a:pPr lvl="1" algn="just">
              <a:buFont typeface="Arial" pitchFamily="34" charset="0"/>
              <a:buChar char="•"/>
            </a:pPr>
            <a:r>
              <a:rPr lang="el-GR" dirty="0" smtClean="0"/>
              <a:t> Κανόνες ορθής υγιεινής πρακτικής</a:t>
            </a:r>
          </a:p>
          <a:p>
            <a:pPr lvl="1" algn="just"/>
            <a:r>
              <a:rPr lang="el-GR" dirty="0" smtClean="0"/>
              <a:t> </a:t>
            </a:r>
          </a:p>
        </p:txBody>
      </p:sp>
      <p:sp>
        <p:nvSpPr>
          <p:cNvPr id="4" name="3 - Ορθογώνιο"/>
          <p:cNvSpPr/>
          <p:nvPr/>
        </p:nvSpPr>
        <p:spPr>
          <a:xfrm>
            <a:off x="2075140" y="407671"/>
            <a:ext cx="4709944" cy="461665"/>
          </a:xfrm>
          <a:prstGeom prst="rect">
            <a:avLst/>
          </a:prstGeom>
        </p:spPr>
        <p:txBody>
          <a:bodyPr wrap="none">
            <a:spAutoFit/>
          </a:bodyPr>
          <a:lstStyle/>
          <a:p>
            <a:pPr lvl="0" algn="just">
              <a:spcBef>
                <a:spcPct val="20000"/>
              </a:spcBef>
              <a:spcAft>
                <a:spcPct val="20000"/>
              </a:spcAft>
              <a:buClr>
                <a:schemeClr val="tx1"/>
              </a:buClr>
            </a:pPr>
            <a:r>
              <a:rPr lang="el-GR" altLang="en-US" b="1" kern="0" dirty="0" smtClean="0">
                <a:solidFill>
                  <a:schemeClr val="accent4"/>
                </a:solidFill>
              </a:rPr>
              <a:t>Εφαρμογές προτύπων ποιότητας </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 Ορθογώνιο"/>
          <p:cNvSpPr/>
          <p:nvPr/>
        </p:nvSpPr>
        <p:spPr>
          <a:xfrm>
            <a:off x="304800" y="1335554"/>
            <a:ext cx="7600950" cy="3785652"/>
          </a:xfrm>
          <a:prstGeom prst="rect">
            <a:avLst/>
          </a:prstGeom>
        </p:spPr>
        <p:txBody>
          <a:bodyPr wrap="square">
            <a:spAutoFit/>
          </a:bodyPr>
          <a:lstStyle/>
          <a:p>
            <a:pPr lvl="1" algn="just"/>
            <a:r>
              <a:rPr lang="el-GR" i="1" dirty="0" smtClean="0"/>
              <a:t>Ανάπτυξη και εφαρμογή συστήματος HACCP</a:t>
            </a:r>
          </a:p>
          <a:p>
            <a:pPr lvl="1" algn="just"/>
            <a:endParaRPr lang="el-GR" dirty="0" smtClean="0"/>
          </a:p>
          <a:p>
            <a:pPr lvl="1" algn="just">
              <a:buFont typeface="Arial" pitchFamily="34" charset="0"/>
              <a:buChar char="•"/>
            </a:pPr>
            <a:r>
              <a:rPr lang="el-GR" dirty="0" smtClean="0"/>
              <a:t>Συγκρότηση ομάδας HACCP </a:t>
            </a:r>
          </a:p>
          <a:p>
            <a:pPr lvl="1" algn="just">
              <a:buFont typeface="Arial" pitchFamily="34" charset="0"/>
              <a:buChar char="•"/>
            </a:pPr>
            <a:endParaRPr lang="el-GR" dirty="0" smtClean="0"/>
          </a:p>
          <a:p>
            <a:pPr lvl="1" algn="just">
              <a:buFont typeface="Arial" pitchFamily="34" charset="0"/>
              <a:buChar char="•"/>
            </a:pPr>
            <a:r>
              <a:rPr lang="el-GR" dirty="0" smtClean="0"/>
              <a:t>Περιγραφή προϊόντος, χρήσης και διάθεσης του</a:t>
            </a:r>
            <a:br>
              <a:rPr lang="el-GR" dirty="0" smtClean="0"/>
            </a:br>
            <a:endParaRPr lang="el-GR" dirty="0" smtClean="0"/>
          </a:p>
          <a:p>
            <a:pPr lvl="1" algn="just">
              <a:buFont typeface="Arial" pitchFamily="34" charset="0"/>
              <a:buChar char="•"/>
            </a:pPr>
            <a:r>
              <a:rPr lang="el-GR" dirty="0" smtClean="0"/>
              <a:t>Σχεδιασμός του διαγράμματος ροής κατά την παραγωγική διαδικασία</a:t>
            </a:r>
          </a:p>
          <a:p>
            <a:pPr lvl="1" algn="just">
              <a:buFont typeface="Arial" pitchFamily="34" charset="0"/>
              <a:buChar char="•"/>
            </a:pPr>
            <a:endParaRPr lang="el-GR" dirty="0" smtClean="0"/>
          </a:p>
          <a:p>
            <a:pPr lvl="1" algn="just">
              <a:buFont typeface="Arial" pitchFamily="34" charset="0"/>
              <a:buChar char="•"/>
            </a:pPr>
            <a:r>
              <a:rPr lang="el-GR" dirty="0" smtClean="0"/>
              <a:t>Επαλήθευση του διαγράμματος ροής</a:t>
            </a:r>
          </a:p>
        </p:txBody>
      </p:sp>
      <p:sp>
        <p:nvSpPr>
          <p:cNvPr id="4" name="3 - Ορθογώνιο"/>
          <p:cNvSpPr/>
          <p:nvPr/>
        </p:nvSpPr>
        <p:spPr>
          <a:xfrm>
            <a:off x="2075140" y="407671"/>
            <a:ext cx="4709944" cy="461665"/>
          </a:xfrm>
          <a:prstGeom prst="rect">
            <a:avLst/>
          </a:prstGeom>
        </p:spPr>
        <p:txBody>
          <a:bodyPr wrap="none">
            <a:spAutoFit/>
          </a:bodyPr>
          <a:lstStyle/>
          <a:p>
            <a:pPr lvl="0" algn="just">
              <a:spcBef>
                <a:spcPct val="20000"/>
              </a:spcBef>
              <a:spcAft>
                <a:spcPct val="20000"/>
              </a:spcAft>
              <a:buClr>
                <a:schemeClr val="tx1"/>
              </a:buClr>
            </a:pPr>
            <a:r>
              <a:rPr lang="el-GR" altLang="en-US" b="1" kern="0" dirty="0" smtClean="0">
                <a:solidFill>
                  <a:schemeClr val="accent4"/>
                </a:solidFill>
              </a:rPr>
              <a:t>Εφαρμογές προτύπων ποιότητας </a:t>
            </a: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 Ορθογώνιο"/>
          <p:cNvSpPr/>
          <p:nvPr/>
        </p:nvSpPr>
        <p:spPr>
          <a:xfrm>
            <a:off x="457200" y="1396990"/>
            <a:ext cx="8229600" cy="3785652"/>
          </a:xfrm>
          <a:prstGeom prst="rect">
            <a:avLst/>
          </a:prstGeom>
        </p:spPr>
        <p:txBody>
          <a:bodyPr wrap="square">
            <a:spAutoFit/>
          </a:bodyPr>
          <a:lstStyle/>
          <a:p>
            <a:pPr>
              <a:buNone/>
            </a:pPr>
            <a:r>
              <a:rPr lang="el-GR" b="1" dirty="0" smtClean="0"/>
              <a:t>Ανάλυση επικινδυνότητας </a:t>
            </a:r>
          </a:p>
          <a:p>
            <a:endParaRPr lang="el-GR" dirty="0" smtClean="0"/>
          </a:p>
          <a:p>
            <a:pPr algn="l">
              <a:buFont typeface="Arial" pitchFamily="34" charset="0"/>
              <a:buChar char="•"/>
            </a:pPr>
            <a:r>
              <a:rPr lang="el-GR" dirty="0" smtClean="0"/>
              <a:t>Αναγνώριση των πιθανών κινδύνων καθ’ όλη την παραγωγική και εφοδιαστική αλυσίδα</a:t>
            </a:r>
          </a:p>
          <a:p>
            <a:pPr algn="l">
              <a:buFont typeface="Arial" pitchFamily="34" charset="0"/>
              <a:buChar char="•"/>
            </a:pPr>
            <a:endParaRPr lang="el-GR" dirty="0" smtClean="0"/>
          </a:p>
          <a:p>
            <a:pPr algn="l">
              <a:buFont typeface="Arial" pitchFamily="34" charset="0"/>
              <a:buChar char="•"/>
            </a:pPr>
            <a:r>
              <a:rPr lang="el-GR" dirty="0" smtClean="0"/>
              <a:t>Αξιολόγηση της κρισιμότητας των κινδύνων</a:t>
            </a:r>
          </a:p>
          <a:p>
            <a:pPr algn="l">
              <a:buFont typeface="Arial" pitchFamily="34" charset="0"/>
              <a:buChar char="•"/>
            </a:pPr>
            <a:endParaRPr lang="el-GR" dirty="0" smtClean="0"/>
          </a:p>
          <a:p>
            <a:pPr algn="l">
              <a:buFont typeface="Arial" pitchFamily="34" charset="0"/>
              <a:buChar char="•"/>
            </a:pPr>
            <a:r>
              <a:rPr lang="el-GR" dirty="0" smtClean="0"/>
              <a:t>Αξιολόγηση της πιθανότητας εμφάνισης </a:t>
            </a:r>
          </a:p>
          <a:p>
            <a:pPr algn="l">
              <a:buFont typeface="Arial" pitchFamily="34" charset="0"/>
              <a:buChar char="•"/>
            </a:pPr>
            <a:endParaRPr lang="el-GR" dirty="0" smtClean="0"/>
          </a:p>
          <a:p>
            <a:pPr algn="l">
              <a:buFont typeface="Arial" pitchFamily="34" charset="0"/>
              <a:buChar char="•"/>
            </a:pPr>
            <a:r>
              <a:rPr lang="el-GR" dirty="0" smtClean="0"/>
              <a:t>Καθορισμός προληπτικών μέτρων </a:t>
            </a:r>
          </a:p>
        </p:txBody>
      </p:sp>
      <p:sp>
        <p:nvSpPr>
          <p:cNvPr id="4" name="3 - Ορθογώνιο"/>
          <p:cNvSpPr/>
          <p:nvPr/>
        </p:nvSpPr>
        <p:spPr>
          <a:xfrm>
            <a:off x="2075140" y="407671"/>
            <a:ext cx="4709944" cy="461665"/>
          </a:xfrm>
          <a:prstGeom prst="rect">
            <a:avLst/>
          </a:prstGeom>
        </p:spPr>
        <p:txBody>
          <a:bodyPr wrap="none">
            <a:spAutoFit/>
          </a:bodyPr>
          <a:lstStyle/>
          <a:p>
            <a:pPr lvl="0" algn="just">
              <a:spcBef>
                <a:spcPct val="20000"/>
              </a:spcBef>
              <a:spcAft>
                <a:spcPct val="20000"/>
              </a:spcAft>
              <a:buClr>
                <a:schemeClr val="tx1"/>
              </a:buClr>
            </a:pPr>
            <a:r>
              <a:rPr lang="el-GR" altLang="en-US" b="1" kern="0" dirty="0" smtClean="0">
                <a:solidFill>
                  <a:schemeClr val="accent4"/>
                </a:solidFill>
              </a:rPr>
              <a:t>Εφαρμογές προτύπων ποιότητας </a:t>
            </a: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 Ορθογώνιο"/>
          <p:cNvSpPr/>
          <p:nvPr/>
        </p:nvSpPr>
        <p:spPr>
          <a:xfrm>
            <a:off x="457200" y="1396990"/>
            <a:ext cx="8229600" cy="4154984"/>
          </a:xfrm>
          <a:prstGeom prst="rect">
            <a:avLst/>
          </a:prstGeom>
        </p:spPr>
        <p:txBody>
          <a:bodyPr wrap="square">
            <a:spAutoFit/>
          </a:bodyPr>
          <a:lstStyle/>
          <a:p>
            <a:pPr>
              <a:buNone/>
            </a:pPr>
            <a:r>
              <a:rPr lang="el-GR" b="1" dirty="0" smtClean="0"/>
              <a:t>Ανάλυση επικινδυνότητας</a:t>
            </a:r>
          </a:p>
          <a:p>
            <a:pPr>
              <a:buNone/>
            </a:pPr>
            <a:endParaRPr lang="el-GR" b="1" dirty="0" smtClean="0"/>
          </a:p>
          <a:p>
            <a:pPr algn="l">
              <a:buNone/>
            </a:pPr>
            <a:r>
              <a:rPr lang="el-GR" i="1" dirty="0" smtClean="0"/>
              <a:t>Φυσικοί κίνδυνοι:</a:t>
            </a:r>
          </a:p>
          <a:p>
            <a:pPr>
              <a:buNone/>
            </a:pPr>
            <a:endParaRPr lang="el-GR" dirty="0" smtClean="0"/>
          </a:p>
          <a:p>
            <a:pPr>
              <a:buNone/>
            </a:pPr>
            <a:r>
              <a:rPr lang="el-GR" dirty="0" smtClean="0"/>
              <a:t>Ξένα υλικά </a:t>
            </a:r>
            <a:r>
              <a:rPr lang="el-GR" dirty="0" smtClean="0">
                <a:sym typeface="Symbol"/>
              </a:rPr>
              <a:t> </a:t>
            </a:r>
            <a:r>
              <a:rPr lang="el-GR" dirty="0" smtClean="0"/>
              <a:t>μέταλλα, πέτρες, ξύλα, πλαστικά, μύγες </a:t>
            </a:r>
            <a:r>
              <a:rPr lang="el-GR" dirty="0" err="1" smtClean="0"/>
              <a:t>κ.α</a:t>
            </a:r>
            <a:endParaRPr lang="el-GR" dirty="0" smtClean="0"/>
          </a:p>
          <a:p>
            <a:pPr>
              <a:buNone/>
            </a:pPr>
            <a:endParaRPr lang="el-GR" dirty="0" smtClean="0"/>
          </a:p>
          <a:p>
            <a:pPr algn="l"/>
            <a:r>
              <a:rPr lang="el-GR" i="1" dirty="0" smtClean="0"/>
              <a:t>Χημικοί κίνδυνοι:</a:t>
            </a:r>
          </a:p>
          <a:p>
            <a:pPr algn="l"/>
            <a:endParaRPr lang="el-GR" i="1" dirty="0" smtClean="0"/>
          </a:p>
          <a:p>
            <a:pPr algn="l"/>
            <a:r>
              <a:rPr lang="el-GR" i="1" dirty="0" smtClean="0"/>
              <a:t>αγροτοχημικά, συντηρητικά, χρωστικές, βελτιωτικά κ.α.</a:t>
            </a:r>
          </a:p>
          <a:p>
            <a:pPr algn="l"/>
            <a:endParaRPr lang="el-GR" i="1" dirty="0" smtClean="0"/>
          </a:p>
          <a:p>
            <a:pPr>
              <a:buNone/>
            </a:pPr>
            <a:endParaRPr lang="el-GR" b="1" dirty="0" smtClean="0"/>
          </a:p>
        </p:txBody>
      </p:sp>
      <p:sp>
        <p:nvSpPr>
          <p:cNvPr id="3" name="2 - Ορθογώνιο"/>
          <p:cNvSpPr/>
          <p:nvPr/>
        </p:nvSpPr>
        <p:spPr>
          <a:xfrm>
            <a:off x="2075140" y="407671"/>
            <a:ext cx="4709944" cy="461665"/>
          </a:xfrm>
          <a:prstGeom prst="rect">
            <a:avLst/>
          </a:prstGeom>
        </p:spPr>
        <p:txBody>
          <a:bodyPr wrap="none">
            <a:spAutoFit/>
          </a:bodyPr>
          <a:lstStyle/>
          <a:p>
            <a:pPr lvl="0" algn="just">
              <a:spcBef>
                <a:spcPct val="20000"/>
              </a:spcBef>
              <a:spcAft>
                <a:spcPct val="20000"/>
              </a:spcAft>
              <a:buClr>
                <a:schemeClr val="tx1"/>
              </a:buClr>
            </a:pPr>
            <a:r>
              <a:rPr lang="el-GR" altLang="en-US" b="1" kern="0" dirty="0" smtClean="0">
                <a:solidFill>
                  <a:schemeClr val="accent4"/>
                </a:solidFill>
              </a:rPr>
              <a:t>Εφαρμογές προτύπων ποιότητας </a:t>
            </a: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 Ορθογώνιο"/>
          <p:cNvSpPr/>
          <p:nvPr/>
        </p:nvSpPr>
        <p:spPr>
          <a:xfrm>
            <a:off x="285750" y="1536174"/>
            <a:ext cx="6572250" cy="4154984"/>
          </a:xfrm>
          <a:prstGeom prst="rect">
            <a:avLst/>
          </a:prstGeom>
        </p:spPr>
        <p:txBody>
          <a:bodyPr wrap="square">
            <a:spAutoFit/>
          </a:bodyPr>
          <a:lstStyle/>
          <a:p>
            <a:pPr algn="l"/>
            <a:r>
              <a:rPr lang="el-GR" b="1" dirty="0" smtClean="0"/>
              <a:t>Ανάλυση επικινδυνότητας</a:t>
            </a:r>
          </a:p>
          <a:p>
            <a:pPr algn="l"/>
            <a:endParaRPr lang="el-GR" dirty="0" smtClean="0"/>
          </a:p>
          <a:p>
            <a:pPr algn="l"/>
            <a:r>
              <a:rPr lang="el-GR" dirty="0" smtClean="0"/>
              <a:t>Μικροβιολογικοί κίνδυνοι:</a:t>
            </a:r>
          </a:p>
          <a:p>
            <a:pPr algn="l"/>
            <a:endParaRPr lang="el-GR" i="1" dirty="0" smtClean="0"/>
          </a:p>
          <a:p>
            <a:pPr algn="l"/>
            <a:r>
              <a:rPr lang="el-GR" i="1" dirty="0" smtClean="0"/>
              <a:t>Αποτελούν  το  κυριότερο  κίνδυνο </a:t>
            </a:r>
            <a:r>
              <a:rPr lang="el-GR" i="1" dirty="0" smtClean="0">
                <a:sym typeface="Symbol"/>
              </a:rPr>
              <a:t></a:t>
            </a:r>
            <a:endParaRPr lang="el-GR" i="1" dirty="0" smtClean="0"/>
          </a:p>
          <a:p>
            <a:pPr algn="l"/>
            <a:endParaRPr lang="el-GR" i="1" dirty="0" smtClean="0"/>
          </a:p>
          <a:p>
            <a:pPr algn="l">
              <a:buFont typeface="Arial" pitchFamily="34" charset="0"/>
              <a:buChar char="•"/>
            </a:pPr>
            <a:r>
              <a:rPr lang="el-GR" i="1" dirty="0" smtClean="0"/>
              <a:t>μικροοργανισμοί που προκαλούν </a:t>
            </a:r>
            <a:r>
              <a:rPr lang="el-GR" i="1" dirty="0" err="1" smtClean="0"/>
              <a:t>τροφολοιμώξεις</a:t>
            </a:r>
            <a:endParaRPr lang="el-GR" i="1" dirty="0" smtClean="0"/>
          </a:p>
          <a:p>
            <a:pPr algn="l">
              <a:buFont typeface="Arial" pitchFamily="34" charset="0"/>
              <a:buChar char="•"/>
            </a:pPr>
            <a:endParaRPr lang="el-GR" i="1" dirty="0" smtClean="0"/>
          </a:p>
          <a:p>
            <a:pPr algn="l">
              <a:buFont typeface="Arial" pitchFamily="34" charset="0"/>
              <a:buChar char="•"/>
            </a:pPr>
            <a:r>
              <a:rPr lang="el-GR" i="1" dirty="0" smtClean="0"/>
              <a:t>τοξίνες</a:t>
            </a:r>
          </a:p>
          <a:p>
            <a:pPr algn="l"/>
            <a:endParaRPr lang="el-GR" i="1" dirty="0" smtClean="0"/>
          </a:p>
          <a:p>
            <a:pPr algn="l"/>
            <a:endParaRPr lang="el-GR" dirty="0" smtClean="0"/>
          </a:p>
        </p:txBody>
      </p:sp>
      <p:sp>
        <p:nvSpPr>
          <p:cNvPr id="3" name="2 - Ορθογώνιο"/>
          <p:cNvSpPr/>
          <p:nvPr/>
        </p:nvSpPr>
        <p:spPr>
          <a:xfrm>
            <a:off x="2075140" y="407671"/>
            <a:ext cx="4709944" cy="461665"/>
          </a:xfrm>
          <a:prstGeom prst="rect">
            <a:avLst/>
          </a:prstGeom>
        </p:spPr>
        <p:txBody>
          <a:bodyPr wrap="none">
            <a:spAutoFit/>
          </a:bodyPr>
          <a:lstStyle/>
          <a:p>
            <a:pPr lvl="0" algn="just">
              <a:spcBef>
                <a:spcPct val="20000"/>
              </a:spcBef>
              <a:spcAft>
                <a:spcPct val="20000"/>
              </a:spcAft>
              <a:buClr>
                <a:schemeClr val="tx1"/>
              </a:buClr>
            </a:pPr>
            <a:r>
              <a:rPr lang="el-GR" altLang="en-US" b="1" kern="0" dirty="0" smtClean="0">
                <a:solidFill>
                  <a:schemeClr val="accent4"/>
                </a:solidFill>
              </a:rPr>
              <a:t>Εφαρμογές προτύπων ποιότητας </a:t>
            </a: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 Ορθογώνιο"/>
          <p:cNvSpPr/>
          <p:nvPr/>
        </p:nvSpPr>
        <p:spPr>
          <a:xfrm>
            <a:off x="1077736" y="1445568"/>
            <a:ext cx="7304264" cy="4154984"/>
          </a:xfrm>
          <a:prstGeom prst="rect">
            <a:avLst/>
          </a:prstGeom>
        </p:spPr>
        <p:txBody>
          <a:bodyPr wrap="square">
            <a:spAutoFit/>
          </a:bodyPr>
          <a:lstStyle/>
          <a:p>
            <a:r>
              <a:rPr lang="el-GR" b="1" dirty="0" smtClean="0"/>
              <a:t>Κρίσιμο Σημείο Ελέγχου</a:t>
            </a:r>
          </a:p>
          <a:p>
            <a:endParaRPr lang="el-GR" b="1" dirty="0" smtClean="0"/>
          </a:p>
          <a:p>
            <a:pPr algn="l"/>
            <a:r>
              <a:rPr lang="el-GR" i="1" dirty="0" smtClean="0"/>
              <a:t>Σημεία ελέγχου της παραγωγικής διαδικασίας </a:t>
            </a:r>
          </a:p>
          <a:p>
            <a:pPr algn="l"/>
            <a:endParaRPr lang="el-GR" dirty="0" smtClean="0"/>
          </a:p>
          <a:p>
            <a:pPr algn="l">
              <a:buFont typeface="Arial" pitchFamily="34" charset="0"/>
              <a:buChar char="•"/>
            </a:pPr>
            <a:r>
              <a:rPr lang="el-GR" dirty="0" smtClean="0"/>
              <a:t>Πρόληψη</a:t>
            </a:r>
          </a:p>
          <a:p>
            <a:pPr algn="l">
              <a:buFont typeface="Arial" pitchFamily="34" charset="0"/>
              <a:buChar char="•"/>
            </a:pPr>
            <a:endParaRPr lang="el-GR" dirty="0" smtClean="0"/>
          </a:p>
          <a:p>
            <a:pPr algn="l">
              <a:buFont typeface="Arial" pitchFamily="34" charset="0"/>
              <a:buChar char="•"/>
            </a:pPr>
            <a:r>
              <a:rPr lang="el-GR" dirty="0" smtClean="0"/>
              <a:t>Εξάλειψη του κινδύνου</a:t>
            </a:r>
          </a:p>
          <a:p>
            <a:pPr algn="l"/>
            <a:endParaRPr lang="el-GR" dirty="0" smtClean="0"/>
          </a:p>
          <a:p>
            <a:pPr algn="l"/>
            <a:r>
              <a:rPr lang="el-GR" i="1" dirty="0" smtClean="0"/>
              <a:t>Εναλλακτικά: </a:t>
            </a:r>
          </a:p>
          <a:p>
            <a:pPr algn="l"/>
            <a:endParaRPr lang="el-GR" dirty="0" smtClean="0"/>
          </a:p>
          <a:p>
            <a:pPr algn="l">
              <a:buFont typeface="Arial" pitchFamily="34" charset="0"/>
              <a:buChar char="•"/>
            </a:pPr>
            <a:r>
              <a:rPr lang="el-GR" dirty="0" smtClean="0"/>
              <a:t>Μείωση της επικινδυνότητας σε αποδεκτά επίπεδα</a:t>
            </a:r>
          </a:p>
        </p:txBody>
      </p:sp>
      <p:sp>
        <p:nvSpPr>
          <p:cNvPr id="3" name="2 - Ορθογώνιο"/>
          <p:cNvSpPr/>
          <p:nvPr/>
        </p:nvSpPr>
        <p:spPr>
          <a:xfrm>
            <a:off x="2075140" y="407671"/>
            <a:ext cx="4709944" cy="461665"/>
          </a:xfrm>
          <a:prstGeom prst="rect">
            <a:avLst/>
          </a:prstGeom>
        </p:spPr>
        <p:txBody>
          <a:bodyPr wrap="none">
            <a:spAutoFit/>
          </a:bodyPr>
          <a:lstStyle/>
          <a:p>
            <a:pPr lvl="0" algn="just">
              <a:spcBef>
                <a:spcPct val="20000"/>
              </a:spcBef>
              <a:spcAft>
                <a:spcPct val="20000"/>
              </a:spcAft>
              <a:buClr>
                <a:schemeClr val="tx1"/>
              </a:buClr>
            </a:pPr>
            <a:r>
              <a:rPr lang="el-GR" altLang="en-US" b="1" kern="0" dirty="0" smtClean="0">
                <a:solidFill>
                  <a:schemeClr val="accent4"/>
                </a:solidFill>
              </a:rPr>
              <a:t>Εφαρμογές προτύπων ποιότητας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 Ορθογώνιο"/>
          <p:cNvSpPr/>
          <p:nvPr/>
        </p:nvSpPr>
        <p:spPr>
          <a:xfrm>
            <a:off x="2075140" y="407671"/>
            <a:ext cx="4709944" cy="461665"/>
          </a:xfrm>
          <a:prstGeom prst="rect">
            <a:avLst/>
          </a:prstGeom>
        </p:spPr>
        <p:txBody>
          <a:bodyPr wrap="none">
            <a:spAutoFit/>
          </a:bodyPr>
          <a:lstStyle/>
          <a:p>
            <a:pPr lvl="0" algn="just">
              <a:spcBef>
                <a:spcPct val="20000"/>
              </a:spcBef>
              <a:spcAft>
                <a:spcPct val="20000"/>
              </a:spcAft>
              <a:buClr>
                <a:schemeClr val="tx1"/>
              </a:buClr>
            </a:pPr>
            <a:r>
              <a:rPr lang="el-GR" altLang="en-US" b="1" kern="0" dirty="0" smtClean="0"/>
              <a:t>Συστήματα διαχείρισης ποιότητας</a:t>
            </a:r>
          </a:p>
        </p:txBody>
      </p:sp>
      <p:sp>
        <p:nvSpPr>
          <p:cNvPr id="7" name="6 - TextBox"/>
          <p:cNvSpPr txBox="1"/>
          <p:nvPr/>
        </p:nvSpPr>
        <p:spPr>
          <a:xfrm>
            <a:off x="330105" y="1504950"/>
            <a:ext cx="8337646" cy="2308324"/>
          </a:xfrm>
          <a:prstGeom prst="rect">
            <a:avLst/>
          </a:prstGeom>
          <a:noFill/>
        </p:spPr>
        <p:txBody>
          <a:bodyPr wrap="square" rtlCol="0">
            <a:spAutoFit/>
          </a:bodyPr>
          <a:lstStyle/>
          <a:p>
            <a:r>
              <a:rPr lang="el-GR" dirty="0" smtClean="0"/>
              <a:t>Αρχικά </a:t>
            </a:r>
            <a:r>
              <a:rPr lang="el-GR" dirty="0" smtClean="0">
                <a:sym typeface="Symbol"/>
              </a:rPr>
              <a:t>  δειγματοληπτικός έλεγχος μετά την παραγωγή του</a:t>
            </a:r>
          </a:p>
          <a:p>
            <a:endParaRPr lang="el-GR" dirty="0" smtClean="0">
              <a:sym typeface="Symbol"/>
            </a:endParaRPr>
          </a:p>
          <a:p>
            <a:r>
              <a:rPr lang="el-GR" dirty="0" smtClean="0">
                <a:sym typeface="Symbol"/>
              </a:rPr>
              <a:t>Πλέον  σε όλο το εύρος της παραγωγής και κυκλοφορίας του τροφίμου </a:t>
            </a:r>
          </a:p>
          <a:p>
            <a:endParaRPr lang="el-GR" dirty="0" smtClean="0">
              <a:sym typeface="Symbol"/>
            </a:endParaRPr>
          </a:p>
          <a:p>
            <a:r>
              <a:rPr lang="el-GR" dirty="0" smtClean="0">
                <a:sym typeface="Symbol"/>
              </a:rPr>
              <a:t>Συστήματα Διαχείρισης της ποιότητας  Προληπτικοί έλεγχοι </a:t>
            </a:r>
            <a:endParaRPr lang="el-GR"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 Ορθογώνιο"/>
          <p:cNvSpPr/>
          <p:nvPr/>
        </p:nvSpPr>
        <p:spPr>
          <a:xfrm>
            <a:off x="552450" y="1168539"/>
            <a:ext cx="7448550" cy="5632311"/>
          </a:xfrm>
          <a:prstGeom prst="rect">
            <a:avLst/>
          </a:prstGeom>
        </p:spPr>
        <p:txBody>
          <a:bodyPr wrap="square">
            <a:spAutoFit/>
          </a:bodyPr>
          <a:lstStyle/>
          <a:p>
            <a:r>
              <a:rPr lang="el-GR" b="1" dirty="0" smtClean="0"/>
              <a:t>Καθορισμός κρίσιμων ορίων</a:t>
            </a:r>
          </a:p>
          <a:p>
            <a:endParaRPr lang="el-GR" sz="1200" dirty="0" smtClean="0"/>
          </a:p>
          <a:p>
            <a:pPr algn="l"/>
            <a:r>
              <a:rPr lang="el-GR" dirty="0" smtClean="0"/>
              <a:t>Διάκριση του προϊόντος βάσει ορίου (ορίων) σε:</a:t>
            </a:r>
          </a:p>
          <a:p>
            <a:endParaRPr lang="el-GR" dirty="0" smtClean="0"/>
          </a:p>
          <a:p>
            <a:pPr algn="l">
              <a:buFont typeface="Arial" pitchFamily="34" charset="0"/>
              <a:buChar char="•"/>
            </a:pPr>
            <a:r>
              <a:rPr lang="el-GR" dirty="0" smtClean="0"/>
              <a:t>αποδεκτό </a:t>
            </a:r>
          </a:p>
          <a:p>
            <a:pPr algn="l">
              <a:buFont typeface="Arial" pitchFamily="34" charset="0"/>
              <a:buChar char="•"/>
            </a:pPr>
            <a:endParaRPr lang="el-GR" dirty="0" smtClean="0"/>
          </a:p>
          <a:p>
            <a:pPr algn="l">
              <a:buFont typeface="Arial" pitchFamily="34" charset="0"/>
              <a:buChar char="•"/>
            </a:pPr>
            <a:r>
              <a:rPr lang="el-GR" dirty="0" smtClean="0"/>
              <a:t>μη αποδεκτό</a:t>
            </a:r>
          </a:p>
          <a:p>
            <a:pPr algn="l">
              <a:buFont typeface="Arial" pitchFamily="34" charset="0"/>
              <a:buChar char="•"/>
            </a:pPr>
            <a:endParaRPr lang="el-GR" dirty="0" smtClean="0"/>
          </a:p>
          <a:p>
            <a:r>
              <a:rPr lang="el-GR" b="1" dirty="0" smtClean="0"/>
              <a:t>Έλεγχος των Κρίσιμων Σημείων Ελέγχου</a:t>
            </a:r>
          </a:p>
          <a:p>
            <a:endParaRPr lang="el-GR" b="1" dirty="0" smtClean="0"/>
          </a:p>
          <a:p>
            <a:pPr algn="l">
              <a:buFont typeface="Arial" pitchFamily="34" charset="0"/>
              <a:buChar char="•"/>
            </a:pPr>
            <a:r>
              <a:rPr lang="el-GR" dirty="0" smtClean="0"/>
              <a:t>Οργανοληπτική εξέταση</a:t>
            </a:r>
          </a:p>
          <a:p>
            <a:pPr algn="l">
              <a:buFont typeface="Arial" pitchFamily="34" charset="0"/>
              <a:buChar char="•"/>
            </a:pPr>
            <a:endParaRPr lang="el-GR" dirty="0" smtClean="0"/>
          </a:p>
          <a:p>
            <a:pPr algn="l">
              <a:buFont typeface="Arial" pitchFamily="34" charset="0"/>
              <a:buChar char="•"/>
            </a:pPr>
            <a:r>
              <a:rPr lang="el-GR" dirty="0" smtClean="0"/>
              <a:t>Φυσικοχημικές αναλύσεις</a:t>
            </a:r>
          </a:p>
          <a:p>
            <a:pPr algn="l">
              <a:buFont typeface="Arial" pitchFamily="34" charset="0"/>
              <a:buChar char="•"/>
            </a:pPr>
            <a:endParaRPr lang="el-GR" dirty="0" smtClean="0"/>
          </a:p>
          <a:p>
            <a:pPr algn="l">
              <a:buFont typeface="Arial" pitchFamily="34" charset="0"/>
              <a:buChar char="•"/>
            </a:pPr>
            <a:r>
              <a:rPr lang="el-GR" u="sng" dirty="0" smtClean="0"/>
              <a:t>Μικροβιολογικές αναλύσεις</a:t>
            </a:r>
          </a:p>
        </p:txBody>
      </p:sp>
      <p:sp>
        <p:nvSpPr>
          <p:cNvPr id="3" name="2 - Ορθογώνιο"/>
          <p:cNvSpPr/>
          <p:nvPr/>
        </p:nvSpPr>
        <p:spPr>
          <a:xfrm>
            <a:off x="2075140" y="407671"/>
            <a:ext cx="4709944" cy="461665"/>
          </a:xfrm>
          <a:prstGeom prst="rect">
            <a:avLst/>
          </a:prstGeom>
        </p:spPr>
        <p:txBody>
          <a:bodyPr wrap="none">
            <a:spAutoFit/>
          </a:bodyPr>
          <a:lstStyle/>
          <a:p>
            <a:pPr lvl="0" algn="just">
              <a:spcBef>
                <a:spcPct val="20000"/>
              </a:spcBef>
              <a:spcAft>
                <a:spcPct val="20000"/>
              </a:spcAft>
              <a:buClr>
                <a:schemeClr val="tx1"/>
              </a:buClr>
            </a:pPr>
            <a:r>
              <a:rPr lang="el-GR" altLang="en-US" b="1" kern="0" dirty="0" smtClean="0">
                <a:solidFill>
                  <a:schemeClr val="accent4"/>
                </a:solidFill>
              </a:rPr>
              <a:t>Εφαρμογές προτύπων ποιότητας </a:t>
            </a: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Ορθογώνιο"/>
          <p:cNvSpPr/>
          <p:nvPr/>
        </p:nvSpPr>
        <p:spPr>
          <a:xfrm>
            <a:off x="400050" y="1364724"/>
            <a:ext cx="8420100" cy="3785652"/>
          </a:xfrm>
          <a:prstGeom prst="rect">
            <a:avLst/>
          </a:prstGeom>
        </p:spPr>
        <p:txBody>
          <a:bodyPr wrap="square">
            <a:spAutoFit/>
          </a:bodyPr>
          <a:lstStyle/>
          <a:p>
            <a:pPr>
              <a:buNone/>
            </a:pPr>
            <a:r>
              <a:rPr lang="el-GR" dirty="0" smtClean="0"/>
              <a:t> </a:t>
            </a:r>
            <a:r>
              <a:rPr lang="el-GR" b="1" dirty="0" smtClean="0"/>
              <a:t>Εφαρμογή διορθωτικών ενεργειών </a:t>
            </a:r>
          </a:p>
          <a:p>
            <a:pPr>
              <a:buNone/>
            </a:pPr>
            <a:endParaRPr lang="el-GR" dirty="0" smtClean="0"/>
          </a:p>
          <a:p>
            <a:pPr>
              <a:buNone/>
            </a:pPr>
            <a:r>
              <a:rPr lang="el-GR" i="1" dirty="0" smtClean="0"/>
              <a:t>Καθορισμός πρωτοκόλλων για ανάληψη  διορθωτικών  ενεργειών  </a:t>
            </a:r>
          </a:p>
          <a:p>
            <a:pPr>
              <a:buNone/>
            </a:pPr>
            <a:endParaRPr lang="el-GR" dirty="0" smtClean="0"/>
          </a:p>
          <a:p>
            <a:pPr algn="l">
              <a:buFont typeface="Arial" pitchFamily="34" charset="0"/>
              <a:buChar char="•"/>
            </a:pPr>
            <a:r>
              <a:rPr lang="el-GR" dirty="0" smtClean="0"/>
              <a:t>Κατανομή αρμοδιοτήτων</a:t>
            </a:r>
          </a:p>
          <a:p>
            <a:pPr algn="l">
              <a:buFont typeface="Arial" pitchFamily="34" charset="0"/>
              <a:buChar char="•"/>
            </a:pPr>
            <a:endParaRPr lang="el-GR" dirty="0" smtClean="0"/>
          </a:p>
          <a:p>
            <a:pPr algn="l">
              <a:buFont typeface="Arial" pitchFamily="34" charset="0"/>
              <a:buChar char="•"/>
            </a:pPr>
            <a:r>
              <a:rPr lang="el-GR" dirty="0" smtClean="0"/>
              <a:t>Διόρθωση αποκλίσεων</a:t>
            </a:r>
          </a:p>
          <a:p>
            <a:pPr>
              <a:buNone/>
            </a:pPr>
            <a:endParaRPr lang="el-GR" dirty="0" smtClean="0"/>
          </a:p>
          <a:p>
            <a:pPr algn="l"/>
            <a:r>
              <a:rPr lang="el-GR" i="1" dirty="0" smtClean="0"/>
              <a:t>Στόχος: </a:t>
            </a:r>
            <a:r>
              <a:rPr lang="el-GR" dirty="0" smtClean="0"/>
              <a:t>Επανάκτηση αποδεκτών ορίων κατά την εφαρμογή των μετρήσεων</a:t>
            </a:r>
            <a:endParaRPr lang="el-GR" dirty="0"/>
          </a:p>
        </p:txBody>
      </p:sp>
      <p:sp>
        <p:nvSpPr>
          <p:cNvPr id="4" name="3 - Ορθογώνιο"/>
          <p:cNvSpPr/>
          <p:nvPr/>
        </p:nvSpPr>
        <p:spPr>
          <a:xfrm>
            <a:off x="2075140" y="407671"/>
            <a:ext cx="4709944" cy="461665"/>
          </a:xfrm>
          <a:prstGeom prst="rect">
            <a:avLst/>
          </a:prstGeom>
        </p:spPr>
        <p:txBody>
          <a:bodyPr wrap="none">
            <a:spAutoFit/>
          </a:bodyPr>
          <a:lstStyle/>
          <a:p>
            <a:pPr lvl="0" algn="just">
              <a:spcBef>
                <a:spcPct val="20000"/>
              </a:spcBef>
              <a:spcAft>
                <a:spcPct val="20000"/>
              </a:spcAft>
              <a:buClr>
                <a:schemeClr val="tx1"/>
              </a:buClr>
            </a:pPr>
            <a:r>
              <a:rPr lang="el-GR" altLang="en-US" b="1" kern="0" dirty="0" smtClean="0">
                <a:solidFill>
                  <a:schemeClr val="accent4"/>
                </a:solidFill>
              </a:rPr>
              <a:t>Εφαρμογές προτύπων ποιότητας </a:t>
            </a: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Ορθογώνιο"/>
          <p:cNvSpPr/>
          <p:nvPr/>
        </p:nvSpPr>
        <p:spPr>
          <a:xfrm>
            <a:off x="552450" y="1375202"/>
            <a:ext cx="7467600" cy="3046988"/>
          </a:xfrm>
          <a:prstGeom prst="rect">
            <a:avLst/>
          </a:prstGeom>
        </p:spPr>
        <p:txBody>
          <a:bodyPr wrap="square">
            <a:spAutoFit/>
          </a:bodyPr>
          <a:lstStyle/>
          <a:p>
            <a:r>
              <a:rPr lang="el-GR" b="1" dirty="0" smtClean="0"/>
              <a:t>Επαλήθευση και  επικύρωση</a:t>
            </a:r>
          </a:p>
          <a:p>
            <a:endParaRPr lang="el-GR" dirty="0" smtClean="0"/>
          </a:p>
          <a:p>
            <a:r>
              <a:rPr lang="el-GR" dirty="0" smtClean="0"/>
              <a:t>Διασφάλιση της αποτελεσματικότητας του </a:t>
            </a:r>
            <a:r>
              <a:rPr lang="en-US" dirty="0" smtClean="0"/>
              <a:t>HACCP</a:t>
            </a:r>
          </a:p>
          <a:p>
            <a:endParaRPr lang="en-US" dirty="0" smtClean="0"/>
          </a:p>
          <a:p>
            <a:pPr>
              <a:buFont typeface="Arial" pitchFamily="34" charset="0"/>
              <a:buChar char="•"/>
            </a:pPr>
            <a:r>
              <a:rPr lang="el-GR" dirty="0" smtClean="0"/>
              <a:t> Εσωτερικός έλεγχος</a:t>
            </a:r>
          </a:p>
          <a:p>
            <a:r>
              <a:rPr lang="el-GR" dirty="0" smtClean="0"/>
              <a:t> (</a:t>
            </a:r>
            <a:r>
              <a:rPr lang="el-GR" dirty="0" err="1" smtClean="0"/>
              <a:t>αυτοαξιολόγηση</a:t>
            </a:r>
            <a:r>
              <a:rPr lang="el-GR" dirty="0" smtClean="0"/>
              <a:t> και επαναξιολόγηση) </a:t>
            </a:r>
          </a:p>
          <a:p>
            <a:pPr>
              <a:buFont typeface="Arial" pitchFamily="34" charset="0"/>
              <a:buChar char="•"/>
            </a:pPr>
            <a:endParaRPr lang="el-GR" dirty="0" smtClean="0"/>
          </a:p>
          <a:p>
            <a:pPr>
              <a:buFont typeface="Arial" pitchFamily="34" charset="0"/>
              <a:buChar char="•"/>
            </a:pPr>
            <a:r>
              <a:rPr lang="el-GR" dirty="0" smtClean="0"/>
              <a:t> Εξωτερικοί έλεγχοι</a:t>
            </a:r>
            <a:endParaRPr lang="el-GR" dirty="0"/>
          </a:p>
        </p:txBody>
      </p:sp>
      <p:sp>
        <p:nvSpPr>
          <p:cNvPr id="4" name="3 - Ορθογώνιο"/>
          <p:cNvSpPr/>
          <p:nvPr/>
        </p:nvSpPr>
        <p:spPr>
          <a:xfrm>
            <a:off x="2075140" y="407671"/>
            <a:ext cx="4709944" cy="461665"/>
          </a:xfrm>
          <a:prstGeom prst="rect">
            <a:avLst/>
          </a:prstGeom>
        </p:spPr>
        <p:txBody>
          <a:bodyPr wrap="none">
            <a:spAutoFit/>
          </a:bodyPr>
          <a:lstStyle/>
          <a:p>
            <a:pPr lvl="0" algn="just">
              <a:spcBef>
                <a:spcPct val="20000"/>
              </a:spcBef>
              <a:spcAft>
                <a:spcPct val="20000"/>
              </a:spcAft>
              <a:buClr>
                <a:schemeClr val="tx1"/>
              </a:buClr>
            </a:pPr>
            <a:r>
              <a:rPr lang="el-GR" altLang="en-US" b="1" kern="0" dirty="0" smtClean="0">
                <a:solidFill>
                  <a:schemeClr val="accent4"/>
                </a:solidFill>
              </a:rPr>
              <a:t>Εφαρμογές προτύπων ποιότητας </a:t>
            </a: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Ορθογώνιο"/>
          <p:cNvSpPr/>
          <p:nvPr/>
        </p:nvSpPr>
        <p:spPr>
          <a:xfrm>
            <a:off x="800100" y="1351508"/>
            <a:ext cx="7486650" cy="3416320"/>
          </a:xfrm>
          <a:prstGeom prst="rect">
            <a:avLst/>
          </a:prstGeom>
        </p:spPr>
        <p:txBody>
          <a:bodyPr wrap="square">
            <a:spAutoFit/>
          </a:bodyPr>
          <a:lstStyle/>
          <a:p>
            <a:r>
              <a:rPr lang="el-GR" b="1" dirty="0" smtClean="0"/>
              <a:t>Εφαρμογή συστήματος καταγραφής - αρχειοθέτησης </a:t>
            </a:r>
          </a:p>
          <a:p>
            <a:endParaRPr lang="el-GR" dirty="0" smtClean="0"/>
          </a:p>
          <a:p>
            <a:pPr algn="l">
              <a:buFont typeface="Arial" pitchFamily="34" charset="0"/>
              <a:buChar char="•"/>
            </a:pPr>
            <a:r>
              <a:rPr lang="el-GR" dirty="0" smtClean="0"/>
              <a:t> Αρχειοθέτηση</a:t>
            </a:r>
          </a:p>
          <a:p>
            <a:endParaRPr lang="el-GR" dirty="0" smtClean="0"/>
          </a:p>
          <a:p>
            <a:pPr algn="l">
              <a:buFont typeface="Arial" pitchFamily="34" charset="0"/>
              <a:buChar char="•"/>
            </a:pPr>
            <a:r>
              <a:rPr lang="el-GR" dirty="0" smtClean="0"/>
              <a:t> Τεκμηρίωσης  των τηρούμενων διαδικασιών </a:t>
            </a:r>
          </a:p>
          <a:p>
            <a:pPr algn="l">
              <a:buFont typeface="Arial" pitchFamily="34" charset="0"/>
              <a:buChar char="•"/>
            </a:pPr>
            <a:endParaRPr lang="el-GR" dirty="0" smtClean="0"/>
          </a:p>
          <a:p>
            <a:pPr algn="l">
              <a:buFont typeface="Arial" pitchFamily="34" charset="0"/>
              <a:buChar char="•"/>
            </a:pPr>
            <a:r>
              <a:rPr lang="el-GR" dirty="0" smtClean="0"/>
              <a:t> Τεκμηρίωσης της εφαρμογής κανόνων </a:t>
            </a:r>
          </a:p>
          <a:p>
            <a:pPr algn="l">
              <a:buFont typeface="Arial" pitchFamily="34" charset="0"/>
              <a:buChar char="•"/>
            </a:pPr>
            <a:endParaRPr lang="el-GR" dirty="0" smtClean="0"/>
          </a:p>
          <a:p>
            <a:pPr algn="l">
              <a:buFont typeface="Arial" pitchFamily="34" charset="0"/>
              <a:buChar char="•"/>
            </a:pPr>
            <a:r>
              <a:rPr lang="el-GR" dirty="0" smtClean="0"/>
              <a:t> </a:t>
            </a:r>
            <a:r>
              <a:rPr lang="el-GR" dirty="0" err="1" smtClean="0"/>
              <a:t>Ιχνηλασιμότητα</a:t>
            </a:r>
            <a:endParaRPr lang="el-GR" dirty="0" smtClean="0"/>
          </a:p>
        </p:txBody>
      </p:sp>
      <p:sp>
        <p:nvSpPr>
          <p:cNvPr id="4" name="3 - Ορθογώνιο"/>
          <p:cNvSpPr/>
          <p:nvPr/>
        </p:nvSpPr>
        <p:spPr>
          <a:xfrm>
            <a:off x="2075140" y="407671"/>
            <a:ext cx="4709944" cy="461665"/>
          </a:xfrm>
          <a:prstGeom prst="rect">
            <a:avLst/>
          </a:prstGeom>
        </p:spPr>
        <p:txBody>
          <a:bodyPr wrap="none">
            <a:spAutoFit/>
          </a:bodyPr>
          <a:lstStyle/>
          <a:p>
            <a:pPr lvl="0" algn="just">
              <a:spcBef>
                <a:spcPct val="20000"/>
              </a:spcBef>
              <a:spcAft>
                <a:spcPct val="20000"/>
              </a:spcAft>
              <a:buClr>
                <a:schemeClr val="tx1"/>
              </a:buClr>
            </a:pPr>
            <a:r>
              <a:rPr lang="el-GR" altLang="en-US" b="1" kern="0" dirty="0" smtClean="0">
                <a:solidFill>
                  <a:schemeClr val="accent4"/>
                </a:solidFill>
              </a:rPr>
              <a:t>Εφαρμογές προτύπων ποιότητας </a:t>
            </a: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Ορθογώνιο"/>
          <p:cNvSpPr/>
          <p:nvPr/>
        </p:nvSpPr>
        <p:spPr>
          <a:xfrm>
            <a:off x="952500" y="1386870"/>
            <a:ext cx="4572000" cy="3416320"/>
          </a:xfrm>
          <a:prstGeom prst="rect">
            <a:avLst/>
          </a:prstGeom>
        </p:spPr>
        <p:txBody>
          <a:bodyPr>
            <a:spAutoFit/>
          </a:bodyPr>
          <a:lstStyle/>
          <a:p>
            <a:pPr algn="l"/>
            <a:r>
              <a:rPr lang="el-GR" dirty="0" smtClean="0"/>
              <a:t>Το </a:t>
            </a:r>
            <a:r>
              <a:rPr lang="en-US" dirty="0" smtClean="0"/>
              <a:t>HACCP </a:t>
            </a:r>
            <a:r>
              <a:rPr lang="el-GR" dirty="0" smtClean="0"/>
              <a:t>απαιτεί:</a:t>
            </a:r>
          </a:p>
          <a:p>
            <a:endParaRPr lang="el-GR" dirty="0" smtClean="0"/>
          </a:p>
          <a:p>
            <a:pPr algn="l"/>
            <a:r>
              <a:rPr lang="el-GR" i="1" dirty="0" smtClean="0"/>
              <a:t>Εξασφάλιση οικονομικών πόρων</a:t>
            </a:r>
          </a:p>
          <a:p>
            <a:endParaRPr lang="el-GR" dirty="0" smtClean="0"/>
          </a:p>
          <a:p>
            <a:pPr algn="l">
              <a:buFont typeface="Arial" pitchFamily="34" charset="0"/>
              <a:buChar char="•"/>
            </a:pPr>
            <a:r>
              <a:rPr lang="el-GR" dirty="0" smtClean="0"/>
              <a:t>Προδιαγραφές εγκαταστάσεων</a:t>
            </a:r>
          </a:p>
          <a:p>
            <a:pPr algn="l">
              <a:buFont typeface="Arial" pitchFamily="34" charset="0"/>
              <a:buChar char="•"/>
            </a:pPr>
            <a:endParaRPr lang="el-GR" dirty="0" smtClean="0"/>
          </a:p>
          <a:p>
            <a:pPr algn="l">
              <a:buFont typeface="Arial" pitchFamily="34" charset="0"/>
              <a:buChar char="•"/>
            </a:pPr>
            <a:r>
              <a:rPr lang="el-GR" dirty="0" smtClean="0"/>
              <a:t>Κατάλληλο εξοπλισμό</a:t>
            </a:r>
          </a:p>
          <a:p>
            <a:pPr algn="l">
              <a:buFont typeface="Arial" pitchFamily="34" charset="0"/>
              <a:buChar char="•"/>
            </a:pPr>
            <a:endParaRPr lang="el-GR" dirty="0" smtClean="0"/>
          </a:p>
          <a:p>
            <a:pPr algn="l">
              <a:buFont typeface="Arial" pitchFamily="34" charset="0"/>
              <a:buChar char="•"/>
            </a:pPr>
            <a:r>
              <a:rPr lang="el-GR" dirty="0" smtClean="0"/>
              <a:t>Εκπαίδευση προσωπικού</a:t>
            </a:r>
          </a:p>
        </p:txBody>
      </p:sp>
      <p:sp>
        <p:nvSpPr>
          <p:cNvPr id="4" name="3 - Ορθογώνιο"/>
          <p:cNvSpPr/>
          <p:nvPr/>
        </p:nvSpPr>
        <p:spPr>
          <a:xfrm>
            <a:off x="2075140" y="407671"/>
            <a:ext cx="4709944" cy="461665"/>
          </a:xfrm>
          <a:prstGeom prst="rect">
            <a:avLst/>
          </a:prstGeom>
        </p:spPr>
        <p:txBody>
          <a:bodyPr wrap="none">
            <a:spAutoFit/>
          </a:bodyPr>
          <a:lstStyle/>
          <a:p>
            <a:pPr lvl="0" algn="just">
              <a:spcBef>
                <a:spcPct val="20000"/>
              </a:spcBef>
              <a:spcAft>
                <a:spcPct val="20000"/>
              </a:spcAft>
              <a:buClr>
                <a:schemeClr val="tx1"/>
              </a:buClr>
            </a:pPr>
            <a:r>
              <a:rPr lang="el-GR" altLang="en-US" b="1" kern="0" dirty="0" smtClean="0">
                <a:solidFill>
                  <a:schemeClr val="accent4"/>
                </a:solidFill>
              </a:rPr>
              <a:t>Εφαρμογές προτύπων ποιότητας </a:t>
            </a: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Ορθογώνιο"/>
          <p:cNvSpPr/>
          <p:nvPr/>
        </p:nvSpPr>
        <p:spPr>
          <a:xfrm>
            <a:off x="514350" y="1373297"/>
            <a:ext cx="7981950" cy="4154984"/>
          </a:xfrm>
          <a:prstGeom prst="rect">
            <a:avLst/>
          </a:prstGeom>
        </p:spPr>
        <p:txBody>
          <a:bodyPr wrap="square">
            <a:spAutoFit/>
          </a:bodyPr>
          <a:lstStyle/>
          <a:p>
            <a:pPr algn="l"/>
            <a:r>
              <a:rPr lang="el-GR" i="1" dirty="0" smtClean="0"/>
              <a:t>Θετική αποτίμηση του </a:t>
            </a:r>
            <a:r>
              <a:rPr lang="en-US" i="1" dirty="0" smtClean="0"/>
              <a:t>HACCP –  </a:t>
            </a:r>
            <a:r>
              <a:rPr lang="el-GR" i="1" dirty="0" smtClean="0"/>
              <a:t>μέσω πιστοποιημένου φορέα</a:t>
            </a:r>
          </a:p>
          <a:p>
            <a:pPr algn="l">
              <a:buFont typeface="Arial" pitchFamily="34" charset="0"/>
              <a:buChar char="•"/>
            </a:pPr>
            <a:endParaRPr lang="el-GR" dirty="0" smtClean="0"/>
          </a:p>
          <a:p>
            <a:pPr algn="l">
              <a:buFont typeface="Arial" pitchFamily="34" charset="0"/>
              <a:buChar char="•"/>
            </a:pPr>
            <a:r>
              <a:rPr lang="el-GR" dirty="0" smtClean="0"/>
              <a:t>Κάλυψη των απαιτήσεων των καταναλωτών</a:t>
            </a:r>
            <a:endParaRPr lang="en-GB" dirty="0" smtClean="0"/>
          </a:p>
          <a:p>
            <a:pPr algn="l">
              <a:buFont typeface="Arial" pitchFamily="34" charset="0"/>
              <a:buChar char="•"/>
            </a:pPr>
            <a:endParaRPr lang="el-GR" dirty="0" smtClean="0"/>
          </a:p>
          <a:p>
            <a:pPr algn="l">
              <a:buFont typeface="Arial" pitchFamily="34" charset="0"/>
              <a:buChar char="•"/>
            </a:pPr>
            <a:r>
              <a:rPr lang="el-GR" dirty="0" smtClean="0"/>
              <a:t>Αξιοπιστία της επιχείρησης</a:t>
            </a:r>
          </a:p>
          <a:p>
            <a:pPr algn="l"/>
            <a:endParaRPr lang="el-GR" dirty="0" smtClean="0"/>
          </a:p>
          <a:p>
            <a:pPr algn="l">
              <a:buFont typeface="Arial" pitchFamily="34" charset="0"/>
              <a:buChar char="•"/>
            </a:pPr>
            <a:r>
              <a:rPr lang="el-GR" dirty="0" smtClean="0"/>
              <a:t>Βελτίωση της ποιότητας</a:t>
            </a:r>
          </a:p>
          <a:p>
            <a:pPr algn="l">
              <a:buFont typeface="Arial" pitchFamily="34" charset="0"/>
              <a:buChar char="•"/>
            </a:pPr>
            <a:endParaRPr lang="en-GB" dirty="0" smtClean="0"/>
          </a:p>
          <a:p>
            <a:pPr algn="l">
              <a:buFont typeface="Arial" pitchFamily="34" charset="0"/>
              <a:buChar char="•"/>
            </a:pPr>
            <a:r>
              <a:rPr lang="el-GR" dirty="0" smtClean="0"/>
              <a:t>Βελτίωση της εικόνας της εταιρείας</a:t>
            </a:r>
          </a:p>
          <a:p>
            <a:pPr algn="l">
              <a:buFont typeface="Arial" pitchFamily="34" charset="0"/>
              <a:buChar char="•"/>
            </a:pPr>
            <a:endParaRPr lang="el-GR" dirty="0" smtClean="0"/>
          </a:p>
          <a:p>
            <a:pPr algn="l">
              <a:buFont typeface="Arial" pitchFamily="34" charset="0"/>
              <a:buChar char="•"/>
            </a:pPr>
            <a:r>
              <a:rPr lang="el-GR" dirty="0" smtClean="0"/>
              <a:t>Ευκολία στις εξαγωγές</a:t>
            </a:r>
            <a:endParaRPr lang="en-US" dirty="0"/>
          </a:p>
        </p:txBody>
      </p:sp>
      <p:sp>
        <p:nvSpPr>
          <p:cNvPr id="4" name="3 - Ορθογώνιο"/>
          <p:cNvSpPr/>
          <p:nvPr/>
        </p:nvSpPr>
        <p:spPr>
          <a:xfrm>
            <a:off x="2075140" y="407671"/>
            <a:ext cx="4709944" cy="461665"/>
          </a:xfrm>
          <a:prstGeom prst="rect">
            <a:avLst/>
          </a:prstGeom>
        </p:spPr>
        <p:txBody>
          <a:bodyPr wrap="none">
            <a:spAutoFit/>
          </a:bodyPr>
          <a:lstStyle/>
          <a:p>
            <a:pPr lvl="0" algn="just">
              <a:spcBef>
                <a:spcPct val="20000"/>
              </a:spcBef>
              <a:spcAft>
                <a:spcPct val="20000"/>
              </a:spcAft>
              <a:buClr>
                <a:schemeClr val="tx1"/>
              </a:buClr>
            </a:pPr>
            <a:r>
              <a:rPr lang="el-GR" altLang="en-US" b="1" kern="0" dirty="0" smtClean="0">
                <a:solidFill>
                  <a:schemeClr val="accent4"/>
                </a:solidFill>
              </a:rPr>
              <a:t>Εφαρμογές προτύπων ποιότητας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 Ορθογώνιο"/>
          <p:cNvSpPr/>
          <p:nvPr/>
        </p:nvSpPr>
        <p:spPr>
          <a:xfrm>
            <a:off x="457199" y="1395552"/>
            <a:ext cx="8135007" cy="5262979"/>
          </a:xfrm>
          <a:prstGeom prst="rect">
            <a:avLst/>
          </a:prstGeom>
        </p:spPr>
        <p:txBody>
          <a:bodyPr wrap="square">
            <a:spAutoFit/>
          </a:bodyPr>
          <a:lstStyle/>
          <a:p>
            <a:pPr algn="just"/>
            <a:r>
              <a:rPr lang="el-GR" dirty="0" smtClean="0"/>
              <a:t> Λόγοι εφαρμογής:</a:t>
            </a:r>
          </a:p>
          <a:p>
            <a:pPr algn="just">
              <a:buFont typeface="Arial" pitchFamily="34" charset="0"/>
              <a:buChar char="•"/>
            </a:pPr>
            <a:endParaRPr lang="el-GR" dirty="0" smtClean="0"/>
          </a:p>
          <a:p>
            <a:pPr algn="just">
              <a:buFont typeface="Arial" pitchFamily="34" charset="0"/>
              <a:buChar char="•"/>
            </a:pPr>
            <a:r>
              <a:rPr lang="el-GR" dirty="0" smtClean="0"/>
              <a:t> Απαιτήσεις καταναλωτών και επιχειρήσεων λιανικής διάθεσης</a:t>
            </a:r>
          </a:p>
          <a:p>
            <a:pPr algn="just">
              <a:buFont typeface="Arial" pitchFamily="34" charset="0"/>
              <a:buChar char="•"/>
            </a:pPr>
            <a:endParaRPr lang="el-GR" dirty="0" smtClean="0"/>
          </a:p>
          <a:p>
            <a:pPr algn="just">
              <a:buFont typeface="Arial" pitchFamily="34" charset="0"/>
              <a:buChar char="•"/>
            </a:pPr>
            <a:r>
              <a:rPr lang="el-GR" dirty="0" smtClean="0"/>
              <a:t> Περιβαλλοντικών (επιχειρήσεις με φιλικές προς το περιβάλλον πρακτικές)</a:t>
            </a:r>
          </a:p>
          <a:p>
            <a:pPr algn="just"/>
            <a:endParaRPr lang="el-GR" dirty="0" smtClean="0"/>
          </a:p>
          <a:p>
            <a:pPr algn="just">
              <a:buFont typeface="Arial" pitchFamily="34" charset="0"/>
              <a:buChar char="•"/>
            </a:pPr>
            <a:r>
              <a:rPr lang="el-GR" dirty="0" smtClean="0"/>
              <a:t> Πλήρωση νομοθετικών διατάξεων</a:t>
            </a:r>
          </a:p>
          <a:p>
            <a:pPr algn="just">
              <a:buFont typeface="Arial" pitchFamily="34" charset="0"/>
              <a:buChar char="•"/>
            </a:pPr>
            <a:endParaRPr lang="el-GR" dirty="0" smtClean="0"/>
          </a:p>
          <a:p>
            <a:pPr algn="just">
              <a:buFont typeface="Arial" pitchFamily="34" charset="0"/>
              <a:buChar char="•"/>
            </a:pPr>
            <a:r>
              <a:rPr lang="el-GR" dirty="0" smtClean="0"/>
              <a:t> Οικονομικοί λόγοι </a:t>
            </a:r>
            <a:r>
              <a:rPr lang="el-GR" dirty="0" smtClean="0">
                <a:sym typeface="Symbol"/>
              </a:rPr>
              <a:t> </a:t>
            </a:r>
            <a:r>
              <a:rPr lang="el-GR" dirty="0" smtClean="0"/>
              <a:t>οικονομία πρώτων υλών και ενέργειας, καταγραφή </a:t>
            </a:r>
          </a:p>
          <a:p>
            <a:pPr algn="just">
              <a:buFont typeface="Arial" pitchFamily="34" charset="0"/>
              <a:buChar char="•"/>
            </a:pPr>
            <a:endParaRPr lang="el-GR" dirty="0" smtClean="0"/>
          </a:p>
          <a:p>
            <a:pPr algn="just">
              <a:buFont typeface="Arial" pitchFamily="34" charset="0"/>
              <a:buChar char="•"/>
            </a:pPr>
            <a:r>
              <a:rPr lang="el-GR" dirty="0" smtClean="0"/>
              <a:t> Βελτιστοποίηση της αξιοποίησης του ανθρώπινου δυναμικού</a:t>
            </a:r>
          </a:p>
          <a:p>
            <a:pPr algn="just"/>
            <a:endParaRPr lang="el-GR" dirty="0" smtClean="0"/>
          </a:p>
        </p:txBody>
      </p:sp>
      <p:sp>
        <p:nvSpPr>
          <p:cNvPr id="6" name="5 - Ορθογώνιο"/>
          <p:cNvSpPr/>
          <p:nvPr/>
        </p:nvSpPr>
        <p:spPr>
          <a:xfrm>
            <a:off x="2075140" y="407671"/>
            <a:ext cx="4709944" cy="461665"/>
          </a:xfrm>
          <a:prstGeom prst="rect">
            <a:avLst/>
          </a:prstGeom>
        </p:spPr>
        <p:txBody>
          <a:bodyPr wrap="none">
            <a:spAutoFit/>
          </a:bodyPr>
          <a:lstStyle/>
          <a:p>
            <a:pPr lvl="0" algn="just">
              <a:spcBef>
                <a:spcPct val="20000"/>
              </a:spcBef>
              <a:spcAft>
                <a:spcPct val="20000"/>
              </a:spcAft>
              <a:buClr>
                <a:schemeClr val="tx1"/>
              </a:buClr>
            </a:pPr>
            <a:r>
              <a:rPr lang="el-GR" altLang="en-US" b="1" kern="0" dirty="0" smtClean="0"/>
              <a:t>Συστήματα διαχείρισης ποιότητας</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 Ορθογώνιο"/>
          <p:cNvSpPr/>
          <p:nvPr/>
        </p:nvSpPr>
        <p:spPr>
          <a:xfrm>
            <a:off x="296260" y="1332488"/>
            <a:ext cx="8135007" cy="4524315"/>
          </a:xfrm>
          <a:prstGeom prst="rect">
            <a:avLst/>
          </a:prstGeom>
        </p:spPr>
        <p:txBody>
          <a:bodyPr wrap="square">
            <a:spAutoFit/>
          </a:bodyPr>
          <a:lstStyle/>
          <a:p>
            <a:pPr algn="just"/>
            <a:r>
              <a:rPr lang="el-GR" b="1" i="1" dirty="0" smtClean="0"/>
              <a:t>Οργανισμοί προτύπων</a:t>
            </a:r>
          </a:p>
          <a:p>
            <a:pPr algn="just"/>
            <a:endParaRPr lang="el-GR" dirty="0" smtClean="0"/>
          </a:p>
          <a:p>
            <a:pPr algn="just"/>
            <a:r>
              <a:rPr lang="el-GR" dirty="0" smtClean="0"/>
              <a:t>Ελληνικός Οργανισμός Τυποποίησης </a:t>
            </a:r>
            <a:r>
              <a:rPr lang="el-GR" dirty="0" smtClean="0">
                <a:sym typeface="Symbol"/>
              </a:rPr>
              <a:t> </a:t>
            </a:r>
            <a:r>
              <a:rPr lang="el-GR" dirty="0" smtClean="0"/>
              <a:t>ΕΛΟΤ 1416 - </a:t>
            </a:r>
            <a:r>
              <a:rPr lang="en-GB" dirty="0" smtClean="0"/>
              <a:t>HACCP</a:t>
            </a:r>
          </a:p>
          <a:p>
            <a:pPr algn="just"/>
            <a:endParaRPr lang="el-GR" dirty="0" smtClean="0"/>
          </a:p>
          <a:p>
            <a:pPr algn="just"/>
            <a:endParaRPr lang="el-GR" dirty="0" smtClean="0"/>
          </a:p>
          <a:p>
            <a:pPr algn="just"/>
            <a:r>
              <a:rPr lang="en-GB" dirty="0" smtClean="0"/>
              <a:t>International Standard</a:t>
            </a:r>
            <a:r>
              <a:rPr lang="el-GR" dirty="0" smtClean="0"/>
              <a:t> </a:t>
            </a:r>
            <a:r>
              <a:rPr lang="en-GB" dirty="0" smtClean="0"/>
              <a:t>Organization </a:t>
            </a:r>
            <a:r>
              <a:rPr lang="en-GB" dirty="0" smtClean="0">
                <a:sym typeface="Symbol"/>
              </a:rPr>
              <a:t></a:t>
            </a:r>
            <a:r>
              <a:rPr lang="el-GR" dirty="0" smtClean="0">
                <a:sym typeface="Symbol"/>
              </a:rPr>
              <a:t> </a:t>
            </a:r>
            <a:r>
              <a:rPr lang="en-GB" dirty="0" smtClean="0"/>
              <a:t>ISO 22000</a:t>
            </a:r>
          </a:p>
          <a:p>
            <a:pPr algn="just"/>
            <a:endParaRPr lang="el-GR" dirty="0" smtClean="0"/>
          </a:p>
          <a:p>
            <a:pPr algn="just"/>
            <a:r>
              <a:rPr lang="en-GB" dirty="0" smtClean="0"/>
              <a:t>International Featured Standards </a:t>
            </a:r>
            <a:r>
              <a:rPr lang="en-GB" dirty="0" smtClean="0">
                <a:sym typeface="Symbol"/>
              </a:rPr>
              <a:t></a:t>
            </a:r>
            <a:r>
              <a:rPr lang="el-GR" dirty="0" smtClean="0">
                <a:sym typeface="Symbol"/>
              </a:rPr>
              <a:t> </a:t>
            </a:r>
            <a:r>
              <a:rPr lang="en-GB" dirty="0" smtClean="0"/>
              <a:t>IFS</a:t>
            </a:r>
          </a:p>
          <a:p>
            <a:pPr algn="just"/>
            <a:endParaRPr lang="en-GB" dirty="0" smtClean="0"/>
          </a:p>
          <a:p>
            <a:pPr algn="just"/>
            <a:r>
              <a:rPr lang="en-GB" dirty="0" smtClean="0"/>
              <a:t>British Retail Consortium </a:t>
            </a:r>
            <a:r>
              <a:rPr lang="en-GB" dirty="0" smtClean="0">
                <a:sym typeface="Symbol"/>
              </a:rPr>
              <a:t></a:t>
            </a:r>
            <a:r>
              <a:rPr lang="el-GR" dirty="0" smtClean="0">
                <a:sym typeface="Symbol"/>
              </a:rPr>
              <a:t> </a:t>
            </a:r>
            <a:r>
              <a:rPr lang="en-GB" dirty="0" smtClean="0"/>
              <a:t>BR</a:t>
            </a:r>
            <a:r>
              <a:rPr lang="en-US" dirty="0" smtClean="0"/>
              <a:t>C</a:t>
            </a:r>
          </a:p>
          <a:p>
            <a:pPr algn="just"/>
            <a:endParaRPr lang="en-US" dirty="0" smtClean="0"/>
          </a:p>
          <a:p>
            <a:pPr algn="just"/>
            <a:endParaRPr lang="en-GB" dirty="0" smtClean="0"/>
          </a:p>
        </p:txBody>
      </p:sp>
      <p:sp>
        <p:nvSpPr>
          <p:cNvPr id="6" name="5 - Ορθογώνιο"/>
          <p:cNvSpPr/>
          <p:nvPr/>
        </p:nvSpPr>
        <p:spPr>
          <a:xfrm>
            <a:off x="2075140" y="407671"/>
            <a:ext cx="4709944" cy="461665"/>
          </a:xfrm>
          <a:prstGeom prst="rect">
            <a:avLst/>
          </a:prstGeom>
        </p:spPr>
        <p:txBody>
          <a:bodyPr wrap="none">
            <a:spAutoFit/>
          </a:bodyPr>
          <a:lstStyle/>
          <a:p>
            <a:pPr lvl="0" algn="just">
              <a:spcBef>
                <a:spcPct val="20000"/>
              </a:spcBef>
              <a:spcAft>
                <a:spcPct val="20000"/>
              </a:spcAft>
              <a:buClr>
                <a:schemeClr val="tx1"/>
              </a:buClr>
            </a:pPr>
            <a:r>
              <a:rPr lang="el-GR" altLang="en-US" b="1" kern="0" dirty="0" smtClean="0"/>
              <a:t>Συστήματα διαχείρισης ποιότητας</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 Ορθογώνιο"/>
          <p:cNvSpPr/>
          <p:nvPr/>
        </p:nvSpPr>
        <p:spPr>
          <a:xfrm>
            <a:off x="331075" y="1395551"/>
            <a:ext cx="8135007" cy="1938992"/>
          </a:xfrm>
          <a:prstGeom prst="rect">
            <a:avLst/>
          </a:prstGeom>
        </p:spPr>
        <p:txBody>
          <a:bodyPr wrap="square">
            <a:spAutoFit/>
          </a:bodyPr>
          <a:lstStyle/>
          <a:p>
            <a:pPr algn="just"/>
            <a:r>
              <a:rPr lang="el-GR" dirty="0" smtClean="0"/>
              <a:t>Διασφάλιση θρησκευτικών συστημάτων διατροφής</a:t>
            </a:r>
          </a:p>
          <a:p>
            <a:pPr algn="just"/>
            <a:endParaRPr lang="el-GR" dirty="0" smtClean="0"/>
          </a:p>
          <a:p>
            <a:pPr algn="just"/>
            <a:r>
              <a:rPr lang="en-GB" dirty="0" smtClean="0"/>
              <a:t>HALAL </a:t>
            </a:r>
            <a:r>
              <a:rPr lang="el-GR" dirty="0" smtClean="0">
                <a:sym typeface="Symbol"/>
              </a:rPr>
              <a:t> μουσουλμανική</a:t>
            </a:r>
            <a:endParaRPr lang="el-GR" dirty="0" smtClean="0"/>
          </a:p>
          <a:p>
            <a:pPr algn="just"/>
            <a:endParaRPr lang="el-GR" dirty="0" smtClean="0"/>
          </a:p>
          <a:p>
            <a:pPr algn="just"/>
            <a:r>
              <a:rPr lang="en-GB" dirty="0" smtClean="0"/>
              <a:t>KOSHER </a:t>
            </a:r>
            <a:r>
              <a:rPr lang="el-GR" dirty="0" smtClean="0">
                <a:sym typeface="Symbol"/>
              </a:rPr>
              <a:t> Εβραϊκό</a:t>
            </a:r>
            <a:endParaRPr lang="el-GR" dirty="0" smtClean="0"/>
          </a:p>
        </p:txBody>
      </p:sp>
      <p:sp>
        <p:nvSpPr>
          <p:cNvPr id="6" name="5 - Ορθογώνιο"/>
          <p:cNvSpPr/>
          <p:nvPr/>
        </p:nvSpPr>
        <p:spPr>
          <a:xfrm>
            <a:off x="2075140" y="407671"/>
            <a:ext cx="4709944" cy="461665"/>
          </a:xfrm>
          <a:prstGeom prst="rect">
            <a:avLst/>
          </a:prstGeom>
        </p:spPr>
        <p:txBody>
          <a:bodyPr wrap="none">
            <a:spAutoFit/>
          </a:bodyPr>
          <a:lstStyle/>
          <a:p>
            <a:pPr lvl="0" algn="just">
              <a:spcBef>
                <a:spcPct val="20000"/>
              </a:spcBef>
              <a:spcAft>
                <a:spcPct val="20000"/>
              </a:spcAft>
              <a:buClr>
                <a:schemeClr val="tx1"/>
              </a:buClr>
            </a:pPr>
            <a:r>
              <a:rPr lang="el-GR" altLang="en-US" b="1" kern="0" dirty="0" smtClean="0"/>
              <a:t>Συστήματα διαχείρισης ποιότητας</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 Ορθογώνιο"/>
          <p:cNvSpPr/>
          <p:nvPr/>
        </p:nvSpPr>
        <p:spPr>
          <a:xfrm>
            <a:off x="331075" y="1395551"/>
            <a:ext cx="8135007" cy="4154984"/>
          </a:xfrm>
          <a:prstGeom prst="rect">
            <a:avLst/>
          </a:prstGeom>
        </p:spPr>
        <p:txBody>
          <a:bodyPr wrap="square">
            <a:spAutoFit/>
          </a:bodyPr>
          <a:lstStyle/>
          <a:p>
            <a:pPr algn="just"/>
            <a:r>
              <a:rPr lang="en-GB" dirty="0" smtClean="0"/>
              <a:t>1959 </a:t>
            </a:r>
            <a:r>
              <a:rPr lang="el-GR" dirty="0" smtClean="0">
                <a:sym typeface="Symbol"/>
              </a:rPr>
              <a:t></a:t>
            </a:r>
            <a:r>
              <a:rPr lang="en-US" dirty="0" smtClean="0">
                <a:sym typeface="Symbol"/>
              </a:rPr>
              <a:t> </a:t>
            </a:r>
            <a:r>
              <a:rPr lang="en-GB" dirty="0" smtClean="0"/>
              <a:t>NASA</a:t>
            </a:r>
            <a:r>
              <a:rPr lang="el-GR" dirty="0" smtClean="0"/>
              <a:t> (</a:t>
            </a:r>
            <a:r>
              <a:rPr lang="en-US" dirty="0" smtClean="0"/>
              <a:t>via </a:t>
            </a:r>
            <a:r>
              <a:rPr lang="en-GB" dirty="0" smtClean="0"/>
              <a:t>Pillsbury Corporation) </a:t>
            </a:r>
          </a:p>
          <a:p>
            <a:pPr algn="just"/>
            <a:endParaRPr lang="en-US" dirty="0" smtClean="0"/>
          </a:p>
          <a:p>
            <a:pPr algn="just"/>
            <a:r>
              <a:rPr lang="en-GB" dirty="0" smtClean="0"/>
              <a:t>1973 </a:t>
            </a:r>
            <a:r>
              <a:rPr lang="en-GB" dirty="0" smtClean="0">
                <a:sym typeface="Symbol"/>
              </a:rPr>
              <a:t> </a:t>
            </a:r>
            <a:r>
              <a:rPr lang="el-GR" dirty="0" smtClean="0">
                <a:sym typeface="Symbol"/>
              </a:rPr>
              <a:t>εκπαίδευση από </a:t>
            </a:r>
            <a:r>
              <a:rPr lang="en-GB" dirty="0" smtClean="0"/>
              <a:t>Pillsbury Corporation</a:t>
            </a:r>
            <a:endParaRPr lang="el-GR" dirty="0" smtClean="0"/>
          </a:p>
          <a:p>
            <a:pPr algn="just"/>
            <a:endParaRPr lang="en-GB" dirty="0" smtClean="0"/>
          </a:p>
          <a:p>
            <a:pPr algn="just"/>
            <a:r>
              <a:rPr lang="en-GB" dirty="0" smtClean="0"/>
              <a:t>1985 </a:t>
            </a:r>
            <a:r>
              <a:rPr lang="en-GB" dirty="0" smtClean="0">
                <a:sym typeface="Symbol"/>
              </a:rPr>
              <a:t> </a:t>
            </a:r>
            <a:r>
              <a:rPr lang="el-GR" dirty="0" smtClean="0">
                <a:sym typeface="Symbol"/>
              </a:rPr>
              <a:t>το </a:t>
            </a:r>
            <a:r>
              <a:rPr lang="en-GB" dirty="0" smtClean="0"/>
              <a:t>HACCP</a:t>
            </a:r>
            <a:r>
              <a:rPr lang="el-GR" dirty="0" smtClean="0"/>
              <a:t> συστήνεται από Εθνική Ακαδημία Επιστημών των ΗΠΑ</a:t>
            </a:r>
          </a:p>
          <a:p>
            <a:pPr algn="just"/>
            <a:endParaRPr lang="el-GR" dirty="0" smtClean="0"/>
          </a:p>
          <a:p>
            <a:pPr algn="just"/>
            <a:r>
              <a:rPr lang="el-GR" dirty="0" smtClean="0"/>
              <a:t>1988</a:t>
            </a:r>
            <a:r>
              <a:rPr lang="en-US" dirty="0" smtClean="0"/>
              <a:t> </a:t>
            </a:r>
            <a:r>
              <a:rPr lang="en-GB" dirty="0" smtClean="0">
                <a:sym typeface="Symbol"/>
              </a:rPr>
              <a:t></a:t>
            </a:r>
            <a:r>
              <a:rPr lang="el-GR" dirty="0" smtClean="0"/>
              <a:t> </a:t>
            </a:r>
            <a:r>
              <a:rPr lang="en-US" dirty="0" smtClean="0"/>
              <a:t>International Commission on Microbiological Specifications for Foods (ICMSF)</a:t>
            </a:r>
          </a:p>
          <a:p>
            <a:pPr algn="just"/>
            <a:endParaRPr lang="en-US" dirty="0" smtClean="0"/>
          </a:p>
          <a:p>
            <a:pPr algn="just"/>
            <a:r>
              <a:rPr lang="en-US" dirty="0" smtClean="0"/>
              <a:t>1993 </a:t>
            </a:r>
            <a:r>
              <a:rPr lang="en-GB" dirty="0" smtClean="0">
                <a:sym typeface="Symbol"/>
              </a:rPr>
              <a:t> </a:t>
            </a:r>
            <a:r>
              <a:rPr lang="en-US" dirty="0" smtClean="0"/>
              <a:t>Codex </a:t>
            </a:r>
            <a:r>
              <a:rPr lang="en-US" dirty="0" err="1" smtClean="0"/>
              <a:t>Alimentarius</a:t>
            </a:r>
            <a:r>
              <a:rPr lang="en-US" dirty="0" smtClean="0"/>
              <a:t> (FAO/WHO)</a:t>
            </a:r>
          </a:p>
        </p:txBody>
      </p:sp>
      <p:sp>
        <p:nvSpPr>
          <p:cNvPr id="6" name="5 - Ορθογώνιο"/>
          <p:cNvSpPr/>
          <p:nvPr/>
        </p:nvSpPr>
        <p:spPr>
          <a:xfrm>
            <a:off x="2075140" y="407671"/>
            <a:ext cx="4709944" cy="461665"/>
          </a:xfrm>
          <a:prstGeom prst="rect">
            <a:avLst/>
          </a:prstGeom>
        </p:spPr>
        <p:txBody>
          <a:bodyPr wrap="none">
            <a:spAutoFit/>
          </a:bodyPr>
          <a:lstStyle/>
          <a:p>
            <a:pPr lvl="0" algn="just">
              <a:spcBef>
                <a:spcPct val="20000"/>
              </a:spcBef>
              <a:spcAft>
                <a:spcPct val="20000"/>
              </a:spcAft>
              <a:buClr>
                <a:schemeClr val="tx1"/>
              </a:buClr>
            </a:pPr>
            <a:r>
              <a:rPr lang="el-GR" altLang="en-US" b="1" kern="0" dirty="0" smtClean="0"/>
              <a:t>Συστήματα διαχείρισης ποιότητας</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Biography report presentation">
  <a:themeElements>
    <a:clrScheme name="Global 2">
      <a:dk1>
        <a:srgbClr val="000000"/>
      </a:dk1>
      <a:lt1>
        <a:srgbClr val="FFFFFF"/>
      </a:lt1>
      <a:dk2>
        <a:srgbClr val="CC6600"/>
      </a:dk2>
      <a:lt2>
        <a:srgbClr val="FFFFFF"/>
      </a:lt2>
      <a:accent1>
        <a:srgbClr val="FFFFCC"/>
      </a:accent1>
      <a:accent2>
        <a:srgbClr val="B5E0E3"/>
      </a:accent2>
      <a:accent3>
        <a:srgbClr val="FFFFFF"/>
      </a:accent3>
      <a:accent4>
        <a:srgbClr val="000000"/>
      </a:accent4>
      <a:accent5>
        <a:srgbClr val="FFFFE2"/>
      </a:accent5>
      <a:accent6>
        <a:srgbClr val="A4CBCE"/>
      </a:accent6>
      <a:hlink>
        <a:srgbClr val="E5D093"/>
      </a:hlink>
      <a:folHlink>
        <a:srgbClr val="CCB374"/>
      </a:folHlink>
    </a:clrScheme>
    <a:fontScheme name="Global">
      <a:majorFont>
        <a:latin typeface="Century Gothic"/>
        <a:ea typeface=""/>
        <a:cs typeface="Times New Roman"/>
      </a:majorFont>
      <a:minorFont>
        <a:latin typeface="Century Gothic"/>
        <a:ea typeface=""/>
        <a:cs typeface="Times New Roma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New Roman" pitchFamily="18" charset="0"/>
            <a:cs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New Roman" pitchFamily="18" charset="0"/>
            <a:cs typeface="Times New Roman" pitchFamily="18" charset="0"/>
          </a:defRPr>
        </a:defPPr>
      </a:lstStyle>
    </a:lnDef>
  </a:objectDefaults>
  <a:extraClrSchemeLst>
    <a:extraClrScheme>
      <a:clrScheme name="Global 1">
        <a:dk1>
          <a:srgbClr val="000000"/>
        </a:dk1>
        <a:lt1>
          <a:srgbClr val="FFFFCC"/>
        </a:lt1>
        <a:dk2>
          <a:srgbClr val="4D4D4D"/>
        </a:dk2>
        <a:lt2>
          <a:srgbClr val="FFCC00"/>
        </a:lt2>
        <a:accent1>
          <a:srgbClr val="FF9900"/>
        </a:accent1>
        <a:accent2>
          <a:srgbClr val="CC9900"/>
        </a:accent2>
        <a:accent3>
          <a:srgbClr val="B2B2B2"/>
        </a:accent3>
        <a:accent4>
          <a:srgbClr val="DADAAE"/>
        </a:accent4>
        <a:accent5>
          <a:srgbClr val="FFCAAA"/>
        </a:accent5>
        <a:accent6>
          <a:srgbClr val="B98A00"/>
        </a:accent6>
        <a:hlink>
          <a:srgbClr val="898743"/>
        </a:hlink>
        <a:folHlink>
          <a:srgbClr val="666633"/>
        </a:folHlink>
      </a:clrScheme>
      <a:clrMap bg1="dk2" tx1="lt1" bg2="dk1" tx2="lt2" accent1="accent1" accent2="accent2" accent3="accent3" accent4="accent4" accent5="accent5" accent6="accent6" hlink="hlink" folHlink="folHlink"/>
    </a:extraClrScheme>
    <a:extraClrScheme>
      <a:clrScheme name="Global 2">
        <a:dk1>
          <a:srgbClr val="000000"/>
        </a:dk1>
        <a:lt1>
          <a:srgbClr val="FFFFFF"/>
        </a:lt1>
        <a:dk2>
          <a:srgbClr val="CC6600"/>
        </a:dk2>
        <a:lt2>
          <a:srgbClr val="FFFFFF"/>
        </a:lt2>
        <a:accent1>
          <a:srgbClr val="FFFFCC"/>
        </a:accent1>
        <a:accent2>
          <a:srgbClr val="B5E0E3"/>
        </a:accent2>
        <a:accent3>
          <a:srgbClr val="FFFFFF"/>
        </a:accent3>
        <a:accent4>
          <a:srgbClr val="000000"/>
        </a:accent4>
        <a:accent5>
          <a:srgbClr val="FFFFE2"/>
        </a:accent5>
        <a:accent6>
          <a:srgbClr val="A4CBCE"/>
        </a:accent6>
        <a:hlink>
          <a:srgbClr val="E5D093"/>
        </a:hlink>
        <a:folHlink>
          <a:srgbClr val="CCB374"/>
        </a:folHlink>
      </a:clrScheme>
      <a:clrMap bg1="lt1" tx1="dk1" bg2="lt2" tx2="dk2" accent1="accent1" accent2="accent2" accent3="accent3" accent4="accent4" accent5="accent5" accent6="accent6" hlink="hlink" folHlink="folHlink"/>
    </a:extraClrScheme>
    <a:extraClrScheme>
      <a:clrScheme name="Global 3">
        <a:dk1>
          <a:srgbClr val="000000"/>
        </a:dk1>
        <a:lt1>
          <a:srgbClr val="FFFFFF"/>
        </a:lt1>
        <a:dk2>
          <a:srgbClr val="000000"/>
        </a:dk2>
        <a:lt2>
          <a:srgbClr val="FFFFFF"/>
        </a:lt2>
        <a:accent1>
          <a:srgbClr val="F8F8F8"/>
        </a:accent1>
        <a:accent2>
          <a:srgbClr val="969696"/>
        </a:accent2>
        <a:accent3>
          <a:srgbClr val="FFFFFF"/>
        </a:accent3>
        <a:accent4>
          <a:srgbClr val="000000"/>
        </a:accent4>
        <a:accent5>
          <a:srgbClr val="FBFBFB"/>
        </a:accent5>
        <a:accent6>
          <a:srgbClr val="878787"/>
        </a:accent6>
        <a:hlink>
          <a:srgbClr val="DDDDDD"/>
        </a:hlink>
        <a:folHlink>
          <a:srgbClr val="B2B2B2"/>
        </a:folHlink>
      </a:clrScheme>
      <a:clrMap bg1="lt1" tx1="dk1" bg2="lt2" tx2="dk2" accent1="accent1" accent2="accent2" accent3="accent3" accent4="accent4" accent5="accent5" accent6="accent6" hlink="hlink" folHlink="folHlink"/>
    </a:extraClrScheme>
    <a:extraClrScheme>
      <a:clrScheme name="Global 4">
        <a:dk1>
          <a:srgbClr val="000000"/>
        </a:dk1>
        <a:lt1>
          <a:srgbClr val="FFFFFF"/>
        </a:lt1>
        <a:dk2>
          <a:srgbClr val="000066"/>
        </a:dk2>
        <a:lt2>
          <a:srgbClr val="FFFFFF"/>
        </a:lt2>
        <a:accent1>
          <a:srgbClr val="FFFFCC"/>
        </a:accent1>
        <a:accent2>
          <a:srgbClr val="B5E0E3"/>
        </a:accent2>
        <a:accent3>
          <a:srgbClr val="FFFFFF"/>
        </a:accent3>
        <a:accent4>
          <a:srgbClr val="000000"/>
        </a:accent4>
        <a:accent5>
          <a:srgbClr val="FFFFE2"/>
        </a:accent5>
        <a:accent6>
          <a:srgbClr val="A4CBCE"/>
        </a:accent6>
        <a:hlink>
          <a:srgbClr val="BFDFFF"/>
        </a:hlink>
        <a:folHlink>
          <a:srgbClr val="99CCFF"/>
        </a:folHlink>
      </a:clrScheme>
      <a:clrMap bg1="lt1" tx1="dk1" bg2="lt2" tx2="dk2" accent1="accent1" accent2="accent2" accent3="accent3" accent4="accent4" accent5="accent5" accent6="accent6" hlink="hlink" folHlink="folHlink"/>
    </a:extraClrScheme>
    <a:extraClrScheme>
      <a:clrScheme name="Global 5">
        <a:dk1>
          <a:srgbClr val="000000"/>
        </a:dk1>
        <a:lt1>
          <a:srgbClr val="E9E6D9"/>
        </a:lt1>
        <a:dk2>
          <a:srgbClr val="666633"/>
        </a:dk2>
        <a:lt2>
          <a:srgbClr val="CEC7AA"/>
        </a:lt2>
        <a:accent1>
          <a:srgbClr val="FFFFCC"/>
        </a:accent1>
        <a:accent2>
          <a:srgbClr val="B5E0E3"/>
        </a:accent2>
        <a:accent3>
          <a:srgbClr val="F2F0E9"/>
        </a:accent3>
        <a:accent4>
          <a:srgbClr val="000000"/>
        </a:accent4>
        <a:accent5>
          <a:srgbClr val="FFFFE2"/>
        </a:accent5>
        <a:accent6>
          <a:srgbClr val="A4CBCE"/>
        </a:accent6>
        <a:hlink>
          <a:srgbClr val="B6AB82"/>
        </a:hlink>
        <a:folHlink>
          <a:srgbClr val="A0925E"/>
        </a:folHlink>
      </a:clrScheme>
      <a:clrMap bg1="lt1" tx1="dk1" bg2="lt2" tx2="dk2" accent1="accent1" accent2="accent2" accent3="accent3" accent4="accent4" accent5="accent5" accent6="accent6" hlink="hlink" folHlink="folHlink"/>
    </a:extraClrScheme>
    <a:extraClrScheme>
      <a:clrScheme name="Global 6">
        <a:dk1>
          <a:srgbClr val="1B3753"/>
        </a:dk1>
        <a:lt1>
          <a:srgbClr val="EAEAEA"/>
        </a:lt1>
        <a:dk2>
          <a:srgbClr val="336699"/>
        </a:dk2>
        <a:lt2>
          <a:srgbClr val="FFFFCC"/>
        </a:lt2>
        <a:accent1>
          <a:srgbClr val="BA8E46"/>
        </a:accent1>
        <a:accent2>
          <a:srgbClr val="46C0AF"/>
        </a:accent2>
        <a:accent3>
          <a:srgbClr val="ADB8CA"/>
        </a:accent3>
        <a:accent4>
          <a:srgbClr val="C8C8C8"/>
        </a:accent4>
        <a:accent5>
          <a:srgbClr val="D9C6B0"/>
        </a:accent5>
        <a:accent6>
          <a:srgbClr val="3FAE9E"/>
        </a:accent6>
        <a:hlink>
          <a:srgbClr val="93ACC3"/>
        </a:hlink>
        <a:folHlink>
          <a:srgbClr val="7897B4"/>
        </a:folHlink>
      </a:clrScheme>
      <a:clrMap bg1="dk2" tx1="lt1" bg2="dk1" tx2="lt2" accent1="accent1" accent2="accent2" accent3="accent3" accent4="accent4" accent5="accent5" accent6="accent6" hlink="hlink" folHlink="folHlink"/>
    </a:extraClrScheme>
    <a:extraClrScheme>
      <a:clrScheme name="Global 7">
        <a:dk1>
          <a:srgbClr val="000000"/>
        </a:dk1>
        <a:lt1>
          <a:srgbClr val="FFFFFF"/>
        </a:lt1>
        <a:dk2>
          <a:srgbClr val="000000"/>
        </a:dk2>
        <a:lt2>
          <a:srgbClr val="FFFFFF"/>
        </a:lt2>
        <a:accent1>
          <a:srgbClr val="FFFFCC"/>
        </a:accent1>
        <a:accent2>
          <a:srgbClr val="FFCC99"/>
        </a:accent2>
        <a:accent3>
          <a:srgbClr val="FFFFFF"/>
        </a:accent3>
        <a:accent4>
          <a:srgbClr val="000000"/>
        </a:accent4>
        <a:accent5>
          <a:srgbClr val="FFFFE2"/>
        </a:accent5>
        <a:accent6>
          <a:srgbClr val="E7B98A"/>
        </a:accent6>
        <a:hlink>
          <a:srgbClr val="FF9999"/>
        </a:hlink>
        <a:folHlink>
          <a:srgbClr val="E06360"/>
        </a:folHlink>
      </a:clrScheme>
      <a:clrMap bg1="lt1" tx1="dk1" bg2="lt2" tx2="dk2" accent1="accent1" accent2="accent2" accent3="accent3" accent4="accent4" accent5="accent5" accent6="accent6" hlink="hlink" folHlink="folHlink"/>
    </a:extraClrScheme>
    <a:extraClrScheme>
      <a:clrScheme name="Global 8">
        <a:dk1>
          <a:srgbClr val="000000"/>
        </a:dk1>
        <a:lt1>
          <a:srgbClr val="EAEAEA"/>
        </a:lt1>
        <a:dk2>
          <a:srgbClr val="17118B"/>
        </a:dk2>
        <a:lt2>
          <a:srgbClr val="FFFFCC"/>
        </a:lt2>
        <a:accent1>
          <a:srgbClr val="B2B2B2"/>
        </a:accent1>
        <a:accent2>
          <a:srgbClr val="54ABB2"/>
        </a:accent2>
        <a:accent3>
          <a:srgbClr val="ABAAC4"/>
        </a:accent3>
        <a:accent4>
          <a:srgbClr val="C8C8C8"/>
        </a:accent4>
        <a:accent5>
          <a:srgbClr val="D5D5D5"/>
        </a:accent5>
        <a:accent6>
          <a:srgbClr val="4B9BA1"/>
        </a:accent6>
        <a:hlink>
          <a:srgbClr val="4F49A3"/>
        </a:hlink>
        <a:folHlink>
          <a:srgbClr val="2E2573"/>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Biography report presentation</Template>
  <TotalTime>8053</TotalTime>
  <Words>2004</Words>
  <Application>Microsoft Office PowerPoint</Application>
  <PresentationFormat>Προβολή στην οθόνη (4:3)</PresentationFormat>
  <Paragraphs>534</Paragraphs>
  <Slides>55</Slides>
  <Notes>5</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1</vt:i4>
      </vt:variant>
      <vt:variant>
        <vt:lpstr>Τίτλοι διαφανειών</vt:lpstr>
      </vt:variant>
      <vt:variant>
        <vt:i4>55</vt:i4>
      </vt:variant>
    </vt:vector>
  </HeadingPairs>
  <TitlesOfParts>
    <vt:vector size="62" baseType="lpstr">
      <vt:lpstr>Arial</vt:lpstr>
      <vt:lpstr>Century Gothic</vt:lpstr>
      <vt:lpstr>Symbol</vt:lpstr>
      <vt:lpstr>Tahoma</vt:lpstr>
      <vt:lpstr>Times New Roman</vt:lpstr>
      <vt:lpstr>Wingdings</vt:lpstr>
      <vt:lpstr>Biography report presentation</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Τίτλος Μαθήματος</dc:title>
  <dc:creator>Harry Krisna</dc:creator>
  <cp:lastModifiedBy>Asus</cp:lastModifiedBy>
  <cp:revision>241</cp:revision>
  <cp:lastPrinted>1601-01-01T00:00:00Z</cp:lastPrinted>
  <dcterms:created xsi:type="dcterms:W3CDTF">2014-10-07T09:04:12Z</dcterms:created>
  <dcterms:modified xsi:type="dcterms:W3CDTF">2023-04-28T11:57:34Z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TC101030671033</vt:lpwstr>
  </property>
</Properties>
</file>