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278" r:id="rId3"/>
    <p:sldId id="288" r:id="rId4"/>
    <p:sldId id="311" r:id="rId5"/>
    <p:sldId id="312" r:id="rId6"/>
    <p:sldId id="313" r:id="rId7"/>
    <p:sldId id="314" r:id="rId8"/>
    <p:sldId id="31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324" r:id="rId18"/>
    <p:sldId id="265" r:id="rId19"/>
    <p:sldId id="325" r:id="rId20"/>
    <p:sldId id="266" r:id="rId21"/>
    <p:sldId id="267" r:id="rId22"/>
    <p:sldId id="326" r:id="rId23"/>
    <p:sldId id="281" r:id="rId24"/>
    <p:sldId id="316" r:id="rId25"/>
    <p:sldId id="317" r:id="rId26"/>
    <p:sldId id="318" r:id="rId27"/>
    <p:sldId id="268" r:id="rId28"/>
    <p:sldId id="269" r:id="rId29"/>
    <p:sldId id="270" r:id="rId30"/>
    <p:sldId id="319" r:id="rId31"/>
    <p:sldId id="289" r:id="rId32"/>
    <p:sldId id="290" r:id="rId33"/>
    <p:sldId id="291" r:id="rId34"/>
    <p:sldId id="292" r:id="rId35"/>
    <p:sldId id="293" r:id="rId36"/>
    <p:sldId id="294" r:id="rId37"/>
    <p:sldId id="308" r:id="rId38"/>
    <p:sldId id="295" r:id="rId39"/>
    <p:sldId id="322" r:id="rId40"/>
    <p:sldId id="296" r:id="rId41"/>
    <p:sldId id="297" r:id="rId42"/>
    <p:sldId id="298" r:id="rId43"/>
    <p:sldId id="282" r:id="rId44"/>
    <p:sldId id="283" r:id="rId45"/>
    <p:sldId id="284" r:id="rId46"/>
    <p:sldId id="285" r:id="rId47"/>
    <p:sldId id="323" r:id="rId48"/>
  </p:sldIdLst>
  <p:sldSz cx="9144000" cy="6858000" type="screen4x3"/>
  <p:notesSz cx="6772275" cy="99044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5" d="100"/>
          <a:sy n="65" d="100"/>
        </p:scale>
        <p:origin x="4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3540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488A-09D2-4040-A52E-FE84679A4831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35400" y="9407525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BE242-E57F-4798-B881-1D0116AD0C4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5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7780-7CA3-4AA4-8387-DBC8BC4E94FD}" type="datetimeFigureOut">
              <a:rPr lang="el-GR" smtClean="0"/>
              <a:pPr/>
              <a:t>23/2/2021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2803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Ανανεώσιμες Πηγές Ενέργειας</a:t>
            </a:r>
          </a:p>
          <a:p>
            <a:pPr algn="ctr"/>
            <a:endParaRPr lang="el-GR" sz="4000" b="1" dirty="0" smtClean="0"/>
          </a:p>
          <a:p>
            <a:pPr algn="ctr"/>
            <a:r>
              <a:rPr lang="el-GR" sz="4000" b="1" smtClean="0"/>
              <a:t>2021</a:t>
            </a:r>
            <a:endParaRPr lang="el-G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1.1 Παγκόσμιο Ενεργειακό Ισοζύγιο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42844" y="1705735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	21 </a:t>
            </a:r>
            <a:r>
              <a:rPr lang="el-GR" dirty="0"/>
              <a:t>% 	</a:t>
            </a:r>
            <a:r>
              <a:rPr lang="el-GR" dirty="0" smtClean="0"/>
              <a:t>ΗΠΑ </a:t>
            </a:r>
            <a:r>
              <a:rPr lang="el-GR" dirty="0"/>
              <a:t>	</a:t>
            </a:r>
          </a:p>
          <a:p>
            <a:r>
              <a:rPr lang="el-GR" dirty="0" smtClean="0"/>
              <a:t>	16 </a:t>
            </a:r>
            <a:r>
              <a:rPr lang="el-GR" dirty="0"/>
              <a:t>% 	</a:t>
            </a:r>
            <a:r>
              <a:rPr lang="el-GR" dirty="0" smtClean="0"/>
              <a:t>ΕΕ </a:t>
            </a:r>
            <a:r>
              <a:rPr lang="el-GR" dirty="0"/>
              <a:t>	</a:t>
            </a:r>
          </a:p>
          <a:p>
            <a:r>
              <a:rPr lang="el-GR" dirty="0" smtClean="0"/>
              <a:t>	15 </a:t>
            </a:r>
            <a:r>
              <a:rPr lang="el-GR" dirty="0"/>
              <a:t>% </a:t>
            </a:r>
            <a:r>
              <a:rPr lang="el-GR" dirty="0" smtClean="0"/>
              <a:t>	Κίνα</a:t>
            </a:r>
            <a:r>
              <a:rPr lang="el-GR" dirty="0"/>
              <a:t>	</a:t>
            </a:r>
          </a:p>
          <a:p>
            <a:r>
              <a:rPr lang="el-GR" dirty="0" smtClean="0"/>
              <a:t> </a:t>
            </a:r>
            <a:r>
              <a:rPr lang="el-GR" dirty="0"/>
              <a:t>	</a:t>
            </a:r>
            <a:r>
              <a:rPr lang="el-GR" dirty="0" smtClean="0"/>
              <a:t>  6 </a:t>
            </a:r>
            <a:r>
              <a:rPr lang="el-GR" dirty="0"/>
              <a:t>% 	</a:t>
            </a:r>
            <a:r>
              <a:rPr lang="el-GR" dirty="0" smtClean="0"/>
              <a:t>Ρωσία 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5 % 	</a:t>
            </a:r>
            <a:r>
              <a:rPr lang="el-GR" dirty="0" smtClean="0"/>
              <a:t>Ινδία 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5 % 	</a:t>
            </a:r>
            <a:r>
              <a:rPr lang="el-GR" dirty="0" smtClean="0"/>
              <a:t>Ιαπωνία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3 % 	</a:t>
            </a:r>
            <a:r>
              <a:rPr lang="el-GR" dirty="0" smtClean="0"/>
              <a:t>Καναδάς 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2 % 	</a:t>
            </a:r>
            <a:r>
              <a:rPr lang="el-GR" dirty="0" smtClean="0"/>
              <a:t>Κορέα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2 % 	</a:t>
            </a:r>
            <a:r>
              <a:rPr lang="el-GR" dirty="0" smtClean="0"/>
              <a:t>Βραζιλία </a:t>
            </a:r>
            <a:r>
              <a:rPr lang="el-GR" dirty="0"/>
              <a:t>	</a:t>
            </a:r>
          </a:p>
          <a:p>
            <a:r>
              <a:rPr lang="el-GR" dirty="0" smtClean="0"/>
              <a:t>	  </a:t>
            </a:r>
            <a:r>
              <a:rPr lang="el-GR" dirty="0"/>
              <a:t>2 % 	</a:t>
            </a:r>
            <a:r>
              <a:rPr lang="el-GR" dirty="0" smtClean="0"/>
              <a:t>Μεξικό</a:t>
            </a:r>
            <a:r>
              <a:rPr lang="el-GR" dirty="0"/>
              <a:t>	</a:t>
            </a:r>
          </a:p>
          <a:p>
            <a:r>
              <a:rPr lang="el-GR" dirty="0" smtClean="0"/>
              <a:t>	26 </a:t>
            </a:r>
            <a:r>
              <a:rPr lang="el-GR" dirty="0"/>
              <a:t>% 	</a:t>
            </a:r>
            <a:r>
              <a:rPr lang="el-GR" dirty="0" smtClean="0"/>
              <a:t>Υπ</a:t>
            </a:r>
            <a:r>
              <a:rPr lang="el-GR" dirty="0"/>
              <a:t>. Κόσμος  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000560" y="1428736"/>
            <a:ext cx="4786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κατά </a:t>
            </a:r>
            <a:r>
              <a:rPr lang="el-GR" dirty="0"/>
              <a:t>κεφαλή κατανάλωση ενέργειας </a:t>
            </a:r>
          </a:p>
          <a:p>
            <a:r>
              <a:rPr lang="el-GR" dirty="0" smtClean="0"/>
              <a:t>Μ.Ο. : 1,65 </a:t>
            </a:r>
            <a:r>
              <a:rPr lang="en-US" dirty="0"/>
              <a:t>toe</a:t>
            </a:r>
            <a:r>
              <a:rPr lang="el-GR" dirty="0" smtClean="0"/>
              <a:t>/κάτοικο/</a:t>
            </a:r>
            <a:r>
              <a:rPr lang="el-GR" dirty="0" err="1" smtClean="0"/>
              <a:t>έτο</a:t>
            </a:r>
            <a:r>
              <a:rPr lang="el-GR" dirty="0" smtClean="0"/>
              <a:t>ς</a:t>
            </a:r>
            <a:endParaRPr lang="el-GR" dirty="0"/>
          </a:p>
          <a:p>
            <a:r>
              <a:rPr lang="el-GR" dirty="0" smtClean="0"/>
              <a:t>	Καναδάς</a:t>
            </a:r>
            <a:r>
              <a:rPr lang="el-GR" dirty="0"/>
              <a:t>	7,6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ΗΠΑ</a:t>
            </a:r>
            <a:r>
              <a:rPr lang="el-GR" dirty="0"/>
              <a:t>		7,1 </a:t>
            </a:r>
            <a:r>
              <a:rPr lang="en-US" dirty="0"/>
              <a:t>toe</a:t>
            </a:r>
            <a:r>
              <a:rPr lang="el-GR" dirty="0" smtClean="0"/>
              <a:t>/κάτοικο</a:t>
            </a:r>
            <a:r>
              <a:rPr lang="el-GR" dirty="0"/>
              <a:t>	</a:t>
            </a:r>
          </a:p>
          <a:p>
            <a:r>
              <a:rPr lang="el-GR" dirty="0" smtClean="0"/>
              <a:t>	Ρωσία</a:t>
            </a:r>
            <a:r>
              <a:rPr lang="el-GR" dirty="0"/>
              <a:t>		4,1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Κορέα</a:t>
            </a:r>
            <a:r>
              <a:rPr lang="el-GR" dirty="0"/>
              <a:t>		3,8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Ιαπωνία</a:t>
            </a:r>
            <a:r>
              <a:rPr lang="el-GR" dirty="0"/>
              <a:t>	</a:t>
            </a:r>
            <a:r>
              <a:rPr lang="el-GR" dirty="0" smtClean="0"/>
              <a:t>	3,6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ΕΕ</a:t>
            </a:r>
            <a:r>
              <a:rPr lang="el-GR" dirty="0"/>
              <a:t>		3,3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Βραζιλία</a:t>
            </a:r>
            <a:r>
              <a:rPr lang="el-GR" dirty="0"/>
              <a:t>	</a:t>
            </a:r>
            <a:r>
              <a:rPr lang="el-GR" dirty="0" smtClean="0"/>
              <a:t>	3,0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Μεξικό</a:t>
            </a:r>
            <a:r>
              <a:rPr lang="el-GR" dirty="0"/>
              <a:t>		1,4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Κίνα</a:t>
            </a:r>
            <a:r>
              <a:rPr lang="el-GR" dirty="0"/>
              <a:t>		1,2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  <a:p>
            <a:r>
              <a:rPr lang="el-GR" dirty="0" smtClean="0"/>
              <a:t>	Ινδία</a:t>
            </a:r>
            <a:r>
              <a:rPr lang="el-GR" dirty="0"/>
              <a:t>		0,4 </a:t>
            </a:r>
            <a:r>
              <a:rPr lang="en-US" dirty="0"/>
              <a:t>toe</a:t>
            </a:r>
            <a:r>
              <a:rPr lang="el-GR" dirty="0"/>
              <a:t>/κάτοικο 	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-32" y="4286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Οι αναπτυγμένες χώρες  (μέλη του ΟΟΣΑ και πρώην Σοβ. Ένωση – 1.2 δις κάτοικοι) καταναλώνουν το 60 % </a:t>
            </a:r>
            <a:r>
              <a:rPr lang="el-GR" dirty="0" smtClean="0"/>
              <a:t>ης </a:t>
            </a:r>
            <a:r>
              <a:rPr lang="el-GR" dirty="0"/>
              <a:t>παγκόσμιας παραγωγής </a:t>
            </a:r>
            <a:r>
              <a:rPr lang="el-GR" dirty="0" smtClean="0"/>
              <a:t>ενέργειας και οι </a:t>
            </a:r>
            <a:r>
              <a:rPr lang="el-GR" dirty="0"/>
              <a:t>αναπτυσσόμενες (Ασία, Λατ. Αμερική και Αφρική – 5.3 δις κάτοικοι) το 40 %. </a:t>
            </a:r>
            <a:r>
              <a:rPr lang="el-GR" dirty="0" smtClean="0"/>
              <a:t>  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-32" y="5072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Παρά </a:t>
            </a:r>
            <a:r>
              <a:rPr lang="el-GR" dirty="0"/>
              <a:t>την ανισοκατανομή, είναι η πρώτη φορά που ο αναπτυσσόμενος κόσμος καταναλώνει τόσο μεγάλο ποσοστό του παγκόσμιου ισοζυγίου ενέργειας και μάλιστα το ποσοστό αυτό αυξάνει με πολύ γρήγορο ρυθμό. </a:t>
            </a:r>
            <a:r>
              <a:rPr lang="el-GR" dirty="0" smtClean="0"/>
              <a:t> 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/>
              <a:t>Αυτή τη στιγμή Κίνα και Ινδία (1/3 του παγκόσμιου </a:t>
            </a:r>
            <a:r>
              <a:rPr lang="el-GR" dirty="0" smtClean="0"/>
              <a:t>πληθυσμού) </a:t>
            </a:r>
            <a:r>
              <a:rPr lang="el-GR" dirty="0"/>
              <a:t>καταναλώνουν 5 φορές λιγότερη ενάργεια/κάτοικο από την προηγμένη δύση, αναλογία που ανατρέπεται με γρήγορους ρυθμούς και τεράστιες περιβαλλοντικές </a:t>
            </a:r>
            <a:r>
              <a:rPr lang="el-GR" dirty="0" smtClean="0"/>
              <a:t>επιπτώσεις.  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1.1 Παγκόσμιο Ενεργειακό Ισοζύγιο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-32" y="42860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παγκόσμια κατανάλωση ενέργειας αυξάνεται με ρυθμό περίπου 2 % το χρόνο, αν και οι εκτιμήσεις αποκλίνουν. Η ετήσια ποσοστιαία αύξηση της παγκόσμιας κατανάλωσης ενέργειας, όπως αυτή εκτιμάται από διάφορους οργανισμούς είναι:</a:t>
            </a:r>
          </a:p>
          <a:p>
            <a:r>
              <a:rPr lang="el-GR" dirty="0"/>
              <a:t> </a:t>
            </a:r>
          </a:p>
          <a:p>
            <a:r>
              <a:rPr lang="el-GR" dirty="0" smtClean="0"/>
              <a:t>				ΙΕΟ </a:t>
            </a:r>
            <a:r>
              <a:rPr lang="el-GR" dirty="0"/>
              <a:t>2004			</a:t>
            </a:r>
          </a:p>
          <a:p>
            <a:r>
              <a:rPr lang="el-GR" dirty="0" smtClean="0"/>
              <a:t>		ύφεση </a:t>
            </a:r>
            <a:r>
              <a:rPr lang="el-GR" dirty="0"/>
              <a:t>		αναφορά 	ανάπτυξη</a:t>
            </a:r>
          </a:p>
          <a:p>
            <a:r>
              <a:rPr lang="el-GR" dirty="0"/>
              <a:t>πετρέλαιο</a:t>
            </a:r>
            <a:r>
              <a:rPr lang="en-US" dirty="0"/>
              <a:t>	1,1 %/a		1,7 %/a		2,2 %/a		</a:t>
            </a:r>
            <a:endParaRPr lang="el-GR" dirty="0"/>
          </a:p>
          <a:p>
            <a:r>
              <a:rPr lang="el-GR" dirty="0"/>
              <a:t>Άνθρακας</a:t>
            </a:r>
            <a:r>
              <a:rPr lang="en-US" dirty="0"/>
              <a:t>	1,0 %/a		1,4 %/a		1,8 %/a		</a:t>
            </a:r>
            <a:endParaRPr lang="el-GR" dirty="0"/>
          </a:p>
          <a:p>
            <a:r>
              <a:rPr lang="el-GR" dirty="0"/>
              <a:t>Φ</a:t>
            </a:r>
            <a:r>
              <a:rPr lang="en-US" dirty="0"/>
              <a:t>/</a:t>
            </a:r>
            <a:r>
              <a:rPr lang="el-GR" dirty="0"/>
              <a:t>Α</a:t>
            </a:r>
            <a:r>
              <a:rPr lang="en-US" dirty="0"/>
              <a:t>		1,3 %/a		1,7 %/a		2,3 %/a		</a:t>
            </a:r>
            <a:endParaRPr lang="el-GR" dirty="0"/>
          </a:p>
          <a:p>
            <a:r>
              <a:rPr lang="el-GR" dirty="0"/>
              <a:t>Πυρηνική</a:t>
            </a:r>
            <a:r>
              <a:rPr lang="en-US" dirty="0"/>
              <a:t>	</a:t>
            </a:r>
            <a:r>
              <a:rPr lang="el-GR" dirty="0" smtClean="0"/>
              <a:t>	</a:t>
            </a:r>
            <a:r>
              <a:rPr lang="en-US" dirty="0" smtClean="0"/>
              <a:t>1,1 </a:t>
            </a:r>
            <a:r>
              <a:rPr lang="en-US" dirty="0"/>
              <a:t>%/a		1,6 %/a		1,6 %/a		</a:t>
            </a:r>
            <a:endParaRPr lang="el-GR" dirty="0"/>
          </a:p>
          <a:p>
            <a:r>
              <a:rPr lang="el-GR" b="1" dirty="0"/>
              <a:t>ΑΠΕ</a:t>
            </a:r>
            <a:r>
              <a:rPr lang="en-US" dirty="0"/>
              <a:t>		</a:t>
            </a:r>
            <a:r>
              <a:rPr lang="en-US" b="1" dirty="0"/>
              <a:t>1,3 %/a		1,8 %/a		2,3 %/a</a:t>
            </a:r>
            <a:r>
              <a:rPr lang="en-US" dirty="0"/>
              <a:t>		</a:t>
            </a:r>
            <a:endParaRPr lang="el-GR" dirty="0"/>
          </a:p>
          <a:p>
            <a:r>
              <a:rPr lang="el-GR" b="1" dirty="0"/>
              <a:t>Σύνολο		</a:t>
            </a:r>
            <a:r>
              <a:rPr lang="en-US" b="1" dirty="0"/>
              <a:t>1,</a:t>
            </a:r>
            <a:r>
              <a:rPr lang="el-GR" b="1" dirty="0"/>
              <a:t>1 </a:t>
            </a:r>
            <a:r>
              <a:rPr lang="en-US" b="1" dirty="0"/>
              <a:t>%/a		1,</a:t>
            </a:r>
            <a:r>
              <a:rPr lang="el-GR" b="1" dirty="0"/>
              <a:t>6 </a:t>
            </a:r>
            <a:r>
              <a:rPr lang="en-US" b="1" dirty="0"/>
              <a:t>%/a		2,</a:t>
            </a:r>
            <a:r>
              <a:rPr lang="el-GR" b="1" dirty="0"/>
              <a:t>1 </a:t>
            </a:r>
            <a:r>
              <a:rPr lang="en-US" b="1" dirty="0"/>
              <a:t>%/a</a:t>
            </a:r>
            <a:r>
              <a:rPr lang="en-US" dirty="0"/>
              <a:t>		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938318" y="4398071"/>
            <a:ext cx="7062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		ΙΕΟ 2003	</a:t>
            </a:r>
            <a:r>
              <a:rPr lang="el-GR" dirty="0" smtClean="0"/>
              <a:t>	ΙΕΑ </a:t>
            </a:r>
            <a:r>
              <a:rPr lang="el-GR" dirty="0"/>
              <a:t>		 (</a:t>
            </a:r>
            <a:r>
              <a:rPr lang="en-US" dirty="0"/>
              <a:t>PIRA</a:t>
            </a:r>
            <a:r>
              <a:rPr lang="el-GR" dirty="0"/>
              <a:t>*)</a:t>
            </a:r>
          </a:p>
          <a:p>
            <a:r>
              <a:rPr lang="el-GR" dirty="0" smtClean="0"/>
              <a:t>Πετρέλαιο</a:t>
            </a:r>
            <a:r>
              <a:rPr lang="en-US" dirty="0"/>
              <a:t>	</a:t>
            </a:r>
            <a:r>
              <a:rPr lang="en-US" dirty="0" smtClean="0"/>
              <a:t>1,5 </a:t>
            </a:r>
            <a:r>
              <a:rPr lang="en-US" dirty="0"/>
              <a:t>%/a		1,7 %/a		1,7 %/a</a:t>
            </a:r>
            <a:endParaRPr lang="el-GR" dirty="0"/>
          </a:p>
          <a:p>
            <a:r>
              <a:rPr lang="el-GR" dirty="0"/>
              <a:t>Άνθρακας</a:t>
            </a:r>
            <a:r>
              <a:rPr lang="en-US" dirty="0"/>
              <a:t>	</a:t>
            </a:r>
            <a:r>
              <a:rPr lang="en-US" dirty="0" smtClean="0"/>
              <a:t>1,7 </a:t>
            </a:r>
            <a:r>
              <a:rPr lang="en-US" dirty="0"/>
              <a:t>%/a		1,4 %/a		2,3 %/a</a:t>
            </a:r>
            <a:endParaRPr lang="el-GR" dirty="0"/>
          </a:p>
          <a:p>
            <a:r>
              <a:rPr lang="el-GR" dirty="0"/>
              <a:t>Φ</a:t>
            </a:r>
            <a:r>
              <a:rPr lang="en-US" dirty="0"/>
              <a:t>/</a:t>
            </a:r>
            <a:r>
              <a:rPr lang="el-GR" dirty="0"/>
              <a:t>Α</a:t>
            </a:r>
            <a:r>
              <a:rPr lang="en-US" dirty="0"/>
              <a:t>		</a:t>
            </a:r>
            <a:r>
              <a:rPr lang="en-US" dirty="0" smtClean="0"/>
              <a:t>2,5 </a:t>
            </a:r>
            <a:r>
              <a:rPr lang="en-US" dirty="0"/>
              <a:t>%/a		3,0 %/a		2,8 %/a</a:t>
            </a:r>
            <a:endParaRPr lang="el-GR" dirty="0"/>
          </a:p>
          <a:p>
            <a:r>
              <a:rPr lang="el-GR" dirty="0"/>
              <a:t>Πυρηνική</a:t>
            </a:r>
            <a:r>
              <a:rPr lang="en-US" dirty="0"/>
              <a:t>	</a:t>
            </a:r>
            <a:r>
              <a:rPr lang="el-GR" dirty="0" smtClean="0"/>
              <a:t>	</a:t>
            </a:r>
            <a:r>
              <a:rPr lang="en-US" dirty="0" smtClean="0"/>
              <a:t>1,3 </a:t>
            </a:r>
            <a:r>
              <a:rPr lang="en-US" dirty="0"/>
              <a:t>%/a		1,1 %/a		0,8 %/a</a:t>
            </a:r>
            <a:endParaRPr lang="el-GR" dirty="0"/>
          </a:p>
          <a:p>
            <a:r>
              <a:rPr lang="el-GR" b="1" dirty="0"/>
              <a:t>ΑΠΕ</a:t>
            </a:r>
            <a:r>
              <a:rPr lang="en-US" b="1" dirty="0"/>
              <a:t>		</a:t>
            </a:r>
            <a:r>
              <a:rPr lang="en-US" b="1" dirty="0" smtClean="0"/>
              <a:t>2,4 </a:t>
            </a:r>
            <a:r>
              <a:rPr lang="en-US" b="1" dirty="0"/>
              <a:t>%/a		2,8 %/a		</a:t>
            </a:r>
            <a:r>
              <a:rPr lang="en-US" b="1" dirty="0">
                <a:solidFill>
                  <a:srgbClr val="FF0000"/>
                </a:solidFill>
              </a:rPr>
              <a:t>1,8 %/a</a:t>
            </a:r>
            <a:endParaRPr lang="el-GR" b="1" dirty="0">
              <a:solidFill>
                <a:srgbClr val="FF0000"/>
              </a:solidFill>
            </a:endParaRPr>
          </a:p>
          <a:p>
            <a:r>
              <a:rPr lang="el-GR" b="1" dirty="0"/>
              <a:t>Σύνολο		</a:t>
            </a:r>
            <a:r>
              <a:rPr lang="el-GR" b="1" dirty="0" smtClean="0"/>
              <a:t>1,9 </a:t>
            </a:r>
            <a:r>
              <a:rPr lang="en-US" b="1" dirty="0"/>
              <a:t>%/a		2,</a:t>
            </a:r>
            <a:r>
              <a:rPr lang="el-GR" b="1" dirty="0"/>
              <a:t>0 </a:t>
            </a:r>
            <a:r>
              <a:rPr lang="en-US" b="1" dirty="0"/>
              <a:t>%/a		</a:t>
            </a:r>
            <a:r>
              <a:rPr lang="el-GR" b="1" dirty="0">
                <a:solidFill>
                  <a:srgbClr val="FF0000"/>
                </a:solidFill>
              </a:rPr>
              <a:t>2,0 </a:t>
            </a:r>
            <a:r>
              <a:rPr lang="en-US" b="1" dirty="0">
                <a:solidFill>
                  <a:srgbClr val="FF0000"/>
                </a:solidFill>
              </a:rPr>
              <a:t>%/a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1.2 Ενεργειακό Ισοζύγιο της ΕΕ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-32" y="428604"/>
            <a:ext cx="9144000" cy="640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Ακαθάριστη </a:t>
            </a:r>
            <a:r>
              <a:rPr lang="el-GR" dirty="0"/>
              <a:t>παραγωγή (= κατανάλωση + απώλειες) ενέργειας στην ΕΕ </a:t>
            </a:r>
            <a:r>
              <a:rPr lang="el-GR" dirty="0" smtClean="0"/>
              <a:t>: </a:t>
            </a:r>
          </a:p>
          <a:p>
            <a:endParaRPr lang="el-GR" sz="1050" dirty="0" smtClean="0"/>
          </a:p>
          <a:p>
            <a:pPr algn="ctr"/>
            <a:r>
              <a:rPr lang="el-GR" b="1" dirty="0" smtClean="0"/>
              <a:t>1.850 </a:t>
            </a:r>
            <a:r>
              <a:rPr lang="en-US" b="1" dirty="0" smtClean="0"/>
              <a:t>Mtoe</a:t>
            </a:r>
            <a:endParaRPr lang="el-GR" b="1" dirty="0"/>
          </a:p>
          <a:p>
            <a:r>
              <a:rPr lang="el-GR" sz="1100" dirty="0"/>
              <a:t> </a:t>
            </a:r>
          </a:p>
          <a:p>
            <a:r>
              <a:rPr lang="el-GR" dirty="0" smtClean="0"/>
              <a:t>		37 </a:t>
            </a:r>
            <a:r>
              <a:rPr lang="el-GR" dirty="0"/>
              <a:t>% </a:t>
            </a:r>
            <a:r>
              <a:rPr lang="el-GR" dirty="0" smtClean="0"/>
              <a:t>από </a:t>
            </a:r>
            <a:r>
              <a:rPr lang="el-GR" dirty="0"/>
              <a:t>πετρέλαιο </a:t>
            </a:r>
            <a:r>
              <a:rPr lang="el-GR" dirty="0" smtClean="0"/>
              <a:t>	(36 % παγκοσμίως)</a:t>
            </a:r>
            <a:endParaRPr lang="el-GR" dirty="0"/>
          </a:p>
          <a:p>
            <a:r>
              <a:rPr lang="el-GR" dirty="0" smtClean="0"/>
              <a:t>		17 </a:t>
            </a:r>
            <a:r>
              <a:rPr lang="el-GR" dirty="0"/>
              <a:t>% </a:t>
            </a:r>
            <a:r>
              <a:rPr lang="el-GR" dirty="0" smtClean="0"/>
              <a:t>από γαιάνθρακες	(23 % παγκοσμίως)</a:t>
            </a:r>
            <a:endParaRPr lang="el-GR" dirty="0"/>
          </a:p>
          <a:p>
            <a:r>
              <a:rPr lang="el-GR" dirty="0" smtClean="0"/>
              <a:t>		24 </a:t>
            </a:r>
            <a:r>
              <a:rPr lang="el-GR" dirty="0"/>
              <a:t>% </a:t>
            </a:r>
            <a:r>
              <a:rPr lang="el-GR" dirty="0" smtClean="0"/>
              <a:t>από </a:t>
            </a:r>
            <a:r>
              <a:rPr lang="el-GR" dirty="0"/>
              <a:t>φυσικό </a:t>
            </a:r>
            <a:r>
              <a:rPr lang="el-GR" dirty="0" smtClean="0"/>
              <a:t>αέριο	(21 % παγκοσμίως)</a:t>
            </a:r>
            <a:endParaRPr lang="el-GR" dirty="0"/>
          </a:p>
          <a:p>
            <a:r>
              <a:rPr lang="el-GR" dirty="0" smtClean="0"/>
              <a:t>		  </a:t>
            </a:r>
            <a:r>
              <a:rPr lang="el-GR" dirty="0"/>
              <a:t>8 % </a:t>
            </a:r>
            <a:r>
              <a:rPr lang="el-GR" dirty="0" smtClean="0"/>
              <a:t>από ΑΠΕ		(13 % παγκοσμίως)</a:t>
            </a:r>
          </a:p>
          <a:p>
            <a:r>
              <a:rPr lang="el-GR" dirty="0" smtClean="0"/>
              <a:t>			βιομάζα</a:t>
            </a:r>
            <a:r>
              <a:rPr lang="el-GR" dirty="0"/>
              <a:t>: 4,8 </a:t>
            </a:r>
            <a:r>
              <a:rPr lang="el-GR" dirty="0" smtClean="0"/>
              <a:t>% 	(10,5 % παγκοσμίως)</a:t>
            </a:r>
          </a:p>
          <a:p>
            <a:r>
              <a:rPr lang="el-GR" dirty="0"/>
              <a:t>	</a:t>
            </a:r>
            <a:r>
              <a:rPr lang="el-GR" dirty="0" smtClean="0"/>
              <a:t>		Υ/Η</a:t>
            </a:r>
            <a:r>
              <a:rPr lang="el-GR" dirty="0"/>
              <a:t>: 1,4 </a:t>
            </a:r>
            <a:r>
              <a:rPr lang="el-GR" dirty="0" smtClean="0"/>
              <a:t>%	(2,2 % παγκοσμίως)</a:t>
            </a:r>
          </a:p>
          <a:p>
            <a:r>
              <a:rPr lang="el-GR" dirty="0" smtClean="0"/>
              <a:t>	</a:t>
            </a:r>
            <a:r>
              <a:rPr lang="el-GR" dirty="0"/>
              <a:t>	</a:t>
            </a:r>
            <a:r>
              <a:rPr lang="el-GR" dirty="0" smtClean="0"/>
              <a:t>	αλλά</a:t>
            </a:r>
            <a:r>
              <a:rPr lang="el-GR" dirty="0"/>
              <a:t>: 0,8 </a:t>
            </a:r>
            <a:r>
              <a:rPr lang="el-GR" dirty="0" smtClean="0"/>
              <a:t>%	(0,3 % παγκοσμίως)</a:t>
            </a:r>
            <a:endParaRPr lang="el-GR" dirty="0"/>
          </a:p>
          <a:p>
            <a:r>
              <a:rPr lang="el-GR" dirty="0" smtClean="0"/>
              <a:t>		14 </a:t>
            </a:r>
            <a:r>
              <a:rPr lang="el-GR" dirty="0"/>
              <a:t>% </a:t>
            </a:r>
            <a:r>
              <a:rPr lang="el-GR" dirty="0" smtClean="0"/>
              <a:t>από ουράνιο		(7 % παγκοσμίως)</a:t>
            </a:r>
            <a:endParaRPr lang="el-GR" dirty="0"/>
          </a:p>
          <a:p>
            <a:r>
              <a:rPr lang="el-GR" sz="1100" dirty="0"/>
              <a:t> </a:t>
            </a:r>
            <a:endParaRPr lang="el-GR" sz="1100" dirty="0" smtClean="0"/>
          </a:p>
          <a:p>
            <a:r>
              <a:rPr lang="el-GR" dirty="0" smtClean="0"/>
              <a:t>Από αυτά:	35 </a:t>
            </a:r>
            <a:r>
              <a:rPr lang="el-GR" dirty="0"/>
              <a:t>%	είναι </a:t>
            </a:r>
            <a:r>
              <a:rPr lang="el-GR" dirty="0" smtClean="0"/>
              <a:t>απώλειες (</a:t>
            </a:r>
            <a:r>
              <a:rPr lang="el-GR" dirty="0"/>
              <a:t>από την θερμική ηλεκτροπαραγωγή)</a:t>
            </a:r>
          </a:p>
          <a:p>
            <a:r>
              <a:rPr lang="el-GR" dirty="0" smtClean="0"/>
              <a:t>		30 </a:t>
            </a:r>
            <a:r>
              <a:rPr lang="el-GR" dirty="0"/>
              <a:t>% 	είναι η παραγωγή θερμότητας σε οικιακό/βιομηχανικό τομέα</a:t>
            </a:r>
          </a:p>
          <a:p>
            <a:r>
              <a:rPr lang="el-GR" dirty="0" smtClean="0"/>
              <a:t>		20 </a:t>
            </a:r>
            <a:r>
              <a:rPr lang="el-GR" dirty="0"/>
              <a:t>% 	είναι τα καύσιμα για μεταφορές και</a:t>
            </a:r>
          </a:p>
          <a:p>
            <a:r>
              <a:rPr lang="el-GR" dirty="0" smtClean="0"/>
              <a:t>		15 </a:t>
            </a:r>
            <a:r>
              <a:rPr lang="el-GR" dirty="0"/>
              <a:t>% 	είναι η ηλεκτροπαραγωγή</a:t>
            </a:r>
          </a:p>
          <a:p>
            <a:r>
              <a:rPr lang="el-GR" dirty="0"/>
              <a:t> </a:t>
            </a:r>
          </a:p>
          <a:p>
            <a:r>
              <a:rPr lang="el-GR" dirty="0" smtClean="0"/>
              <a:t>Ετήσια </a:t>
            </a:r>
            <a:r>
              <a:rPr lang="el-GR" dirty="0"/>
              <a:t>ενεργειακή </a:t>
            </a:r>
            <a:r>
              <a:rPr lang="el-GR" dirty="0" smtClean="0"/>
              <a:t>κατανάλωση (1.240 </a:t>
            </a:r>
            <a:r>
              <a:rPr lang="en-US" dirty="0" smtClean="0"/>
              <a:t>Mtoe</a:t>
            </a:r>
            <a:r>
              <a:rPr lang="el-GR" dirty="0" smtClean="0"/>
              <a:t>):	50 </a:t>
            </a:r>
            <a:r>
              <a:rPr lang="el-GR" dirty="0"/>
              <a:t>% η παραγωγή </a:t>
            </a:r>
            <a:r>
              <a:rPr lang="el-GR" dirty="0" smtClean="0"/>
              <a:t>θερμότητας</a:t>
            </a:r>
            <a:endParaRPr lang="el-GR" dirty="0"/>
          </a:p>
          <a:p>
            <a:r>
              <a:rPr lang="el-GR" dirty="0" smtClean="0"/>
              <a:t>					30 </a:t>
            </a:r>
            <a:r>
              <a:rPr lang="el-GR" dirty="0"/>
              <a:t>% τα καύσιμα για μεταφορές και</a:t>
            </a:r>
          </a:p>
          <a:p>
            <a:r>
              <a:rPr lang="el-GR" dirty="0" smtClean="0"/>
              <a:t>					20 </a:t>
            </a:r>
            <a:r>
              <a:rPr lang="el-GR" dirty="0"/>
              <a:t>% η ηλεκτροπαραγωγή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2020 η αντίστοιχη ακαθάριστη παραγωγή προβλέπεται να είναι 1.967 </a:t>
            </a:r>
            <a:r>
              <a:rPr lang="en-US" dirty="0"/>
              <a:t>Mtoe</a:t>
            </a:r>
            <a:r>
              <a:rPr lang="el-GR" dirty="0"/>
              <a:t> (αύξηση 6 </a:t>
            </a:r>
            <a:r>
              <a:rPr lang="el-GR" dirty="0" smtClean="0"/>
              <a:t>%). </a:t>
            </a:r>
            <a:r>
              <a:rPr lang="el-GR" dirty="0"/>
              <a:t>Η εξάρτηση της ΕΕ από εισαγωγές ενέργειας ανέρχεται στο 55 % του ενεργειακού της ισοζυγίου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1.3 Ενεργειακό Ισοζύγιο της Ελλάδας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-32" y="428604"/>
            <a:ext cx="914400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Ακαθάριστη κατανάλωση (= </a:t>
            </a:r>
            <a:r>
              <a:rPr lang="el-GR" dirty="0"/>
              <a:t>κατανάλωση + απώλειες) ενέργειας στην </a:t>
            </a:r>
            <a:r>
              <a:rPr lang="el-GR" dirty="0" smtClean="0"/>
              <a:t>Ελλάδα : </a:t>
            </a:r>
          </a:p>
          <a:p>
            <a:endParaRPr lang="el-GR" sz="1050" dirty="0" smtClean="0"/>
          </a:p>
          <a:p>
            <a:pPr algn="ctr"/>
            <a:r>
              <a:rPr lang="el-GR" b="1" dirty="0" smtClean="0"/>
              <a:t>34 </a:t>
            </a:r>
            <a:r>
              <a:rPr lang="en-US" b="1" dirty="0" smtClean="0"/>
              <a:t>Mtoe</a:t>
            </a:r>
            <a:endParaRPr lang="el-GR" b="1" dirty="0"/>
          </a:p>
          <a:p>
            <a:r>
              <a:rPr lang="el-GR" sz="1100" dirty="0"/>
              <a:t> </a:t>
            </a:r>
          </a:p>
          <a:p>
            <a:r>
              <a:rPr lang="el-GR" dirty="0" smtClean="0"/>
              <a:t>	58 </a:t>
            </a:r>
            <a:r>
              <a:rPr lang="el-GR" dirty="0"/>
              <a:t>% </a:t>
            </a:r>
            <a:r>
              <a:rPr lang="el-GR" dirty="0" smtClean="0"/>
              <a:t>από </a:t>
            </a:r>
            <a:r>
              <a:rPr lang="el-GR" dirty="0"/>
              <a:t>πετρέλαιο </a:t>
            </a:r>
            <a:r>
              <a:rPr lang="el-GR" dirty="0" smtClean="0"/>
              <a:t>	(36 % παγκοσμίως, 37 % στην ΕΕ)</a:t>
            </a:r>
            <a:endParaRPr lang="el-GR" dirty="0"/>
          </a:p>
          <a:p>
            <a:r>
              <a:rPr lang="el-GR" dirty="0" smtClean="0"/>
              <a:t>	26 </a:t>
            </a:r>
            <a:r>
              <a:rPr lang="el-GR" dirty="0"/>
              <a:t>% </a:t>
            </a:r>
            <a:r>
              <a:rPr lang="el-GR" dirty="0" smtClean="0"/>
              <a:t>από γαιάνθρακες	(23 % παγκοσμίως, 17  % στην ΕΕ)</a:t>
            </a:r>
            <a:endParaRPr lang="el-GR" dirty="0"/>
          </a:p>
          <a:p>
            <a:r>
              <a:rPr lang="el-GR" dirty="0" smtClean="0"/>
              <a:t>	  9 </a:t>
            </a:r>
            <a:r>
              <a:rPr lang="el-GR" dirty="0"/>
              <a:t>% </a:t>
            </a:r>
            <a:r>
              <a:rPr lang="el-GR" dirty="0" smtClean="0"/>
              <a:t>από </a:t>
            </a:r>
            <a:r>
              <a:rPr lang="el-GR" dirty="0"/>
              <a:t>φυσικό </a:t>
            </a:r>
            <a:r>
              <a:rPr lang="el-GR" dirty="0" smtClean="0"/>
              <a:t>αέριο	(21 % παγκοσμίως, 24  % στην ΕΕ)</a:t>
            </a:r>
            <a:endParaRPr lang="el-GR" dirty="0"/>
          </a:p>
          <a:p>
            <a:r>
              <a:rPr lang="el-GR" dirty="0" smtClean="0"/>
              <a:t>	  6 </a:t>
            </a:r>
            <a:r>
              <a:rPr lang="el-GR" dirty="0"/>
              <a:t>% </a:t>
            </a:r>
            <a:r>
              <a:rPr lang="el-GR" dirty="0" smtClean="0"/>
              <a:t>από ΑΠΕ		(13 % παγκοσμίως, 8 % στην ΕΕ)</a:t>
            </a:r>
          </a:p>
          <a:p>
            <a:r>
              <a:rPr lang="el-GR" dirty="0" smtClean="0"/>
              <a:t>	  0 </a:t>
            </a:r>
            <a:r>
              <a:rPr lang="el-GR" dirty="0"/>
              <a:t>% </a:t>
            </a:r>
            <a:r>
              <a:rPr lang="el-GR" dirty="0" smtClean="0"/>
              <a:t>από ουράνιο		(7 % παγκοσμίως, 14 % στην ΕΕ)</a:t>
            </a:r>
            <a:endParaRPr lang="el-GR" dirty="0"/>
          </a:p>
          <a:p>
            <a:r>
              <a:rPr lang="el-GR" sz="1100" dirty="0"/>
              <a:t> </a:t>
            </a:r>
            <a:endParaRPr lang="el-GR" sz="1100" dirty="0" smtClean="0"/>
          </a:p>
          <a:p>
            <a:r>
              <a:rPr lang="el-GR" dirty="0" smtClean="0"/>
              <a:t>Από αυτά:	32 </a:t>
            </a:r>
            <a:r>
              <a:rPr lang="el-GR" dirty="0"/>
              <a:t>%	είναι </a:t>
            </a:r>
            <a:r>
              <a:rPr lang="el-GR" dirty="0" smtClean="0"/>
              <a:t>απώλειες (</a:t>
            </a:r>
            <a:r>
              <a:rPr lang="el-GR" dirty="0"/>
              <a:t>από την θερμική ηλεκτροπαραγωγή)</a:t>
            </a:r>
          </a:p>
          <a:p>
            <a:r>
              <a:rPr lang="el-GR" dirty="0" smtClean="0"/>
              <a:t>		27 </a:t>
            </a:r>
            <a:r>
              <a:rPr lang="el-GR" dirty="0"/>
              <a:t>% 	είναι η παραγωγή θερμότητας σε οικιακό/βιομηχανικό τομέα</a:t>
            </a:r>
          </a:p>
          <a:p>
            <a:r>
              <a:rPr lang="el-GR" dirty="0" smtClean="0"/>
              <a:t>		27 </a:t>
            </a:r>
            <a:r>
              <a:rPr lang="el-GR" dirty="0"/>
              <a:t>% 	είναι τα καύσιμα για μεταφορές και</a:t>
            </a:r>
          </a:p>
          <a:p>
            <a:r>
              <a:rPr lang="el-GR" dirty="0" smtClean="0"/>
              <a:t>		14 </a:t>
            </a:r>
            <a:r>
              <a:rPr lang="el-GR" dirty="0"/>
              <a:t>% 	είναι η ηλεκτροπαραγωγή</a:t>
            </a:r>
          </a:p>
          <a:p>
            <a:r>
              <a:rPr lang="el-GR" dirty="0"/>
              <a:t> </a:t>
            </a:r>
          </a:p>
          <a:p>
            <a:r>
              <a:rPr lang="el-GR" dirty="0" smtClean="0"/>
              <a:t>Ετήσια </a:t>
            </a:r>
            <a:r>
              <a:rPr lang="el-GR" dirty="0"/>
              <a:t>ενεργειακή </a:t>
            </a:r>
            <a:r>
              <a:rPr lang="el-GR" dirty="0" smtClean="0"/>
              <a:t>κατανάλωση (23 </a:t>
            </a:r>
            <a:r>
              <a:rPr lang="en-US" dirty="0" smtClean="0"/>
              <a:t>Mtoe</a:t>
            </a:r>
            <a:r>
              <a:rPr lang="el-GR" dirty="0" smtClean="0"/>
              <a:t>):	39 </a:t>
            </a:r>
            <a:r>
              <a:rPr lang="el-GR" dirty="0"/>
              <a:t>% η παραγωγή </a:t>
            </a:r>
            <a:r>
              <a:rPr lang="el-GR" dirty="0" smtClean="0"/>
              <a:t>θερμότητας</a:t>
            </a:r>
            <a:endParaRPr lang="el-GR" dirty="0"/>
          </a:p>
          <a:p>
            <a:r>
              <a:rPr lang="el-GR" dirty="0" smtClean="0"/>
              <a:t>					40 </a:t>
            </a:r>
            <a:r>
              <a:rPr lang="el-GR" dirty="0"/>
              <a:t>% τα καύσιμα για μεταφορές και</a:t>
            </a:r>
          </a:p>
          <a:p>
            <a:r>
              <a:rPr lang="el-GR" dirty="0" smtClean="0"/>
              <a:t>					21 </a:t>
            </a:r>
            <a:r>
              <a:rPr lang="el-GR" dirty="0"/>
              <a:t>% η ηλεκτροπαραγωγή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2020 η αντίστοιχη ακαθάριστη παραγωγή προβλέπεται να είναι </a:t>
            </a:r>
            <a:r>
              <a:rPr lang="el-GR" dirty="0" smtClean="0"/>
              <a:t>36,7 </a:t>
            </a:r>
            <a:r>
              <a:rPr lang="en-US" dirty="0"/>
              <a:t>Mtoe</a:t>
            </a:r>
            <a:r>
              <a:rPr lang="el-GR" dirty="0"/>
              <a:t> (αύξηση </a:t>
            </a:r>
            <a:r>
              <a:rPr lang="el-GR" dirty="0" smtClean="0"/>
              <a:t>8 %). </a:t>
            </a:r>
            <a:r>
              <a:rPr lang="el-GR" dirty="0"/>
              <a:t>Η εξάρτηση της ΕΕ από εισαγωγές ενέργειας ανέρχεται στο </a:t>
            </a:r>
            <a:r>
              <a:rPr lang="el-GR" dirty="0" smtClean="0"/>
              <a:t>75 </a:t>
            </a:r>
            <a:r>
              <a:rPr lang="el-GR" dirty="0"/>
              <a:t>% του ενεργειακού της ισοζυγίου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-32" y="63663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Κατά την καύση ορυκτών καυσίμων εκλύεται διοξείδιο του άνθρακα:</a:t>
            </a:r>
          </a:p>
          <a:p>
            <a:r>
              <a:rPr lang="el-GR" sz="1000" dirty="0"/>
              <a:t>									</a:t>
            </a:r>
          </a:p>
          <a:p>
            <a:r>
              <a:rPr lang="el-GR" dirty="0" smtClean="0"/>
              <a:t>	Αργό</a:t>
            </a:r>
            <a:r>
              <a:rPr lang="el-GR" dirty="0"/>
              <a:t>		3,0  	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2,9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r>
              <a:rPr lang="el-GR" dirty="0"/>
              <a:t>	</a:t>
            </a:r>
          </a:p>
          <a:p>
            <a:r>
              <a:rPr lang="el-GR" dirty="0" smtClean="0"/>
              <a:t>	Ντίζελ</a:t>
            </a:r>
            <a:r>
              <a:rPr lang="el-GR" dirty="0"/>
              <a:t>		3,0  	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2,9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r>
              <a:rPr lang="el-GR" dirty="0"/>
              <a:t>	</a:t>
            </a:r>
          </a:p>
          <a:p>
            <a:r>
              <a:rPr lang="el-GR" dirty="0" smtClean="0"/>
              <a:t>	Βενζίνη </a:t>
            </a:r>
            <a:r>
              <a:rPr lang="el-GR" dirty="0"/>
              <a:t>	</a:t>
            </a:r>
            <a:r>
              <a:rPr lang="el-GR" dirty="0" smtClean="0"/>
              <a:t>	3,1  </a:t>
            </a:r>
            <a:r>
              <a:rPr lang="el-GR" dirty="0"/>
              <a:t>	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2,8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endParaRPr lang="el-GR" dirty="0"/>
          </a:p>
          <a:p>
            <a:r>
              <a:rPr lang="el-GR" dirty="0" smtClean="0"/>
              <a:t>	Γαιάνθρακας</a:t>
            </a:r>
            <a:r>
              <a:rPr lang="el-GR" dirty="0"/>
              <a:t>	2,7  	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4,1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endParaRPr lang="el-GR" dirty="0"/>
          </a:p>
          <a:p>
            <a:r>
              <a:rPr lang="el-GR" dirty="0" smtClean="0"/>
              <a:t>	Λιγνίτης</a:t>
            </a:r>
            <a:r>
              <a:rPr lang="el-GR" dirty="0"/>
              <a:t>	</a:t>
            </a:r>
            <a:r>
              <a:rPr lang="el-GR" dirty="0" smtClean="0"/>
              <a:t>	0,5   </a:t>
            </a:r>
            <a:r>
              <a:rPr lang="el-GR" dirty="0"/>
              <a:t>	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3,9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endParaRPr lang="el-GR" dirty="0"/>
          </a:p>
          <a:p>
            <a:r>
              <a:rPr lang="el-GR" dirty="0" smtClean="0"/>
              <a:t>	Φυσικό </a:t>
            </a:r>
            <a:r>
              <a:rPr lang="el-GR" dirty="0"/>
              <a:t>αέριο	0,002	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m</a:t>
            </a:r>
            <a:r>
              <a:rPr lang="el-GR" baseline="30000" dirty="0"/>
              <a:t>3</a:t>
            </a:r>
            <a:r>
              <a:rPr lang="el-GR" dirty="0"/>
              <a:t> καυσίμου 	</a:t>
            </a:r>
            <a:r>
              <a:rPr lang="el-GR" dirty="0" smtClean="0"/>
              <a:t>2,1 </a:t>
            </a:r>
            <a:r>
              <a:rPr lang="en-US" dirty="0" err="1"/>
              <a:t>tnCO</a:t>
            </a:r>
            <a:r>
              <a:rPr lang="el-GR" baseline="-25000" dirty="0"/>
              <a:t>2</a:t>
            </a:r>
            <a:r>
              <a:rPr lang="el-GR" dirty="0"/>
              <a:t>/</a:t>
            </a:r>
            <a:r>
              <a:rPr lang="en-US" dirty="0"/>
              <a:t>toe</a:t>
            </a:r>
            <a:endParaRPr lang="el-GR" dirty="0"/>
          </a:p>
          <a:p>
            <a:r>
              <a:rPr lang="el-GR" sz="1000" dirty="0"/>
              <a:t> </a:t>
            </a:r>
          </a:p>
          <a:p>
            <a:pPr algn="just"/>
            <a:r>
              <a:rPr lang="el-GR" dirty="0"/>
              <a:t>αλλά και άλλα αέρια (κυρίως </a:t>
            </a:r>
            <a:r>
              <a:rPr lang="en-US" dirty="0"/>
              <a:t>CH</a:t>
            </a:r>
            <a:r>
              <a:rPr lang="el-GR" dirty="0"/>
              <a:t>4 και Ν2Ο) </a:t>
            </a:r>
            <a:r>
              <a:rPr lang="el-GR" dirty="0" smtClean="0"/>
              <a:t>του θερμοκηπίου. </a:t>
            </a:r>
            <a:r>
              <a:rPr lang="el-GR" dirty="0"/>
              <a:t>Το </a:t>
            </a:r>
            <a:r>
              <a:rPr lang="en-US" dirty="0"/>
              <a:t>CH</a:t>
            </a:r>
            <a:r>
              <a:rPr lang="el-GR" dirty="0"/>
              <a:t>4 έχει 25 φορές μεγαλύτερη επίδραση από αυτή του </a:t>
            </a:r>
            <a:r>
              <a:rPr lang="en-US" dirty="0"/>
              <a:t>CO</a:t>
            </a:r>
            <a:r>
              <a:rPr lang="el-GR" dirty="0"/>
              <a:t>2, σε διάρκεια 100 ετών </a:t>
            </a:r>
            <a:r>
              <a:rPr lang="el-GR" dirty="0" smtClean="0"/>
              <a:t>ενώ </a:t>
            </a:r>
            <a:r>
              <a:rPr lang="el-GR" dirty="0"/>
              <a:t>το Ν2Ο 300 φορές μεγαλύτερη επίδραση σε διάρκεια 100 ετών.  </a:t>
            </a:r>
            <a:r>
              <a:rPr lang="el-GR" dirty="0" smtClean="0"/>
              <a:t>Οι ετήσιες </a:t>
            </a:r>
            <a:r>
              <a:rPr lang="el-GR" dirty="0"/>
              <a:t>συνολικές ισοδύναμες εκπομπές διοξειδίου του άνθρακα να ανέρχονται σε  27,14 </a:t>
            </a:r>
            <a:r>
              <a:rPr lang="en-US" dirty="0" err="1"/>
              <a:t>Gtn</a:t>
            </a:r>
            <a:r>
              <a:rPr lang="en-US" dirty="0"/>
              <a:t> </a:t>
            </a:r>
            <a:r>
              <a:rPr lang="el-GR" dirty="0"/>
              <a:t>(4,2 </a:t>
            </a:r>
            <a:r>
              <a:rPr lang="en-US" dirty="0" err="1"/>
              <a:t>tn</a:t>
            </a:r>
            <a:r>
              <a:rPr lang="en-US" dirty="0"/>
              <a:t> CO</a:t>
            </a:r>
            <a:r>
              <a:rPr lang="el-GR" baseline="-25000" dirty="0"/>
              <a:t>2</a:t>
            </a:r>
            <a:r>
              <a:rPr lang="el-GR" dirty="0"/>
              <a:t>/κάτοικο) 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sz="1000" dirty="0"/>
              <a:t> </a:t>
            </a:r>
          </a:p>
          <a:p>
            <a:r>
              <a:rPr lang="el-GR" sz="1600" dirty="0" smtClean="0"/>
              <a:t>	ΗΠΑ</a:t>
            </a:r>
            <a:r>
              <a:rPr lang="el-GR" sz="1600" dirty="0"/>
              <a:t>	</a:t>
            </a:r>
            <a:r>
              <a:rPr lang="el-GR" sz="1600" dirty="0" smtClean="0"/>
              <a:t>5,82 </a:t>
            </a:r>
            <a:r>
              <a:rPr lang="el-GR" sz="1600" dirty="0"/>
              <a:t>δισ. τν / έτος 	ή 	21,4 %		(19,7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 	</a:t>
            </a:r>
          </a:p>
          <a:p>
            <a:r>
              <a:rPr lang="el-GR" sz="1600" dirty="0" smtClean="0"/>
              <a:t>	Κίνα</a:t>
            </a:r>
            <a:r>
              <a:rPr lang="el-GR" sz="1600" dirty="0"/>
              <a:t>	</a:t>
            </a:r>
            <a:r>
              <a:rPr lang="el-GR" sz="1600" dirty="0" smtClean="0"/>
              <a:t>5,10 </a:t>
            </a:r>
            <a:r>
              <a:rPr lang="el-GR" sz="1600" dirty="0"/>
              <a:t>δισ. τν / έτος 	ή 	18,8 %		(3,9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ΕΕ</a:t>
            </a:r>
            <a:r>
              <a:rPr lang="el-GR" sz="1600" dirty="0"/>
              <a:t>	</a:t>
            </a:r>
            <a:r>
              <a:rPr lang="el-GR" sz="1600" dirty="0" smtClean="0"/>
              <a:t>4,54 </a:t>
            </a:r>
            <a:r>
              <a:rPr lang="el-GR" sz="1600" dirty="0"/>
              <a:t>δισ. τν / έτος 	ή 	16,7 %		(9,1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Ρωσία</a:t>
            </a:r>
            <a:r>
              <a:rPr lang="el-GR" sz="1600" dirty="0"/>
              <a:t>	</a:t>
            </a:r>
            <a:r>
              <a:rPr lang="el-GR" sz="1600" dirty="0" smtClean="0"/>
              <a:t>1,54 </a:t>
            </a:r>
            <a:r>
              <a:rPr lang="el-GR" sz="1600" dirty="0"/>
              <a:t>δισ. τν / έτος 	ή 	5,7 %		(10,8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Ιαπωνία</a:t>
            </a:r>
            <a:r>
              <a:rPr lang="el-GR" sz="1600" dirty="0"/>
              <a:t>	1,21 δισ. τν / έτος 	ή 	4,5 %		(9,5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Ινδία</a:t>
            </a:r>
            <a:r>
              <a:rPr lang="el-GR" sz="1600" dirty="0"/>
              <a:t>	</a:t>
            </a:r>
            <a:r>
              <a:rPr lang="el-GR" sz="1600" dirty="0" smtClean="0"/>
              <a:t>1,15 </a:t>
            </a:r>
            <a:r>
              <a:rPr lang="el-GR" sz="1600" dirty="0"/>
              <a:t>δισ. τν / έτος 	ή 	4,2 %		(1,1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Καναδάς</a:t>
            </a:r>
            <a:r>
              <a:rPr lang="el-GR" sz="1600" dirty="0"/>
              <a:t>	0,55 δισ. τν / έτος 	ή 	2,0 %		(16,7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Κορέα</a:t>
            </a:r>
            <a:r>
              <a:rPr lang="el-GR" sz="1600" dirty="0"/>
              <a:t>	</a:t>
            </a:r>
            <a:r>
              <a:rPr lang="el-GR" sz="1600" dirty="0" smtClean="0"/>
              <a:t>0,45 </a:t>
            </a:r>
            <a:r>
              <a:rPr lang="el-GR" sz="1600" dirty="0"/>
              <a:t>δισ. τν / έτος 	ή 	1,7 %		(9,4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Μεξικό</a:t>
            </a:r>
            <a:r>
              <a:rPr lang="el-GR" sz="1600" dirty="0"/>
              <a:t>	</a:t>
            </a:r>
            <a:r>
              <a:rPr lang="el-GR" sz="1600" dirty="0" smtClean="0"/>
              <a:t>0,39 </a:t>
            </a:r>
            <a:r>
              <a:rPr lang="el-GR" sz="1600" dirty="0"/>
              <a:t>δισ. τν / έτος 	ή 	1,4 %		(3,5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	</a:t>
            </a:r>
          </a:p>
          <a:p>
            <a:r>
              <a:rPr lang="el-GR" sz="1600" dirty="0" smtClean="0"/>
              <a:t>	Βραζιλία</a:t>
            </a:r>
            <a:r>
              <a:rPr lang="el-GR" sz="1600" dirty="0"/>
              <a:t>	0,33 δισ. τν / έτος 	ή 	1,2 %		(1,7 τν </a:t>
            </a:r>
            <a:r>
              <a:rPr lang="en-US" sz="1600" dirty="0"/>
              <a:t>CO</a:t>
            </a:r>
            <a:r>
              <a:rPr lang="el-GR" sz="1600" baseline="-25000" dirty="0"/>
              <a:t>2</a:t>
            </a:r>
            <a:r>
              <a:rPr lang="el-GR" sz="1600" dirty="0"/>
              <a:t>/κάτοικο)</a:t>
            </a:r>
            <a:r>
              <a:rPr lang="el-GR" dirty="0"/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-32" y="7855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συγκεντρώσεις των αερίων του θερμοκηπίου είχαν παραμείνει σταθερές για περισσότερα από  10.000 χρόνια, μέχρι την προβιομηχανική περίοδο (1750</a:t>
            </a:r>
            <a:r>
              <a:rPr lang="el-GR" dirty="0" smtClean="0"/>
              <a:t>). Η </a:t>
            </a:r>
            <a:r>
              <a:rPr lang="el-GR" dirty="0"/>
              <a:t>συγκέντρωση του </a:t>
            </a:r>
            <a:r>
              <a:rPr lang="en-US" dirty="0"/>
              <a:t>CO</a:t>
            </a:r>
            <a:r>
              <a:rPr lang="el-GR" dirty="0"/>
              <a:t>2, είναι υπεύθυνη για το 25 % της υπερθέρμανσης του πλανήτη και:</a:t>
            </a:r>
          </a:p>
          <a:p>
            <a:r>
              <a:rPr lang="el-GR" dirty="0"/>
              <a:t> </a:t>
            </a:r>
          </a:p>
          <a:p>
            <a:pPr algn="ctr"/>
            <a:r>
              <a:rPr lang="el-GR" dirty="0"/>
              <a:t>αυξήθηκε από 280 </a:t>
            </a:r>
            <a:r>
              <a:rPr lang="en-US" dirty="0" err="1"/>
              <a:t>ppm</a:t>
            </a:r>
            <a:r>
              <a:rPr lang="el-GR" dirty="0"/>
              <a:t> το 1750 σε </a:t>
            </a:r>
            <a:r>
              <a:rPr lang="en-US" dirty="0" smtClean="0"/>
              <a:t>407</a:t>
            </a:r>
            <a:r>
              <a:rPr lang="el-GR" dirty="0" smtClean="0"/>
              <a:t> </a:t>
            </a:r>
            <a:r>
              <a:rPr lang="en-US" dirty="0" err="1"/>
              <a:t>ppm</a:t>
            </a:r>
            <a:r>
              <a:rPr lang="el-GR" dirty="0"/>
              <a:t> σήμερα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Η συγκέντρωση του </a:t>
            </a:r>
            <a:r>
              <a:rPr lang="en-US" dirty="0"/>
              <a:t>C</a:t>
            </a:r>
            <a:r>
              <a:rPr lang="el-GR" dirty="0"/>
              <a:t>Η4, είναι υπεύθυνη για το 5 % της υπερθέρμανσης του πλανήτη και:</a:t>
            </a:r>
          </a:p>
          <a:p>
            <a:r>
              <a:rPr lang="el-GR" dirty="0"/>
              <a:t> </a:t>
            </a:r>
          </a:p>
          <a:p>
            <a:pPr algn="ctr"/>
            <a:r>
              <a:rPr lang="el-GR" dirty="0"/>
              <a:t>αυξήθηκε από 700 </a:t>
            </a:r>
            <a:r>
              <a:rPr lang="en-US" dirty="0"/>
              <a:t>ppb</a:t>
            </a:r>
            <a:r>
              <a:rPr lang="el-GR" dirty="0"/>
              <a:t> το 1750 σε 1750 </a:t>
            </a:r>
            <a:r>
              <a:rPr lang="en-US" dirty="0"/>
              <a:t>ppb</a:t>
            </a:r>
            <a:r>
              <a:rPr lang="el-GR" dirty="0"/>
              <a:t> σήμερα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Η συγκέντρωση του Ν2Ο, είναι υπεύθυνη για το 5 % της υπερθέρμανσης του πλανήτη και:</a:t>
            </a:r>
          </a:p>
          <a:p>
            <a:r>
              <a:rPr lang="el-GR" dirty="0"/>
              <a:t> </a:t>
            </a:r>
          </a:p>
          <a:p>
            <a:pPr algn="ctr"/>
            <a:r>
              <a:rPr lang="el-GR" dirty="0"/>
              <a:t>αυξήθηκε από 270 </a:t>
            </a:r>
            <a:r>
              <a:rPr lang="en-US" dirty="0"/>
              <a:t>ppb</a:t>
            </a:r>
            <a:r>
              <a:rPr lang="el-GR" dirty="0"/>
              <a:t> το 1750 σε 320 </a:t>
            </a:r>
            <a:r>
              <a:rPr lang="en-US" dirty="0"/>
              <a:t>ppb</a:t>
            </a:r>
            <a:r>
              <a:rPr lang="el-GR" dirty="0"/>
              <a:t> σήμερα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υπόλοιπο 65 % οφείλεται στην παρουσία υδρατμών, η συγκέντρωση όμως των οποίων επηρεάζεται θετικά από την ίδια την υπερθέρμανση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785505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παγκόσμιες ετήσιες εκπομπές ισοδύναμου </a:t>
            </a:r>
            <a:r>
              <a:rPr lang="en-US" dirty="0"/>
              <a:t>CO</a:t>
            </a:r>
            <a:r>
              <a:rPr lang="el-GR" dirty="0"/>
              <a:t>2 αυξάνονται κατά περίπου 2 % (το χρόνο, από το 1990 μέχρι σήμερα (όπως και η παγκόσμια ενεργειακή παραγωγή/κατανάλωση). Η σχετική ευαισθητοποίηση έχει οδηγήσει σε σταθεροποίηση των εκπομπών μόνο στην ΕΕ.   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				% ετήσια μεταβολή</a:t>
            </a:r>
          </a:p>
          <a:p>
            <a:r>
              <a:rPr lang="el-GR" dirty="0"/>
              <a:t>		παραγωγή ενέργειας		εκπομπές </a:t>
            </a:r>
            <a:r>
              <a:rPr lang="en-US" dirty="0"/>
              <a:t>CO</a:t>
            </a:r>
            <a:r>
              <a:rPr lang="el-GR" dirty="0"/>
              <a:t>2		</a:t>
            </a:r>
          </a:p>
          <a:p>
            <a:r>
              <a:rPr lang="el-GR" dirty="0"/>
              <a:t>ΗΠΑ			1,3 				1,2</a:t>
            </a:r>
          </a:p>
          <a:p>
            <a:r>
              <a:rPr lang="el-GR" dirty="0"/>
              <a:t>Κίνα			</a:t>
            </a:r>
            <a:r>
              <a:rPr lang="el-GR" b="1" dirty="0"/>
              <a:t>6,2 				8,0</a:t>
            </a:r>
          </a:p>
          <a:p>
            <a:r>
              <a:rPr lang="el-GR" dirty="0"/>
              <a:t>ΕΕ			</a:t>
            </a:r>
            <a:r>
              <a:rPr lang="el-GR" b="1" dirty="0"/>
              <a:t>0,6 				-0,5</a:t>
            </a:r>
          </a:p>
          <a:p>
            <a:r>
              <a:rPr lang="el-GR" dirty="0"/>
              <a:t>Ρωσία			-1,6 				-1,8</a:t>
            </a:r>
          </a:p>
          <a:p>
            <a:r>
              <a:rPr lang="el-GR" dirty="0"/>
              <a:t>Ιαπωνία		</a:t>
            </a:r>
            <a:r>
              <a:rPr lang="el-GR" dirty="0" smtClean="0"/>
              <a:t>	1,2 </a:t>
            </a:r>
            <a:r>
              <a:rPr lang="el-GR" dirty="0"/>
              <a:t>				0,9</a:t>
            </a:r>
          </a:p>
          <a:p>
            <a:r>
              <a:rPr lang="el-GR" dirty="0"/>
              <a:t>Ινδία			</a:t>
            </a:r>
            <a:r>
              <a:rPr lang="el-GR" b="1" dirty="0"/>
              <a:t>4,2 				6,0</a:t>
            </a:r>
          </a:p>
          <a:p>
            <a:r>
              <a:rPr lang="el-GR" dirty="0"/>
              <a:t>Καναδάς		</a:t>
            </a:r>
            <a:r>
              <a:rPr lang="el-GR" dirty="0" smtClean="0"/>
              <a:t>	1,9 </a:t>
            </a:r>
            <a:r>
              <a:rPr lang="el-GR" dirty="0"/>
              <a:t>				1,7</a:t>
            </a:r>
          </a:p>
          <a:p>
            <a:r>
              <a:rPr lang="el-GR" dirty="0"/>
              <a:t>Κορέα			8,1 				6,1</a:t>
            </a:r>
          </a:p>
          <a:p>
            <a:r>
              <a:rPr lang="el-GR" dirty="0"/>
              <a:t>Μεξικό			2,7 				2,0</a:t>
            </a:r>
          </a:p>
          <a:p>
            <a:r>
              <a:rPr lang="el-GR" dirty="0"/>
              <a:t>Βραζιλία		</a:t>
            </a:r>
            <a:r>
              <a:rPr lang="el-GR" dirty="0" smtClean="0"/>
              <a:t>	3,5 </a:t>
            </a:r>
            <a:r>
              <a:rPr lang="el-GR" dirty="0"/>
              <a:t>				4,4</a:t>
            </a:r>
          </a:p>
          <a:p>
            <a:r>
              <a:rPr lang="el-GR" b="1" dirty="0"/>
              <a:t>παγκόσμια		1,9				1,8</a:t>
            </a:r>
            <a:r>
              <a:rPr lang="el-GR" dirty="0"/>
              <a:t>	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  <p:pic>
        <p:nvPicPr>
          <p:cNvPr id="1026" name="Picture 2" descr="Αποτέλεσμα εικόνας για temperature correlation carbon diox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307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835251" cy="2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860032" y="651594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https://climate.nasa.gov/vital-signs/global-temperature/</a:t>
            </a:r>
          </a:p>
        </p:txBody>
      </p:sp>
      <p:pic>
        <p:nvPicPr>
          <p:cNvPr id="1030" name="Picture 6" descr="Αποτέλεσμα εικόνας για future carbon dioxide temperature corre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76104"/>
            <a:ext cx="4795273" cy="22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3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78550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μέση ετήσια θερμοκρασία του πλανήτη είναι σήμερα 0,4 </a:t>
            </a:r>
            <a:r>
              <a:rPr lang="en-US" dirty="0"/>
              <a:t>oC</a:t>
            </a:r>
            <a:r>
              <a:rPr lang="el-GR" dirty="0"/>
              <a:t> (από περίπου 0,05 ο</a:t>
            </a:r>
            <a:r>
              <a:rPr lang="en-US" dirty="0"/>
              <a:t>C</a:t>
            </a:r>
            <a:r>
              <a:rPr lang="el-GR" dirty="0"/>
              <a:t> που ήταν το 1900). Η αύξηση της μέσης θερμοκρασίας του πλανήτη με την αύξηση της μέσης συγκέντρωσης του </a:t>
            </a:r>
            <a:r>
              <a:rPr lang="en-US" dirty="0"/>
              <a:t>CO</a:t>
            </a:r>
            <a:r>
              <a:rPr lang="el-GR" dirty="0"/>
              <a:t>2 είναι: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συγκέντρωση </a:t>
            </a:r>
            <a:r>
              <a:rPr lang="en-US" dirty="0"/>
              <a:t>CO</a:t>
            </a:r>
            <a:r>
              <a:rPr lang="el-GR" dirty="0" smtClean="0"/>
              <a:t>2</a:t>
            </a:r>
            <a:r>
              <a:rPr lang="en-US" dirty="0" smtClean="0"/>
              <a:t>	</a:t>
            </a:r>
            <a:r>
              <a:rPr lang="el-GR" dirty="0" smtClean="0"/>
              <a:t>αύξηση θερμοκρασίας</a:t>
            </a:r>
            <a:endParaRPr lang="en-US" dirty="0" smtClean="0"/>
          </a:p>
          <a:p>
            <a:r>
              <a:rPr lang="en-US" dirty="0"/>
              <a:t>ppm	</a:t>
            </a:r>
            <a:r>
              <a:rPr lang="en-US" dirty="0" smtClean="0"/>
              <a:t>	</a:t>
            </a:r>
            <a:r>
              <a:rPr lang="en-US" dirty="0" err="1" smtClean="0"/>
              <a:t>oC</a:t>
            </a:r>
            <a:endParaRPr lang="en-US" dirty="0" smtClean="0"/>
          </a:p>
          <a:p>
            <a:r>
              <a:rPr lang="el-GR" dirty="0" smtClean="0"/>
              <a:t>300		0,5-1,5</a:t>
            </a:r>
            <a:endParaRPr lang="el-GR" dirty="0"/>
          </a:p>
          <a:p>
            <a:r>
              <a:rPr lang="el-GR" dirty="0" smtClean="0"/>
              <a:t>400		1,5-2,5</a:t>
            </a:r>
            <a:endParaRPr lang="el-GR" dirty="0"/>
          </a:p>
          <a:p>
            <a:r>
              <a:rPr lang="el-GR" dirty="0" smtClean="0"/>
              <a:t>500		2,0-4,0</a:t>
            </a:r>
            <a:endParaRPr lang="el-GR" dirty="0"/>
          </a:p>
          <a:p>
            <a:r>
              <a:rPr lang="el-GR" dirty="0" smtClean="0"/>
              <a:t>600		2,5-5,0</a:t>
            </a:r>
            <a:endParaRPr lang="el-GR" dirty="0"/>
          </a:p>
          <a:p>
            <a:r>
              <a:rPr lang="el-GR" dirty="0" smtClean="0"/>
              <a:t>700		3,0-6,0</a:t>
            </a:r>
            <a:r>
              <a:rPr lang="el-GR" dirty="0"/>
              <a:t>	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6116359" cy="36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646307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Σήμερα </a:t>
            </a:r>
            <a:r>
              <a:rPr lang="el-GR" dirty="0"/>
              <a:t>η ποσότητα του </a:t>
            </a:r>
            <a:r>
              <a:rPr lang="en-US" dirty="0"/>
              <a:t>CO</a:t>
            </a:r>
            <a:r>
              <a:rPr lang="el-GR" dirty="0"/>
              <a:t>2 στην ατμόσφαιρα είναι 3 Τ</a:t>
            </a:r>
            <a:r>
              <a:rPr lang="en-US" dirty="0" err="1"/>
              <a:t>tn</a:t>
            </a:r>
            <a:r>
              <a:rPr lang="el-GR" dirty="0"/>
              <a:t> (αντιστοιχεί σε συγκέντρωση 390 </a:t>
            </a:r>
            <a:r>
              <a:rPr lang="en-US" dirty="0" err="1"/>
              <a:t>ppm</a:t>
            </a:r>
            <a:r>
              <a:rPr lang="el-GR" dirty="0"/>
              <a:t>). Θεωρώντας ως όριο ολικής ανατροπής της σημερινής περιβαλλοντικής κατάστασης την αύξηση της μέσης θερμοκρασίας κατά 3 </a:t>
            </a:r>
            <a:r>
              <a:rPr lang="en-US" dirty="0"/>
              <a:t>oC</a:t>
            </a:r>
            <a:r>
              <a:rPr lang="el-GR" dirty="0"/>
              <a:t>, η οποία θα πρέπει να αναμένεται για συγκέντρωση </a:t>
            </a:r>
            <a:r>
              <a:rPr lang="en-US" dirty="0"/>
              <a:t>CO</a:t>
            </a:r>
            <a:r>
              <a:rPr lang="el-GR" dirty="0" smtClean="0"/>
              <a:t>2 550 </a:t>
            </a:r>
            <a:r>
              <a:rPr lang="en-US" dirty="0" err="1"/>
              <a:t>ppm</a:t>
            </a:r>
            <a:r>
              <a:rPr lang="el-GR" dirty="0"/>
              <a:t>  (αντιστοιχεί σε ποσότητα 4,2 </a:t>
            </a:r>
            <a:r>
              <a:rPr lang="en-US" dirty="0" err="1"/>
              <a:t>Ttn</a:t>
            </a:r>
            <a:r>
              <a:rPr lang="el-GR" dirty="0" smtClean="0"/>
              <a:t>), με </a:t>
            </a:r>
            <a:r>
              <a:rPr lang="el-GR" dirty="0"/>
              <a:t>το σημερινό ρυθμό έκλυσης </a:t>
            </a:r>
            <a:r>
              <a:rPr lang="en-US" dirty="0"/>
              <a:t>CO</a:t>
            </a:r>
            <a:r>
              <a:rPr lang="el-GR" dirty="0"/>
              <a:t>2 (30 </a:t>
            </a:r>
            <a:r>
              <a:rPr lang="en-US" dirty="0" err="1"/>
              <a:t>Gtn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/>
              <a:t>), αυτό θα συμβεί σε:</a:t>
            </a:r>
          </a:p>
          <a:p>
            <a:r>
              <a:rPr lang="el-GR" dirty="0"/>
              <a:t> </a:t>
            </a:r>
          </a:p>
          <a:p>
            <a:pPr algn="ctr"/>
            <a:r>
              <a:rPr lang="el-GR" dirty="0"/>
              <a:t>(4,2 – 3) </a:t>
            </a:r>
            <a:r>
              <a:rPr lang="en-US" dirty="0" err="1"/>
              <a:t>Tth</a:t>
            </a:r>
            <a:r>
              <a:rPr lang="el-GR" dirty="0"/>
              <a:t> / 0,03 </a:t>
            </a:r>
            <a:r>
              <a:rPr lang="en-US" dirty="0" err="1"/>
              <a:t>Ttn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/>
              <a:t> = 40 </a:t>
            </a:r>
            <a:r>
              <a:rPr lang="el-GR" dirty="0" smtClean="0"/>
              <a:t>έτη</a:t>
            </a:r>
            <a:r>
              <a:rPr lang="el-GR" dirty="0"/>
              <a:t>	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2. 	Περιβαλλοντικές επιπτώσεις του υφιστάμενου μίγματος ενεργειακών πόρων – υπερθέρμανση του πλανήτη</a:t>
            </a:r>
          </a:p>
        </p:txBody>
      </p:sp>
      <p:pic>
        <p:nvPicPr>
          <p:cNvPr id="3074" name="Picture 2" descr="Αποτέλεσμα εικόνας για future carbon dioxide temperature corre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7632"/>
            <a:ext cx="5429682" cy="40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2511035"/>
            <a:ext cx="9144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Εισαγωγή στις </a:t>
            </a:r>
            <a:r>
              <a:rPr lang="el-GR" sz="2400" b="1" dirty="0" smtClean="0"/>
              <a:t>ΑΠΕ</a:t>
            </a:r>
            <a:endParaRPr lang="en-US" sz="2400" b="1" dirty="0" smtClean="0"/>
          </a:p>
          <a:p>
            <a:pPr algn="ctr"/>
            <a:r>
              <a:rPr lang="el-GR" sz="2400" b="1" dirty="0" smtClean="0"/>
              <a:t>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l-GR" b="1" dirty="0" smtClean="0"/>
              <a:t>Παγκόσμιο</a:t>
            </a:r>
            <a:r>
              <a:rPr lang="el-GR" b="1" dirty="0"/>
              <a:t>, ευρωπαϊκό και εθνικό ενεργειακό </a:t>
            </a:r>
            <a:r>
              <a:rPr lang="el-GR" b="1" dirty="0" smtClean="0"/>
              <a:t>ισοζύγιο</a:t>
            </a:r>
          </a:p>
          <a:p>
            <a:pPr marL="1714500" lvl="3" indent="-342900">
              <a:buFont typeface="+mj-lt"/>
              <a:buAutoNum type="arabicPeriod"/>
            </a:pPr>
            <a:r>
              <a:rPr lang="el-GR" b="1" dirty="0"/>
              <a:t>Π</a:t>
            </a:r>
            <a:r>
              <a:rPr lang="el-GR" b="1" dirty="0" smtClean="0"/>
              <a:t>εριβαλλοντικές </a:t>
            </a:r>
            <a:r>
              <a:rPr lang="el-GR" b="1" dirty="0"/>
              <a:t>επιπτώσεις του υφιστάμενου μίγματος ενεργειακών πόρων – υπερθέρμανση του </a:t>
            </a:r>
            <a:r>
              <a:rPr lang="el-GR" b="1" dirty="0" smtClean="0"/>
              <a:t>πλανήτη</a:t>
            </a:r>
          </a:p>
          <a:p>
            <a:pPr marL="1714500" lvl="3" indent="-342900">
              <a:buFont typeface="+mj-lt"/>
              <a:buAutoNum type="arabicPeriod"/>
            </a:pPr>
            <a:r>
              <a:rPr lang="el-GR" b="1" dirty="0"/>
              <a:t>Ε</a:t>
            </a:r>
            <a:r>
              <a:rPr lang="el-GR" b="1" dirty="0" smtClean="0"/>
              <a:t>ξάντληση </a:t>
            </a:r>
            <a:r>
              <a:rPr lang="el-GR" b="1" dirty="0"/>
              <a:t>αποθεμάτων ορυκτών </a:t>
            </a:r>
            <a:r>
              <a:rPr lang="el-GR" b="1" dirty="0" smtClean="0"/>
              <a:t>καυσίμων</a:t>
            </a:r>
          </a:p>
          <a:p>
            <a:pPr marL="1714500" lvl="3" indent="-342900">
              <a:buFont typeface="+mj-lt"/>
              <a:buAutoNum type="arabicPeriod"/>
            </a:pPr>
            <a:r>
              <a:rPr lang="el-GR" b="1" dirty="0"/>
              <a:t>Η</a:t>
            </a:r>
            <a:r>
              <a:rPr lang="el-GR" b="1" dirty="0" smtClean="0"/>
              <a:t> </a:t>
            </a:r>
            <a:r>
              <a:rPr lang="el-GR" b="1" dirty="0"/>
              <a:t>χρήση των ΑΠΕ σήμερα, δυναμικό, στόχοι και προοπτικές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50004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buFont typeface="Wingdings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όρος “πόροι” αναφέρεται στην εκτίμηση των παρόντων αποθεμάτων αλλά και των αποθεμάτων που αναμένεται να ανακαλυφθούν, σύμφωνα με τον τρέχοντα ρυθμό ανακάλυψης νέων αποθεμάτων, που όμως φθίνει με το χρόνο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dirty="0"/>
              <a:t>ο όρος “βεβαιωμένα αποθέματα” αναφέρεται στα αποθέματα που έχουν ήδη ανακαλυφθεί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dirty="0"/>
              <a:t>ο όρος “αξιοποιήσιμα αποθέματα” αναφέρεται στο μέρος εκείνο των βεβαιωμένων αποθεμάτων που συμφέρει οικονομικά να εξορυχτούν σύμφωνα με τις κάθε φορά τρέχουσες τιμές του ορυκτού καυσίμου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2006 τα βεβαιωμένα αποθέματα, σύμφωνα με την ΒΡ, ήταν:</a:t>
            </a:r>
          </a:p>
          <a:p>
            <a:r>
              <a:rPr lang="el-GR" dirty="0"/>
              <a:t>  </a:t>
            </a:r>
          </a:p>
          <a:p>
            <a:r>
              <a:rPr lang="el-GR" dirty="0"/>
              <a:t>						</a:t>
            </a:r>
            <a:r>
              <a:rPr lang="el-GR" dirty="0" smtClean="0"/>
              <a:t>Ενεργειακό </a:t>
            </a:r>
            <a:r>
              <a:rPr lang="el-GR" dirty="0"/>
              <a:t>περιεχόμενο</a:t>
            </a:r>
          </a:p>
          <a:p>
            <a:r>
              <a:rPr lang="el-GR" dirty="0"/>
              <a:t>					</a:t>
            </a:r>
            <a:r>
              <a:rPr lang="el-GR" dirty="0" smtClean="0"/>
              <a:t>	ειδικό</a:t>
            </a:r>
            <a:r>
              <a:rPr lang="el-GR" dirty="0"/>
              <a:t>		</a:t>
            </a:r>
            <a:r>
              <a:rPr lang="el-GR" dirty="0" smtClean="0"/>
              <a:t>ολικό</a:t>
            </a:r>
            <a:endParaRPr lang="el-GR" dirty="0"/>
          </a:p>
          <a:p>
            <a:r>
              <a:rPr lang="el-GR" dirty="0"/>
              <a:t>Βεβαιωμένα αποθέματα πετρελαίου:	</a:t>
            </a:r>
            <a:r>
              <a:rPr lang="el-GR" dirty="0" smtClean="0"/>
              <a:t>164 </a:t>
            </a:r>
            <a:r>
              <a:rPr lang="en-US" dirty="0" err="1"/>
              <a:t>Gtn</a:t>
            </a:r>
            <a:r>
              <a:rPr lang="el-GR" dirty="0"/>
              <a:t>		1,00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	</a:t>
            </a:r>
            <a:r>
              <a:rPr lang="el-GR" dirty="0" smtClean="0"/>
              <a:t>164 </a:t>
            </a:r>
            <a:r>
              <a:rPr lang="en-US" dirty="0" err="1"/>
              <a:t>Gtoe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Βεβαιωμένα αποθέματα άνθρακα:	909 </a:t>
            </a:r>
            <a:r>
              <a:rPr lang="en-US" dirty="0" err="1"/>
              <a:t>Gtn</a:t>
            </a:r>
            <a:r>
              <a:rPr lang="el-GR" dirty="0"/>
              <a:t>		0,65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	</a:t>
            </a:r>
            <a:r>
              <a:rPr lang="el-GR" dirty="0" smtClean="0"/>
              <a:t>590 </a:t>
            </a:r>
            <a:r>
              <a:rPr lang="en-US" dirty="0" err="1"/>
              <a:t>Gtoe</a:t>
            </a:r>
            <a:r>
              <a:rPr lang="el-GR" dirty="0"/>
              <a:t> 	</a:t>
            </a:r>
          </a:p>
          <a:p>
            <a:r>
              <a:rPr lang="el-GR" dirty="0"/>
              <a:t>Βεβαιωμένα αποθέματα φυσ. αερίου:	180 Τ</a:t>
            </a:r>
            <a:r>
              <a:rPr lang="en-US" dirty="0"/>
              <a:t>m</a:t>
            </a:r>
            <a:r>
              <a:rPr lang="el-GR" baseline="30000" dirty="0"/>
              <a:t>3</a:t>
            </a:r>
            <a:r>
              <a:rPr lang="el-GR" dirty="0"/>
              <a:t>	</a:t>
            </a:r>
            <a:r>
              <a:rPr lang="el-GR" dirty="0" smtClean="0"/>
              <a:t>	0,001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/>
              <a:t>m</a:t>
            </a:r>
            <a:r>
              <a:rPr lang="el-GR" baseline="30000" dirty="0"/>
              <a:t>3</a:t>
            </a:r>
            <a:r>
              <a:rPr lang="el-GR" dirty="0"/>
              <a:t>	</a:t>
            </a:r>
            <a:r>
              <a:rPr lang="el-GR" dirty="0" smtClean="0"/>
              <a:t>180 </a:t>
            </a:r>
            <a:r>
              <a:rPr lang="en-US" dirty="0" err="1"/>
              <a:t>Gtoe</a:t>
            </a:r>
            <a:r>
              <a:rPr lang="el-GR" dirty="0"/>
              <a:t> 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και λαμβάνοντας υπόψη τον ετήσιο ρυθμό κατανάλωσης τους και την ετήσια αύξηση του κατά 2 %, αυτά αναμένεται να εξαντληθούν σε </a:t>
            </a:r>
            <a:r>
              <a:rPr lang="el-GR" dirty="0" smtClean="0"/>
              <a:t>: </a:t>
            </a:r>
            <a:endParaRPr lang="el-GR" dirty="0"/>
          </a:p>
          <a:p>
            <a:r>
              <a:rPr lang="el-GR" dirty="0"/>
              <a:t> 								</a:t>
            </a:r>
          </a:p>
          <a:p>
            <a:r>
              <a:rPr lang="el-GR" dirty="0"/>
              <a:t>Ετήσια κατανάλωση πετρελαίου:	3,6 </a:t>
            </a:r>
            <a:r>
              <a:rPr lang="en-US" dirty="0" err="1"/>
              <a:t>Gtoe</a:t>
            </a:r>
            <a:r>
              <a:rPr lang="el-GR" dirty="0"/>
              <a:t> 			40 έτη</a:t>
            </a:r>
          </a:p>
          <a:p>
            <a:r>
              <a:rPr lang="el-GR" dirty="0"/>
              <a:t>Ετήσια κατανάλωση άνθρακα:	</a:t>
            </a:r>
            <a:r>
              <a:rPr lang="el-GR" dirty="0" smtClean="0"/>
              <a:t>2,3 </a:t>
            </a:r>
            <a:r>
              <a:rPr lang="en-US" dirty="0" err="1"/>
              <a:t>Gtoe</a:t>
            </a:r>
            <a:r>
              <a:rPr lang="el-GR" dirty="0"/>
              <a:t> 			90 έτη	</a:t>
            </a:r>
          </a:p>
          <a:p>
            <a:r>
              <a:rPr lang="el-GR" dirty="0"/>
              <a:t>Ετήσια κατανάλωση φυσ. αερίου:	2,1 </a:t>
            </a:r>
            <a:r>
              <a:rPr lang="en-US" dirty="0" err="1"/>
              <a:t>Gtoe</a:t>
            </a:r>
            <a:r>
              <a:rPr lang="el-GR" dirty="0"/>
              <a:t> 			50 έτη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/>
              <a:t>3</a:t>
            </a:r>
            <a:r>
              <a:rPr lang="el-GR" b="1" dirty="0" smtClean="0"/>
              <a:t>. 	 Εξάντληση αποθεμάτων ορυκτών καυσίμων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50004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Θεωρία της κορύφωσης της παραγωγής ορυκτών </a:t>
            </a:r>
            <a:r>
              <a:rPr lang="el-GR" b="1" dirty="0" smtClean="0"/>
              <a:t>καυσίμων</a:t>
            </a:r>
          </a:p>
          <a:p>
            <a:pPr algn="just"/>
            <a:endParaRPr lang="el-GR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/>
              <a:t>Η ενεργειακή κρίση δεν έρθει με την εξάντληση των αποθεμάτων. </a:t>
            </a:r>
            <a:endParaRPr lang="el-GR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000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Κάθε </a:t>
            </a:r>
            <a:r>
              <a:rPr lang="el-GR" dirty="0"/>
              <a:t>κοίτασμα – και ιδίως αυτά του πετρελαίου </a:t>
            </a:r>
            <a:r>
              <a:rPr lang="el-GR" dirty="0" smtClean="0"/>
              <a:t>αλλά και </a:t>
            </a:r>
            <a:r>
              <a:rPr lang="el-GR" dirty="0"/>
              <a:t>του Φ/Α – έχει μία μέγιστη δυναμικότητα ημερήσιας παραγωγής και συνήθως η εκμετάλλευση του πραγματοποιείται πολύ κοντά στη μέγιστη </a:t>
            </a:r>
            <a:r>
              <a:rPr lang="el-GR" dirty="0" smtClean="0"/>
              <a:t>αυτή δυναμικότητα και σύμφωνα με τη ζήτηση του καυσίμου. </a:t>
            </a:r>
            <a:r>
              <a:rPr lang="el-GR" dirty="0"/>
              <a:t>Η μέγιστη δυναμικότητα ενός κοιτάσματος ελαττώνεται καθώς αυτό εξαντλείται. </a:t>
            </a:r>
            <a:endParaRPr lang="el-GR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000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Επίσης, πριν ακόμη από το 1990, ο ρυθμός ανακάλυψης νέων κοιτασμάτων υπολείπεται του ρυθμού κατανάλωσης πετρελαίου.</a:t>
            </a:r>
          </a:p>
          <a:p>
            <a:pPr marL="273050" indent="-273050" algn="just">
              <a:buFont typeface="Wingdings" pitchFamily="2" charset="2"/>
              <a:buChar char="ü"/>
            </a:pPr>
            <a:endParaRPr lang="el-GR" sz="1000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Καθώς </a:t>
            </a:r>
            <a:r>
              <a:rPr lang="el-GR" dirty="0"/>
              <a:t>η ζήτηση για ορυκτά καύσιμα αυξάνεται και τα κοιτάσματα εξαντλούνται, πολύ πριν την εξαφάνιση τους, η ημερήσια δυναμικότητα παραγωγής θα κορυφωθεί (από το σημείο αυτό και μετά θα η παγκόσμια παραγωγή θα επιβραδύνεται αναγκαστικά) και </a:t>
            </a:r>
            <a:r>
              <a:rPr lang="el-GR" dirty="0" smtClean="0"/>
              <a:t>δεν </a:t>
            </a:r>
            <a:r>
              <a:rPr lang="el-GR" dirty="0"/>
              <a:t>θα είναι σε θέση να παρακολουθήσει την παγκόσμια ζήτηση. </a:t>
            </a:r>
            <a:endParaRPr lang="el-GR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000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Το </a:t>
            </a:r>
            <a:r>
              <a:rPr lang="el-GR" dirty="0"/>
              <a:t>σημείο αυτό θα σηματοδοτήσει την τελευταία κρίση της σημερινής ενεργειακής υποδομής του πλανήτη και σημαντικές οικονομικές συνέπειες. </a:t>
            </a:r>
            <a:endParaRPr lang="el-GR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000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κορύφωση της εγχώριας παραγωγής πετρελαίου στις ΗΠΑ συνέβη τη δεκαετία του 70 και προκάλεσε τη σημαντικότερη παγκόσμια οικονομική κρίση μέχρι τότε (η τιμή του πετρελαίου εκτοξεύτηκε από τα 5 στα 35 $/βαρέλι), ενώ η κορύφωση στην παγκόσμια παραγωγή πετρελαίου τοποθετείται κάπου μεταξύ του </a:t>
            </a:r>
            <a:r>
              <a:rPr lang="el-GR" dirty="0" smtClean="0"/>
              <a:t>2000 </a:t>
            </a:r>
            <a:r>
              <a:rPr lang="el-GR" dirty="0"/>
              <a:t>και του 2020. Η κορύφωση της παραγωγής Φ/Α και άνθρακα τοποθετείται το 2030 και το 2050, αντίστοιχα.    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/>
              <a:t>3</a:t>
            </a:r>
            <a:r>
              <a:rPr lang="el-GR" b="1" dirty="0" smtClean="0"/>
              <a:t>. 	 Εξάντληση αποθεμάτων ορυκτών καυσίμων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peak oil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11023"/>
            <a:ext cx="3888432" cy="23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- TextBox"/>
          <p:cNvSpPr txBox="1"/>
          <p:nvPr/>
        </p:nvSpPr>
        <p:spPr>
          <a:xfrm>
            <a:off x="0" y="3416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/>
              <a:t>Θεωρία της κορύφωσης της παραγωγής ορυκτών </a:t>
            </a:r>
            <a:r>
              <a:rPr lang="el-GR" b="1" dirty="0" smtClean="0"/>
              <a:t>καυσίμων</a:t>
            </a:r>
          </a:p>
        </p:txBody>
      </p:sp>
      <p:sp>
        <p:nvSpPr>
          <p:cNvPr id="6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/>
              <a:t>3</a:t>
            </a:r>
            <a:r>
              <a:rPr lang="el-GR" b="1" dirty="0" smtClean="0"/>
              <a:t>. 	 Εξάντληση αποθεμάτων ορυκτών καυσίμων</a:t>
            </a:r>
          </a:p>
        </p:txBody>
      </p:sp>
      <p:pic>
        <p:nvPicPr>
          <p:cNvPr id="4100" name="Picture 4" descr="Αποτέλεσμα εικόνας για peak oil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37924"/>
            <a:ext cx="6562353" cy="36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6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50004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Πλεονεκτήματα των ΑΠΕ</a:t>
            </a:r>
          </a:p>
          <a:p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Είναι πρακτικά ανεξάντλητες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Είναι γεωγραφικά κατανεμημένες, με αποτέλεσμα την ενεργειακή επάρκεια κρατών και περιοχών και παρέχουν τη δυνατότητα για κατανεμημένα και όχι συγκεντρωτικά ενεργειακά συστήματα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Καλύπτουν όλων των τύπων τις ενεργειακές απαιτήσεις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Έχουν χαμηλό λειτουργικό κόστος που δεν επηρεάζεται από τις διακυμάνσεις της παγκόσμιας οικονομίας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r>
              <a:rPr lang="el-GR" b="1" dirty="0" smtClean="0"/>
              <a:t>Ο στόχος 20-20-20 το 2020 της ΕΕ</a:t>
            </a:r>
          </a:p>
          <a:p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Μείωση των εκπομπών αερίου του θερμοκηπίου κατά 20 % σε σχέση με τις εκπομπές το 1990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Εξοικονόμηση ενέργειας κατά 20 % σε σχέση με τις προβλέψεις για το 2020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  <a:p>
            <a:pPr marL="985838" indent="-273050">
              <a:buFont typeface="Wingdings" pitchFamily="2" charset="2"/>
              <a:buChar char="ü"/>
            </a:pPr>
            <a:r>
              <a:rPr lang="el-GR" dirty="0" smtClean="0"/>
              <a:t>Εισαγωγή των ΑΠΕ σε ποσοστό 20 % στο ενεργειακό ισοζύγιο της ΕΕ </a:t>
            </a:r>
          </a:p>
          <a:p>
            <a:pPr marL="985838" indent="-273050">
              <a:buFont typeface="Wingdings" pitchFamily="2" charset="2"/>
              <a:buChar char="ü"/>
            </a:pPr>
            <a:endParaRPr lang="el-G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194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υποχρεωτικούς εθνικούς στόχους ….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548680"/>
            <a:ext cx="62281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… τρίτη στήλη του πίνακα του μέρους A του παραρτήματος I</a:t>
            </a:r>
          </a:p>
          <a:p>
            <a:endParaRPr lang="el-GR" sz="1600" b="1" dirty="0" smtClean="0"/>
          </a:p>
          <a:p>
            <a:r>
              <a:rPr lang="el-GR" sz="1600" dirty="0" smtClean="0"/>
              <a:t>	          Μερίδιο ΑΠΕ στην  ακαθάριστη	                 		                    τελική  κατανάλωση </a:t>
            </a:r>
          </a:p>
          <a:p>
            <a:r>
              <a:rPr lang="el-GR" sz="1600" dirty="0" smtClean="0"/>
              <a:t>		το 2005 	το 2020	</a:t>
            </a:r>
          </a:p>
          <a:p>
            <a:endParaRPr lang="el-GR" sz="1600" b="1" dirty="0" smtClean="0"/>
          </a:p>
          <a:p>
            <a:r>
              <a:rPr lang="el-GR" sz="1600" dirty="0" smtClean="0"/>
              <a:t>Βέλγιο		2,2 %	13 %	</a:t>
            </a:r>
          </a:p>
          <a:p>
            <a:r>
              <a:rPr lang="el-GR" sz="1600" dirty="0" smtClean="0"/>
              <a:t>Βουλγαρία		9,4 %	16 %	</a:t>
            </a:r>
          </a:p>
          <a:p>
            <a:r>
              <a:rPr lang="el-GR" sz="1600" dirty="0" smtClean="0"/>
              <a:t>Τσεχία		6,1 %	13 %	</a:t>
            </a:r>
          </a:p>
          <a:p>
            <a:r>
              <a:rPr lang="el-GR" sz="1600" dirty="0" smtClean="0"/>
              <a:t>Δανία		17,0 %	30 %	</a:t>
            </a:r>
          </a:p>
          <a:p>
            <a:r>
              <a:rPr lang="el-GR" sz="1600" dirty="0" smtClean="0"/>
              <a:t>Γερμανία		5,8 %	18 %	</a:t>
            </a:r>
          </a:p>
          <a:p>
            <a:r>
              <a:rPr lang="el-GR" sz="1600" dirty="0" smtClean="0"/>
              <a:t>Εσθονία		18,0 %	25 %	</a:t>
            </a:r>
          </a:p>
          <a:p>
            <a:r>
              <a:rPr lang="el-GR" sz="1600" dirty="0" smtClean="0"/>
              <a:t>Ιρλανδία		3,1 %	16 %	</a:t>
            </a:r>
          </a:p>
          <a:p>
            <a:r>
              <a:rPr lang="el-GR" sz="1600" b="1" dirty="0" smtClean="0">
                <a:solidFill>
                  <a:srgbClr val="FF0000"/>
                </a:solidFill>
              </a:rPr>
              <a:t>Ελλάδα		6,9 %	18 %</a:t>
            </a:r>
            <a:r>
              <a:rPr lang="el-GR" sz="1600" dirty="0" smtClean="0"/>
              <a:t>	</a:t>
            </a:r>
          </a:p>
          <a:p>
            <a:r>
              <a:rPr lang="el-GR" sz="1600" dirty="0" smtClean="0"/>
              <a:t>Ισπανία		8,7 %	20 %	</a:t>
            </a:r>
          </a:p>
          <a:p>
            <a:r>
              <a:rPr lang="el-GR" sz="1600" dirty="0" smtClean="0"/>
              <a:t>Γαλλία		10,3 %	23 %	</a:t>
            </a:r>
          </a:p>
          <a:p>
            <a:r>
              <a:rPr lang="el-GR" sz="1600" dirty="0" smtClean="0"/>
              <a:t>Ιταλία		5,2 %	17 %	</a:t>
            </a:r>
          </a:p>
          <a:p>
            <a:r>
              <a:rPr lang="el-GR" sz="1600" dirty="0" smtClean="0"/>
              <a:t>Κύπρος		2,9 %	13 %	</a:t>
            </a:r>
          </a:p>
          <a:p>
            <a:r>
              <a:rPr lang="el-GR" sz="1600" dirty="0" smtClean="0"/>
              <a:t>Λεττονία		32,6 %	40 %	</a:t>
            </a:r>
          </a:p>
          <a:p>
            <a:r>
              <a:rPr lang="el-GR" sz="1600" dirty="0" smtClean="0"/>
              <a:t>Λιθουανία		15,0 %	23 %	</a:t>
            </a:r>
          </a:p>
          <a:p>
            <a:r>
              <a:rPr lang="el-GR" sz="1600" dirty="0" smtClean="0"/>
              <a:t>Λουξεμβούργο	0,9 %	11 %	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968552" y="836712"/>
            <a:ext cx="4067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b="1" dirty="0" smtClean="0"/>
          </a:p>
          <a:p>
            <a:r>
              <a:rPr lang="el-GR" sz="1600" dirty="0" smtClean="0"/>
              <a:t>	       Μερίδιο ΑΠΕ στην  ακαθάριστη	                  τελική  κατανάλωση </a:t>
            </a:r>
          </a:p>
          <a:p>
            <a:r>
              <a:rPr lang="el-GR" sz="1600" dirty="0" smtClean="0"/>
              <a:t>	                 το 2005 	το 2020	</a:t>
            </a:r>
          </a:p>
          <a:p>
            <a:r>
              <a:rPr lang="el-GR" sz="1600" dirty="0" smtClean="0"/>
              <a:t>	</a:t>
            </a:r>
          </a:p>
          <a:p>
            <a:r>
              <a:rPr lang="el-GR" sz="1600" dirty="0" smtClean="0"/>
              <a:t>Λουξεμβούργο	0,9 %	11 %	</a:t>
            </a:r>
          </a:p>
          <a:p>
            <a:r>
              <a:rPr lang="el-GR" sz="1600" dirty="0" smtClean="0"/>
              <a:t>Ουγγαρία		4,3 %	13 %	</a:t>
            </a:r>
          </a:p>
          <a:p>
            <a:r>
              <a:rPr lang="el-GR" sz="1600" dirty="0" smtClean="0"/>
              <a:t>Μάλτα		0,0 %	10 %	</a:t>
            </a:r>
          </a:p>
          <a:p>
            <a:r>
              <a:rPr lang="el-GR" sz="1600" dirty="0" smtClean="0"/>
              <a:t>Κάτω Χώρες	2,4 %	14 %	</a:t>
            </a:r>
          </a:p>
          <a:p>
            <a:r>
              <a:rPr lang="el-GR" sz="1600" dirty="0" smtClean="0"/>
              <a:t>Αυστρία		23,3 %	34 %	</a:t>
            </a:r>
          </a:p>
          <a:p>
            <a:r>
              <a:rPr lang="el-GR" sz="1600" dirty="0" smtClean="0"/>
              <a:t>Πολωνία		7,2 %	15 %	</a:t>
            </a:r>
          </a:p>
          <a:p>
            <a:r>
              <a:rPr lang="el-GR" sz="1600" dirty="0" smtClean="0"/>
              <a:t>Πορτογαλία	20,5 %	31 %	</a:t>
            </a:r>
          </a:p>
          <a:p>
            <a:r>
              <a:rPr lang="el-GR" sz="1600" dirty="0" smtClean="0"/>
              <a:t>Ρουμανία		17,8 %	24 %	</a:t>
            </a:r>
          </a:p>
          <a:p>
            <a:r>
              <a:rPr lang="el-GR" sz="1600" dirty="0" smtClean="0"/>
              <a:t>Σλοβενία		16,0 %	25 %	</a:t>
            </a:r>
          </a:p>
          <a:p>
            <a:r>
              <a:rPr lang="el-GR" sz="1600" dirty="0" smtClean="0"/>
              <a:t>Σλοβακία		6,7 %	14 %	</a:t>
            </a:r>
          </a:p>
          <a:p>
            <a:r>
              <a:rPr lang="el-GR" sz="1600" dirty="0" smtClean="0"/>
              <a:t>Φινλανδία		28,5 %	38 %	</a:t>
            </a:r>
          </a:p>
          <a:p>
            <a:r>
              <a:rPr lang="el-GR" sz="1600" dirty="0" smtClean="0"/>
              <a:t>Σουηδία		39,8 %	49 %	</a:t>
            </a:r>
          </a:p>
          <a:p>
            <a:r>
              <a:rPr lang="el-GR" sz="1600" dirty="0" smtClean="0"/>
              <a:t>Ηνωμένο Βασίλειο	1,3 %	15 %</a:t>
            </a:r>
            <a:r>
              <a:rPr lang="el-GR" dirty="0" smtClean="0"/>
              <a:t>	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65" y="1946328"/>
            <a:ext cx="5803895" cy="259712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6621" y="1903208"/>
            <a:ext cx="5773737" cy="262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 - Ορθογώνιο"/>
          <p:cNvSpPr/>
          <p:nvPr/>
        </p:nvSpPr>
        <p:spPr>
          <a:xfrm>
            <a:off x="4194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υποχρεωτικούς εθνικούς στόχους ….</a:t>
            </a:r>
            <a:endParaRPr lang="el-GR" dirty="0"/>
          </a:p>
        </p:txBody>
      </p:sp>
      <p:sp>
        <p:nvSpPr>
          <p:cNvPr id="22" name="3 - Ορθογώνιο"/>
          <p:cNvSpPr/>
          <p:nvPr/>
        </p:nvSpPr>
        <p:spPr>
          <a:xfrm>
            <a:off x="0" y="4766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πραγματική ως προς την ενδεικτική πορεία (ελάχιστη υποχρέωση της χώρας) </a:t>
            </a:r>
            <a:r>
              <a:rPr lang="el-GR" dirty="0" smtClean="0"/>
              <a:t>…</a:t>
            </a:r>
          </a:p>
        </p:txBody>
      </p:sp>
      <p:sp>
        <p:nvSpPr>
          <p:cNvPr id="23" name="11 - Ορθογώνιο"/>
          <p:cNvSpPr/>
          <p:nvPr/>
        </p:nvSpPr>
        <p:spPr>
          <a:xfrm>
            <a:off x="0" y="659641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dirty="0" smtClean="0"/>
              <a:t>Πηγή: </a:t>
            </a:r>
            <a:r>
              <a:rPr lang="en-US" sz="1100" dirty="0" smtClean="0"/>
              <a:t>http://epp.eurostat.ec.europa.eu/statistics_explained/index.php/Renewable_energy_statistics</a:t>
            </a:r>
            <a:endParaRPr lang="el-GR" sz="1100" dirty="0"/>
          </a:p>
        </p:txBody>
      </p:sp>
      <p:sp>
        <p:nvSpPr>
          <p:cNvPr id="24" name="15 - Ορθογώνιο"/>
          <p:cNvSpPr/>
          <p:nvPr/>
        </p:nvSpPr>
        <p:spPr>
          <a:xfrm>
            <a:off x="1746240" y="432513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2010</a:t>
            </a:r>
            <a:r>
              <a:rPr lang="el-GR" b="1" dirty="0" smtClean="0">
                <a:solidFill>
                  <a:srgbClr val="660033"/>
                </a:solidFill>
              </a:rPr>
              <a:t>   2011   2012   2013    2014    2015   2016   2017   2018</a:t>
            </a:r>
          </a:p>
        </p:txBody>
      </p:sp>
      <p:sp>
        <p:nvSpPr>
          <p:cNvPr id="25" name="17 - Ορθογώνιο"/>
          <p:cNvSpPr/>
          <p:nvPr/>
        </p:nvSpPr>
        <p:spPr>
          <a:xfrm>
            <a:off x="2350388" y="3749066"/>
            <a:ext cx="5410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10,2%  10,7%   11,3%   12,1%   12,8%  14,1%   15,2%   16,5%</a:t>
            </a:r>
          </a:p>
        </p:txBody>
      </p:sp>
      <p:sp>
        <p:nvSpPr>
          <p:cNvPr id="26" name="18 - Ορθογώνιο"/>
          <p:cNvSpPr/>
          <p:nvPr/>
        </p:nvSpPr>
        <p:spPr>
          <a:xfrm>
            <a:off x="-32" y="30589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ΕΕ …</a:t>
            </a:r>
            <a:endParaRPr lang="el-GR" sz="1100" dirty="0"/>
          </a:p>
        </p:txBody>
      </p:sp>
      <p:sp>
        <p:nvSpPr>
          <p:cNvPr id="27" name="19 - Ορθογώνιο"/>
          <p:cNvSpPr/>
          <p:nvPr/>
        </p:nvSpPr>
        <p:spPr>
          <a:xfrm>
            <a:off x="4095194" y="4700906"/>
            <a:ext cx="198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ενδεικτική πορεία 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20 - Ορθογώνιο"/>
          <p:cNvSpPr/>
          <p:nvPr/>
        </p:nvSpPr>
        <p:spPr>
          <a:xfrm>
            <a:off x="1328967" y="4548854"/>
            <a:ext cx="1123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πραγματική </a:t>
            </a:r>
          </a:p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τιμή</a:t>
            </a:r>
            <a:endParaRPr lang="el-G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21 - Δεξιό άγκιστρο"/>
          <p:cNvSpPr/>
          <p:nvPr/>
        </p:nvSpPr>
        <p:spPr>
          <a:xfrm rot="5400000">
            <a:off x="4896004" y="2181298"/>
            <a:ext cx="144016" cy="4968552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2 - Ορθογώνιο"/>
          <p:cNvSpPr/>
          <p:nvPr/>
        </p:nvSpPr>
        <p:spPr>
          <a:xfrm>
            <a:off x="2351992" y="2664446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13,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1" name="22 - Ορθογώνιο"/>
          <p:cNvSpPr/>
          <p:nvPr/>
        </p:nvSpPr>
        <p:spPr>
          <a:xfrm>
            <a:off x="2994094" y="2597643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14,4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2" name="22 - Ορθογώνιο"/>
          <p:cNvSpPr/>
          <p:nvPr/>
        </p:nvSpPr>
        <p:spPr>
          <a:xfrm>
            <a:off x="3614402" y="2520660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14,2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3" name="22 - Ορθογώνιο"/>
          <p:cNvSpPr/>
          <p:nvPr/>
        </p:nvSpPr>
        <p:spPr>
          <a:xfrm>
            <a:off x="4254659" y="2423178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16,1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4" name="22 - Ορθογώνιο"/>
          <p:cNvSpPr/>
          <p:nvPr/>
        </p:nvSpPr>
        <p:spPr>
          <a:xfrm>
            <a:off x="4909793" y="2324999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16,7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5" name="22 - Ορθογώνιο"/>
          <p:cNvSpPr/>
          <p:nvPr/>
        </p:nvSpPr>
        <p:spPr>
          <a:xfrm>
            <a:off x="5550050" y="2254577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17,0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34" y="2060848"/>
            <a:ext cx="5749026" cy="2615411"/>
          </a:xfrm>
          <a:prstGeom prst="rect">
            <a:avLst/>
          </a:prstGeom>
        </p:spPr>
      </p:pic>
      <p:sp>
        <p:nvSpPr>
          <p:cNvPr id="21" name="6 - Ορθογώνιο"/>
          <p:cNvSpPr/>
          <p:nvPr/>
        </p:nvSpPr>
        <p:spPr>
          <a:xfrm>
            <a:off x="4194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υποχρεωτικούς εθνικούς στόχους ….</a:t>
            </a:r>
            <a:endParaRPr lang="el-GR" dirty="0"/>
          </a:p>
        </p:txBody>
      </p:sp>
      <p:sp>
        <p:nvSpPr>
          <p:cNvPr id="22" name="7 - Ορθογώνιο"/>
          <p:cNvSpPr/>
          <p:nvPr/>
        </p:nvSpPr>
        <p:spPr>
          <a:xfrm>
            <a:off x="0" y="4766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πραγματική ως προς την ενδεικτική πορεία ((ελάχιστη υποχρέωση της χώρας) </a:t>
            </a:r>
            <a:r>
              <a:rPr lang="el-GR" dirty="0" smtClean="0"/>
              <a:t>…</a:t>
            </a:r>
          </a:p>
        </p:txBody>
      </p:sp>
      <p:sp>
        <p:nvSpPr>
          <p:cNvPr id="23" name="8 - Ορθογώνιο"/>
          <p:cNvSpPr/>
          <p:nvPr/>
        </p:nvSpPr>
        <p:spPr>
          <a:xfrm>
            <a:off x="1746272" y="446867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2010</a:t>
            </a:r>
            <a:r>
              <a:rPr lang="el-GR" b="1" dirty="0" smtClean="0">
                <a:solidFill>
                  <a:srgbClr val="660033"/>
                </a:solidFill>
              </a:rPr>
              <a:t>   2011   2012   2013    2014    2015   2016   2017   2018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623" y="2060848"/>
            <a:ext cx="5773737" cy="26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0 - Ορθογώνιο"/>
          <p:cNvSpPr/>
          <p:nvPr/>
        </p:nvSpPr>
        <p:spPr>
          <a:xfrm>
            <a:off x="2372548" y="3892614"/>
            <a:ext cx="5369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8,9%     9,4%     9,9%    10,6%   11,3%  12,4%   13,5%   14,7%</a:t>
            </a:r>
          </a:p>
        </p:txBody>
      </p:sp>
      <p:sp>
        <p:nvSpPr>
          <p:cNvPr id="26" name="11 - Ορθογώνιο"/>
          <p:cNvSpPr/>
          <p:nvPr/>
        </p:nvSpPr>
        <p:spPr>
          <a:xfrm>
            <a:off x="0" y="32025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Ελλάδα …</a:t>
            </a:r>
            <a:endParaRPr lang="el-GR" sz="1100" dirty="0"/>
          </a:p>
        </p:txBody>
      </p:sp>
      <p:sp>
        <p:nvSpPr>
          <p:cNvPr id="27" name="12 - Ορθογώνιο"/>
          <p:cNvSpPr/>
          <p:nvPr/>
        </p:nvSpPr>
        <p:spPr>
          <a:xfrm>
            <a:off x="4095226" y="4844454"/>
            <a:ext cx="198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ενδεικτική πορεία 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13 - Ορθογώνιο"/>
          <p:cNvSpPr/>
          <p:nvPr/>
        </p:nvSpPr>
        <p:spPr>
          <a:xfrm>
            <a:off x="1328999" y="4692402"/>
            <a:ext cx="1123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πραγματική </a:t>
            </a:r>
          </a:p>
          <a:p>
            <a:pPr algn="r"/>
            <a:r>
              <a:rPr lang="el-GR" sz="1400" b="1" dirty="0" smtClean="0">
                <a:solidFill>
                  <a:schemeClr val="bg2">
                    <a:lumMod val="25000"/>
                  </a:schemeClr>
                </a:solidFill>
              </a:rPr>
              <a:t>τιμή</a:t>
            </a:r>
            <a:endParaRPr lang="el-G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14 - Δεξιό άγκιστρο"/>
          <p:cNvSpPr/>
          <p:nvPr/>
        </p:nvSpPr>
        <p:spPr>
          <a:xfrm rot="5400000">
            <a:off x="4896036" y="2324846"/>
            <a:ext cx="144016" cy="4968552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15 - Ορθογώνιο"/>
          <p:cNvSpPr/>
          <p:nvPr/>
        </p:nvSpPr>
        <p:spPr>
          <a:xfrm>
            <a:off x="0" y="6596414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dirty="0" smtClean="0"/>
              <a:t>Πηγή: </a:t>
            </a:r>
            <a:r>
              <a:rPr lang="en-US" sz="1100" dirty="0" smtClean="0"/>
              <a:t>http://epp.eurostat.ec.europa.eu/statistics_explained/index.php/Renewable_energy_statistics</a:t>
            </a:r>
            <a:endParaRPr lang="el-GR" sz="1100" dirty="0"/>
          </a:p>
        </p:txBody>
      </p:sp>
      <p:sp>
        <p:nvSpPr>
          <p:cNvPr id="31" name="16 - Ορθογώνιο"/>
          <p:cNvSpPr/>
          <p:nvPr/>
        </p:nvSpPr>
        <p:spPr>
          <a:xfrm>
            <a:off x="2383720" y="2889882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10,9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2" name="16 - Ορθογώνιο"/>
          <p:cNvSpPr/>
          <p:nvPr/>
        </p:nvSpPr>
        <p:spPr>
          <a:xfrm>
            <a:off x="2994285" y="2793579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13,5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3" name="16 - Ορθογώνιο"/>
          <p:cNvSpPr/>
          <p:nvPr/>
        </p:nvSpPr>
        <p:spPr>
          <a:xfrm>
            <a:off x="3645357" y="2564904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15,0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4" name="16 - Ορθογώνιο"/>
          <p:cNvSpPr/>
          <p:nvPr/>
        </p:nvSpPr>
        <p:spPr>
          <a:xfrm>
            <a:off x="4255922" y="2463775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15,3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5" name="16 - Ορθογώνιο"/>
          <p:cNvSpPr/>
          <p:nvPr/>
        </p:nvSpPr>
        <p:spPr>
          <a:xfrm>
            <a:off x="4890083" y="2468649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15,4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  <p:sp>
        <p:nvSpPr>
          <p:cNvPr id="36" name="16 - Ορθογώνιο"/>
          <p:cNvSpPr/>
          <p:nvPr/>
        </p:nvSpPr>
        <p:spPr>
          <a:xfrm>
            <a:off x="5490043" y="2371720"/>
            <a:ext cx="785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15,2</a:t>
            </a:r>
            <a:r>
              <a:rPr lang="el-GR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50004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Θεωρητικό δυναμικό: το ανώτατο φυσικό όριο της ενέργειας που διατίθεται από μία πηγή.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Υδροηλεκτρική:		</a:t>
            </a:r>
            <a:r>
              <a:rPr lang="el-GR" dirty="0" smtClean="0"/>
              <a:t>δεν </a:t>
            </a:r>
            <a:r>
              <a:rPr lang="el-GR" dirty="0"/>
              <a:t>έχει εκτιμηθεί</a:t>
            </a:r>
          </a:p>
          <a:p>
            <a:r>
              <a:rPr lang="el-GR" dirty="0"/>
              <a:t>Αιολική:			</a:t>
            </a:r>
            <a:r>
              <a:rPr lang="el-GR" dirty="0" smtClean="0"/>
              <a:t>55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550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</a:t>
            </a:r>
            <a:r>
              <a:rPr lang="el-GR" dirty="0" smtClean="0"/>
              <a:t>ισοζυγίου</a:t>
            </a:r>
            <a:endParaRPr lang="el-GR" dirty="0"/>
          </a:p>
          <a:p>
            <a:r>
              <a:rPr lang="el-GR" dirty="0"/>
              <a:t>Ηλιακή:			</a:t>
            </a:r>
            <a:r>
              <a:rPr lang="el-GR" dirty="0" smtClean="0"/>
              <a:t>7500 </a:t>
            </a:r>
            <a:r>
              <a:rPr lang="en-US" dirty="0" err="1"/>
              <a:t>Gtoe</a:t>
            </a:r>
            <a:r>
              <a:rPr lang="el-GR" dirty="0"/>
              <a:t>	</a:t>
            </a:r>
            <a:r>
              <a:rPr lang="el-GR" dirty="0" smtClean="0"/>
              <a:t>75.000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Βιομάζα:			</a:t>
            </a:r>
            <a:r>
              <a:rPr lang="el-GR" dirty="0" smtClean="0"/>
              <a:t>50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500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Γεωθερμία:		</a:t>
            </a:r>
            <a:r>
              <a:rPr lang="el-GR" dirty="0" smtClean="0"/>
              <a:t>4500 </a:t>
            </a:r>
            <a:r>
              <a:rPr lang="en-US" dirty="0" err="1"/>
              <a:t>Gtoe</a:t>
            </a:r>
            <a:r>
              <a:rPr lang="el-GR" dirty="0"/>
              <a:t>	</a:t>
            </a:r>
            <a:r>
              <a:rPr lang="el-GR" dirty="0" smtClean="0"/>
              <a:t>45.000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Κυματική:		</a:t>
            </a:r>
            <a:r>
              <a:rPr lang="el-GR" dirty="0" smtClean="0"/>
              <a:t>1,5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15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Παλιρροιακή:		</a:t>
            </a:r>
            <a:r>
              <a:rPr lang="el-GR" dirty="0" smtClean="0"/>
              <a:t>δεν </a:t>
            </a:r>
            <a:r>
              <a:rPr lang="el-GR" dirty="0"/>
              <a:t>έχει εκτιμηθεί</a:t>
            </a:r>
          </a:p>
          <a:p>
            <a:r>
              <a:rPr lang="el-GR" dirty="0"/>
              <a:t>	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Τεχνικό δυναμικό: το ανώτατο όριο της ενέργειας που είναι τεχνολογικά εφικτό να αξιοποιηθεί.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Υδροηλεκτρική:		</a:t>
            </a:r>
            <a:r>
              <a:rPr lang="el-GR" dirty="0" smtClean="0"/>
              <a:t>1,5 </a:t>
            </a:r>
            <a:r>
              <a:rPr lang="en-US" dirty="0" err="1"/>
              <a:t>Gtoe</a:t>
            </a:r>
            <a:r>
              <a:rPr lang="el-GR" dirty="0"/>
              <a:t>		  15 %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Αιολική:			</a:t>
            </a:r>
            <a:r>
              <a:rPr lang="el-GR" dirty="0" smtClean="0"/>
              <a:t>5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  </a:t>
            </a:r>
            <a:r>
              <a:rPr lang="el-GR" dirty="0"/>
              <a:t>50 %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Ηλιακή:			</a:t>
            </a:r>
            <a:r>
              <a:rPr lang="el-GR" dirty="0" smtClean="0"/>
              <a:t>40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400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Βιομάζα:			</a:t>
            </a:r>
            <a:r>
              <a:rPr lang="el-GR" dirty="0" smtClean="0"/>
              <a:t>4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  </a:t>
            </a:r>
            <a:r>
              <a:rPr lang="el-GR" dirty="0"/>
              <a:t>40 %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Γεωθερμία:		</a:t>
            </a:r>
            <a:r>
              <a:rPr lang="el-GR" dirty="0" smtClean="0"/>
              <a:t>10 </a:t>
            </a:r>
            <a:r>
              <a:rPr lang="en-US" dirty="0" err="1"/>
              <a:t>Gtoe</a:t>
            </a:r>
            <a:r>
              <a:rPr lang="el-GR" dirty="0"/>
              <a:t>		</a:t>
            </a:r>
            <a:r>
              <a:rPr lang="el-GR" dirty="0" smtClean="0"/>
              <a:t>100 </a:t>
            </a:r>
            <a:r>
              <a:rPr lang="el-GR" dirty="0"/>
              <a:t>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Κυματική:		</a:t>
            </a:r>
            <a:r>
              <a:rPr lang="el-GR" dirty="0" smtClean="0"/>
              <a:t>0,5 </a:t>
            </a:r>
            <a:r>
              <a:rPr lang="en-US" dirty="0" err="1"/>
              <a:t>Gtoe</a:t>
            </a:r>
            <a:r>
              <a:rPr lang="el-GR" dirty="0"/>
              <a:t>		     5 % του </a:t>
            </a:r>
            <a:r>
              <a:rPr lang="el-GR" dirty="0" err="1"/>
              <a:t>παγκ</a:t>
            </a:r>
            <a:r>
              <a:rPr lang="el-GR" dirty="0"/>
              <a:t>. Εν. ισοζυγίου</a:t>
            </a:r>
          </a:p>
          <a:p>
            <a:r>
              <a:rPr lang="el-GR" dirty="0"/>
              <a:t>Παλιρροιακή:		</a:t>
            </a:r>
            <a:r>
              <a:rPr lang="el-GR" dirty="0" smtClean="0"/>
              <a:t>δεν </a:t>
            </a:r>
            <a:r>
              <a:rPr lang="el-GR" dirty="0"/>
              <a:t>έχει εκτιμηθεί	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50004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Οικονομικά βιώσιμο δυναμικό: το ανώτατο όριο της ενέργειας που είναι οικονομικά αποτελεσματικό να αξιοποιηθεί. </a:t>
            </a:r>
            <a:r>
              <a:rPr lang="el-GR" dirty="0" smtClean="0"/>
              <a:t>Καθορίζεται </a:t>
            </a:r>
            <a:r>
              <a:rPr lang="el-GR" dirty="0"/>
              <a:t>από το ύψος της αρχικής επένδυσης και το λειτουργικό κόστος και μεταβάλλεται με την πρόοδο της τεχνολογίας, τις καμπύλες μάθησης </a:t>
            </a:r>
            <a:r>
              <a:rPr lang="el-GR" dirty="0" smtClean="0"/>
              <a:t>και </a:t>
            </a:r>
            <a:r>
              <a:rPr lang="el-GR" dirty="0"/>
              <a:t>το κόστος παραγωγής ενέργειας με συμβατικές μεθόδους και ορυκτά καύσιμα. Το κόστος της ηλεκτρικής </a:t>
            </a:r>
            <a:r>
              <a:rPr lang="en-US" dirty="0" err="1"/>
              <a:t>MWh</a:t>
            </a:r>
            <a:r>
              <a:rPr lang="el-GR" dirty="0"/>
              <a:t> σήμερα στην ΕΕ κυμαίνεται από 80 έως 140 €, το κόστος της θερμικής από 15 έως 25 € ενώ το </a:t>
            </a:r>
            <a:r>
              <a:rPr lang="en-US" dirty="0" err="1"/>
              <a:t>klt</a:t>
            </a:r>
            <a:r>
              <a:rPr lang="el-GR" dirty="0"/>
              <a:t> καυσίμων κίνησης (βενζίνη ή ντίζελ)  κοστολογείται (προ φόρων) στα 400 – 500 €. Αντίστοιχα, το κόστος της ηλεκτρικής και θερμικής </a:t>
            </a:r>
            <a:r>
              <a:rPr lang="en-US" dirty="0" err="1"/>
              <a:t>MWh</a:t>
            </a:r>
            <a:r>
              <a:rPr lang="el-GR" dirty="0"/>
              <a:t> από ΑΠΕ </a:t>
            </a:r>
            <a:r>
              <a:rPr lang="el-GR" dirty="0" smtClean="0"/>
              <a:t>εκτιμάται σε: 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l-GR" dirty="0"/>
              <a:t>				</a:t>
            </a:r>
            <a:r>
              <a:rPr lang="el-GR" dirty="0" smtClean="0"/>
              <a:t>κόστος </a:t>
            </a:r>
            <a:r>
              <a:rPr lang="el-GR" dirty="0"/>
              <a:t>ηλεκτρικής </a:t>
            </a:r>
            <a:r>
              <a:rPr lang="en-US" dirty="0" err="1"/>
              <a:t>MWh</a:t>
            </a:r>
            <a:r>
              <a:rPr lang="el-GR" dirty="0"/>
              <a:t>	κόστος θερμικής </a:t>
            </a:r>
            <a:r>
              <a:rPr lang="en-US" dirty="0" err="1"/>
              <a:t>MWh</a:t>
            </a:r>
            <a:endParaRPr lang="el-GR" dirty="0"/>
          </a:p>
          <a:p>
            <a:r>
              <a:rPr lang="el-GR" dirty="0"/>
              <a:t>Μεγάλα υδροηλεκτρικά		30 – 40  €</a:t>
            </a:r>
          </a:p>
          <a:p>
            <a:r>
              <a:rPr lang="el-GR" dirty="0"/>
              <a:t>Μικρά υδροηλεκτρικά		</a:t>
            </a:r>
            <a:r>
              <a:rPr lang="el-GR" dirty="0" smtClean="0"/>
              <a:t>40 </a:t>
            </a:r>
            <a:r>
              <a:rPr lang="el-GR" dirty="0"/>
              <a:t>– 70  €</a:t>
            </a:r>
          </a:p>
          <a:p>
            <a:r>
              <a:rPr lang="el-GR" dirty="0"/>
              <a:t>Αιολικά				50 – 80  €</a:t>
            </a:r>
          </a:p>
          <a:p>
            <a:r>
              <a:rPr lang="el-GR" dirty="0"/>
              <a:t>Υπεράκτια Αιολικά			80 – 120  €</a:t>
            </a:r>
          </a:p>
          <a:p>
            <a:r>
              <a:rPr lang="el-GR" dirty="0"/>
              <a:t>Ηλεκτροπαραγωγή από βιομάζα	50 – 120  €</a:t>
            </a:r>
          </a:p>
          <a:p>
            <a:r>
              <a:rPr lang="el-GR" dirty="0"/>
              <a:t>Θερμότητα από βιομάζα						10 – 60  €</a:t>
            </a:r>
          </a:p>
          <a:p>
            <a:r>
              <a:rPr lang="el-GR" dirty="0" err="1"/>
              <a:t>Φωτοβολταϊκά</a:t>
            </a:r>
            <a:r>
              <a:rPr lang="el-GR" dirty="0"/>
              <a:t>			</a:t>
            </a:r>
            <a:r>
              <a:rPr lang="el-GR" dirty="0" smtClean="0"/>
              <a:t>200 </a:t>
            </a:r>
            <a:r>
              <a:rPr lang="el-GR" dirty="0"/>
              <a:t>– 800  €</a:t>
            </a:r>
          </a:p>
          <a:p>
            <a:r>
              <a:rPr lang="el-GR" dirty="0"/>
              <a:t>Ηλιακή θερμότητα							10 – 200  €</a:t>
            </a:r>
          </a:p>
          <a:p>
            <a:r>
              <a:rPr lang="el-GR" dirty="0" smtClean="0"/>
              <a:t>Γεωθερμική </a:t>
            </a:r>
            <a:r>
              <a:rPr lang="el-GR" dirty="0"/>
              <a:t>θερμότητα 						5 – 20  €</a:t>
            </a:r>
          </a:p>
          <a:p>
            <a:r>
              <a:rPr lang="el-GR" dirty="0"/>
              <a:t>Γεωθερμική ηλεκτροπαραγωγή 	440 – 510  €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</a:t>
            </a:r>
            <a:r>
              <a:rPr lang="en-US" dirty="0" err="1"/>
              <a:t>klt</a:t>
            </a:r>
            <a:r>
              <a:rPr lang="el-GR" dirty="0"/>
              <a:t> βιοντίζελ κοστολογείται στα 550 – 650 € και της βιοαιθανόλης σε 350 – 400 € (η τελευταία με θερμογόνο δύναμη στα 2/3 της βενζίνης).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50004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Σήμερα, οι ΑΠΕ αντιστοιχούν στο 13 % του παγκόσμιου ενεργειακού ισοζυγίου δηλαδή σε περίπου 1,3 </a:t>
            </a:r>
            <a:r>
              <a:rPr lang="en-US" dirty="0" err="1"/>
              <a:t>Gtoe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/>
              <a:t>. Από αυτά: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80 % 	ή 	1050 	</a:t>
            </a:r>
            <a:r>
              <a:rPr lang="en-US" dirty="0"/>
              <a:t>Mtoe</a:t>
            </a:r>
            <a:r>
              <a:rPr lang="el-GR" dirty="0"/>
              <a:t> 	παράγονται από βιομάζα</a:t>
            </a:r>
          </a:p>
          <a:p>
            <a:r>
              <a:rPr lang="el-GR" dirty="0"/>
              <a:t>16,5 % 	ή 	220 	</a:t>
            </a:r>
            <a:r>
              <a:rPr lang="en-US" dirty="0"/>
              <a:t>Mtoe</a:t>
            </a:r>
            <a:r>
              <a:rPr lang="el-GR" dirty="0"/>
              <a:t> 	παράγονται από υδροηλεκτρικά</a:t>
            </a:r>
          </a:p>
          <a:p>
            <a:r>
              <a:rPr lang="el-GR" dirty="0"/>
              <a:t>3 % 	ή 	40 	</a:t>
            </a:r>
            <a:r>
              <a:rPr lang="en-US" dirty="0"/>
              <a:t>Mtoe</a:t>
            </a:r>
            <a:r>
              <a:rPr lang="el-GR" dirty="0"/>
              <a:t> 	παράγονται από γεωθερμία</a:t>
            </a:r>
          </a:p>
          <a:p>
            <a:r>
              <a:rPr lang="el-GR" dirty="0"/>
              <a:t>0,3 % 	ή 	4 	</a:t>
            </a:r>
            <a:r>
              <a:rPr lang="en-US" dirty="0"/>
              <a:t>Mtoe</a:t>
            </a:r>
            <a:r>
              <a:rPr lang="el-GR" dirty="0"/>
              <a:t> 	παράγονται από αιολικά</a:t>
            </a:r>
          </a:p>
          <a:p>
            <a:r>
              <a:rPr lang="el-GR" dirty="0"/>
              <a:t>0,2 % 	ή 	2,5 	</a:t>
            </a:r>
            <a:r>
              <a:rPr lang="en-US" dirty="0"/>
              <a:t>Mtoe</a:t>
            </a:r>
            <a:r>
              <a:rPr lang="el-GR" dirty="0"/>
              <a:t> 	παράγονται από </a:t>
            </a:r>
            <a:r>
              <a:rPr lang="el-GR" dirty="0" err="1"/>
              <a:t>φωτοβολταϊκά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l-GR" dirty="0"/>
              <a:t>ενώ από το μερίδιο της βιομάζας: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97 % 	ή 	1020 	</a:t>
            </a:r>
            <a:r>
              <a:rPr lang="en-US" dirty="0"/>
              <a:t>Mtoe</a:t>
            </a:r>
            <a:r>
              <a:rPr lang="el-GR" dirty="0"/>
              <a:t> 	</a:t>
            </a:r>
            <a:r>
              <a:rPr lang="el-GR" dirty="0" smtClean="0"/>
              <a:t>παραδοσιακή </a:t>
            </a:r>
            <a:r>
              <a:rPr lang="el-GR" dirty="0"/>
              <a:t>καύση ξύλου για θέρμανση</a:t>
            </a:r>
          </a:p>
          <a:p>
            <a:r>
              <a:rPr lang="el-GR" dirty="0"/>
              <a:t>1,5 % 	ή 	15 	</a:t>
            </a:r>
            <a:r>
              <a:rPr lang="en-US" dirty="0"/>
              <a:t>Mtoe</a:t>
            </a:r>
            <a:r>
              <a:rPr lang="el-GR" dirty="0"/>
              <a:t> 	</a:t>
            </a:r>
            <a:r>
              <a:rPr lang="el-GR" dirty="0" smtClean="0"/>
              <a:t>ενεργειακή </a:t>
            </a:r>
            <a:r>
              <a:rPr lang="el-GR" dirty="0"/>
              <a:t>αξιοποίηση απορριμμάτων και αποβλήτων</a:t>
            </a:r>
          </a:p>
          <a:p>
            <a:r>
              <a:rPr lang="el-GR" dirty="0"/>
              <a:t>1,0 % 	ή 	5 	</a:t>
            </a:r>
            <a:r>
              <a:rPr lang="en-US" dirty="0"/>
              <a:t>Mtoe</a:t>
            </a:r>
            <a:r>
              <a:rPr lang="el-GR" dirty="0"/>
              <a:t> 	</a:t>
            </a:r>
            <a:r>
              <a:rPr lang="el-GR" dirty="0" smtClean="0"/>
              <a:t>υγρά </a:t>
            </a:r>
            <a:r>
              <a:rPr lang="el-GR" dirty="0"/>
              <a:t>βιοκαύσιμα (βιοαιθανόλη και βιοντίζελ)</a:t>
            </a:r>
          </a:p>
          <a:p>
            <a:r>
              <a:rPr lang="el-GR" dirty="0"/>
              <a:t>0,5 % 	ή 	5 	</a:t>
            </a:r>
            <a:r>
              <a:rPr lang="en-US" dirty="0"/>
              <a:t>Mtoe</a:t>
            </a:r>
            <a:r>
              <a:rPr lang="el-GR" dirty="0"/>
              <a:t> 	</a:t>
            </a:r>
            <a:r>
              <a:rPr lang="el-GR" dirty="0" smtClean="0"/>
              <a:t>παραγωγή </a:t>
            </a:r>
            <a:r>
              <a:rPr lang="el-GR" dirty="0"/>
              <a:t>βιοαερίου από αναερόβια χώνευση και ΧΥΤΑ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Χαρακτηριστικό είναι ότι το 80 % της βιομάζας καταναλώνεται στον αναπτυσσόμενο κόσμο (πληθυσμός 5,3 δις) ενώ το 80 % των υπόλοιπων ΑΠΕ στον αναπτυγμένο κόσμο (πληθυσμός 1,2 δις).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</a:t>
            </a:r>
            <a:r>
              <a:rPr lang="en-US" b="1" dirty="0" smtClean="0"/>
              <a:t>. </a:t>
            </a:r>
            <a:r>
              <a:rPr lang="el-GR" b="1" dirty="0" smtClean="0"/>
              <a:t>Ενεργειακό Ισοζύγιο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890711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Το σύνολο της ενέργειας που παράγεται στην ΕΕ-27 ή μία χώρα (με τη μορφή θερμότητας, ηλεκτρικής ενέργειας ή καυσίμων μεταφορών) αποδίδεται από τον όρο “</a:t>
            </a:r>
            <a:r>
              <a:rPr lang="el-GR" sz="1600" b="1" dirty="0" smtClean="0"/>
              <a:t>πρωτογενής εγχώρια παραγωγή</a:t>
            </a:r>
            <a:r>
              <a:rPr lang="el-GR" sz="1600" dirty="0" smtClean="0"/>
              <a:t>” (</a:t>
            </a:r>
            <a:r>
              <a:rPr lang="en-US" sz="1600" dirty="0" smtClean="0"/>
              <a:t>primary inland production</a:t>
            </a:r>
            <a:r>
              <a:rPr lang="el-GR" sz="1600" dirty="0" smtClean="0"/>
              <a:t>). </a:t>
            </a:r>
            <a:endParaRPr lang="en-US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Αντίστοιχα, ο όρος “</a:t>
            </a:r>
            <a:r>
              <a:rPr lang="el-GR" sz="1600" b="1" dirty="0" smtClean="0"/>
              <a:t>ακαθάριστη εγχώρια κατανάλωση</a:t>
            </a:r>
            <a:r>
              <a:rPr lang="el-GR" sz="1600" dirty="0" smtClean="0"/>
              <a:t>” (</a:t>
            </a:r>
            <a:r>
              <a:rPr lang="en-US" sz="1600" dirty="0" smtClean="0"/>
              <a:t>gross inland consumption</a:t>
            </a:r>
            <a:r>
              <a:rPr lang="el-GR" sz="1600" dirty="0" smtClean="0"/>
              <a:t>) περιλαμβάνει την πρωτογενή παραγωγή, το καθαρό αποτέλεσμα εισαγωγών/εξαγωγών ενέργειας ή καυσίμων και τη μεταβολή των αποθεμάτων καυσίμων. </a:t>
            </a:r>
            <a:endParaRPr lang="en-US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Ο όρος  “</a:t>
            </a:r>
            <a:r>
              <a:rPr lang="el-GR" sz="1600" b="1" dirty="0" smtClean="0"/>
              <a:t>τελική ενεργειακή κατανάλωση</a:t>
            </a:r>
            <a:r>
              <a:rPr lang="el-GR" sz="1600" dirty="0" smtClean="0"/>
              <a:t>” (</a:t>
            </a:r>
            <a:r>
              <a:rPr lang="en-US" sz="1600" dirty="0" smtClean="0"/>
              <a:t>final energy consumption</a:t>
            </a:r>
            <a:r>
              <a:rPr lang="el-GR" sz="1600" dirty="0" smtClean="0"/>
              <a:t>) αφορά την ενέργεια που φθάνει στην κατανάλωση και προκύπτει από την “ακαθάριστη εγχώρια κατανάλωση” αν από αυτή αφαιρεθούν η κατανάλωση θερμότητας για ηλεκτροπαραγωγή, η κατανάλωση ενέργειας των βιομηχανιών παραγωγής ενέργειας και καυσίμων καθώς και οι απώλειες των δικτύων ηλεκτρικής και θερμικής ενέργειας. </a:t>
            </a:r>
            <a:endParaRPr lang="en-US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Τέλος ο όρος “</a:t>
            </a:r>
            <a:r>
              <a:rPr lang="el-GR" sz="1600" b="1" dirty="0" smtClean="0"/>
              <a:t>ακαθάριστη τελική ενεργειακή κατανάλωση</a:t>
            </a:r>
            <a:r>
              <a:rPr lang="el-GR" sz="1600" dirty="0" smtClean="0"/>
              <a:t>”(</a:t>
            </a:r>
            <a:r>
              <a:rPr lang="en-US" sz="1600" dirty="0" smtClean="0"/>
              <a:t>gross final energy consumption</a:t>
            </a:r>
            <a:r>
              <a:rPr lang="el-GR" sz="1600" dirty="0" smtClean="0"/>
              <a:t>) περιλαμβάνει την “τελική ενεργειακή κατανάλωση”, τις καταναλώσεις των βιομηχανιών ενέργειας και καυσίμων, καθώς και τις απώλειες των δικτύων. </a:t>
            </a:r>
            <a:endParaRPr lang="el-GR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194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υποχρεωτικούς εθνικούς στόχους ….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312501"/>
            <a:ext cx="9128379" cy="52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0" y="5000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Ελλάδα.	Εθνικό σχέδιο δράσης για την ανανεώσιμη ενέργεια (</a:t>
            </a:r>
            <a:r>
              <a:rPr lang="en-US" b="1" dirty="0" smtClean="0"/>
              <a:t>National Renewable Energy Action Plan - NREAP)</a:t>
            </a:r>
            <a:endParaRPr lang="el-GR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8129" name="Εικόνα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"/>
            <a:ext cx="4669941" cy="5553937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5955589"/>
            <a:ext cx="5500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Συνολική συμμετοχή των ΑΠΕ και ειδικότερα της βιομάζας στην πρωτογενή εγχώρια παραγωγή α. της ΕΕ-27 και β. της Ελλάδας, τη δεκαετία 2000 – 2010 (ΑΕΒΙΟΜ, 2012).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5254016" y="1832616"/>
          <a:ext cx="3032760" cy="2453640"/>
        </p:xfrm>
        <a:graphic>
          <a:graphicData uri="http://schemas.openxmlformats.org/drawingml/2006/table">
            <a:tbl>
              <a:tblPr/>
              <a:tblGrid>
                <a:gridCol w="76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Βέλγιο</a:t>
                      </a:r>
                      <a:endParaRPr lang="el-GR" sz="1200" dirty="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Ελλάδα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18 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Βουλγαρία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16 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Ισπανία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20 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Τσεχία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Γαλλία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Δανία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30 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Ιταλία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17 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Γερμανία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18 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Κύπρος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Εσθονία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25 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Λεττονία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40 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Ιρλανδία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16 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Λιθουανία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Λουξ/ργο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11 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Ρουμανία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24 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Ουγγαρία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13 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Σλοβενία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25 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Μάλτα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10 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Σλοβακία</a:t>
                      </a:r>
                      <a:endParaRPr lang="el-GR" sz="1200" dirty="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14 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Ολλανδία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14 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Φιλανδία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38 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Αυστρία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34 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Σουηδία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49 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Πολωνία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15 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Ην. Βασίλειο 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15 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Πορτογαλία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31 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ΕΕ-27</a:t>
                      </a:r>
                      <a:endParaRPr lang="el-GR" sz="120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1D1B11"/>
                          </a:solidFill>
                          <a:latin typeface="Times New Roman"/>
                          <a:ea typeface="Calibri"/>
                          <a:cs typeface="FMGGCE+Arial"/>
                        </a:rPr>
                        <a:t>20</a:t>
                      </a:r>
                      <a:endParaRPr lang="el-GR" sz="1200" dirty="0">
                        <a:solidFill>
                          <a:srgbClr val="000000"/>
                        </a:solidFill>
                        <a:latin typeface="FMGGCE+Arial"/>
                        <a:ea typeface="Calibri"/>
                        <a:cs typeface="FMGGCE+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457200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/>
              <a:t>Στόχοι μεριδίου ΑΠΕ στην ακαθάριστη </a:t>
            </a:r>
          </a:p>
          <a:p>
            <a:pPr algn="ctr"/>
            <a:r>
              <a:rPr lang="el-GR" dirty="0" smtClean="0"/>
              <a:t>τελική κατανάλωση ενέργειας, </a:t>
            </a:r>
          </a:p>
          <a:p>
            <a:pPr algn="ctr"/>
            <a:r>
              <a:rPr lang="el-GR" dirty="0" smtClean="0"/>
              <a:t>των επιμέρους κρατών της ΕΕ-27, το 2020, με βάση την Οδηγία 28/2009 (%).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AutoNum type="arabicPeriod" startAt="4"/>
            </a:pPr>
            <a:r>
              <a:rPr lang="el-GR" b="1" dirty="0" smtClean="0"/>
              <a:t>Η χρήση των ΑΠΕ σήμερα, </a:t>
            </a:r>
          </a:p>
          <a:p>
            <a:pPr marL="342900" lvl="3" indent="-342900"/>
            <a:r>
              <a:rPr lang="el-GR" b="1" dirty="0" smtClean="0"/>
              <a:t>	δυναμικό, στόχοι και προοπτικές</a:t>
            </a:r>
          </a:p>
          <a:p>
            <a:pPr marL="342900" lvl="3" indent="-342900"/>
            <a:endParaRPr lang="el-GR" b="1" dirty="0" smtClean="0"/>
          </a:p>
          <a:p>
            <a:pPr marL="342900" lvl="3" indent="-342900"/>
            <a:endParaRPr lang="el-GR" b="1" dirty="0" smtClean="0"/>
          </a:p>
          <a:p>
            <a:pPr marL="342900" lvl="3" indent="-342900"/>
            <a:endParaRPr lang="el-GR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n-US" b="1" dirty="0" smtClean="0"/>
          </a:p>
          <a:p>
            <a:pPr marL="342900" lvl="3" indent="-342900"/>
            <a:endParaRPr lang="el-GR" b="1" dirty="0" smtClean="0"/>
          </a:p>
          <a:p>
            <a:pPr marL="342900" lvl="3" indent="-342900"/>
            <a:r>
              <a:rPr lang="el-GR" b="1" dirty="0" smtClean="0"/>
              <a:t>Αναμενόμενο μερίδιο βιομάζας</a:t>
            </a:r>
          </a:p>
          <a:p>
            <a:pPr marL="342900" lvl="3" indent="-342900"/>
            <a:r>
              <a:rPr lang="el-GR" b="1" dirty="0" smtClean="0"/>
              <a:t>με βάση τα Εθνικά Σχέδια Δράσης </a:t>
            </a:r>
          </a:p>
          <a:p>
            <a:pPr marL="342900" lvl="3" indent="-342900"/>
            <a:r>
              <a:rPr lang="el-GR" b="1" dirty="0" smtClean="0"/>
              <a:t>για την Ανανεώσιμη Ενέργεια </a:t>
            </a:r>
            <a:endParaRPr lang="en-US" b="1" dirty="0" smtClean="0"/>
          </a:p>
          <a:p>
            <a:pPr marL="342900" lvl="3" indent="-342900"/>
            <a:r>
              <a:rPr lang="el-GR" b="1" dirty="0" smtClean="0"/>
              <a:t>(</a:t>
            </a:r>
            <a:r>
              <a:rPr lang="en-US" b="1" dirty="0" smtClean="0"/>
              <a:t>National Renewable Energy </a:t>
            </a:r>
          </a:p>
          <a:p>
            <a:pPr marL="342900" lvl="3" indent="-342900"/>
            <a:r>
              <a:rPr lang="en-US" b="1" dirty="0" smtClean="0"/>
              <a:t>Action Plan - NREAP)</a:t>
            </a:r>
            <a:endParaRPr lang="el-GR" b="1" dirty="0" smtClean="0"/>
          </a:p>
        </p:txBody>
      </p:sp>
      <p:pic>
        <p:nvPicPr>
          <p:cNvPr id="9" name="8 - Εικόν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994" y="149380"/>
            <a:ext cx="5293006" cy="670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pic>
        <p:nvPicPr>
          <p:cNvPr id="26630" name="Picture 6" descr="http://ec.europa.eu/eurostat/statistics-explained/images/7/79/Share_of_renewables_in_gross_final_energy_consumption%2C_2013_and_2020_%28%25%29_YB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14" y="980728"/>
            <a:ext cx="8616566" cy="4063933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0" y="522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Μερίδιο των ΑΠΕ στην ακαθάριστη τελική εγχώρια κατανάλωση το 2013, σε σχέση με τους εθνικούς στόχους για το 2020.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http://ec.europa.eu/eurostat/statistics-explained/index.php/Renewable_energy_statistics</a:t>
            </a:r>
            <a:endParaRPr lang="el-GR" sz="16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49411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Μερίδιο των ΑΠΕ στην εγχώρια ηλεκτροπαραγωγή.</a:t>
            </a:r>
          </a:p>
        </p:txBody>
      </p:sp>
      <p:pic>
        <p:nvPicPr>
          <p:cNvPr id="25602" name="Picture 2" descr="http://ec.europa.eu/eurostat/statistics-explained/images/2/2b/Proportion_of_electricity_generated_from_renewable_sources%2C_2013_%28%25_of_gross_electricity_consumption%29_YB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16566" cy="3789574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http://ec.europa.eu/eurostat/statistics-explained/index.php/Renewable_energy_statistics</a:t>
            </a:r>
            <a:endParaRPr lang="el-GR" sz="16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0" y="5229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της ηλεκτροπαραγωγής από ΑΠΕ, ανά τύπο ΑΠΕ.</a:t>
            </a:r>
          </a:p>
        </p:txBody>
      </p:sp>
      <p:pic>
        <p:nvPicPr>
          <p:cNvPr id="24578" name="Picture 2" descr="http://ec.europa.eu/eurostat/statistics-explained/images/5/55/Electricity_generated_from_renewable_energy_sources%2C_EU-28%2C_2003%E2%80%9313_YB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14" y="764704"/>
            <a:ext cx="8616566" cy="4372585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http://ec.europa.eu/eurostat/statistics-explained/index.php/Renewable_energy_statistics</a:t>
            </a:r>
            <a:endParaRPr lang="el-GR" sz="16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pic>
        <p:nvPicPr>
          <p:cNvPr id="23554" name="Picture 2" descr="http://ec.europa.eu/eurostat/statistics-explained/images/d/d8/Share_of_renewable_energy_in_fuel_consumption_of_transport%2C_2013_%28%25%29_YB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16566" cy="3763853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5229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Μερίδιο των ΑΠΕ στην εγχώρια κατανάλωση καυσίμων μεταφορών.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http://ec.europa.eu/eurostat/statistics-explained/index.php/Renewable_energy_statistics</a:t>
            </a:r>
            <a:endParaRPr lang="el-GR" sz="16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pic>
        <p:nvPicPr>
          <p:cNvPr id="22530" name="Picture 2" descr="http://ec.europa.eu/eurostat/statistics-explained/images/6/66/RENEWABLES-EU28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45780" cy="4862239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53749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του μεριδίου των ΑΠΕ στην ακαθάριστη τελική εγχώρια, σε σχέση με τον ευρωπαϊκό στόχο για το 2020.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0" y="53749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της ακαθάριστης εγχώριας παραγωγής ενέργειας από ΑΠΕ.</a:t>
            </a:r>
          </a:p>
        </p:txBody>
      </p:sp>
      <p:pic>
        <p:nvPicPr>
          <p:cNvPr id="21506" name="Picture 2" descr="http://ec.europa.eu/eurostat/statistics-explained/images/a/a5/RENEWABLES-EU28-PRIMARY-PRODUCTION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628" y="510977"/>
            <a:ext cx="7445780" cy="486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c.europa.eu/eurostat/statistics-explained/images/2/2b/RENEWABLES-EU28-GROSS-INLAND-CONSUMPTION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45780" cy="486223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0" y="53749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της ακαθάριστης εγχώριας τελικής κατανάλωσης ενέργειας από ΑΠΕ.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3215"/>
            <a:ext cx="69500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Αστέρι 6 ακτινών"/>
          <p:cNvSpPr/>
          <p:nvPr/>
        </p:nvSpPr>
        <p:spPr>
          <a:xfrm rot="20034733">
            <a:off x="1874234" y="6077856"/>
            <a:ext cx="453600" cy="453600"/>
          </a:xfrm>
          <a:prstGeom prst="star6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Αστέρι 6 ακτινών"/>
          <p:cNvSpPr/>
          <p:nvPr/>
        </p:nvSpPr>
        <p:spPr>
          <a:xfrm rot="20034733">
            <a:off x="1788326" y="3742215"/>
            <a:ext cx="648000" cy="648000"/>
          </a:xfrm>
          <a:prstGeom prst="star6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3883214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/>
              <a:t>Εισαγωγές</a:t>
            </a:r>
            <a:r>
              <a:rPr lang="el-GR" sz="1600" dirty="0" smtClean="0"/>
              <a:t>		</a:t>
            </a:r>
            <a:r>
              <a:rPr lang="el-GR" b="1" dirty="0" smtClean="0"/>
              <a:t>52 </a:t>
            </a:r>
            <a:r>
              <a:rPr lang="el-GR" sz="1600" b="1" dirty="0" smtClean="0"/>
              <a:t>%</a:t>
            </a:r>
            <a:r>
              <a:rPr lang="el-GR" sz="1600" dirty="0" smtClean="0"/>
              <a:t> της ακαθάριστης κατανάλωσης (929 από τα 1.759 Μ</a:t>
            </a:r>
            <a:r>
              <a:rPr lang="en-US" sz="1600" dirty="0" smtClean="0"/>
              <a:t>toe</a:t>
            </a:r>
            <a:r>
              <a:rPr lang="el-GR" sz="1600" dirty="0" smtClean="0"/>
              <a:t>) </a:t>
            </a:r>
          </a:p>
          <a:p>
            <a:pPr algn="just"/>
            <a:r>
              <a:rPr lang="el-GR" sz="1600" dirty="0" smtClean="0"/>
              <a:t>		</a:t>
            </a:r>
            <a:r>
              <a:rPr lang="el-GR" sz="1600" b="1" dirty="0" smtClean="0"/>
              <a:t>η ενεργειακή εξάρτηση επιδεινώνεται, χρόνο με το χρόνο</a:t>
            </a:r>
          </a:p>
          <a:p>
            <a:pPr algn="just"/>
            <a:r>
              <a:rPr lang="el-GR" sz="1600" dirty="0" smtClean="0"/>
              <a:t>		</a:t>
            </a:r>
            <a:r>
              <a:rPr lang="el-GR" sz="1400" dirty="0" smtClean="0"/>
              <a:t>εισαγωγές πετρελαίου 84 % της τελικής κατανάλωσης πετρελαίου το 2010 (74 % το 2000)</a:t>
            </a:r>
          </a:p>
          <a:p>
            <a:pPr algn="just"/>
            <a:r>
              <a:rPr lang="el-GR" sz="1400" dirty="0" smtClean="0"/>
              <a:t>		οι εισαγωγές άνθρακα από 42 σε 58 % και φυσικού αερίου από 49 σε 62 %</a:t>
            </a:r>
          </a:p>
          <a:p>
            <a:pPr algn="just"/>
            <a:endParaRPr lang="el-GR" sz="1000" dirty="0" smtClean="0"/>
          </a:p>
          <a:p>
            <a:pPr algn="just"/>
            <a:r>
              <a:rPr lang="el-GR" sz="1600" b="1" dirty="0" smtClean="0"/>
              <a:t>ΑΠΕ</a:t>
            </a:r>
            <a:r>
              <a:rPr lang="el-GR" sz="1600" dirty="0" smtClean="0"/>
              <a:t>		9,8 % της ακαθάριστης κατανάλωσης </a:t>
            </a:r>
          </a:p>
          <a:p>
            <a:pPr algn="just"/>
            <a:r>
              <a:rPr lang="el-GR" sz="1600" dirty="0" smtClean="0"/>
              <a:t>		</a:t>
            </a:r>
            <a:r>
              <a:rPr lang="el-GR" sz="1600" b="1" dirty="0" smtClean="0"/>
              <a:t>12,4 % της ακαθάριστης τελικής κατανάλωσης</a:t>
            </a:r>
          </a:p>
          <a:p>
            <a:pPr algn="just"/>
            <a:r>
              <a:rPr lang="el-GR" sz="1600" dirty="0" smtClean="0"/>
              <a:t>		13,1 % της τελικής κατανάλωσης</a:t>
            </a:r>
          </a:p>
          <a:p>
            <a:pPr algn="just"/>
            <a:r>
              <a:rPr lang="el-GR" sz="1600" dirty="0" smtClean="0"/>
              <a:t>		18,2 % της πρωτογενούς παραγωγής</a:t>
            </a:r>
          </a:p>
          <a:p>
            <a:pPr algn="just"/>
            <a:endParaRPr lang="el-GR" sz="1000" dirty="0" smtClean="0"/>
          </a:p>
          <a:p>
            <a:pPr algn="just"/>
            <a:r>
              <a:rPr lang="el-GR" sz="1600" b="1" dirty="0" smtClean="0"/>
              <a:t>Απώλειες 		50 % </a:t>
            </a:r>
            <a:r>
              <a:rPr lang="el-GR" sz="1600" dirty="0" smtClean="0"/>
              <a:t>της τελικής κατανάλωσης  ενέργειας (θερμότητα + ηλεκτρισμός + καύσιμα)</a:t>
            </a:r>
          </a:p>
          <a:p>
            <a:pPr algn="just"/>
            <a:r>
              <a:rPr lang="el-GR" sz="1600" b="1" dirty="0" smtClean="0"/>
              <a:t>Ηλεκτροπαραγωγής</a:t>
            </a:r>
            <a:r>
              <a:rPr lang="en-US" sz="1600" b="1" dirty="0" smtClean="0"/>
              <a:t>	33 % </a:t>
            </a:r>
            <a:r>
              <a:rPr lang="el-GR" sz="1600" dirty="0" smtClean="0"/>
              <a:t>της ακαθάριστης κατανάλωσης</a:t>
            </a:r>
            <a:endParaRPr lang="en-US" sz="16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ακαθάριστη τελική κατανάλωση ενέργειας ….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-32" y="50004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στην ΕΕ-27 </a:t>
            </a:r>
          </a:p>
          <a:p>
            <a:pPr algn="just"/>
            <a:r>
              <a:rPr lang="el-GR" b="1" dirty="0" smtClean="0"/>
              <a:t>                  το 2010 …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sz="1100" dirty="0" smtClean="0"/>
              <a:t>Πηγή:  </a:t>
            </a:r>
            <a:r>
              <a:rPr lang="en-US" sz="1100" dirty="0" smtClean="0"/>
              <a:t>European </a:t>
            </a:r>
            <a:r>
              <a:rPr lang="en-US" sz="1100" dirty="0" err="1" smtClean="0"/>
              <a:t>Bioenergy</a:t>
            </a:r>
            <a:r>
              <a:rPr lang="en-US" sz="1100" dirty="0" smtClean="0"/>
              <a:t> </a:t>
            </a:r>
          </a:p>
          <a:p>
            <a:pPr algn="just"/>
            <a:r>
              <a:rPr lang="en-US" sz="1100" dirty="0" smtClean="0"/>
              <a:t>             Outlook, 2012</a:t>
            </a:r>
            <a:endParaRPr lang="el-GR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0" y="53749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της ακαθάριστης εγχώριας παραγωγής ηλεκτρισμού.</a:t>
            </a:r>
          </a:p>
        </p:txBody>
      </p:sp>
      <p:pic>
        <p:nvPicPr>
          <p:cNvPr id="20482" name="Picture 2" descr="http://ec.europa.eu/eurostat/statistics-explained/images/d/dc/RENEWABLES-EU28-ELECTRICITY-PRODUCTION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0977"/>
            <a:ext cx="7445780" cy="486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0" y="53749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Εξέλιξη της ακαθάριστης εγχώριας παραγωγής βιοκαυσίμων μεταφορών.</a:t>
            </a:r>
          </a:p>
        </p:txBody>
      </p:sp>
      <p:pic>
        <p:nvPicPr>
          <p:cNvPr id="19458" name="Picture 2" descr="http://ec.europa.eu/eurostat/statistics-explained/images/3/3e/EU28-LIQUID-BIOFUELS-PRODUCTION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45780" cy="486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4. 	 Η χρήση των ΑΠΕ σήμερα, δυναμικό, στόχοι και προοπτικές</a:t>
            </a:r>
          </a:p>
        </p:txBody>
      </p:sp>
      <p:pic>
        <p:nvPicPr>
          <p:cNvPr id="18436" name="Picture 4" descr="http://ec.europa.eu/eurostat/statistics-explained/images/7/70/Share_of_energy_from_renewable_sources_in_gross_final_consumption_of_energy%2C_2011%2C_%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45780" cy="4862239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65468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r"/>
            <a:r>
              <a:rPr lang="el-GR" sz="1600" b="1" dirty="0" smtClean="0"/>
              <a:t>Πηγή: </a:t>
            </a:r>
            <a:r>
              <a:rPr lang="en-US" sz="1600" b="1" dirty="0" smtClean="0"/>
              <a:t>http://ec.europa.eu/eurostat/statistics-explained/index.php/Energy_from_renewable_sources</a:t>
            </a:r>
            <a:endParaRPr lang="el-GR" sz="1600" b="1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0" y="53749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l-GR" b="1" dirty="0" smtClean="0"/>
              <a:t>Μερίδιο των ΑΠΕ στην ακαθάριστη τελική κατανάλωση ενέργειας, στις αναπτυγμένες χώρες.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Βιβλιογραφία Μαθήματος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Βιοκαύσιμα-Αειφόρος Ενέργεια</a:t>
            </a:r>
            <a:r>
              <a:rPr lang="el-GR" sz="1600" dirty="0" smtClean="0"/>
              <a:t>				</a:t>
            </a:r>
            <a:r>
              <a:rPr lang="el-GR" sz="1600" b="1" dirty="0" smtClean="0"/>
              <a:t>Κωδικός στον Εύδοξο: 33155195</a:t>
            </a:r>
            <a:endParaRPr lang="el-GR" sz="1600" dirty="0" smtClean="0"/>
          </a:p>
          <a:p>
            <a:r>
              <a:rPr lang="el-GR" sz="1600" dirty="0" err="1" smtClean="0"/>
              <a:t>Κάρναβος</a:t>
            </a:r>
            <a:r>
              <a:rPr lang="el-GR" sz="1600" dirty="0" smtClean="0"/>
              <a:t> Ν. - </a:t>
            </a:r>
            <a:r>
              <a:rPr lang="el-GR" sz="1600" dirty="0" err="1" smtClean="0"/>
              <a:t>Λάππας</a:t>
            </a:r>
            <a:r>
              <a:rPr lang="el-GR" sz="1600" dirty="0" smtClean="0"/>
              <a:t> Α. - </a:t>
            </a:r>
            <a:r>
              <a:rPr lang="el-GR" sz="1600" dirty="0" err="1" smtClean="0"/>
              <a:t>Μαρνέλλος</a:t>
            </a:r>
            <a:r>
              <a:rPr lang="el-GR" sz="1600" dirty="0" smtClean="0"/>
              <a:t> Γ</a:t>
            </a:r>
          </a:p>
          <a:p>
            <a:r>
              <a:rPr lang="el-GR" sz="1600" dirty="0" smtClean="0"/>
              <a:t>ISBN: 978-960-418-445-3 				ΕΚΔΟΣΕΙΣ Α. ΤΖΙΟΛΑ &amp; ΥΙΟΙ Α.Ε.</a:t>
            </a:r>
            <a:endParaRPr lang="el-GR" sz="1600" b="1" dirty="0" smtClean="0"/>
          </a:p>
          <a:p>
            <a:endParaRPr lang="el-GR" sz="1600" b="1" dirty="0" smtClean="0"/>
          </a:p>
          <a:p>
            <a:r>
              <a:rPr lang="el-GR" sz="1600" b="1" dirty="0" smtClean="0"/>
              <a:t>Βιομάζα						κωδικός στον Εύδοξο: 9437	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Βάμβουκα</a:t>
            </a:r>
            <a:r>
              <a:rPr lang="el-GR" sz="1600" dirty="0" smtClean="0"/>
              <a:t> Δέσποινα</a:t>
            </a:r>
          </a:p>
          <a:p>
            <a:r>
              <a:rPr lang="el-GR" sz="1600" dirty="0" smtClean="0"/>
              <a:t>ISBN: 978-960-418-167-4				Εκδότης: ΕΚΔΟΣΕΙΣ Α. ΤΖΙΟΛΑ &amp; ΥΙΟΙ Ο.Ε.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Εναλλακτικές Μορφές Ενέργειας			κωδικός στον Εύδοξο: 34266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Μπιτζιώνης</a:t>
            </a:r>
            <a:r>
              <a:rPr lang="el-GR" sz="1600" dirty="0" smtClean="0"/>
              <a:t> Β.</a:t>
            </a:r>
          </a:p>
          <a:p>
            <a:r>
              <a:rPr lang="el-GR" sz="1600" dirty="0" smtClean="0"/>
              <a:t>ISBN: 						Εκδότης: ΕΚΔΟΣΕΙΣ Α. ΤΖΙΟΛΑ &amp; ΥΙΟΙ Ο.Ε.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Ήπιες μορφές ενέργειας				κωδικός στον Εύδοξο: 14612</a:t>
            </a:r>
            <a:endParaRPr lang="el-GR" sz="1600" dirty="0" smtClean="0"/>
          </a:p>
          <a:p>
            <a:r>
              <a:rPr lang="el-GR" sz="1600" dirty="0" smtClean="0"/>
              <a:t>Συγγραφείς: Παπαϊωάννου Γ.</a:t>
            </a:r>
          </a:p>
          <a:p>
            <a:r>
              <a:rPr lang="el-GR" sz="1600" dirty="0" smtClean="0"/>
              <a:t>ISBN: 978-960-411-681-2				Εκδότης: ΣΤΕΛΛΑ ΠΑΡΙΚΟΥ &amp; ΣΙΑ ΟΕ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Νέες πηγές ενέργειας				κωδικός στον Εύδοξο: 3621</a:t>
            </a:r>
            <a:endParaRPr lang="el-GR" sz="1600" dirty="0" smtClean="0"/>
          </a:p>
          <a:p>
            <a:r>
              <a:rPr lang="el-GR" sz="1600" dirty="0" smtClean="0"/>
              <a:t>Συγγραφείς: ΠΑΝΑΓΙΩΤΗΣ ΓΙΑΝΝΟΥΛΗΣ</a:t>
            </a:r>
          </a:p>
          <a:p>
            <a:r>
              <a:rPr lang="el-GR" sz="1600" dirty="0" smtClean="0"/>
              <a:t>ISBN: 			Εκδότης: Εταιρεία Αξιοποίησης και Διαχείρισης Περιουσίας Παν. Πατρών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Συμβατικές και ήπιες μορφές ενέργειας			κωδικός στον Εύδοξο: 2017</a:t>
            </a:r>
            <a:endParaRPr lang="el-GR" sz="1600" dirty="0" smtClean="0"/>
          </a:p>
          <a:p>
            <a:r>
              <a:rPr lang="el-GR" sz="1600" dirty="0" smtClean="0"/>
              <a:t>Συγγραφείς: Κ. ΜΠΑΛΑΡΑΣ, Α. ΑΡΓΥΡΙΟΥ, Φ. ΚΑΡΑΓΙΑΝΝΗΣ</a:t>
            </a:r>
          </a:p>
          <a:p>
            <a:r>
              <a:rPr lang="el-GR" sz="1600" dirty="0" smtClean="0"/>
              <a:t>ISBN: 960-8257-23-9					Εκδότης: ΣΕΛΚΑ - 4Μ ΕΠΕ</a:t>
            </a:r>
          </a:p>
          <a:p>
            <a:endParaRPr lang="el-GR" sz="16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-32" y="5893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/>
              <a:t>Ανεμοκινητήρες</a:t>
            </a:r>
            <a:r>
              <a:rPr lang="el-GR" sz="1600" b="1" dirty="0" smtClean="0"/>
              <a:t>					κωδικός στον Εύδοξο: 24717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Μπεργελές</a:t>
            </a:r>
            <a:r>
              <a:rPr lang="el-GR" sz="1600" dirty="0" smtClean="0"/>
              <a:t> Γεώργιος Χ.</a:t>
            </a:r>
          </a:p>
          <a:p>
            <a:r>
              <a:rPr lang="el-GR" sz="1600" dirty="0" smtClean="0"/>
              <a:t>ISBN: 960-7888-57-X					Εκδότης: ΑΡΗΣ ΣΥΜΕΩΝ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Διαχείριση της Αιολικής Ενέργειας			κωδικός στον Εύδοξο: 22701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Καλδέλλης</a:t>
            </a:r>
            <a:r>
              <a:rPr lang="el-GR" sz="1600" dirty="0" smtClean="0"/>
              <a:t> Ιωάννης Κ.</a:t>
            </a:r>
          </a:p>
          <a:p>
            <a:r>
              <a:rPr lang="el-GR" sz="1600" dirty="0" smtClean="0"/>
              <a:t>ISBN: 978-960-351-576-0				Εκδότης: ΕΚΔΟΣΕΙΣ ΣΤΑΜΟΥΛΗ ΑΕ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Αιολική ενέργεια και ανεμογεννήτριες			κωδικός στον Εύδοξο: 14450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Walker</a:t>
            </a:r>
            <a:r>
              <a:rPr lang="el-GR" sz="1600" dirty="0" smtClean="0"/>
              <a:t> </a:t>
            </a:r>
            <a:r>
              <a:rPr lang="el-GR" sz="1600" dirty="0" err="1" smtClean="0"/>
              <a:t>John</a:t>
            </a:r>
            <a:r>
              <a:rPr lang="el-GR" sz="1600" dirty="0" smtClean="0"/>
              <a:t> </a:t>
            </a:r>
            <a:r>
              <a:rPr lang="el-GR" sz="1600" dirty="0" err="1" smtClean="0"/>
              <a:t>F.,Jenkins</a:t>
            </a:r>
            <a:r>
              <a:rPr lang="el-GR" sz="1600" dirty="0" smtClean="0"/>
              <a:t> </a:t>
            </a:r>
            <a:r>
              <a:rPr lang="el-GR" sz="1600" dirty="0" err="1" smtClean="0"/>
              <a:t>Nicholas</a:t>
            </a:r>
            <a:endParaRPr lang="el-GR" sz="1600" dirty="0" smtClean="0"/>
          </a:p>
          <a:p>
            <a:r>
              <a:rPr lang="el-GR" sz="1600" dirty="0" smtClean="0"/>
              <a:t>ISBN: 978-960-411-375-0				Εκδότης: ΣΤΕΛΛΑ ΠΑΡΙΚΟΥ &amp; ΣΙΑ ΟΕ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Υπολογιστικές εφαρμογές ήπιων μορφών ενέργειας		κωδικός στον Εύδοξο: 23044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Καλδέλλης</a:t>
            </a:r>
            <a:r>
              <a:rPr lang="el-GR" sz="1600" dirty="0" smtClean="0"/>
              <a:t> Ιωάννης </a:t>
            </a:r>
            <a:r>
              <a:rPr lang="el-GR" sz="1600" dirty="0" err="1" smtClean="0"/>
              <a:t>Κ.,Καββαδίας</a:t>
            </a:r>
            <a:r>
              <a:rPr lang="el-GR" sz="1600" dirty="0" smtClean="0"/>
              <a:t> Κοσμάς Α.</a:t>
            </a:r>
          </a:p>
          <a:p>
            <a:r>
              <a:rPr lang="el-GR" sz="1600" dirty="0" smtClean="0"/>
              <a:t>ISBN: 978-960-351-631-6				Εκδότης: ΕΚΔΟΣΕΙΣ ΣΤΑΜΟΥΛΗ ΑΕ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Μικρά υδροηλεκτρικά έργα				κωδικός στον Εύδοξο: 24769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Παπαντώνης</a:t>
            </a:r>
            <a:r>
              <a:rPr lang="el-GR" sz="1600" dirty="0" smtClean="0"/>
              <a:t> Δημήτριος</a:t>
            </a:r>
          </a:p>
          <a:p>
            <a:r>
              <a:rPr lang="el-GR" sz="1600" dirty="0" smtClean="0"/>
              <a:t>ISBN: 978-960-7888-23-5				Εκδότης: ΑΡΗΣ ΣΥΜΕΩΝ</a:t>
            </a:r>
          </a:p>
          <a:p>
            <a:r>
              <a:rPr lang="el-GR" sz="1600" dirty="0" smtClean="0"/>
              <a:t>					Εκδότης: ΕΛΛΗΝΙΚΑ ΓΡΑΜΜΑΤΑ Α.Ε.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Βιβλιογραφία Μαθήματος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-32" y="47667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/>
              <a:t>Ασκησεις</a:t>
            </a:r>
            <a:r>
              <a:rPr lang="el-GR" sz="1600" b="1" dirty="0" smtClean="0"/>
              <a:t> Και </a:t>
            </a:r>
            <a:r>
              <a:rPr lang="el-GR" sz="1600" b="1" dirty="0" err="1" smtClean="0"/>
              <a:t>Προβληματα</a:t>
            </a:r>
            <a:r>
              <a:rPr lang="el-GR" sz="1600" b="1" dirty="0" smtClean="0"/>
              <a:t> για τις			Κωδικός  Στον Εύδοξο: 12778393</a:t>
            </a:r>
            <a:endParaRPr lang="el-GR" sz="1600" dirty="0" smtClean="0"/>
          </a:p>
          <a:p>
            <a:r>
              <a:rPr lang="el-GR" sz="1600" b="1" dirty="0" err="1" smtClean="0"/>
              <a:t>Ανανεωσιμες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Πηγες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Ενεργειας</a:t>
            </a:r>
            <a:endParaRPr lang="el-GR" sz="1600" dirty="0" smtClean="0"/>
          </a:p>
          <a:p>
            <a:r>
              <a:rPr lang="el-GR" sz="1600" dirty="0" smtClean="0"/>
              <a:t>Συγγραφείς: ΓΙΑΝΝΗΣ ΒΟΥΡΔΟΥΜΠΑΣ</a:t>
            </a:r>
          </a:p>
          <a:p>
            <a:r>
              <a:rPr lang="el-GR" sz="1600" dirty="0" smtClean="0"/>
              <a:t>ISBN: 978-960-8257-21-4				Εκδότης: ΣΕΛΚΑ - 4Μ ΕΠΕ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Αιολική και Άλλες Ανανεώσιμες Πηγές			Κωδικός  στον Εύδοξο: 45451</a:t>
            </a:r>
            <a:endParaRPr lang="el-GR" sz="1600" dirty="0" smtClean="0"/>
          </a:p>
          <a:p>
            <a:r>
              <a:rPr lang="el-GR" sz="1600" b="1" dirty="0" smtClean="0"/>
              <a:t>Ενέργειας, Βιομάζα - Γεωθερμία – Υδατοπτώσεις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Λιώκη</a:t>
            </a:r>
            <a:r>
              <a:rPr lang="el-GR" sz="1600" dirty="0" smtClean="0"/>
              <a:t>-</a:t>
            </a:r>
            <a:r>
              <a:rPr lang="el-GR" sz="1600" dirty="0" err="1" smtClean="0"/>
              <a:t>Λειβαδά</a:t>
            </a:r>
            <a:r>
              <a:rPr lang="el-GR" sz="1600" dirty="0" smtClean="0"/>
              <a:t> </a:t>
            </a:r>
            <a:r>
              <a:rPr lang="el-GR" sz="1600" dirty="0" err="1" smtClean="0"/>
              <a:t>Ηρώ,Ασημακοπούλου</a:t>
            </a:r>
            <a:r>
              <a:rPr lang="el-GR" sz="1600" dirty="0" smtClean="0"/>
              <a:t> Μαργαρίτα</a:t>
            </a:r>
          </a:p>
          <a:p>
            <a:r>
              <a:rPr lang="el-GR" sz="1600" dirty="0" smtClean="0"/>
              <a:t>ISBN: 978-960-266-240-3	 	Εκδότης: Μ.ΑΘΑΝΑΣΟΠΟΥΛΟΥ-Σ.ΑΘΑΝΑΣΟΠΟΥΛΟΣ Ο.Ε.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Αιολική Ενέργεια					Κωδικός  στον Εύδοξο: 14449</a:t>
            </a:r>
            <a:endParaRPr lang="el-GR" sz="1600" dirty="0" smtClean="0"/>
          </a:p>
          <a:p>
            <a:r>
              <a:rPr lang="el-GR" sz="1600" dirty="0" smtClean="0"/>
              <a:t>Συγγραφείς: Κανελλόπουλος Δημήτρης Β.</a:t>
            </a:r>
          </a:p>
          <a:p>
            <a:r>
              <a:rPr lang="el-GR" sz="1600" dirty="0" smtClean="0"/>
              <a:t>ISBN: 978-960-411-644-7	 			Εκδότης: ΣΤΕΛΛΑ ΠΑΡΙΚΟΥ &amp; ΣΙΑ ΟΕ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ΑΙΟΛΙΚΗ ΕΝΕΡΓΕΙΑ					Κωδικός  στον Εύδοξο: 147782</a:t>
            </a:r>
            <a:r>
              <a:rPr lang="el-GR" sz="1600" dirty="0" smtClean="0"/>
              <a:t> </a:t>
            </a:r>
          </a:p>
          <a:p>
            <a:r>
              <a:rPr lang="el-GR" sz="1600" dirty="0" smtClean="0"/>
              <a:t>Συγγραφείς: ΑΛΕΞΑΝΔΡΟΣ Σ. ΑΛΕΞΑΚΗΣ</a:t>
            </a:r>
          </a:p>
          <a:p>
            <a:r>
              <a:rPr lang="el-GR" sz="1600" dirty="0" smtClean="0"/>
              <a:t>ISBN: 960-7012-35-6					Εκδότης: Μ. ΣΙΔΕΡΗ ΜΟΝ/ΠΗ ΕΠΕ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ΗΛΙΑΚΗ ΕΝΕΡΓΕΙΑ</a:t>
            </a:r>
            <a:r>
              <a:rPr lang="el-GR" sz="1600" dirty="0" smtClean="0"/>
              <a:t> 					</a:t>
            </a:r>
            <a:r>
              <a:rPr lang="el-GR" sz="1600" b="1" dirty="0" smtClean="0"/>
              <a:t>Κωδικός  στον Εύδοξο: 147775</a:t>
            </a:r>
            <a:endParaRPr lang="el-GR" sz="1600" dirty="0" smtClean="0"/>
          </a:p>
          <a:p>
            <a:r>
              <a:rPr lang="el-GR" sz="1600" dirty="0" smtClean="0"/>
              <a:t>Συγγραφείς: ΑΛΕΞΑΝΔΡΟΣ Σ. ΑΛΕΞΑΚΗΣ</a:t>
            </a:r>
          </a:p>
          <a:p>
            <a:r>
              <a:rPr lang="el-GR" sz="1600" dirty="0" smtClean="0"/>
              <a:t>ISBN: 960-7012-37-2		 			Εκδότης: Μ. ΣΙΔΕΡΗ ΜΟΝ/ΠΗ ΕΠΕ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Ηλεκτρισμός από Ηλιακή Ενέργεια			Κωδικός  στον Εύδοξο: 14595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Bogus</a:t>
            </a:r>
            <a:r>
              <a:rPr lang="el-GR" sz="1600" dirty="0" smtClean="0"/>
              <a:t> </a:t>
            </a:r>
            <a:r>
              <a:rPr lang="el-GR" sz="1600" dirty="0" err="1" smtClean="0"/>
              <a:t>Klaus</a:t>
            </a:r>
            <a:r>
              <a:rPr lang="el-GR" sz="1600" dirty="0" smtClean="0"/>
              <a:t>, </a:t>
            </a:r>
            <a:r>
              <a:rPr lang="el-GR" sz="1600" dirty="0" err="1" smtClean="0"/>
              <a:t>Castaner</a:t>
            </a:r>
            <a:r>
              <a:rPr lang="el-GR" sz="1600" dirty="0" smtClean="0"/>
              <a:t> </a:t>
            </a:r>
            <a:r>
              <a:rPr lang="el-GR" sz="1600" dirty="0" err="1" smtClean="0"/>
              <a:t>Luis</a:t>
            </a:r>
            <a:r>
              <a:rPr lang="el-GR" sz="1600" dirty="0" smtClean="0"/>
              <a:t>, </a:t>
            </a:r>
            <a:r>
              <a:rPr lang="el-GR" sz="1600" dirty="0" err="1" smtClean="0"/>
              <a:t>Cuevas</a:t>
            </a:r>
            <a:r>
              <a:rPr lang="el-GR" sz="1600" dirty="0" smtClean="0"/>
              <a:t> </a:t>
            </a:r>
            <a:r>
              <a:rPr lang="el-GR" sz="1600" dirty="0" err="1" smtClean="0"/>
              <a:t>Andres</a:t>
            </a:r>
            <a:endParaRPr lang="el-GR" sz="1600" dirty="0" smtClean="0"/>
          </a:p>
          <a:p>
            <a:r>
              <a:rPr lang="el-GR" sz="1600" dirty="0" smtClean="0"/>
              <a:t>ISBN: 978-960-411-381-1				Εκδότης: ΣΤΕΛΛΑ ΠΑΡΙΚΟΥ &amp; ΣΙΑ ΟΕ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Βιβλιογραφία Μαθήματος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-32" y="1269335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 smtClean="0"/>
              <a:t>Φωτοβολταϊκά</a:t>
            </a:r>
            <a:r>
              <a:rPr lang="el-GR" sz="1600" b="1" dirty="0" smtClean="0"/>
              <a:t> Συστήματα  				Κωδικός  στον Εύδοξο: 12492830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Ralf</a:t>
            </a:r>
            <a:r>
              <a:rPr lang="el-GR" sz="1600" dirty="0" smtClean="0"/>
              <a:t> </a:t>
            </a:r>
            <a:r>
              <a:rPr lang="el-GR" sz="1600" dirty="0" err="1" smtClean="0"/>
              <a:t>Haselhuhn</a:t>
            </a:r>
            <a:r>
              <a:rPr lang="el-GR" sz="1600" dirty="0" smtClean="0"/>
              <a:t>, </a:t>
            </a:r>
            <a:r>
              <a:rPr lang="el-GR" sz="1600" dirty="0" err="1" smtClean="0"/>
              <a:t>Claudia</a:t>
            </a:r>
            <a:r>
              <a:rPr lang="el-GR" sz="1600" dirty="0" smtClean="0"/>
              <a:t> </a:t>
            </a:r>
            <a:r>
              <a:rPr lang="el-GR" sz="1600" dirty="0" err="1" smtClean="0"/>
              <a:t>Hemmerle</a:t>
            </a:r>
            <a:r>
              <a:rPr lang="el-GR" sz="1600" dirty="0" smtClean="0"/>
              <a:t>, </a:t>
            </a:r>
            <a:r>
              <a:rPr lang="el-GR" sz="1600" dirty="0" err="1" smtClean="0"/>
              <a:t>Uwe</a:t>
            </a:r>
            <a:r>
              <a:rPr lang="el-GR" sz="1600" dirty="0" smtClean="0"/>
              <a:t> </a:t>
            </a:r>
            <a:r>
              <a:rPr lang="el-GR" sz="1600" dirty="0" err="1" smtClean="0"/>
              <a:t>Hartmann</a:t>
            </a:r>
            <a:r>
              <a:rPr lang="el-GR" sz="1600" dirty="0" smtClean="0"/>
              <a:t>, </a:t>
            </a:r>
          </a:p>
          <a:p>
            <a:r>
              <a:rPr lang="el-GR" sz="1600" dirty="0" err="1" smtClean="0"/>
              <a:t>Mike</a:t>
            </a:r>
            <a:r>
              <a:rPr lang="el-GR" sz="1600" dirty="0" smtClean="0"/>
              <a:t> </a:t>
            </a:r>
            <a:r>
              <a:rPr lang="el-GR" sz="1600" dirty="0" err="1" smtClean="0"/>
              <a:t>Zehner</a:t>
            </a:r>
            <a:r>
              <a:rPr lang="el-GR" sz="1600" dirty="0" smtClean="0"/>
              <a:t>, </a:t>
            </a:r>
            <a:r>
              <a:rPr lang="el-GR" sz="1600" dirty="0" err="1" smtClean="0"/>
              <a:t>Klaus</a:t>
            </a:r>
            <a:r>
              <a:rPr lang="el-GR" sz="1600" dirty="0" smtClean="0"/>
              <a:t> </a:t>
            </a:r>
            <a:r>
              <a:rPr lang="el-GR" sz="1600" dirty="0" err="1" smtClean="0"/>
              <a:t>Heidler</a:t>
            </a:r>
            <a:r>
              <a:rPr lang="el-GR" sz="1600" dirty="0" smtClean="0"/>
              <a:t>, Γερμανική Εταιρεία Ηλιακής Ενέργειας, </a:t>
            </a:r>
          </a:p>
          <a:p>
            <a:r>
              <a:rPr lang="el-GR" sz="1600" dirty="0" err="1" smtClean="0"/>
              <a:t>Κανάραχος</a:t>
            </a:r>
            <a:r>
              <a:rPr lang="el-GR" sz="1600" dirty="0" smtClean="0"/>
              <a:t> Ανδρέας, Γιώργος Σαρρής</a:t>
            </a:r>
          </a:p>
          <a:p>
            <a:r>
              <a:rPr lang="el-GR" sz="1600" dirty="0" smtClean="0"/>
              <a:t>ISBN: 978-960-491-011-3	 			Εκδότης: Α. ΠΑΠΑΣΩΤΗΡΙΟΥ &amp; ΣΙΑ ΟΕ</a:t>
            </a:r>
          </a:p>
          <a:p>
            <a:endParaRPr lang="el-GR" sz="1600" dirty="0" smtClean="0"/>
          </a:p>
          <a:p>
            <a:r>
              <a:rPr lang="el-GR" sz="1600" b="1" dirty="0" smtClean="0"/>
              <a:t>Γεωθερμία					κωδικός στον Εύδοξο: 9571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Φυτίκας</a:t>
            </a:r>
            <a:r>
              <a:rPr lang="el-GR" sz="1600" dirty="0" smtClean="0"/>
              <a:t> Μιχάλης, </a:t>
            </a:r>
            <a:r>
              <a:rPr lang="el-GR" sz="1600" dirty="0" err="1" smtClean="0"/>
              <a:t>Ανδρίτσος</a:t>
            </a:r>
            <a:r>
              <a:rPr lang="el-GR" sz="1600" dirty="0" smtClean="0"/>
              <a:t> Νικόλαος</a:t>
            </a:r>
          </a:p>
          <a:p>
            <a:r>
              <a:rPr lang="el-GR" sz="1600" dirty="0" smtClean="0"/>
              <a:t>ISBN: 978-960-418-019-6				Εκδότης: ΕΚΔΟΣΕΙΣ Α. ΤΖΙΟΛΑ &amp; ΥΙΟΙ Ο.Ε.</a:t>
            </a:r>
          </a:p>
          <a:p>
            <a:endParaRPr lang="el-GR" sz="1600" b="1" dirty="0" smtClean="0"/>
          </a:p>
          <a:p>
            <a:r>
              <a:rPr lang="el-GR" sz="1600" b="1" dirty="0" smtClean="0"/>
              <a:t>Γεωθερμική Ενέργεια					κωδικός στον Εύδοξο: 2621</a:t>
            </a:r>
            <a:endParaRPr lang="el-GR" sz="1600" dirty="0" smtClean="0"/>
          </a:p>
          <a:p>
            <a:r>
              <a:rPr lang="el-GR" sz="1600" dirty="0" smtClean="0"/>
              <a:t>Συγγραφείς: Γρηγόριος </a:t>
            </a:r>
            <a:r>
              <a:rPr lang="el-GR" sz="1600" dirty="0" err="1" smtClean="0"/>
              <a:t>Καρυδάκης</a:t>
            </a:r>
            <a:endParaRPr lang="el-GR" sz="1600" dirty="0" smtClean="0"/>
          </a:p>
          <a:p>
            <a:r>
              <a:rPr lang="el-GR" sz="1600" dirty="0" smtClean="0"/>
              <a:t>ISBN: 960-7378-65-2					Εκδότης: Χ.ΙΩΑΝΝΟΥ - Α.ΓΟΛΕΜΗΣ Ο.Ε.</a:t>
            </a:r>
          </a:p>
          <a:p>
            <a:endParaRPr lang="el-GR" sz="1600" dirty="0" smtClean="0"/>
          </a:p>
          <a:p>
            <a:r>
              <a:rPr lang="el-GR" sz="1600" b="1" dirty="0" smtClean="0"/>
              <a:t>Παραγωγή υδρογόνου από ηλιακή ενέργεια 		Κωδικός  στον Εύδοξο: 9597</a:t>
            </a:r>
            <a:endParaRPr lang="el-GR" sz="1600" dirty="0" smtClean="0"/>
          </a:p>
          <a:p>
            <a:r>
              <a:rPr lang="el-GR" sz="1600" dirty="0" smtClean="0"/>
              <a:t>Συγγραφείς: </a:t>
            </a:r>
            <a:r>
              <a:rPr lang="el-GR" sz="1600" dirty="0" err="1" smtClean="0"/>
              <a:t>Vegiroglu</a:t>
            </a:r>
            <a:r>
              <a:rPr lang="el-GR" sz="1600" dirty="0" smtClean="0"/>
              <a:t> </a:t>
            </a:r>
            <a:r>
              <a:rPr lang="el-GR" sz="1600" dirty="0" err="1" smtClean="0"/>
              <a:t>Negat</a:t>
            </a:r>
            <a:r>
              <a:rPr lang="el-GR" sz="1600" dirty="0" smtClean="0"/>
              <a:t> </a:t>
            </a:r>
            <a:r>
              <a:rPr lang="el-GR" sz="1600" dirty="0" err="1" smtClean="0"/>
              <a:t>T.,Smith</a:t>
            </a:r>
            <a:r>
              <a:rPr lang="el-GR" sz="1600" dirty="0" smtClean="0"/>
              <a:t> </a:t>
            </a:r>
            <a:r>
              <a:rPr lang="el-GR" sz="1600" dirty="0" err="1" smtClean="0"/>
              <a:t>Debbi</a:t>
            </a:r>
            <a:r>
              <a:rPr lang="el-GR" sz="1600" dirty="0" smtClean="0"/>
              <a:t>, </a:t>
            </a:r>
            <a:r>
              <a:rPr lang="el-GR" sz="1600" dirty="0" err="1" smtClean="0"/>
              <a:t>Bockris</a:t>
            </a:r>
            <a:r>
              <a:rPr lang="el-GR" sz="1600" dirty="0" smtClean="0"/>
              <a:t> J. O'M.</a:t>
            </a:r>
          </a:p>
          <a:p>
            <a:r>
              <a:rPr lang="el-GR" sz="1600" dirty="0" smtClean="0"/>
              <a:t>ISBN: 978-960-418-110-0	 			Εκδότης: ΕΚΔΟΣΕΙΣ Α. ΤΖΙΟΛΑ &amp; ΥΙΟΙ Ο.Ε.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b="1" dirty="0" smtClean="0"/>
              <a:t> </a:t>
            </a:r>
            <a:endParaRPr lang="el-GR" sz="16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Βιβλιογραφία Μαθήματος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7513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Πηγές ενέργειας					Κωδικός στον Εύδοξο: 15776</a:t>
            </a:r>
            <a:endParaRPr lang="el-GR" dirty="0" smtClean="0"/>
          </a:p>
          <a:p>
            <a:r>
              <a:rPr lang="el-GR" dirty="0" smtClean="0"/>
              <a:t>Συγγραφείς: </a:t>
            </a:r>
            <a:r>
              <a:rPr lang="el-GR" dirty="0" err="1" smtClean="0"/>
              <a:t>Γελεγένης</a:t>
            </a:r>
            <a:r>
              <a:rPr lang="el-GR" dirty="0" smtClean="0"/>
              <a:t> Ι., </a:t>
            </a:r>
            <a:r>
              <a:rPr lang="el-GR" dirty="0" err="1" smtClean="0"/>
              <a:t>Αξαόπουλος</a:t>
            </a:r>
            <a:r>
              <a:rPr lang="el-GR" dirty="0" smtClean="0"/>
              <a:t> Π.</a:t>
            </a:r>
          </a:p>
          <a:p>
            <a:r>
              <a:rPr lang="el-GR" dirty="0" smtClean="0"/>
              <a:t>ISBN: 978-960-8165-98-4				Εκδότης: ΣΥΓΧΡΟΝΗ ΕΚΔΟΤΙΚΗ ΕΠΕ</a:t>
            </a:r>
          </a:p>
          <a:p>
            <a:endParaRPr lang="el-GR" b="1" dirty="0" smtClean="0"/>
          </a:p>
          <a:p>
            <a:r>
              <a:rPr lang="el-GR" b="1" dirty="0" smtClean="0"/>
              <a:t>Ήπιες Μορφές Ενέργειας 				Κωδικός  στον Εύδοξο: 45440</a:t>
            </a:r>
            <a:endParaRPr lang="el-GR" dirty="0" smtClean="0"/>
          </a:p>
          <a:p>
            <a:r>
              <a:rPr lang="el-GR" dirty="0" smtClean="0"/>
              <a:t>Συγγραφείς: Κανελλοπούλου Ελένη</a:t>
            </a:r>
          </a:p>
          <a:p>
            <a:r>
              <a:rPr lang="el-GR" dirty="0" smtClean="0"/>
              <a:t>ISBN: 978-960-266-301-1 		Εκδότης: Μ.ΑΘΑΝΑΣΟΠΟΥΛΟΥ-Σ.ΑΘΑΝΑΣΟΠΟΥΛΟΣ Ο.Ε.</a:t>
            </a:r>
          </a:p>
          <a:p>
            <a:endParaRPr lang="el-GR" b="1" dirty="0" smtClean="0"/>
          </a:p>
          <a:p>
            <a:r>
              <a:rPr lang="el-GR" b="1" dirty="0" smtClean="0"/>
              <a:t>Ήπιες μορφές ενέργειας				Κωδικός  στον Εύδοξο: 10040</a:t>
            </a:r>
            <a:endParaRPr lang="el-GR" dirty="0" smtClean="0"/>
          </a:p>
          <a:p>
            <a:r>
              <a:rPr lang="el-GR" dirty="0" smtClean="0"/>
              <a:t>Συγγραφείς: </a:t>
            </a:r>
            <a:r>
              <a:rPr lang="el-GR" dirty="0" err="1" smtClean="0"/>
              <a:t>Κουτσούμπας</a:t>
            </a:r>
            <a:r>
              <a:rPr lang="el-GR" dirty="0" smtClean="0"/>
              <a:t> Χρήστος Ι.</a:t>
            </a:r>
          </a:p>
          <a:p>
            <a:r>
              <a:rPr lang="el-GR" dirty="0" smtClean="0"/>
              <a:t>ISBN: 960-442-723-7</a:t>
            </a:r>
          </a:p>
          <a:p>
            <a:endParaRPr lang="el-GR" dirty="0" smtClean="0"/>
          </a:p>
          <a:p>
            <a:r>
              <a:rPr lang="el-GR" b="1" dirty="0" smtClean="0"/>
              <a:t>Ήπιες Μορφές Ενέργειας Ι: Περιβάλλον </a:t>
            </a:r>
            <a:endParaRPr lang="el-GR" dirty="0" smtClean="0"/>
          </a:p>
          <a:p>
            <a:r>
              <a:rPr lang="el-GR" b="1" dirty="0" smtClean="0"/>
              <a:t>και ανανεώσιμες πηγές ενέργειας			κωδικός στον Εύδοξο: 14613</a:t>
            </a:r>
            <a:endParaRPr lang="el-GR" dirty="0" smtClean="0"/>
          </a:p>
          <a:p>
            <a:r>
              <a:rPr lang="el-GR" dirty="0" smtClean="0"/>
              <a:t>Συγγραφείς: </a:t>
            </a:r>
            <a:r>
              <a:rPr lang="el-GR" dirty="0" err="1" smtClean="0"/>
              <a:t>Καπλάνης</a:t>
            </a:r>
            <a:r>
              <a:rPr lang="el-GR" dirty="0" smtClean="0"/>
              <a:t> Σωκράτης Ν.	</a:t>
            </a:r>
          </a:p>
          <a:p>
            <a:r>
              <a:rPr lang="el-GR" dirty="0" smtClean="0"/>
              <a:t>ISBN: 978-960-411-429-0				Εκδότης: ΣΤΕΛΛΑ ΠΑΡΙΚΟΥ &amp; ΣΙΑ ΟΕ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3" indent="-273050"/>
            <a:r>
              <a:rPr lang="el-GR" b="1" dirty="0" smtClean="0"/>
              <a:t>Βιβλιογραφία Μαθήματος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1586"/>
            <a:ext cx="699928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Αστέρι 6 ακτινών"/>
          <p:cNvSpPr/>
          <p:nvPr/>
        </p:nvSpPr>
        <p:spPr>
          <a:xfrm rot="20034733">
            <a:off x="1859349" y="5846250"/>
            <a:ext cx="453600" cy="453600"/>
          </a:xfrm>
          <a:prstGeom prst="star6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Αστέρι 6 ακτινών"/>
          <p:cNvSpPr/>
          <p:nvPr/>
        </p:nvSpPr>
        <p:spPr>
          <a:xfrm rot="20034733">
            <a:off x="1788326" y="4113066"/>
            <a:ext cx="648000" cy="648000"/>
          </a:xfrm>
          <a:prstGeom prst="star6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425406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/>
              <a:t>Εισαγωγές</a:t>
            </a:r>
            <a:r>
              <a:rPr lang="el-GR" sz="1600" dirty="0" smtClean="0"/>
              <a:t>		</a:t>
            </a:r>
            <a:r>
              <a:rPr lang="el-GR" b="1" dirty="0" smtClean="0"/>
              <a:t>74 </a:t>
            </a:r>
            <a:r>
              <a:rPr lang="el-GR" sz="1600" b="1" dirty="0" smtClean="0"/>
              <a:t>%</a:t>
            </a:r>
            <a:r>
              <a:rPr lang="el-GR" sz="1600" dirty="0" smtClean="0"/>
              <a:t> της ακαθάριστης κατανάλωσης (24,70 από τα 33,49 Μ</a:t>
            </a:r>
            <a:r>
              <a:rPr lang="en-US" sz="1600" dirty="0" smtClean="0"/>
              <a:t>toe</a:t>
            </a:r>
            <a:r>
              <a:rPr lang="el-GR" sz="1600" dirty="0" smtClean="0"/>
              <a:t>) </a:t>
            </a:r>
          </a:p>
          <a:p>
            <a:pPr algn="just"/>
            <a:r>
              <a:rPr lang="el-GR" sz="1600" dirty="0" smtClean="0"/>
              <a:t>		</a:t>
            </a:r>
            <a:endParaRPr lang="el-GR" sz="1000" dirty="0" smtClean="0"/>
          </a:p>
          <a:p>
            <a:pPr algn="just"/>
            <a:r>
              <a:rPr lang="el-GR" sz="1600" b="1" dirty="0" smtClean="0"/>
              <a:t>ΑΠΕ (2010)</a:t>
            </a:r>
            <a:r>
              <a:rPr lang="el-GR" sz="1600" dirty="0" smtClean="0"/>
              <a:t>	6,3 % της ακαθάριστης κατανάλωσης </a:t>
            </a:r>
          </a:p>
          <a:p>
            <a:pPr algn="just"/>
            <a:r>
              <a:rPr lang="el-GR" sz="1600" dirty="0" smtClean="0"/>
              <a:t>		</a:t>
            </a:r>
            <a:r>
              <a:rPr lang="el-GR" sz="1600" b="1" dirty="0" smtClean="0"/>
              <a:t>9,2 % της ακαθάριστης τελικής κατανάλωσης</a:t>
            </a:r>
          </a:p>
          <a:p>
            <a:pPr algn="just"/>
            <a:r>
              <a:rPr lang="el-GR" sz="1600" dirty="0" smtClean="0"/>
              <a:t>		13,1 % της τελικής κατανάλωσης</a:t>
            </a:r>
          </a:p>
          <a:p>
            <a:pPr algn="just"/>
            <a:r>
              <a:rPr lang="el-GR" sz="1600" dirty="0" smtClean="0"/>
              <a:t>		17,3 % της πρωτογενούς παραγωγής</a:t>
            </a:r>
          </a:p>
          <a:p>
            <a:pPr algn="just"/>
            <a:endParaRPr lang="el-GR" sz="1000" dirty="0" smtClean="0"/>
          </a:p>
          <a:p>
            <a:pPr algn="just"/>
            <a:r>
              <a:rPr lang="el-GR" sz="1600" b="1" dirty="0" smtClean="0"/>
              <a:t>Απώλειες 		48 % </a:t>
            </a:r>
            <a:r>
              <a:rPr lang="el-GR" sz="1600" dirty="0" smtClean="0"/>
              <a:t>της τελικής κατανάλωσης </a:t>
            </a:r>
          </a:p>
          <a:p>
            <a:pPr algn="just"/>
            <a:r>
              <a:rPr lang="el-GR" sz="1600" b="1" dirty="0" smtClean="0"/>
              <a:t>Ηλεκτροπαραγωγής</a:t>
            </a:r>
            <a:r>
              <a:rPr lang="en-US" sz="1600" b="1" dirty="0" smtClean="0"/>
              <a:t>	3</a:t>
            </a:r>
            <a:r>
              <a:rPr lang="el-GR" sz="1600" b="1" dirty="0" smtClean="0"/>
              <a:t>2</a:t>
            </a:r>
            <a:r>
              <a:rPr lang="en-US" sz="1600" b="1" dirty="0" smtClean="0"/>
              <a:t> % </a:t>
            </a:r>
            <a:r>
              <a:rPr lang="el-GR" sz="1600" dirty="0" smtClean="0"/>
              <a:t>της ακαθάριστης κατανάλωσης</a:t>
            </a:r>
            <a:endParaRPr lang="en-US" sz="16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ακαθάριστη τελική κατανάλωση ενέργειας ….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-32" y="50004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στην Ελλάδα </a:t>
            </a:r>
          </a:p>
          <a:p>
            <a:pPr algn="just"/>
            <a:r>
              <a:rPr lang="el-GR" b="1" dirty="0" smtClean="0"/>
              <a:t>                  το 2007 …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sz="1100" dirty="0" smtClean="0"/>
              <a:t>Πηγή:  </a:t>
            </a:r>
            <a:r>
              <a:rPr lang="en-US" sz="1100" dirty="0" smtClean="0"/>
              <a:t>Energy and transport</a:t>
            </a:r>
          </a:p>
          <a:p>
            <a:pPr algn="just"/>
            <a:r>
              <a:rPr lang="en-US" sz="1100" dirty="0" smtClean="0"/>
              <a:t>             in Figures, 2010</a:t>
            </a:r>
            <a:endParaRPr lang="el-G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(ενεργειακά ισοζύγια κρατών)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-32" y="285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παραγωγή +    καθαρές*   –   μεταβολή**    = </a:t>
            </a:r>
            <a:r>
              <a:rPr lang="en-US" b="1" dirty="0" smtClean="0"/>
              <a:t>     </a:t>
            </a:r>
            <a:r>
              <a:rPr lang="el-GR" b="1" dirty="0" smtClean="0"/>
              <a:t>      απώλειες            + απώλειες +       τελική </a:t>
            </a:r>
          </a:p>
          <a:p>
            <a:pPr algn="just"/>
            <a:r>
              <a:rPr lang="el-GR" b="1" dirty="0" smtClean="0"/>
              <a:t>	        εισαγωγές    αποθεμάτων       </a:t>
            </a:r>
            <a:r>
              <a:rPr lang="en-US" b="1" dirty="0" smtClean="0"/>
              <a:t> </a:t>
            </a:r>
            <a:r>
              <a:rPr lang="el-GR" b="1" dirty="0" smtClean="0"/>
              <a:t>ηλεκτροπαραγωγής       δικτύου       κατανάλωση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-32" y="2874342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… στην Ελλάδα το 2007 </a:t>
            </a:r>
            <a:r>
              <a:rPr lang="el-GR" sz="1100" dirty="0" smtClean="0"/>
              <a:t>Πηγή:  </a:t>
            </a:r>
            <a:r>
              <a:rPr lang="en-US" sz="1100" dirty="0" smtClean="0"/>
              <a:t>Energy and transport</a:t>
            </a:r>
            <a:r>
              <a:rPr lang="el-GR" sz="1100" dirty="0" smtClean="0"/>
              <a:t> </a:t>
            </a:r>
            <a:r>
              <a:rPr lang="en-US" sz="1100" dirty="0" smtClean="0"/>
              <a:t>in Figures, 2010</a:t>
            </a:r>
            <a:r>
              <a:rPr lang="el-GR" sz="1100" dirty="0" smtClean="0"/>
              <a:t> </a:t>
            </a:r>
            <a:r>
              <a:rPr lang="el-GR" b="1" dirty="0" smtClean="0"/>
              <a:t>…</a:t>
            </a:r>
          </a:p>
          <a:p>
            <a:pPr algn="just"/>
            <a:endParaRPr lang="el-GR" b="1" dirty="0" smtClean="0"/>
          </a:p>
          <a:p>
            <a:pPr algn="ctr"/>
            <a:r>
              <a:rPr lang="el-GR" b="1" dirty="0" smtClean="0"/>
              <a:t>12,18 + </a:t>
            </a:r>
            <a:r>
              <a:rPr lang="el-GR" b="1" dirty="0" smtClean="0">
                <a:solidFill>
                  <a:srgbClr val="FF0000"/>
                </a:solidFill>
              </a:rPr>
              <a:t>24,70</a:t>
            </a:r>
            <a:r>
              <a:rPr lang="el-GR" b="1" dirty="0" smtClean="0"/>
              <a:t> – (+3,39) = 10,84 + 0,69 + 21,96		[</a:t>
            </a:r>
            <a:r>
              <a:rPr lang="en-US" b="1" dirty="0" smtClean="0"/>
              <a:t>Mtoe]</a:t>
            </a:r>
          </a:p>
          <a:p>
            <a:pPr algn="ctr"/>
            <a:endParaRPr lang="el-GR" b="1" dirty="0" smtClean="0"/>
          </a:p>
          <a:p>
            <a:pPr algn="just"/>
            <a:r>
              <a:rPr lang="el-GR" b="1" dirty="0" smtClean="0"/>
              <a:t>		        33,49		</a:t>
            </a:r>
            <a:r>
              <a:rPr lang="el-GR" b="1" dirty="0" err="1" smtClean="0"/>
              <a:t>33,49</a:t>
            </a:r>
            <a:endParaRPr lang="en-US" b="1" dirty="0" smtClean="0"/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… στην </a:t>
            </a:r>
            <a:r>
              <a:rPr lang="en-US" b="1" dirty="0" smtClean="0"/>
              <a:t>EE-27</a:t>
            </a:r>
            <a:r>
              <a:rPr lang="el-GR" b="1" dirty="0" smtClean="0"/>
              <a:t> το 2007 </a:t>
            </a:r>
            <a:r>
              <a:rPr lang="el-GR" sz="1100" dirty="0" smtClean="0"/>
              <a:t>Πηγή:  </a:t>
            </a:r>
            <a:r>
              <a:rPr lang="en-US" sz="1100" dirty="0" smtClean="0"/>
              <a:t>Energy and transport</a:t>
            </a:r>
            <a:r>
              <a:rPr lang="el-GR" sz="1100" dirty="0" smtClean="0"/>
              <a:t> </a:t>
            </a:r>
            <a:r>
              <a:rPr lang="en-US" sz="1100" dirty="0" smtClean="0"/>
              <a:t>in Figures, 2010</a:t>
            </a:r>
            <a:r>
              <a:rPr lang="el-GR" sz="1100" dirty="0" smtClean="0"/>
              <a:t> </a:t>
            </a:r>
            <a:r>
              <a:rPr lang="el-GR" b="1" dirty="0" smtClean="0"/>
              <a:t>…</a:t>
            </a:r>
          </a:p>
          <a:p>
            <a:pPr algn="just"/>
            <a:endParaRPr lang="el-GR" b="1" dirty="0" smtClean="0"/>
          </a:p>
          <a:p>
            <a:pPr algn="ctr"/>
            <a:r>
              <a:rPr lang="el-GR" b="1" dirty="0" smtClean="0"/>
              <a:t>859,45 + </a:t>
            </a:r>
            <a:r>
              <a:rPr lang="el-GR" b="1" dirty="0" smtClean="0">
                <a:solidFill>
                  <a:srgbClr val="FF0000"/>
                </a:solidFill>
              </a:rPr>
              <a:t>988,35</a:t>
            </a:r>
            <a:r>
              <a:rPr lang="el-GR" b="1" dirty="0" smtClean="0"/>
              <a:t> – (+41,42) = 605,03 + 43,67 + 1157,68	[</a:t>
            </a:r>
            <a:r>
              <a:rPr lang="en-US" b="1" dirty="0" smtClean="0"/>
              <a:t>Mtoe]</a:t>
            </a:r>
            <a:endParaRPr lang="el-GR" b="1" dirty="0" smtClean="0"/>
          </a:p>
          <a:p>
            <a:pPr algn="ctr"/>
            <a:endParaRPr lang="el-GR" b="1" dirty="0" smtClean="0"/>
          </a:p>
          <a:p>
            <a:pPr algn="just"/>
            <a:r>
              <a:rPr lang="el-GR" b="1" dirty="0" smtClean="0"/>
              <a:t>		         1806,38		       </a:t>
            </a:r>
            <a:r>
              <a:rPr lang="el-GR" b="1" dirty="0" err="1" smtClean="0"/>
              <a:t>1806,38</a:t>
            </a:r>
            <a:endParaRPr lang="el-GR" b="1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*   εισαγωγές – εξαγωγές</a:t>
            </a:r>
          </a:p>
          <a:p>
            <a:pPr algn="just"/>
            <a:r>
              <a:rPr lang="el-GR" sz="1400" dirty="0" smtClean="0"/>
              <a:t>** αποθέματα στο τέλος του έτους μείον αποθέματα στην αρχή του έτους</a:t>
            </a:r>
          </a:p>
          <a:p>
            <a:pPr algn="ctr"/>
            <a:endParaRPr lang="el-GR" b="1" dirty="0" smtClean="0"/>
          </a:p>
          <a:p>
            <a:pPr algn="just"/>
            <a:endParaRPr lang="el-GR" b="1" dirty="0" smtClean="0"/>
          </a:p>
          <a:p>
            <a:pPr algn="just"/>
            <a:endParaRPr lang="el-GR" b="1" dirty="0" smtClean="0"/>
          </a:p>
          <a:p>
            <a:pPr algn="just"/>
            <a:endParaRPr lang="el-GR" b="1" dirty="0" smtClean="0"/>
          </a:p>
        </p:txBody>
      </p:sp>
      <p:sp>
        <p:nvSpPr>
          <p:cNvPr id="7" name="6 - Δεξιό άγκιστρο"/>
          <p:cNvSpPr/>
          <p:nvPr/>
        </p:nvSpPr>
        <p:spPr>
          <a:xfrm rot="5400000">
            <a:off x="7572396" y="71414"/>
            <a:ext cx="214314" cy="2500330"/>
          </a:xfrm>
          <a:prstGeom prst="rightBrac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910334" y="1500174"/>
            <a:ext cx="3305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ακαθάριστη τελική κατανάλωση</a:t>
            </a:r>
          </a:p>
          <a:p>
            <a:r>
              <a:rPr lang="en-US" b="1" dirty="0" smtClean="0"/>
              <a:t>       </a:t>
            </a:r>
            <a:r>
              <a:rPr lang="el-GR" b="1" dirty="0" smtClean="0"/>
              <a:t>(</a:t>
            </a:r>
            <a:r>
              <a:rPr lang="en-US" b="1" dirty="0" smtClean="0"/>
              <a:t>gross final consumption)</a:t>
            </a:r>
            <a:endParaRPr lang="el-GR" dirty="0"/>
          </a:p>
        </p:txBody>
      </p:sp>
      <p:sp>
        <p:nvSpPr>
          <p:cNvPr id="9" name="8 - Δεξιό άγκιστρο"/>
          <p:cNvSpPr/>
          <p:nvPr/>
        </p:nvSpPr>
        <p:spPr>
          <a:xfrm rot="5400000">
            <a:off x="6429388" y="-71462"/>
            <a:ext cx="357190" cy="4643470"/>
          </a:xfrm>
          <a:prstGeom prst="rightBrace">
            <a:avLst>
              <a:gd name="adj1" fmla="val 5604"/>
              <a:gd name="adj2" fmla="val 5000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άγκιστρο"/>
          <p:cNvSpPr/>
          <p:nvPr/>
        </p:nvSpPr>
        <p:spPr>
          <a:xfrm rot="5400000">
            <a:off x="1857356" y="285728"/>
            <a:ext cx="357190" cy="3929090"/>
          </a:xfrm>
          <a:prstGeom prst="rightBrace">
            <a:avLst>
              <a:gd name="adj1" fmla="val 5604"/>
              <a:gd name="adj2" fmla="val 50000"/>
            </a:avLst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4844104" y="2428868"/>
            <a:ext cx="3554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l-GR" b="1" dirty="0" smtClean="0"/>
              <a:t>ακαθάριστη εγχώρια κατανάλωση</a:t>
            </a:r>
            <a:endParaRPr lang="en-US" b="1" dirty="0" smtClean="0"/>
          </a:p>
          <a:p>
            <a:r>
              <a:rPr lang="el-GR" b="1" dirty="0" smtClean="0"/>
              <a:t>        (</a:t>
            </a:r>
            <a:r>
              <a:rPr lang="en-US" b="1" dirty="0" smtClean="0"/>
              <a:t>gross inland consumption)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244776" y="2428868"/>
            <a:ext cx="3554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l-GR" b="1" dirty="0" smtClean="0"/>
              <a:t>ακαθάριστη εγχώρια κατανάλωση</a:t>
            </a:r>
            <a:endParaRPr lang="en-US" b="1" dirty="0" smtClean="0"/>
          </a:p>
          <a:p>
            <a:r>
              <a:rPr lang="el-GR" b="1" dirty="0" smtClean="0"/>
              <a:t>        (</a:t>
            </a:r>
            <a:r>
              <a:rPr lang="en-US" b="1" dirty="0" smtClean="0"/>
              <a:t>gross inland consumption)</a:t>
            </a:r>
            <a:endParaRPr lang="el-GR" dirty="0"/>
          </a:p>
        </p:txBody>
      </p:sp>
      <p:sp>
        <p:nvSpPr>
          <p:cNvPr id="13" name="12 - Δεξιό άγκιστρο"/>
          <p:cNvSpPr/>
          <p:nvPr/>
        </p:nvSpPr>
        <p:spPr>
          <a:xfrm rot="5400000">
            <a:off x="4714876" y="3160095"/>
            <a:ext cx="214314" cy="1928826"/>
          </a:xfrm>
          <a:prstGeom prst="rightBrac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άγκιστρο"/>
          <p:cNvSpPr/>
          <p:nvPr/>
        </p:nvSpPr>
        <p:spPr>
          <a:xfrm rot="5400000">
            <a:off x="2500298" y="3160095"/>
            <a:ext cx="214314" cy="1928826"/>
          </a:xfrm>
          <a:prstGeom prst="rightBrac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άγκιστρο"/>
          <p:cNvSpPr/>
          <p:nvPr/>
        </p:nvSpPr>
        <p:spPr>
          <a:xfrm rot="5400000">
            <a:off x="5322099" y="4696011"/>
            <a:ext cx="214314" cy="2286016"/>
          </a:xfrm>
          <a:prstGeom prst="rightBrac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Δεξιό άγκιστρο"/>
          <p:cNvSpPr/>
          <p:nvPr/>
        </p:nvSpPr>
        <p:spPr>
          <a:xfrm rot="5400000">
            <a:off x="2643174" y="4588854"/>
            <a:ext cx="214314" cy="2500330"/>
          </a:xfrm>
          <a:prstGeom prst="rightBrac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432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θερμότητα, ηλεκτρισμός και καύσιμα μεταφορών ….</a:t>
            </a:r>
            <a:endParaRPr 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305" y="1312338"/>
            <a:ext cx="29448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603" y="4098420"/>
            <a:ext cx="29448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736" y="5714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στην Ελλάδα το 2007 </a:t>
            </a:r>
          </a:p>
          <a:p>
            <a:pPr algn="just"/>
            <a:r>
              <a:rPr lang="el-GR" sz="1100" dirty="0" smtClean="0"/>
              <a:t>Πηγή:  </a:t>
            </a:r>
            <a:r>
              <a:rPr lang="en-US" sz="1100" dirty="0" smtClean="0"/>
              <a:t>Energy and transport</a:t>
            </a:r>
          </a:p>
          <a:p>
            <a:pPr algn="just"/>
            <a:r>
              <a:rPr lang="en-US" sz="1100" dirty="0" smtClean="0"/>
              <a:t>             in Figures, 2010</a:t>
            </a:r>
            <a:endParaRPr lang="el-GR" sz="1100" dirty="0"/>
          </a:p>
        </p:txBody>
      </p:sp>
      <p:sp>
        <p:nvSpPr>
          <p:cNvPr id="8" name="7 - Ορθογώνιο"/>
          <p:cNvSpPr/>
          <p:nvPr/>
        </p:nvSpPr>
        <p:spPr>
          <a:xfrm>
            <a:off x="2011478" y="857232"/>
            <a:ext cx="1810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ακαθάριστη</a:t>
            </a:r>
          </a:p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κατανάλωση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57670" y="3698986"/>
            <a:ext cx="162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τελική</a:t>
            </a:r>
          </a:p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κατανάλωση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391078" y="325655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απώλειες	       35 %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1406" y="2738850"/>
            <a:ext cx="325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ηλεκτρισμός (καθαρός)       14 %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1175054" y="228168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θερμότητα         </a:t>
            </a:r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25 %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188702" y="176775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μεταφορές        </a:t>
            </a:r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26 %</a:t>
            </a:r>
          </a:p>
        </p:txBody>
      </p:sp>
      <p:sp>
        <p:nvSpPr>
          <p:cNvPr id="14" name="13 - Δεξιό άγκιστρο"/>
          <p:cNvSpPr/>
          <p:nvPr/>
        </p:nvSpPr>
        <p:spPr>
          <a:xfrm>
            <a:off x="3393654" y="2659142"/>
            <a:ext cx="144016" cy="1080120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3510374" y="301541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49 %  ηλεκτρισμός </a:t>
            </a:r>
          </a:p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          (ακαθάριστος)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6646584" y="6165304"/>
            <a:ext cx="325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22 %   ηλεκτρισμός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6609408" y="541416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38 %   </a:t>
            </a:r>
            <a:r>
              <a:rPr lang="el-GR" b="1" dirty="0" smtClean="0">
                <a:solidFill>
                  <a:srgbClr val="660033"/>
                </a:solidFill>
              </a:rPr>
              <a:t>θερμότητα</a:t>
            </a:r>
            <a:endParaRPr lang="el-GR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619288" y="465313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40 %   </a:t>
            </a:r>
            <a:r>
              <a:rPr lang="el-GR" b="1" dirty="0" smtClean="0">
                <a:solidFill>
                  <a:srgbClr val="660033"/>
                </a:solidFill>
              </a:rPr>
              <a:t>μεταφορές</a:t>
            </a:r>
            <a:endParaRPr lang="el-GR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194" y="59272"/>
            <a:ext cx="914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…</a:t>
            </a:r>
            <a:r>
              <a:rPr lang="el-GR" b="1" dirty="0" smtClean="0"/>
              <a:t> θερμότητα, ηλεκτρισμός και καύσιμα μεταφορών ….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-32" y="6440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… στην ΕΕ-27 </a:t>
            </a:r>
          </a:p>
          <a:p>
            <a:pPr algn="just"/>
            <a:r>
              <a:rPr lang="el-GR" sz="1100" dirty="0" smtClean="0"/>
              <a:t>Πηγή:  </a:t>
            </a:r>
            <a:r>
              <a:rPr lang="en-US" sz="1100" dirty="0" smtClean="0"/>
              <a:t>Energy and transport</a:t>
            </a:r>
          </a:p>
          <a:p>
            <a:pPr algn="just"/>
            <a:r>
              <a:rPr lang="en-US" sz="1100" dirty="0" smtClean="0"/>
              <a:t>             in Figures, 2010</a:t>
            </a:r>
            <a:endParaRPr lang="el-GR" sz="11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000" y="1701510"/>
            <a:ext cx="29448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191" y="3959248"/>
            <a:ext cx="29448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000232" y="1142984"/>
            <a:ext cx="1780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ακαθάριστη</a:t>
            </a:r>
          </a:p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κατανάλωση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059944" y="3429000"/>
            <a:ext cx="165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τελική</a:t>
            </a:r>
          </a:p>
          <a:p>
            <a:pPr algn="ctr"/>
            <a:r>
              <a:rPr lang="el-GR" sz="2000" b="1" u="sng" dirty="0" smtClean="0">
                <a:solidFill>
                  <a:srgbClr val="660033"/>
                </a:solidFill>
              </a:rPr>
              <a:t>κατανάλωση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319640" y="361089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απώλειες	       36 %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-32" y="3093190"/>
            <a:ext cx="325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ηλεκτρισμός (καθαρός)       13 %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1103616" y="263602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θερμότητα         </a:t>
            </a:r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30 %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117264" y="212209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μεταφορές        </a:t>
            </a:r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21 %</a:t>
            </a:r>
          </a:p>
        </p:txBody>
      </p:sp>
      <p:sp>
        <p:nvSpPr>
          <p:cNvPr id="14" name="13 - Δεξιό άγκιστρο"/>
          <p:cNvSpPr/>
          <p:nvPr/>
        </p:nvSpPr>
        <p:spPr>
          <a:xfrm>
            <a:off x="3322216" y="3013482"/>
            <a:ext cx="144016" cy="1080120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3438936" y="336975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49 %  ηλεκτρισμός </a:t>
            </a:r>
          </a:p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          (ακαθάριστος)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6604404" y="5995068"/>
            <a:ext cx="325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rgbClr val="660033"/>
                </a:solidFill>
              </a:rPr>
              <a:t>21 %   ηλεκτρισμός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6567228" y="524392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46 %   </a:t>
            </a:r>
            <a:r>
              <a:rPr lang="el-GR" b="1" dirty="0" smtClean="0">
                <a:solidFill>
                  <a:srgbClr val="660033"/>
                </a:solidFill>
              </a:rPr>
              <a:t>θερμότητα</a:t>
            </a:r>
            <a:endParaRPr lang="el-GR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577108" y="448290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33 %   </a:t>
            </a:r>
            <a:r>
              <a:rPr lang="el-GR" b="1" dirty="0" smtClean="0">
                <a:solidFill>
                  <a:srgbClr val="660033"/>
                </a:solidFill>
              </a:rPr>
              <a:t>μεταφορές</a:t>
            </a:r>
            <a:endParaRPr lang="el-GR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1.1 Παγκόσμιο Ενεργειακό Ισοζύγιο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-32" y="64291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παγκόσμια παραγωγή (= κατανάλωση + απώλειες) εκτιμάται σήμερα σε </a:t>
            </a:r>
            <a:r>
              <a:rPr lang="el-GR" dirty="0" smtClean="0"/>
              <a:t>περίπου:</a:t>
            </a:r>
          </a:p>
          <a:p>
            <a:endParaRPr lang="el-GR" dirty="0"/>
          </a:p>
          <a:p>
            <a:pPr algn="ctr"/>
            <a:r>
              <a:rPr lang="el-GR" b="1" dirty="0" smtClean="0"/>
              <a:t>10 </a:t>
            </a:r>
            <a:r>
              <a:rPr lang="en-US" b="1" dirty="0" err="1"/>
              <a:t>Gtoe</a:t>
            </a:r>
            <a:r>
              <a:rPr lang="el-GR" b="1" dirty="0"/>
              <a:t>/</a:t>
            </a:r>
            <a:r>
              <a:rPr lang="en-US" b="1" dirty="0"/>
              <a:t>a </a:t>
            </a:r>
            <a:endParaRPr lang="el-GR" b="1" dirty="0" smtClean="0"/>
          </a:p>
          <a:p>
            <a:pPr algn="ctr"/>
            <a:r>
              <a:rPr lang="el-GR" dirty="0" smtClean="0"/>
              <a:t>(</a:t>
            </a:r>
            <a:r>
              <a:rPr lang="el-GR" dirty="0"/>
              <a:t>10.000 </a:t>
            </a:r>
            <a:r>
              <a:rPr lang="en-US" dirty="0"/>
              <a:t>Mtoe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/>
              <a:t>, 120.000.000 </a:t>
            </a:r>
            <a:r>
              <a:rPr lang="en-US" dirty="0" err="1"/>
              <a:t>GWh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/>
              <a:t> ή 420 </a:t>
            </a:r>
            <a:r>
              <a:rPr lang="en-US" dirty="0"/>
              <a:t>EJ</a:t>
            </a:r>
            <a:r>
              <a:rPr lang="el-GR" dirty="0"/>
              <a:t>/</a:t>
            </a:r>
            <a:r>
              <a:rPr lang="en-US" dirty="0"/>
              <a:t>a</a:t>
            </a:r>
            <a:r>
              <a:rPr lang="el-GR" dirty="0" smtClean="0"/>
              <a:t>) 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Ο</a:t>
            </a:r>
            <a:r>
              <a:rPr lang="el-GR" dirty="0" smtClean="0"/>
              <a:t>ι ακριβείς εκτιμήσεις </a:t>
            </a:r>
            <a:r>
              <a:rPr lang="el-GR" dirty="0"/>
              <a:t>αποκλίνουν</a:t>
            </a:r>
            <a:r>
              <a:rPr lang="el-GR" dirty="0" smtClean="0"/>
              <a:t>:	</a:t>
            </a:r>
            <a:r>
              <a:rPr lang="en-US" dirty="0" smtClean="0"/>
              <a:t>10.312 </a:t>
            </a:r>
            <a:r>
              <a:rPr lang="el-GR" dirty="0"/>
              <a:t>Μ</a:t>
            </a:r>
            <a:r>
              <a:rPr lang="en-US" dirty="0"/>
              <a:t>toe/a 	[International Energy Outlook]</a:t>
            </a:r>
            <a:endParaRPr lang="el-GR" dirty="0"/>
          </a:p>
          <a:p>
            <a:r>
              <a:rPr lang="el-GR" dirty="0" smtClean="0"/>
              <a:t>				</a:t>
            </a:r>
            <a:r>
              <a:rPr lang="en-US" dirty="0" smtClean="0"/>
              <a:t>10.375 </a:t>
            </a:r>
            <a:r>
              <a:rPr lang="el-GR" dirty="0"/>
              <a:t>Μ</a:t>
            </a:r>
            <a:r>
              <a:rPr lang="en-US" dirty="0"/>
              <a:t>toe/a 	[International Energy Agency]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l-GR" dirty="0"/>
              <a:t>Από αυτά:	36 % παράγεται από πετρέλαιο </a:t>
            </a:r>
          </a:p>
          <a:p>
            <a:r>
              <a:rPr lang="el-GR" dirty="0" smtClean="0"/>
              <a:t>		23 </a:t>
            </a:r>
            <a:r>
              <a:rPr lang="el-GR" dirty="0"/>
              <a:t>% παράγεται από γαιάνθρακες</a:t>
            </a:r>
          </a:p>
          <a:p>
            <a:r>
              <a:rPr lang="el-GR" dirty="0" smtClean="0"/>
              <a:t>		21 </a:t>
            </a:r>
            <a:r>
              <a:rPr lang="el-GR" dirty="0"/>
              <a:t>% παράγεται από φυσικό αέριο</a:t>
            </a:r>
          </a:p>
          <a:p>
            <a:r>
              <a:rPr lang="el-GR" dirty="0" smtClean="0"/>
              <a:t>		13 </a:t>
            </a:r>
            <a:r>
              <a:rPr lang="el-GR" dirty="0"/>
              <a:t>% παράγεται από ανανεώσιμες πηγές </a:t>
            </a:r>
            <a:endParaRPr lang="el-GR" dirty="0" smtClean="0"/>
          </a:p>
          <a:p>
            <a:r>
              <a:rPr lang="el-GR" dirty="0"/>
              <a:t>	</a:t>
            </a:r>
            <a:r>
              <a:rPr lang="el-GR" dirty="0" smtClean="0"/>
              <a:t>		(</a:t>
            </a:r>
            <a:r>
              <a:rPr lang="el-GR" dirty="0"/>
              <a:t>βιομάζα: 10,5 %, Υ/Η: 2,2 %, αλλά: 0,3 %)</a:t>
            </a:r>
          </a:p>
          <a:p>
            <a:r>
              <a:rPr lang="el-GR" dirty="0"/>
              <a:t> 		 7 % παράγεται από ουράνιο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Το ειδικό ενεργειακό περιεχόμενο των κυριότερων ορυκτών καυσίμων είναι:</a:t>
            </a:r>
          </a:p>
          <a:p>
            <a:r>
              <a:rPr lang="el-GR" dirty="0"/>
              <a:t> </a:t>
            </a:r>
          </a:p>
          <a:p>
            <a:r>
              <a:rPr lang="el-GR" dirty="0"/>
              <a:t>Αργό		</a:t>
            </a:r>
            <a:r>
              <a:rPr lang="en-US" dirty="0" smtClean="0"/>
              <a:t>1,00</a:t>
            </a:r>
            <a:r>
              <a:rPr lang="el-GR" dirty="0" smtClean="0"/>
              <a:t>  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Γαιάνθρακας</a:t>
            </a:r>
            <a:r>
              <a:rPr lang="el-GR" dirty="0"/>
              <a:t>	0,65  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</a:t>
            </a:r>
          </a:p>
          <a:p>
            <a:r>
              <a:rPr lang="el-GR" dirty="0"/>
              <a:t>Ντίζελ		1,05  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Λιγνίτης</a:t>
            </a:r>
            <a:r>
              <a:rPr lang="el-GR" dirty="0"/>
              <a:t>	</a:t>
            </a:r>
            <a:r>
              <a:rPr lang="el-GR" dirty="0" smtClean="0"/>
              <a:t>	0,12  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</a:t>
            </a:r>
            <a:r>
              <a:rPr lang="el-GR" dirty="0" smtClean="0"/>
              <a:t>καυσίμου</a:t>
            </a:r>
            <a:endParaRPr lang="el-GR" dirty="0"/>
          </a:p>
          <a:p>
            <a:r>
              <a:rPr lang="el-GR" dirty="0"/>
              <a:t>Βενζίνη 	</a:t>
            </a:r>
            <a:r>
              <a:rPr lang="el-GR" dirty="0" smtClean="0"/>
              <a:t>	1,10  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 err="1"/>
              <a:t>tn</a:t>
            </a:r>
            <a:r>
              <a:rPr lang="el-GR" dirty="0"/>
              <a:t> καυσίμου 	</a:t>
            </a:r>
            <a:r>
              <a:rPr lang="el-GR" dirty="0" smtClean="0"/>
              <a:t>Φυσικό </a:t>
            </a:r>
            <a:r>
              <a:rPr lang="el-GR" dirty="0"/>
              <a:t>αέριο	0,001 </a:t>
            </a:r>
            <a:r>
              <a:rPr lang="en-US" dirty="0"/>
              <a:t>toe</a:t>
            </a:r>
            <a:r>
              <a:rPr lang="el-GR" dirty="0"/>
              <a:t>/</a:t>
            </a:r>
            <a:r>
              <a:rPr lang="en-US" dirty="0"/>
              <a:t>m</a:t>
            </a:r>
            <a:r>
              <a:rPr lang="el-GR" baseline="30000" dirty="0"/>
              <a:t>3</a:t>
            </a:r>
            <a:r>
              <a:rPr lang="el-GR" dirty="0"/>
              <a:t> καυσίμου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1953</Words>
  <Application>Microsoft Office PowerPoint</Application>
  <PresentationFormat>On-screen Show (4:3)</PresentationFormat>
  <Paragraphs>694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FMGGCE+Arial</vt:lpstr>
      <vt:lpstr>Times New Roman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Κωνσταντίνος Αθανασίου</cp:lastModifiedBy>
  <cp:revision>148</cp:revision>
  <dcterms:created xsi:type="dcterms:W3CDTF">2011-10-10T12:35:39Z</dcterms:created>
  <dcterms:modified xsi:type="dcterms:W3CDTF">2021-02-23T07:21:51Z</dcterms:modified>
</cp:coreProperties>
</file>