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63" r:id="rId8"/>
    <p:sldId id="262" r:id="rId9"/>
    <p:sldId id="264" r:id="rId10"/>
    <p:sldId id="265" r:id="rId11"/>
    <p:sldId id="267" r:id="rId12"/>
    <p:sldId id="266"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1" r:id="rId28"/>
    <p:sldId id="282" r:id="rId29"/>
    <p:sldId id="283" r:id="rId30"/>
    <p:sldId id="285" r:id="rId31"/>
    <p:sldId id="286"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snapToGrid="0">
      <p:cViewPr varScale="1">
        <p:scale>
          <a:sx n="104" d="100"/>
          <a:sy n="104"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88DAE6-87D4-41EA-B824-B7D2D91B92E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B7F87CE-C2EB-49FF-9EDB-6BC5C1BE1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DADDC7-7FBD-405A-A958-4717CB577F01}"/>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5" name="Θέση υποσέλιδου 4">
            <a:extLst>
              <a:ext uri="{FF2B5EF4-FFF2-40B4-BE49-F238E27FC236}">
                <a16:creationId xmlns:a16="http://schemas.microsoft.com/office/drawing/2014/main" id="{C2CFAAB2-357C-4B63-BB86-9291E7C9125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0FB4E77-1493-40C4-A22C-B091EEB14BD1}"/>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10241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5638EE-D858-449F-BBD2-CF85711A131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E84CF9B-AA5C-4FB7-BE90-FD5D96AEBD3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1E6B1F-A509-4D10-9E66-B9D8BA20A786}"/>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5" name="Θέση υποσέλιδου 4">
            <a:extLst>
              <a:ext uri="{FF2B5EF4-FFF2-40B4-BE49-F238E27FC236}">
                <a16:creationId xmlns:a16="http://schemas.microsoft.com/office/drawing/2014/main" id="{80123D9A-E70C-4550-96A9-C797874603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C32E295-BA45-4AFE-8E48-4F469EB8C10E}"/>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48229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BDC828F-D3AD-4036-9CAB-149642E2697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8EC095D-95E8-44B3-B8FE-F1C5DCDB70E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3A96ADE-78C8-40AD-A216-52F7EE22D703}"/>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5" name="Θέση υποσέλιδου 4">
            <a:extLst>
              <a:ext uri="{FF2B5EF4-FFF2-40B4-BE49-F238E27FC236}">
                <a16:creationId xmlns:a16="http://schemas.microsoft.com/office/drawing/2014/main" id="{B7A2B07D-0A37-4938-947F-207A2859732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02228A1-A601-48E5-95B2-12C725BADB6A}"/>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1925374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40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2118012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56F5069-7627-44FE-BD66-C761F75B9075}"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90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56F5069-7627-44FE-BD66-C761F75B9075}" type="datetimeFigureOut">
              <a:rPr lang="el-GR" smtClean="0"/>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172163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56F5069-7627-44FE-BD66-C761F75B9075}" type="datetimeFigureOut">
              <a:rPr lang="el-GR" smtClean="0"/>
              <a:t>14/5/2020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1727597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56F5069-7627-44FE-BD66-C761F75B9075}" type="datetimeFigureOut">
              <a:rPr lang="el-GR" smtClean="0"/>
              <a:t>14/5/2020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4080228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56F5069-7627-44FE-BD66-C761F75B9075}" type="datetimeFigureOut">
              <a:rPr lang="el-GR" smtClean="0"/>
              <a:t>14/5/2020</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31226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6F5069-7627-44FE-BD66-C761F75B9075}" type="datetimeFigureOut">
              <a:rPr lang="el-GR" smtClean="0"/>
              <a:t>14/5/2020</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CEF8A5-3539-458C-A98C-756B02584A60}" type="slidenum">
              <a:rPr lang="el-GR" smtClean="0"/>
              <a:t>‹#›</a:t>
            </a:fld>
            <a:endParaRPr lang="el-GR"/>
          </a:p>
        </p:txBody>
      </p:sp>
    </p:spTree>
    <p:extLst>
      <p:ext uri="{BB962C8B-B14F-4D97-AF65-F5344CB8AC3E}">
        <p14:creationId xmlns:p14="http://schemas.microsoft.com/office/powerpoint/2010/main" val="37691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E753B-E2BA-4C4A-A1F8-ED613B430D9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C06A26-137F-4670-A2FD-2390FFFA3B7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27848D7-9F90-4FAD-A17F-AD7F6B570832}"/>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5" name="Θέση υποσέλιδου 4">
            <a:extLst>
              <a:ext uri="{FF2B5EF4-FFF2-40B4-BE49-F238E27FC236}">
                <a16:creationId xmlns:a16="http://schemas.microsoft.com/office/drawing/2014/main" id="{CF4FC20B-5046-4B0D-A003-6B45359E21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D71D615-1E4F-4CA7-9BAC-D6EC3BE47842}"/>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45049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56F5069-7627-44FE-BD66-C761F75B9075}" type="datetimeFigureOut">
              <a:rPr lang="el-GR" smtClean="0"/>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3200572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37227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109403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6B01E-5219-467D-AB9C-74DAA7C0EF8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3D17869-490C-4C3E-AD73-F0FB83C1E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5042D73-6AF7-4BA9-B25C-4E72D7621997}"/>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5" name="Θέση υποσέλιδου 4">
            <a:extLst>
              <a:ext uri="{FF2B5EF4-FFF2-40B4-BE49-F238E27FC236}">
                <a16:creationId xmlns:a16="http://schemas.microsoft.com/office/drawing/2014/main" id="{70E99DE1-824C-456C-88D9-D899F69718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97F1B92-4718-41AD-8E9B-EDDCDAC58C8E}"/>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54669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32DE64-32D0-485E-BD33-EC79FFC18C0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A0C8531-13E7-426D-BD99-7F4345361F7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5813809-760F-467C-8357-B6A824E3E47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EF6FAAF-A2B4-49DA-B7B9-DD451AC65C9B}"/>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6" name="Θέση υποσέλιδου 5">
            <a:extLst>
              <a:ext uri="{FF2B5EF4-FFF2-40B4-BE49-F238E27FC236}">
                <a16:creationId xmlns:a16="http://schemas.microsoft.com/office/drawing/2014/main" id="{0DAC7297-CD86-4863-8207-943AF3F7743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525AB92-CAE5-4C73-8569-66760F38CB5E}"/>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6448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5E5671-BA4B-4CE4-A54A-CD9742C987E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B35E99B-3568-4ABF-AF5D-72CAB26217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E4B0E5C-6E2C-4A54-A104-0FBBD06F79A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5230CAE-EA48-47F8-9ED3-443B4FCA9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45AB787-6422-4F2C-A0EC-5A62815B1A5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D3EB974-5335-4A24-BC28-69CB551752DE}"/>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8" name="Θέση υποσέλιδου 7">
            <a:extLst>
              <a:ext uri="{FF2B5EF4-FFF2-40B4-BE49-F238E27FC236}">
                <a16:creationId xmlns:a16="http://schemas.microsoft.com/office/drawing/2014/main" id="{C4CE6213-A442-4BD1-9DE5-0220C0EE59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BE9DB4F-56A6-4EAE-AD1C-372833C32F9B}"/>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28044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82DD49-2F3C-4CF8-A36C-94CD3D493A5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4DE129F-A70E-4803-996A-5B7719311438}"/>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4" name="Θέση υποσέλιδου 3">
            <a:extLst>
              <a:ext uri="{FF2B5EF4-FFF2-40B4-BE49-F238E27FC236}">
                <a16:creationId xmlns:a16="http://schemas.microsoft.com/office/drawing/2014/main" id="{38821CC0-D56F-4758-9307-5DC5C521171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8FDA037-39C0-476B-9112-3709B7055F38}"/>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33534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EC62065-0158-464A-8F87-B5C3777962AA}"/>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3" name="Θέση υποσέλιδου 2">
            <a:extLst>
              <a:ext uri="{FF2B5EF4-FFF2-40B4-BE49-F238E27FC236}">
                <a16:creationId xmlns:a16="http://schemas.microsoft.com/office/drawing/2014/main" id="{3A6A7523-1685-4877-BF80-26C6032EF46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994153E-ABA1-4718-A061-809C6C604825}"/>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33234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19E218-AC6E-4C19-9CAD-9F1F8C9DD5D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5C83C7-6BB5-45EC-BA37-4640CE31D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4D09797-D869-4ED2-B918-040BB1BB7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75E079A-99F9-4F3C-B66F-CB0FBF741128}"/>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6" name="Θέση υποσέλιδου 5">
            <a:extLst>
              <a:ext uri="{FF2B5EF4-FFF2-40B4-BE49-F238E27FC236}">
                <a16:creationId xmlns:a16="http://schemas.microsoft.com/office/drawing/2014/main" id="{8CA98137-5C19-469E-9F08-85A80477B54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EF9391A-865C-4D94-AE77-D6797BAEA41F}"/>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227715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20AA3F-BC63-4D76-9DAC-C8DBF0C728B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BEC3221-F45C-45D0-AD9A-7E3FD85A0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86CE96D-D538-4FCC-BDDF-F94B6BF2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42E7353-A3EB-4396-A634-AA08755ED3CB}"/>
              </a:ext>
            </a:extLst>
          </p:cNvPr>
          <p:cNvSpPr>
            <a:spLocks noGrp="1"/>
          </p:cNvSpPr>
          <p:nvPr>
            <p:ph type="dt" sz="half" idx="10"/>
          </p:nvPr>
        </p:nvSpPr>
        <p:spPr/>
        <p:txBody>
          <a:bodyPr/>
          <a:lstStyle/>
          <a:p>
            <a:fld id="{52ABC25F-D6CC-4058-BD88-459B4DB8EB17}" type="datetimeFigureOut">
              <a:rPr lang="el-GR" smtClean="0"/>
              <a:t>14/5/2020</a:t>
            </a:fld>
            <a:endParaRPr lang="el-GR"/>
          </a:p>
        </p:txBody>
      </p:sp>
      <p:sp>
        <p:nvSpPr>
          <p:cNvPr id="6" name="Θέση υποσέλιδου 5">
            <a:extLst>
              <a:ext uri="{FF2B5EF4-FFF2-40B4-BE49-F238E27FC236}">
                <a16:creationId xmlns:a16="http://schemas.microsoft.com/office/drawing/2014/main" id="{59C7B85F-6281-48D4-B3AE-A194BE2BFF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A09F9B-091E-464F-8FB0-60B5CBB1EF6C}"/>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68025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48C69D6-7D74-40DD-844A-FA0FD80C4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265B8A3-CC01-421A-9B96-059B98160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E3ED8DD-8CDE-4809-85A4-37E7288B8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BC25F-D6CC-4058-BD88-459B4DB8EB17}" type="datetimeFigureOut">
              <a:rPr lang="el-GR" smtClean="0"/>
              <a:t>14/5/2020</a:t>
            </a:fld>
            <a:endParaRPr lang="el-GR"/>
          </a:p>
        </p:txBody>
      </p:sp>
      <p:sp>
        <p:nvSpPr>
          <p:cNvPr id="5" name="Θέση υποσέλιδου 4">
            <a:extLst>
              <a:ext uri="{FF2B5EF4-FFF2-40B4-BE49-F238E27FC236}">
                <a16:creationId xmlns:a16="http://schemas.microsoft.com/office/drawing/2014/main" id="{55C5EC4E-7837-4895-B244-8689FB7D6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1B9A906-9ED0-47F9-81B3-814720D68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2748F-DD07-4387-A2C8-C81EFA75ED87}" type="slidenum">
              <a:rPr lang="el-GR" smtClean="0"/>
              <a:t>‹#›</a:t>
            </a:fld>
            <a:endParaRPr lang="el-GR"/>
          </a:p>
        </p:txBody>
      </p:sp>
    </p:spTree>
    <p:extLst>
      <p:ext uri="{BB962C8B-B14F-4D97-AF65-F5344CB8AC3E}">
        <p14:creationId xmlns:p14="http://schemas.microsoft.com/office/powerpoint/2010/main" val="420620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56F5069-7627-44FE-BD66-C761F75B9075}" type="datetimeFigureOut">
              <a:rPr lang="el-GR" smtClean="0"/>
              <a:t>14/5/2020</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CEF8A5-3539-458C-A98C-756B02584A60}"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5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78200B-24F5-4B9A-BDC7-F5C6583E3FA3}"/>
              </a:ext>
            </a:extLst>
          </p:cNvPr>
          <p:cNvSpPr>
            <a:spLocks noGrp="1"/>
          </p:cNvSpPr>
          <p:nvPr>
            <p:ph type="ctrTitle"/>
          </p:nvPr>
        </p:nvSpPr>
        <p:spPr/>
        <p:txBody>
          <a:bodyPr/>
          <a:lstStyle/>
          <a:p>
            <a:r>
              <a:rPr lang="el-GR" dirty="0"/>
              <a:t>Πιθανότητες και Στατιστική</a:t>
            </a:r>
          </a:p>
        </p:txBody>
      </p:sp>
      <p:sp>
        <p:nvSpPr>
          <p:cNvPr id="3" name="Υπότιτλος 2">
            <a:extLst>
              <a:ext uri="{FF2B5EF4-FFF2-40B4-BE49-F238E27FC236}">
                <a16:creationId xmlns:a16="http://schemas.microsoft.com/office/drawing/2014/main" id="{FB8F5C35-1754-4777-9601-667DF18571BE}"/>
              </a:ext>
            </a:extLst>
          </p:cNvPr>
          <p:cNvSpPr>
            <a:spLocks noGrp="1"/>
          </p:cNvSpPr>
          <p:nvPr>
            <p:ph type="subTitle" idx="1"/>
          </p:nvPr>
        </p:nvSpPr>
        <p:spPr/>
        <p:txBody>
          <a:bodyPr/>
          <a:lstStyle/>
          <a:p>
            <a:r>
              <a:rPr lang="el-GR" dirty="0" err="1"/>
              <a:t>Εκτιμητικη</a:t>
            </a:r>
            <a:r>
              <a:rPr lang="el-GR" dirty="0"/>
              <a:t> και </a:t>
            </a:r>
            <a:r>
              <a:rPr lang="el-GR" dirty="0" err="1"/>
              <a:t>διαστηματα</a:t>
            </a:r>
            <a:r>
              <a:rPr lang="el-GR" dirty="0"/>
              <a:t> </a:t>
            </a:r>
            <a:r>
              <a:rPr lang="el-GR" dirty="0" err="1"/>
              <a:t>εμπιστοσυνης</a:t>
            </a:r>
            <a:endParaRPr lang="el-GR" dirty="0"/>
          </a:p>
        </p:txBody>
      </p:sp>
    </p:spTree>
    <p:extLst>
      <p:ext uri="{BB962C8B-B14F-4D97-AF65-F5344CB8AC3E}">
        <p14:creationId xmlns:p14="http://schemas.microsoft.com/office/powerpoint/2010/main" val="381274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8017D-D85F-4EED-BF33-4D8E8F9E989D}"/>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Κανονική κατανομή, άγνωστη τυπική απόκλιση </a:t>
            </a:r>
            <a:r>
              <a:rPr lang="en-US" sz="2800" dirty="0">
                <a:solidFill>
                  <a:srgbClr val="000000">
                    <a:lumMod val="75000"/>
                    <a:lumOff val="25000"/>
                  </a:srgbClr>
                </a:solidFill>
                <a:latin typeface="Times New Roman" panose="02020603050405020304" pitchFamily="18" charset="0"/>
                <a:cs typeface="Times New Roman" panose="02020603050405020304" pitchFamily="18" charset="0"/>
              </a:rPr>
              <a:t>(</a:t>
            </a: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μικρό δείγμα)</a:t>
            </a:r>
            <a:endParaRPr lang="el-GR" dirty="0"/>
          </a:p>
        </p:txBody>
      </p:sp>
      <p:sp>
        <p:nvSpPr>
          <p:cNvPr id="5" name="Θέση περιεχομένου 4">
            <a:extLst>
              <a:ext uri="{FF2B5EF4-FFF2-40B4-BE49-F238E27FC236}">
                <a16:creationId xmlns:a16="http://schemas.microsoft.com/office/drawing/2014/main" id="{22520E6A-D01B-412B-A71D-EC767753ACCF}"/>
              </a:ext>
            </a:extLst>
          </p:cNvPr>
          <p:cNvSpPr>
            <a:spLocks noGrp="1"/>
          </p:cNvSpPr>
          <p:nvPr>
            <p:ph idx="1"/>
          </p:nvPr>
        </p:nvSpPr>
        <p:spPr/>
        <p:txBody>
          <a:bodyPr/>
          <a:lstStyle/>
          <a:p>
            <a:endParaRPr lang="el-GR" dirty="0"/>
          </a:p>
          <a:p>
            <a:pPr algn="just"/>
            <a:endParaRPr lang="el-GR" dirty="0"/>
          </a:p>
        </p:txBody>
      </p:sp>
      <mc:AlternateContent xmlns:mc="http://schemas.openxmlformats.org/markup-compatibility/2006" xmlns:a14="http://schemas.microsoft.com/office/drawing/2010/main">
        <mc:Choice Requires="a14">
          <p:graphicFrame>
            <p:nvGraphicFramePr>
              <p:cNvPr id="3" name="Πίνακας 6">
                <a:extLst>
                  <a:ext uri="{FF2B5EF4-FFF2-40B4-BE49-F238E27FC236}">
                    <a16:creationId xmlns:a16="http://schemas.microsoft.com/office/drawing/2014/main" id="{28A6ED00-42FC-41A8-AFF1-58BAEFC029A8}"/>
                  </a:ext>
                </a:extLst>
              </p:cNvPr>
              <p:cNvGraphicFramePr>
                <a:graphicFrameLocks noGrp="1"/>
              </p:cNvGraphicFramePr>
              <p:nvPr/>
            </p:nvGraphicFramePr>
            <p:xfrm>
              <a:off x="2062480" y="2140989"/>
              <a:ext cx="8128000" cy="1641793"/>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922081625"/>
                        </a:ext>
                      </a:extLst>
                    </a:gridCol>
                    <a:gridCol w="6569825">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50846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num>
                                    <m:den>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l-GR" sz="20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num>
                                    <m:den>
                                      <m:rad>
                                        <m:radPr>
                                          <m:degHide m:val="o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den>
                                  </m:f>
                                </m:e>
                              </m:d>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553218"/>
                      </a:ext>
                    </a:extLst>
                  </a:tr>
                  <a:tr h="370840">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num>
                                      <m:den>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e>
                                </m:d>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num>
                                      <m:den>
                                        <m:rad>
                                          <m:radPr>
                                            <m:degHide m:val="on"/>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den>
                                    </m:f>
                                  </m:e>
                                </m:d>
                              </m:oMath>
                            </m:oMathPara>
                          </a14:m>
                          <a:endParaRPr lang="el-GR"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9741418"/>
                      </a:ext>
                    </a:extLst>
                  </a:tr>
                </a:tbl>
              </a:graphicData>
            </a:graphic>
          </p:graphicFrame>
        </mc:Choice>
        <mc:Fallback xmlns="">
          <p:graphicFrame>
            <p:nvGraphicFramePr>
              <p:cNvPr id="3" name="Πίνακας 6">
                <a:extLst>
                  <a:ext uri="{FF2B5EF4-FFF2-40B4-BE49-F238E27FC236}">
                    <a16:creationId xmlns:a16="http://schemas.microsoft.com/office/drawing/2014/main" id="{28A6ED00-42FC-41A8-AFF1-58BAEFC029A8}"/>
                  </a:ext>
                </a:extLst>
              </p:cNvPr>
              <p:cNvGraphicFramePr>
                <a:graphicFrameLocks noGrp="1"/>
              </p:cNvGraphicFramePr>
              <p:nvPr/>
            </p:nvGraphicFramePr>
            <p:xfrm>
              <a:off x="2062480" y="2140989"/>
              <a:ext cx="8128000" cy="1641793"/>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922081625"/>
                        </a:ext>
                      </a:extLst>
                    </a:gridCol>
                    <a:gridCol w="6569825">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569087">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840" t="-70213" r="-186" b="-124468"/>
                          </a:stretch>
                        </a:blipFill>
                      </a:tcPr>
                    </a:tc>
                    <a:extLst>
                      <a:ext uri="{0D108BD9-81ED-4DB2-BD59-A6C34878D82A}">
                        <a16:rowId xmlns:a16="http://schemas.microsoft.com/office/drawing/2014/main" val="2265553218"/>
                      </a:ext>
                    </a:extLst>
                  </a:tr>
                  <a:tr h="701866">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2"/>
                          <a:stretch>
                            <a:fillRect l="-23840" t="-139130" r="-186" b="-1739"/>
                          </a:stretch>
                        </a:blipFill>
                      </a:tcPr>
                    </a:tc>
                    <a:extLst>
                      <a:ext uri="{0D108BD9-81ED-4DB2-BD59-A6C34878D82A}">
                        <a16:rowId xmlns:a16="http://schemas.microsoft.com/office/drawing/2014/main" val="829741418"/>
                      </a:ext>
                    </a:extLst>
                  </a:tr>
                </a:tbl>
              </a:graphicData>
            </a:graphic>
          </p:graphicFrame>
        </mc:Fallback>
      </mc:AlternateContent>
      <p:sp>
        <p:nvSpPr>
          <p:cNvPr id="4" name="Ορθογώνιο 3">
            <a:extLst>
              <a:ext uri="{FF2B5EF4-FFF2-40B4-BE49-F238E27FC236}">
                <a16:creationId xmlns:a16="http://schemas.microsoft.com/office/drawing/2014/main" id="{509289D8-B1C6-4D3D-8D1C-EBD67C80904C}"/>
              </a:ext>
            </a:extLst>
          </p:cNvPr>
          <p:cNvSpPr/>
          <p:nvPr/>
        </p:nvSpPr>
        <p:spPr>
          <a:xfrm>
            <a:off x="1376218" y="4078037"/>
            <a:ext cx="10455564" cy="1738938"/>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l-GR" sz="2000" dirty="0">
                <a:solidFill>
                  <a:srgbClr val="000000">
                    <a:lumMod val="75000"/>
                    <a:lumOff val="25000"/>
                  </a:srgbClr>
                </a:solidFill>
              </a:rPr>
              <a:t>Οι βαθμοί Χ στην κλίμακα 0-20 στις εξετάσεις ενός μαθήματος ακολουθούν κανονική κατανομή.</a:t>
            </a:r>
          </a:p>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l-GR" sz="2000" dirty="0">
                <a:solidFill>
                  <a:srgbClr val="000000">
                    <a:lumMod val="75000"/>
                    <a:lumOff val="25000"/>
                  </a:srgbClr>
                </a:solidFill>
              </a:rPr>
              <a:t> Αν οι βαθμοί ενός τυχαία επιλεγμένου δείγματος 7 γραπτών είναι</a:t>
            </a:r>
            <a:r>
              <a:rPr lang="en-US" sz="2000" dirty="0">
                <a:solidFill>
                  <a:srgbClr val="000000">
                    <a:lumMod val="75000"/>
                    <a:lumOff val="25000"/>
                  </a:srgbClr>
                </a:solidFill>
              </a:rPr>
              <a:t>:</a:t>
            </a:r>
          </a:p>
          <a:p>
            <a:pPr marL="91440" lvl="0" indent="-91440" algn="ctr">
              <a:lnSpc>
                <a:spcPct val="90000"/>
              </a:lnSpc>
              <a:spcBef>
                <a:spcPts val="1200"/>
              </a:spcBef>
              <a:spcAft>
                <a:spcPts val="200"/>
              </a:spcAft>
              <a:buClr>
                <a:srgbClr val="E48312"/>
              </a:buClr>
              <a:buSzPct val="100000"/>
              <a:buFont typeface="Calibri" panose="020F0502020204030204" pitchFamily="34" charset="0"/>
              <a:buChar char=" "/>
            </a:pPr>
            <a:r>
              <a:rPr lang="en-US" sz="2000" dirty="0">
                <a:solidFill>
                  <a:srgbClr val="000000">
                    <a:lumMod val="75000"/>
                    <a:lumOff val="25000"/>
                  </a:srgbClr>
                </a:solidFill>
              </a:rPr>
              <a:t>14,5 17,5 14,0 15,2 18,0 17,3 13,8</a:t>
            </a:r>
          </a:p>
          <a:p>
            <a:pPr lvl="0" algn="just">
              <a:lnSpc>
                <a:spcPct val="90000"/>
              </a:lnSpc>
              <a:spcBef>
                <a:spcPts val="1200"/>
              </a:spcBef>
              <a:spcAft>
                <a:spcPts val="200"/>
              </a:spcAft>
              <a:buClr>
                <a:srgbClr val="E48312"/>
              </a:buClr>
              <a:buSzPct val="100000"/>
            </a:pPr>
            <a:r>
              <a:rPr lang="el-GR" sz="2000" dirty="0">
                <a:solidFill>
                  <a:srgbClr val="000000">
                    <a:lumMod val="75000"/>
                    <a:lumOff val="25000"/>
                  </a:srgbClr>
                </a:solidFill>
              </a:rPr>
              <a:t> να βρεθεί ένα διάστημα εμπιστοσύνης για τη μέση τιμή των βαθμών </a:t>
            </a:r>
            <a:endParaRPr lang="en-US" sz="2000" dirty="0">
              <a:solidFill>
                <a:srgbClr val="000000">
                  <a:lumMod val="75000"/>
                  <a:lumOff val="25000"/>
                </a:srgbClr>
              </a:solidFill>
            </a:endParaRPr>
          </a:p>
        </p:txBody>
      </p:sp>
    </p:spTree>
    <p:extLst>
      <p:ext uri="{BB962C8B-B14F-4D97-AF65-F5344CB8AC3E}">
        <p14:creationId xmlns:p14="http://schemas.microsoft.com/office/powerpoint/2010/main" val="212889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8017D-D85F-4EED-BF33-4D8E8F9E989D}"/>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Κανονική κατανομή, άγνωστη τυπική απόκλιση </a:t>
            </a:r>
            <a:r>
              <a:rPr lang="en-US" sz="2800" dirty="0">
                <a:solidFill>
                  <a:srgbClr val="000000">
                    <a:lumMod val="75000"/>
                    <a:lumOff val="25000"/>
                  </a:srgbClr>
                </a:solidFill>
                <a:latin typeface="Times New Roman" panose="02020603050405020304" pitchFamily="18" charset="0"/>
                <a:cs typeface="Times New Roman" panose="02020603050405020304" pitchFamily="18" charset="0"/>
              </a:rPr>
              <a:t>(</a:t>
            </a: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μικρό δείγμα)</a:t>
            </a:r>
            <a:endParaRPr lang="el-GR" dirty="0"/>
          </a:p>
        </p:txBody>
      </p:sp>
      <p:sp>
        <p:nvSpPr>
          <p:cNvPr id="5" name="Θέση περιεχομένου 4">
            <a:extLst>
              <a:ext uri="{FF2B5EF4-FFF2-40B4-BE49-F238E27FC236}">
                <a16:creationId xmlns:a16="http://schemas.microsoft.com/office/drawing/2014/main" id="{22520E6A-D01B-412B-A71D-EC767753ACCF}"/>
              </a:ext>
            </a:extLst>
          </p:cNvPr>
          <p:cNvSpPr>
            <a:spLocks noGrp="1"/>
          </p:cNvSpPr>
          <p:nvPr>
            <p:ph idx="1"/>
          </p:nvPr>
        </p:nvSpPr>
        <p:spPr/>
        <p:txBody>
          <a:bodyPr/>
          <a:lstStyle/>
          <a:p>
            <a:endParaRPr lang="el-GR" dirty="0"/>
          </a:p>
          <a:p>
            <a:pPr algn="just"/>
            <a:endParaRPr lang="el-GR" dirty="0"/>
          </a:p>
        </p:txBody>
      </p:sp>
      <mc:AlternateContent xmlns:mc="http://schemas.openxmlformats.org/markup-compatibility/2006" xmlns:a14="http://schemas.microsoft.com/office/drawing/2010/main">
        <mc:Choice Requires="a14">
          <p:sp>
            <p:nvSpPr>
              <p:cNvPr id="4" name="Ορθογώνιο 3">
                <a:extLst>
                  <a:ext uri="{FF2B5EF4-FFF2-40B4-BE49-F238E27FC236}">
                    <a16:creationId xmlns:a16="http://schemas.microsoft.com/office/drawing/2014/main" id="{509289D8-B1C6-4D3D-8D1C-EBD67C80904C}"/>
                  </a:ext>
                </a:extLst>
              </p:cNvPr>
              <p:cNvSpPr/>
              <p:nvPr/>
            </p:nvSpPr>
            <p:spPr>
              <a:xfrm>
                <a:off x="1036320" y="1845734"/>
                <a:ext cx="10455564" cy="3992311"/>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l-GR" sz="2000" dirty="0">
                    <a:solidFill>
                      <a:srgbClr val="000000">
                        <a:lumMod val="75000"/>
                        <a:lumOff val="25000"/>
                      </a:srgbClr>
                    </a:solidFill>
                  </a:rPr>
                  <a:t>Οι βαθμοί Χ στην κλίμακα 0-20 στις εξετάσεις ενός μαθήματος ακολουθούν κανονική κατανομή.</a:t>
                </a:r>
              </a:p>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l-GR" sz="2000" dirty="0">
                    <a:solidFill>
                      <a:srgbClr val="000000">
                        <a:lumMod val="75000"/>
                        <a:lumOff val="25000"/>
                      </a:srgbClr>
                    </a:solidFill>
                  </a:rPr>
                  <a:t> Αν οι βαθμοί ενός τυχαία επιλεγμένου δείγματος 7 γραπτών είναι</a:t>
                </a:r>
                <a:r>
                  <a:rPr lang="en-US" sz="2000" dirty="0">
                    <a:solidFill>
                      <a:srgbClr val="000000">
                        <a:lumMod val="75000"/>
                        <a:lumOff val="25000"/>
                      </a:srgbClr>
                    </a:solidFill>
                  </a:rPr>
                  <a:t>:</a:t>
                </a:r>
              </a:p>
              <a:p>
                <a:pPr marL="91440" lvl="0" indent="-91440" algn="ctr">
                  <a:lnSpc>
                    <a:spcPct val="90000"/>
                  </a:lnSpc>
                  <a:spcBef>
                    <a:spcPts val="1200"/>
                  </a:spcBef>
                  <a:spcAft>
                    <a:spcPts val="200"/>
                  </a:spcAft>
                  <a:buClr>
                    <a:srgbClr val="E48312"/>
                  </a:buClr>
                  <a:buSzPct val="100000"/>
                  <a:buFont typeface="Calibri" panose="020F0502020204030204" pitchFamily="34" charset="0"/>
                  <a:buChar char=" "/>
                </a:pPr>
                <a:r>
                  <a:rPr lang="en-US" sz="2000" dirty="0">
                    <a:solidFill>
                      <a:srgbClr val="000000">
                        <a:lumMod val="75000"/>
                        <a:lumOff val="25000"/>
                      </a:srgbClr>
                    </a:solidFill>
                  </a:rPr>
                  <a:t>14,5 17,5 14,0 15,2 18,0 17,3 13,8</a:t>
                </a:r>
              </a:p>
              <a:p>
                <a:pPr lvl="0" algn="just">
                  <a:lnSpc>
                    <a:spcPct val="90000"/>
                  </a:lnSpc>
                  <a:spcBef>
                    <a:spcPts val="1200"/>
                  </a:spcBef>
                  <a:spcAft>
                    <a:spcPts val="200"/>
                  </a:spcAft>
                  <a:buClr>
                    <a:srgbClr val="E48312"/>
                  </a:buClr>
                  <a:buSzPct val="100000"/>
                </a:pPr>
                <a:r>
                  <a:rPr lang="el-GR" sz="2000" dirty="0">
                    <a:solidFill>
                      <a:srgbClr val="000000">
                        <a:lumMod val="75000"/>
                        <a:lumOff val="25000"/>
                      </a:srgbClr>
                    </a:solidFill>
                  </a:rPr>
                  <a:t> να βρεθεί ένα διάστημα εμπιστοσύνης για τη μέση τιμή των βαθμών.</a:t>
                </a:r>
              </a:p>
              <a:p>
                <a:pPr algn="ctr"/>
                <a14:m>
                  <m:oMathPara xmlns:m="http://schemas.openxmlformats.org/officeDocument/2006/math">
                    <m:oMathParaPr>
                      <m:jc m:val="centerGroup"/>
                    </m:oMathParaPr>
                    <m:oMath xmlns:m="http://schemas.openxmlformats.org/officeDocument/2006/math">
                      <m:acc>
                        <m:accPr>
                          <m:chr m:val="̅"/>
                          <m:ctrlPr>
                            <a:rPr lang="el-GR"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l-GR" sz="2000" b="0" i="1" smtClean="0">
                              <a:latin typeface="Cambria Math" panose="02040503050406030204" pitchFamily="18" charset="0"/>
                            </a:rPr>
                            <m:t>7</m:t>
                          </m:r>
                        </m:den>
                      </m:f>
                      <m:nary>
                        <m:naryPr>
                          <m:chr m:val="∑"/>
                          <m:limLoc m:val="subSup"/>
                          <m:ctrlPr>
                            <a:rPr lang="en-US" sz="2000" i="1">
                              <a:latin typeface="Cambria Math" panose="02040503050406030204" pitchFamily="18" charset="0"/>
                            </a:rPr>
                          </m:ctrlPr>
                        </m:naryPr>
                        <m:sub>
                          <m:r>
                            <m:rPr>
                              <m:brk m:alnAt="25"/>
                            </m:rPr>
                            <a:rPr lang="en-US" sz="2000" i="1">
                              <a:latin typeface="Cambria Math" panose="02040503050406030204" pitchFamily="18" charset="0"/>
                            </a:rPr>
                            <m:t>𝑖</m:t>
                          </m:r>
                          <m:r>
                            <a:rPr lang="en-US" sz="2000" i="1">
                              <a:latin typeface="Cambria Math" panose="02040503050406030204" pitchFamily="18" charset="0"/>
                            </a:rPr>
                            <m:t>=1</m:t>
                          </m:r>
                        </m:sub>
                        <m:sup>
                          <m:r>
                            <a:rPr lang="el-GR" sz="2000" b="0" i="1" smtClean="0">
                              <a:latin typeface="Cambria Math" panose="02040503050406030204" pitchFamily="18" charset="0"/>
                            </a:rPr>
                            <m:t>7</m:t>
                          </m:r>
                        </m:sup>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=1</m:t>
                          </m:r>
                          <m:r>
                            <a:rPr lang="el-GR" sz="2000" b="0" i="1" smtClean="0">
                              <a:latin typeface="Cambria Math" panose="02040503050406030204" pitchFamily="18" charset="0"/>
                            </a:rPr>
                            <m:t>5</m:t>
                          </m:r>
                          <m:r>
                            <a:rPr lang="en-US" sz="2000" i="1">
                              <a:latin typeface="Cambria Math" panose="02040503050406030204" pitchFamily="18" charset="0"/>
                            </a:rPr>
                            <m:t>,</m:t>
                          </m:r>
                          <m:r>
                            <a:rPr lang="el-GR" sz="2000" b="0" i="1" smtClean="0">
                              <a:latin typeface="Cambria Math" panose="02040503050406030204" pitchFamily="18" charset="0"/>
                            </a:rPr>
                            <m:t>76</m:t>
                          </m:r>
                        </m:e>
                      </m:nary>
                    </m:oMath>
                  </m:oMathPara>
                </a14:m>
                <a:endParaRPr lang="en-US" sz="2000" dirty="0"/>
              </a:p>
              <a:p>
                <a:pPr algn="ct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l-GR" sz="2000" b="0" i="1" smtClean="0">
                              <a:latin typeface="Cambria Math" panose="02040503050406030204" pitchFamily="18" charset="0"/>
                            </a:rPr>
                            <m:t>6</m:t>
                          </m:r>
                        </m:den>
                      </m:f>
                      <m:r>
                        <a:rPr lang="en-US" sz="2000" i="1">
                          <a:latin typeface="Cambria Math" panose="02040503050406030204" pitchFamily="18" charset="0"/>
                        </a:rPr>
                        <m:t>(</m:t>
                      </m:r>
                      <m:nary>
                        <m:naryPr>
                          <m:chr m:val="∑"/>
                          <m:limLoc m:val="subSup"/>
                          <m:ctrlPr>
                            <a:rPr lang="en-US" sz="2000" i="1">
                              <a:latin typeface="Cambria Math" panose="02040503050406030204" pitchFamily="18" charset="0"/>
                            </a:rPr>
                          </m:ctrlPr>
                        </m:naryPr>
                        <m:sub>
                          <m:r>
                            <m:rPr>
                              <m:brk m:alnAt="25"/>
                            </m:rPr>
                            <a:rPr lang="en-US" sz="2000" i="1">
                              <a:latin typeface="Cambria Math" panose="02040503050406030204" pitchFamily="18" charset="0"/>
                            </a:rPr>
                            <m:t>𝑖</m:t>
                          </m:r>
                          <m:r>
                            <a:rPr lang="en-US" sz="2000" i="1">
                              <a:latin typeface="Cambria Math" panose="02040503050406030204" pitchFamily="18" charset="0"/>
                            </a:rPr>
                            <m:t>=1</m:t>
                          </m:r>
                        </m:sub>
                        <m:sup>
                          <m:r>
                            <a:rPr lang="el-GR" sz="2000" b="0" i="1" smtClean="0">
                              <a:latin typeface="Cambria Math" panose="02040503050406030204" pitchFamily="18" charset="0"/>
                            </a:rPr>
                            <m:t>7</m:t>
                          </m:r>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e>
                            <m:sup>
                              <m:r>
                                <a:rPr lang="en-US" sz="2000" i="1">
                                  <a:latin typeface="Cambria Math" panose="02040503050406030204" pitchFamily="18" charset="0"/>
                                </a:rPr>
                                <m:t>2</m:t>
                              </m:r>
                            </m:sup>
                          </m:sSup>
                          <m:r>
                            <a:rPr lang="en-US" sz="2000" i="1">
                              <a:latin typeface="Cambria Math" panose="02040503050406030204" pitchFamily="18" charset="0"/>
                            </a:rPr>
                            <m:t>−</m:t>
                          </m:r>
                          <m:r>
                            <a:rPr lang="el-GR" sz="2000" b="0" i="1" smtClean="0">
                              <a:latin typeface="Cambria Math" panose="02040503050406030204" pitchFamily="18" charset="0"/>
                            </a:rPr>
                            <m:t>7</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p>
                              <m:r>
                                <a:rPr lang="en-US" sz="2000" i="1">
                                  <a:latin typeface="Cambria Math" panose="02040503050406030204" pitchFamily="18" charset="0"/>
                                </a:rPr>
                                <m:t>2</m:t>
                              </m:r>
                            </m:sup>
                          </m:sSup>
                          <m:r>
                            <a:rPr lang="en-US" sz="2000" i="1">
                              <a:latin typeface="Cambria Math" panose="02040503050406030204" pitchFamily="18" charset="0"/>
                            </a:rPr>
                            <m:t>)=</m:t>
                          </m:r>
                          <m:r>
                            <a:rPr lang="el-GR" sz="2000" b="0" i="1" smtClean="0">
                              <a:latin typeface="Cambria Math" panose="02040503050406030204" pitchFamily="18" charset="0"/>
                            </a:rPr>
                            <m:t>3,1</m:t>
                          </m:r>
                        </m:e>
                      </m:nary>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=1,76</m:t>
                      </m:r>
                    </m:oMath>
                  </m:oMathPara>
                </a14:m>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lnSpc>
                    <a:spcPct val="90000"/>
                  </a:lnSpc>
                  <a:spcBef>
                    <a:spcPts val="1200"/>
                  </a:spcBef>
                  <a:spcAft>
                    <a:spcPts val="200"/>
                  </a:spcAft>
                  <a:buClr>
                    <a:srgbClr val="E48312"/>
                  </a:buClr>
                  <a:buSzPct val="100000"/>
                </a:pPr>
                <a14:m>
                  <m:oMathPara xmlns:m="http://schemas.openxmlformats.org/officeDocument/2006/math">
                    <m:oMathParaPr>
                      <m:jc m:val="centerGroup"/>
                    </m:oMathParaPr>
                    <m:oMath xmlns:m="http://schemas.openxmlformats.org/officeDocument/2006/math">
                      <m:d>
                        <m:dPr>
                          <m:begChr m:val="["/>
                          <m:endChr m:val="]"/>
                          <m:ctrlPr>
                            <a:rPr lang="el-GR" sz="2000" i="1">
                              <a:solidFill>
                                <a:srgbClr val="000000"/>
                              </a:solidFill>
                              <a:latin typeface="Cambria Math" panose="02040503050406030204" pitchFamily="18" charset="0"/>
                              <a:cs typeface="Times New Roman" panose="02020603050405020304" pitchFamily="18" charset="0"/>
                            </a:rPr>
                          </m:ctrlPr>
                        </m:dPr>
                        <m:e>
                          <m:r>
                            <a:rPr lang="en-US" sz="2000" i="1">
                              <a:solidFill>
                                <a:srgbClr val="000000"/>
                              </a:solidFill>
                              <a:latin typeface="Cambria Math" panose="02040503050406030204" pitchFamily="18" charset="0"/>
                              <a:cs typeface="Times New Roman" panose="02020603050405020304" pitchFamily="18" charset="0"/>
                            </a:rPr>
                            <m:t>1</m:t>
                          </m:r>
                          <m:r>
                            <a:rPr lang="en-US" sz="2000" b="0" i="1" smtClean="0">
                              <a:solidFill>
                                <a:srgbClr val="000000"/>
                              </a:solidFill>
                              <a:latin typeface="Cambria Math" panose="02040503050406030204" pitchFamily="18" charset="0"/>
                              <a:cs typeface="Times New Roman" panose="02020603050405020304" pitchFamily="18" charset="0"/>
                            </a:rPr>
                            <m:t>5</m:t>
                          </m:r>
                          <m:r>
                            <a:rPr lang="en-US" sz="2000" i="1">
                              <a:solidFill>
                                <a:srgbClr val="000000"/>
                              </a:solidFill>
                              <a:latin typeface="Cambria Math" panose="02040503050406030204" pitchFamily="18" charset="0"/>
                              <a:cs typeface="Times New Roman" panose="02020603050405020304" pitchFamily="18" charset="0"/>
                            </a:rPr>
                            <m:t>,</m:t>
                          </m:r>
                          <m:r>
                            <a:rPr lang="en-US" sz="2000" b="0" i="1" smtClean="0">
                              <a:solidFill>
                                <a:srgbClr val="000000"/>
                              </a:solidFill>
                              <a:latin typeface="Cambria Math" panose="02040503050406030204" pitchFamily="18" charset="0"/>
                              <a:cs typeface="Times New Roman" panose="02020603050405020304" pitchFamily="18" charset="0"/>
                            </a:rPr>
                            <m:t>76</m:t>
                          </m:r>
                          <m:r>
                            <a:rPr lang="en-US" sz="2000" i="1">
                              <a:solidFill>
                                <a:srgbClr val="000000"/>
                              </a:solidFill>
                              <a:latin typeface="Cambria Math" panose="02040503050406030204" pitchFamily="18" charset="0"/>
                              <a:cs typeface="Times New Roman" panose="02020603050405020304" pitchFamily="18" charset="0"/>
                            </a:rPr>
                            <m:t>−1,9</m:t>
                          </m:r>
                          <m:r>
                            <a:rPr lang="en-US" sz="2000" b="0" i="1" smtClean="0">
                              <a:solidFill>
                                <a:srgbClr val="000000"/>
                              </a:solidFill>
                              <a:latin typeface="Cambria Math" panose="02040503050406030204" pitchFamily="18" charset="0"/>
                              <a:cs typeface="Times New Roman" panose="02020603050405020304" pitchFamily="18" charset="0"/>
                            </a:rPr>
                            <m:t>43</m:t>
                          </m:r>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1,76</m:t>
                              </m:r>
                            </m:num>
                            <m:den>
                              <m:rad>
                                <m:radPr>
                                  <m:degHide m:val="on"/>
                                  <m:ctrlPr>
                                    <a:rPr lang="en-US" sz="2000" i="1">
                                      <a:solidFill>
                                        <a:srgbClr val="000000"/>
                                      </a:solidFill>
                                      <a:latin typeface="Cambria Math" panose="02040503050406030204" pitchFamily="18" charset="0"/>
                                      <a:cs typeface="Times New Roman" panose="02020603050405020304" pitchFamily="18" charset="0"/>
                                    </a:rPr>
                                  </m:ctrlPr>
                                </m:radPr>
                                <m:deg/>
                                <m:e>
                                  <m:r>
                                    <a:rPr lang="en-US" sz="2000" b="0" i="1" smtClean="0">
                                      <a:solidFill>
                                        <a:srgbClr val="000000"/>
                                      </a:solidFill>
                                      <a:latin typeface="Cambria Math" panose="02040503050406030204" pitchFamily="18" charset="0"/>
                                      <a:cs typeface="Times New Roman" panose="02020603050405020304" pitchFamily="18" charset="0"/>
                                    </a:rPr>
                                    <m:t>7</m:t>
                                  </m:r>
                                </m:e>
                              </m:rad>
                            </m:den>
                          </m:f>
                          <m:r>
                            <a:rPr lang="en-US" sz="2000" i="1">
                              <a:solidFill>
                                <a:srgbClr val="000000"/>
                              </a:solidFill>
                              <a:latin typeface="Cambria Math" panose="02040503050406030204" pitchFamily="18" charset="0"/>
                              <a:cs typeface="Times New Roman" panose="02020603050405020304" pitchFamily="18" charset="0"/>
                            </a:rPr>
                            <m:t>,15,76</m:t>
                          </m:r>
                          <m:r>
                            <a:rPr lang="en-US" sz="2000" b="0" i="1" smtClean="0">
                              <a:solidFill>
                                <a:srgbClr val="000000"/>
                              </a:solidFill>
                              <a:latin typeface="Cambria Math" panose="02040503050406030204" pitchFamily="18" charset="0"/>
                              <a:cs typeface="Times New Roman" panose="02020603050405020304" pitchFamily="18" charset="0"/>
                            </a:rPr>
                            <m:t>+</m:t>
                          </m:r>
                          <m:r>
                            <a:rPr lang="en-US" sz="2000" i="1">
                              <a:solidFill>
                                <a:srgbClr val="000000"/>
                              </a:solidFill>
                              <a:latin typeface="Cambria Math" panose="02040503050406030204" pitchFamily="18" charset="0"/>
                              <a:cs typeface="Times New Roman" panose="02020603050405020304" pitchFamily="18" charset="0"/>
                            </a:rPr>
                            <m:t>1,943</m:t>
                          </m:r>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i="1">
                                  <a:solidFill>
                                    <a:srgbClr val="000000"/>
                                  </a:solidFill>
                                  <a:latin typeface="Cambria Math" panose="02040503050406030204" pitchFamily="18" charset="0"/>
                                  <a:cs typeface="Times New Roman" panose="02020603050405020304" pitchFamily="18" charset="0"/>
                                </a:rPr>
                                <m:t>1,76</m:t>
                              </m:r>
                            </m:num>
                            <m:den>
                              <m:rad>
                                <m:radPr>
                                  <m:degHide m:val="on"/>
                                  <m:ctrlPr>
                                    <a:rPr lang="en-US" sz="2000" i="1">
                                      <a:solidFill>
                                        <a:srgbClr val="000000"/>
                                      </a:solidFill>
                                      <a:latin typeface="Cambria Math" panose="02040503050406030204" pitchFamily="18" charset="0"/>
                                      <a:cs typeface="Times New Roman" panose="02020603050405020304" pitchFamily="18" charset="0"/>
                                    </a:rPr>
                                  </m:ctrlPr>
                                </m:radPr>
                                <m:deg/>
                                <m:e>
                                  <m:r>
                                    <a:rPr lang="en-US" sz="2000" i="1">
                                      <a:solidFill>
                                        <a:srgbClr val="000000"/>
                                      </a:solidFill>
                                      <a:latin typeface="Cambria Math" panose="02040503050406030204" pitchFamily="18" charset="0"/>
                                      <a:cs typeface="Times New Roman" panose="02020603050405020304" pitchFamily="18" charset="0"/>
                                    </a:rPr>
                                    <m:t>7</m:t>
                                  </m:r>
                                </m:e>
                              </m:rad>
                            </m:den>
                          </m:f>
                        </m:e>
                      </m:d>
                      <m:r>
                        <a:rPr lang="en-US" sz="2000" i="1">
                          <a:solidFill>
                            <a:srgbClr val="000000"/>
                          </a:solidFill>
                          <a:latin typeface="Cambria Math" panose="02040503050406030204" pitchFamily="18" charset="0"/>
                          <a:cs typeface="Times New Roman" panose="02020603050405020304" pitchFamily="18" charset="0"/>
                        </a:rPr>
                        <m:t>=[1</m:t>
                      </m:r>
                      <m:r>
                        <a:rPr lang="en-US" sz="2000" b="0" i="1" smtClean="0">
                          <a:solidFill>
                            <a:srgbClr val="000000"/>
                          </a:solidFill>
                          <a:latin typeface="Cambria Math" panose="02040503050406030204" pitchFamily="18" charset="0"/>
                          <a:cs typeface="Times New Roman" panose="02020603050405020304" pitchFamily="18" charset="0"/>
                        </a:rPr>
                        <m:t>4</m:t>
                      </m:r>
                      <m:r>
                        <a:rPr lang="en-US" sz="2000" i="1">
                          <a:solidFill>
                            <a:srgbClr val="000000"/>
                          </a:solidFill>
                          <a:latin typeface="Cambria Math" panose="02040503050406030204" pitchFamily="18" charset="0"/>
                          <a:cs typeface="Times New Roman" panose="02020603050405020304" pitchFamily="18" charset="0"/>
                        </a:rPr>
                        <m:t>.</m:t>
                      </m:r>
                      <m:r>
                        <a:rPr lang="en-US" sz="2000" b="0" i="1" smtClean="0">
                          <a:solidFill>
                            <a:srgbClr val="000000"/>
                          </a:solidFill>
                          <a:latin typeface="Cambria Math" panose="02040503050406030204" pitchFamily="18" charset="0"/>
                          <a:cs typeface="Times New Roman" panose="02020603050405020304" pitchFamily="18" charset="0"/>
                        </a:rPr>
                        <m:t>47</m:t>
                      </m:r>
                      <m:r>
                        <a:rPr lang="en-US" sz="2000" i="1">
                          <a:solidFill>
                            <a:srgbClr val="000000"/>
                          </a:solidFill>
                          <a:latin typeface="Cambria Math" panose="02040503050406030204" pitchFamily="18" charset="0"/>
                          <a:cs typeface="Times New Roman" panose="02020603050405020304" pitchFamily="18" charset="0"/>
                        </a:rPr>
                        <m:t> , </m:t>
                      </m:r>
                      <m:r>
                        <a:rPr lang="en-US" sz="2000" b="0" i="1" smtClean="0">
                          <a:solidFill>
                            <a:srgbClr val="000000"/>
                          </a:solidFill>
                          <a:latin typeface="Cambria Math" panose="02040503050406030204" pitchFamily="18" charset="0"/>
                          <a:cs typeface="Times New Roman" panose="02020603050405020304" pitchFamily="18" charset="0"/>
                        </a:rPr>
                        <m:t>17</m:t>
                      </m:r>
                      <m:r>
                        <a:rPr lang="en-US" sz="2000" i="1">
                          <a:solidFill>
                            <a:srgbClr val="000000"/>
                          </a:solidFill>
                          <a:latin typeface="Cambria Math" panose="02040503050406030204" pitchFamily="18" charset="0"/>
                          <a:cs typeface="Times New Roman" panose="02020603050405020304" pitchFamily="18" charset="0"/>
                        </a:rPr>
                        <m:t>.</m:t>
                      </m:r>
                      <m:r>
                        <a:rPr lang="en-US" sz="2000" b="0" i="1" smtClean="0">
                          <a:solidFill>
                            <a:srgbClr val="000000"/>
                          </a:solidFill>
                          <a:latin typeface="Cambria Math" panose="02040503050406030204" pitchFamily="18" charset="0"/>
                          <a:cs typeface="Times New Roman" panose="02020603050405020304" pitchFamily="18" charset="0"/>
                        </a:rPr>
                        <m:t>05</m:t>
                      </m:r>
                      <m:r>
                        <a:rPr lang="en-US" sz="2000" i="1">
                          <a:solidFill>
                            <a:srgbClr val="000000"/>
                          </a:solidFill>
                          <a:latin typeface="Cambria Math" panose="02040503050406030204" pitchFamily="18" charset="0"/>
                          <a:cs typeface="Times New Roman" panose="02020603050405020304" pitchFamily="18" charset="0"/>
                        </a:rPr>
                        <m:t>]</m:t>
                      </m:r>
                    </m:oMath>
                  </m:oMathPara>
                </a14:m>
                <a:endParaRPr lang="en-US" sz="2000" dirty="0"/>
              </a:p>
            </p:txBody>
          </p:sp>
        </mc:Choice>
        <mc:Fallback xmlns="">
          <p:sp>
            <p:nvSpPr>
              <p:cNvPr id="4" name="Ορθογώνιο 3">
                <a:extLst>
                  <a:ext uri="{FF2B5EF4-FFF2-40B4-BE49-F238E27FC236}">
                    <a16:creationId xmlns:a16="http://schemas.microsoft.com/office/drawing/2014/main" id="{509289D8-B1C6-4D3D-8D1C-EBD67C80904C}"/>
                  </a:ext>
                </a:extLst>
              </p:cNvPr>
              <p:cNvSpPr>
                <a:spLocks noRot="1" noChangeAspect="1" noMove="1" noResize="1" noEditPoints="1" noAdjustHandles="1" noChangeArrowheads="1" noChangeShapeType="1" noTextEdit="1"/>
              </p:cNvSpPr>
              <p:nvPr/>
            </p:nvSpPr>
            <p:spPr>
              <a:xfrm>
                <a:off x="1036320" y="1845734"/>
                <a:ext cx="10455564" cy="3992311"/>
              </a:xfrm>
              <a:prstGeom prst="rect">
                <a:avLst/>
              </a:prstGeom>
              <a:blipFill>
                <a:blip r:embed="rId2"/>
                <a:stretch>
                  <a:fillRect l="-58" t="-1679"/>
                </a:stretch>
              </a:blipFill>
            </p:spPr>
            <p:txBody>
              <a:bodyPr/>
              <a:lstStyle/>
              <a:p>
                <a:r>
                  <a:rPr lang="el-GR">
                    <a:noFill/>
                  </a:rPr>
                  <a:t> </a:t>
                </a:r>
              </a:p>
            </p:txBody>
          </p:sp>
        </mc:Fallback>
      </mc:AlternateContent>
    </p:spTree>
    <p:extLst>
      <p:ext uri="{BB962C8B-B14F-4D97-AF65-F5344CB8AC3E}">
        <p14:creationId xmlns:p14="http://schemas.microsoft.com/office/powerpoint/2010/main" val="366067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7743C-A752-466C-B80A-90B7BCF9903E}"/>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Διαστήματα εμπιστοσύνης για την διαφορά μέσων τιμών</a:t>
            </a:r>
            <a:endParaRPr lang="el-GR" dirty="0"/>
          </a:p>
        </p:txBody>
      </p:sp>
      <mc:AlternateContent xmlns:mc="http://schemas.openxmlformats.org/markup-compatibility/2006" xmlns:a14="http://schemas.microsoft.com/office/drawing/2010/main">
        <mc:Choice Requires="a14">
          <p:graphicFrame>
            <p:nvGraphicFramePr>
              <p:cNvPr id="5" name="Πίνακας 6">
                <a:extLst>
                  <a:ext uri="{FF2B5EF4-FFF2-40B4-BE49-F238E27FC236}">
                    <a16:creationId xmlns:a16="http://schemas.microsoft.com/office/drawing/2014/main" id="{DED34DA7-5F78-412E-92D6-34A23A025379}"/>
                  </a:ext>
                </a:extLst>
              </p:cNvPr>
              <p:cNvGraphicFramePr>
                <a:graphicFrameLocks noGrp="1"/>
              </p:cNvGraphicFramePr>
              <p:nvPr/>
            </p:nvGraphicFramePr>
            <p:xfrm>
              <a:off x="2062480" y="2140989"/>
              <a:ext cx="8128000" cy="1288288"/>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922081625"/>
                        </a:ext>
                      </a:extLst>
                    </a:gridCol>
                    <a:gridCol w="6569825">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50846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𝜎</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𝜎</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e>
                              </m:d>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553218"/>
                      </a:ext>
                    </a:extLst>
                  </a:tr>
                  <a:tr h="370840">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sub>
                                    </m:sSub>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e>
                                </m:d>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sub>
                                    </m:sSub>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e>
                                </m:d>
                              </m:oMath>
                            </m:oMathPara>
                          </a14:m>
                          <a:endParaRPr lang="el-GR"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9741418"/>
                      </a:ext>
                    </a:extLst>
                  </a:tr>
                </a:tbl>
              </a:graphicData>
            </a:graphic>
          </p:graphicFrame>
        </mc:Choice>
        <mc:Fallback xmlns="">
          <p:graphicFrame>
            <p:nvGraphicFramePr>
              <p:cNvPr id="5" name="Πίνακας 6">
                <a:extLst>
                  <a:ext uri="{FF2B5EF4-FFF2-40B4-BE49-F238E27FC236}">
                    <a16:creationId xmlns:a16="http://schemas.microsoft.com/office/drawing/2014/main" id="{DED34DA7-5F78-412E-92D6-34A23A025379}"/>
                  </a:ext>
                </a:extLst>
              </p:cNvPr>
              <p:cNvGraphicFramePr>
                <a:graphicFrameLocks noGrp="1"/>
              </p:cNvGraphicFramePr>
              <p:nvPr/>
            </p:nvGraphicFramePr>
            <p:xfrm>
              <a:off x="2062480" y="2140989"/>
              <a:ext cx="8128000" cy="1288288"/>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922081625"/>
                        </a:ext>
                      </a:extLst>
                    </a:gridCol>
                    <a:gridCol w="6569825">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546608">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840" t="-73333" r="-186" b="-84444"/>
                          </a:stretch>
                        </a:blipFill>
                      </a:tcPr>
                    </a:tc>
                    <a:extLst>
                      <a:ext uri="{0D108BD9-81ED-4DB2-BD59-A6C34878D82A}">
                        <a16:rowId xmlns:a16="http://schemas.microsoft.com/office/drawing/2014/main" val="2265553218"/>
                      </a:ext>
                    </a:extLst>
                  </a:tr>
                  <a:tr h="370840">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2"/>
                          <a:stretch>
                            <a:fillRect l="-23840" t="-255738" r="-186" b="-24590"/>
                          </a:stretch>
                        </a:blipFill>
                      </a:tcPr>
                    </a:tc>
                    <a:extLst>
                      <a:ext uri="{0D108BD9-81ED-4DB2-BD59-A6C34878D82A}">
                        <a16:rowId xmlns:a16="http://schemas.microsoft.com/office/drawing/2014/main" val="829741418"/>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CFD2E2-C71F-4006-B5BD-3552DC97FCEB}"/>
                  </a:ext>
                </a:extLst>
              </p:cNvPr>
              <p:cNvSpPr txBox="1"/>
              <p:nvPr/>
            </p:nvSpPr>
            <p:spPr>
              <a:xfrm>
                <a:off x="1745673" y="3832906"/>
                <a:ext cx="8996218" cy="933012"/>
              </a:xfrm>
              <a:prstGeom prst="rect">
                <a:avLst/>
              </a:prstGeom>
              <a:noFill/>
            </p:spPr>
            <p:txBody>
              <a:bodyPr wrap="square" rtlCol="0">
                <a:spAutoFit/>
              </a:bodyPr>
              <a:lstStyle/>
              <a:p>
                <a:r>
                  <a:rPr lang="el-GR" dirty="0"/>
                  <a:t>Όπου </a:t>
                </a:r>
                <a14:m>
                  <m:oMath xmlns:m="http://schemas.openxmlformats.org/officeDocument/2006/math">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l-GR" b="0" i="1" smtClean="0">
                        <a:solidFill>
                          <a:srgbClr val="000000"/>
                        </a:solidFill>
                        <a:latin typeface="Cambria Math" panose="02040503050406030204" pitchFamily="18" charset="0"/>
                        <a:cs typeface="Times New Roman" panose="02020603050405020304" pitchFamily="18" charset="0"/>
                      </a:rPr>
                      <m:t>, </m:t>
                    </m:r>
                    <m:acc>
                      <m:accPr>
                        <m:chr m:val="̅"/>
                        <m:ctrlPr>
                          <a:rPr lang="en-US"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𝑦</m:t>
                        </m:r>
                      </m:e>
                    </m:acc>
                  </m:oMath>
                </a14:m>
                <a:r>
                  <a:rPr lang="en-US" dirty="0"/>
                  <a:t> </a:t>
                </a:r>
                <a:r>
                  <a:rPr lang="el-GR" dirty="0"/>
                  <a:t>οι δειγματικές μέσες τιμές των 2 δειγμάτων και </a:t>
                </a:r>
                <a14:m>
                  <m:oMath xmlns:m="http://schemas.openxmlformats.org/officeDocument/2006/math">
                    <m:sSub>
                      <m:sSubPr>
                        <m:ctrlPr>
                          <a:rPr lang="en-US"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𝜎</m:t>
                        </m:r>
                      </m:e>
                      <m:sub>
                        <m:r>
                          <a:rPr lang="en-US" i="1">
                            <a:solidFill>
                              <a:srgbClr val="000000"/>
                            </a:solidFill>
                            <a:latin typeface="Cambria Math" panose="02040503050406030204" pitchFamily="18" charset="0"/>
                            <a:cs typeface="Times New Roman" panose="02020603050405020304" pitchFamily="18" charset="0"/>
                          </a:rPr>
                          <m:t>𝑤</m:t>
                        </m:r>
                      </m:sub>
                    </m:sSub>
                  </m:oMath>
                </a14:m>
                <a:r>
                  <a:rPr lang="el-GR" dirty="0"/>
                  <a:t> η τυπική απόκλιση της τυχαίας μεταβλητής </a:t>
                </a:r>
                <a:r>
                  <a:rPr lang="en-US" dirty="0"/>
                  <a:t>W</a:t>
                </a:r>
                <a:r>
                  <a:rPr lang="el-GR" dirty="0"/>
                  <a:t>=Χ-Υ </a:t>
                </a:r>
                <a14:m>
                  <m:oMath xmlns:m="http://schemas.openxmlformats.org/officeDocument/2006/math">
                    <m:r>
                      <a:rPr lang="el-GR"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 </m:t>
                    </m:r>
                    <m:sSub>
                      <m:sSubPr>
                        <m:ctrlPr>
                          <a:rPr lang="el-GR"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𝑊</m:t>
                        </m:r>
                      </m:sub>
                    </m:sSub>
                    <m:r>
                      <a:rPr lang="en-US" b="0" i="1" smtClean="0">
                        <a:latin typeface="Cambria Math" panose="02040503050406030204" pitchFamily="18" charset="0"/>
                        <a:ea typeface="Cambria Math" panose="02040503050406030204" pitchFamily="18" charset="0"/>
                      </a:rPr>
                      <m:t>= </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l-GR" b="0" i="1" smtClean="0">
                                    <a:latin typeface="Cambria Math" panose="02040503050406030204" pitchFamily="18" charset="0"/>
                                    <a:ea typeface="Cambria Math" panose="02040503050406030204" pitchFamily="18" charset="0"/>
                                  </a:rPr>
                                  <m:t>𝜎</m:t>
                                </m:r>
                              </m:e>
                              <m:sub>
                                <m:r>
                                  <m:rPr>
                                    <m:sty m:val="p"/>
                                  </m:rPr>
                                  <a:rPr lang="el-GR" b="0" i="0" smtClean="0">
                                    <a:latin typeface="Cambria Math" panose="02040503050406030204" pitchFamily="18" charset="0"/>
                                    <a:ea typeface="Cambria Math" panose="02040503050406030204" pitchFamily="18" charset="0"/>
                                  </a:rPr>
                                  <m:t>Χ</m:t>
                                </m:r>
                              </m:sub>
                              <m:sup>
                                <m:r>
                                  <a:rPr lang="el-GR"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𝑛</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l-GR" b="0" i="1" smtClean="0">
                                    <a:latin typeface="Cambria Math" panose="02040503050406030204" pitchFamily="18" charset="0"/>
                                    <a:ea typeface="Cambria Math" panose="02040503050406030204" pitchFamily="18" charset="0"/>
                                  </a:rPr>
                                  <m:t>𝜎</m:t>
                                </m:r>
                              </m:e>
                              <m:sub>
                                <m:r>
                                  <m:rPr>
                                    <m:sty m:val="p"/>
                                  </m:rPr>
                                  <a:rPr lang="el-GR" b="0" i="0" smtClean="0">
                                    <a:latin typeface="Cambria Math" panose="02040503050406030204" pitchFamily="18" charset="0"/>
                                    <a:ea typeface="Cambria Math" panose="02040503050406030204" pitchFamily="18" charset="0"/>
                                  </a:rPr>
                                  <m:t>Υ</m:t>
                                </m:r>
                              </m:sub>
                              <m:sup>
                                <m:r>
                                  <a:rPr lang="el-GR"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𝑚</m:t>
                            </m:r>
                          </m:den>
                        </m:f>
                      </m:e>
                    </m:rad>
                  </m:oMath>
                </a14:m>
                <a:endParaRPr lang="el-GR" dirty="0"/>
              </a:p>
            </p:txBody>
          </p:sp>
        </mc:Choice>
        <mc:Fallback xmlns="">
          <p:sp>
            <p:nvSpPr>
              <p:cNvPr id="6" name="TextBox 5">
                <a:extLst>
                  <a:ext uri="{FF2B5EF4-FFF2-40B4-BE49-F238E27FC236}">
                    <a16:creationId xmlns:a16="http://schemas.microsoft.com/office/drawing/2014/main" id="{B9CFD2E2-C71F-4006-B5BD-3552DC97FCEB}"/>
                  </a:ext>
                </a:extLst>
              </p:cNvPr>
              <p:cNvSpPr txBox="1">
                <a:spLocks noRot="1" noChangeAspect="1" noMove="1" noResize="1" noEditPoints="1" noAdjustHandles="1" noChangeArrowheads="1" noChangeShapeType="1" noTextEdit="1"/>
              </p:cNvSpPr>
              <p:nvPr/>
            </p:nvSpPr>
            <p:spPr>
              <a:xfrm>
                <a:off x="1745673" y="3832906"/>
                <a:ext cx="8996218" cy="933012"/>
              </a:xfrm>
              <a:prstGeom prst="rect">
                <a:avLst/>
              </a:prstGeom>
              <a:blipFill>
                <a:blip r:embed="rId3"/>
                <a:stretch>
                  <a:fillRect l="-542" t="-3922"/>
                </a:stretch>
              </a:blipFill>
            </p:spPr>
            <p:txBody>
              <a:bodyPr/>
              <a:lstStyle/>
              <a:p>
                <a:r>
                  <a:rPr lang="el-GR">
                    <a:noFill/>
                  </a:rPr>
                  <a:t> </a:t>
                </a:r>
              </a:p>
            </p:txBody>
          </p:sp>
        </mc:Fallback>
      </mc:AlternateContent>
    </p:spTree>
    <p:extLst>
      <p:ext uri="{BB962C8B-B14F-4D97-AF65-F5344CB8AC3E}">
        <p14:creationId xmlns:p14="http://schemas.microsoft.com/office/powerpoint/2010/main" val="59647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7743C-A752-466C-B80A-90B7BCF9903E}"/>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Διαστήματα εμπιστοσύνης για την διαφορά μέσων τιμών</a:t>
            </a:r>
            <a:endParaRPr lang="el-GR" dirty="0"/>
          </a:p>
        </p:txBody>
      </p:sp>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39704FE5-53BF-4FAA-8591-736D4CEFAAB6}"/>
                  </a:ext>
                </a:extLst>
              </p:cNvPr>
              <p:cNvSpPr/>
              <p:nvPr/>
            </p:nvSpPr>
            <p:spPr>
              <a:xfrm>
                <a:off x="1286032" y="1994122"/>
                <a:ext cx="9680895" cy="24947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defTabSz="457200">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Αν και τα δυο άκρα τους 100(1-α)% διαστήματος εμπιστοσύνης για την διαφορά των μέσων τιμών  </a:t>
                </a:r>
                <a14:m>
                  <m:oMath xmlns:m="http://schemas.openxmlformats.org/officeDocument/2006/math">
                    <m:sSub>
                      <m:sSub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𝜇</m:t>
                        </m:r>
                      </m:e>
                      <m:sub>
                        <m:r>
                          <m:rPr>
                            <m:sty m:val="p"/>
                          </m:rP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Χ</m:t>
                        </m:r>
                      </m:sub>
                    </m:sSub>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𝜇</m:t>
                        </m:r>
                      </m:e>
                      <m:sub>
                        <m:r>
                          <m:rPr>
                            <m:sty m:val="p"/>
                          </m:rP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Υ</m:t>
                        </m:r>
                      </m:sub>
                    </m:sSub>
                  </m:oMath>
                </a14:m>
                <a:r>
                  <a:rPr lang="en-US" sz="2000" dirty="0">
                    <a:solidFill>
                      <a:srgbClr val="000000"/>
                    </a:solidFill>
                    <a:latin typeface="Times New Roman" panose="02020603050405020304" pitchFamily="18" charset="0"/>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είναι θετικά, τότε μπορούμε να συνάγουμε σε στάθμη σημαντικότητας α</a:t>
                </a:r>
                <a:r>
                  <a:rPr lang="en-US" sz="2000" dirty="0">
                    <a:solidFill>
                      <a:srgbClr val="000000"/>
                    </a:solidFill>
                    <a:latin typeface="Times New Roman" panose="02020603050405020304" pitchFamily="18" charset="0"/>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ότι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Χ</m:t>
                        </m:r>
                      </m:sub>
                    </m:sSub>
                    <m:r>
                      <a:rPr lang="el-GR" sz="2000" i="1">
                        <a:solidFill>
                          <a:srgbClr val="000000"/>
                        </a:solidFill>
                        <a:latin typeface="Cambria Math" panose="02040503050406030204" pitchFamily="18" charset="0"/>
                        <a:cs typeface="Times New Roman" panose="02020603050405020304" pitchFamily="18" charset="0"/>
                      </a:rPr>
                      <m:t>−</m:t>
                    </m:r>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Υ</m:t>
                        </m:r>
                      </m:sub>
                    </m:sSub>
                    <m:r>
                      <a:rPr lang="el-GR" sz="2000" b="0" i="0" smtClean="0">
                        <a:solidFill>
                          <a:srgbClr val="000000"/>
                        </a:solidFill>
                        <a:latin typeface="Cambria Math" panose="02040503050406030204" pitchFamily="18" charset="0"/>
                        <a:cs typeface="Times New Roman" panose="02020603050405020304" pitchFamily="18" charset="0"/>
                      </a:rPr>
                      <m:t>&gt;0 </m:t>
                    </m:r>
                  </m:oMath>
                </a14:m>
                <a:r>
                  <a:rPr lang="el-GR" sz="2000" dirty="0">
                    <a:solidFill>
                      <a:srgbClr val="000000"/>
                    </a:solidFill>
                    <a:latin typeface="Times New Roman" panose="02020603050405020304" pitchFamily="18" charset="0"/>
                    <a:cs typeface="Times New Roman" panose="02020603050405020304" pitchFamily="18" charset="0"/>
                  </a:rPr>
                  <a:t>ή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Χ</m:t>
                        </m:r>
                      </m:sub>
                    </m:sSub>
                    <m:r>
                      <a:rPr lang="el-GR" sz="2000" b="0" i="1" smtClean="0">
                        <a:solidFill>
                          <a:srgbClr val="000000"/>
                        </a:solidFill>
                        <a:latin typeface="Cambria Math" panose="02040503050406030204" pitchFamily="18" charset="0"/>
                        <a:cs typeface="Times New Roman" panose="02020603050405020304" pitchFamily="18" charset="0"/>
                      </a:rPr>
                      <m:t>&gt;</m:t>
                    </m:r>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Υ</m:t>
                        </m:r>
                      </m:sub>
                    </m:sSub>
                  </m:oMath>
                </a14:m>
                <a:r>
                  <a:rPr lang="el-GR" sz="2000" dirty="0">
                    <a:solidFill>
                      <a:srgbClr val="000000"/>
                    </a:solidFill>
                    <a:latin typeface="Times New Roman" panose="02020603050405020304" pitchFamily="18" charset="0"/>
                    <a:cs typeface="Times New Roman" panose="02020603050405020304" pitchFamily="18" charset="0"/>
                  </a:rPr>
                  <a:t>, ενώ αν και τα 2 άκρα είναι αρνητικά τότε μπορούμε να συνάγουμε ότι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Χ</m:t>
                        </m:r>
                      </m:sub>
                    </m:sSub>
                    <m:r>
                      <a:rPr lang="el-GR" sz="2000" i="1">
                        <a:solidFill>
                          <a:srgbClr val="000000"/>
                        </a:solidFill>
                        <a:latin typeface="Cambria Math" panose="02040503050406030204" pitchFamily="18" charset="0"/>
                        <a:cs typeface="Times New Roman" panose="02020603050405020304" pitchFamily="18" charset="0"/>
                      </a:rPr>
                      <m:t>−</m:t>
                    </m:r>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Υ</m:t>
                        </m:r>
                      </m:sub>
                    </m:sSub>
                  </m:oMath>
                </a14:m>
                <a:r>
                  <a:rPr lang="el-GR" sz="2000" dirty="0">
                    <a:solidFill>
                      <a:srgbClr val="000000"/>
                    </a:solidFill>
                    <a:latin typeface="Times New Roman" panose="02020603050405020304" pitchFamily="18" charset="0"/>
                    <a:cs typeface="Times New Roman" panose="02020603050405020304" pitchFamily="18" charset="0"/>
                  </a:rPr>
                  <a:t> &lt; 0 ή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Χ</m:t>
                        </m:r>
                      </m:sub>
                    </m:sSub>
                    <m:r>
                      <a:rPr lang="en-US" sz="2000" b="0" i="1" smtClean="0">
                        <a:solidFill>
                          <a:srgbClr val="000000"/>
                        </a:solidFill>
                        <a:latin typeface="Cambria Math" panose="02040503050406030204" pitchFamily="18" charset="0"/>
                        <a:cs typeface="Times New Roman" panose="02020603050405020304" pitchFamily="18" charset="0"/>
                      </a:rPr>
                      <m:t>&lt;</m:t>
                    </m:r>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Υ</m:t>
                        </m:r>
                      </m:sub>
                    </m:sSub>
                  </m:oMath>
                </a14:m>
                <a:r>
                  <a:rPr lang="en-US" sz="2000" dirty="0">
                    <a:solidFill>
                      <a:srgbClr val="000000"/>
                    </a:solidFill>
                    <a:latin typeface="Times New Roman" panose="02020603050405020304" pitchFamily="18" charset="0"/>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Αν και τα δύο άκρα ενός τέτοιου διαστήματος εμπιστοσύνης είναι μεγαλύτερα του </a:t>
                </a:r>
                <a:r>
                  <a:rPr lang="en-US" sz="2000" dirty="0">
                    <a:solidFill>
                      <a:srgbClr val="000000"/>
                    </a:solidFill>
                    <a:latin typeface="Times New Roman" panose="02020603050405020304" pitchFamily="18" charset="0"/>
                    <a:cs typeface="Times New Roman" panose="02020603050405020304" pitchFamily="18" charset="0"/>
                  </a:rPr>
                  <a:t>k</a:t>
                </a:r>
                <a:r>
                  <a:rPr lang="el-GR" sz="2000" dirty="0">
                    <a:solidFill>
                      <a:srgbClr val="000000"/>
                    </a:solidFill>
                    <a:latin typeface="Times New Roman" panose="02020603050405020304" pitchFamily="18" charset="0"/>
                    <a:cs typeface="Times New Roman" panose="02020603050405020304" pitchFamily="18" charset="0"/>
                  </a:rPr>
                  <a:t>, τότε μπορούμε να συνάγουμε ότι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Χ</m:t>
                        </m:r>
                      </m:sub>
                    </m:sSub>
                    <m:r>
                      <a:rPr lang="el-GR" sz="2000" i="1">
                        <a:solidFill>
                          <a:srgbClr val="000000"/>
                        </a:solidFill>
                        <a:latin typeface="Cambria Math" panose="02040503050406030204" pitchFamily="18" charset="0"/>
                        <a:cs typeface="Times New Roman" panose="02020603050405020304" pitchFamily="18" charset="0"/>
                      </a:rPr>
                      <m:t>−</m:t>
                    </m:r>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Υ</m:t>
                        </m:r>
                      </m:sub>
                    </m:sSub>
                    <m:r>
                      <a:rPr lang="en-US" sz="2000" b="0" i="0" smtClean="0">
                        <a:solidFill>
                          <a:srgbClr val="000000"/>
                        </a:solidFill>
                        <a:latin typeface="Cambria Math" panose="02040503050406030204" pitchFamily="18" charset="0"/>
                        <a:cs typeface="Times New Roman" panose="02020603050405020304" pitchFamily="18" charset="0"/>
                      </a:rPr>
                      <m:t>&gt;</m:t>
                    </m:r>
                    <m:r>
                      <m:rPr>
                        <m:sty m:val="p"/>
                      </m:rPr>
                      <a:rPr lang="en-US" sz="2000" b="0" i="0" smtClean="0">
                        <a:solidFill>
                          <a:srgbClr val="000000"/>
                        </a:solidFill>
                        <a:latin typeface="Cambria Math" panose="02040503050406030204" pitchFamily="18" charset="0"/>
                        <a:cs typeface="Times New Roman" panose="02020603050405020304" pitchFamily="18" charset="0"/>
                      </a:rPr>
                      <m:t>k</m:t>
                    </m:r>
                  </m:oMath>
                </a14:m>
                <a:r>
                  <a:rPr lang="el-GR" sz="2000" dirty="0">
                    <a:solidFill>
                      <a:srgbClr val="000000"/>
                    </a:solidFill>
                    <a:latin typeface="Times New Roman" panose="02020603050405020304" pitchFamily="18" charset="0"/>
                    <a:cs typeface="Times New Roman" panose="02020603050405020304" pitchFamily="18" charset="0"/>
                  </a:rPr>
                  <a:t>, ενώ αν και τα δύο άκρα είναι μικρότερα του </a:t>
                </a:r>
                <a:r>
                  <a:rPr lang="en-US" sz="2000" dirty="0">
                    <a:solidFill>
                      <a:srgbClr val="000000"/>
                    </a:solidFill>
                    <a:latin typeface="Times New Roman" panose="02020603050405020304" pitchFamily="18" charset="0"/>
                    <a:cs typeface="Times New Roman" panose="02020603050405020304" pitchFamily="18" charset="0"/>
                  </a:rPr>
                  <a:t>k</a:t>
                </a:r>
                <a:r>
                  <a:rPr lang="el-GR" sz="2000" dirty="0">
                    <a:solidFill>
                      <a:srgbClr val="000000"/>
                    </a:solidFill>
                    <a:latin typeface="Times New Roman" panose="02020603050405020304" pitchFamily="18" charset="0"/>
                    <a:cs typeface="Times New Roman" panose="02020603050405020304" pitchFamily="18" charset="0"/>
                  </a:rPr>
                  <a:t> τότε μπορούμε να συνάγουμε σε στάθμη σημαντικότητας </a:t>
                </a:r>
                <a:r>
                  <a:rPr lang="en-US" sz="2000" dirty="0">
                    <a:solidFill>
                      <a:srgbClr val="000000"/>
                    </a:solidFill>
                    <a:latin typeface="Times New Roman" panose="02020603050405020304" pitchFamily="18" charset="0"/>
                    <a:cs typeface="Times New Roman" panose="02020603050405020304" pitchFamily="18" charset="0"/>
                  </a:rPr>
                  <a:t>a </a:t>
                </a:r>
                <a:r>
                  <a:rPr lang="el-GR" sz="2000" dirty="0">
                    <a:solidFill>
                      <a:srgbClr val="000000"/>
                    </a:solidFill>
                    <a:latin typeface="Times New Roman" panose="02020603050405020304" pitchFamily="18" charset="0"/>
                    <a:cs typeface="Times New Roman" panose="02020603050405020304" pitchFamily="18" charset="0"/>
                  </a:rPr>
                  <a:t>ότι </a:t>
                </a:r>
              </a:p>
              <a:p>
                <a:pPr lvl="0" algn="just" defTabSz="457200">
                  <a:defRPr/>
                </a:pP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Χ</m:t>
                        </m:r>
                      </m:sub>
                    </m:sSub>
                    <m:r>
                      <a:rPr lang="el-GR" sz="2000" i="1">
                        <a:solidFill>
                          <a:srgbClr val="000000"/>
                        </a:solidFill>
                        <a:latin typeface="Cambria Math" panose="02040503050406030204" pitchFamily="18" charset="0"/>
                        <a:cs typeface="Times New Roman" panose="02020603050405020304" pitchFamily="18" charset="0"/>
                      </a:rPr>
                      <m:t>−</m:t>
                    </m:r>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l-GR" sz="2000" i="1">
                            <a:solidFill>
                              <a:srgbClr val="000000"/>
                            </a:solidFill>
                            <a:latin typeface="Cambria Math" panose="02040503050406030204" pitchFamily="18" charset="0"/>
                            <a:cs typeface="Times New Roman" panose="02020603050405020304" pitchFamily="18" charset="0"/>
                          </a:rPr>
                          <m:t>𝜇</m:t>
                        </m:r>
                      </m:e>
                      <m:sub>
                        <m:r>
                          <m:rPr>
                            <m:sty m:val="p"/>
                          </m:rPr>
                          <a:rPr lang="el-GR" sz="2000">
                            <a:solidFill>
                              <a:srgbClr val="000000"/>
                            </a:solidFill>
                            <a:latin typeface="Cambria Math" panose="02040503050406030204" pitchFamily="18" charset="0"/>
                            <a:cs typeface="Times New Roman" panose="02020603050405020304" pitchFamily="18" charset="0"/>
                          </a:rPr>
                          <m:t>Υ</m:t>
                        </m:r>
                      </m:sub>
                    </m:sSub>
                  </m:oMath>
                </a14:m>
                <a:r>
                  <a:rPr lang="el-GR" sz="2000" dirty="0">
                    <a:solidFill>
                      <a:srgbClr val="000000"/>
                    </a:solidFill>
                    <a:latin typeface="Times New Roman" panose="02020603050405020304" pitchFamily="18" charset="0"/>
                    <a:cs typeface="Times New Roman" panose="02020603050405020304" pitchFamily="18" charset="0"/>
                  </a:rPr>
                  <a:t> &lt;</a:t>
                </a:r>
                <a:r>
                  <a:rPr lang="en-US" sz="2000" dirty="0">
                    <a:solidFill>
                      <a:srgbClr val="000000"/>
                    </a:solidFill>
                    <a:latin typeface="Times New Roman" panose="02020603050405020304" pitchFamily="18" charset="0"/>
                    <a:cs typeface="Times New Roman" panose="02020603050405020304" pitchFamily="18" charset="0"/>
                  </a:rPr>
                  <a:t> k.</a:t>
                </a:r>
                <a:endParaRPr lang="el-GR"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 name="Ορθογώνιο 6">
                <a:extLst>
                  <a:ext uri="{FF2B5EF4-FFF2-40B4-BE49-F238E27FC236}">
                    <a16:creationId xmlns:a16="http://schemas.microsoft.com/office/drawing/2014/main" id="{39704FE5-53BF-4FAA-8591-736D4CEFAAB6}"/>
                  </a:ext>
                </a:extLst>
              </p:cNvPr>
              <p:cNvSpPr>
                <a:spLocks noRot="1" noChangeAspect="1" noMove="1" noResize="1" noEditPoints="1" noAdjustHandles="1" noChangeArrowheads="1" noChangeShapeType="1" noTextEdit="1"/>
              </p:cNvSpPr>
              <p:nvPr/>
            </p:nvSpPr>
            <p:spPr>
              <a:xfrm>
                <a:off x="1286032" y="1994122"/>
                <a:ext cx="9680895" cy="2494751"/>
              </a:xfrm>
              <a:prstGeom prst="rect">
                <a:avLst/>
              </a:prstGeom>
              <a:blipFill>
                <a:blip r:embed="rId2"/>
                <a:stretch>
                  <a:fillRect l="-629" r="-566"/>
                </a:stretch>
              </a:blipFill>
            </p:spPr>
            <p:txBody>
              <a:bodyPr/>
              <a:lstStyle/>
              <a:p>
                <a:r>
                  <a:rPr lang="el-GR">
                    <a:noFill/>
                  </a:rPr>
                  <a:t> </a:t>
                </a:r>
              </a:p>
            </p:txBody>
          </p:sp>
        </mc:Fallback>
      </mc:AlternateContent>
    </p:spTree>
    <p:extLst>
      <p:ext uri="{BB962C8B-B14F-4D97-AF65-F5344CB8AC3E}">
        <p14:creationId xmlns:p14="http://schemas.microsoft.com/office/powerpoint/2010/main" val="380004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7743C-A752-466C-B80A-90B7BCF9903E}"/>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Διαστήματα εμπιστοσύνης για την διαφορά μέσων τιμών</a:t>
            </a:r>
            <a:endParaRPr lang="el-G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DC4C39-573E-493E-A8D3-A697F467C5A0}"/>
                  </a:ext>
                </a:extLst>
              </p:cNvPr>
              <p:cNvSpPr txBox="1"/>
              <p:nvPr/>
            </p:nvSpPr>
            <p:spPr>
              <a:xfrm>
                <a:off x="1265382" y="2115128"/>
                <a:ext cx="9264073" cy="3150414"/>
              </a:xfrm>
              <a:prstGeom prst="rect">
                <a:avLst/>
              </a:prstGeom>
              <a:noFill/>
            </p:spPr>
            <p:txBody>
              <a:bodyPr wrap="square" rtlCol="0">
                <a:spAutoFit/>
              </a:bodyPr>
              <a:lstStyle/>
              <a:p>
                <a:r>
                  <a:rPr lang="el-GR" dirty="0"/>
                  <a:t>Παράδειγμα</a:t>
                </a:r>
                <a:r>
                  <a:rPr lang="en-US" dirty="0"/>
                  <a:t>:</a:t>
                </a:r>
              </a:p>
              <a:p>
                <a:endParaRPr lang="en-US" dirty="0"/>
              </a:p>
              <a:p>
                <a:r>
                  <a:rPr lang="el-GR" dirty="0"/>
                  <a:t>Να βρεθεί ένα 90 % διάστημα εμπιστοσύνης για την διαφορά των μέσων τιμών του βάρους Χ και Υ των κατοίκων 2 πόλεων χρησιμοποιώντας δύο δείγματα μεγέθους </a:t>
                </a:r>
                <a:r>
                  <a:rPr lang="en-US" dirty="0"/>
                  <a:t>n</a:t>
                </a:r>
                <a:r>
                  <a:rPr lang="el-GR" dirty="0"/>
                  <a:t>=15</a:t>
                </a:r>
                <a:r>
                  <a:rPr lang="en-US" dirty="0"/>
                  <a:t> </a:t>
                </a:r>
                <a:r>
                  <a:rPr lang="el-GR" dirty="0"/>
                  <a:t>και </a:t>
                </a:r>
                <a:r>
                  <a:rPr lang="en-US" dirty="0"/>
                  <a:t>m=18</a:t>
                </a:r>
                <a:r>
                  <a:rPr lang="el-GR" dirty="0"/>
                  <a:t> στα οποία οι παρατηρούμενες δειγματικές μέσες τιμές είναι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=70,1</m:t>
                    </m:r>
                    <m:r>
                      <a:rPr lang="el-GR" b="0" i="1" smtClean="0">
                        <a:latin typeface="Cambria Math" panose="02040503050406030204" pitchFamily="18" charset="0"/>
                      </a:rPr>
                      <m:t> </m:t>
                    </m:r>
                    <m:r>
                      <a:rPr lang="el-GR" b="0" i="1" smtClean="0">
                        <a:latin typeface="Cambria Math" panose="02040503050406030204" pitchFamily="18" charset="0"/>
                      </a:rPr>
                      <m:t>𝜅𝛼𝜄</m:t>
                    </m:r>
                    <m:r>
                      <a:rPr lang="el-GR" b="0" i="1" smtClean="0">
                        <a:latin typeface="Cambria Math" panose="02040503050406030204" pitchFamily="18" charset="0"/>
                      </a:rPr>
                      <m:t> </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=75,3</m:t>
                    </m:r>
                    <m:r>
                      <a:rPr lang="el-GR" b="0" i="1" smtClean="0">
                        <a:latin typeface="Cambria Math" panose="02040503050406030204" pitchFamily="18" charset="0"/>
                      </a:rPr>
                      <m:t> </m:t>
                    </m:r>
                  </m:oMath>
                </a14:m>
                <a:r>
                  <a:rPr lang="el-GR" dirty="0"/>
                  <a:t>αν είναι γνωστό ότι οι Χ και Υ ακολουθούν κανονική κατανομή με διακυμάνσεις </a:t>
                </a:r>
                <a14:m>
                  <m:oMath xmlns:m="http://schemas.openxmlformats.org/officeDocument/2006/math">
                    <m:sSubSup>
                      <m:sSubSupPr>
                        <m:ctrlPr>
                          <a:rPr lang="el-GR" i="1" smtClean="0">
                            <a:latin typeface="Cambria Math" panose="02040503050406030204" pitchFamily="18" charset="0"/>
                          </a:rPr>
                        </m:ctrlPr>
                      </m:sSubSupPr>
                      <m:e>
                        <m:r>
                          <a:rPr lang="el-GR" b="0" i="1" smtClean="0">
                            <a:latin typeface="Cambria Math" panose="02040503050406030204" pitchFamily="18" charset="0"/>
                          </a:rPr>
                          <m:t>𝜎</m:t>
                        </m:r>
                      </m:e>
                      <m:sub>
                        <m:r>
                          <m:rPr>
                            <m:sty m:val="p"/>
                          </m:rPr>
                          <a:rPr lang="el-GR" b="0" i="0" smtClean="0">
                            <a:latin typeface="Cambria Math" panose="02040503050406030204" pitchFamily="18" charset="0"/>
                          </a:rPr>
                          <m:t>Χ</m:t>
                        </m:r>
                      </m:sub>
                      <m:sup>
                        <m:r>
                          <a:rPr lang="el-GR" b="0" i="1" smtClean="0">
                            <a:latin typeface="Cambria Math" panose="02040503050406030204" pitchFamily="18" charset="0"/>
                          </a:rPr>
                          <m:t>2</m:t>
                        </m:r>
                      </m:sup>
                    </m:sSubSup>
                    <m:r>
                      <a:rPr lang="el-GR" b="0" i="1" smtClean="0">
                        <a:latin typeface="Cambria Math" panose="02040503050406030204" pitchFamily="18" charset="0"/>
                      </a:rPr>
                      <m:t>=60 </m:t>
                    </m:r>
                    <m:r>
                      <a:rPr lang="el-GR" b="0" i="1" smtClean="0">
                        <a:latin typeface="Cambria Math" panose="02040503050406030204" pitchFamily="18" charset="0"/>
                      </a:rPr>
                      <m:t>𝜅𝛼𝜄</m:t>
                    </m:r>
                    <m:r>
                      <a:rPr lang="el-GR" b="0" i="1" smtClean="0">
                        <a:latin typeface="Cambria Math" panose="02040503050406030204" pitchFamily="18" charset="0"/>
                      </a:rPr>
                      <m:t> </m:t>
                    </m:r>
                    <m:sSubSup>
                      <m:sSubSupPr>
                        <m:ctrlPr>
                          <a:rPr lang="el-GR" b="0" i="1" smtClean="0">
                            <a:latin typeface="Cambria Math" panose="02040503050406030204" pitchFamily="18" charset="0"/>
                          </a:rPr>
                        </m:ctrlPr>
                      </m:sSubSupPr>
                      <m:e>
                        <m:r>
                          <a:rPr lang="el-GR" b="0" i="1" smtClean="0">
                            <a:latin typeface="Cambria Math" panose="02040503050406030204" pitchFamily="18" charset="0"/>
                          </a:rPr>
                          <m:t>𝜎</m:t>
                        </m:r>
                      </m:e>
                      <m:sub>
                        <m:r>
                          <m:rPr>
                            <m:sty m:val="p"/>
                          </m:rPr>
                          <a:rPr lang="el-GR" b="0" i="0" smtClean="0">
                            <a:latin typeface="Cambria Math" panose="02040503050406030204" pitchFamily="18" charset="0"/>
                          </a:rPr>
                          <m:t>Υ</m:t>
                        </m:r>
                      </m:sub>
                      <m:sup>
                        <m:r>
                          <a:rPr lang="el-GR" b="0" i="1" smtClean="0">
                            <a:latin typeface="Cambria Math" panose="02040503050406030204" pitchFamily="18" charset="0"/>
                          </a:rPr>
                          <m:t>2</m:t>
                        </m:r>
                      </m:sup>
                    </m:sSubSup>
                    <m:r>
                      <a:rPr lang="el-GR" b="0" i="1" smtClean="0">
                        <a:latin typeface="Cambria Math" panose="02040503050406030204" pitchFamily="18" charset="0"/>
                      </a:rPr>
                      <m:t>=40</m:t>
                    </m:r>
                  </m:oMath>
                </a14:m>
                <a:endParaRPr lang="el-GR" dirty="0"/>
              </a:p>
              <a:p>
                <a:r>
                  <a:rPr lang="el-GR" dirty="0"/>
                  <a:t>Μπορούμε να συνάγουμε σε στάθμη σημαντικότητας α=0.1 ότι </a:t>
                </a:r>
                <a14:m>
                  <m:oMath xmlns:m="http://schemas.openxmlformats.org/officeDocument/2006/math">
                    <m:sSub>
                      <m:sSubPr>
                        <m:ctrlPr>
                          <a:rPr lang="el-GR"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𝜇</m:t>
                        </m:r>
                      </m:e>
                      <m:sub>
                        <m:r>
                          <m:rPr>
                            <m:sty m:val="p"/>
                          </m:rPr>
                          <a:rPr lang="el-GR">
                            <a:solidFill>
                              <a:srgbClr val="000000"/>
                            </a:solidFill>
                            <a:latin typeface="Cambria Math" panose="02040503050406030204" pitchFamily="18" charset="0"/>
                            <a:cs typeface="Times New Roman" panose="02020603050405020304" pitchFamily="18" charset="0"/>
                          </a:rPr>
                          <m:t>Χ</m:t>
                        </m:r>
                      </m:sub>
                    </m:sSub>
                    <m:r>
                      <a:rPr lang="en-US" i="1">
                        <a:solidFill>
                          <a:srgbClr val="000000"/>
                        </a:solidFill>
                        <a:latin typeface="Cambria Math" panose="02040503050406030204" pitchFamily="18" charset="0"/>
                        <a:cs typeface="Times New Roman" panose="02020603050405020304" pitchFamily="18" charset="0"/>
                      </a:rPr>
                      <m:t>&lt;</m:t>
                    </m:r>
                    <m:sSub>
                      <m:sSubPr>
                        <m:ctrlPr>
                          <a:rPr lang="el-GR"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𝜇</m:t>
                        </m:r>
                      </m:e>
                      <m:sub>
                        <m:r>
                          <m:rPr>
                            <m:sty m:val="p"/>
                          </m:rPr>
                          <a:rPr lang="el-GR">
                            <a:solidFill>
                              <a:srgbClr val="000000"/>
                            </a:solidFill>
                            <a:latin typeface="Cambria Math" panose="02040503050406030204" pitchFamily="18" charset="0"/>
                            <a:cs typeface="Times New Roman" panose="02020603050405020304" pitchFamily="18" charset="0"/>
                          </a:rPr>
                          <m:t>Υ</m:t>
                        </m:r>
                      </m:sub>
                    </m:sSub>
                  </m:oMath>
                </a14:m>
                <a:r>
                  <a:rPr lang="el-GR" dirty="0"/>
                  <a:t>?</a:t>
                </a:r>
              </a:p>
              <a:p>
                <a:endParaRPr lang="el-GR" dirty="0"/>
              </a:p>
              <a:p>
                <a:endParaRPr lang="el-GR" dirty="0"/>
              </a:p>
              <a:p>
                <a:endParaRPr lang="el-GR" dirty="0"/>
              </a:p>
              <a:p>
                <a:endParaRPr lang="el-GR" dirty="0"/>
              </a:p>
            </p:txBody>
          </p:sp>
        </mc:Choice>
        <mc:Fallback xmlns="">
          <p:sp>
            <p:nvSpPr>
              <p:cNvPr id="3" name="TextBox 2">
                <a:extLst>
                  <a:ext uri="{FF2B5EF4-FFF2-40B4-BE49-F238E27FC236}">
                    <a16:creationId xmlns:a16="http://schemas.microsoft.com/office/drawing/2014/main" id="{BEDC4C39-573E-493E-A8D3-A697F467C5A0}"/>
                  </a:ext>
                </a:extLst>
              </p:cNvPr>
              <p:cNvSpPr txBox="1">
                <a:spLocks noRot="1" noChangeAspect="1" noMove="1" noResize="1" noEditPoints="1" noAdjustHandles="1" noChangeArrowheads="1" noChangeShapeType="1" noTextEdit="1"/>
              </p:cNvSpPr>
              <p:nvPr/>
            </p:nvSpPr>
            <p:spPr>
              <a:xfrm>
                <a:off x="1265382" y="2115128"/>
                <a:ext cx="9264073" cy="3150414"/>
              </a:xfrm>
              <a:prstGeom prst="rect">
                <a:avLst/>
              </a:prstGeom>
              <a:blipFill>
                <a:blip r:embed="rId2"/>
                <a:stretch>
                  <a:fillRect l="-592" t="-1161" r="-1119"/>
                </a:stretch>
              </a:blipFill>
            </p:spPr>
            <p:txBody>
              <a:bodyPr/>
              <a:lstStyle/>
              <a:p>
                <a:r>
                  <a:rPr lang="el-GR">
                    <a:noFill/>
                  </a:rPr>
                  <a:t> </a:t>
                </a:r>
              </a:p>
            </p:txBody>
          </p:sp>
        </mc:Fallback>
      </mc:AlternateContent>
    </p:spTree>
    <p:extLst>
      <p:ext uri="{BB962C8B-B14F-4D97-AF65-F5344CB8AC3E}">
        <p14:creationId xmlns:p14="http://schemas.microsoft.com/office/powerpoint/2010/main" val="913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7743C-A752-466C-B80A-90B7BCF9903E}"/>
              </a:ext>
            </a:extLst>
          </p:cNvPr>
          <p:cNvSpPr>
            <a:spLocks noGrp="1"/>
          </p:cNvSpPr>
          <p:nvPr>
            <p:ph type="title"/>
          </p:nvPr>
        </p:nvSpPr>
        <p:spPr>
          <a:xfrm>
            <a:off x="1097280" y="286604"/>
            <a:ext cx="10058400" cy="1200330"/>
          </a:xfrm>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Διαστήματα εμπιστοσύνης για την διαφορά μέσων τιμών</a:t>
            </a:r>
            <a:endParaRPr lang="el-G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DC4C39-573E-493E-A8D3-A697F467C5A0}"/>
                  </a:ext>
                </a:extLst>
              </p:cNvPr>
              <p:cNvSpPr txBox="1"/>
              <p:nvPr/>
            </p:nvSpPr>
            <p:spPr>
              <a:xfrm>
                <a:off x="1265382" y="2115128"/>
                <a:ext cx="9890298" cy="3566746"/>
              </a:xfrm>
              <a:prstGeom prst="rect">
                <a:avLst/>
              </a:prstGeom>
              <a:noFill/>
            </p:spPr>
            <p:txBody>
              <a:bodyPr wrap="square" rtlCol="0">
                <a:spAutoFit/>
              </a:bodyPr>
              <a:lstStyle/>
              <a:p>
                <a:r>
                  <a:rPr lang="el-GR" dirty="0"/>
                  <a:t>Σύμφωνα με τα προηγούμενα δεδομένα ένα 90% διαστήματα εμπιστοσύνης για τη διαφορά των μέσων τιμών</a:t>
                </a:r>
                <a:r>
                  <a:rPr lang="en-US" dirty="0"/>
                  <a:t> </a:t>
                </a:r>
                <a14:m>
                  <m:oMath xmlns:m="http://schemas.openxmlformats.org/officeDocument/2006/math">
                    <m:sSub>
                      <m:sSubPr>
                        <m:ctrlPr>
                          <a:rPr lang="el-GR"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𝜇</m:t>
                        </m:r>
                      </m:e>
                      <m:sub>
                        <m:r>
                          <m:rPr>
                            <m:sty m:val="p"/>
                          </m:rPr>
                          <a:rPr lang="el-GR">
                            <a:solidFill>
                              <a:srgbClr val="000000"/>
                            </a:solidFill>
                            <a:latin typeface="Cambria Math" panose="02040503050406030204" pitchFamily="18" charset="0"/>
                            <a:cs typeface="Times New Roman" panose="02020603050405020304" pitchFamily="18" charset="0"/>
                          </a:rPr>
                          <m:t>Χ</m:t>
                        </m:r>
                      </m:sub>
                    </m:sSub>
                    <m:r>
                      <a:rPr lang="en-US" b="0" i="1" smtClean="0">
                        <a:solidFill>
                          <a:srgbClr val="000000"/>
                        </a:solidFill>
                        <a:latin typeface="Cambria Math" panose="02040503050406030204" pitchFamily="18" charset="0"/>
                        <a:cs typeface="Times New Roman" panose="02020603050405020304" pitchFamily="18" charset="0"/>
                      </a:rPr>
                      <m:t>−</m:t>
                    </m:r>
                    <m:sSub>
                      <m:sSubPr>
                        <m:ctrlPr>
                          <a:rPr lang="el-GR"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𝜇</m:t>
                        </m:r>
                      </m:e>
                      <m:sub>
                        <m:r>
                          <m:rPr>
                            <m:sty m:val="p"/>
                          </m:rPr>
                          <a:rPr lang="el-GR">
                            <a:solidFill>
                              <a:srgbClr val="000000"/>
                            </a:solidFill>
                            <a:latin typeface="Cambria Math" panose="02040503050406030204" pitchFamily="18" charset="0"/>
                            <a:cs typeface="Times New Roman" panose="02020603050405020304" pitchFamily="18" charset="0"/>
                          </a:rPr>
                          <m:t>Υ</m:t>
                        </m:r>
                      </m:sub>
                    </m:sSub>
                  </m:oMath>
                </a14:m>
                <a:r>
                  <a:rPr lang="en-US" dirty="0"/>
                  <a:t> </a:t>
                </a:r>
                <a:r>
                  <a:rPr lang="el-GR" dirty="0"/>
                  <a:t>είναι το</a:t>
                </a:r>
                <a:r>
                  <a:rPr lang="en-US" dirty="0"/>
                  <a:t>:</a:t>
                </a:r>
              </a:p>
              <a:p>
                <a:endParaRPr lang="en-US" dirty="0"/>
              </a:p>
              <a:p>
                <a:endParaRPr lang="en-US" dirty="0"/>
              </a:p>
              <a:p>
                <a:pPr algn="ct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d>
                          <m:dPr>
                            <m:ctrlPr>
                              <a:rPr lang="en-US" i="1">
                                <a:solidFill>
                                  <a:srgbClr val="000000"/>
                                </a:solidFill>
                                <a:latin typeface="Cambria Math" panose="02040503050406030204" pitchFamily="18" charset="0"/>
                                <a:cs typeface="Times New Roman" panose="02020603050405020304" pitchFamily="18" charset="0"/>
                              </a:rPr>
                            </m:ctrlPr>
                          </m:dPr>
                          <m:e>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n-US" i="1">
                                <a:solidFill>
                                  <a:srgbClr val="000000"/>
                                </a:solidFill>
                                <a:latin typeface="Cambria Math" panose="02040503050406030204" pitchFamily="18" charset="0"/>
                                <a:cs typeface="Times New Roman" panose="02020603050405020304" pitchFamily="18" charset="0"/>
                              </a:rPr>
                              <m:t>−</m:t>
                            </m:r>
                            <m:acc>
                              <m:accPr>
                                <m:chr m:val="̅"/>
                                <m:ctrlPr>
                                  <a:rPr lang="en-US"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𝑦</m:t>
                                </m:r>
                              </m:e>
                            </m:acc>
                          </m:e>
                        </m:d>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sSub>
                          <m:sSubPr>
                            <m:ctrlPr>
                              <a:rPr lang="en-US"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𝜎</m:t>
                            </m:r>
                          </m:e>
                          <m:sub>
                            <m:r>
                              <a:rPr lang="en-US" i="1">
                                <a:solidFill>
                                  <a:srgbClr val="000000"/>
                                </a:solidFill>
                                <a:latin typeface="Cambria Math" panose="02040503050406030204" pitchFamily="18" charset="0"/>
                                <a:cs typeface="Times New Roman" panose="02020603050405020304" pitchFamily="18" charset="0"/>
                              </a:rPr>
                              <m:t>𝑤</m:t>
                            </m:r>
                          </m:sub>
                        </m:sSub>
                        <m:r>
                          <a:rPr lang="en-US" i="1">
                            <a:solidFill>
                              <a:srgbClr val="000000"/>
                            </a:solidFill>
                            <a:latin typeface="Cambria Math" panose="02040503050406030204" pitchFamily="18" charset="0"/>
                            <a:cs typeface="Times New Roman" panose="02020603050405020304" pitchFamily="18" charset="0"/>
                          </a:rPr>
                          <m:t>,</m:t>
                        </m:r>
                        <m:d>
                          <m:dPr>
                            <m:ctrlPr>
                              <a:rPr lang="en-US" i="1">
                                <a:solidFill>
                                  <a:srgbClr val="000000"/>
                                </a:solidFill>
                                <a:latin typeface="Cambria Math" panose="02040503050406030204" pitchFamily="18" charset="0"/>
                                <a:cs typeface="Times New Roman" panose="02020603050405020304" pitchFamily="18" charset="0"/>
                              </a:rPr>
                            </m:ctrlPr>
                          </m:dPr>
                          <m:e>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n-US" i="1">
                                <a:solidFill>
                                  <a:srgbClr val="000000"/>
                                </a:solidFill>
                                <a:latin typeface="Cambria Math" panose="02040503050406030204" pitchFamily="18" charset="0"/>
                                <a:cs typeface="Times New Roman" panose="02020603050405020304" pitchFamily="18" charset="0"/>
                              </a:rPr>
                              <m:t>−</m:t>
                            </m:r>
                            <m:acc>
                              <m:accPr>
                                <m:chr m:val="̅"/>
                                <m:ctrlPr>
                                  <a:rPr lang="en-US"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𝑦</m:t>
                                </m:r>
                              </m:e>
                            </m:acc>
                          </m:e>
                        </m:d>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r>
                              <a:rPr lang="en-US" i="1" smtClean="0">
                                <a:solidFill>
                                  <a:srgbClr val="000000"/>
                                </a:solidFill>
                                <a:latin typeface="Cambria Math" panose="02040503050406030204" pitchFamily="18" charset="0"/>
                                <a:cs typeface="Times New Roman" panose="02020603050405020304" pitchFamily="18" charset="0"/>
                              </a:rPr>
                              <m:t>𝑎</m:t>
                            </m:r>
                            <m:r>
                              <a:rPr lang="en-US" i="1">
                                <a:solidFill>
                                  <a:srgbClr val="000000"/>
                                </a:solidFill>
                                <a:latin typeface="Cambria Math" panose="02040503050406030204" pitchFamily="18" charset="0"/>
                                <a:cs typeface="Times New Roman" panose="02020603050405020304" pitchFamily="18" charset="0"/>
                              </a:rPr>
                              <m:t>/2</m:t>
                            </m:r>
                          </m:sub>
                        </m:sSub>
                        <m:sSub>
                          <m:sSubPr>
                            <m:ctrlPr>
                              <a:rPr lang="en-US"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𝜎</m:t>
                            </m:r>
                          </m:e>
                          <m:sub>
                            <m:r>
                              <a:rPr lang="en-US" i="1">
                                <a:solidFill>
                                  <a:srgbClr val="000000"/>
                                </a:solidFill>
                                <a:latin typeface="Cambria Math" panose="02040503050406030204" pitchFamily="18" charset="0"/>
                                <a:cs typeface="Times New Roman" panose="02020603050405020304" pitchFamily="18" charset="0"/>
                              </a:rPr>
                              <m:t>𝑤</m:t>
                            </m:r>
                          </m:sub>
                        </m:sSub>
                      </m:e>
                    </m:d>
                  </m:oMath>
                </a14:m>
                <a:r>
                  <a:rPr lang="en-US" dirty="0"/>
                  <a:t> = </a:t>
                </a: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d>
                          <m:dPr>
                            <m:ctrlPr>
                              <a:rPr lang="en-US" i="1">
                                <a:solidFill>
                                  <a:srgbClr val="000000"/>
                                </a:solidFill>
                                <a:latin typeface="Cambria Math" panose="02040503050406030204" pitchFamily="18" charset="0"/>
                                <a:cs typeface="Times New Roman" panose="02020603050405020304" pitchFamily="18" charset="0"/>
                              </a:rPr>
                            </m:ctrlPr>
                          </m:dPr>
                          <m:e>
                            <m:r>
                              <a:rPr lang="en-US" b="0" i="1" smtClean="0">
                                <a:solidFill>
                                  <a:srgbClr val="000000"/>
                                </a:solidFill>
                                <a:latin typeface="Cambria Math" panose="02040503050406030204" pitchFamily="18" charset="0"/>
                                <a:cs typeface="Times New Roman" panose="02020603050405020304" pitchFamily="18" charset="0"/>
                              </a:rPr>
                              <m:t>70,1</m:t>
                            </m:r>
                            <m:r>
                              <a:rPr lang="en-US" i="1">
                                <a:solidFill>
                                  <a:srgbClr val="000000"/>
                                </a:solidFill>
                                <a:latin typeface="Cambria Math" panose="02040503050406030204" pitchFamily="18" charset="0"/>
                                <a:cs typeface="Times New Roman" panose="02020603050405020304" pitchFamily="18" charset="0"/>
                              </a:rPr>
                              <m:t>−</m:t>
                            </m:r>
                            <m:r>
                              <a:rPr lang="en-US" b="0" i="1" smtClean="0">
                                <a:solidFill>
                                  <a:srgbClr val="000000"/>
                                </a:solidFill>
                                <a:latin typeface="Cambria Math" panose="02040503050406030204" pitchFamily="18" charset="0"/>
                                <a:cs typeface="Times New Roman" panose="02020603050405020304" pitchFamily="18" charset="0"/>
                              </a:rPr>
                              <m:t>75,3</m:t>
                            </m:r>
                          </m:e>
                        </m:d>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0,1</m:t>
                                </m:r>
                              </m:num>
                              <m:den>
                                <m:r>
                                  <a:rPr lang="en-US" i="1">
                                    <a:solidFill>
                                      <a:srgbClr val="000000"/>
                                    </a:solidFill>
                                    <a:latin typeface="Cambria Math" panose="02040503050406030204" pitchFamily="18" charset="0"/>
                                    <a:cs typeface="Times New Roman" panose="02020603050405020304" pitchFamily="18" charset="0"/>
                                  </a:rPr>
                                  <m:t>2</m:t>
                                </m:r>
                              </m:den>
                            </m:f>
                          </m:sub>
                        </m:sSub>
                        <m:sSub>
                          <m:sSubPr>
                            <m:ctrlPr>
                              <a:rPr lang="en-US"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𝜎</m:t>
                            </m:r>
                          </m:e>
                          <m:sub>
                            <m:r>
                              <a:rPr lang="en-US" i="1">
                                <a:solidFill>
                                  <a:srgbClr val="000000"/>
                                </a:solidFill>
                                <a:latin typeface="Cambria Math" panose="02040503050406030204" pitchFamily="18" charset="0"/>
                                <a:cs typeface="Times New Roman" panose="02020603050405020304" pitchFamily="18" charset="0"/>
                              </a:rPr>
                              <m:t>𝑤</m:t>
                            </m:r>
                          </m:sub>
                        </m:sSub>
                        <m:r>
                          <a:rPr lang="en-US" i="1">
                            <a:solidFill>
                              <a:srgbClr val="000000"/>
                            </a:solidFill>
                            <a:latin typeface="Cambria Math" panose="02040503050406030204" pitchFamily="18" charset="0"/>
                            <a:cs typeface="Times New Roman" panose="02020603050405020304" pitchFamily="18" charset="0"/>
                          </a:rPr>
                          <m:t>,</m:t>
                        </m:r>
                        <m:d>
                          <m:dPr>
                            <m:ctrlPr>
                              <a:rPr lang="en-US" i="1">
                                <a:solidFill>
                                  <a:srgbClr val="000000"/>
                                </a:solidFill>
                                <a:latin typeface="Cambria Math" panose="02040503050406030204" pitchFamily="18" charset="0"/>
                                <a:cs typeface="Times New Roman" panose="02020603050405020304" pitchFamily="18" charset="0"/>
                              </a:rPr>
                            </m:ctrlPr>
                          </m:dPr>
                          <m:e>
                            <m:r>
                              <a:rPr lang="en-US" i="1">
                                <a:solidFill>
                                  <a:srgbClr val="000000"/>
                                </a:solidFill>
                                <a:latin typeface="Cambria Math" panose="02040503050406030204" pitchFamily="18" charset="0"/>
                                <a:cs typeface="Times New Roman" panose="02020603050405020304" pitchFamily="18" charset="0"/>
                              </a:rPr>
                              <m:t>70,1−75,3</m:t>
                            </m:r>
                          </m:e>
                        </m:d>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r>
                              <a:rPr lang="en-US" b="0" i="1" smtClean="0">
                                <a:solidFill>
                                  <a:srgbClr val="000000"/>
                                </a:solidFill>
                                <a:latin typeface="Cambria Math" panose="02040503050406030204" pitchFamily="18" charset="0"/>
                                <a:cs typeface="Times New Roman" panose="02020603050405020304" pitchFamily="18" charset="0"/>
                              </a:rPr>
                              <m:t>0,1</m:t>
                            </m:r>
                            <m:r>
                              <a:rPr lang="en-US" i="1">
                                <a:solidFill>
                                  <a:srgbClr val="000000"/>
                                </a:solidFill>
                                <a:latin typeface="Cambria Math" panose="02040503050406030204" pitchFamily="18" charset="0"/>
                                <a:cs typeface="Times New Roman" panose="02020603050405020304" pitchFamily="18" charset="0"/>
                              </a:rPr>
                              <m:t>/2</m:t>
                            </m:r>
                          </m:sub>
                        </m:sSub>
                        <m:sSub>
                          <m:sSubPr>
                            <m:ctrlPr>
                              <a:rPr lang="en-US"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𝜎</m:t>
                            </m:r>
                          </m:e>
                          <m:sub>
                            <m:r>
                              <a:rPr lang="en-US" i="1">
                                <a:solidFill>
                                  <a:srgbClr val="000000"/>
                                </a:solidFill>
                                <a:latin typeface="Cambria Math" panose="02040503050406030204" pitchFamily="18" charset="0"/>
                                <a:cs typeface="Times New Roman" panose="02020603050405020304" pitchFamily="18" charset="0"/>
                              </a:rPr>
                              <m:t>𝑤</m:t>
                            </m:r>
                          </m:sub>
                        </m:sSub>
                      </m:e>
                    </m:d>
                  </m:oMath>
                </a14:m>
                <a:endParaRPr lang="en-US" dirty="0"/>
              </a:p>
              <a:p>
                <a:pPr algn="ctr"/>
                <a14:m>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𝜎</m:t>
                        </m:r>
                      </m:e>
                      <m:sub>
                        <m:r>
                          <a:rPr lang="en-US" b="0" i="1" smtClean="0">
                            <a:latin typeface="Cambria Math" panose="02040503050406030204" pitchFamily="18" charset="0"/>
                          </a:rPr>
                          <m:t>𝑊</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60</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40</m:t>
                            </m:r>
                          </m:num>
                          <m:den>
                            <m:r>
                              <a:rPr lang="en-US" b="0" i="1" smtClean="0">
                                <a:latin typeface="Cambria Math" panose="02040503050406030204" pitchFamily="18" charset="0"/>
                              </a:rPr>
                              <m:t>8</m:t>
                            </m:r>
                          </m:den>
                        </m:f>
                      </m:e>
                    </m:rad>
                    <m:r>
                      <a:rPr lang="en-US" b="0" i="1" smtClean="0">
                        <a:latin typeface="Cambria Math" panose="02040503050406030204" pitchFamily="18" charset="0"/>
                      </a:rPr>
                      <m:t>=3</m:t>
                    </m:r>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0,05</m:t>
                        </m:r>
                      </m:sub>
                    </m:sSub>
                    <m:r>
                      <a:rPr lang="en-US" b="0" i="1" smtClean="0">
                        <a:latin typeface="Cambria Math" panose="02040503050406030204" pitchFamily="18" charset="0"/>
                      </a:rPr>
                      <m:t>=1,645</m:t>
                    </m:r>
                  </m:oMath>
                </a14:m>
                <a:endParaRPr lang="en-US" dirty="0"/>
              </a:p>
              <a:p>
                <a:pPr algn="ct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−5,2 −1,645∗3,</m:t>
                          </m:r>
                          <m:r>
                            <a:rPr lang="en-US" i="1">
                              <a:latin typeface="Cambria Math" panose="02040503050406030204" pitchFamily="18" charset="0"/>
                            </a:rPr>
                            <m:t>−5,2</m:t>
                          </m:r>
                          <m:r>
                            <a:rPr lang="en-US" b="0" i="1" smtClean="0">
                              <a:latin typeface="Cambria Math" panose="02040503050406030204" pitchFamily="18" charset="0"/>
                            </a:rPr>
                            <m:t>+</m:t>
                          </m:r>
                          <m:r>
                            <a:rPr lang="en-US" i="1">
                              <a:latin typeface="Cambria Math" panose="02040503050406030204" pitchFamily="18" charset="0"/>
                            </a:rPr>
                            <m:t>1,645∗3</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−10,135, −0,265</m:t>
                          </m:r>
                        </m:e>
                      </m:d>
                    </m:oMath>
                  </m:oMathPara>
                </a14:m>
                <a:endParaRPr lang="el-GR" b="0" dirty="0"/>
              </a:p>
              <a:p>
                <a:pPr algn="ctr"/>
                <a:endParaRPr lang="en-US" b="0" dirty="0"/>
              </a:p>
              <a:p>
                <a:pPr algn="just"/>
                <a:r>
                  <a:rPr lang="el-GR" dirty="0"/>
                  <a:t>Επειδή το διάστημα εμπιστοσύνης </a:t>
                </a:r>
                <a14:m>
                  <m:oMath xmlns:m="http://schemas.openxmlformats.org/officeDocument/2006/math">
                    <m:sSub>
                      <m:sSubPr>
                        <m:ctrlPr>
                          <a:rPr lang="el-GR"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𝜇</m:t>
                        </m:r>
                      </m:e>
                      <m:sub>
                        <m:r>
                          <m:rPr>
                            <m:sty m:val="p"/>
                          </m:rPr>
                          <a:rPr lang="el-GR">
                            <a:solidFill>
                              <a:srgbClr val="000000"/>
                            </a:solidFill>
                            <a:latin typeface="Cambria Math" panose="02040503050406030204" pitchFamily="18" charset="0"/>
                            <a:cs typeface="Times New Roman" panose="02020603050405020304" pitchFamily="18" charset="0"/>
                          </a:rPr>
                          <m:t>Χ</m:t>
                        </m:r>
                      </m:sub>
                    </m:sSub>
                    <m:r>
                      <a:rPr lang="en-US" i="1">
                        <a:solidFill>
                          <a:srgbClr val="000000"/>
                        </a:solidFill>
                        <a:latin typeface="Cambria Math" panose="02040503050406030204" pitchFamily="18" charset="0"/>
                        <a:cs typeface="Times New Roman" panose="02020603050405020304" pitchFamily="18" charset="0"/>
                      </a:rPr>
                      <m:t>−</m:t>
                    </m:r>
                    <m:sSub>
                      <m:sSubPr>
                        <m:ctrlPr>
                          <a:rPr lang="el-GR"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𝜇</m:t>
                        </m:r>
                      </m:e>
                      <m:sub>
                        <m:r>
                          <m:rPr>
                            <m:sty m:val="p"/>
                          </m:rPr>
                          <a:rPr lang="el-GR">
                            <a:solidFill>
                              <a:srgbClr val="000000"/>
                            </a:solidFill>
                            <a:latin typeface="Cambria Math" panose="02040503050406030204" pitchFamily="18" charset="0"/>
                            <a:cs typeface="Times New Roman" panose="02020603050405020304" pitchFamily="18" charset="0"/>
                          </a:rPr>
                          <m:t>Υ</m:t>
                        </m:r>
                      </m:sub>
                    </m:sSub>
                  </m:oMath>
                </a14:m>
                <a:r>
                  <a:rPr lang="el-GR" dirty="0"/>
                  <a:t> δεν περιέχει το μηδέν μπορούμε να συνάγουμε ότι σε στάθμη σημαντικότητας α=0,1 ότι </a:t>
                </a:r>
                <a14:m>
                  <m:oMath xmlns:m="http://schemas.openxmlformats.org/officeDocument/2006/math">
                    <m:sSub>
                      <m:sSubPr>
                        <m:ctrlPr>
                          <a:rPr lang="el-GR"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𝜇</m:t>
                        </m:r>
                      </m:e>
                      <m:sub>
                        <m:r>
                          <m:rPr>
                            <m:sty m:val="p"/>
                          </m:rPr>
                          <a:rPr lang="el-GR">
                            <a:solidFill>
                              <a:srgbClr val="000000"/>
                            </a:solidFill>
                            <a:latin typeface="Cambria Math" panose="02040503050406030204" pitchFamily="18" charset="0"/>
                            <a:cs typeface="Times New Roman" panose="02020603050405020304" pitchFamily="18" charset="0"/>
                          </a:rPr>
                          <m:t>Χ</m:t>
                        </m:r>
                      </m:sub>
                    </m:sSub>
                    <m:r>
                      <a:rPr lang="en-US" i="1">
                        <a:solidFill>
                          <a:srgbClr val="000000"/>
                        </a:solidFill>
                        <a:latin typeface="Cambria Math" panose="02040503050406030204" pitchFamily="18" charset="0"/>
                        <a:cs typeface="Times New Roman" panose="02020603050405020304" pitchFamily="18" charset="0"/>
                      </a:rPr>
                      <m:t>−</m:t>
                    </m:r>
                    <m:sSub>
                      <m:sSubPr>
                        <m:ctrlPr>
                          <a:rPr lang="el-GR" i="1">
                            <a:solidFill>
                              <a:srgbClr val="000000"/>
                            </a:solidFill>
                            <a:latin typeface="Cambria Math" panose="02040503050406030204" pitchFamily="18" charset="0"/>
                            <a:cs typeface="Times New Roman" panose="02020603050405020304" pitchFamily="18" charset="0"/>
                          </a:rPr>
                        </m:ctrlPr>
                      </m:sSubPr>
                      <m:e>
                        <m:r>
                          <a:rPr lang="el-GR" i="1">
                            <a:solidFill>
                              <a:srgbClr val="000000"/>
                            </a:solidFill>
                            <a:latin typeface="Cambria Math" panose="02040503050406030204" pitchFamily="18" charset="0"/>
                            <a:cs typeface="Times New Roman" panose="02020603050405020304" pitchFamily="18" charset="0"/>
                          </a:rPr>
                          <m:t>𝜇</m:t>
                        </m:r>
                      </m:e>
                      <m:sub>
                        <m:r>
                          <m:rPr>
                            <m:sty m:val="p"/>
                          </m:rPr>
                          <a:rPr lang="el-GR">
                            <a:solidFill>
                              <a:srgbClr val="000000"/>
                            </a:solidFill>
                            <a:latin typeface="Cambria Math" panose="02040503050406030204" pitchFamily="18" charset="0"/>
                            <a:cs typeface="Times New Roman" panose="02020603050405020304" pitchFamily="18" charset="0"/>
                          </a:rPr>
                          <m:t>Υ</m:t>
                        </m:r>
                      </m:sub>
                    </m:sSub>
                  </m:oMath>
                </a14:m>
                <a:r>
                  <a:rPr lang="el-GR" dirty="0"/>
                  <a:t> &lt;0</a:t>
                </a:r>
                <a:endParaRPr lang="en-US" dirty="0"/>
              </a:p>
              <a:p>
                <a:pPr algn="ctr"/>
                <a:endParaRPr lang="el-GR" dirty="0"/>
              </a:p>
            </p:txBody>
          </p:sp>
        </mc:Choice>
        <mc:Fallback xmlns="">
          <p:sp>
            <p:nvSpPr>
              <p:cNvPr id="3" name="TextBox 2">
                <a:extLst>
                  <a:ext uri="{FF2B5EF4-FFF2-40B4-BE49-F238E27FC236}">
                    <a16:creationId xmlns:a16="http://schemas.microsoft.com/office/drawing/2014/main" id="{BEDC4C39-573E-493E-A8D3-A697F467C5A0}"/>
                  </a:ext>
                </a:extLst>
              </p:cNvPr>
              <p:cNvSpPr txBox="1">
                <a:spLocks noRot="1" noChangeAspect="1" noMove="1" noResize="1" noEditPoints="1" noAdjustHandles="1" noChangeArrowheads="1" noChangeShapeType="1" noTextEdit="1"/>
              </p:cNvSpPr>
              <p:nvPr/>
            </p:nvSpPr>
            <p:spPr>
              <a:xfrm>
                <a:off x="1265382" y="2115128"/>
                <a:ext cx="9890298" cy="3566746"/>
              </a:xfrm>
              <a:prstGeom prst="rect">
                <a:avLst/>
              </a:prstGeom>
              <a:blipFill>
                <a:blip r:embed="rId2"/>
                <a:stretch>
                  <a:fillRect l="-555" t="-1026" r="-986"/>
                </a:stretch>
              </a:blipFill>
            </p:spPr>
            <p:txBody>
              <a:bodyPr/>
              <a:lstStyle/>
              <a:p>
                <a:r>
                  <a:rPr lang="el-GR">
                    <a:noFill/>
                  </a:rPr>
                  <a:t> </a:t>
                </a:r>
              </a:p>
            </p:txBody>
          </p:sp>
        </mc:Fallback>
      </mc:AlternateContent>
    </p:spTree>
    <p:extLst>
      <p:ext uri="{BB962C8B-B14F-4D97-AF65-F5344CB8AC3E}">
        <p14:creationId xmlns:p14="http://schemas.microsoft.com/office/powerpoint/2010/main" val="94045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7743C-A752-466C-B80A-90B7BCF9903E}"/>
              </a:ext>
            </a:extLst>
          </p:cNvPr>
          <p:cNvSpPr>
            <a:spLocks noGrp="1"/>
          </p:cNvSpPr>
          <p:nvPr>
            <p:ph type="title"/>
          </p:nvPr>
        </p:nvSpPr>
        <p:spPr>
          <a:xfrm>
            <a:off x="1131455" y="31633"/>
            <a:ext cx="10058400" cy="1450757"/>
          </a:xfrm>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Διαστήματα εμπιστοσύνης για την διαφορά μέσων τιμών(μεγάλο δείγμα)</a:t>
            </a:r>
            <a:endParaRPr lang="el-GR" dirty="0"/>
          </a:p>
        </p:txBody>
      </p:sp>
      <mc:AlternateContent xmlns:mc="http://schemas.openxmlformats.org/markup-compatibility/2006" xmlns:a14="http://schemas.microsoft.com/office/drawing/2010/main">
        <mc:Choice Requires="a14">
          <p:graphicFrame>
            <p:nvGraphicFramePr>
              <p:cNvPr id="4" name="Πίνακας 6">
                <a:extLst>
                  <a:ext uri="{FF2B5EF4-FFF2-40B4-BE49-F238E27FC236}">
                    <a16:creationId xmlns:a16="http://schemas.microsoft.com/office/drawing/2014/main" id="{6C29C840-6811-4FBD-9AC9-3EF3D90D05D7}"/>
                  </a:ext>
                </a:extLst>
              </p:cNvPr>
              <p:cNvGraphicFramePr>
                <a:graphicFrameLocks noGrp="1"/>
              </p:cNvGraphicFramePr>
              <p:nvPr>
                <p:extLst>
                  <p:ext uri="{D42A27DB-BD31-4B8C-83A1-F6EECF244321}">
                    <p14:modId xmlns:p14="http://schemas.microsoft.com/office/powerpoint/2010/main" val="2535463041"/>
                  </p:ext>
                </p:extLst>
              </p:nvPr>
            </p:nvGraphicFramePr>
            <p:xfrm>
              <a:off x="2062480" y="1975612"/>
              <a:ext cx="8128000" cy="1453388"/>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922081625"/>
                        </a:ext>
                      </a:extLst>
                    </a:gridCol>
                    <a:gridCol w="6569825">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50846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e>
                              </m:d>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sSubSup>
                                        <m:sSub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sub>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bSup>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sSubSup>
                                        <m:sSub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𝑌</m:t>
                                          </m:r>
                                        </m:sub>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bSup>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den>
                                  </m:f>
                                </m:e>
                              </m:rad>
                            </m:oMath>
                          </a14:m>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553218"/>
                      </a:ext>
                    </a:extLst>
                  </a:tr>
                  <a:tr h="370840">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sub>
                                    </m:sSub>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e>
                                </m:d>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sub>
                                    </m:sSub>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𝑤</m:t>
                                        </m:r>
                                      </m:sub>
                                    </m:sSub>
                                  </m:e>
                                </m:d>
                              </m:oMath>
                            </m:oMathPara>
                          </a14:m>
                          <a:endParaRPr lang="el-GR"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9741418"/>
                      </a:ext>
                    </a:extLst>
                  </a:tr>
                </a:tbl>
              </a:graphicData>
            </a:graphic>
          </p:graphicFrame>
        </mc:Choice>
        <mc:Fallback xmlns="">
          <p:graphicFrame>
            <p:nvGraphicFramePr>
              <p:cNvPr id="4" name="Πίνακας 6">
                <a:extLst>
                  <a:ext uri="{FF2B5EF4-FFF2-40B4-BE49-F238E27FC236}">
                    <a16:creationId xmlns:a16="http://schemas.microsoft.com/office/drawing/2014/main" id="{6C29C840-6811-4FBD-9AC9-3EF3D90D05D7}"/>
                  </a:ext>
                </a:extLst>
              </p:cNvPr>
              <p:cNvGraphicFramePr>
                <a:graphicFrameLocks noGrp="1"/>
              </p:cNvGraphicFramePr>
              <p:nvPr>
                <p:extLst>
                  <p:ext uri="{D42A27DB-BD31-4B8C-83A1-F6EECF244321}">
                    <p14:modId xmlns:p14="http://schemas.microsoft.com/office/powerpoint/2010/main" val="2535463041"/>
                  </p:ext>
                </p:extLst>
              </p:nvPr>
            </p:nvGraphicFramePr>
            <p:xfrm>
              <a:off x="2062480" y="1975612"/>
              <a:ext cx="8128000" cy="1453388"/>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922081625"/>
                        </a:ext>
                      </a:extLst>
                    </a:gridCol>
                    <a:gridCol w="6569825">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711708">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840" t="-56410" r="-186" b="-64957"/>
                          </a:stretch>
                        </a:blipFill>
                      </a:tcPr>
                    </a:tc>
                    <a:extLst>
                      <a:ext uri="{0D108BD9-81ED-4DB2-BD59-A6C34878D82A}">
                        <a16:rowId xmlns:a16="http://schemas.microsoft.com/office/drawing/2014/main" val="2265553218"/>
                      </a:ext>
                    </a:extLst>
                  </a:tr>
                  <a:tr h="370840">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2"/>
                          <a:stretch>
                            <a:fillRect l="-23840" t="-300000" r="-186" b="-24590"/>
                          </a:stretch>
                        </a:blipFill>
                      </a:tcPr>
                    </a:tc>
                    <a:extLst>
                      <a:ext uri="{0D108BD9-81ED-4DB2-BD59-A6C34878D82A}">
                        <a16:rowId xmlns:a16="http://schemas.microsoft.com/office/drawing/2014/main" val="829741418"/>
                      </a:ext>
                    </a:extLst>
                  </a:tr>
                </a:tbl>
              </a:graphicData>
            </a:graphic>
          </p:graphicFrame>
        </mc:Fallback>
      </mc:AlternateContent>
    </p:spTree>
    <p:extLst>
      <p:ext uri="{BB962C8B-B14F-4D97-AF65-F5344CB8AC3E}">
        <p14:creationId xmlns:p14="http://schemas.microsoft.com/office/powerpoint/2010/main" val="421484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7743C-A752-466C-B80A-90B7BCF9903E}"/>
              </a:ext>
            </a:extLst>
          </p:cNvPr>
          <p:cNvSpPr>
            <a:spLocks noGrp="1"/>
          </p:cNvSpPr>
          <p:nvPr>
            <p:ph type="title"/>
          </p:nvPr>
        </p:nvSpPr>
        <p:spPr>
          <a:xfrm>
            <a:off x="1131455" y="31633"/>
            <a:ext cx="10058400" cy="1450757"/>
          </a:xfrm>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Διαστήματα εμπιστοσύνης για την διαφορά μέσων τιμών(άγνωστη διακύμανση)</a:t>
            </a:r>
            <a:endParaRPr lang="el-GR" dirty="0"/>
          </a:p>
        </p:txBody>
      </p:sp>
      <mc:AlternateContent xmlns:mc="http://schemas.openxmlformats.org/markup-compatibility/2006" xmlns:a14="http://schemas.microsoft.com/office/drawing/2010/main">
        <mc:Choice Requires="a14">
          <p:graphicFrame>
            <p:nvGraphicFramePr>
              <p:cNvPr id="5" name="Πίνακας 6">
                <a:extLst>
                  <a:ext uri="{FF2B5EF4-FFF2-40B4-BE49-F238E27FC236}">
                    <a16:creationId xmlns:a16="http://schemas.microsoft.com/office/drawing/2014/main" id="{19F8E2FC-85F5-477B-82D5-A5E9208B5F5C}"/>
                  </a:ext>
                </a:extLst>
              </p:cNvPr>
              <p:cNvGraphicFramePr>
                <a:graphicFrameLocks noGrp="1"/>
              </p:cNvGraphicFramePr>
              <p:nvPr>
                <p:extLst>
                  <p:ext uri="{D42A27DB-BD31-4B8C-83A1-F6EECF244321}">
                    <p14:modId xmlns:p14="http://schemas.microsoft.com/office/powerpoint/2010/main" val="3846559283"/>
                  </p:ext>
                </p:extLst>
              </p:nvPr>
            </p:nvGraphicFramePr>
            <p:xfrm>
              <a:off x="979055" y="2072594"/>
              <a:ext cx="10363200" cy="3579495"/>
            </p:xfrm>
            <a:graphic>
              <a:graphicData uri="http://schemas.openxmlformats.org/drawingml/2006/table">
                <a:tbl>
                  <a:tblPr firstRow="1" bandRow="1">
                    <a:tableStyleId>{5C22544A-7EE6-4342-B048-85BDC9FD1C3A}</a:tableStyleId>
                  </a:tblPr>
                  <a:tblGrid>
                    <a:gridCol w="1986673">
                      <a:extLst>
                        <a:ext uri="{9D8B030D-6E8A-4147-A177-3AD203B41FA5}">
                          <a16:colId xmlns:a16="http://schemas.microsoft.com/office/drawing/2014/main" val="922081625"/>
                        </a:ext>
                      </a:extLst>
                    </a:gridCol>
                    <a:gridCol w="8376527">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50846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𝑝</m:t>
                                        </m:r>
                                      </m:sub>
                                    </m:sSub>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den>
                                        </m:f>
                                      </m:e>
                                    </m:ra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𝑝</m:t>
                                        </m:r>
                                      </m:sub>
                                    </m:sSub>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den>
                                        </m:f>
                                      </m:e>
                                    </m:rad>
                                  </m:e>
                                </m:d>
                              </m:oMath>
                            </m:oMathPara>
                          </a14:m>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553218"/>
                      </a:ext>
                    </a:extLst>
                  </a:tr>
                  <a:tr h="370840">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𝑝</m:t>
                                        </m:r>
                                      </m:sub>
                                    </m:sSub>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den>
                                        </m:f>
                                      </m:e>
                                    </m:ra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e>
                                </m:d>
                              </m:oMath>
                            </m:oMathPara>
                          </a14:m>
                          <a:endParaRPr kumimoji="0" lang="el-GR"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Times New Roman" panose="02020603050405020304" pitchFamily="18" charset="0"/>
                          </a:endParaRPr>
                        </a:p>
                        <a:p>
                          <a:pPr algn="ctr"/>
                          <a:endParaRPr kumimoji="0" lang="el-GR"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e>
                                        </m:ac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𝑝</m:t>
                                        </m:r>
                                      </m:sub>
                                    </m:sSub>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𝑚</m:t>
                                            </m:r>
                                          </m:den>
                                        </m:f>
                                      </m:e>
                                    </m:rad>
                                  </m:e>
                                </m:d>
                              </m:oMath>
                            </m:oMathPara>
                          </a14:m>
                          <a:endParaRPr lang="el-GR"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9741418"/>
                      </a:ext>
                    </a:extLst>
                  </a:tr>
                </a:tbl>
              </a:graphicData>
            </a:graphic>
          </p:graphicFrame>
        </mc:Choice>
        <mc:Fallback xmlns="">
          <p:graphicFrame>
            <p:nvGraphicFramePr>
              <p:cNvPr id="5" name="Πίνακας 6">
                <a:extLst>
                  <a:ext uri="{FF2B5EF4-FFF2-40B4-BE49-F238E27FC236}">
                    <a16:creationId xmlns:a16="http://schemas.microsoft.com/office/drawing/2014/main" id="{19F8E2FC-85F5-477B-82D5-A5E9208B5F5C}"/>
                  </a:ext>
                </a:extLst>
              </p:cNvPr>
              <p:cNvGraphicFramePr>
                <a:graphicFrameLocks noGrp="1"/>
              </p:cNvGraphicFramePr>
              <p:nvPr>
                <p:extLst>
                  <p:ext uri="{D42A27DB-BD31-4B8C-83A1-F6EECF244321}">
                    <p14:modId xmlns:p14="http://schemas.microsoft.com/office/powerpoint/2010/main" val="3846559283"/>
                  </p:ext>
                </p:extLst>
              </p:nvPr>
            </p:nvGraphicFramePr>
            <p:xfrm>
              <a:off x="979055" y="2072594"/>
              <a:ext cx="10363200" cy="3579495"/>
            </p:xfrm>
            <a:graphic>
              <a:graphicData uri="http://schemas.openxmlformats.org/drawingml/2006/table">
                <a:tbl>
                  <a:tblPr firstRow="1" bandRow="1">
                    <a:tableStyleId>{5C22544A-7EE6-4342-B048-85BDC9FD1C3A}</a:tableStyleId>
                  </a:tblPr>
                  <a:tblGrid>
                    <a:gridCol w="1986673">
                      <a:extLst>
                        <a:ext uri="{9D8B030D-6E8A-4147-A177-3AD203B41FA5}">
                          <a16:colId xmlns:a16="http://schemas.microsoft.com/office/drawing/2014/main" val="922081625"/>
                        </a:ext>
                      </a:extLst>
                    </a:gridCol>
                    <a:gridCol w="8376527">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1074039">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782" t="-36723" r="-145" b="-199435"/>
                          </a:stretch>
                        </a:blipFill>
                      </a:tcPr>
                    </a:tc>
                    <a:extLst>
                      <a:ext uri="{0D108BD9-81ED-4DB2-BD59-A6C34878D82A}">
                        <a16:rowId xmlns:a16="http://schemas.microsoft.com/office/drawing/2014/main" val="2265553218"/>
                      </a:ext>
                    </a:extLst>
                  </a:tr>
                  <a:tr h="2134616">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2"/>
                          <a:stretch>
                            <a:fillRect l="-23782" t="-68946" r="-145" b="-570"/>
                          </a:stretch>
                        </a:blipFill>
                      </a:tcPr>
                    </a:tc>
                    <a:extLst>
                      <a:ext uri="{0D108BD9-81ED-4DB2-BD59-A6C34878D82A}">
                        <a16:rowId xmlns:a16="http://schemas.microsoft.com/office/drawing/2014/main" val="829741418"/>
                      </a:ext>
                    </a:extLst>
                  </a:tr>
                </a:tbl>
              </a:graphicData>
            </a:graphic>
          </p:graphicFrame>
        </mc:Fallback>
      </mc:AlternateContent>
    </p:spTree>
    <p:extLst>
      <p:ext uri="{BB962C8B-B14F-4D97-AF65-F5344CB8AC3E}">
        <p14:creationId xmlns:p14="http://schemas.microsoft.com/office/powerpoint/2010/main" val="66684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008984-49FA-4C8E-8FEA-1595EDBD77B0}"/>
              </a:ext>
            </a:extLst>
          </p:cNvPr>
          <p:cNvSpPr>
            <a:spLocks noGrp="1"/>
          </p:cNvSpPr>
          <p:nvPr>
            <p:ph type="title"/>
          </p:nvPr>
        </p:nvSpPr>
        <p:spPr/>
        <p:txBody>
          <a:bodyPr/>
          <a:lstStyle/>
          <a:p>
            <a:pPr algn="ctr"/>
            <a:r>
              <a:rPr lang="el-GR" dirty="0"/>
              <a:t>Εξαρτημένα δείγματα</a:t>
            </a:r>
          </a:p>
        </p:txBody>
      </p:sp>
      <p:sp>
        <p:nvSpPr>
          <p:cNvPr id="4" name="Θέση περιεχομένου 3">
            <a:extLst>
              <a:ext uri="{FF2B5EF4-FFF2-40B4-BE49-F238E27FC236}">
                <a16:creationId xmlns:a16="http://schemas.microsoft.com/office/drawing/2014/main" id="{584138C8-B0B0-4A4D-84F9-964693250456}"/>
              </a:ext>
            </a:extLst>
          </p:cNvPr>
          <p:cNvSpPr>
            <a:spLocks noGrp="1"/>
          </p:cNvSpPr>
          <p:nvPr>
            <p:ph idx="1"/>
          </p:nvPr>
        </p:nvSpPr>
        <p:spPr>
          <a:xfrm>
            <a:off x="1096963" y="1846264"/>
            <a:ext cx="10058400" cy="8507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defTabSz="457200">
              <a:defRPr/>
            </a:pPr>
            <a:r>
              <a:rPr lang="el-GR" dirty="0">
                <a:solidFill>
                  <a:srgbClr val="000000"/>
                </a:solidFill>
                <a:latin typeface="Times New Roman" panose="02020603050405020304" pitchFamily="18" charset="0"/>
                <a:cs typeface="Times New Roman" panose="02020603050405020304" pitchFamily="18" charset="0"/>
              </a:rPr>
              <a:t>Δύο δείγματα λέγονται εξαρτημένα ή συζευγμένα αν για κάθε παρατήρηση του ενός δείγματος υπάρχει μια αντίστοιχη παρατήρηση στο άλλο δείγμα που αναφέρεται στο ίδιο άτομο.</a:t>
            </a:r>
            <a:endParaRPr lang="el-GR" sz="2000" dirty="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Θέση περιεχομένου 3">
                <a:extLst>
                  <a:ext uri="{FF2B5EF4-FFF2-40B4-BE49-F238E27FC236}">
                    <a16:creationId xmlns:a16="http://schemas.microsoft.com/office/drawing/2014/main" id="{5BD837E2-1F5A-4369-A740-D425FE0868F4}"/>
                  </a:ext>
                </a:extLst>
              </p:cNvPr>
              <p:cNvSpPr txBox="1">
                <a:spLocks/>
              </p:cNvSpPr>
              <p:nvPr/>
            </p:nvSpPr>
            <p:spPr>
              <a:xfrm>
                <a:off x="1096963" y="2876119"/>
                <a:ext cx="10058400" cy="1354136"/>
              </a:xfrm>
              <a:prstGeom prst="rect">
                <a:avLst/>
              </a:prstGeom>
            </p:spPr>
            <p:style>
              <a:lnRef idx="1">
                <a:schemeClr val="accent1"/>
              </a:lnRef>
              <a:fillRef idx="2">
                <a:schemeClr val="accent1"/>
              </a:fillRef>
              <a:effectRef idx="1">
                <a:schemeClr val="accent1"/>
              </a:effectRef>
              <a:fontRef idx="minor">
                <a:schemeClr val="dk1"/>
              </a:fontRef>
            </p:style>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defTabSz="457200">
                  <a:defRPr/>
                </a:pPr>
                <a:r>
                  <a:rPr lang="el-GR" dirty="0">
                    <a:solidFill>
                      <a:srgbClr val="000000"/>
                    </a:solidFill>
                    <a:latin typeface="Times New Roman" panose="02020603050405020304" pitchFamily="18" charset="0"/>
                    <a:cs typeface="Times New Roman" panose="02020603050405020304" pitchFamily="18" charset="0"/>
                  </a:rPr>
                  <a:t>Για κάθε άτομο, λαμβάνονται 2 παρατηρήσεις σχηματίζοντας εξαρτημένα δείγματα (Χ1,Υ1),…(Χ</a:t>
                </a:r>
                <a:r>
                  <a:rPr lang="en-US" dirty="0">
                    <a:solidFill>
                      <a:srgbClr val="000000"/>
                    </a:solidFill>
                    <a:latin typeface="Times New Roman" panose="02020603050405020304" pitchFamily="18" charset="0"/>
                    <a:cs typeface="Times New Roman" panose="02020603050405020304" pitchFamily="18" charset="0"/>
                  </a:rPr>
                  <a:t>n, </a:t>
                </a:r>
                <a:r>
                  <a:rPr lang="en-US" dirty="0" err="1">
                    <a:solidFill>
                      <a:srgbClr val="000000"/>
                    </a:solidFill>
                    <a:latin typeface="Times New Roman" panose="02020603050405020304" pitchFamily="18" charset="0"/>
                    <a:cs typeface="Times New Roman" panose="02020603050405020304" pitchFamily="18" charset="0"/>
                  </a:rPr>
                  <a:t>Yn</a:t>
                </a:r>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Οι διαφορές τους αποτελούν ένα δείγμα </a:t>
                </a:r>
                <a14:m>
                  <m:oMath xmlns:m="http://schemas.openxmlformats.org/officeDocument/2006/math">
                    <m:sSub>
                      <m:sSubPr>
                        <m:ctrlPr>
                          <a:rPr lang="el-GR" i="1" smtClean="0">
                            <a:solidFill>
                              <a:srgbClr val="000000"/>
                            </a:solidFill>
                            <a:latin typeface="Cambria Math" panose="02040503050406030204" pitchFamily="18" charset="0"/>
                            <a:cs typeface="Times New Roman" panose="02020603050405020304" pitchFamily="18" charset="0"/>
                          </a:rPr>
                        </m:ctrlPr>
                      </m:sSubPr>
                      <m:e>
                        <m:r>
                          <a:rPr lang="en-US" b="0" i="1" smtClean="0">
                            <a:solidFill>
                              <a:srgbClr val="000000"/>
                            </a:solidFill>
                            <a:latin typeface="Cambria Math" panose="02040503050406030204" pitchFamily="18" charset="0"/>
                            <a:cs typeface="Times New Roman" panose="02020603050405020304" pitchFamily="18" charset="0"/>
                          </a:rPr>
                          <m:t>𝐷</m:t>
                        </m:r>
                      </m:e>
                      <m:sub>
                        <m:r>
                          <a:rPr lang="en-US" b="0" i="1" smtClean="0">
                            <a:solidFill>
                              <a:srgbClr val="000000"/>
                            </a:solidFill>
                            <a:latin typeface="Cambria Math" panose="02040503050406030204" pitchFamily="18" charset="0"/>
                            <a:cs typeface="Times New Roman" panose="02020603050405020304" pitchFamily="18" charset="0"/>
                          </a:rPr>
                          <m:t>𝑖</m:t>
                        </m:r>
                      </m:sub>
                    </m:sSub>
                    <m:r>
                      <a:rPr lang="en-US" b="0" i="1" smtClean="0">
                        <a:solidFill>
                          <a:srgbClr val="000000"/>
                        </a:solidFill>
                        <a:latin typeface="Cambria Math" panose="02040503050406030204" pitchFamily="18" charset="0"/>
                        <a:cs typeface="Times New Roman" panose="02020603050405020304" pitchFamily="18" charset="0"/>
                      </a:rPr>
                      <m:t>=</m:t>
                    </m:r>
                    <m:sSub>
                      <m:sSubPr>
                        <m:ctrlPr>
                          <a:rPr lang="en-US" b="0" i="1" smtClean="0">
                            <a:solidFill>
                              <a:srgbClr val="000000"/>
                            </a:solidFill>
                            <a:latin typeface="Cambria Math" panose="02040503050406030204" pitchFamily="18" charset="0"/>
                            <a:cs typeface="Times New Roman" panose="02020603050405020304" pitchFamily="18" charset="0"/>
                          </a:rPr>
                        </m:ctrlPr>
                      </m:sSubPr>
                      <m:e>
                        <m:r>
                          <a:rPr lang="en-US" b="0" i="1" smtClean="0">
                            <a:solidFill>
                              <a:srgbClr val="000000"/>
                            </a:solidFill>
                            <a:latin typeface="Cambria Math" panose="02040503050406030204" pitchFamily="18" charset="0"/>
                            <a:cs typeface="Times New Roman" panose="02020603050405020304" pitchFamily="18" charset="0"/>
                          </a:rPr>
                          <m:t>𝑋</m:t>
                        </m:r>
                      </m:e>
                      <m:sub>
                        <m:r>
                          <a:rPr lang="en-US" b="0" i="1" smtClean="0">
                            <a:solidFill>
                              <a:srgbClr val="000000"/>
                            </a:solidFill>
                            <a:latin typeface="Cambria Math" panose="02040503050406030204" pitchFamily="18" charset="0"/>
                            <a:cs typeface="Times New Roman" panose="02020603050405020304" pitchFamily="18" charset="0"/>
                          </a:rPr>
                          <m:t>𝑖</m:t>
                        </m:r>
                      </m:sub>
                    </m:sSub>
                    <m:r>
                      <a:rPr lang="en-US" b="0" i="1" smtClean="0">
                        <a:solidFill>
                          <a:srgbClr val="000000"/>
                        </a:solidFill>
                        <a:latin typeface="Cambria Math" panose="02040503050406030204" pitchFamily="18" charset="0"/>
                        <a:cs typeface="Times New Roman" panose="02020603050405020304" pitchFamily="18" charset="0"/>
                      </a:rPr>
                      <m:t>−</m:t>
                    </m:r>
                    <m:sSub>
                      <m:sSubPr>
                        <m:ctrlPr>
                          <a:rPr lang="en-US" b="0" i="1" smtClean="0">
                            <a:solidFill>
                              <a:srgbClr val="000000"/>
                            </a:solidFill>
                            <a:latin typeface="Cambria Math" panose="02040503050406030204" pitchFamily="18" charset="0"/>
                            <a:cs typeface="Times New Roman" panose="02020603050405020304" pitchFamily="18" charset="0"/>
                          </a:rPr>
                        </m:ctrlPr>
                      </m:sSubPr>
                      <m:e>
                        <m:r>
                          <a:rPr lang="en-US" b="0" i="1" smtClean="0">
                            <a:solidFill>
                              <a:srgbClr val="000000"/>
                            </a:solidFill>
                            <a:latin typeface="Cambria Math" panose="02040503050406030204" pitchFamily="18" charset="0"/>
                            <a:cs typeface="Times New Roman" panose="02020603050405020304" pitchFamily="18" charset="0"/>
                          </a:rPr>
                          <m:t>𝑌</m:t>
                        </m:r>
                      </m:e>
                      <m:sub>
                        <m:r>
                          <a:rPr lang="en-US" b="0" i="1" smtClean="0">
                            <a:solidFill>
                              <a:srgbClr val="000000"/>
                            </a:solidFill>
                            <a:latin typeface="Cambria Math" panose="02040503050406030204" pitchFamily="18" charset="0"/>
                            <a:cs typeface="Times New Roman" panose="02020603050405020304" pitchFamily="18" charset="0"/>
                          </a:rPr>
                          <m:t>𝑖</m:t>
                        </m:r>
                      </m:sub>
                    </m:sSub>
                    <m:r>
                      <a:rPr lang="en-US" b="0" i="1" smtClean="0">
                        <a:solidFill>
                          <a:srgbClr val="000000"/>
                        </a:solidFill>
                        <a:latin typeface="Cambria Math" panose="02040503050406030204" pitchFamily="18" charset="0"/>
                        <a:cs typeface="Times New Roman" panose="02020603050405020304" pitchFamily="18" charset="0"/>
                      </a:rPr>
                      <m:t>, </m:t>
                    </m:r>
                    <m:r>
                      <a:rPr lang="en-US" b="0" i="1" smtClean="0">
                        <a:solidFill>
                          <a:srgbClr val="000000"/>
                        </a:solidFill>
                        <a:latin typeface="Cambria Math" panose="02040503050406030204" pitchFamily="18" charset="0"/>
                        <a:cs typeface="Times New Roman" panose="02020603050405020304" pitchFamily="18" charset="0"/>
                      </a:rPr>
                      <m:t>𝑖</m:t>
                    </m:r>
                    <m:r>
                      <a:rPr lang="en-US" b="0" i="1" smtClean="0">
                        <a:solidFill>
                          <a:srgbClr val="000000"/>
                        </a:solidFill>
                        <a:latin typeface="Cambria Math" panose="02040503050406030204" pitchFamily="18" charset="0"/>
                        <a:cs typeface="Times New Roman" panose="02020603050405020304" pitchFamily="18" charset="0"/>
                      </a:rPr>
                      <m:t>=1,2,…,</m:t>
                    </m:r>
                    <m:r>
                      <a:rPr lang="en-US" b="0" i="1" smtClean="0">
                        <a:solidFill>
                          <a:srgbClr val="000000"/>
                        </a:solidFill>
                        <a:latin typeface="Cambria Math" panose="02040503050406030204" pitchFamily="18" charset="0"/>
                        <a:cs typeface="Times New Roman" panose="02020603050405020304" pitchFamily="18" charset="0"/>
                      </a:rPr>
                      <m:t>𝑛</m:t>
                    </m:r>
                  </m:oMath>
                </a14:m>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το οποίο ακολουθεί κανονική κατανομή </a:t>
                </a:r>
                <a14:m>
                  <m:oMath xmlns:m="http://schemas.openxmlformats.org/officeDocument/2006/math">
                    <m:r>
                      <a:rPr lang="el-GR"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l-GR"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Ν</m:t>
                    </m:r>
                    <m:r>
                      <a:rPr lang="el-GR"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l-GR"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𝜇</m:t>
                        </m:r>
                      </m:e>
                      <m:sub>
                        <m:r>
                          <m:rPr>
                            <m:sty m:val="p"/>
                          </m:rPr>
                          <a:rPr lang="en-US"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D</m:t>
                        </m:r>
                      </m:sub>
                    </m:sSub>
                    <m:r>
                      <a:rPr lang="en-US"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l-GR"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m:rPr>
                            <m:sty m:val="p"/>
                          </m:rPr>
                          <a:rPr lang="en-US"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D</m:t>
                        </m:r>
                      </m:sub>
                      <m:sup>
                        <m:r>
                          <a:rPr lang="en-US"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m:t>
                        </m:r>
                      </m:sup>
                    </m:sSubSup>
                    <m:r>
                      <a:rPr lang="el-GR"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l-GR" dirty="0">
                    <a:solidFill>
                      <a:srgbClr val="000000"/>
                    </a:solidFill>
                    <a:latin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5" name="Θέση περιεχομένου 3">
                <a:extLst>
                  <a:ext uri="{FF2B5EF4-FFF2-40B4-BE49-F238E27FC236}">
                    <a16:creationId xmlns:a16="http://schemas.microsoft.com/office/drawing/2014/main" id="{5BD837E2-1F5A-4369-A740-D425FE0868F4}"/>
                  </a:ext>
                </a:extLst>
              </p:cNvPr>
              <p:cNvSpPr txBox="1">
                <a:spLocks noRot="1" noChangeAspect="1" noMove="1" noResize="1" noEditPoints="1" noAdjustHandles="1" noChangeArrowheads="1" noChangeShapeType="1" noTextEdit="1"/>
              </p:cNvSpPr>
              <p:nvPr/>
            </p:nvSpPr>
            <p:spPr>
              <a:xfrm>
                <a:off x="1096963" y="2876119"/>
                <a:ext cx="10058400" cy="1354136"/>
              </a:xfrm>
              <a:prstGeom prst="rect">
                <a:avLst/>
              </a:prstGeom>
              <a:blipFill>
                <a:blip r:embed="rId2"/>
                <a:stretch>
                  <a:fillRect l="-605" r="-145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6" name="Πίνακας 6">
                <a:extLst>
                  <a:ext uri="{FF2B5EF4-FFF2-40B4-BE49-F238E27FC236}">
                    <a16:creationId xmlns:a16="http://schemas.microsoft.com/office/drawing/2014/main" id="{C4159CF2-EC1D-4FFA-8075-CE852BD04646}"/>
                  </a:ext>
                </a:extLst>
              </p:cNvPr>
              <p:cNvGraphicFramePr>
                <a:graphicFrameLocks noGrp="1"/>
              </p:cNvGraphicFramePr>
              <p:nvPr>
                <p:extLst>
                  <p:ext uri="{D42A27DB-BD31-4B8C-83A1-F6EECF244321}">
                    <p14:modId xmlns:p14="http://schemas.microsoft.com/office/powerpoint/2010/main" val="1660238536"/>
                  </p:ext>
                </p:extLst>
              </p:nvPr>
            </p:nvGraphicFramePr>
            <p:xfrm>
              <a:off x="1951643" y="4524849"/>
              <a:ext cx="8128000" cy="1753108"/>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922081625"/>
                        </a:ext>
                      </a:extLst>
                    </a:gridCol>
                    <a:gridCol w="6569825">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50846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𝑑</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𝑑</m:t>
                                            </m:r>
                                          </m:sub>
                                        </m:sSub>
                                      </m:num>
                                      <m:den>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𝑑</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𝑑</m:t>
                                            </m:r>
                                          </m:sub>
                                        </m:sSub>
                                      </m:num>
                                      <m:den>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den>
                                    </m:f>
                                  </m:e>
                                </m:d>
                              </m:oMath>
                            </m:oMathPara>
                          </a14:m>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553218"/>
                      </a:ext>
                    </a:extLst>
                  </a:tr>
                  <a:tr h="370840">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𝑑</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𝑑</m:t>
                                        </m:r>
                                      </m:sub>
                                    </m:sSub>
                                  </m:num>
                                  <m:den>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𝑑</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𝑑</m:t>
                                        </m:r>
                                      </m:sub>
                                    </m:sSub>
                                  </m:num>
                                  <m:den>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oMath>
                            </m:oMathPara>
                          </a14:m>
                          <a:endParaRPr lang="el-GR"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9741418"/>
                      </a:ext>
                    </a:extLst>
                  </a:tr>
                </a:tbl>
              </a:graphicData>
            </a:graphic>
          </p:graphicFrame>
        </mc:Choice>
        <mc:Fallback xmlns="">
          <p:graphicFrame>
            <p:nvGraphicFramePr>
              <p:cNvPr id="6" name="Πίνακας 6">
                <a:extLst>
                  <a:ext uri="{FF2B5EF4-FFF2-40B4-BE49-F238E27FC236}">
                    <a16:creationId xmlns:a16="http://schemas.microsoft.com/office/drawing/2014/main" id="{C4159CF2-EC1D-4FFA-8075-CE852BD04646}"/>
                  </a:ext>
                </a:extLst>
              </p:cNvPr>
              <p:cNvGraphicFramePr>
                <a:graphicFrameLocks noGrp="1"/>
              </p:cNvGraphicFramePr>
              <p:nvPr>
                <p:extLst>
                  <p:ext uri="{D42A27DB-BD31-4B8C-83A1-F6EECF244321}">
                    <p14:modId xmlns:p14="http://schemas.microsoft.com/office/powerpoint/2010/main" val="1660238536"/>
                  </p:ext>
                </p:extLst>
              </p:nvPr>
            </p:nvGraphicFramePr>
            <p:xfrm>
              <a:off x="1951643" y="4524849"/>
              <a:ext cx="8128000" cy="1753108"/>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922081625"/>
                        </a:ext>
                      </a:extLst>
                    </a:gridCol>
                    <a:gridCol w="6569825">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769747">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3840" t="-52381" r="-186" b="-81746"/>
                          </a:stretch>
                        </a:blipFill>
                      </a:tcPr>
                    </a:tc>
                    <a:extLst>
                      <a:ext uri="{0D108BD9-81ED-4DB2-BD59-A6C34878D82A}">
                        <a16:rowId xmlns:a16="http://schemas.microsoft.com/office/drawing/2014/main" val="2265553218"/>
                      </a:ext>
                    </a:extLst>
                  </a:tr>
                  <a:tr h="612521">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23840" t="-190099" r="-186" b="-1980"/>
                          </a:stretch>
                        </a:blipFill>
                      </a:tcPr>
                    </a:tc>
                    <a:extLst>
                      <a:ext uri="{0D108BD9-81ED-4DB2-BD59-A6C34878D82A}">
                        <a16:rowId xmlns:a16="http://schemas.microsoft.com/office/drawing/2014/main" val="829741418"/>
                      </a:ext>
                    </a:extLst>
                  </a:tr>
                </a:tbl>
              </a:graphicData>
            </a:graphic>
          </p:graphicFrame>
        </mc:Fallback>
      </mc:AlternateContent>
    </p:spTree>
    <p:extLst>
      <p:ext uri="{BB962C8B-B14F-4D97-AF65-F5344CB8AC3E}">
        <p14:creationId xmlns:p14="http://schemas.microsoft.com/office/powerpoint/2010/main" val="12579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008984-49FA-4C8E-8FEA-1595EDBD77B0}"/>
              </a:ext>
            </a:extLst>
          </p:cNvPr>
          <p:cNvSpPr>
            <a:spLocks noGrp="1"/>
          </p:cNvSpPr>
          <p:nvPr>
            <p:ph type="title"/>
          </p:nvPr>
        </p:nvSpPr>
        <p:spPr/>
        <p:txBody>
          <a:bodyPr/>
          <a:lstStyle/>
          <a:p>
            <a:pPr algn="ctr"/>
            <a:r>
              <a:rPr lang="el-GR" dirty="0"/>
              <a:t>Εξαρτημένα δείγματα</a:t>
            </a:r>
          </a:p>
        </p:txBody>
      </p:sp>
      <mc:AlternateContent xmlns:mc="http://schemas.openxmlformats.org/markup-compatibility/2006" xmlns:a14="http://schemas.microsoft.com/office/drawing/2010/main">
        <mc:Choice Requires="a14">
          <p:sp>
            <p:nvSpPr>
              <p:cNvPr id="9" name="Θέση περιεχομένου 8">
                <a:extLst>
                  <a:ext uri="{FF2B5EF4-FFF2-40B4-BE49-F238E27FC236}">
                    <a16:creationId xmlns:a16="http://schemas.microsoft.com/office/drawing/2014/main" id="{AB684234-C3A5-4BF2-9EEE-4C2A5754D49E}"/>
                  </a:ext>
                </a:extLst>
              </p:cNvPr>
              <p:cNvSpPr>
                <a:spLocks noGrp="1"/>
              </p:cNvSpPr>
              <p:nvPr>
                <p:ph idx="1"/>
              </p:nvPr>
            </p:nvSpPr>
            <p:spPr/>
            <p:txBody>
              <a:bodyPr>
                <a:normAutofit lnSpcReduction="10000"/>
              </a:bodyPr>
              <a:lstStyle/>
              <a:p>
                <a:r>
                  <a:rPr lang="el-GR" dirty="0"/>
                  <a:t>Παράδειγμα</a:t>
                </a:r>
                <a:r>
                  <a:rPr lang="en-US" dirty="0"/>
                  <a:t>:</a:t>
                </a:r>
              </a:p>
              <a:p>
                <a:pPr algn="just"/>
                <a:r>
                  <a:rPr lang="el-GR" dirty="0"/>
                  <a:t>Για να ελέγξουμε μια ζωοτροφή πήραμε ένα τυχαίο δείγμα ζωών που τρέφονται με την ζωοτροφή αυτή και μετρήσαμε το βάρος τους (Χ) πριν την έναρξη της χορήγησης ζωοτροφής και μετά από μια βδομάδα διατροφής με την ζωοτροφή αυτή Υ. Οι τιμές που προέκυψαν ήταν</a:t>
                </a:r>
                <a:r>
                  <a:rPr lang="en-US" dirty="0"/>
                  <a:t>:</a:t>
                </a:r>
              </a:p>
              <a:p>
                <a:pPr algn="ctr"/>
                <a:r>
                  <a:rPr lang="en-US" dirty="0"/>
                  <a:t>X: 28,8 41,6 39,8 38,5 42,6 38 69,2 40,1 38,2 58,5</a:t>
                </a:r>
              </a:p>
              <a:p>
                <a:pPr algn="ctr"/>
                <a:r>
                  <a:rPr lang="en-US" dirty="0"/>
                  <a:t>Y: 29,3 21,5 40,4 38,5 43,5 37,8 69,5 41,2 38,4 59,2</a:t>
                </a:r>
              </a:p>
              <a:p>
                <a:pPr algn="just"/>
                <a:r>
                  <a:rPr lang="el-GR" dirty="0"/>
                  <a:t>Υποθέτοντας ότι το βάρος των ζώων ακολουθεί κανονική κατανομή</a:t>
                </a:r>
                <a:r>
                  <a:rPr lang="en-US" dirty="0"/>
                  <a:t>:</a:t>
                </a:r>
              </a:p>
              <a:p>
                <a:pPr algn="just"/>
                <a:r>
                  <a:rPr lang="en-US" dirty="0"/>
                  <a:t>A) </a:t>
                </a:r>
                <a:r>
                  <a:rPr lang="el-GR" dirty="0"/>
                  <a:t>Να βρεθεί ένα 95% διάστημα εμπιστοσύνης για την διαφορά των μέσων τιμών του βάρους των ζώων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𝜇</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𝜇</m:t>
                        </m:r>
                      </m:e>
                      <m:sub>
                        <m:r>
                          <m:rPr>
                            <m:sty m:val="p"/>
                          </m:rPr>
                          <a:rPr lang="el-GR" b="0" i="0" smtClean="0">
                            <a:latin typeface="Cambria Math" panose="02040503050406030204" pitchFamily="18" charset="0"/>
                          </a:rPr>
                          <m:t>Υ</m:t>
                        </m:r>
                      </m:sub>
                    </m:sSub>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𝜇</m:t>
                        </m:r>
                      </m:e>
                      <m:sub>
                        <m:r>
                          <m:rPr>
                            <m:sty m:val="p"/>
                          </m:rPr>
                          <a:rPr lang="el-GR" b="0" i="0" smtClean="0">
                            <a:latin typeface="Cambria Math" panose="02040503050406030204" pitchFamily="18" charset="0"/>
                          </a:rPr>
                          <m:t>Χ</m:t>
                        </m:r>
                      </m:sub>
                    </m:sSub>
                  </m:oMath>
                </a14:m>
                <a:r>
                  <a:rPr lang="el-GR" dirty="0"/>
                  <a:t> στην αρχή και στο τέλος της εβδομάδας</a:t>
                </a:r>
              </a:p>
              <a:p>
                <a:pPr algn="just"/>
                <a:r>
                  <a:rPr lang="el-GR" dirty="0"/>
                  <a:t>Β) Μπορούμε να συμπεράνουμε σε στάθμη σημαντικότητας α=0,05 ότι η μέση τιμή του βάρους αυξήθηκε?</a:t>
                </a:r>
              </a:p>
            </p:txBody>
          </p:sp>
        </mc:Choice>
        <mc:Fallback xmlns="">
          <p:sp>
            <p:nvSpPr>
              <p:cNvPr id="9" name="Θέση περιεχομένου 8">
                <a:extLst>
                  <a:ext uri="{FF2B5EF4-FFF2-40B4-BE49-F238E27FC236}">
                    <a16:creationId xmlns:a16="http://schemas.microsoft.com/office/drawing/2014/main" id="{AB684234-C3A5-4BF2-9EEE-4C2A5754D49E}"/>
                  </a:ext>
                </a:extLst>
              </p:cNvPr>
              <p:cNvSpPr>
                <a:spLocks noGrp="1" noRot="1" noChangeAspect="1" noMove="1" noResize="1" noEditPoints="1" noAdjustHandles="1" noChangeArrowheads="1" noChangeShapeType="1" noTextEdit="1"/>
              </p:cNvSpPr>
              <p:nvPr>
                <p:ph idx="1"/>
              </p:nvPr>
            </p:nvSpPr>
            <p:spPr>
              <a:blipFill>
                <a:blip r:embed="rId2"/>
                <a:stretch>
                  <a:fillRect l="-606" t="-2273" r="-1515"/>
                </a:stretch>
              </a:blipFill>
            </p:spPr>
            <p:txBody>
              <a:bodyPr/>
              <a:lstStyle/>
              <a:p>
                <a:r>
                  <a:rPr lang="el-GR">
                    <a:noFill/>
                  </a:rPr>
                  <a:t> </a:t>
                </a:r>
              </a:p>
            </p:txBody>
          </p:sp>
        </mc:Fallback>
      </mc:AlternateContent>
    </p:spTree>
    <p:extLst>
      <p:ext uri="{BB962C8B-B14F-4D97-AF65-F5344CB8AC3E}">
        <p14:creationId xmlns:p14="http://schemas.microsoft.com/office/powerpoint/2010/main" val="252829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339A9-7B72-4AD0-9D3B-587BADA40193}"/>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Διαστήματα εμπιστοσύνης για μέσες τιμές</a:t>
            </a:r>
          </a:p>
        </p:txBody>
      </p:sp>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p:txBody>
          <a:bodyPr/>
          <a:lstStyle/>
          <a:p>
            <a:endParaRPr lang="el-GR" dirty="0"/>
          </a:p>
          <a:p>
            <a:endParaRPr lang="el-GR" dirty="0"/>
          </a:p>
          <a:p>
            <a:endParaRPr lang="el-GR" dirty="0"/>
          </a:p>
        </p:txBody>
      </p:sp>
      <mc:AlternateContent xmlns:mc="http://schemas.openxmlformats.org/markup-compatibility/2006" xmlns:a14="http://schemas.microsoft.com/office/drawing/2010/main">
        <mc:Choice Requires="a14">
          <p:sp>
            <p:nvSpPr>
              <p:cNvPr id="4" name="Ορθογώνιο 3">
                <a:extLst>
                  <a:ext uri="{FF2B5EF4-FFF2-40B4-BE49-F238E27FC236}">
                    <a16:creationId xmlns:a16="http://schemas.microsoft.com/office/drawing/2014/main" id="{C11C08DD-04B6-406A-9176-6B146A491A42}"/>
                  </a:ext>
                </a:extLst>
              </p:cNvPr>
              <p:cNvSpPr/>
              <p:nvPr/>
            </p:nvSpPr>
            <p:spPr>
              <a:xfrm>
                <a:off x="1168866" y="1929467"/>
                <a:ext cx="9680895" cy="25963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just" defTabSz="457200" rtl="0" eaLnBrk="1" fontAlgn="auto" latinLnBrk="0" hangingPunct="1">
                  <a:lnSpc>
                    <a:spcPct val="100000"/>
                  </a:lnSpc>
                  <a:spcBef>
                    <a:spcPts val="0"/>
                  </a:spcBef>
                  <a:spcAft>
                    <a:spcPts val="0"/>
                  </a:spcAft>
                  <a:buClrTx/>
                  <a:buSzTx/>
                  <a:tabLst/>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Στην ενότητα αυτή θα περιγράφουμε την </a:t>
                </a:r>
                <a:r>
                  <a:rPr lang="el-GR" sz="2000" dirty="0">
                    <a:solidFill>
                      <a:srgbClr val="000000"/>
                    </a:solidFill>
                    <a:latin typeface="Times New Roman" panose="02020603050405020304" pitchFamily="18" charset="0"/>
                    <a:cs typeface="Times New Roman" panose="02020603050405020304" pitchFamily="18" charset="0"/>
                  </a:rPr>
                  <a:t>εύρεση διαστημάτων εμπιστοσύνης της μέσης τιμής ενός πληθυσμού από ένα δείγμα. Η εύρεση διαστημάτων εμπιστοσύνης είναι διαφορετική, ανάλογα με το αν ο πληθυσμός ακολουθεί κανονική κατανομή με γνωστή ή άγνωστη τυπική απόκλιση και ανάλογα αν το δείγμα είναι μεγάλο ή μικρό (</a:t>
                </a:r>
                <a:r>
                  <a:rPr lang="en-US" sz="2000" dirty="0">
                    <a:solidFill>
                      <a:srgbClr val="000000"/>
                    </a:solidFill>
                    <a:latin typeface="Times New Roman" panose="02020603050405020304" pitchFamily="18" charset="0"/>
                    <a:cs typeface="Times New Roman" panose="02020603050405020304" pitchFamily="18" charset="0"/>
                  </a:rPr>
                  <a:t>n</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  </a:t>
                </a:r>
              </a:p>
              <a:p>
                <a:pPr marR="0" lvl="0" algn="just" defTabSz="457200" rtl="0" eaLnBrk="1" fontAlgn="auto" latinLnBrk="0" hangingPunct="1">
                  <a:lnSpc>
                    <a:spcPct val="100000"/>
                  </a:lnSpc>
                  <a:spcBef>
                    <a:spcPts val="0"/>
                  </a:spcBef>
                  <a:spcAft>
                    <a:spcPts val="0"/>
                  </a:spcAft>
                  <a:buClrTx/>
                  <a:buSzTx/>
                  <a:tabLst/>
                  <a:defRPr/>
                </a:pPr>
                <a:r>
                  <a:rPr lang="el-GR" sz="2000" dirty="0">
                    <a:solidFill>
                      <a:srgbClr val="000000"/>
                    </a:solidFill>
                    <a:latin typeface="Times New Roman" panose="02020603050405020304" pitchFamily="18" charset="0"/>
                    <a:cs typeface="Times New Roman" panose="02020603050405020304" pitchFamily="18" charset="0"/>
                  </a:rPr>
                  <a:t>Εξετάζουμε χωριστά τις παρακάτω </a:t>
                </a:r>
                <a:r>
                  <a:rPr lang="el-GR" sz="2000" dirty="0" err="1">
                    <a:solidFill>
                      <a:srgbClr val="000000"/>
                    </a:solidFill>
                    <a:latin typeface="Times New Roman" panose="02020603050405020304" pitchFamily="18" charset="0"/>
                    <a:cs typeface="Times New Roman" panose="02020603050405020304" pitchFamily="18" charset="0"/>
                  </a:rPr>
                  <a:t>ύπο</a:t>
                </a:r>
                <a:r>
                  <a:rPr lang="el-GR" sz="2000" dirty="0">
                    <a:solidFill>
                      <a:srgbClr val="000000"/>
                    </a:solidFill>
                    <a:latin typeface="Times New Roman" panose="02020603050405020304" pitchFamily="18" charset="0"/>
                    <a:cs typeface="Times New Roman" panose="02020603050405020304" pitchFamily="18" charset="0"/>
                  </a:rPr>
                  <a:t>-ενότητες</a:t>
                </a:r>
                <a:r>
                  <a:rPr lang="en-US" sz="2000" dirty="0">
                    <a:solidFill>
                      <a:srgbClr val="000000"/>
                    </a:solidFill>
                    <a:latin typeface="Times New Roman" panose="02020603050405020304" pitchFamily="18" charset="0"/>
                    <a:cs typeface="Times New Roman" panose="02020603050405020304" pitchFamily="18" charset="0"/>
                  </a:rPr>
                  <a: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000000"/>
                    </a:solidFill>
                    <a:latin typeface="Times New Roman" panose="02020603050405020304" pitchFamily="18" charset="0"/>
                    <a:cs typeface="Times New Roman" panose="02020603050405020304" pitchFamily="18" charset="0"/>
                  </a:rPr>
                  <a:t>Κανονική κατανομή, γνωστή τυπική απόκλιση</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Μεγάλο δείγμα και οποιαδήποτε </a:t>
                </a:r>
                <a:r>
                  <a:rPr kumimoji="0" lang="el-GR"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κατανο</a:t>
                </a:r>
                <a:r>
                  <a:rPr lang="el-GR" sz="2000" dirty="0" err="1">
                    <a:solidFill>
                      <a:srgbClr val="000000"/>
                    </a:solidFill>
                    <a:latin typeface="Times New Roman" panose="02020603050405020304" pitchFamily="18" charset="0"/>
                    <a:cs typeface="Times New Roman" panose="02020603050405020304" pitchFamily="18" charset="0"/>
                  </a:rPr>
                  <a:t>μή</a:t>
                </a:r>
                <a:endParaRPr lang="el-GR" sz="2000"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Κανονική κατανομή, άγνωστη τυπική απόκλιση</a:t>
                </a:r>
                <a:r>
                  <a:rPr lang="el-GR" sz="2000" dirty="0">
                    <a:solidFill>
                      <a:srgbClr val="000000"/>
                    </a:solidFill>
                    <a:latin typeface="Times New Roman" panose="02020603050405020304" pitchFamily="18" charset="0"/>
                    <a:cs typeface="Times New Roman" panose="02020603050405020304" pitchFamily="18" charset="0"/>
                  </a:rPr>
                  <a:t>, μικρό δείγμα</a:t>
                </a:r>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 name="Ορθογώνιο 3">
                <a:extLst>
                  <a:ext uri="{FF2B5EF4-FFF2-40B4-BE49-F238E27FC236}">
                    <a16:creationId xmlns:a16="http://schemas.microsoft.com/office/drawing/2014/main" id="{C11C08DD-04B6-406A-9176-6B146A491A42}"/>
                  </a:ext>
                </a:extLst>
              </p:cNvPr>
              <p:cNvSpPr>
                <a:spLocks noRot="1" noChangeAspect="1" noMove="1" noResize="1" noEditPoints="1" noAdjustHandles="1" noChangeArrowheads="1" noChangeShapeType="1" noTextEdit="1"/>
              </p:cNvSpPr>
              <p:nvPr/>
            </p:nvSpPr>
            <p:spPr>
              <a:xfrm>
                <a:off x="1168866" y="1929467"/>
                <a:ext cx="9680895" cy="2596351"/>
              </a:xfrm>
              <a:prstGeom prst="rect">
                <a:avLst/>
              </a:prstGeom>
              <a:blipFill>
                <a:blip r:embed="rId2"/>
                <a:stretch>
                  <a:fillRect l="-629" r="-566" b="-2810"/>
                </a:stretch>
              </a:blipFill>
            </p:spPr>
            <p:txBody>
              <a:bodyPr/>
              <a:lstStyle/>
              <a:p>
                <a:r>
                  <a:rPr lang="el-GR">
                    <a:noFill/>
                  </a:rPr>
                  <a:t> </a:t>
                </a:r>
              </a:p>
            </p:txBody>
          </p:sp>
        </mc:Fallback>
      </mc:AlternateContent>
    </p:spTree>
    <p:extLst>
      <p:ext uri="{BB962C8B-B14F-4D97-AF65-F5344CB8AC3E}">
        <p14:creationId xmlns:p14="http://schemas.microsoft.com/office/powerpoint/2010/main" val="253544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28649221-72EF-4762-BC7D-F36EF95C2E29}"/>
                  </a:ext>
                </a:extLst>
              </p:cNvPr>
              <p:cNvSpPr>
                <a:spLocks noGrp="1"/>
              </p:cNvSpPr>
              <p:nvPr>
                <p:ph idx="1"/>
              </p:nvPr>
            </p:nvSpPr>
            <p:spPr>
              <a:xfrm>
                <a:off x="1097280" y="1845733"/>
                <a:ext cx="10058400" cy="4379575"/>
              </a:xfrm>
            </p:spPr>
            <p:txBody>
              <a:bodyPr/>
              <a:lstStyle/>
              <a:p>
                <a:r>
                  <a:rPr lang="el-GR" dirty="0"/>
                  <a:t>Οι διαφορές </a:t>
                </a:r>
                <a14:m>
                  <m:oMath xmlns:m="http://schemas.openxmlformats.org/officeDocument/2006/math">
                    <m:sSub>
                      <m:sSubPr>
                        <m:ctrlPr>
                          <a:rPr lang="el-GR"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𝐷</m:t>
                        </m:r>
                      </m:e>
                      <m:sub>
                        <m:r>
                          <a:rPr lang="en-US" i="1">
                            <a:solidFill>
                              <a:srgbClr val="000000"/>
                            </a:solidFill>
                            <a:latin typeface="Cambria Math" panose="02040503050406030204" pitchFamily="18" charset="0"/>
                            <a:cs typeface="Times New Roman" panose="02020603050405020304" pitchFamily="18" charset="0"/>
                          </a:rPr>
                          <m:t>𝑖</m:t>
                        </m:r>
                      </m:sub>
                    </m:sSub>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𝑋</m:t>
                        </m:r>
                      </m:e>
                      <m:sub>
                        <m:r>
                          <a:rPr lang="en-US" i="1">
                            <a:solidFill>
                              <a:srgbClr val="000000"/>
                            </a:solidFill>
                            <a:latin typeface="Cambria Math" panose="02040503050406030204" pitchFamily="18" charset="0"/>
                            <a:cs typeface="Times New Roman" panose="02020603050405020304" pitchFamily="18" charset="0"/>
                          </a:rPr>
                          <m:t>𝑖</m:t>
                        </m:r>
                      </m:sub>
                    </m:sSub>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𝑌</m:t>
                        </m:r>
                      </m:e>
                      <m:sub>
                        <m:r>
                          <a:rPr lang="en-US" i="1">
                            <a:solidFill>
                              <a:srgbClr val="000000"/>
                            </a:solidFill>
                            <a:latin typeface="Cambria Math" panose="02040503050406030204" pitchFamily="18" charset="0"/>
                            <a:cs typeface="Times New Roman" panose="02020603050405020304" pitchFamily="18" charset="0"/>
                          </a:rPr>
                          <m:t>𝑖</m:t>
                        </m:r>
                      </m:sub>
                    </m:sSub>
                  </m:oMath>
                </a14:m>
                <a:r>
                  <a:rPr lang="el-GR" dirty="0"/>
                  <a:t> των τιμών των δύο δειγμάτων είναι</a:t>
                </a:r>
                <a:r>
                  <a:rPr lang="en-US" dirty="0"/>
                  <a:t>:</a:t>
                </a:r>
              </a:p>
              <a:p>
                <a:pPr algn="ct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:0.5,−0.1, 0.6, 0, 0.9, −0.2, 0.3, 1.1, 0.2, 0.7 </m:t>
                    </m:r>
                  </m:oMath>
                </a14:m>
                <a:endParaRPr lang="en-US" dirty="0"/>
              </a:p>
              <a:p>
                <a:pPr algn="just"/>
                <a:r>
                  <a:rPr lang="el-GR" dirty="0"/>
                  <a:t>Η δειγματική μέση τιμή και τυπική απόκλιση των διαφορών των παρατηρήσεων</a:t>
                </a:r>
                <a:r>
                  <a:rPr lang="en-US" dirty="0"/>
                  <a:t> </a:t>
                </a:r>
                <a:r>
                  <a:rPr lang="el-GR" dirty="0"/>
                  <a:t>είναι</a:t>
                </a:r>
                <a:r>
                  <a:rPr lang="en-US" dirty="0"/>
                  <a:t>:</a:t>
                </a:r>
              </a:p>
              <a:p>
                <a:pPr algn="ct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𝑑</m:t>
                        </m:r>
                      </m:e>
                    </m:acc>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10</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4</m:t>
                        </m:r>
                      </m:e>
                    </m:nary>
                    <m:r>
                      <a:rPr lang="en-US" b="0" i="1" smtClean="0">
                        <a:latin typeface="Cambria Math" panose="02040503050406030204" pitchFamily="18" charset="0"/>
                      </a:rPr>
                      <m:t>=0,4</m:t>
                    </m:r>
                  </m:oMath>
                </a14:m>
                <a:endParaRPr lang="en-US" dirty="0"/>
              </a:p>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𝐷</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10</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e>
                        </m:nary>
                      </m:e>
                    </m:rad>
                    <m:r>
                      <a:rPr lang="en-US" b="0" i="1" smtClean="0">
                        <a:latin typeface="Cambria Math" panose="02040503050406030204" pitchFamily="18" charset="0"/>
                      </a:rPr>
                      <m:t>=0,435</m:t>
                    </m:r>
                  </m:oMath>
                </a14:m>
                <a:endParaRPr lang="en-US" dirty="0"/>
              </a:p>
              <a:p>
                <a:pPr algn="just"/>
                <a:r>
                  <a:rPr lang="el-GR" dirty="0"/>
                  <a:t>Άρα το διάστημα εμπιστοσύνης για την διαφορά των μέσων τιμών</a:t>
                </a:r>
                <a:r>
                  <a:rPr lang="en-US" dirty="0"/>
                  <a:t>:</a:t>
                </a:r>
              </a:p>
              <a:p>
                <a:pPr algn="ct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r>
                          <a:rPr lang="en-US" b="0" i="1" smtClean="0">
                            <a:solidFill>
                              <a:srgbClr val="000000"/>
                            </a:solidFill>
                            <a:latin typeface="Cambria Math" panose="02040503050406030204" pitchFamily="18" charset="0"/>
                            <a:cs typeface="Times New Roman" panose="02020603050405020304" pitchFamily="18" charset="0"/>
                          </a:rPr>
                          <m:t>0,4</m:t>
                        </m:r>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𝑡</m:t>
                            </m:r>
                          </m:e>
                          <m:sub>
                            <m:r>
                              <a:rPr lang="en-US" b="0" i="1" smtClean="0">
                                <a:solidFill>
                                  <a:srgbClr val="000000"/>
                                </a:solidFill>
                                <a:latin typeface="Cambria Math" panose="02040503050406030204" pitchFamily="18" charset="0"/>
                                <a:cs typeface="Times New Roman" panose="02020603050405020304" pitchFamily="18" charset="0"/>
                              </a:rPr>
                              <m:t>9</m:t>
                            </m:r>
                            <m:r>
                              <a:rPr lang="en-US" i="1">
                                <a:solidFill>
                                  <a:srgbClr val="000000"/>
                                </a:solidFill>
                                <a:latin typeface="Cambria Math" panose="02040503050406030204" pitchFamily="18" charset="0"/>
                                <a:cs typeface="Times New Roman" panose="02020603050405020304" pitchFamily="18" charset="0"/>
                              </a:rPr>
                              <m:t>;</m:t>
                            </m:r>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0,05</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0,435</m:t>
                            </m:r>
                          </m:num>
                          <m:den>
                            <m:rad>
                              <m:radPr>
                                <m:degHide m:val="on"/>
                                <m:ctrlPr>
                                  <a:rPr lang="en-US" i="1" smtClean="0">
                                    <a:solidFill>
                                      <a:srgbClr val="000000"/>
                                    </a:solidFill>
                                    <a:latin typeface="Cambria Math" panose="02040503050406030204" pitchFamily="18" charset="0"/>
                                    <a:cs typeface="Times New Roman" panose="02020603050405020304" pitchFamily="18" charset="0"/>
                                  </a:rPr>
                                </m:ctrlPr>
                              </m:radPr>
                              <m:deg/>
                              <m:e>
                                <m:r>
                                  <a:rPr lang="en-US" b="0" i="1" smtClean="0">
                                    <a:solidFill>
                                      <a:srgbClr val="000000"/>
                                    </a:solidFill>
                                    <a:latin typeface="Cambria Math" panose="02040503050406030204" pitchFamily="18" charset="0"/>
                                    <a:cs typeface="Times New Roman" panose="02020603050405020304" pitchFamily="18" charset="0"/>
                                  </a:rPr>
                                  <m:t>10</m:t>
                                </m:r>
                              </m:e>
                            </m:rad>
                          </m:den>
                        </m:f>
                        <m:r>
                          <a:rPr lang="en-US" i="1">
                            <a:solidFill>
                              <a:srgbClr val="000000"/>
                            </a:solidFill>
                            <a:latin typeface="Cambria Math" panose="02040503050406030204" pitchFamily="18" charset="0"/>
                            <a:cs typeface="Times New Roman" panose="02020603050405020304" pitchFamily="18" charset="0"/>
                          </a:rPr>
                          <m:t>,0,4</m:t>
                        </m:r>
                        <m:r>
                          <a:rPr lang="en-US" b="0" i="1" smtClean="0">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𝑡</m:t>
                            </m:r>
                          </m:e>
                          <m:sub>
                            <m:r>
                              <a:rPr lang="en-US" i="1">
                                <a:solidFill>
                                  <a:srgbClr val="000000"/>
                                </a:solidFill>
                                <a:latin typeface="Cambria Math" panose="02040503050406030204" pitchFamily="18" charset="0"/>
                                <a:cs typeface="Times New Roman" panose="02020603050405020304" pitchFamily="18" charset="0"/>
                              </a:rPr>
                              <m:t>9;</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0,05</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0,435</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10</m:t>
                                </m:r>
                              </m:e>
                            </m:rad>
                          </m:den>
                        </m:f>
                      </m:e>
                    </m:d>
                    <m:r>
                      <a:rPr lang="en-US" b="0" i="1" smtClean="0">
                        <a:solidFill>
                          <a:srgbClr val="000000"/>
                        </a:solidFill>
                        <a:latin typeface="Cambria Math" panose="02040503050406030204" pitchFamily="18" charset="0"/>
                        <a:cs typeface="Times New Roman" panose="02020603050405020304" pitchFamily="18" charset="0"/>
                      </a:rPr>
                      <m:t>=[0,089,  0,711]</m:t>
                    </m:r>
                  </m:oMath>
                </a14:m>
                <a:endParaRPr lang="en-US" dirty="0"/>
              </a:p>
              <a:p>
                <a:pPr algn="just"/>
                <a:r>
                  <a:rPr lang="en-US" dirty="0"/>
                  <a:t>B)</a:t>
                </a:r>
                <a:r>
                  <a:rPr lang="el-GR" dirty="0"/>
                  <a:t> Επειδή το διάστημα εμπιστοσύνης δεν περιλαμβάνει το 0,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𝜇</m:t>
                        </m:r>
                      </m:e>
                      <m:sub>
                        <m:r>
                          <m:rPr>
                            <m:sty m:val="p"/>
                          </m:rPr>
                          <a:rPr lang="el-GR">
                            <a:latin typeface="Cambria Math" panose="02040503050406030204" pitchFamily="18" charset="0"/>
                          </a:rPr>
                          <m:t>Υ</m:t>
                        </m:r>
                      </m:sub>
                    </m:sSub>
                    <m:r>
                      <a:rPr lang="el-GR"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𝜇</m:t>
                        </m:r>
                      </m:e>
                      <m:sub>
                        <m:r>
                          <m:rPr>
                            <m:sty m:val="p"/>
                          </m:rPr>
                          <a:rPr lang="el-GR">
                            <a:latin typeface="Cambria Math" panose="02040503050406030204" pitchFamily="18" charset="0"/>
                          </a:rPr>
                          <m:t>Χ</m:t>
                        </m:r>
                      </m:sub>
                    </m:sSub>
                  </m:oMath>
                </a14:m>
                <a:r>
                  <a:rPr lang="el-GR" dirty="0"/>
                  <a:t> &gt; 0.</a:t>
                </a:r>
                <a:endParaRPr lang="en-US" dirty="0"/>
              </a:p>
              <a:p>
                <a:pPr algn="ctr"/>
                <a:endParaRPr lang="el-GR" dirty="0"/>
              </a:p>
            </p:txBody>
          </p:sp>
        </mc:Choice>
        <mc:Fallback xmlns="">
          <p:sp>
            <p:nvSpPr>
              <p:cNvPr id="3" name="Θέση περιεχομένου 2">
                <a:extLst>
                  <a:ext uri="{FF2B5EF4-FFF2-40B4-BE49-F238E27FC236}">
                    <a16:creationId xmlns:a16="http://schemas.microsoft.com/office/drawing/2014/main" id="{28649221-72EF-4762-BC7D-F36EF95C2E29}"/>
                  </a:ext>
                </a:extLst>
              </p:cNvPr>
              <p:cNvSpPr>
                <a:spLocks noGrp="1" noRot="1" noChangeAspect="1" noMove="1" noResize="1" noEditPoints="1" noAdjustHandles="1" noChangeArrowheads="1" noChangeShapeType="1" noTextEdit="1"/>
              </p:cNvSpPr>
              <p:nvPr>
                <p:ph idx="1"/>
              </p:nvPr>
            </p:nvSpPr>
            <p:spPr>
              <a:xfrm>
                <a:off x="1097280" y="1845733"/>
                <a:ext cx="10058400" cy="4379575"/>
              </a:xfrm>
              <a:blipFill>
                <a:blip r:embed="rId2"/>
                <a:stretch>
                  <a:fillRect l="-606" t="-1532"/>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23E3F40B-B90E-457B-AAE2-84CFFA811FDB}"/>
              </a:ext>
            </a:extLst>
          </p:cNvPr>
          <p:cNvSpPr>
            <a:spLocks noGrp="1"/>
          </p:cNvSpPr>
          <p:nvPr>
            <p:ph type="title"/>
          </p:nvPr>
        </p:nvSpPr>
        <p:spPr>
          <a:xfrm>
            <a:off x="1096963" y="287338"/>
            <a:ext cx="10058400" cy="1449387"/>
          </a:xfrm>
        </p:spPr>
        <p:txBody>
          <a:bodyPr/>
          <a:lstStyle/>
          <a:p>
            <a:pPr algn="ctr"/>
            <a:r>
              <a:rPr lang="el-GR" dirty="0"/>
              <a:t>Εξαρτημένα δείγματα</a:t>
            </a:r>
          </a:p>
        </p:txBody>
      </p:sp>
    </p:spTree>
    <p:extLst>
      <p:ext uri="{BB962C8B-B14F-4D97-AF65-F5344CB8AC3E}">
        <p14:creationId xmlns:p14="http://schemas.microsoft.com/office/powerpoint/2010/main" val="131822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23E3F40B-B90E-457B-AAE2-84CFFA811FDB}"/>
              </a:ext>
            </a:extLst>
          </p:cNvPr>
          <p:cNvSpPr>
            <a:spLocks noGrp="1"/>
          </p:cNvSpPr>
          <p:nvPr>
            <p:ph type="title"/>
          </p:nvPr>
        </p:nvSpPr>
        <p:spPr>
          <a:xfrm>
            <a:off x="1096963" y="287338"/>
            <a:ext cx="10058400" cy="1449387"/>
          </a:xfrm>
        </p:spPr>
        <p:txBody>
          <a:bodyPr>
            <a:normAutofit/>
          </a:bodyPr>
          <a:lstStyle/>
          <a:p>
            <a:pPr algn="ctr"/>
            <a:r>
              <a:rPr lang="el-GR" sz="3600" dirty="0"/>
              <a:t>Διαστήματα Εμπιστοσύνης για Αναλογίες</a:t>
            </a:r>
          </a:p>
        </p:txBody>
      </p:sp>
      <p:sp>
        <p:nvSpPr>
          <p:cNvPr id="5" name="Θέση περιεχομένου 3">
            <a:extLst>
              <a:ext uri="{FF2B5EF4-FFF2-40B4-BE49-F238E27FC236}">
                <a16:creationId xmlns:a16="http://schemas.microsoft.com/office/drawing/2014/main" id="{C1BB0872-07A9-468C-9016-FE6C79EFEDAE}"/>
              </a:ext>
            </a:extLst>
          </p:cNvPr>
          <p:cNvSpPr>
            <a:spLocks noGrp="1"/>
          </p:cNvSpPr>
          <p:nvPr>
            <p:ph idx="1"/>
          </p:nvPr>
        </p:nvSpPr>
        <p:spPr>
          <a:xfrm>
            <a:off x="1096963" y="1846263"/>
            <a:ext cx="10058400" cy="11647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fontScale="92500" lnSpcReduction="20000"/>
          </a:bodyPr>
          <a:lstStyle/>
          <a:p>
            <a:pPr lvl="0" algn="just" defTabSz="457200">
              <a:defRPr/>
            </a:pPr>
            <a:r>
              <a:rPr lang="el-GR" dirty="0">
                <a:solidFill>
                  <a:srgbClr val="000000"/>
                </a:solidFill>
                <a:latin typeface="Times New Roman" panose="02020603050405020304" pitchFamily="18" charset="0"/>
                <a:cs typeface="Times New Roman" panose="02020603050405020304" pitchFamily="18" charset="0"/>
              </a:rPr>
              <a:t>Σε πολλές περιπτώσεις θέλουμε να βρούμε ένα διάστημα εμπιστοσύνης για την αναλογία </a:t>
            </a:r>
            <a:r>
              <a:rPr lang="en-US" dirty="0">
                <a:solidFill>
                  <a:srgbClr val="000000"/>
                </a:solidFill>
                <a:latin typeface="Times New Roman" panose="02020603050405020304" pitchFamily="18" charset="0"/>
                <a:cs typeface="Times New Roman" panose="02020603050405020304" pitchFamily="18" charset="0"/>
              </a:rPr>
              <a:t>p </a:t>
            </a:r>
            <a:r>
              <a:rPr lang="el-GR" dirty="0">
                <a:solidFill>
                  <a:srgbClr val="000000"/>
                </a:solidFill>
                <a:latin typeface="Times New Roman" panose="02020603050405020304" pitchFamily="18" charset="0"/>
                <a:cs typeface="Times New Roman" panose="02020603050405020304" pitchFamily="18" charset="0"/>
              </a:rPr>
              <a:t>ενός χαρακτηριστικού σε ένα πληθυσμό με την βοήθεια της αναλογίας του χαρακτηριστικού σε ένα μεγάλο δείγμα. Για παράδειγμα για να βρούμε ένα διάστημα εμπιστοσύνης για την αναλογία των ελλαττωματικών  λαμπτήρων στην παραγωγή ενός εργοστασίου, χρησιμοποιούμε την αναλογία ελλαττωματικών λαμπτήρων σε ένα μεγάλο δείγμα.</a:t>
            </a:r>
            <a:endParaRPr lang="el-GR" sz="2000" dirty="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6" name="Πίνακας 6">
                <a:extLst>
                  <a:ext uri="{FF2B5EF4-FFF2-40B4-BE49-F238E27FC236}">
                    <a16:creationId xmlns:a16="http://schemas.microsoft.com/office/drawing/2014/main" id="{A63622FA-19C0-43AA-B081-863CCFAABCE4}"/>
                  </a:ext>
                </a:extLst>
              </p:cNvPr>
              <p:cNvGraphicFramePr>
                <a:graphicFrameLocks noGrp="1"/>
              </p:cNvGraphicFramePr>
              <p:nvPr>
                <p:extLst>
                  <p:ext uri="{D42A27DB-BD31-4B8C-83A1-F6EECF244321}">
                    <p14:modId xmlns:p14="http://schemas.microsoft.com/office/powerpoint/2010/main" val="2072632514"/>
                  </p:ext>
                </p:extLst>
              </p:nvPr>
            </p:nvGraphicFramePr>
            <p:xfrm>
              <a:off x="1096963" y="3429000"/>
              <a:ext cx="10058400" cy="2607551"/>
            </p:xfrm>
            <a:graphic>
              <a:graphicData uri="http://schemas.openxmlformats.org/drawingml/2006/table">
                <a:tbl>
                  <a:tblPr firstRow="1" bandRow="1">
                    <a:tableStyleId>{5C22544A-7EE6-4342-B048-85BDC9FD1C3A}</a:tableStyleId>
                  </a:tblPr>
                  <a:tblGrid>
                    <a:gridCol w="1928242">
                      <a:extLst>
                        <a:ext uri="{9D8B030D-6E8A-4147-A177-3AD203B41FA5}">
                          <a16:colId xmlns:a16="http://schemas.microsoft.com/office/drawing/2014/main" val="922081625"/>
                        </a:ext>
                      </a:extLst>
                    </a:gridCol>
                    <a:gridCol w="8130158">
                      <a:extLst>
                        <a:ext uri="{9D8B030D-6E8A-4147-A177-3AD203B41FA5}">
                          <a16:colId xmlns:a16="http://schemas.microsoft.com/office/drawing/2014/main" val="1812270709"/>
                        </a:ext>
                      </a:extLst>
                    </a:gridCol>
                  </a:tblGrid>
                  <a:tr h="530944">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110207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f>
                                      <m:f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e>
                                            </m:d>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e>
                                    </m:ra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f>
                                      <m:f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e>
                                    </m:rad>
                                  </m:e>
                                </m:d>
                              </m:oMath>
                            </m:oMathPara>
                          </a14:m>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553218"/>
                      </a:ext>
                    </a:extLst>
                  </a:tr>
                  <a:tr h="876966">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d>
                                  <m:dPr>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 0, </m:t>
                                    </m:r>
                                    <m:f>
                                      <m:fPr>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e>
                                            </m:d>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e>
                                    </m:rad>
                                  </m:e>
                                </m:d>
                                <m:d>
                                  <m:dPr>
                                    <m:begChr m:val="["/>
                                    <m:ctrl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f>
                                      <m:fPr>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𝑧</m:t>
                                        </m:r>
                                      </m:e>
                                      <m:sub>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den>
                                        </m:f>
                                      </m:sub>
                                    </m:sSub>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𝑦</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e>
                                            </m:d>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e>
                                    </m:ra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e>
                                </m:d>
                              </m:oMath>
                            </m:oMathPara>
                          </a14:m>
                          <a:endParaRPr lang="el-GR"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9741418"/>
                      </a:ext>
                    </a:extLst>
                  </a:tr>
                </a:tbl>
              </a:graphicData>
            </a:graphic>
          </p:graphicFrame>
        </mc:Choice>
        <mc:Fallback>
          <p:graphicFrame>
            <p:nvGraphicFramePr>
              <p:cNvPr id="6" name="Πίνακας 6">
                <a:extLst>
                  <a:ext uri="{FF2B5EF4-FFF2-40B4-BE49-F238E27FC236}">
                    <a16:creationId xmlns:a16="http://schemas.microsoft.com/office/drawing/2014/main" id="{A63622FA-19C0-43AA-B081-863CCFAABCE4}"/>
                  </a:ext>
                </a:extLst>
              </p:cNvPr>
              <p:cNvGraphicFramePr>
                <a:graphicFrameLocks noGrp="1"/>
              </p:cNvGraphicFramePr>
              <p:nvPr>
                <p:extLst>
                  <p:ext uri="{D42A27DB-BD31-4B8C-83A1-F6EECF244321}">
                    <p14:modId xmlns:p14="http://schemas.microsoft.com/office/powerpoint/2010/main" val="2072632514"/>
                  </p:ext>
                </p:extLst>
              </p:nvPr>
            </p:nvGraphicFramePr>
            <p:xfrm>
              <a:off x="1096963" y="3429000"/>
              <a:ext cx="10058400" cy="2607551"/>
            </p:xfrm>
            <a:graphic>
              <a:graphicData uri="http://schemas.openxmlformats.org/drawingml/2006/table">
                <a:tbl>
                  <a:tblPr firstRow="1" bandRow="1">
                    <a:tableStyleId>{5C22544A-7EE6-4342-B048-85BDC9FD1C3A}</a:tableStyleId>
                  </a:tblPr>
                  <a:tblGrid>
                    <a:gridCol w="1928242">
                      <a:extLst>
                        <a:ext uri="{9D8B030D-6E8A-4147-A177-3AD203B41FA5}">
                          <a16:colId xmlns:a16="http://schemas.microsoft.com/office/drawing/2014/main" val="922081625"/>
                        </a:ext>
                      </a:extLst>
                    </a:gridCol>
                    <a:gridCol w="8130158">
                      <a:extLst>
                        <a:ext uri="{9D8B030D-6E8A-4147-A177-3AD203B41FA5}">
                          <a16:colId xmlns:a16="http://schemas.microsoft.com/office/drawing/2014/main" val="1812270709"/>
                        </a:ext>
                      </a:extLst>
                    </a:gridCol>
                  </a:tblGrid>
                  <a:tr h="530944">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110207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838" t="-48352" r="-225" b="-89011"/>
                          </a:stretch>
                        </a:blipFill>
                      </a:tcPr>
                    </a:tc>
                    <a:extLst>
                      <a:ext uri="{0D108BD9-81ED-4DB2-BD59-A6C34878D82A}">
                        <a16:rowId xmlns:a16="http://schemas.microsoft.com/office/drawing/2014/main" val="2265553218"/>
                      </a:ext>
                    </a:extLst>
                  </a:tr>
                  <a:tr h="974535">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2"/>
                          <a:stretch>
                            <a:fillRect l="-23838" t="-168750" r="-225" b="-1250"/>
                          </a:stretch>
                        </a:blipFill>
                      </a:tcPr>
                    </a:tc>
                    <a:extLst>
                      <a:ext uri="{0D108BD9-81ED-4DB2-BD59-A6C34878D82A}">
                        <a16:rowId xmlns:a16="http://schemas.microsoft.com/office/drawing/2014/main" val="829741418"/>
                      </a:ext>
                    </a:extLst>
                  </a:tr>
                </a:tbl>
              </a:graphicData>
            </a:graphic>
          </p:graphicFrame>
        </mc:Fallback>
      </mc:AlternateContent>
    </p:spTree>
    <p:extLst>
      <p:ext uri="{BB962C8B-B14F-4D97-AF65-F5344CB8AC3E}">
        <p14:creationId xmlns:p14="http://schemas.microsoft.com/office/powerpoint/2010/main" val="70114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E3713-C7EA-4D43-922C-EBD3758ADDB8}"/>
              </a:ext>
            </a:extLst>
          </p:cNvPr>
          <p:cNvSpPr>
            <a:spLocks noGrp="1"/>
          </p:cNvSpPr>
          <p:nvPr>
            <p:ph type="title"/>
          </p:nvPr>
        </p:nvSpPr>
        <p:spPr/>
        <p:txBody>
          <a:bodyPr/>
          <a:lstStyle/>
          <a:p>
            <a:pPr algn="ctr"/>
            <a:r>
              <a:rPr lang="el-GR" sz="3600" dirty="0">
                <a:solidFill>
                  <a:srgbClr val="000000">
                    <a:lumMod val="75000"/>
                    <a:lumOff val="25000"/>
                  </a:srgbClr>
                </a:solidFill>
              </a:rPr>
              <a:t>Διαστήματα Εμπιστοσύνης για Αναλογίες</a:t>
            </a:r>
            <a:endParaRPr lang="el-GR" dirty="0"/>
          </a:p>
        </p:txBody>
      </p:sp>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1738E675-AF7A-4953-ACCF-D053EAD59F0A}"/>
                  </a:ext>
                </a:extLst>
              </p:cNvPr>
              <p:cNvSpPr>
                <a:spLocks noGrp="1"/>
              </p:cNvSpPr>
              <p:nvPr>
                <p:ph idx="1"/>
              </p:nvPr>
            </p:nvSpPr>
            <p:spPr/>
            <p:txBody>
              <a:bodyPr>
                <a:normAutofit lnSpcReduction="10000"/>
              </a:bodyPr>
              <a:lstStyle/>
              <a:p>
                <a:r>
                  <a:rPr lang="el-GR" dirty="0"/>
                  <a:t>Παράδειγμα</a:t>
                </a:r>
                <a:r>
                  <a:rPr lang="en-US" dirty="0"/>
                  <a:t>:</a:t>
                </a:r>
              </a:p>
              <a:p>
                <a:pPr algn="just"/>
                <a:r>
                  <a:rPr lang="el-GR" dirty="0"/>
                  <a:t>Σε μια σφυγμομέτρηση σε ένα δείγμα 351 ψηφοφόρων που ρωτήθηκαν αν θα ψήφιζαν τον υποψήφιο Α, οι 185 απάντησαν θετικά. Να βρεθεί ένα 97,5% μονόπλευρο διάστημα εμπιστοσύνης για το άνω φράγμα του ποσοστού ατόμων όλου του πληθυσμού που θα ψήφιζαν τον Α.</a:t>
                </a:r>
              </a:p>
              <a:p>
                <a:pPr algn="just"/>
                <a:endParaRPr lang="el-GR" dirty="0"/>
              </a:p>
              <a:p>
                <a:pPr algn="just"/>
                <a:r>
                  <a:rPr lang="el-GR" dirty="0"/>
                  <a:t>Η δειγματική αναλογία των ατόμων που θα ψήφιζαν τον Α είναι</a:t>
                </a:r>
                <a:r>
                  <a:rPr lang="en-US" dirty="0"/>
                  <a:t>:</a:t>
                </a:r>
              </a:p>
              <a:p>
                <a:pPr algn="just"/>
                <a14:m>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𝑛</m:t>
                        </m:r>
                        <m:r>
                          <a:rPr lang="en-US" b="0" i="1" smtClean="0">
                            <a:latin typeface="Cambria Math" panose="02040503050406030204" pitchFamily="18" charset="0"/>
                          </a:rPr>
                          <m:t> </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185</m:t>
                        </m:r>
                      </m:num>
                      <m:den>
                        <m:r>
                          <a:rPr lang="en-US" b="0" i="1" smtClean="0">
                            <a:latin typeface="Cambria Math" panose="02040503050406030204" pitchFamily="18" charset="0"/>
                          </a:rPr>
                          <m:t>351</m:t>
                        </m:r>
                      </m:den>
                    </m:f>
                    <m:r>
                      <a:rPr lang="en-US" b="0" i="1" smtClean="0">
                        <a:latin typeface="Cambria Math" panose="02040503050406030204" pitchFamily="18" charset="0"/>
                      </a:rPr>
                      <m:t>=0,527</m:t>
                    </m:r>
                  </m:oMath>
                </a14:m>
                <a:endParaRPr lang="el-GR" dirty="0"/>
              </a:p>
              <a:p>
                <a:pPr algn="just"/>
                <a:r>
                  <a:rPr lang="el-GR" dirty="0"/>
                  <a:t>Οπότε</a:t>
                </a:r>
                <a:r>
                  <a:rPr lang="en-US" dirty="0"/>
                  <a:t>: </a:t>
                </a:r>
                <a14:m>
                  <m:oMath xmlns:m="http://schemas.openxmlformats.org/officeDocument/2006/math">
                    <m:d>
                      <m:dPr>
                        <m:endChr m:val="]"/>
                        <m:ctrlPr>
                          <a:rPr lang="en-US"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0, </m:t>
                        </m:r>
                        <m:f>
                          <m:fPr>
                            <m:ctrlPr>
                              <a:rPr lang="el-GR"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f>
                              <m:fPr>
                                <m:ctrlPr>
                                  <a:rPr lang="en-US" i="1">
                                    <a:solidFill>
                                      <a:srgbClr val="000000"/>
                                    </a:solidFill>
                                    <a:latin typeface="Cambria Math" panose="02040503050406030204" pitchFamily="18" charset="0"/>
                                    <a:cs typeface="Times New Roman" panose="02020603050405020304" pitchFamily="18" charset="0"/>
                                  </a:rPr>
                                </m:ctrlPr>
                              </m:fPr>
                              <m:num>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d>
                                  <m:dPr>
                                    <m:ctrlPr>
                                      <a:rPr lang="en-US" i="1">
                                        <a:solidFill>
                                          <a:srgbClr val="000000"/>
                                        </a:solidFill>
                                        <a:latin typeface="Cambria Math" panose="02040503050406030204" pitchFamily="18" charset="0"/>
                                        <a:cs typeface="Times New Roman" panose="02020603050405020304" pitchFamily="18" charset="0"/>
                                      </a:rPr>
                                    </m:ctrlPr>
                                  </m:dPr>
                                  <m:e>
                                    <m:r>
                                      <a:rPr lang="en-US" i="1">
                                        <a:solidFill>
                                          <a:srgbClr val="000000"/>
                                        </a:solidFill>
                                        <a:latin typeface="Cambria Math" panose="02040503050406030204" pitchFamily="18" charset="0"/>
                                        <a:cs typeface="Times New Roman" panose="02020603050405020304" pitchFamily="18" charset="0"/>
                                      </a:rPr>
                                      <m:t>1−</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e>
                                </m:d>
                              </m:num>
                              <m:den>
                                <m:r>
                                  <a:rPr lang="en-US" i="1">
                                    <a:solidFill>
                                      <a:srgbClr val="000000"/>
                                    </a:solidFill>
                                    <a:latin typeface="Cambria Math" panose="02040503050406030204" pitchFamily="18" charset="0"/>
                                    <a:cs typeface="Times New Roman" panose="02020603050405020304" pitchFamily="18" charset="0"/>
                                  </a:rPr>
                                  <m:t>𝑛</m:t>
                                </m:r>
                              </m:den>
                            </m:f>
                          </m:e>
                        </m:rad>
                      </m:e>
                    </m:d>
                  </m:oMath>
                </a14:m>
                <a:r>
                  <a:rPr lang="en-US" dirty="0"/>
                  <a:t> = </a:t>
                </a:r>
                <a14:m>
                  <m:oMath xmlns:m="http://schemas.openxmlformats.org/officeDocument/2006/math">
                    <m:d>
                      <m:dPr>
                        <m:endChr m:val="]"/>
                        <m:ctrlPr>
                          <a:rPr lang="en-US"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0, </m:t>
                        </m:r>
                        <m:r>
                          <a:rPr lang="en-US" b="0" i="1" smtClean="0">
                            <a:solidFill>
                              <a:srgbClr val="000000"/>
                            </a:solidFill>
                            <a:latin typeface="Cambria Math" panose="02040503050406030204" pitchFamily="18" charset="0"/>
                            <a:cs typeface="Times New Roman" panose="02020603050405020304" pitchFamily="18" charset="0"/>
                          </a:rPr>
                          <m:t>0.527</m:t>
                        </m:r>
                        <m:r>
                          <a:rPr lang="en-US" i="1">
                            <a:solidFill>
                              <a:srgbClr val="000000"/>
                            </a:solidFill>
                            <a:latin typeface="Cambria Math" panose="02040503050406030204" pitchFamily="18" charset="0"/>
                            <a:cs typeface="Times New Roman" panose="02020603050405020304" pitchFamily="18" charset="0"/>
                          </a:rPr>
                          <m:t>+</m:t>
                        </m:r>
                        <m:r>
                          <a:rPr lang="en-US" b="0" i="1" smtClean="0">
                            <a:solidFill>
                              <a:srgbClr val="000000"/>
                            </a:solidFill>
                            <a:latin typeface="Cambria Math" panose="02040503050406030204" pitchFamily="18" charset="0"/>
                            <a:cs typeface="Times New Roman" panose="02020603050405020304" pitchFamily="18" charset="0"/>
                          </a:rPr>
                          <m:t>1,96</m:t>
                        </m:r>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b="0" i="1" smtClean="0">
                                <a:solidFill>
                                  <a:srgbClr val="000000"/>
                                </a:solidFill>
                                <a:latin typeface="Cambria Math" panose="02040503050406030204" pitchFamily="18" charset="0"/>
                                <a:cs typeface="Times New Roman" panose="02020603050405020304" pitchFamily="18" charset="0"/>
                              </a:rPr>
                              <m:t>0.527∗0.473/351</m:t>
                            </m:r>
                          </m:e>
                        </m:rad>
                      </m:e>
                    </m:d>
                    <m:r>
                      <a:rPr lang="en-US" b="0" i="1" smtClean="0">
                        <a:solidFill>
                          <a:srgbClr val="000000"/>
                        </a:solidFill>
                        <a:latin typeface="Cambria Math" panose="02040503050406030204" pitchFamily="18" charset="0"/>
                        <a:cs typeface="Times New Roman" panose="02020603050405020304" pitchFamily="18" charset="0"/>
                      </a:rPr>
                      <m:t>=</m:t>
                    </m:r>
                    <m:d>
                      <m:dPr>
                        <m:begChr m:val="["/>
                        <m:endChr m:val="]"/>
                        <m:ctrlPr>
                          <a:rPr lang="en-US" b="0" i="1" smtClean="0">
                            <a:solidFill>
                              <a:srgbClr val="000000"/>
                            </a:solidFill>
                            <a:latin typeface="Cambria Math" panose="02040503050406030204" pitchFamily="18" charset="0"/>
                            <a:cs typeface="Times New Roman" panose="02020603050405020304" pitchFamily="18" charset="0"/>
                          </a:rPr>
                        </m:ctrlPr>
                      </m:dPr>
                      <m:e>
                        <m:r>
                          <a:rPr lang="en-US" b="0" i="1" smtClean="0">
                            <a:solidFill>
                              <a:srgbClr val="000000"/>
                            </a:solidFill>
                            <a:latin typeface="Cambria Math" panose="02040503050406030204" pitchFamily="18" charset="0"/>
                            <a:cs typeface="Times New Roman" panose="02020603050405020304" pitchFamily="18" charset="0"/>
                          </a:rPr>
                          <m:t>0, 0.579</m:t>
                        </m:r>
                      </m:e>
                    </m:d>
                  </m:oMath>
                </a14:m>
                <a:endParaRPr lang="el-GR" dirty="0"/>
              </a:p>
            </p:txBody>
          </p:sp>
        </mc:Choice>
        <mc:Fallback>
          <p:sp>
            <p:nvSpPr>
              <p:cNvPr id="3" name="Θέση περιεχομένου 2">
                <a:extLst>
                  <a:ext uri="{FF2B5EF4-FFF2-40B4-BE49-F238E27FC236}">
                    <a16:creationId xmlns:a16="http://schemas.microsoft.com/office/drawing/2014/main" id="{1738E675-AF7A-4953-ACCF-D053EAD59F0A}"/>
                  </a:ext>
                </a:extLst>
              </p:cNvPr>
              <p:cNvSpPr>
                <a:spLocks noGrp="1" noRot="1" noChangeAspect="1" noMove="1" noResize="1" noEditPoints="1" noAdjustHandles="1" noChangeArrowheads="1" noChangeShapeType="1" noTextEdit="1"/>
              </p:cNvSpPr>
              <p:nvPr>
                <p:ph idx="1"/>
              </p:nvPr>
            </p:nvSpPr>
            <p:spPr>
              <a:blipFill>
                <a:blip r:embed="rId2"/>
                <a:stretch>
                  <a:fillRect l="-606" t="-2273" r="-1515"/>
                </a:stretch>
              </a:blipFill>
            </p:spPr>
            <p:txBody>
              <a:bodyPr/>
              <a:lstStyle/>
              <a:p>
                <a:r>
                  <a:rPr lang="el-GR">
                    <a:noFill/>
                  </a:rPr>
                  <a:t> </a:t>
                </a:r>
              </a:p>
            </p:txBody>
          </p:sp>
        </mc:Fallback>
      </mc:AlternateContent>
    </p:spTree>
    <p:extLst>
      <p:ext uri="{BB962C8B-B14F-4D97-AF65-F5344CB8AC3E}">
        <p14:creationId xmlns:p14="http://schemas.microsoft.com/office/powerpoint/2010/main" val="207311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7743C-A752-466C-B80A-90B7BCF9903E}"/>
              </a:ext>
            </a:extLst>
          </p:cNvPr>
          <p:cNvSpPr>
            <a:spLocks noGrp="1"/>
          </p:cNvSpPr>
          <p:nvPr>
            <p:ph type="title"/>
          </p:nvPr>
        </p:nvSpPr>
        <p:spPr>
          <a:xfrm>
            <a:off x="1131455" y="31633"/>
            <a:ext cx="10058400" cy="1450757"/>
          </a:xfrm>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Διαστήματα εμπιστοσύνης για διακυμάνσεις</a:t>
            </a:r>
            <a:endParaRPr lang="el-GR" dirty="0"/>
          </a:p>
        </p:txBody>
      </p:sp>
      <mc:AlternateContent xmlns:mc="http://schemas.openxmlformats.org/markup-compatibility/2006">
        <mc:Choice xmlns:a14="http://schemas.microsoft.com/office/drawing/2010/main" Requires="a14">
          <p:graphicFrame>
            <p:nvGraphicFramePr>
              <p:cNvPr id="5" name="Πίνακας 6">
                <a:extLst>
                  <a:ext uri="{FF2B5EF4-FFF2-40B4-BE49-F238E27FC236}">
                    <a16:creationId xmlns:a16="http://schemas.microsoft.com/office/drawing/2014/main" id="{19F8E2FC-85F5-477B-82D5-A5E9208B5F5C}"/>
                  </a:ext>
                </a:extLst>
              </p:cNvPr>
              <p:cNvGraphicFramePr>
                <a:graphicFrameLocks noGrp="1"/>
              </p:cNvGraphicFramePr>
              <p:nvPr>
                <p:extLst>
                  <p:ext uri="{D42A27DB-BD31-4B8C-83A1-F6EECF244321}">
                    <p14:modId xmlns:p14="http://schemas.microsoft.com/office/powerpoint/2010/main" val="4239101318"/>
                  </p:ext>
                </p:extLst>
              </p:nvPr>
            </p:nvGraphicFramePr>
            <p:xfrm>
              <a:off x="979055" y="2072594"/>
              <a:ext cx="10363200" cy="3041460"/>
            </p:xfrm>
            <a:graphic>
              <a:graphicData uri="http://schemas.openxmlformats.org/drawingml/2006/table">
                <a:tbl>
                  <a:tblPr firstRow="1" bandRow="1">
                    <a:tableStyleId>{5C22544A-7EE6-4342-B048-85BDC9FD1C3A}</a:tableStyleId>
                  </a:tblPr>
                  <a:tblGrid>
                    <a:gridCol w="1986673">
                      <a:extLst>
                        <a:ext uri="{9D8B030D-6E8A-4147-A177-3AD203B41FA5}">
                          <a16:colId xmlns:a16="http://schemas.microsoft.com/office/drawing/2014/main" val="922081625"/>
                        </a:ext>
                      </a:extLst>
                    </a:gridCol>
                    <a:gridCol w="8376527">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50846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f>
                                      <m:f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num>
                                      <m:den>
                                        <m:sSubSup>
                                          <m:sSubSup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bSup>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f>
                                      <m:f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num>
                                      <m:den>
                                        <m:sSubSup>
                                          <m:sSubSup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−1;1−</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bSup>
                                      </m:den>
                                    </m:f>
                                  </m:e>
                                </m:d>
                              </m:oMath>
                            </m:oMathPara>
                          </a14:m>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553218"/>
                      </a:ext>
                    </a:extLst>
                  </a:tr>
                  <a:tr h="370840">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f>
                                      <m:fPr>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num>
                                      <m:den>
                                        <m:sSubSup>
                                          <m:sSubSupPr>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bSup>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e>
                                </m:d>
                              </m:oMath>
                            </m:oMathPara>
                          </a14:m>
                          <a:endParaRPr kumimoji="0" lang="el-GR"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Times New Roman" panose="02020603050405020304" pitchFamily="18" charset="0"/>
                          </a:endParaRPr>
                        </a:p>
                        <a:p>
                          <a:pPr algn="ctr"/>
                          <a:endParaRPr kumimoji="0" lang="el-GR"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0</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num>
                                      <m:den>
                                        <m:sSubSup>
                                          <m:sSubSupPr>
                                            <m:ctrlPr>
                                              <a:rPr kumimoji="0" lang="el-GR"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𝑥</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𝑎</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bSup>
                                      </m:den>
                                    </m:f>
                                  </m:e>
                                </m:d>
                              </m:oMath>
                            </m:oMathPara>
                          </a14:m>
                          <a:endParaRPr lang="el-GR"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9741418"/>
                      </a:ext>
                    </a:extLst>
                  </a:tr>
                </a:tbl>
              </a:graphicData>
            </a:graphic>
          </p:graphicFrame>
        </mc:Choice>
        <mc:Fallback>
          <p:graphicFrame>
            <p:nvGraphicFramePr>
              <p:cNvPr id="5" name="Πίνακας 6">
                <a:extLst>
                  <a:ext uri="{FF2B5EF4-FFF2-40B4-BE49-F238E27FC236}">
                    <a16:creationId xmlns:a16="http://schemas.microsoft.com/office/drawing/2014/main" id="{19F8E2FC-85F5-477B-82D5-A5E9208B5F5C}"/>
                  </a:ext>
                </a:extLst>
              </p:cNvPr>
              <p:cNvGraphicFramePr>
                <a:graphicFrameLocks noGrp="1"/>
              </p:cNvGraphicFramePr>
              <p:nvPr>
                <p:extLst>
                  <p:ext uri="{D42A27DB-BD31-4B8C-83A1-F6EECF244321}">
                    <p14:modId xmlns:p14="http://schemas.microsoft.com/office/powerpoint/2010/main" val="4239101318"/>
                  </p:ext>
                </p:extLst>
              </p:nvPr>
            </p:nvGraphicFramePr>
            <p:xfrm>
              <a:off x="979055" y="2072594"/>
              <a:ext cx="10363200" cy="3041460"/>
            </p:xfrm>
            <a:graphic>
              <a:graphicData uri="http://schemas.openxmlformats.org/drawingml/2006/table">
                <a:tbl>
                  <a:tblPr firstRow="1" bandRow="1">
                    <a:tableStyleId>{5C22544A-7EE6-4342-B048-85BDC9FD1C3A}</a:tableStyleId>
                  </a:tblPr>
                  <a:tblGrid>
                    <a:gridCol w="1986673">
                      <a:extLst>
                        <a:ext uri="{9D8B030D-6E8A-4147-A177-3AD203B41FA5}">
                          <a16:colId xmlns:a16="http://schemas.microsoft.com/office/drawing/2014/main" val="922081625"/>
                        </a:ext>
                      </a:extLst>
                    </a:gridCol>
                    <a:gridCol w="8376527">
                      <a:extLst>
                        <a:ext uri="{9D8B030D-6E8A-4147-A177-3AD203B41FA5}">
                          <a16:colId xmlns:a16="http://schemas.microsoft.com/office/drawing/2014/main" val="1812270709"/>
                        </a:ext>
                      </a:extLst>
                    </a:gridCol>
                  </a:tblGrid>
                  <a:tr h="370840">
                    <a:tc>
                      <a:txBody>
                        <a:bodyPr/>
                        <a:lstStyle/>
                        <a:p>
                          <a:pPr algn="ctr"/>
                          <a:r>
                            <a:rPr lang="el-GR" dirty="0">
                              <a:solidFill>
                                <a:schemeClr val="tx1"/>
                              </a:solidFill>
                            </a:rPr>
                            <a:t>Είδος</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l-GR" dirty="0">
                              <a:solidFill>
                                <a:schemeClr val="tx1"/>
                              </a:solidFill>
                            </a:rPr>
                            <a:t>100 (1-α) % διαστήματα εμπιστοσύνης</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531030"/>
                      </a:ext>
                    </a:extLst>
                  </a:tr>
                  <a:tr h="881952">
                    <a:tc>
                      <a:txBody>
                        <a:bodyPr/>
                        <a:lstStyle/>
                        <a:p>
                          <a:pPr algn="ctr"/>
                          <a:r>
                            <a:rPr lang="el-GR" dirty="0">
                              <a:solidFill>
                                <a:schemeClr val="tx1"/>
                              </a:solidFill>
                            </a:rPr>
                            <a:t>Δίπλευρο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782" t="-44828" r="-145" b="-204828"/>
                          </a:stretch>
                        </a:blipFill>
                      </a:tcPr>
                    </a:tc>
                    <a:extLst>
                      <a:ext uri="{0D108BD9-81ED-4DB2-BD59-A6C34878D82A}">
                        <a16:rowId xmlns:a16="http://schemas.microsoft.com/office/drawing/2014/main" val="2265553218"/>
                      </a:ext>
                    </a:extLst>
                  </a:tr>
                  <a:tr h="1788668">
                    <a:tc>
                      <a:txBody>
                        <a:bodyPr/>
                        <a:lstStyle/>
                        <a:p>
                          <a:pPr algn="ctr"/>
                          <a:r>
                            <a:rPr lang="el-GR" dirty="0">
                              <a:solidFill>
                                <a:schemeClr val="tx1"/>
                              </a:solidFill>
                            </a:rPr>
                            <a:t>Μονόπλευρο</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l-G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2"/>
                          <a:stretch>
                            <a:fillRect l="-23782" t="-71429" r="-145" b="-1020"/>
                          </a:stretch>
                        </a:blipFill>
                      </a:tcPr>
                    </a:tc>
                    <a:extLst>
                      <a:ext uri="{0D108BD9-81ED-4DB2-BD59-A6C34878D82A}">
                        <a16:rowId xmlns:a16="http://schemas.microsoft.com/office/drawing/2014/main" val="829741418"/>
                      </a:ext>
                    </a:extLst>
                  </a:tr>
                </a:tbl>
              </a:graphicData>
            </a:graphic>
          </p:graphicFrame>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E31FAF3-F77B-4419-A4CD-C8247DFCCAC8}"/>
                  </a:ext>
                </a:extLst>
              </p:cNvPr>
              <p:cNvSpPr txBox="1"/>
              <p:nvPr/>
            </p:nvSpPr>
            <p:spPr>
              <a:xfrm>
                <a:off x="1256145" y="5588001"/>
                <a:ext cx="9679709" cy="41960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l-GR" i="1" smtClean="0">
                              <a:solidFill>
                                <a:srgbClr val="000000"/>
                              </a:solidFill>
                              <a:latin typeface="Cambria Math" panose="02040503050406030204" pitchFamily="18" charset="0"/>
                              <a:cs typeface="Times New Roman" panose="02020603050405020304" pitchFamily="18" charset="0"/>
                            </a:rPr>
                          </m:ctrlPr>
                        </m:sSubSupPr>
                        <m:e>
                          <m:r>
                            <a:rPr lang="en-US" i="1">
                              <a:solidFill>
                                <a:srgbClr val="000000"/>
                              </a:solidFill>
                              <a:latin typeface="Cambria Math" panose="02040503050406030204" pitchFamily="18" charset="0"/>
                              <a:cs typeface="Times New Roman" panose="02020603050405020304" pitchFamily="18" charset="0"/>
                            </a:rPr>
                            <m:t>𝑥</m:t>
                          </m:r>
                        </m:e>
                        <m:sub>
                          <m:r>
                            <a:rPr lang="en-US" i="1">
                              <a:solidFill>
                                <a:srgbClr val="000000"/>
                              </a:solidFill>
                              <a:latin typeface="Cambria Math" panose="02040503050406030204" pitchFamily="18" charset="0"/>
                              <a:cs typeface="Times New Roman" panose="02020603050405020304" pitchFamily="18" charset="0"/>
                            </a:rPr>
                            <m:t>𝑛</m:t>
                          </m:r>
                          <m:r>
                            <a:rPr lang="en-US" i="1">
                              <a:solidFill>
                                <a:srgbClr val="000000"/>
                              </a:solidFill>
                              <a:latin typeface="Cambria Math" panose="02040503050406030204" pitchFamily="18" charset="0"/>
                              <a:cs typeface="Times New Roman" panose="02020603050405020304" pitchFamily="18" charset="0"/>
                            </a:rPr>
                            <m:t>−1;1−</m:t>
                          </m:r>
                          <m:r>
                            <a:rPr lang="en-US" i="1">
                              <a:solidFill>
                                <a:srgbClr val="000000"/>
                              </a:solidFill>
                              <a:latin typeface="Cambria Math" panose="02040503050406030204" pitchFamily="18" charset="0"/>
                              <a:cs typeface="Times New Roman" panose="02020603050405020304" pitchFamily="18" charset="0"/>
                            </a:rPr>
                            <m:t>𝑎</m:t>
                          </m:r>
                          <m:r>
                            <a:rPr lang="en-US" i="1">
                              <a:solidFill>
                                <a:srgbClr val="000000"/>
                              </a:solidFill>
                              <a:latin typeface="Cambria Math" panose="02040503050406030204" pitchFamily="18" charset="0"/>
                              <a:cs typeface="Times New Roman" panose="02020603050405020304" pitchFamily="18" charset="0"/>
                            </a:rPr>
                            <m:t>/2</m:t>
                          </m:r>
                        </m:sub>
                        <m:sup>
                          <m:r>
                            <a:rPr lang="en-US" i="1">
                              <a:solidFill>
                                <a:srgbClr val="000000"/>
                              </a:solidFill>
                              <a:latin typeface="Cambria Math" panose="02040503050406030204" pitchFamily="18" charset="0"/>
                              <a:cs typeface="Times New Roman" panose="02020603050405020304" pitchFamily="18" charset="0"/>
                            </a:rPr>
                            <m:t>2</m:t>
                          </m:r>
                        </m:sup>
                      </m:sSubSup>
                      <m:r>
                        <a:rPr lang="en-US"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Κατανομή</m:t>
                      </m:r>
                      <m:r>
                        <a:rPr lang="el-GR"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i="1">
                          <a:solidFill>
                            <a:srgbClr val="000000"/>
                          </a:solidFill>
                          <a:latin typeface="Cambria Math" panose="02040503050406030204" pitchFamily="18" charset="0"/>
                          <a:cs typeface="Times New Roman" panose="02020603050405020304" pitchFamily="18" charset="0"/>
                        </a:rPr>
                        <m:t>𝑠</m:t>
                      </m:r>
                      <m:r>
                        <a:rPr lang="en-US" dirty="0">
                          <a:ea typeface="Cambria Math" panose="02040503050406030204" pitchFamily="18" charset="0"/>
                        </a:rPr>
                        <m:t>⟶</m:t>
                      </m:r>
                      <m:r>
                        <m:rPr>
                          <m:sty m:val="p"/>
                        </m:rPr>
                        <a:rPr lang="el-GR" b="0" i="0" dirty="0" smtClean="0">
                          <a:latin typeface="Cambria Math" panose="02040503050406030204" pitchFamily="18" charset="0"/>
                          <a:ea typeface="Cambria Math" panose="02040503050406030204" pitchFamily="18" charset="0"/>
                        </a:rPr>
                        <m:t>δειγματική</m:t>
                      </m:r>
                      <m:r>
                        <a:rPr lang="el-GR" b="0" i="0" dirty="0" smtClean="0">
                          <a:latin typeface="Cambria Math" panose="02040503050406030204" pitchFamily="18" charset="0"/>
                          <a:ea typeface="Cambria Math" panose="02040503050406030204" pitchFamily="18" charset="0"/>
                        </a:rPr>
                        <m:t> </m:t>
                      </m:r>
                      <m:r>
                        <m:rPr>
                          <m:sty m:val="p"/>
                        </m:rPr>
                        <a:rPr lang="el-GR" b="0" i="0" dirty="0" smtClean="0">
                          <a:latin typeface="Cambria Math" panose="02040503050406030204" pitchFamily="18" charset="0"/>
                          <a:ea typeface="Cambria Math" panose="02040503050406030204" pitchFamily="18" charset="0"/>
                        </a:rPr>
                        <m:t>τυπική</m:t>
                      </m:r>
                      <m:r>
                        <a:rPr lang="el-GR" b="0" i="0" dirty="0" smtClean="0">
                          <a:latin typeface="Cambria Math" panose="02040503050406030204" pitchFamily="18" charset="0"/>
                          <a:ea typeface="Cambria Math" panose="02040503050406030204" pitchFamily="18" charset="0"/>
                        </a:rPr>
                        <m:t> </m:t>
                      </m:r>
                      <m:r>
                        <m:rPr>
                          <m:sty m:val="p"/>
                        </m:rPr>
                        <a:rPr lang="el-GR" b="0" i="0" dirty="0" smtClean="0">
                          <a:latin typeface="Cambria Math" panose="02040503050406030204" pitchFamily="18" charset="0"/>
                          <a:ea typeface="Cambria Math" panose="02040503050406030204" pitchFamily="18" charset="0"/>
                        </a:rPr>
                        <m:t>απόκλιση</m:t>
                      </m:r>
                    </m:oMath>
                  </m:oMathPara>
                </a14:m>
                <a:endParaRPr lang="el-GR" dirty="0"/>
              </a:p>
            </p:txBody>
          </p:sp>
        </mc:Choice>
        <mc:Fallback>
          <p:sp>
            <p:nvSpPr>
              <p:cNvPr id="3" name="TextBox 2">
                <a:extLst>
                  <a:ext uri="{FF2B5EF4-FFF2-40B4-BE49-F238E27FC236}">
                    <a16:creationId xmlns:a16="http://schemas.microsoft.com/office/drawing/2014/main" id="{8E31FAF3-F77B-4419-A4CD-C8247DFCCAC8}"/>
                  </a:ext>
                </a:extLst>
              </p:cNvPr>
              <p:cNvSpPr txBox="1">
                <a:spLocks noRot="1" noChangeAspect="1" noMove="1" noResize="1" noEditPoints="1" noAdjustHandles="1" noChangeArrowheads="1" noChangeShapeType="1" noTextEdit="1"/>
              </p:cNvSpPr>
              <p:nvPr/>
            </p:nvSpPr>
            <p:spPr>
              <a:xfrm>
                <a:off x="1256145" y="5588001"/>
                <a:ext cx="9679709" cy="419602"/>
              </a:xfrm>
              <a:prstGeom prst="rect">
                <a:avLst/>
              </a:prstGeom>
              <a:blipFill>
                <a:blip r:embed="rId3"/>
                <a:stretch>
                  <a:fillRect b="-10294"/>
                </a:stretch>
              </a:blipFill>
            </p:spPr>
            <p:txBody>
              <a:bodyPr/>
              <a:lstStyle/>
              <a:p>
                <a:r>
                  <a:rPr lang="el-GR">
                    <a:noFill/>
                  </a:rPr>
                  <a:t> </a:t>
                </a:r>
              </a:p>
            </p:txBody>
          </p:sp>
        </mc:Fallback>
      </mc:AlternateContent>
    </p:spTree>
    <p:extLst>
      <p:ext uri="{BB962C8B-B14F-4D97-AF65-F5344CB8AC3E}">
        <p14:creationId xmlns:p14="http://schemas.microsoft.com/office/powerpoint/2010/main" val="1151373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8BBD19-F073-48B3-9176-7203E87EAC92}"/>
              </a:ext>
            </a:extLst>
          </p:cNvPr>
          <p:cNvSpPr>
            <a:spLocks noGrp="1"/>
          </p:cNvSpPr>
          <p:nvPr>
            <p:ph type="title"/>
          </p:nvPr>
        </p:nvSpPr>
        <p:spPr/>
        <p:txBody>
          <a:bodyPr>
            <a:normAutofit/>
          </a:bodyPr>
          <a:lstStyle/>
          <a:p>
            <a:pPr algn="ctr"/>
            <a:r>
              <a:rPr lang="el-GR" sz="4000" dirty="0"/>
              <a:t>Μέγεθος δείγματος</a:t>
            </a:r>
          </a:p>
        </p:txBody>
      </p:sp>
      <mc:AlternateContent xmlns:mc="http://schemas.openxmlformats.org/markup-compatibility/2006">
        <mc:Choice xmlns:a14="http://schemas.microsoft.com/office/drawing/2010/main" Requires="a14">
          <p:sp>
            <p:nvSpPr>
              <p:cNvPr id="4" name="Θέση περιεχομένου 3">
                <a:extLst>
                  <a:ext uri="{FF2B5EF4-FFF2-40B4-BE49-F238E27FC236}">
                    <a16:creationId xmlns:a16="http://schemas.microsoft.com/office/drawing/2014/main" id="{D4FA73F8-D216-438E-8C64-5DC78969D60E}"/>
                  </a:ext>
                </a:extLst>
              </p:cNvPr>
              <p:cNvSpPr txBox="1">
                <a:spLocks/>
              </p:cNvSpPr>
              <p:nvPr/>
            </p:nvSpPr>
            <p:spPr>
              <a:xfrm>
                <a:off x="1097280" y="1845733"/>
                <a:ext cx="10058083" cy="1774921"/>
              </a:xfrm>
              <a:prstGeom prst="rect">
                <a:avLst/>
              </a:prstGeom>
            </p:spPr>
            <p:style>
              <a:lnRef idx="1">
                <a:schemeClr val="accent1"/>
              </a:lnRef>
              <a:fillRef idx="2">
                <a:schemeClr val="accent1"/>
              </a:fillRef>
              <a:effectRef idx="1">
                <a:schemeClr val="accent1"/>
              </a:effectRef>
              <a:fontRef idx="minor">
                <a:schemeClr val="dk1"/>
              </a:fontRef>
            </p:style>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defTabSz="457200">
                  <a:defRPr/>
                </a:pPr>
                <a:r>
                  <a:rPr lang="el-GR" dirty="0">
                    <a:solidFill>
                      <a:srgbClr val="000000"/>
                    </a:solidFill>
                    <a:latin typeface="Times New Roman" panose="02020603050405020304" pitchFamily="18" charset="0"/>
                    <a:cs typeface="Times New Roman" panose="02020603050405020304" pitchFamily="18" charset="0"/>
                  </a:rPr>
                  <a:t>Το μέγεθος του δείγματος που απαιτείται για την εύρεση ενός 100(1-α)% </a:t>
                </a:r>
                <a:r>
                  <a:rPr lang="el-GR" dirty="0" err="1">
                    <a:solidFill>
                      <a:srgbClr val="000000"/>
                    </a:solidFill>
                    <a:latin typeface="Times New Roman" panose="02020603050405020304" pitchFamily="18" charset="0"/>
                    <a:cs typeface="Times New Roman" panose="02020603050405020304" pitchFamily="18" charset="0"/>
                  </a:rPr>
                  <a:t>διαστηματος</a:t>
                </a:r>
                <a:r>
                  <a:rPr lang="el-GR" dirty="0">
                    <a:solidFill>
                      <a:srgbClr val="000000"/>
                    </a:solidFill>
                    <a:latin typeface="Times New Roman" panose="02020603050405020304" pitchFamily="18" charset="0"/>
                    <a:cs typeface="Times New Roman" panose="02020603050405020304" pitchFamily="18" charset="0"/>
                  </a:rPr>
                  <a:t> εμπιστοσύνης εύρους </a:t>
                </a:r>
                <a14:m>
                  <m:oMath xmlns:m="http://schemas.openxmlformats.org/officeDocument/2006/math">
                    <m:r>
                      <a:rPr lang="el-GR" b="0" i="1" smtClean="0">
                        <a:solidFill>
                          <a:srgbClr val="000000"/>
                        </a:solidFill>
                        <a:latin typeface="Cambria Math" panose="02040503050406030204" pitchFamily="18" charset="0"/>
                        <a:cs typeface="Times New Roman" panose="02020603050405020304" pitchFamily="18" charset="0"/>
                      </a:rPr>
                      <m:t>𝜀</m:t>
                    </m:r>
                  </m:oMath>
                </a14:m>
                <a:r>
                  <a:rPr lang="el-GR" dirty="0">
                    <a:solidFill>
                      <a:srgbClr val="000000"/>
                    </a:solidFill>
                    <a:latin typeface="Times New Roman" panose="02020603050405020304" pitchFamily="18" charset="0"/>
                    <a:cs typeface="Times New Roman" panose="02020603050405020304" pitchFamily="18" charset="0"/>
                  </a:rPr>
                  <a:t> για τη μέση τιμή ενός κανονικού πληθυσμού γνωστής τυπικής απόκλισης σ είναι </a:t>
                </a:r>
                <a14:m>
                  <m:oMath xmlns:m="http://schemas.openxmlformats.org/officeDocument/2006/math">
                    <m:r>
                      <a:rPr lang="en-US" b="0" i="1" smtClean="0">
                        <a:solidFill>
                          <a:srgbClr val="000000"/>
                        </a:solidFill>
                        <a:latin typeface="Cambria Math" panose="02040503050406030204" pitchFamily="18" charset="0"/>
                        <a:cs typeface="Times New Roman" panose="02020603050405020304" pitchFamily="18" charset="0"/>
                      </a:rPr>
                      <m:t>𝑛</m:t>
                    </m:r>
                    <m:r>
                      <a:rPr lang="en-US" b="0" i="1" smtClean="0">
                        <a:solidFill>
                          <a:srgbClr val="000000"/>
                        </a:solidFill>
                        <a:latin typeface="Cambria Math" panose="02040503050406030204" pitchFamily="18" charset="0"/>
                        <a:cs typeface="Times New Roman" panose="02020603050405020304" pitchFamily="18" charset="0"/>
                      </a:rPr>
                      <m:t>= </m:t>
                    </m:r>
                    <m:f>
                      <m:fPr>
                        <m:ctrlPr>
                          <a:rPr lang="en-US" b="0" i="1" smtClean="0">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4</m:t>
                        </m:r>
                        <m:sSubSup>
                          <m:sSubSupPr>
                            <m:ctrlPr>
                              <a:rPr lang="en-US" b="0" i="1" smtClean="0">
                                <a:solidFill>
                                  <a:srgbClr val="000000"/>
                                </a:solidFill>
                                <a:latin typeface="Cambria Math" panose="02040503050406030204" pitchFamily="18" charset="0"/>
                                <a:cs typeface="Times New Roman" panose="02020603050405020304" pitchFamily="18" charset="0"/>
                              </a:rPr>
                            </m:ctrlPr>
                          </m:sSubSupPr>
                          <m:e>
                            <m:r>
                              <a:rPr lang="en-US" b="0" i="1" smtClean="0">
                                <a:solidFill>
                                  <a:srgbClr val="000000"/>
                                </a:solidFill>
                                <a:latin typeface="Cambria Math" panose="02040503050406030204" pitchFamily="18" charset="0"/>
                                <a:cs typeface="Times New Roman" panose="02020603050405020304" pitchFamily="18" charset="0"/>
                              </a:rPr>
                              <m:t>𝑧</m:t>
                            </m:r>
                          </m:e>
                          <m:sub>
                            <m:r>
                              <a:rPr lang="en-US" b="0" i="1" smtClean="0">
                                <a:solidFill>
                                  <a:srgbClr val="000000"/>
                                </a:solidFill>
                                <a:latin typeface="Cambria Math" panose="02040503050406030204" pitchFamily="18" charset="0"/>
                                <a:cs typeface="Times New Roman" panose="02020603050405020304" pitchFamily="18" charset="0"/>
                              </a:rPr>
                              <m:t>𝑎</m:t>
                            </m:r>
                            <m:r>
                              <a:rPr lang="en-US" b="0" i="1" smtClean="0">
                                <a:solidFill>
                                  <a:srgbClr val="000000"/>
                                </a:solidFill>
                                <a:latin typeface="Cambria Math" panose="02040503050406030204" pitchFamily="18" charset="0"/>
                                <a:cs typeface="Times New Roman" panose="02020603050405020304" pitchFamily="18" charset="0"/>
                              </a:rPr>
                              <m:t>/2</m:t>
                            </m:r>
                          </m:sub>
                          <m:sup>
                            <m:r>
                              <a:rPr lang="en-US" b="0" i="1" smtClean="0">
                                <a:solidFill>
                                  <a:srgbClr val="000000"/>
                                </a:solidFill>
                                <a:latin typeface="Cambria Math" panose="02040503050406030204" pitchFamily="18" charset="0"/>
                                <a:cs typeface="Times New Roman" panose="02020603050405020304" pitchFamily="18" charset="0"/>
                              </a:rPr>
                              <m:t>2</m:t>
                            </m:r>
                          </m:sup>
                        </m:sSubSup>
                        <m:sSup>
                          <m:sSupPr>
                            <m:ctrlPr>
                              <a:rPr lang="en-US" b="0" i="1" smtClean="0">
                                <a:solidFill>
                                  <a:srgbClr val="000000"/>
                                </a:solidFill>
                                <a:latin typeface="Cambria Math" panose="02040503050406030204" pitchFamily="18" charset="0"/>
                                <a:cs typeface="Times New Roman" panose="02020603050405020304" pitchFamily="18" charset="0"/>
                              </a:rPr>
                            </m:ctrlPr>
                          </m:sSupPr>
                          <m:e>
                            <m:r>
                              <a:rPr lang="el-GR" b="0" i="1" smtClean="0">
                                <a:solidFill>
                                  <a:srgbClr val="000000"/>
                                </a:solidFill>
                                <a:latin typeface="Cambria Math" panose="02040503050406030204" pitchFamily="18" charset="0"/>
                                <a:cs typeface="Times New Roman" panose="02020603050405020304" pitchFamily="18" charset="0"/>
                              </a:rPr>
                              <m:t>𝜎</m:t>
                            </m:r>
                          </m:e>
                          <m:sup>
                            <m:r>
                              <a:rPr lang="el-GR" b="0" i="1" smtClean="0">
                                <a:solidFill>
                                  <a:srgbClr val="000000"/>
                                </a:solidFill>
                                <a:latin typeface="Cambria Math" panose="02040503050406030204" pitchFamily="18" charset="0"/>
                                <a:cs typeface="Times New Roman" panose="02020603050405020304" pitchFamily="18" charset="0"/>
                              </a:rPr>
                              <m:t>2</m:t>
                            </m:r>
                          </m:sup>
                        </m:sSup>
                      </m:num>
                      <m:den>
                        <m:sSup>
                          <m:sSupPr>
                            <m:ctrlPr>
                              <a:rPr lang="en-US" b="0" i="1" smtClean="0">
                                <a:solidFill>
                                  <a:srgbClr val="000000"/>
                                </a:solidFill>
                                <a:latin typeface="Cambria Math" panose="02040503050406030204" pitchFamily="18" charset="0"/>
                                <a:cs typeface="Times New Roman" panose="02020603050405020304" pitchFamily="18" charset="0"/>
                              </a:rPr>
                            </m:ctrlPr>
                          </m:sSupPr>
                          <m:e>
                            <m:r>
                              <a:rPr lang="el-GR" b="0" i="1" smtClean="0">
                                <a:solidFill>
                                  <a:srgbClr val="000000"/>
                                </a:solidFill>
                                <a:latin typeface="Cambria Math" panose="02040503050406030204" pitchFamily="18" charset="0"/>
                                <a:cs typeface="Times New Roman" panose="02020603050405020304" pitchFamily="18" charset="0"/>
                              </a:rPr>
                              <m:t>𝜀</m:t>
                            </m:r>
                          </m:e>
                          <m:sup>
                            <m:r>
                              <a:rPr lang="el-GR" b="0" i="1" smtClean="0">
                                <a:solidFill>
                                  <a:srgbClr val="000000"/>
                                </a:solidFill>
                                <a:latin typeface="Cambria Math" panose="02040503050406030204" pitchFamily="18" charset="0"/>
                                <a:cs typeface="Times New Roman" panose="02020603050405020304" pitchFamily="18" charset="0"/>
                              </a:rPr>
                              <m:t>2</m:t>
                            </m:r>
                          </m:sup>
                        </m:sSup>
                      </m:den>
                    </m:f>
                  </m:oMath>
                </a14:m>
                <a:endParaRPr lang="el-GR" dirty="0">
                  <a:solidFill>
                    <a:srgbClr val="000000"/>
                  </a:solidFill>
                  <a:latin typeface="Times New Roman" panose="02020603050405020304" pitchFamily="18" charset="0"/>
                  <a:cs typeface="Times New Roman" panose="02020603050405020304" pitchFamily="18" charset="0"/>
                </a:endParaRPr>
              </a:p>
              <a:p>
                <a:pPr algn="just" defTabSz="457200">
                  <a:defRPr/>
                </a:pPr>
                <a:r>
                  <a:rPr lang="el-GR" dirty="0">
                    <a:solidFill>
                      <a:srgbClr val="000000"/>
                    </a:solidFill>
                    <a:latin typeface="Times New Roman" panose="02020603050405020304" pitchFamily="18" charset="0"/>
                    <a:cs typeface="Times New Roman" panose="02020603050405020304" pitchFamily="18" charset="0"/>
                  </a:rPr>
                  <a:t>Το </a:t>
                </a:r>
                <a14:m>
                  <m:oMath xmlns:m="http://schemas.openxmlformats.org/officeDocument/2006/math">
                    <m:r>
                      <a:rPr lang="el-GR" b="0" i="1" smtClean="0">
                        <a:solidFill>
                          <a:srgbClr val="000000"/>
                        </a:solidFill>
                        <a:latin typeface="Cambria Math" panose="02040503050406030204" pitchFamily="18" charset="0"/>
                        <a:cs typeface="Times New Roman" panose="02020603050405020304" pitchFamily="18" charset="0"/>
                      </a:rPr>
                      <m:t>𝜀</m:t>
                    </m:r>
                  </m:oMath>
                </a14:m>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λέγεται μέγιστο σφάλμα εκτίμησης.</a:t>
                </a:r>
              </a:p>
            </p:txBody>
          </p:sp>
        </mc:Choice>
        <mc:Fallback>
          <p:sp>
            <p:nvSpPr>
              <p:cNvPr id="4" name="Θέση περιεχομένου 3">
                <a:extLst>
                  <a:ext uri="{FF2B5EF4-FFF2-40B4-BE49-F238E27FC236}">
                    <a16:creationId xmlns:a16="http://schemas.microsoft.com/office/drawing/2014/main" id="{D4FA73F8-D216-438E-8C64-5DC78969D60E}"/>
                  </a:ext>
                </a:extLst>
              </p:cNvPr>
              <p:cNvSpPr txBox="1">
                <a:spLocks noRot="1" noChangeAspect="1" noMove="1" noResize="1" noEditPoints="1" noAdjustHandles="1" noChangeArrowheads="1" noChangeShapeType="1" noTextEdit="1"/>
              </p:cNvSpPr>
              <p:nvPr/>
            </p:nvSpPr>
            <p:spPr>
              <a:xfrm>
                <a:off x="1097280" y="1845733"/>
                <a:ext cx="10058083" cy="1774921"/>
              </a:xfrm>
              <a:prstGeom prst="rect">
                <a:avLst/>
              </a:prstGeom>
              <a:blipFill>
                <a:blip r:embed="rId2"/>
                <a:stretch>
                  <a:fillRect l="-545" r="-1453"/>
                </a:stretch>
              </a:blipFill>
            </p:spPr>
            <p:txBody>
              <a:bodyPr/>
              <a:lstStyle/>
              <a:p>
                <a:r>
                  <a:rPr lang="el-GR">
                    <a:noFill/>
                  </a:rPr>
                  <a:t> </a:t>
                </a:r>
              </a:p>
            </p:txBody>
          </p:sp>
        </mc:Fallback>
      </mc:AlternateContent>
      <p:sp>
        <p:nvSpPr>
          <p:cNvPr id="5" name="Θέση περιεχομένου 3">
            <a:extLst>
              <a:ext uri="{FF2B5EF4-FFF2-40B4-BE49-F238E27FC236}">
                <a16:creationId xmlns:a16="http://schemas.microsoft.com/office/drawing/2014/main" id="{1C4D5A89-65E6-4EBD-817C-17047280E2BA}"/>
              </a:ext>
            </a:extLst>
          </p:cNvPr>
          <p:cNvSpPr txBox="1">
            <a:spLocks noGrp="1"/>
          </p:cNvSpPr>
          <p:nvPr>
            <p:ph idx="1"/>
          </p:nvPr>
        </p:nvSpPr>
        <p:spPr>
          <a:xfrm>
            <a:off x="1096963" y="3769904"/>
            <a:ext cx="10058400" cy="1042242"/>
          </a:xfrm>
          <a:prstGeom prst="rect">
            <a:avLst/>
          </a:prstGeom>
        </p:spPr>
        <p:style>
          <a:lnRef idx="1">
            <a:schemeClr val="accent1"/>
          </a:lnRef>
          <a:fillRef idx="2">
            <a:schemeClr val="accent1"/>
          </a:fillRef>
          <a:effectRef idx="1">
            <a:schemeClr val="accent1"/>
          </a:effectRef>
          <a:fontRef idx="minor">
            <a:schemeClr val="dk1"/>
          </a:fontRef>
        </p:style>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defTabSz="457200">
              <a:defRPr/>
            </a:pPr>
            <a:r>
              <a:rPr lang="el-GR" dirty="0">
                <a:solidFill>
                  <a:srgbClr val="000000"/>
                </a:solidFill>
                <a:latin typeface="Times New Roman" panose="02020603050405020304" pitchFamily="18" charset="0"/>
                <a:cs typeface="Times New Roman" panose="02020603050405020304" pitchFamily="18" charset="0"/>
              </a:rPr>
              <a:t>Αν η τυπική απόκλιση του πληθυσμού δεν είναι γνωστή, τότε χρησιμοποιούμε ένα δείγμα για να εκτιμήσουμε την τιμή της αφού υπολογίσουμε τη  δειγματική τυπική απόκλιση και στην </a:t>
            </a:r>
            <a:r>
              <a:rPr lang="el-GR" dirty="0" err="1">
                <a:solidFill>
                  <a:srgbClr val="000000"/>
                </a:solidFill>
                <a:latin typeface="Times New Roman" panose="02020603050405020304" pitchFamily="18" charset="0"/>
                <a:cs typeface="Times New Roman" panose="02020603050405020304" pitchFamily="18" charset="0"/>
              </a:rPr>
              <a:t>συνεχεια</a:t>
            </a:r>
            <a:r>
              <a:rPr lang="el-GR" dirty="0">
                <a:solidFill>
                  <a:srgbClr val="000000"/>
                </a:solidFill>
                <a:latin typeface="Times New Roman" panose="02020603050405020304" pitchFamily="18" charset="0"/>
                <a:cs typeface="Times New Roman" panose="02020603050405020304" pitchFamily="18" charset="0"/>
              </a:rPr>
              <a:t> εφαρμόζουμε τα γνωστά. </a:t>
            </a:r>
          </a:p>
        </p:txBody>
      </p:sp>
      <mc:AlternateContent xmlns:mc="http://schemas.openxmlformats.org/markup-compatibility/2006">
        <mc:Choice xmlns:a14="http://schemas.microsoft.com/office/drawing/2010/main" Requires="a14">
          <p:sp>
            <p:nvSpPr>
              <p:cNvPr id="6" name="Θέση περιεχομένου 3">
                <a:extLst>
                  <a:ext uri="{FF2B5EF4-FFF2-40B4-BE49-F238E27FC236}">
                    <a16:creationId xmlns:a16="http://schemas.microsoft.com/office/drawing/2014/main" id="{2CCB7B58-049E-4026-ABCD-000885D4D4FD}"/>
                  </a:ext>
                </a:extLst>
              </p:cNvPr>
              <p:cNvSpPr txBox="1">
                <a:spLocks/>
              </p:cNvSpPr>
              <p:nvPr/>
            </p:nvSpPr>
            <p:spPr>
              <a:xfrm>
                <a:off x="1097280" y="4935771"/>
                <a:ext cx="10058083" cy="1291007"/>
              </a:xfrm>
              <a:prstGeom prst="rect">
                <a:avLst/>
              </a:prstGeom>
            </p:spPr>
            <p:style>
              <a:lnRef idx="1">
                <a:schemeClr val="accent1"/>
              </a:lnRef>
              <a:fillRef idx="2">
                <a:schemeClr val="accent1"/>
              </a:fillRef>
              <a:effectRef idx="1">
                <a:schemeClr val="accent1"/>
              </a:effectRef>
              <a:fontRef idx="minor">
                <a:schemeClr val="dk1"/>
              </a:fontRef>
            </p:style>
            <p:txBody>
              <a:bodyPr vert="horz" lIns="0" tIns="45720" rIns="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defTabSz="457200">
                  <a:defRPr/>
                </a:pPr>
                <a:r>
                  <a:rPr lang="el-GR" dirty="0">
                    <a:solidFill>
                      <a:srgbClr val="000000"/>
                    </a:solidFill>
                    <a:latin typeface="Times New Roman" panose="02020603050405020304" pitchFamily="18" charset="0"/>
                    <a:cs typeface="Times New Roman" panose="02020603050405020304" pitchFamily="18" charset="0"/>
                  </a:rPr>
                  <a:t>Το μέγεθος του δείγματος από το οποίο προκύπτει ένα 100(1-α)% διάστημα εμπιστοσύνης εύρους </a:t>
                </a:r>
                <a14:m>
                  <m:oMath xmlns:m="http://schemas.openxmlformats.org/officeDocument/2006/math">
                    <m:r>
                      <a:rPr lang="el-GR" b="0" i="1" smtClean="0">
                        <a:solidFill>
                          <a:srgbClr val="000000"/>
                        </a:solidFill>
                        <a:latin typeface="Cambria Math" panose="02040503050406030204" pitchFamily="18" charset="0"/>
                        <a:cs typeface="Times New Roman" panose="02020603050405020304" pitchFamily="18" charset="0"/>
                      </a:rPr>
                      <m:t>𝜀</m:t>
                    </m:r>
                  </m:oMath>
                </a14:m>
                <a:r>
                  <a:rPr lang="el-GR" dirty="0">
                    <a:solidFill>
                      <a:srgbClr val="000000"/>
                    </a:solidFill>
                    <a:latin typeface="Times New Roman" panose="02020603050405020304" pitchFamily="18" charset="0"/>
                    <a:cs typeface="Times New Roman" panose="02020603050405020304" pitchFamily="18" charset="0"/>
                  </a:rPr>
                  <a:t> για την αναλογία </a:t>
                </a:r>
                <a:r>
                  <a:rPr lang="en-US" dirty="0">
                    <a:solidFill>
                      <a:srgbClr val="000000"/>
                    </a:solidFill>
                    <a:latin typeface="Times New Roman" panose="02020603050405020304" pitchFamily="18" charset="0"/>
                    <a:cs typeface="Times New Roman" panose="02020603050405020304" pitchFamily="18" charset="0"/>
                  </a:rPr>
                  <a:t>p</a:t>
                </a:r>
                <a:r>
                  <a:rPr lang="el-GR" dirty="0">
                    <a:solidFill>
                      <a:srgbClr val="000000"/>
                    </a:solidFill>
                    <a:latin typeface="Times New Roman" panose="02020603050405020304" pitchFamily="18" charset="0"/>
                    <a:cs typeface="Times New Roman" panose="02020603050405020304" pitchFamily="18" charset="0"/>
                  </a:rPr>
                  <a:t> ενός πληθυσμού είναι</a:t>
                </a:r>
                <a14:m/>
              </a:p>
              <a:p>
                <a:pPr algn="ctr" defTabSz="457200">
                  <a:defRPr/>
                </a:pPr>
                <a:endParaRPr lang="el-GR" dirty="0">
                  <a:solidFill>
                    <a:srgbClr val="000000"/>
                  </a:solidFill>
                  <a:latin typeface="Times New Roman" panose="02020603050405020304" pitchFamily="18" charset="0"/>
                  <a:cs typeface="Times New Roman" panose="02020603050405020304" pitchFamily="18" charset="0"/>
                </a:endParaRPr>
              </a:p>
            </p:txBody>
          </p:sp>
        </mc:Choice>
        <mc:Fallback>
          <p:sp>
            <p:nvSpPr>
              <p:cNvPr id="6" name="Θέση περιεχομένου 3">
                <a:extLst>
                  <a:ext uri="{FF2B5EF4-FFF2-40B4-BE49-F238E27FC236}">
                    <a16:creationId xmlns:a16="http://schemas.microsoft.com/office/drawing/2014/main" id="{2CCB7B58-049E-4026-ABCD-000885D4D4FD}"/>
                  </a:ext>
                </a:extLst>
              </p:cNvPr>
              <p:cNvSpPr txBox="1">
                <a:spLocks noRot="1" noChangeAspect="1" noMove="1" noResize="1" noEditPoints="1" noAdjustHandles="1" noChangeArrowheads="1" noChangeShapeType="1" noTextEdit="1"/>
              </p:cNvSpPr>
              <p:nvPr/>
            </p:nvSpPr>
            <p:spPr>
              <a:xfrm>
                <a:off x="1097280" y="4935771"/>
                <a:ext cx="10058083" cy="1291007"/>
              </a:xfrm>
              <a:prstGeom prst="rect">
                <a:avLst/>
              </a:prstGeom>
              <a:blipFill>
                <a:blip r:embed="rId3"/>
                <a:stretch>
                  <a:fillRect l="-545" t="-6103" r="-1453"/>
                </a:stretch>
              </a:blipFill>
            </p:spPr>
            <p:txBody>
              <a:bodyPr/>
              <a:lstStyle/>
              <a:p>
                <a:r>
                  <a:rPr lang="el-GR">
                    <a:noFill/>
                  </a:rPr>
                  <a:t> </a:t>
                </a:r>
              </a:p>
            </p:txBody>
          </p:sp>
        </mc:Fallback>
      </mc:AlternateContent>
    </p:spTree>
    <p:extLst>
      <p:ext uri="{BB962C8B-B14F-4D97-AF65-F5344CB8AC3E}">
        <p14:creationId xmlns:p14="http://schemas.microsoft.com/office/powerpoint/2010/main" val="380005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75DD463F-26AD-42C7-A32C-CBAA3ABB8D2C}"/>
                  </a:ext>
                </a:extLst>
              </p:cNvPr>
              <p:cNvSpPr>
                <a:spLocks noGrp="1"/>
              </p:cNvSpPr>
              <p:nvPr>
                <p:ph idx="1"/>
              </p:nvPr>
            </p:nvSpPr>
            <p:spPr/>
            <p:txBody>
              <a:bodyPr/>
              <a:lstStyle/>
              <a:p>
                <a:r>
                  <a:rPr lang="el-GR" dirty="0"/>
                  <a:t>Παράδειγμα</a:t>
                </a:r>
                <a:r>
                  <a:rPr lang="en-US" dirty="0"/>
                  <a:t>:</a:t>
                </a:r>
              </a:p>
              <a:p>
                <a:pPr algn="just"/>
                <a:r>
                  <a:rPr lang="el-GR" dirty="0"/>
                  <a:t>Θέλουμε να εκτιμήσουμε τη μέση τιμή του αριθμού παιδιών Χ μιας οικογένειας. Αν γνωρίζουμε ότι η Χ ακολουθεί κανονική κατανομή με τυπική απόκλιση 0,6 να βρεθεί το μέγεθος του δείγματος που πρέπει να χρησιμοποιήσουμε ώστε να πάρουμε ένα 99% διάστημα εμπιστοσύνης για την μέση τιμή της Χ.</a:t>
                </a:r>
              </a:p>
              <a:p>
                <a:pPr algn="just"/>
                <a:endParaRPr lang="el-GR" dirty="0"/>
              </a:p>
              <a:p>
                <a:pPr algn="ctr"/>
                <a14:m>
                  <m:oMath xmlns:m="http://schemas.openxmlformats.org/officeDocument/2006/math">
                    <m:r>
                      <a:rPr lang="en-US" i="1">
                        <a:solidFill>
                          <a:srgbClr val="000000"/>
                        </a:solidFill>
                        <a:latin typeface="Cambria Math" panose="02040503050406030204" pitchFamily="18" charset="0"/>
                        <a:cs typeface="Times New Roman" panose="02020603050405020304" pitchFamily="18" charset="0"/>
                      </a:rPr>
                      <m:t>𝑛</m:t>
                    </m:r>
                    <m:r>
                      <a:rPr lang="en-US" i="1">
                        <a:solidFill>
                          <a:srgbClr val="000000"/>
                        </a:solidFill>
                        <a:latin typeface="Cambria Math" panose="02040503050406030204" pitchFamily="18" charset="0"/>
                        <a:cs typeface="Times New Roman" panose="02020603050405020304" pitchFamily="18" charset="0"/>
                      </a:rPr>
                      <m:t>= </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4</m:t>
                        </m:r>
                        <m:sSubSup>
                          <m:sSubSupPr>
                            <m:ctrlPr>
                              <a:rPr lang="en-US" i="1">
                                <a:solidFill>
                                  <a:srgbClr val="000000"/>
                                </a:solidFill>
                                <a:latin typeface="Cambria Math" panose="02040503050406030204" pitchFamily="18" charset="0"/>
                                <a:cs typeface="Times New Roman" panose="02020603050405020304" pitchFamily="18" charset="0"/>
                              </a:rPr>
                            </m:ctrlPr>
                          </m:sSubSupPr>
                          <m:e>
                            <m:r>
                              <a:rPr lang="en-US" i="1">
                                <a:solidFill>
                                  <a:srgbClr val="000000"/>
                                </a:solidFill>
                                <a:latin typeface="Cambria Math" panose="02040503050406030204" pitchFamily="18" charset="0"/>
                                <a:cs typeface="Times New Roman" panose="02020603050405020304" pitchFamily="18" charset="0"/>
                              </a:rPr>
                              <m:t>𝑧</m:t>
                            </m:r>
                          </m:e>
                          <m:sub>
                            <m:r>
                              <a:rPr lang="en-US" i="1">
                                <a:solidFill>
                                  <a:srgbClr val="000000"/>
                                </a:solidFill>
                                <a:latin typeface="Cambria Math" panose="02040503050406030204" pitchFamily="18" charset="0"/>
                                <a:cs typeface="Times New Roman" panose="02020603050405020304" pitchFamily="18" charset="0"/>
                              </a:rPr>
                              <m:t>𝑎</m:t>
                            </m:r>
                            <m:r>
                              <a:rPr lang="en-US" i="1">
                                <a:solidFill>
                                  <a:srgbClr val="000000"/>
                                </a:solidFill>
                                <a:latin typeface="Cambria Math" panose="02040503050406030204" pitchFamily="18" charset="0"/>
                                <a:cs typeface="Times New Roman" panose="02020603050405020304" pitchFamily="18" charset="0"/>
                              </a:rPr>
                              <m:t>/2</m:t>
                            </m:r>
                          </m:sub>
                          <m:sup>
                            <m:r>
                              <a:rPr lang="en-US" i="1">
                                <a:solidFill>
                                  <a:srgbClr val="000000"/>
                                </a:solidFill>
                                <a:latin typeface="Cambria Math" panose="02040503050406030204" pitchFamily="18" charset="0"/>
                                <a:cs typeface="Times New Roman" panose="02020603050405020304" pitchFamily="18" charset="0"/>
                              </a:rPr>
                              <m:t>2</m:t>
                            </m:r>
                          </m:sup>
                        </m:sSubSup>
                        <m:sSup>
                          <m:sSupPr>
                            <m:ctrlPr>
                              <a:rPr lang="en-US" i="1">
                                <a:solidFill>
                                  <a:srgbClr val="000000"/>
                                </a:solidFill>
                                <a:latin typeface="Cambria Math" panose="02040503050406030204" pitchFamily="18" charset="0"/>
                                <a:cs typeface="Times New Roman" panose="02020603050405020304" pitchFamily="18" charset="0"/>
                              </a:rPr>
                            </m:ctrlPr>
                          </m:sSupPr>
                          <m:e>
                            <m:r>
                              <a:rPr lang="el-GR" i="1">
                                <a:solidFill>
                                  <a:srgbClr val="000000"/>
                                </a:solidFill>
                                <a:latin typeface="Cambria Math" panose="02040503050406030204" pitchFamily="18" charset="0"/>
                                <a:cs typeface="Times New Roman" panose="02020603050405020304" pitchFamily="18" charset="0"/>
                              </a:rPr>
                              <m:t>𝜎</m:t>
                            </m:r>
                          </m:e>
                          <m:sup>
                            <m:r>
                              <a:rPr lang="el-GR" i="1">
                                <a:solidFill>
                                  <a:srgbClr val="000000"/>
                                </a:solidFill>
                                <a:latin typeface="Cambria Math" panose="02040503050406030204" pitchFamily="18" charset="0"/>
                                <a:cs typeface="Times New Roman" panose="02020603050405020304" pitchFamily="18" charset="0"/>
                              </a:rPr>
                              <m:t>2</m:t>
                            </m:r>
                          </m:sup>
                        </m:sSup>
                      </m:num>
                      <m:den>
                        <m:sSup>
                          <m:sSupPr>
                            <m:ctrlPr>
                              <a:rPr lang="en-US" i="1">
                                <a:solidFill>
                                  <a:srgbClr val="000000"/>
                                </a:solidFill>
                                <a:latin typeface="Cambria Math" panose="02040503050406030204" pitchFamily="18" charset="0"/>
                                <a:cs typeface="Times New Roman" panose="02020603050405020304" pitchFamily="18" charset="0"/>
                              </a:rPr>
                            </m:ctrlPr>
                          </m:sSupPr>
                          <m:e>
                            <m:r>
                              <a:rPr lang="el-GR" i="1">
                                <a:solidFill>
                                  <a:srgbClr val="000000"/>
                                </a:solidFill>
                                <a:latin typeface="Cambria Math" panose="02040503050406030204" pitchFamily="18" charset="0"/>
                                <a:cs typeface="Times New Roman" panose="02020603050405020304" pitchFamily="18" charset="0"/>
                              </a:rPr>
                              <m:t>𝜀</m:t>
                            </m:r>
                          </m:e>
                          <m:sup>
                            <m:r>
                              <a:rPr lang="el-GR" i="1">
                                <a:solidFill>
                                  <a:srgbClr val="000000"/>
                                </a:solidFill>
                                <a:latin typeface="Cambria Math" panose="02040503050406030204" pitchFamily="18" charset="0"/>
                                <a:cs typeface="Times New Roman" panose="02020603050405020304" pitchFamily="18" charset="0"/>
                              </a:rPr>
                              <m:t>2</m:t>
                            </m:r>
                          </m:sup>
                        </m:sSup>
                      </m:den>
                    </m:f>
                    <m:r>
                      <a:rPr lang="el-GR" b="0" i="1" smtClean="0">
                        <a:solidFill>
                          <a:srgbClr val="000000"/>
                        </a:solidFill>
                        <a:latin typeface="Cambria Math" panose="02040503050406030204" pitchFamily="18" charset="0"/>
                        <a:cs typeface="Times New Roman" panose="02020603050405020304" pitchFamily="18" charset="0"/>
                      </a:rPr>
                      <m:t>=</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4</m:t>
                        </m:r>
                        <m:sSubSup>
                          <m:sSubSupPr>
                            <m:ctrlPr>
                              <a:rPr lang="en-US" i="1">
                                <a:solidFill>
                                  <a:srgbClr val="000000"/>
                                </a:solidFill>
                                <a:latin typeface="Cambria Math" panose="02040503050406030204" pitchFamily="18" charset="0"/>
                                <a:cs typeface="Times New Roman" panose="02020603050405020304" pitchFamily="18" charset="0"/>
                              </a:rPr>
                            </m:ctrlPr>
                          </m:sSubSupPr>
                          <m:e>
                            <m:r>
                              <a:rPr lang="en-US" i="1">
                                <a:solidFill>
                                  <a:srgbClr val="000000"/>
                                </a:solidFill>
                                <a:latin typeface="Cambria Math" panose="02040503050406030204" pitchFamily="18" charset="0"/>
                                <a:cs typeface="Times New Roman" panose="02020603050405020304" pitchFamily="18" charset="0"/>
                              </a:rPr>
                              <m:t>𝑧</m:t>
                            </m:r>
                          </m:e>
                          <m:sub>
                            <m:r>
                              <a:rPr lang="el-GR" b="0" i="1" smtClean="0">
                                <a:solidFill>
                                  <a:srgbClr val="000000"/>
                                </a:solidFill>
                                <a:latin typeface="Cambria Math" panose="02040503050406030204" pitchFamily="18" charset="0"/>
                                <a:cs typeface="Times New Roman" panose="02020603050405020304" pitchFamily="18" charset="0"/>
                              </a:rPr>
                              <m:t>0,01</m:t>
                            </m:r>
                            <m:r>
                              <a:rPr lang="en-US" i="1">
                                <a:solidFill>
                                  <a:srgbClr val="000000"/>
                                </a:solidFill>
                                <a:latin typeface="Cambria Math" panose="02040503050406030204" pitchFamily="18" charset="0"/>
                                <a:cs typeface="Times New Roman" panose="02020603050405020304" pitchFamily="18" charset="0"/>
                              </a:rPr>
                              <m:t>/2</m:t>
                            </m:r>
                          </m:sub>
                          <m:sup>
                            <m:r>
                              <a:rPr lang="en-US" i="1">
                                <a:solidFill>
                                  <a:srgbClr val="000000"/>
                                </a:solidFill>
                                <a:latin typeface="Cambria Math" panose="02040503050406030204" pitchFamily="18" charset="0"/>
                                <a:cs typeface="Times New Roman" panose="02020603050405020304" pitchFamily="18" charset="0"/>
                              </a:rPr>
                              <m:t>2</m:t>
                            </m:r>
                          </m:sup>
                        </m:sSubSup>
                        <m:sSup>
                          <m:sSupPr>
                            <m:ctrlPr>
                              <a:rPr lang="en-US" i="1">
                                <a:solidFill>
                                  <a:srgbClr val="000000"/>
                                </a:solidFill>
                                <a:latin typeface="Cambria Math" panose="02040503050406030204" pitchFamily="18" charset="0"/>
                                <a:cs typeface="Times New Roman" panose="02020603050405020304" pitchFamily="18" charset="0"/>
                              </a:rPr>
                            </m:ctrlPr>
                          </m:sSupPr>
                          <m:e>
                            <m:r>
                              <a:rPr lang="el-GR" b="0" i="1" smtClean="0">
                                <a:solidFill>
                                  <a:srgbClr val="000000"/>
                                </a:solidFill>
                                <a:latin typeface="Cambria Math" panose="02040503050406030204" pitchFamily="18" charset="0"/>
                                <a:cs typeface="Times New Roman" panose="02020603050405020304" pitchFamily="18" charset="0"/>
                              </a:rPr>
                              <m:t>0,6</m:t>
                            </m:r>
                          </m:e>
                          <m:sup>
                            <m:r>
                              <a:rPr lang="el-GR" i="1">
                                <a:solidFill>
                                  <a:srgbClr val="000000"/>
                                </a:solidFill>
                                <a:latin typeface="Cambria Math" panose="02040503050406030204" pitchFamily="18" charset="0"/>
                                <a:cs typeface="Times New Roman" panose="02020603050405020304" pitchFamily="18" charset="0"/>
                              </a:rPr>
                              <m:t>2</m:t>
                            </m:r>
                          </m:sup>
                        </m:sSup>
                      </m:num>
                      <m:den>
                        <m:sSup>
                          <m:sSupPr>
                            <m:ctrlPr>
                              <a:rPr lang="en-US" i="1">
                                <a:solidFill>
                                  <a:srgbClr val="000000"/>
                                </a:solidFill>
                                <a:latin typeface="Cambria Math" panose="02040503050406030204" pitchFamily="18" charset="0"/>
                                <a:cs typeface="Times New Roman" panose="02020603050405020304" pitchFamily="18" charset="0"/>
                              </a:rPr>
                            </m:ctrlPr>
                          </m:sSupPr>
                          <m:e>
                            <m:r>
                              <a:rPr lang="el-GR" b="0" i="1" smtClean="0">
                                <a:solidFill>
                                  <a:srgbClr val="000000"/>
                                </a:solidFill>
                                <a:latin typeface="Cambria Math" panose="02040503050406030204" pitchFamily="18" charset="0"/>
                                <a:cs typeface="Times New Roman" panose="02020603050405020304" pitchFamily="18" charset="0"/>
                              </a:rPr>
                              <m:t>0,01</m:t>
                            </m:r>
                          </m:e>
                          <m:sup>
                            <m:r>
                              <a:rPr lang="el-GR" i="1">
                                <a:solidFill>
                                  <a:srgbClr val="000000"/>
                                </a:solidFill>
                                <a:latin typeface="Cambria Math" panose="02040503050406030204" pitchFamily="18" charset="0"/>
                                <a:cs typeface="Times New Roman" panose="02020603050405020304" pitchFamily="18" charset="0"/>
                              </a:rPr>
                              <m:t>2</m:t>
                            </m:r>
                          </m:sup>
                        </m:sSup>
                      </m:den>
                    </m:f>
                    <m:r>
                      <a:rPr lang="el-GR" b="0" i="1" smtClean="0">
                        <a:solidFill>
                          <a:srgbClr val="000000"/>
                        </a:solidFill>
                        <a:latin typeface="Cambria Math" panose="02040503050406030204" pitchFamily="18" charset="0"/>
                        <a:cs typeface="Times New Roman" panose="02020603050405020304" pitchFamily="18" charset="0"/>
                      </a:rPr>
                      <m:t>= </m:t>
                    </m:r>
                    <m:f>
                      <m:fPr>
                        <m:ctrlPr>
                          <a:rPr lang="el-GR" b="0" i="1" smtClean="0">
                            <a:solidFill>
                              <a:srgbClr val="000000"/>
                            </a:solidFill>
                            <a:latin typeface="Cambria Math" panose="02040503050406030204" pitchFamily="18" charset="0"/>
                            <a:cs typeface="Times New Roman" panose="02020603050405020304" pitchFamily="18" charset="0"/>
                          </a:rPr>
                        </m:ctrlPr>
                      </m:fPr>
                      <m:num>
                        <m:r>
                          <a:rPr lang="el-GR" b="0" i="1" smtClean="0">
                            <a:solidFill>
                              <a:srgbClr val="000000"/>
                            </a:solidFill>
                            <a:latin typeface="Cambria Math" panose="02040503050406030204" pitchFamily="18" charset="0"/>
                            <a:cs typeface="Times New Roman" panose="02020603050405020304" pitchFamily="18" charset="0"/>
                          </a:rPr>
                          <m:t>4 </m:t>
                        </m:r>
                        <m:sSup>
                          <m:sSupPr>
                            <m:ctrlPr>
                              <a:rPr lang="el-GR" b="0" i="1" smtClean="0">
                                <a:solidFill>
                                  <a:srgbClr val="000000"/>
                                </a:solidFill>
                                <a:latin typeface="Cambria Math" panose="02040503050406030204" pitchFamily="18" charset="0"/>
                                <a:cs typeface="Times New Roman" panose="02020603050405020304" pitchFamily="18" charset="0"/>
                              </a:rPr>
                            </m:ctrlPr>
                          </m:sSupPr>
                          <m:e>
                            <m:r>
                              <a:rPr lang="el-GR" b="0" i="1" smtClean="0">
                                <a:solidFill>
                                  <a:srgbClr val="000000"/>
                                </a:solidFill>
                                <a:latin typeface="Cambria Math" panose="02040503050406030204" pitchFamily="18" charset="0"/>
                                <a:cs typeface="Times New Roman" panose="02020603050405020304" pitchFamily="18" charset="0"/>
                              </a:rPr>
                              <m:t>2,58</m:t>
                            </m:r>
                          </m:e>
                          <m:sup>
                            <m:r>
                              <a:rPr lang="el-GR" b="0" i="1" smtClean="0">
                                <a:solidFill>
                                  <a:srgbClr val="000000"/>
                                </a:solidFill>
                                <a:latin typeface="Cambria Math" panose="02040503050406030204" pitchFamily="18" charset="0"/>
                                <a:cs typeface="Times New Roman" panose="02020603050405020304" pitchFamily="18" charset="0"/>
                              </a:rPr>
                              <m:t>2</m:t>
                            </m:r>
                          </m:sup>
                        </m:sSup>
                        <m:r>
                          <a:rPr lang="el-GR" b="0" i="1" smtClean="0">
                            <a:solidFill>
                              <a:srgbClr val="000000"/>
                            </a:solidFill>
                            <a:latin typeface="Cambria Math" panose="02040503050406030204" pitchFamily="18" charset="0"/>
                            <a:cs typeface="Times New Roman" panose="02020603050405020304" pitchFamily="18" charset="0"/>
                          </a:rPr>
                          <m:t> </m:t>
                        </m:r>
                        <m:sSup>
                          <m:sSupPr>
                            <m:ctrlPr>
                              <a:rPr lang="el-GR" b="0" i="1" smtClean="0">
                                <a:solidFill>
                                  <a:srgbClr val="000000"/>
                                </a:solidFill>
                                <a:latin typeface="Cambria Math" panose="02040503050406030204" pitchFamily="18" charset="0"/>
                                <a:cs typeface="Times New Roman" panose="02020603050405020304" pitchFamily="18" charset="0"/>
                              </a:rPr>
                            </m:ctrlPr>
                          </m:sSupPr>
                          <m:e>
                            <m:r>
                              <a:rPr lang="el-GR" b="0" i="1" smtClean="0">
                                <a:solidFill>
                                  <a:srgbClr val="000000"/>
                                </a:solidFill>
                                <a:latin typeface="Cambria Math" panose="02040503050406030204" pitchFamily="18" charset="0"/>
                                <a:cs typeface="Times New Roman" panose="02020603050405020304" pitchFamily="18" charset="0"/>
                              </a:rPr>
                              <m:t>0,6</m:t>
                            </m:r>
                          </m:e>
                          <m:sup>
                            <m:r>
                              <a:rPr lang="el-GR" b="0" i="1" smtClean="0">
                                <a:solidFill>
                                  <a:srgbClr val="000000"/>
                                </a:solidFill>
                                <a:latin typeface="Cambria Math" panose="02040503050406030204" pitchFamily="18" charset="0"/>
                                <a:cs typeface="Times New Roman" panose="02020603050405020304" pitchFamily="18" charset="0"/>
                              </a:rPr>
                              <m:t>2</m:t>
                            </m:r>
                          </m:sup>
                        </m:sSup>
                      </m:num>
                      <m:den>
                        <m:r>
                          <a:rPr lang="el-GR" b="0" i="1" smtClean="0">
                            <a:solidFill>
                              <a:srgbClr val="000000"/>
                            </a:solidFill>
                            <a:latin typeface="Cambria Math" panose="02040503050406030204" pitchFamily="18" charset="0"/>
                            <a:cs typeface="Times New Roman" panose="02020603050405020304" pitchFamily="18" charset="0"/>
                          </a:rPr>
                          <m:t>0,0001</m:t>
                        </m:r>
                      </m:den>
                    </m:f>
                    <m:r>
                      <a:rPr lang="el-GR" b="0" i="1" smtClean="0">
                        <a:solidFill>
                          <a:srgbClr val="000000"/>
                        </a:solidFill>
                        <a:latin typeface="Cambria Math" panose="02040503050406030204" pitchFamily="18" charset="0"/>
                        <a:cs typeface="Times New Roman" panose="02020603050405020304" pitchFamily="18" charset="0"/>
                      </a:rPr>
                      <m:t>=95.852,16</m:t>
                    </m:r>
                  </m:oMath>
                </a14:m>
                <a:endParaRPr lang="el-GR" dirty="0"/>
              </a:p>
              <a:p>
                <a:pPr algn="just"/>
                <a:endParaRPr lang="el-GR" dirty="0"/>
              </a:p>
            </p:txBody>
          </p:sp>
        </mc:Choice>
        <mc:Fallback>
          <p:sp>
            <p:nvSpPr>
              <p:cNvPr id="3" name="Θέση περιεχομένου 2">
                <a:extLst>
                  <a:ext uri="{FF2B5EF4-FFF2-40B4-BE49-F238E27FC236}">
                    <a16:creationId xmlns:a16="http://schemas.microsoft.com/office/drawing/2014/main" id="{75DD463F-26AD-42C7-A32C-CBAA3ABB8D2C}"/>
                  </a:ext>
                </a:extLst>
              </p:cNvPr>
              <p:cNvSpPr>
                <a:spLocks noGrp="1" noRot="1" noChangeAspect="1" noMove="1" noResize="1" noEditPoints="1" noAdjustHandles="1" noChangeArrowheads="1" noChangeShapeType="1" noTextEdit="1"/>
              </p:cNvSpPr>
              <p:nvPr>
                <p:ph idx="1"/>
              </p:nvPr>
            </p:nvSpPr>
            <p:spPr>
              <a:blipFill>
                <a:blip r:embed="rId2"/>
                <a:stretch>
                  <a:fillRect l="-606" t="-1667" r="-1515"/>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23316589-93D0-4CB2-AA1E-1E5838038828}"/>
              </a:ext>
            </a:extLst>
          </p:cNvPr>
          <p:cNvSpPr>
            <a:spLocks noGrp="1"/>
          </p:cNvSpPr>
          <p:nvPr>
            <p:ph type="title"/>
          </p:nvPr>
        </p:nvSpPr>
        <p:spPr>
          <a:xfrm>
            <a:off x="1096963" y="287338"/>
            <a:ext cx="10058400" cy="1449387"/>
          </a:xfrm>
        </p:spPr>
        <p:txBody>
          <a:bodyPr>
            <a:normAutofit/>
          </a:bodyPr>
          <a:lstStyle/>
          <a:p>
            <a:pPr algn="ctr"/>
            <a:r>
              <a:rPr lang="el-GR" sz="4000" dirty="0"/>
              <a:t>Μέγεθος δείγματος</a:t>
            </a:r>
          </a:p>
        </p:txBody>
      </p:sp>
    </p:spTree>
    <p:extLst>
      <p:ext uri="{BB962C8B-B14F-4D97-AF65-F5344CB8AC3E}">
        <p14:creationId xmlns:p14="http://schemas.microsoft.com/office/powerpoint/2010/main" val="3163750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D6B293-7151-40EE-857E-B3309C178B38}"/>
              </a:ext>
            </a:extLst>
          </p:cNvPr>
          <p:cNvSpPr>
            <a:spLocks noGrp="1"/>
          </p:cNvSpPr>
          <p:nvPr>
            <p:ph type="title"/>
          </p:nvPr>
        </p:nvSpPr>
        <p:spPr/>
        <p:txBody>
          <a:bodyPr/>
          <a:lstStyle/>
          <a:p>
            <a:pPr algn="ctr"/>
            <a:r>
              <a:rPr lang="el-GR" dirty="0"/>
              <a:t>Ασκήσεις</a:t>
            </a:r>
          </a:p>
        </p:txBody>
      </p:sp>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1DA15D0E-13F6-46EF-B07F-3B6DB7F5DD87}"/>
                  </a:ext>
                </a:extLst>
              </p:cNvPr>
              <p:cNvSpPr>
                <a:spLocks noGrp="1"/>
              </p:cNvSpPr>
              <p:nvPr>
                <p:ph idx="1"/>
              </p:nvPr>
            </p:nvSpPr>
            <p:spPr/>
            <p:txBody>
              <a:bodyPr/>
              <a:lstStyle/>
              <a:p>
                <a:pPr algn="just"/>
                <a:r>
                  <a:rPr lang="el-GR" dirty="0"/>
                  <a:t>Ο χρόνος Χ σε λεπτά που χρειάζεται ένα τρένο για να καλύψει μια διαδρομή ακολουθεί κανονική κατανομή. Από ένα τυχαίο δείγμα τέτοιων διαδρομών βρέθηκαν οι χρόνοι (σε </a:t>
                </a:r>
                <a:r>
                  <a:rPr lang="en-US" dirty="0"/>
                  <a:t>min) </a:t>
                </a:r>
                <a:endParaRPr lang="el-GR" dirty="0"/>
              </a:p>
              <a:p>
                <a:pPr algn="ctr"/>
                <a:r>
                  <a:rPr lang="el-GR" dirty="0"/>
                  <a:t>37.3 36.8 38.2 37.4 36.5 37.0 35.9 37.8 38.1</a:t>
                </a:r>
              </a:p>
              <a:p>
                <a:pPr algn="just"/>
                <a:r>
                  <a:rPr lang="el-GR" dirty="0"/>
                  <a:t>Να βρεθεί ένα 95% δείγμα εμπιστοσύνης για τη μέση τιμή Χ.</a:t>
                </a:r>
              </a:p>
              <a:p>
                <a:pPr algn="just"/>
                <a:endParaRPr lang="el-GR" dirty="0"/>
              </a:p>
              <a:p>
                <a:pPr algn="just"/>
                <a:r>
                  <a:rPr lang="el-GR" dirty="0"/>
                  <a:t>Η δειγματική μέση τιμή είναι</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9</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=37,2</m:t>
                        </m:r>
                      </m:e>
                    </m:nary>
                  </m:oMath>
                </a14:m>
                <a:r>
                  <a:rPr lang="en-US" dirty="0"/>
                  <a:t> </a:t>
                </a:r>
                <a:r>
                  <a:rPr lang="el-GR" dirty="0"/>
                  <a:t>και </a:t>
                </a:r>
                <a14:m>
                  <m:oMath xmlns:m="http://schemas.openxmlformats.org/officeDocument/2006/math">
                    <m:sSup>
                      <m:sSupPr>
                        <m:ctrlPr>
                          <a:rPr lang="el-GR"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9</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−9</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)=0,57</m:t>
                        </m:r>
                      </m:e>
                    </m:nary>
                  </m:oMath>
                </a14:m>
                <a:endParaRPr lang="en-US" dirty="0"/>
              </a:p>
              <a:p>
                <a:pPr algn="just"/>
                <a:r>
                  <a:rPr lang="en-US" dirty="0"/>
                  <a:t>s </a:t>
                </a:r>
                <a14:m>
                  <m:oMath xmlns:m="http://schemas.openxmlformats.org/officeDocument/2006/math">
                    <m:r>
                      <a:rPr lang="en-US" b="0" i="0"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0,57</m:t>
                        </m:r>
                      </m:e>
                    </m:rad>
                    <m:r>
                      <a:rPr lang="en-US" b="0" i="0" smtClean="0">
                        <a:latin typeface="Cambria Math" panose="02040503050406030204" pitchFamily="18" charset="0"/>
                      </a:rPr>
                      <m:t>=0,76</m:t>
                    </m:r>
                  </m:oMath>
                </a14:m>
                <a:r>
                  <a:rPr lang="en-US" dirty="0"/>
                  <a:t> </a:t>
                </a:r>
                <a:r>
                  <a:rPr lang="el-GR" dirty="0"/>
                  <a:t>και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8;0,025</m:t>
                        </m:r>
                      </m:sub>
                    </m:sSub>
                    <m:r>
                      <a:rPr lang="en-US" b="0" i="1" smtClean="0">
                        <a:latin typeface="Cambria Math" panose="02040503050406030204" pitchFamily="18" charset="0"/>
                      </a:rPr>
                      <m:t>=2,306</m:t>
                    </m:r>
                  </m:oMath>
                </a14:m>
                <a:r>
                  <a:rPr lang="en-US" dirty="0"/>
                  <a:t> </a:t>
                </a:r>
              </a:p>
              <a:p>
                <a:pPr algn="just"/>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𝑡</m:t>
                            </m:r>
                          </m:e>
                          <m:sub>
                            <m:r>
                              <a:rPr lang="en-US" i="1">
                                <a:solidFill>
                                  <a:srgbClr val="000000"/>
                                </a:solidFill>
                                <a:latin typeface="Cambria Math" panose="02040503050406030204" pitchFamily="18" charset="0"/>
                                <a:cs typeface="Times New Roman" panose="02020603050405020304" pitchFamily="18" charset="0"/>
                              </a:rPr>
                              <m:t>𝑛</m:t>
                            </m:r>
                            <m:r>
                              <a:rPr lang="en-US" i="1">
                                <a:solidFill>
                                  <a:srgbClr val="000000"/>
                                </a:solidFill>
                                <a:latin typeface="Cambria Math" panose="02040503050406030204" pitchFamily="18" charset="0"/>
                                <a:cs typeface="Times New Roman" panose="02020603050405020304" pitchFamily="18" charset="0"/>
                              </a:rPr>
                              <m:t>−1;</m:t>
                            </m:r>
                            <m:r>
                              <a:rPr lang="en-US" i="1">
                                <a:solidFill>
                                  <a:srgbClr val="000000"/>
                                </a:solidFill>
                                <a:latin typeface="Cambria Math" panose="02040503050406030204" pitchFamily="18" charset="0"/>
                                <a:cs typeface="Times New Roman" panose="02020603050405020304" pitchFamily="18" charset="0"/>
                              </a:rPr>
                              <m:t>𝑎</m:t>
                            </m:r>
                            <m:r>
                              <a:rPr lang="en-US" i="1">
                                <a:solidFill>
                                  <a:srgbClr val="000000"/>
                                </a:solidFill>
                                <a:latin typeface="Cambria Math" panose="02040503050406030204" pitchFamily="18" charset="0"/>
                                <a:cs typeface="Times New Roman" panose="02020603050405020304" pitchFamily="18" charset="0"/>
                              </a:rPr>
                              <m:t>/2</m:t>
                            </m:r>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𝑠</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r>
                          <a:rPr lang="en-US" i="1">
                            <a:solidFill>
                              <a:srgbClr val="000000"/>
                            </a:solidFill>
                            <a:latin typeface="Cambria Math" panose="02040503050406030204" pitchFamily="18" charset="0"/>
                            <a:cs typeface="Times New Roman" panose="02020603050405020304" pitchFamily="18" charset="0"/>
                          </a:rPr>
                          <m:t>,</m:t>
                        </m:r>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𝑡</m:t>
                            </m:r>
                          </m:e>
                          <m:sub>
                            <m:r>
                              <a:rPr lang="en-US" i="1">
                                <a:solidFill>
                                  <a:srgbClr val="000000"/>
                                </a:solidFill>
                                <a:latin typeface="Cambria Math" panose="02040503050406030204" pitchFamily="18" charset="0"/>
                                <a:cs typeface="Times New Roman" panose="02020603050405020304" pitchFamily="18" charset="0"/>
                              </a:rPr>
                              <m:t>𝑛</m:t>
                            </m:r>
                            <m:r>
                              <a:rPr lang="en-US" i="1">
                                <a:solidFill>
                                  <a:srgbClr val="000000"/>
                                </a:solidFill>
                                <a:latin typeface="Cambria Math" panose="02040503050406030204" pitchFamily="18" charset="0"/>
                                <a:cs typeface="Times New Roman" panose="02020603050405020304" pitchFamily="18" charset="0"/>
                              </a:rPr>
                              <m:t>−1;</m:t>
                            </m:r>
                            <m:r>
                              <a:rPr lang="en-US" i="1">
                                <a:solidFill>
                                  <a:srgbClr val="000000"/>
                                </a:solidFill>
                                <a:latin typeface="Cambria Math" panose="02040503050406030204" pitchFamily="18" charset="0"/>
                                <a:cs typeface="Times New Roman" panose="02020603050405020304" pitchFamily="18" charset="0"/>
                              </a:rPr>
                              <m:t>𝑎</m:t>
                            </m:r>
                            <m:r>
                              <a:rPr lang="en-US" i="1">
                                <a:solidFill>
                                  <a:srgbClr val="000000"/>
                                </a:solidFill>
                                <a:latin typeface="Cambria Math" panose="02040503050406030204" pitchFamily="18" charset="0"/>
                                <a:cs typeface="Times New Roman" panose="02020603050405020304" pitchFamily="18" charset="0"/>
                              </a:rPr>
                              <m:t>/2</m:t>
                            </m:r>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𝑠</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e>
                    </m:d>
                    <m:r>
                      <a:rPr lang="en-US" b="0" i="0" smtClean="0">
                        <a:solidFill>
                          <a:srgbClr val="000000"/>
                        </a:solidFill>
                        <a:latin typeface="Cambria Math" panose="02040503050406030204" pitchFamily="18" charset="0"/>
                        <a:cs typeface="Times New Roman" panose="02020603050405020304" pitchFamily="18" charset="0"/>
                      </a:rPr>
                      <m:t>=[36.32 , 37.78]</m:t>
                    </m:r>
                  </m:oMath>
                </a14:m>
                <a:endParaRPr lang="el-GR" dirty="0"/>
              </a:p>
            </p:txBody>
          </p:sp>
        </mc:Choice>
        <mc:Fallback>
          <p:sp>
            <p:nvSpPr>
              <p:cNvPr id="3" name="Θέση περιεχομένου 2">
                <a:extLst>
                  <a:ext uri="{FF2B5EF4-FFF2-40B4-BE49-F238E27FC236}">
                    <a16:creationId xmlns:a16="http://schemas.microsoft.com/office/drawing/2014/main" id="{1DA15D0E-13F6-46EF-B07F-3B6DB7F5DD87}"/>
                  </a:ext>
                </a:extLst>
              </p:cNvPr>
              <p:cNvSpPr>
                <a:spLocks noGrp="1" noRot="1" noChangeAspect="1" noMove="1" noResize="1" noEditPoints="1" noAdjustHandles="1" noChangeArrowheads="1" noChangeShapeType="1" noTextEdit="1"/>
              </p:cNvSpPr>
              <p:nvPr>
                <p:ph idx="1"/>
              </p:nvPr>
            </p:nvSpPr>
            <p:spPr>
              <a:blipFill>
                <a:blip r:embed="rId2"/>
                <a:stretch>
                  <a:fillRect l="-606" t="-1667" r="-1515"/>
                </a:stretch>
              </a:blipFill>
            </p:spPr>
            <p:txBody>
              <a:bodyPr/>
              <a:lstStyle/>
              <a:p>
                <a:r>
                  <a:rPr lang="el-GR">
                    <a:noFill/>
                  </a:rPr>
                  <a:t> </a:t>
                </a:r>
              </a:p>
            </p:txBody>
          </p:sp>
        </mc:Fallback>
      </mc:AlternateContent>
    </p:spTree>
    <p:extLst>
      <p:ext uri="{BB962C8B-B14F-4D97-AF65-F5344CB8AC3E}">
        <p14:creationId xmlns:p14="http://schemas.microsoft.com/office/powerpoint/2010/main" val="347542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5331F2-4227-4AEF-BB12-AF8DF4EA56A7}"/>
              </a:ext>
            </a:extLst>
          </p:cNvPr>
          <p:cNvSpPr>
            <a:spLocks noGrp="1"/>
          </p:cNvSpPr>
          <p:nvPr>
            <p:ph idx="1"/>
          </p:nvPr>
        </p:nvSpPr>
        <p:spPr>
          <a:xfrm>
            <a:off x="1066800" y="1910389"/>
            <a:ext cx="10058400" cy="4023360"/>
          </a:xfrm>
        </p:spPr>
        <p:txBody>
          <a:bodyPr/>
          <a:lstStyle/>
          <a:p>
            <a:r>
              <a:rPr lang="el-GR" dirty="0"/>
              <a:t>Για να συγκριθούν οι ταχύτητες δύο μικροεπεξεργαστών Α και Β εκτελούν 10 προγράμματα, των οποίων οι χρόνοι εκτέλεσης δίνονται σε </a:t>
            </a:r>
            <a:r>
              <a:rPr lang="en-US" dirty="0"/>
              <a:t>sec:</a:t>
            </a:r>
          </a:p>
          <a:p>
            <a:endParaRPr lang="el-GR" dirty="0"/>
          </a:p>
          <a:p>
            <a:endParaRPr lang="el-GR" dirty="0"/>
          </a:p>
          <a:p>
            <a:endParaRPr lang="el-GR" dirty="0"/>
          </a:p>
          <a:p>
            <a:r>
              <a:rPr lang="el-GR" dirty="0"/>
              <a:t>Υποθέτοντας ότι οι χρόνοι ακολουθούν κανονική κατανομή</a:t>
            </a:r>
            <a:r>
              <a:rPr lang="en-US" dirty="0"/>
              <a:t>:</a:t>
            </a:r>
          </a:p>
          <a:p>
            <a:r>
              <a:rPr lang="en-US" dirty="0"/>
              <a:t>A) </a:t>
            </a:r>
            <a:r>
              <a:rPr lang="el-GR" dirty="0"/>
              <a:t>Να βρεθεί διάστημα εμπιστοσύνης για την διαφορά των μέσων τιμών των ταχυτήτων</a:t>
            </a:r>
          </a:p>
          <a:p>
            <a:r>
              <a:rPr lang="el-GR" dirty="0"/>
              <a:t>Β) Να εξεταστεί σε στάθμη σημαντικότητας 0,02 αν οι μέσες ταχύτητες διαφέρουν</a:t>
            </a:r>
            <a:endParaRPr lang="en-US" dirty="0"/>
          </a:p>
          <a:p>
            <a:endParaRPr lang="el-GR" dirty="0"/>
          </a:p>
        </p:txBody>
      </p:sp>
      <p:sp>
        <p:nvSpPr>
          <p:cNvPr id="4" name="Τίτλος 1">
            <a:extLst>
              <a:ext uri="{FF2B5EF4-FFF2-40B4-BE49-F238E27FC236}">
                <a16:creationId xmlns:a16="http://schemas.microsoft.com/office/drawing/2014/main" id="{A07F5171-68F9-4E99-8ECF-2E2625AD994B}"/>
              </a:ext>
            </a:extLst>
          </p:cNvPr>
          <p:cNvSpPr>
            <a:spLocks noGrp="1"/>
          </p:cNvSpPr>
          <p:nvPr>
            <p:ph type="title"/>
          </p:nvPr>
        </p:nvSpPr>
        <p:spPr>
          <a:xfrm>
            <a:off x="1096963" y="287338"/>
            <a:ext cx="10058400" cy="1449387"/>
          </a:xfrm>
        </p:spPr>
        <p:txBody>
          <a:bodyPr/>
          <a:lstStyle/>
          <a:p>
            <a:pPr algn="ctr"/>
            <a:r>
              <a:rPr lang="el-GR" dirty="0"/>
              <a:t>Ασκήσεις</a:t>
            </a:r>
          </a:p>
        </p:txBody>
      </p:sp>
      <p:graphicFrame>
        <p:nvGraphicFramePr>
          <p:cNvPr id="5" name="Πίνακας 5">
            <a:extLst>
              <a:ext uri="{FF2B5EF4-FFF2-40B4-BE49-F238E27FC236}">
                <a16:creationId xmlns:a16="http://schemas.microsoft.com/office/drawing/2014/main" id="{CB153BCF-777C-4891-B517-8C8FE661537F}"/>
              </a:ext>
            </a:extLst>
          </p:cNvPr>
          <p:cNvGraphicFramePr>
            <a:graphicFrameLocks noGrp="1"/>
          </p:cNvGraphicFramePr>
          <p:nvPr>
            <p:extLst>
              <p:ext uri="{D42A27DB-BD31-4B8C-83A1-F6EECF244321}">
                <p14:modId xmlns:p14="http://schemas.microsoft.com/office/powerpoint/2010/main" val="607049569"/>
              </p:ext>
            </p:extLst>
          </p:nvPr>
        </p:nvGraphicFramePr>
        <p:xfrm>
          <a:off x="1911927" y="2744894"/>
          <a:ext cx="8127999" cy="1112520"/>
        </p:xfrm>
        <a:graphic>
          <a:graphicData uri="http://schemas.openxmlformats.org/drawingml/2006/table">
            <a:tbl>
              <a:tblPr firstRow="1" bandRow="1">
                <a:tableStyleId>{5C22544A-7EE6-4342-B048-85BDC9FD1C3A}</a:tableStyleId>
              </a:tblPr>
              <a:tblGrid>
                <a:gridCol w="1200728">
                  <a:extLst>
                    <a:ext uri="{9D8B030D-6E8A-4147-A177-3AD203B41FA5}">
                      <a16:colId xmlns:a16="http://schemas.microsoft.com/office/drawing/2014/main" val="3586591121"/>
                    </a:ext>
                  </a:extLst>
                </a:gridCol>
                <a:gridCol w="618836">
                  <a:extLst>
                    <a:ext uri="{9D8B030D-6E8A-4147-A177-3AD203B41FA5}">
                      <a16:colId xmlns:a16="http://schemas.microsoft.com/office/drawing/2014/main" val="2252589032"/>
                    </a:ext>
                  </a:extLst>
                </a:gridCol>
                <a:gridCol w="600364">
                  <a:extLst>
                    <a:ext uri="{9D8B030D-6E8A-4147-A177-3AD203B41FA5}">
                      <a16:colId xmlns:a16="http://schemas.microsoft.com/office/drawing/2014/main" val="1393556814"/>
                    </a:ext>
                  </a:extLst>
                </a:gridCol>
                <a:gridCol w="628072">
                  <a:extLst>
                    <a:ext uri="{9D8B030D-6E8A-4147-A177-3AD203B41FA5}">
                      <a16:colId xmlns:a16="http://schemas.microsoft.com/office/drawing/2014/main" val="4041675996"/>
                    </a:ext>
                  </a:extLst>
                </a:gridCol>
                <a:gridCol w="646545">
                  <a:extLst>
                    <a:ext uri="{9D8B030D-6E8A-4147-A177-3AD203B41FA5}">
                      <a16:colId xmlns:a16="http://schemas.microsoft.com/office/drawing/2014/main" val="1978463867"/>
                    </a:ext>
                  </a:extLst>
                </a:gridCol>
                <a:gridCol w="738909">
                  <a:extLst>
                    <a:ext uri="{9D8B030D-6E8A-4147-A177-3AD203B41FA5}">
                      <a16:colId xmlns:a16="http://schemas.microsoft.com/office/drawing/2014/main" val="460257051"/>
                    </a:ext>
                  </a:extLst>
                </a:gridCol>
                <a:gridCol w="738909">
                  <a:extLst>
                    <a:ext uri="{9D8B030D-6E8A-4147-A177-3AD203B41FA5}">
                      <a16:colId xmlns:a16="http://schemas.microsoft.com/office/drawing/2014/main" val="190631259"/>
                    </a:ext>
                  </a:extLst>
                </a:gridCol>
                <a:gridCol w="738909">
                  <a:extLst>
                    <a:ext uri="{9D8B030D-6E8A-4147-A177-3AD203B41FA5}">
                      <a16:colId xmlns:a16="http://schemas.microsoft.com/office/drawing/2014/main" val="303297340"/>
                    </a:ext>
                  </a:extLst>
                </a:gridCol>
                <a:gridCol w="738909">
                  <a:extLst>
                    <a:ext uri="{9D8B030D-6E8A-4147-A177-3AD203B41FA5}">
                      <a16:colId xmlns:a16="http://schemas.microsoft.com/office/drawing/2014/main" val="3528417834"/>
                    </a:ext>
                  </a:extLst>
                </a:gridCol>
                <a:gridCol w="738909">
                  <a:extLst>
                    <a:ext uri="{9D8B030D-6E8A-4147-A177-3AD203B41FA5}">
                      <a16:colId xmlns:a16="http://schemas.microsoft.com/office/drawing/2014/main" val="4156866408"/>
                    </a:ext>
                  </a:extLst>
                </a:gridCol>
                <a:gridCol w="738909">
                  <a:extLst>
                    <a:ext uri="{9D8B030D-6E8A-4147-A177-3AD203B41FA5}">
                      <a16:colId xmlns:a16="http://schemas.microsoft.com/office/drawing/2014/main" val="618258651"/>
                    </a:ext>
                  </a:extLst>
                </a:gridCol>
              </a:tblGrid>
              <a:tr h="370840">
                <a:tc>
                  <a:txBody>
                    <a:bodyPr/>
                    <a:lstStyle/>
                    <a:p>
                      <a:pPr algn="ctr"/>
                      <a:r>
                        <a:rPr lang="el-GR" sz="1600" b="0" dirty="0">
                          <a:solidFill>
                            <a:schemeClr val="tx1"/>
                          </a:solidFill>
                        </a:rPr>
                        <a:t>Πρόγραμμα</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10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120033"/>
                  </a:ext>
                </a:extLst>
              </a:tr>
              <a:tr h="370840">
                <a:tc>
                  <a:txBody>
                    <a:bodyPr/>
                    <a:lstStyle/>
                    <a:p>
                      <a:pPr algn="ctr"/>
                      <a:r>
                        <a:rPr lang="el-GR" sz="1600" b="0" dirty="0" err="1">
                          <a:solidFill>
                            <a:schemeClr val="tx1"/>
                          </a:solidFill>
                        </a:rPr>
                        <a:t>Επεξεργ</a:t>
                      </a:r>
                      <a:r>
                        <a:rPr lang="el-GR" sz="1600" b="0" dirty="0">
                          <a:solidFill>
                            <a:schemeClr val="tx1"/>
                          </a:solidFill>
                        </a:rPr>
                        <a:t>. Α</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3,2</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235775"/>
                  </a:ext>
                </a:extLst>
              </a:tr>
              <a:tr h="370840">
                <a:tc>
                  <a:txBody>
                    <a:bodyPr/>
                    <a:lstStyle/>
                    <a:p>
                      <a:pPr algn="ctr"/>
                      <a:r>
                        <a:rPr lang="el-GR" sz="1600" b="0" dirty="0" err="1">
                          <a:solidFill>
                            <a:schemeClr val="tx1"/>
                          </a:solidFill>
                        </a:rPr>
                        <a:t>Επεξεργ</a:t>
                      </a:r>
                      <a:r>
                        <a:rPr lang="el-GR" sz="1600" b="0" dirty="0">
                          <a:solidFill>
                            <a:schemeClr val="tx1"/>
                          </a:solidFill>
                        </a:rPr>
                        <a:t>. Β</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b="0" dirty="0">
                          <a:solidFill>
                            <a:schemeClr val="tx1"/>
                          </a:solidFill>
                        </a:rPr>
                        <a:t>3,4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4329876"/>
                  </a:ext>
                </a:extLst>
              </a:tr>
            </a:tbl>
          </a:graphicData>
        </a:graphic>
      </p:graphicFrame>
    </p:spTree>
    <p:extLst>
      <p:ext uri="{BB962C8B-B14F-4D97-AF65-F5344CB8AC3E}">
        <p14:creationId xmlns:p14="http://schemas.microsoft.com/office/powerpoint/2010/main" val="3858519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F95331F2-4227-4AEF-BB12-AF8DF4EA56A7}"/>
                  </a:ext>
                </a:extLst>
              </p:cNvPr>
              <p:cNvSpPr>
                <a:spLocks noGrp="1"/>
              </p:cNvSpPr>
              <p:nvPr>
                <p:ph idx="1"/>
              </p:nvPr>
            </p:nvSpPr>
            <p:spPr>
              <a:xfrm>
                <a:off x="1066800" y="1910389"/>
                <a:ext cx="10058400" cy="4023360"/>
              </a:xfrm>
            </p:spPr>
            <p:txBody>
              <a:bodyPr>
                <a:normAutofit fontScale="92500" lnSpcReduction="10000"/>
              </a:bodyPr>
              <a:lstStyle/>
              <a:p>
                <a:r>
                  <a:rPr lang="el-GR" dirty="0"/>
                  <a:t>Τα δείγματα είναι εξαρτημένα</a:t>
                </a:r>
                <a:r>
                  <a:rPr lang="en-US" dirty="0"/>
                  <a:t>:</a:t>
                </a:r>
              </a:p>
              <a:p>
                <a:pPr algn="ct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 −0.4, −0.4, −0.3, −0.4, −1,  0.4, −0.3, −1, 0.2</m:t>
                    </m:r>
                  </m:oMath>
                </a14:m>
                <a:endParaRPr lang="en-US" dirty="0"/>
              </a:p>
              <a:p>
                <a:pPr algn="ct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𝑑</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10</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=−0,42</m:t>
                    </m:r>
                  </m:oMath>
                </a14:m>
                <a:endParaRPr lang="en-US" b="0" dirty="0"/>
              </a:p>
              <a:p>
                <a:pPr algn="ct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𝐷</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10</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e>
                        </m:nary>
                      </m:e>
                    </m:rad>
                    <m:r>
                      <a:rPr lang="en-US" b="0" i="1" smtClean="0">
                        <a:latin typeface="Cambria Math" panose="02040503050406030204" pitchFamily="18" charset="0"/>
                      </a:rPr>
                      <m:t>=0,48</m:t>
                    </m:r>
                  </m:oMath>
                </a14:m>
                <a:endParaRPr lang="en-US" dirty="0"/>
              </a:p>
              <a:p>
                <a:pPr algn="ct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𝑑</m:t>
                            </m:r>
                          </m:e>
                        </m:acc>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𝑡</m:t>
                            </m:r>
                          </m:e>
                          <m:sub>
                            <m:r>
                              <a:rPr lang="en-US" i="1">
                                <a:solidFill>
                                  <a:srgbClr val="000000"/>
                                </a:solidFill>
                                <a:latin typeface="Cambria Math" panose="02040503050406030204" pitchFamily="18" charset="0"/>
                                <a:cs typeface="Times New Roman" panose="02020603050405020304" pitchFamily="18" charset="0"/>
                              </a:rPr>
                              <m:t>𝑛</m:t>
                            </m:r>
                            <m:r>
                              <a:rPr lang="en-US" i="1">
                                <a:solidFill>
                                  <a:srgbClr val="000000"/>
                                </a:solidFill>
                                <a:latin typeface="Cambria Math" panose="02040503050406030204" pitchFamily="18" charset="0"/>
                                <a:cs typeface="Times New Roman" panose="02020603050405020304" pitchFamily="18" charset="0"/>
                              </a:rPr>
                              <m:t>−1;</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𝑠</m:t>
                                </m:r>
                              </m:e>
                              <m:sub>
                                <m:r>
                                  <a:rPr lang="en-US" i="1">
                                    <a:solidFill>
                                      <a:srgbClr val="000000"/>
                                    </a:solidFill>
                                    <a:latin typeface="Cambria Math" panose="02040503050406030204" pitchFamily="18" charset="0"/>
                                    <a:cs typeface="Times New Roman" panose="02020603050405020304" pitchFamily="18" charset="0"/>
                                  </a:rPr>
                                  <m:t>𝑑</m:t>
                                </m:r>
                              </m:sub>
                            </m:sSub>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r>
                          <a:rPr lang="en-US" i="1">
                            <a:solidFill>
                              <a:srgbClr val="000000"/>
                            </a:solidFill>
                            <a:latin typeface="Cambria Math" panose="02040503050406030204" pitchFamily="18" charset="0"/>
                            <a:cs typeface="Times New Roman" panose="02020603050405020304" pitchFamily="18" charset="0"/>
                          </a:rPr>
                          <m:t>,</m:t>
                        </m:r>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𝑑</m:t>
                            </m:r>
                          </m:e>
                        </m:acc>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𝑡</m:t>
                            </m:r>
                          </m:e>
                          <m:sub>
                            <m:r>
                              <a:rPr lang="en-US" i="1">
                                <a:solidFill>
                                  <a:srgbClr val="000000"/>
                                </a:solidFill>
                                <a:latin typeface="Cambria Math" panose="02040503050406030204" pitchFamily="18" charset="0"/>
                                <a:cs typeface="Times New Roman" panose="02020603050405020304" pitchFamily="18" charset="0"/>
                              </a:rPr>
                              <m:t>𝑛</m:t>
                            </m:r>
                            <m:r>
                              <a:rPr lang="en-US" i="1">
                                <a:solidFill>
                                  <a:srgbClr val="000000"/>
                                </a:solidFill>
                                <a:latin typeface="Cambria Math" panose="02040503050406030204" pitchFamily="18" charset="0"/>
                                <a:cs typeface="Times New Roman" panose="02020603050405020304" pitchFamily="18" charset="0"/>
                              </a:rPr>
                              <m:t>−1;</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𝑠</m:t>
                                </m:r>
                              </m:e>
                              <m:sub>
                                <m:r>
                                  <a:rPr lang="en-US" i="1">
                                    <a:solidFill>
                                      <a:srgbClr val="000000"/>
                                    </a:solidFill>
                                    <a:latin typeface="Cambria Math" panose="02040503050406030204" pitchFamily="18" charset="0"/>
                                    <a:cs typeface="Times New Roman" panose="02020603050405020304" pitchFamily="18" charset="0"/>
                                  </a:rPr>
                                  <m:t>𝑑</m:t>
                                </m:r>
                              </m:sub>
                            </m:sSub>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e>
                    </m:d>
                  </m:oMath>
                </a14:m>
                <a:r>
                  <a:rPr lang="en-US" dirty="0"/>
                  <a:t> = [-0,77, -0,075] </a:t>
                </a:r>
                <a:r>
                  <a:rPr lang="el-GR" dirty="0"/>
                  <a:t>αφού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9;0,025</m:t>
                        </m:r>
                      </m:sub>
                    </m:sSub>
                    <m:r>
                      <a:rPr lang="en-US" b="0" i="1" smtClean="0">
                        <a:latin typeface="Cambria Math" panose="02040503050406030204" pitchFamily="18" charset="0"/>
                      </a:rPr>
                      <m:t>=2,262</m:t>
                    </m:r>
                  </m:oMath>
                </a14:m>
                <a:endParaRPr lang="en-US" dirty="0"/>
              </a:p>
              <a:p>
                <a:pPr algn="just"/>
                <a:r>
                  <a:rPr lang="el-GR" dirty="0"/>
                  <a:t>Με την ίδια διαδικασία ένα 98% διάστημα εμπιστοσύνης για την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𝜇</m:t>
                        </m:r>
                      </m:e>
                      <m:sub>
                        <m:r>
                          <a:rPr lang="el-GR" b="0" i="1" smtClean="0">
                            <a:latin typeface="Cambria Math" panose="02040503050406030204" pitchFamily="18" charset="0"/>
                          </a:rPr>
                          <m:t>𝜒</m:t>
                        </m:r>
                      </m:sub>
                    </m:sSub>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𝑦</m:t>
                        </m:r>
                      </m:sub>
                    </m:sSub>
                  </m:oMath>
                </a14:m>
                <a:r>
                  <a:rPr lang="el-GR" dirty="0"/>
                  <a:t> είναι </a:t>
                </a:r>
                <a:r>
                  <a:rPr lang="en-US" dirty="0"/>
                  <a:t>[-0</a:t>
                </a:r>
                <a:r>
                  <a:rPr lang="el-GR" dirty="0"/>
                  <a:t>.85</a:t>
                </a:r>
                <a:r>
                  <a:rPr lang="en-US" dirty="0"/>
                  <a:t>, 0</a:t>
                </a:r>
                <a:r>
                  <a:rPr lang="el-GR" dirty="0"/>
                  <a:t>.</a:t>
                </a:r>
                <a:r>
                  <a:rPr lang="en-US" dirty="0"/>
                  <a:t>0</a:t>
                </a:r>
                <a:r>
                  <a:rPr lang="el-GR" dirty="0"/>
                  <a:t>11</a:t>
                </a:r>
                <a:r>
                  <a:rPr lang="en-US" dirty="0"/>
                  <a:t>]</a:t>
                </a:r>
                <a:endParaRPr lang="el-GR" dirty="0"/>
              </a:p>
              <a:p>
                <a:pPr marL="0" indent="0" algn="just">
                  <a:buNone/>
                </a:pPr>
                <a:r>
                  <a:rPr lang="el-GR" dirty="0"/>
                  <a:t> Άρα το 0 συμπεριλαμβάνεται στο διάστημα εμπιστοσύνης, οπότε με στάθμη σημαντικότητας 0,02, </a:t>
                </a:r>
              </a:p>
              <a:p>
                <a:pPr marL="0" indent="0" algn="just">
                  <a:buNone/>
                </a:pPr>
                <a:r>
                  <a:rPr lang="el-GR" dirty="0"/>
                  <a:t>  οι μέσες ταχύτητες δεν διαφέρουν.</a:t>
                </a:r>
              </a:p>
            </p:txBody>
          </p:sp>
        </mc:Choice>
        <mc:Fallback>
          <p:sp>
            <p:nvSpPr>
              <p:cNvPr id="3" name="Θέση περιεχομένου 2">
                <a:extLst>
                  <a:ext uri="{FF2B5EF4-FFF2-40B4-BE49-F238E27FC236}">
                    <a16:creationId xmlns:a16="http://schemas.microsoft.com/office/drawing/2014/main" id="{F95331F2-4227-4AEF-BB12-AF8DF4EA56A7}"/>
                  </a:ext>
                </a:extLst>
              </p:cNvPr>
              <p:cNvSpPr>
                <a:spLocks noGrp="1" noRot="1" noChangeAspect="1" noMove="1" noResize="1" noEditPoints="1" noAdjustHandles="1" noChangeArrowheads="1" noChangeShapeType="1" noTextEdit="1"/>
              </p:cNvSpPr>
              <p:nvPr>
                <p:ph idx="1"/>
              </p:nvPr>
            </p:nvSpPr>
            <p:spPr>
              <a:xfrm>
                <a:off x="1066800" y="1910389"/>
                <a:ext cx="10058400" cy="4023360"/>
              </a:xfrm>
              <a:blipFill>
                <a:blip r:embed="rId2"/>
                <a:stretch>
                  <a:fillRect l="-909" t="-1970"/>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A07F5171-68F9-4E99-8ECF-2E2625AD994B}"/>
              </a:ext>
            </a:extLst>
          </p:cNvPr>
          <p:cNvSpPr>
            <a:spLocks noGrp="1"/>
          </p:cNvSpPr>
          <p:nvPr>
            <p:ph type="title"/>
          </p:nvPr>
        </p:nvSpPr>
        <p:spPr>
          <a:xfrm>
            <a:off x="1096963" y="287338"/>
            <a:ext cx="10058400" cy="1449387"/>
          </a:xfrm>
        </p:spPr>
        <p:txBody>
          <a:bodyPr/>
          <a:lstStyle/>
          <a:p>
            <a:pPr algn="ctr"/>
            <a:r>
              <a:rPr lang="el-GR" dirty="0"/>
              <a:t>Ασκήσεις</a:t>
            </a:r>
          </a:p>
        </p:txBody>
      </p:sp>
    </p:spTree>
    <p:extLst>
      <p:ext uri="{BB962C8B-B14F-4D97-AF65-F5344CB8AC3E}">
        <p14:creationId xmlns:p14="http://schemas.microsoft.com/office/powerpoint/2010/main" val="2825643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5331F2-4227-4AEF-BB12-AF8DF4EA56A7}"/>
              </a:ext>
            </a:extLst>
          </p:cNvPr>
          <p:cNvSpPr>
            <a:spLocks noGrp="1"/>
          </p:cNvSpPr>
          <p:nvPr>
            <p:ph idx="1"/>
          </p:nvPr>
        </p:nvSpPr>
        <p:spPr>
          <a:xfrm>
            <a:off x="1066800" y="1910389"/>
            <a:ext cx="10058400" cy="4023360"/>
          </a:xfrm>
        </p:spPr>
        <p:txBody>
          <a:bodyPr>
            <a:normAutofit/>
          </a:bodyPr>
          <a:lstStyle/>
          <a:p>
            <a:r>
              <a:rPr lang="el-GR" dirty="0"/>
              <a:t>Σε ένα τυχαίο δείγμα 90 βιδών από την ημερήσια παραγωγή ενός εργοστασίου, 8 από αυτές έχουν διάμετρο μικρότερη των προδιαγραφών τους.</a:t>
            </a:r>
          </a:p>
          <a:p>
            <a:r>
              <a:rPr lang="el-GR" dirty="0"/>
              <a:t>α) Να βρεθεί ένα 95% διάστημα εμπιστοσύνης για το μέσο ποσοστό των βιδών που παράγονται με διάμετρο μικρότερη των προδιαγραφών. </a:t>
            </a:r>
          </a:p>
          <a:p>
            <a:r>
              <a:rPr lang="el-GR" dirty="0"/>
              <a:t>β) Μπορούμε να συμπεράνουμε από το δείγμα με στάθμη σημαντικότητας 5% ότι το ποσοστό βιδών με διάμετρο μικρότερη των προδιαγραφών είναι μικρότερο του 0,1%.</a:t>
            </a:r>
          </a:p>
        </p:txBody>
      </p:sp>
      <p:sp>
        <p:nvSpPr>
          <p:cNvPr id="4" name="Τίτλος 1">
            <a:extLst>
              <a:ext uri="{FF2B5EF4-FFF2-40B4-BE49-F238E27FC236}">
                <a16:creationId xmlns:a16="http://schemas.microsoft.com/office/drawing/2014/main" id="{A07F5171-68F9-4E99-8ECF-2E2625AD994B}"/>
              </a:ext>
            </a:extLst>
          </p:cNvPr>
          <p:cNvSpPr>
            <a:spLocks noGrp="1"/>
          </p:cNvSpPr>
          <p:nvPr>
            <p:ph type="title"/>
          </p:nvPr>
        </p:nvSpPr>
        <p:spPr>
          <a:xfrm>
            <a:off x="1096963" y="287338"/>
            <a:ext cx="10058400" cy="1449387"/>
          </a:xfrm>
        </p:spPr>
        <p:txBody>
          <a:bodyPr/>
          <a:lstStyle/>
          <a:p>
            <a:pPr algn="ctr"/>
            <a:r>
              <a:rPr lang="el-GR" dirty="0"/>
              <a:t>Ασκήσεις</a:t>
            </a:r>
          </a:p>
        </p:txBody>
      </p:sp>
    </p:spTree>
    <p:extLst>
      <p:ext uri="{BB962C8B-B14F-4D97-AF65-F5344CB8AC3E}">
        <p14:creationId xmlns:p14="http://schemas.microsoft.com/office/powerpoint/2010/main" val="341346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339A9-7B72-4AD0-9D3B-587BADA40193}"/>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Κανονική κατανομή, γνωστή τυπική απόκλιση (Δίπλευρο)</a:t>
            </a:r>
          </a:p>
        </p:txBody>
      </p:sp>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p:txBody>
          <a:bodyPr/>
          <a:lstStyle/>
          <a:p>
            <a:endParaRPr lang="el-GR" dirty="0"/>
          </a:p>
          <a:p>
            <a:endParaRPr lang="el-GR" dirty="0"/>
          </a:p>
          <a:p>
            <a:endParaRPr lang="el-GR" dirty="0"/>
          </a:p>
        </p:txBody>
      </p:sp>
      <mc:AlternateContent xmlns:mc="http://schemas.openxmlformats.org/markup-compatibility/2006" xmlns:a14="http://schemas.microsoft.com/office/drawing/2010/main">
        <mc:Choice Requires="a14">
          <p:sp>
            <p:nvSpPr>
              <p:cNvPr id="4" name="Ορθογώνιο 3">
                <a:extLst>
                  <a:ext uri="{FF2B5EF4-FFF2-40B4-BE49-F238E27FC236}">
                    <a16:creationId xmlns:a16="http://schemas.microsoft.com/office/drawing/2014/main" id="{C11C08DD-04B6-406A-9176-6B146A491A42}"/>
                  </a:ext>
                </a:extLst>
              </p:cNvPr>
              <p:cNvSpPr/>
              <p:nvPr/>
            </p:nvSpPr>
            <p:spPr>
              <a:xfrm>
                <a:off x="1286032" y="1994122"/>
                <a:ext cx="9680895" cy="24947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just" defTabSz="457200" rtl="0" eaLnBrk="1" fontAlgn="auto" latinLnBrk="0" hangingPunct="1">
                  <a:lnSpc>
                    <a:spcPct val="100000"/>
                  </a:lnSpc>
                  <a:spcBef>
                    <a:spcPts val="0"/>
                  </a:spcBef>
                  <a:spcAft>
                    <a:spcPts val="0"/>
                  </a:spcAft>
                  <a:buClrTx/>
                  <a:buSzTx/>
                  <a:tabLst/>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Ένα 100(1-α)% διάστημα εμπιστοσύνης για την μέση τιμής μιας κανονικής κατανομής μεταβλητής Χ με γνωστή τυπική απόκλιση</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 </a:t>
                </a:r>
                <a:r>
                  <a:rPr lang="el-GR" sz="2000" dirty="0">
                    <a:solidFill>
                      <a:srgbClr val="000000"/>
                    </a:solidFill>
                    <a:latin typeface="Times New Roman" panose="02020603050405020304" pitchFamily="18" charset="0"/>
                    <a:cs typeface="Times New Roman" panose="02020603050405020304" pitchFamily="18" charset="0"/>
                  </a:rPr>
                  <a:t>που προκύπτει από ένα δείγμα μεγέθους </a:t>
                </a:r>
                <a:r>
                  <a:rPr lang="en-US" sz="2000" dirty="0">
                    <a:solidFill>
                      <a:srgbClr val="000000"/>
                    </a:solidFill>
                    <a:latin typeface="Times New Roman" panose="02020603050405020304" pitchFamily="18" charset="0"/>
                    <a:cs typeface="Times New Roman" panose="02020603050405020304" pitchFamily="18" charset="0"/>
                  </a:rPr>
                  <a:t>n, </a:t>
                </a:r>
                <a:r>
                  <a:rPr lang="el-GR" sz="2000" dirty="0">
                    <a:solidFill>
                      <a:srgbClr val="000000"/>
                    </a:solidFill>
                    <a:latin typeface="Times New Roman" panose="02020603050405020304" pitchFamily="18" charset="0"/>
                    <a:cs typeface="Times New Roman" panose="02020603050405020304" pitchFamily="18" charset="0"/>
                  </a:rPr>
                  <a:t>είναι </a:t>
                </a:r>
                <a:r>
                  <a:rPr lang="en-US"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smtClean="0">
                            <a:solidFill>
                              <a:srgbClr val="000000"/>
                            </a:solidFill>
                            <a:latin typeface="Cambria Math" panose="02040503050406030204" pitchFamily="18" charset="0"/>
                            <a:cs typeface="Times New Roman" panose="02020603050405020304" pitchFamily="18" charset="0"/>
                          </a:rPr>
                        </m:ctrlPr>
                      </m:accPr>
                      <m:e>
                        <m:r>
                          <a:rPr lang="en-US" sz="2000" b="0" i="1" smtClean="0">
                            <a:solidFill>
                              <a:srgbClr val="000000"/>
                            </a:solidFill>
                            <a:latin typeface="Cambria Math" panose="02040503050406030204" pitchFamily="18" charset="0"/>
                            <a:cs typeface="Times New Roman" panose="02020603050405020304" pitchFamily="18" charset="0"/>
                          </a:rPr>
                          <m:t>𝑥</m:t>
                        </m:r>
                      </m:e>
                    </m:acc>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είναι η μέση τιμή του δεδομένου δείγματος)</a:t>
                </a:r>
                <a:r>
                  <a:rPr lang="en-US" sz="2000" dirty="0">
                    <a:solidFill>
                      <a:srgbClr val="000000"/>
                    </a:solidFill>
                    <a:latin typeface="Times New Roman" panose="02020603050405020304" pitchFamily="18" charset="0"/>
                    <a:cs typeface="Times New Roman" panose="02020603050405020304" pitchFamily="18" charset="0"/>
                  </a:rPr>
                  <a:t>:</a:t>
                </a:r>
              </a:p>
              <a:p>
                <a:pPr lvl="0" algn="ctr" defTabSz="457200">
                  <a:defRPr/>
                </a:pPr>
                <a14:m>
                  <m:oMath xmlns:m="http://schemas.openxmlformats.org/officeDocument/2006/math">
                    <m:d>
                      <m:dPr>
                        <m:begChr m:val="["/>
                        <m:endChr m:val="]"/>
                        <m:ctrlPr>
                          <a:rPr lang="el-GR" sz="2000" i="1" smtClean="0">
                            <a:solidFill>
                              <a:srgbClr val="000000"/>
                            </a:solidFill>
                            <a:latin typeface="Cambria Math" panose="02040503050406030204" pitchFamily="18" charset="0"/>
                            <a:cs typeface="Times New Roman" panose="02020603050405020304" pitchFamily="18" charset="0"/>
                          </a:rPr>
                        </m:ctrlPr>
                      </m:dPr>
                      <m:e>
                        <m:acc>
                          <m:accPr>
                            <m:chr m:val="̅"/>
                            <m:ctrlPr>
                              <a:rPr lang="el-GR" sz="2000" i="1" smtClean="0">
                                <a:solidFill>
                                  <a:srgbClr val="000000"/>
                                </a:solidFill>
                                <a:latin typeface="Cambria Math" panose="02040503050406030204" pitchFamily="18" charset="0"/>
                                <a:cs typeface="Times New Roman" panose="02020603050405020304" pitchFamily="18" charset="0"/>
                              </a:rPr>
                            </m:ctrlPr>
                          </m:accPr>
                          <m:e>
                            <m:r>
                              <a:rPr lang="en-US" sz="2000" b="0" i="1" smtClean="0">
                                <a:solidFill>
                                  <a:srgbClr val="000000"/>
                                </a:solidFill>
                                <a:latin typeface="Cambria Math" panose="02040503050406030204" pitchFamily="18" charset="0"/>
                                <a:cs typeface="Times New Roman" panose="02020603050405020304" pitchFamily="18" charset="0"/>
                              </a:rPr>
                              <m:t>𝑥</m:t>
                            </m:r>
                          </m:e>
                        </m:acc>
                        <m:r>
                          <a:rPr lang="en-US" sz="2000" b="0" i="1" smtClean="0">
                            <a:solidFill>
                              <a:srgbClr val="000000"/>
                            </a:solidFill>
                            <a:latin typeface="Cambria Math" panose="02040503050406030204" pitchFamily="18" charset="0"/>
                            <a:cs typeface="Times New Roman" panose="02020603050405020304" pitchFamily="18" charset="0"/>
                          </a:rPr>
                          <m:t>−</m:t>
                        </m:r>
                        <m:sSub>
                          <m:sSubPr>
                            <m:ctrlPr>
                              <a:rPr lang="en-US" sz="2000" b="0" i="1" smtClean="0">
                                <a:solidFill>
                                  <a:srgbClr val="000000"/>
                                </a:solidFill>
                                <a:latin typeface="Cambria Math" panose="02040503050406030204" pitchFamily="18" charset="0"/>
                                <a:cs typeface="Times New Roman" panose="02020603050405020304" pitchFamily="18" charset="0"/>
                              </a:rPr>
                            </m:ctrlPr>
                          </m:sSubPr>
                          <m:e>
                            <m:r>
                              <a:rPr lang="en-US" sz="2000" b="0" i="1" smtClean="0">
                                <a:solidFill>
                                  <a:srgbClr val="000000"/>
                                </a:solidFill>
                                <a:latin typeface="Cambria Math" panose="02040503050406030204" pitchFamily="18" charset="0"/>
                                <a:cs typeface="Times New Roman" panose="02020603050405020304" pitchFamily="18" charset="0"/>
                              </a:rPr>
                              <m:t>𝑧</m:t>
                            </m:r>
                          </m:e>
                          <m:sub>
                            <m:f>
                              <m:fPr>
                                <m:ctrlPr>
                                  <a:rPr lang="en-US" sz="2000" b="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𝑎</m:t>
                                </m:r>
                              </m:num>
                              <m:den>
                                <m:r>
                                  <a:rPr lang="en-US" sz="2000" b="0" i="1" smtClean="0">
                                    <a:solidFill>
                                      <a:srgbClr val="000000"/>
                                    </a:solidFill>
                                    <a:latin typeface="Cambria Math" panose="02040503050406030204" pitchFamily="18" charset="0"/>
                                    <a:cs typeface="Times New Roman" panose="02020603050405020304" pitchFamily="18" charset="0"/>
                                  </a:rPr>
                                  <m:t>2</m:t>
                                </m:r>
                              </m:den>
                            </m:f>
                          </m:sub>
                        </m:sSub>
                        <m:f>
                          <m:fPr>
                            <m:ctrlPr>
                              <a:rPr lang="en-US" sz="2000" b="0" i="1" smtClean="0">
                                <a:solidFill>
                                  <a:srgbClr val="000000"/>
                                </a:solidFill>
                                <a:latin typeface="Cambria Math" panose="02040503050406030204" pitchFamily="18" charset="0"/>
                                <a:cs typeface="Times New Roman" panose="02020603050405020304" pitchFamily="18" charset="0"/>
                              </a:rPr>
                            </m:ctrlPr>
                          </m:fPr>
                          <m:num>
                            <m:r>
                              <a:rPr lang="el-GR" sz="2000" b="0" i="1" smtClean="0">
                                <a:solidFill>
                                  <a:srgbClr val="000000"/>
                                </a:solidFill>
                                <a:latin typeface="Cambria Math" panose="02040503050406030204" pitchFamily="18" charset="0"/>
                                <a:cs typeface="Times New Roman" panose="02020603050405020304" pitchFamily="18" charset="0"/>
                              </a:rPr>
                              <m:t>𝜎</m:t>
                            </m:r>
                          </m:num>
                          <m:den>
                            <m:rad>
                              <m:radPr>
                                <m:degHide m:val="on"/>
                                <m:ctrlPr>
                                  <a:rPr lang="en-US" sz="2000" b="0" i="1" smtClean="0">
                                    <a:solidFill>
                                      <a:srgbClr val="000000"/>
                                    </a:solidFill>
                                    <a:latin typeface="Cambria Math" panose="02040503050406030204" pitchFamily="18" charset="0"/>
                                    <a:cs typeface="Times New Roman" panose="02020603050405020304" pitchFamily="18" charset="0"/>
                                  </a:rPr>
                                </m:ctrlPr>
                              </m:radPr>
                              <m:deg/>
                              <m:e>
                                <m:r>
                                  <a:rPr lang="en-US" sz="2000" b="0" i="1" smtClean="0">
                                    <a:solidFill>
                                      <a:srgbClr val="000000"/>
                                    </a:solidFill>
                                    <a:latin typeface="Cambria Math" panose="02040503050406030204" pitchFamily="18" charset="0"/>
                                    <a:cs typeface="Times New Roman" panose="02020603050405020304" pitchFamily="18" charset="0"/>
                                  </a:rPr>
                                  <m:t>𝑛</m:t>
                                </m:r>
                              </m:e>
                            </m:rad>
                          </m:den>
                        </m:f>
                        <m:r>
                          <a:rPr lang="en-US" sz="2000" b="0" i="1" smtClean="0">
                            <a:solidFill>
                              <a:srgbClr val="000000"/>
                            </a:solidFill>
                            <a:latin typeface="Cambria Math" panose="02040503050406030204" pitchFamily="18" charset="0"/>
                            <a:cs typeface="Times New Roman" panose="02020603050405020304" pitchFamily="18" charset="0"/>
                          </a:rPr>
                          <m:t>,</m:t>
                        </m:r>
                        <m:acc>
                          <m:accPr>
                            <m:chr m:val="̅"/>
                            <m:ctrlPr>
                              <a:rPr lang="el-GR" sz="2000" i="1">
                                <a:solidFill>
                                  <a:srgbClr val="000000"/>
                                </a:solidFill>
                                <a:latin typeface="Cambria Math" panose="02040503050406030204" pitchFamily="18" charset="0"/>
                                <a:cs typeface="Times New Roman" panose="02020603050405020304" pitchFamily="18" charset="0"/>
                              </a:rPr>
                            </m:ctrlPr>
                          </m:accPr>
                          <m:e>
                            <m:r>
                              <a:rPr lang="en-US" sz="2000" i="1">
                                <a:solidFill>
                                  <a:srgbClr val="000000"/>
                                </a:solidFill>
                                <a:latin typeface="Cambria Math" panose="02040503050406030204" pitchFamily="18" charset="0"/>
                                <a:cs typeface="Times New Roman" panose="02020603050405020304" pitchFamily="18" charset="0"/>
                              </a:rPr>
                              <m:t>𝑥</m:t>
                            </m:r>
                          </m:e>
                        </m:acc>
                        <m:r>
                          <a:rPr lang="en-US" sz="2000" b="0" i="1" smtClean="0">
                            <a:solidFill>
                              <a:srgbClr val="000000"/>
                            </a:solidFill>
                            <a:latin typeface="Cambria Math" panose="02040503050406030204" pitchFamily="18" charset="0"/>
                            <a:cs typeface="Times New Roman" panose="02020603050405020304" pitchFamily="18" charset="0"/>
                          </a:rPr>
                          <m:t>+</m:t>
                        </m:r>
                        <m:sSub>
                          <m:sSubPr>
                            <m:ctrlPr>
                              <a:rPr lang="en-US" sz="2000" i="1">
                                <a:solidFill>
                                  <a:srgbClr val="000000"/>
                                </a:solidFill>
                                <a:latin typeface="Cambria Math" panose="02040503050406030204" pitchFamily="18" charset="0"/>
                                <a:cs typeface="Times New Roman" panose="02020603050405020304" pitchFamily="18" charset="0"/>
                              </a:rPr>
                            </m:ctrlPr>
                          </m:sSubPr>
                          <m:e>
                            <m:r>
                              <a:rPr lang="en-US" sz="2000" i="1">
                                <a:solidFill>
                                  <a:srgbClr val="000000"/>
                                </a:solidFill>
                                <a:latin typeface="Cambria Math" panose="02040503050406030204" pitchFamily="18" charset="0"/>
                                <a:cs typeface="Times New Roman" panose="02020603050405020304" pitchFamily="18" charset="0"/>
                              </a:rPr>
                              <m:t>𝑧</m:t>
                            </m:r>
                          </m:e>
                          <m:sub>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i="1">
                                    <a:solidFill>
                                      <a:srgbClr val="000000"/>
                                    </a:solidFill>
                                    <a:latin typeface="Cambria Math" panose="02040503050406030204" pitchFamily="18" charset="0"/>
                                    <a:cs typeface="Times New Roman" panose="02020603050405020304" pitchFamily="18" charset="0"/>
                                  </a:rPr>
                                  <m:t>𝑎</m:t>
                                </m:r>
                              </m:num>
                              <m:den>
                                <m:r>
                                  <a:rPr lang="en-US" sz="2000" i="1">
                                    <a:solidFill>
                                      <a:srgbClr val="000000"/>
                                    </a:solidFill>
                                    <a:latin typeface="Cambria Math" panose="02040503050406030204" pitchFamily="18" charset="0"/>
                                    <a:cs typeface="Times New Roman" panose="02020603050405020304" pitchFamily="18" charset="0"/>
                                  </a:rPr>
                                  <m:t>2</m:t>
                                </m:r>
                              </m:den>
                            </m:f>
                          </m:sub>
                        </m:sSub>
                        <m:f>
                          <m:fPr>
                            <m:ctrlPr>
                              <a:rPr lang="en-US" sz="2000" i="1">
                                <a:solidFill>
                                  <a:srgbClr val="000000"/>
                                </a:solidFill>
                                <a:latin typeface="Cambria Math" panose="02040503050406030204" pitchFamily="18" charset="0"/>
                                <a:cs typeface="Times New Roman" panose="02020603050405020304" pitchFamily="18" charset="0"/>
                              </a:rPr>
                            </m:ctrlPr>
                          </m:fPr>
                          <m:num>
                            <m:r>
                              <a:rPr lang="el-GR" sz="2000" i="1">
                                <a:solidFill>
                                  <a:srgbClr val="000000"/>
                                </a:solidFill>
                                <a:latin typeface="Cambria Math" panose="02040503050406030204" pitchFamily="18" charset="0"/>
                                <a:cs typeface="Times New Roman" panose="02020603050405020304" pitchFamily="18" charset="0"/>
                              </a:rPr>
                              <m:t>𝜎</m:t>
                            </m:r>
                          </m:num>
                          <m:den>
                            <m:rad>
                              <m:radPr>
                                <m:degHide m:val="on"/>
                                <m:ctrlPr>
                                  <a:rPr lang="en-US" sz="2000" i="1">
                                    <a:solidFill>
                                      <a:srgbClr val="000000"/>
                                    </a:solidFill>
                                    <a:latin typeface="Cambria Math" panose="02040503050406030204" pitchFamily="18" charset="0"/>
                                    <a:cs typeface="Times New Roman" panose="02020603050405020304" pitchFamily="18" charset="0"/>
                                  </a:rPr>
                                </m:ctrlPr>
                              </m:radPr>
                              <m:deg/>
                              <m:e>
                                <m:r>
                                  <a:rPr lang="en-US" sz="2000" i="1">
                                    <a:solidFill>
                                      <a:srgbClr val="000000"/>
                                    </a:solidFill>
                                    <a:latin typeface="Cambria Math" panose="02040503050406030204" pitchFamily="18" charset="0"/>
                                    <a:cs typeface="Times New Roman" panose="02020603050405020304" pitchFamily="18" charset="0"/>
                                  </a:rPr>
                                  <m:t>𝑛</m:t>
                                </m:r>
                              </m:e>
                            </m:rad>
                          </m:den>
                        </m:f>
                      </m:e>
                    </m:d>
                  </m:oMath>
                </a14:m>
                <a:r>
                  <a:rPr lang="el-GR" sz="2000" dirty="0">
                    <a:solidFill>
                      <a:srgbClr val="000000"/>
                    </a:solidFill>
                    <a:latin typeface="Times New Roman" panose="02020603050405020304" pitchFamily="18" charset="0"/>
                    <a:cs typeface="Times New Roman" panose="02020603050405020304" pitchFamily="18" charset="0"/>
                  </a:rPr>
                  <a:t>,</a:t>
                </a:r>
              </a:p>
              <a:p>
                <a:pPr lvl="0" algn="ctr" defTabSz="457200">
                  <a:defRPr/>
                </a:pPr>
                <a:r>
                  <a:rPr lang="el-GR"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rgbClr val="000000"/>
                            </a:solidFill>
                            <a:latin typeface="Cambria Math" panose="02040503050406030204" pitchFamily="18" charset="0"/>
                            <a:cs typeface="Times New Roman" panose="02020603050405020304" pitchFamily="18" charset="0"/>
                          </a:rPr>
                        </m:ctrlPr>
                      </m:sSubPr>
                      <m:e>
                        <m:r>
                          <a:rPr lang="en-US" sz="2000" i="1">
                            <a:solidFill>
                              <a:srgbClr val="000000"/>
                            </a:solidFill>
                            <a:latin typeface="Cambria Math" panose="02040503050406030204" pitchFamily="18" charset="0"/>
                            <a:cs typeface="Times New Roman" panose="02020603050405020304" pitchFamily="18" charset="0"/>
                          </a:rPr>
                          <m:t>𝑧</m:t>
                        </m:r>
                      </m:e>
                      <m:sub>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i="1">
                                <a:solidFill>
                                  <a:srgbClr val="000000"/>
                                </a:solidFill>
                                <a:latin typeface="Cambria Math" panose="02040503050406030204" pitchFamily="18" charset="0"/>
                                <a:cs typeface="Times New Roman" panose="02020603050405020304" pitchFamily="18" charset="0"/>
                              </a:rPr>
                              <m:t>𝑎</m:t>
                            </m:r>
                          </m:num>
                          <m:den>
                            <m:r>
                              <a:rPr lang="en-US" sz="2000" i="1">
                                <a:solidFill>
                                  <a:srgbClr val="000000"/>
                                </a:solidFill>
                                <a:latin typeface="Cambria Math" panose="02040503050406030204" pitchFamily="18" charset="0"/>
                                <a:cs typeface="Times New Roman" panose="02020603050405020304" pitchFamily="18" charset="0"/>
                              </a:rPr>
                              <m:t>2</m:t>
                            </m:r>
                          </m:den>
                        </m:f>
                      </m:sub>
                    </m:sSub>
                  </m:oMath>
                </a14:m>
                <a:r>
                  <a:rPr lang="el-GR" sz="2000" dirty="0">
                    <a:solidFill>
                      <a:srgbClr val="000000"/>
                    </a:solidFill>
                    <a:latin typeface="Times New Roman" panose="02020603050405020304" pitchFamily="18" charset="0"/>
                    <a:cs typeface="Times New Roman" panose="02020603050405020304" pitchFamily="18" charset="0"/>
                  </a:rPr>
                  <a:t> η τιμή από την τυποποιημένη κατανομή</a:t>
                </a:r>
              </a:p>
            </p:txBody>
          </p:sp>
        </mc:Choice>
        <mc:Fallback xmlns="">
          <p:sp>
            <p:nvSpPr>
              <p:cNvPr id="4" name="Ορθογώνιο 3">
                <a:extLst>
                  <a:ext uri="{FF2B5EF4-FFF2-40B4-BE49-F238E27FC236}">
                    <a16:creationId xmlns:a16="http://schemas.microsoft.com/office/drawing/2014/main" id="{C11C08DD-04B6-406A-9176-6B146A491A42}"/>
                  </a:ext>
                </a:extLst>
              </p:cNvPr>
              <p:cNvSpPr>
                <a:spLocks noRot="1" noChangeAspect="1" noMove="1" noResize="1" noEditPoints="1" noAdjustHandles="1" noChangeArrowheads="1" noChangeShapeType="1" noTextEdit="1"/>
              </p:cNvSpPr>
              <p:nvPr/>
            </p:nvSpPr>
            <p:spPr>
              <a:xfrm>
                <a:off x="1286032" y="1994122"/>
                <a:ext cx="9680895" cy="2494751"/>
              </a:xfrm>
              <a:prstGeom prst="rect">
                <a:avLst/>
              </a:prstGeom>
              <a:blipFill>
                <a:blip r:embed="rId2"/>
                <a:stretch>
                  <a:fillRect l="-629" r="-566"/>
                </a:stretch>
              </a:blipFill>
            </p:spPr>
            <p:txBody>
              <a:bodyPr/>
              <a:lstStyle/>
              <a:p>
                <a:r>
                  <a:rPr lang="el-GR">
                    <a:noFill/>
                  </a:rPr>
                  <a:t> </a:t>
                </a:r>
              </a:p>
            </p:txBody>
          </p:sp>
        </mc:Fallback>
      </mc:AlternateContent>
      <p:pic>
        <p:nvPicPr>
          <p:cNvPr id="6" name="Εικόνα 5" descr="Εικόνα που περιέχει κείμενο, χάρτης&#10;&#10;Περιγραφή που δημιουργήθηκε αυτόματα">
            <a:extLst>
              <a:ext uri="{FF2B5EF4-FFF2-40B4-BE49-F238E27FC236}">
                <a16:creationId xmlns:a16="http://schemas.microsoft.com/office/drawing/2014/main" id="{C1A0795E-158B-4182-8FC9-2F9FD780C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333" y="4488873"/>
            <a:ext cx="2993412" cy="1697337"/>
          </a:xfrm>
          <a:prstGeom prst="rect">
            <a:avLst/>
          </a:prstGeom>
        </p:spPr>
      </p:pic>
    </p:spTree>
    <p:extLst>
      <p:ext uri="{BB962C8B-B14F-4D97-AF65-F5344CB8AC3E}">
        <p14:creationId xmlns:p14="http://schemas.microsoft.com/office/powerpoint/2010/main" val="3083640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F95331F2-4227-4AEF-BB12-AF8DF4EA56A7}"/>
                  </a:ext>
                </a:extLst>
              </p:cNvPr>
              <p:cNvSpPr>
                <a:spLocks noGrp="1"/>
              </p:cNvSpPr>
              <p:nvPr>
                <p:ph idx="1"/>
              </p:nvPr>
            </p:nvSpPr>
            <p:spPr>
              <a:xfrm>
                <a:off x="1066800" y="1910389"/>
                <a:ext cx="10058400" cy="4023360"/>
              </a:xfrm>
            </p:spPr>
            <p:txBody>
              <a:bodyPr>
                <a:normAutofit/>
              </a:bodyPr>
              <a:lstStyle/>
              <a:p>
                <a:r>
                  <a:rPr lang="el-GR" dirty="0"/>
                  <a:t>Η δειγματική αναλογία των βιδών με διάμετρο μικρότερη των προδιαγραφών τους είναι</a:t>
                </a:r>
                <a:r>
                  <a:rPr lang="en-US" dirty="0"/>
                  <a:t>: </a:t>
                </a:r>
              </a:p>
              <a:p>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𝑛</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90</m:t>
                        </m:r>
                      </m:den>
                    </m:f>
                    <m:r>
                      <a:rPr lang="en-US" b="0" i="1" smtClean="0">
                        <a:latin typeface="Cambria Math" panose="02040503050406030204" pitchFamily="18" charset="0"/>
                      </a:rPr>
                      <m:t>=0,089</m:t>
                    </m:r>
                  </m:oMath>
                </a14:m>
                <a:endParaRPr lang="en-US" dirty="0"/>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0,05/2</m:t>
                        </m:r>
                      </m:sub>
                    </m:sSub>
                    <m:r>
                      <a:rPr lang="en-US" b="0" i="1" smtClean="0">
                        <a:latin typeface="Cambria Math" panose="02040503050406030204" pitchFamily="18" charset="0"/>
                      </a:rPr>
                      <m:t>=1,96</m:t>
                    </m:r>
                  </m:oMath>
                </a14:m>
                <a:endParaRPr lang="en-US" dirty="0"/>
              </a:p>
              <a:p>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f>
                          <m:fPr>
                            <m:ctrlPr>
                              <a:rPr lang="el-GR"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f>
                              <m:fPr>
                                <m:ctrlPr>
                                  <a:rPr lang="en-US" i="1">
                                    <a:solidFill>
                                      <a:srgbClr val="000000"/>
                                    </a:solidFill>
                                    <a:latin typeface="Cambria Math" panose="02040503050406030204" pitchFamily="18" charset="0"/>
                                    <a:cs typeface="Times New Roman" panose="02020603050405020304" pitchFamily="18" charset="0"/>
                                  </a:rPr>
                                </m:ctrlPr>
                              </m:fPr>
                              <m:num>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d>
                                  <m:dPr>
                                    <m:ctrlPr>
                                      <a:rPr lang="en-US" i="1">
                                        <a:solidFill>
                                          <a:srgbClr val="000000"/>
                                        </a:solidFill>
                                        <a:latin typeface="Cambria Math" panose="02040503050406030204" pitchFamily="18" charset="0"/>
                                        <a:cs typeface="Times New Roman" panose="02020603050405020304" pitchFamily="18" charset="0"/>
                                      </a:rPr>
                                    </m:ctrlPr>
                                  </m:dPr>
                                  <m:e>
                                    <m:r>
                                      <a:rPr lang="en-US" i="1">
                                        <a:solidFill>
                                          <a:srgbClr val="000000"/>
                                        </a:solidFill>
                                        <a:latin typeface="Cambria Math" panose="02040503050406030204" pitchFamily="18" charset="0"/>
                                        <a:cs typeface="Times New Roman" panose="02020603050405020304" pitchFamily="18" charset="0"/>
                                      </a:rPr>
                                      <m:t>1−</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e>
                                </m:d>
                              </m:num>
                              <m:den>
                                <m:r>
                                  <a:rPr lang="en-US" i="1">
                                    <a:solidFill>
                                      <a:srgbClr val="000000"/>
                                    </a:solidFill>
                                    <a:latin typeface="Cambria Math" panose="02040503050406030204" pitchFamily="18" charset="0"/>
                                    <a:cs typeface="Times New Roman" panose="02020603050405020304" pitchFamily="18" charset="0"/>
                                  </a:rPr>
                                  <m:t>𝑛</m:t>
                                </m:r>
                              </m:den>
                            </m:f>
                          </m:e>
                        </m:rad>
                        <m:r>
                          <a:rPr lang="en-US" i="1">
                            <a:solidFill>
                              <a:srgbClr val="000000"/>
                            </a:solidFill>
                            <a:latin typeface="Cambria Math" panose="02040503050406030204" pitchFamily="18" charset="0"/>
                            <a:cs typeface="Times New Roman" panose="02020603050405020304" pitchFamily="18" charset="0"/>
                          </a:rPr>
                          <m:t>,</m:t>
                        </m:r>
                        <m:f>
                          <m:fPr>
                            <m:ctrlPr>
                              <a:rPr lang="el-GR"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r>
                              <a:rPr lang="en-US" i="1">
                                <a:solidFill>
                                  <a:srgbClr val="000000"/>
                                </a:solidFill>
                                <a:latin typeface="Cambria Math" panose="02040503050406030204" pitchFamily="18" charset="0"/>
                                <a:cs typeface="Times New Roman" panose="02020603050405020304" pitchFamily="18" charset="0"/>
                              </a:rPr>
                              <m:t>𝑎</m:t>
                            </m:r>
                            <m:r>
                              <a:rPr lang="en-US" i="1">
                                <a:solidFill>
                                  <a:srgbClr val="000000"/>
                                </a:solidFill>
                                <a:latin typeface="Cambria Math" panose="02040503050406030204" pitchFamily="18" charset="0"/>
                                <a:cs typeface="Times New Roman" panose="02020603050405020304" pitchFamily="18" charset="0"/>
                              </a:rPr>
                              <m:t>/2</m:t>
                            </m:r>
                          </m:sub>
                        </m:sSub>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f>
                              <m:fPr>
                                <m:ctrlPr>
                                  <a:rPr lang="en-US" i="1">
                                    <a:solidFill>
                                      <a:srgbClr val="000000"/>
                                    </a:solidFill>
                                    <a:latin typeface="Cambria Math" panose="02040503050406030204" pitchFamily="18" charset="0"/>
                                    <a:cs typeface="Times New Roman" panose="02020603050405020304" pitchFamily="18" charset="0"/>
                                  </a:rPr>
                                </m:ctrlPr>
                              </m:fPr>
                              <m:num>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r>
                                  <a:rPr lang="en-US" i="1">
                                    <a:solidFill>
                                      <a:srgbClr val="000000"/>
                                    </a:solidFill>
                                    <a:latin typeface="Cambria Math" panose="02040503050406030204" pitchFamily="18" charset="0"/>
                                    <a:cs typeface="Times New Roman" panose="02020603050405020304" pitchFamily="18" charset="0"/>
                                  </a:rPr>
                                  <m:t>(1−</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𝑦</m:t>
                                    </m:r>
                                  </m:num>
                                  <m:den>
                                    <m:r>
                                      <a:rPr lang="en-US" i="1">
                                        <a:solidFill>
                                          <a:srgbClr val="000000"/>
                                        </a:solidFill>
                                        <a:latin typeface="Cambria Math" panose="02040503050406030204" pitchFamily="18" charset="0"/>
                                        <a:cs typeface="Times New Roman" panose="02020603050405020304" pitchFamily="18" charset="0"/>
                                      </a:rPr>
                                      <m:t>𝑛</m:t>
                                    </m:r>
                                  </m:den>
                                </m:f>
                                <m:r>
                                  <a:rPr lang="en-US" i="1">
                                    <a:solidFill>
                                      <a:srgbClr val="000000"/>
                                    </a:solidFill>
                                    <a:latin typeface="Cambria Math" panose="02040503050406030204" pitchFamily="18" charset="0"/>
                                    <a:cs typeface="Times New Roman" panose="02020603050405020304" pitchFamily="18" charset="0"/>
                                  </a:rPr>
                                  <m:t>)</m:t>
                                </m:r>
                              </m:num>
                              <m:den>
                                <m:r>
                                  <a:rPr lang="en-US" i="1">
                                    <a:solidFill>
                                      <a:srgbClr val="000000"/>
                                    </a:solidFill>
                                    <a:latin typeface="Cambria Math" panose="02040503050406030204" pitchFamily="18" charset="0"/>
                                    <a:cs typeface="Times New Roman" panose="02020603050405020304" pitchFamily="18" charset="0"/>
                                  </a:rPr>
                                  <m:t>𝑛</m:t>
                                </m:r>
                              </m:den>
                            </m:f>
                          </m:e>
                        </m:rad>
                      </m:e>
                    </m:d>
                  </m:oMath>
                </a14:m>
                <a:r>
                  <a:rPr lang="en-US" dirty="0"/>
                  <a:t> = </a:t>
                </a: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r>
                          <a:rPr lang="en-US" b="0" i="1" smtClean="0">
                            <a:solidFill>
                              <a:srgbClr val="000000"/>
                            </a:solidFill>
                            <a:latin typeface="Cambria Math" panose="02040503050406030204" pitchFamily="18" charset="0"/>
                            <a:cs typeface="Times New Roman" panose="02020603050405020304" pitchFamily="18" charset="0"/>
                          </a:rPr>
                          <m:t>0,089</m:t>
                        </m:r>
                        <m:r>
                          <a:rPr lang="en-US" i="1">
                            <a:solidFill>
                              <a:srgbClr val="000000"/>
                            </a:solidFill>
                            <a:latin typeface="Cambria Math" panose="02040503050406030204" pitchFamily="18" charset="0"/>
                            <a:cs typeface="Times New Roman" panose="02020603050405020304" pitchFamily="18" charset="0"/>
                          </a:rPr>
                          <m:t>−</m:t>
                        </m:r>
                        <m:r>
                          <a:rPr lang="en-US" b="0" i="1" smtClean="0">
                            <a:solidFill>
                              <a:srgbClr val="000000"/>
                            </a:solidFill>
                            <a:latin typeface="Cambria Math" panose="02040503050406030204" pitchFamily="18" charset="0"/>
                            <a:cs typeface="Times New Roman" panose="02020603050405020304" pitchFamily="18" charset="0"/>
                          </a:rPr>
                          <m:t>1,96</m:t>
                        </m:r>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0,089</m:t>
                                </m:r>
                                <m:d>
                                  <m:dPr>
                                    <m:ctrlPr>
                                      <a:rPr lang="en-US" b="0" i="1" smtClean="0">
                                        <a:solidFill>
                                          <a:srgbClr val="000000"/>
                                        </a:solidFill>
                                        <a:latin typeface="Cambria Math" panose="02040503050406030204" pitchFamily="18" charset="0"/>
                                        <a:cs typeface="Times New Roman" panose="02020603050405020304" pitchFamily="18" charset="0"/>
                                      </a:rPr>
                                    </m:ctrlPr>
                                  </m:dPr>
                                  <m:e>
                                    <m:r>
                                      <a:rPr lang="en-US" b="0" i="1" smtClean="0">
                                        <a:solidFill>
                                          <a:srgbClr val="000000"/>
                                        </a:solidFill>
                                        <a:latin typeface="Cambria Math" panose="02040503050406030204" pitchFamily="18" charset="0"/>
                                        <a:cs typeface="Times New Roman" panose="02020603050405020304" pitchFamily="18" charset="0"/>
                                      </a:rPr>
                                      <m:t>1−0,089</m:t>
                                    </m:r>
                                  </m:e>
                                </m:d>
                              </m:num>
                              <m:den>
                                <m:r>
                                  <a:rPr lang="en-US" b="0" i="1" smtClean="0">
                                    <a:solidFill>
                                      <a:srgbClr val="000000"/>
                                    </a:solidFill>
                                    <a:latin typeface="Cambria Math" panose="02040503050406030204" pitchFamily="18" charset="0"/>
                                    <a:cs typeface="Times New Roman" panose="02020603050405020304" pitchFamily="18" charset="0"/>
                                  </a:rPr>
                                  <m:t>90</m:t>
                                </m:r>
                              </m:den>
                            </m:f>
                          </m:e>
                        </m:rad>
                        <m:r>
                          <a:rPr lang="en-US" i="1">
                            <a:solidFill>
                              <a:srgbClr val="000000"/>
                            </a:solidFill>
                            <a:latin typeface="Cambria Math" panose="02040503050406030204" pitchFamily="18" charset="0"/>
                            <a:cs typeface="Times New Roman" panose="02020603050405020304" pitchFamily="18" charset="0"/>
                          </a:rPr>
                          <m:t>,0,089</m:t>
                        </m:r>
                        <m:r>
                          <a:rPr lang="en-US" b="0" i="1" smtClean="0">
                            <a:solidFill>
                              <a:srgbClr val="000000"/>
                            </a:solidFill>
                            <a:latin typeface="Cambria Math" panose="02040503050406030204" pitchFamily="18" charset="0"/>
                            <a:cs typeface="Times New Roman" panose="02020603050405020304" pitchFamily="18" charset="0"/>
                          </a:rPr>
                          <m:t>+</m:t>
                        </m:r>
                        <m:r>
                          <a:rPr lang="en-US" i="1">
                            <a:solidFill>
                              <a:srgbClr val="000000"/>
                            </a:solidFill>
                            <a:latin typeface="Cambria Math" panose="02040503050406030204" pitchFamily="18" charset="0"/>
                            <a:cs typeface="Times New Roman" panose="02020603050405020304" pitchFamily="18" charset="0"/>
                          </a:rPr>
                          <m:t>1,96</m:t>
                        </m:r>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0,089(1−0,089)</m:t>
                                </m:r>
                              </m:num>
                              <m:den>
                                <m:r>
                                  <a:rPr lang="en-US" i="1">
                                    <a:solidFill>
                                      <a:srgbClr val="000000"/>
                                    </a:solidFill>
                                    <a:latin typeface="Cambria Math" panose="02040503050406030204" pitchFamily="18" charset="0"/>
                                    <a:cs typeface="Times New Roman" panose="02020603050405020304" pitchFamily="18" charset="0"/>
                                  </a:rPr>
                                  <m:t>90</m:t>
                                </m:r>
                              </m:den>
                            </m:f>
                          </m:e>
                        </m:rad>
                      </m:e>
                    </m:d>
                  </m:oMath>
                </a14:m>
                <a:endParaRPr lang="en-US" dirty="0"/>
              </a:p>
              <a:p>
                <a:r>
                  <a:rPr lang="en-US" dirty="0"/>
                  <a:t>= [0.06, 0.15]</a:t>
                </a:r>
              </a:p>
              <a:p>
                <a:r>
                  <a:rPr lang="el-GR" dirty="0"/>
                  <a:t>Επειδή τα άκρα του παραπάνω διαστήματος είναι μεγαλύτερα από 0.001, μπορούμε να συμπεράνουμε με στάθμη σημαντικότητας </a:t>
                </a:r>
                <a:r>
                  <a:rPr lang="en-US" dirty="0"/>
                  <a:t>a=0.05</a:t>
                </a:r>
                <a:r>
                  <a:rPr lang="el-GR" dirty="0"/>
                  <a:t> ότι το ποσοστό των βιδών με μικρότερη διάμετρο είναι μεγαλύτερο του 0.1%.</a:t>
                </a:r>
              </a:p>
            </p:txBody>
          </p:sp>
        </mc:Choice>
        <mc:Fallback>
          <p:sp>
            <p:nvSpPr>
              <p:cNvPr id="3" name="Θέση περιεχομένου 2">
                <a:extLst>
                  <a:ext uri="{FF2B5EF4-FFF2-40B4-BE49-F238E27FC236}">
                    <a16:creationId xmlns:a16="http://schemas.microsoft.com/office/drawing/2014/main" id="{F95331F2-4227-4AEF-BB12-AF8DF4EA56A7}"/>
                  </a:ext>
                </a:extLst>
              </p:cNvPr>
              <p:cNvSpPr>
                <a:spLocks noGrp="1" noRot="1" noChangeAspect="1" noMove="1" noResize="1" noEditPoints="1" noAdjustHandles="1" noChangeArrowheads="1" noChangeShapeType="1" noTextEdit="1"/>
              </p:cNvSpPr>
              <p:nvPr>
                <p:ph idx="1"/>
              </p:nvPr>
            </p:nvSpPr>
            <p:spPr>
              <a:xfrm>
                <a:off x="1066800" y="1910389"/>
                <a:ext cx="10058400" cy="4023360"/>
              </a:xfrm>
              <a:blipFill>
                <a:blip r:embed="rId2"/>
                <a:stretch>
                  <a:fillRect l="-606" t="-1515"/>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A07F5171-68F9-4E99-8ECF-2E2625AD994B}"/>
              </a:ext>
            </a:extLst>
          </p:cNvPr>
          <p:cNvSpPr>
            <a:spLocks noGrp="1"/>
          </p:cNvSpPr>
          <p:nvPr>
            <p:ph type="title"/>
          </p:nvPr>
        </p:nvSpPr>
        <p:spPr>
          <a:xfrm>
            <a:off x="1096963" y="287338"/>
            <a:ext cx="10058400" cy="1449387"/>
          </a:xfrm>
        </p:spPr>
        <p:txBody>
          <a:bodyPr/>
          <a:lstStyle/>
          <a:p>
            <a:pPr algn="ctr"/>
            <a:r>
              <a:rPr lang="el-GR" dirty="0"/>
              <a:t>Ασκήσεις</a:t>
            </a:r>
          </a:p>
        </p:txBody>
      </p:sp>
    </p:spTree>
    <p:extLst>
      <p:ext uri="{BB962C8B-B14F-4D97-AF65-F5344CB8AC3E}">
        <p14:creationId xmlns:p14="http://schemas.microsoft.com/office/powerpoint/2010/main" val="401819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8017D-D85F-4EED-BF33-4D8E8F9E989D}"/>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Κανονική κατανομή, γνωστή τυπική απόκλιση (Μονόπλευρα)</a:t>
            </a:r>
            <a:endParaRPr lang="el-GR" dirty="0"/>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98AAC569-5579-44F3-ADAA-0EB580376F1D}"/>
                  </a:ext>
                </a:extLst>
              </p:cNvPr>
              <p:cNvSpPr>
                <a:spLocks noGrp="1"/>
              </p:cNvSpPr>
              <p:nvPr>
                <p:ph idx="1"/>
              </p:nvPr>
            </p:nvSpPr>
            <p:spPr>
              <a:xfrm>
                <a:off x="1096963" y="1846263"/>
                <a:ext cx="10058400" cy="26610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just" defTabSz="457200" rtl="0" eaLnBrk="1" fontAlgn="auto" latinLnBrk="0" hangingPunct="1">
                  <a:lnSpc>
                    <a:spcPct val="100000"/>
                  </a:lnSpc>
                  <a:spcBef>
                    <a:spcPts val="0"/>
                  </a:spcBef>
                  <a:spcAft>
                    <a:spcPts val="0"/>
                  </a:spcAft>
                  <a:buClrTx/>
                  <a:buSzTx/>
                  <a:tabLst/>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Ένα 100(1-α)%</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μονόπλευρο διάστημα εμπιστοσύνης για την μέση τιμής μιας κανονικής κατανομής μεταβλητής Χ με γνωστή τυπική απόκλιση</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 </a:t>
                </a:r>
                <a:r>
                  <a:rPr lang="el-GR" sz="2000" dirty="0">
                    <a:solidFill>
                      <a:srgbClr val="000000"/>
                    </a:solidFill>
                    <a:latin typeface="Times New Roman" panose="02020603050405020304" pitchFamily="18" charset="0"/>
                    <a:cs typeface="Times New Roman" panose="02020603050405020304" pitchFamily="18" charset="0"/>
                  </a:rPr>
                  <a:t>που προκύπτει από ένα δείγμα μεγέθους </a:t>
                </a:r>
                <a:r>
                  <a:rPr lang="en-US" sz="2000" dirty="0">
                    <a:solidFill>
                      <a:srgbClr val="000000"/>
                    </a:solidFill>
                    <a:latin typeface="Times New Roman" panose="02020603050405020304" pitchFamily="18" charset="0"/>
                    <a:cs typeface="Times New Roman" panose="02020603050405020304" pitchFamily="18" charset="0"/>
                  </a:rPr>
                  <a:t>n, </a:t>
                </a:r>
                <a:r>
                  <a:rPr lang="el-GR" sz="2000" dirty="0">
                    <a:solidFill>
                      <a:srgbClr val="000000"/>
                    </a:solidFill>
                    <a:latin typeface="Times New Roman" panose="02020603050405020304" pitchFamily="18" charset="0"/>
                    <a:cs typeface="Times New Roman" panose="02020603050405020304" pitchFamily="18" charset="0"/>
                  </a:rPr>
                  <a:t>είναι </a:t>
                </a:r>
                <a:r>
                  <a:rPr lang="en-US"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smtClean="0">
                            <a:solidFill>
                              <a:srgbClr val="000000"/>
                            </a:solidFill>
                            <a:latin typeface="Cambria Math" panose="02040503050406030204" pitchFamily="18" charset="0"/>
                            <a:cs typeface="Times New Roman" panose="02020603050405020304" pitchFamily="18" charset="0"/>
                          </a:rPr>
                        </m:ctrlPr>
                      </m:accPr>
                      <m:e>
                        <m:r>
                          <a:rPr lang="en-US" sz="2000" b="0" i="1" smtClean="0">
                            <a:solidFill>
                              <a:srgbClr val="000000"/>
                            </a:solidFill>
                            <a:latin typeface="Cambria Math" panose="02040503050406030204" pitchFamily="18" charset="0"/>
                            <a:cs typeface="Times New Roman" panose="02020603050405020304" pitchFamily="18" charset="0"/>
                          </a:rPr>
                          <m:t>𝑥</m:t>
                        </m:r>
                      </m:e>
                    </m:acc>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είναι η μέση τιμή του δεδομένου δείγματος)</a:t>
                </a:r>
                <a:r>
                  <a:rPr lang="en-US" sz="2000" dirty="0">
                    <a:solidFill>
                      <a:srgbClr val="000000"/>
                    </a:solidFill>
                    <a:latin typeface="Times New Roman" panose="02020603050405020304" pitchFamily="18" charset="0"/>
                    <a:cs typeface="Times New Roman" panose="02020603050405020304" pitchFamily="18" charset="0"/>
                  </a:rPr>
                  <a:t>:</a:t>
                </a:r>
              </a:p>
              <a:p>
                <a:pPr lvl="0" algn="ctr" defTabSz="457200">
                  <a:defRPr/>
                </a:pPr>
                <a14:m>
                  <m:oMath xmlns:m="http://schemas.openxmlformats.org/officeDocument/2006/math">
                    <m:d>
                      <m:dPr>
                        <m:begChr m:val="["/>
                        <m:endChr m:val="]"/>
                        <m:ctrlPr>
                          <a:rPr lang="el-GR" sz="2000" i="1" smtClean="0">
                            <a:solidFill>
                              <a:srgbClr val="000000"/>
                            </a:solidFill>
                            <a:latin typeface="Cambria Math" panose="02040503050406030204" pitchFamily="18" charset="0"/>
                            <a:cs typeface="Times New Roman" panose="02020603050405020304" pitchFamily="18" charset="0"/>
                          </a:rPr>
                        </m:ctrlPr>
                      </m:dPr>
                      <m:e>
                        <m:acc>
                          <m:accPr>
                            <m:chr m:val="̅"/>
                            <m:ctrlPr>
                              <a:rPr lang="el-GR" sz="2000" i="1" smtClean="0">
                                <a:solidFill>
                                  <a:srgbClr val="000000"/>
                                </a:solidFill>
                                <a:latin typeface="Cambria Math" panose="02040503050406030204" pitchFamily="18" charset="0"/>
                                <a:cs typeface="Times New Roman" panose="02020603050405020304" pitchFamily="18" charset="0"/>
                              </a:rPr>
                            </m:ctrlPr>
                          </m:accPr>
                          <m:e>
                            <m:r>
                              <a:rPr lang="en-US" sz="2000" b="0" i="1" smtClean="0">
                                <a:solidFill>
                                  <a:srgbClr val="000000"/>
                                </a:solidFill>
                                <a:latin typeface="Cambria Math" panose="02040503050406030204" pitchFamily="18" charset="0"/>
                                <a:cs typeface="Times New Roman" panose="02020603050405020304" pitchFamily="18" charset="0"/>
                              </a:rPr>
                              <m:t>𝑥</m:t>
                            </m:r>
                          </m:e>
                        </m:acc>
                        <m:r>
                          <a:rPr lang="en-US" sz="2000" b="0" i="1" smtClean="0">
                            <a:solidFill>
                              <a:srgbClr val="000000"/>
                            </a:solidFill>
                            <a:latin typeface="Cambria Math" panose="02040503050406030204" pitchFamily="18" charset="0"/>
                            <a:cs typeface="Times New Roman" panose="02020603050405020304" pitchFamily="18" charset="0"/>
                          </a:rPr>
                          <m:t>−</m:t>
                        </m:r>
                        <m:sSub>
                          <m:sSubPr>
                            <m:ctrlPr>
                              <a:rPr lang="en-US" sz="2000" b="0" i="1" smtClean="0">
                                <a:solidFill>
                                  <a:srgbClr val="000000"/>
                                </a:solidFill>
                                <a:latin typeface="Cambria Math" panose="02040503050406030204" pitchFamily="18" charset="0"/>
                                <a:cs typeface="Times New Roman" panose="02020603050405020304" pitchFamily="18" charset="0"/>
                              </a:rPr>
                            </m:ctrlPr>
                          </m:sSubPr>
                          <m:e>
                            <m:r>
                              <a:rPr lang="en-US" sz="2000" b="0" i="1" smtClean="0">
                                <a:solidFill>
                                  <a:srgbClr val="000000"/>
                                </a:solidFill>
                                <a:latin typeface="Cambria Math" panose="02040503050406030204" pitchFamily="18" charset="0"/>
                                <a:cs typeface="Times New Roman" panose="02020603050405020304" pitchFamily="18" charset="0"/>
                              </a:rPr>
                              <m:t>𝑧</m:t>
                            </m:r>
                          </m:e>
                          <m:sub>
                            <m:f>
                              <m:fPr>
                                <m:ctrlPr>
                                  <a:rPr lang="en-US" sz="2000" b="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𝑎</m:t>
                                </m:r>
                              </m:num>
                              <m:den>
                                <m:r>
                                  <a:rPr lang="en-US" sz="2000" b="0" i="1" smtClean="0">
                                    <a:solidFill>
                                      <a:srgbClr val="000000"/>
                                    </a:solidFill>
                                    <a:latin typeface="Cambria Math" panose="02040503050406030204" pitchFamily="18" charset="0"/>
                                    <a:cs typeface="Times New Roman" panose="02020603050405020304" pitchFamily="18" charset="0"/>
                                  </a:rPr>
                                  <m:t>2</m:t>
                                </m:r>
                              </m:den>
                            </m:f>
                          </m:sub>
                        </m:sSub>
                        <m:f>
                          <m:fPr>
                            <m:ctrlPr>
                              <a:rPr lang="en-US" sz="2000" b="0" i="1" smtClean="0">
                                <a:solidFill>
                                  <a:srgbClr val="000000"/>
                                </a:solidFill>
                                <a:latin typeface="Cambria Math" panose="02040503050406030204" pitchFamily="18" charset="0"/>
                                <a:cs typeface="Times New Roman" panose="02020603050405020304" pitchFamily="18" charset="0"/>
                              </a:rPr>
                            </m:ctrlPr>
                          </m:fPr>
                          <m:num>
                            <m:r>
                              <a:rPr lang="el-GR" sz="2000" b="0" i="1" smtClean="0">
                                <a:solidFill>
                                  <a:srgbClr val="000000"/>
                                </a:solidFill>
                                <a:latin typeface="Cambria Math" panose="02040503050406030204" pitchFamily="18" charset="0"/>
                                <a:cs typeface="Times New Roman" panose="02020603050405020304" pitchFamily="18" charset="0"/>
                              </a:rPr>
                              <m:t>𝜎</m:t>
                            </m:r>
                          </m:num>
                          <m:den>
                            <m:rad>
                              <m:radPr>
                                <m:degHide m:val="on"/>
                                <m:ctrlPr>
                                  <a:rPr lang="en-US" sz="2000" b="0" i="1" smtClean="0">
                                    <a:solidFill>
                                      <a:srgbClr val="000000"/>
                                    </a:solidFill>
                                    <a:latin typeface="Cambria Math" panose="02040503050406030204" pitchFamily="18" charset="0"/>
                                    <a:cs typeface="Times New Roman" panose="02020603050405020304" pitchFamily="18" charset="0"/>
                                  </a:rPr>
                                </m:ctrlPr>
                              </m:radPr>
                              <m:deg/>
                              <m:e>
                                <m:r>
                                  <a:rPr lang="en-US" sz="2000" b="0" i="1" smtClean="0">
                                    <a:solidFill>
                                      <a:srgbClr val="000000"/>
                                    </a:solidFill>
                                    <a:latin typeface="Cambria Math" panose="02040503050406030204" pitchFamily="18" charset="0"/>
                                    <a:cs typeface="Times New Roman" panose="02020603050405020304" pitchFamily="18" charset="0"/>
                                  </a:rPr>
                                  <m:t>𝑛</m:t>
                                </m:r>
                              </m:e>
                            </m:rad>
                          </m:den>
                        </m:f>
                        <m:r>
                          <a:rPr lang="en-US" sz="2000" b="0" i="1" smtClean="0">
                            <a:solidFill>
                              <a:srgbClr val="000000"/>
                            </a:solidFill>
                            <a:latin typeface="Cambria Math" panose="02040503050406030204" pitchFamily="18" charset="0"/>
                            <a:cs typeface="Times New Roman" panose="02020603050405020304" pitchFamily="18" charset="0"/>
                          </a:rPr>
                          <m:t>,</m:t>
                        </m:r>
                        <m:r>
                          <a:rPr lang="el-GR" sz="2000" b="0" i="1" smtClean="0">
                            <a:solidFill>
                              <a:srgbClr val="000000"/>
                            </a:solidFill>
                            <a:latin typeface="Cambria Math" panose="02040503050406030204" pitchFamily="18" charset="0"/>
                            <a:cs typeface="Times New Roman" panose="02020603050405020304" pitchFamily="18" charset="0"/>
                          </a:rPr>
                          <m:t>+</m:t>
                        </m:r>
                        <m:r>
                          <a:rPr lang="el-GR"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l-GR" sz="2000" i="1" smtClean="0">
                            <a:solidFill>
                              <a:srgbClr val="000000"/>
                            </a:solidFill>
                            <a:latin typeface="Cambria Math" panose="02040503050406030204" pitchFamily="18" charset="0"/>
                            <a:cs typeface="Times New Roman" panose="02020603050405020304" pitchFamily="18" charset="0"/>
                          </a:rPr>
                          <m:t> </m:t>
                        </m:r>
                      </m:e>
                    </m:d>
                  </m:oMath>
                </a14:m>
                <a:r>
                  <a:rPr lang="el-GR" sz="2000" dirty="0">
                    <a:solidFill>
                      <a:srgbClr val="000000"/>
                    </a:solidFill>
                    <a:latin typeface="Times New Roman" panose="02020603050405020304" pitchFamily="18" charset="0"/>
                    <a:cs typeface="Times New Roman" panose="02020603050405020304" pitchFamily="18" charset="0"/>
                  </a:rPr>
                  <a:t>, κάτω φρ</a:t>
                </a:r>
                <a:r>
                  <a:rPr lang="el-GR" dirty="0">
                    <a:solidFill>
                      <a:srgbClr val="000000"/>
                    </a:solidFill>
                    <a:latin typeface="Times New Roman" panose="02020603050405020304" pitchFamily="18" charset="0"/>
                    <a:cs typeface="Times New Roman" panose="02020603050405020304" pitchFamily="18" charset="0"/>
                  </a:rPr>
                  <a:t>άγμα</a:t>
                </a:r>
                <a:endParaRPr lang="el-GR" sz="2000" dirty="0">
                  <a:solidFill>
                    <a:srgbClr val="000000"/>
                  </a:solidFill>
                  <a:latin typeface="Times New Roman" panose="02020603050405020304" pitchFamily="18" charset="0"/>
                  <a:cs typeface="Times New Roman" panose="02020603050405020304" pitchFamily="18" charset="0"/>
                </a:endParaRPr>
              </a:p>
              <a:p>
                <a:pPr algn="ctr" defTabSz="457200">
                  <a:defRPr/>
                </a:pPr>
                <a:r>
                  <a:rPr lang="el-GR"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r>
                          <a:rPr lang="el-GR" b="0" i="1" smtClean="0">
                            <a:solidFill>
                              <a:srgbClr val="000000"/>
                            </a:solidFill>
                            <a:latin typeface="Cambria Math" panose="02040503050406030204" pitchFamily="18" charset="0"/>
                            <a:cs typeface="Times New Roman" panose="02020603050405020304" pitchFamily="18" charset="0"/>
                          </a:rPr>
                          <m:t>−</m:t>
                        </m:r>
                        <m:r>
                          <a:rPr lang="el-GR"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l-GR" b="0" i="1" smtClean="0">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l-GR" i="1">
                                <a:solidFill>
                                  <a:srgbClr val="000000"/>
                                </a:solidFill>
                                <a:latin typeface="Cambria Math" panose="02040503050406030204" pitchFamily="18" charset="0"/>
                                <a:cs typeface="Times New Roman" panose="02020603050405020304" pitchFamily="18" charset="0"/>
                              </a:rPr>
                              <m:t>𝜎</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r>
                          <a:rPr lang="el-GR" i="1">
                            <a:solidFill>
                              <a:srgbClr val="000000"/>
                            </a:solidFill>
                            <a:latin typeface="Cambria Math" panose="02040503050406030204" pitchFamily="18" charset="0"/>
                            <a:cs typeface="Times New Roman" panose="02020603050405020304" pitchFamily="18" charset="0"/>
                          </a:rPr>
                          <m:t> </m:t>
                        </m:r>
                      </m:e>
                    </m:d>
                  </m:oMath>
                </a14:m>
                <a:r>
                  <a:rPr lang="el-GR" dirty="0">
                    <a:solidFill>
                      <a:srgbClr val="000000"/>
                    </a:solidFill>
                    <a:latin typeface="Times New Roman" panose="02020603050405020304" pitchFamily="18" charset="0"/>
                    <a:cs typeface="Times New Roman" panose="02020603050405020304" pitchFamily="18" charset="0"/>
                  </a:rPr>
                  <a:t>, άνω φράγμα φράγμα</a:t>
                </a:r>
              </a:p>
            </p:txBody>
          </p:sp>
        </mc:Choice>
        <mc:Fallback xmlns="">
          <p:sp>
            <p:nvSpPr>
              <p:cNvPr id="4" name="Θέση περιεχομένου 3">
                <a:extLst>
                  <a:ext uri="{FF2B5EF4-FFF2-40B4-BE49-F238E27FC236}">
                    <a16:creationId xmlns:a16="http://schemas.microsoft.com/office/drawing/2014/main" id="{98AAC569-5579-44F3-ADAA-0EB580376F1D}"/>
                  </a:ext>
                </a:extLst>
              </p:cNvPr>
              <p:cNvSpPr>
                <a:spLocks noGrp="1" noRot="1" noChangeAspect="1" noMove="1" noResize="1" noEditPoints="1" noAdjustHandles="1" noChangeArrowheads="1" noChangeShapeType="1" noTextEdit="1"/>
              </p:cNvSpPr>
              <p:nvPr>
                <p:ph idx="1"/>
              </p:nvPr>
            </p:nvSpPr>
            <p:spPr>
              <a:xfrm>
                <a:off x="1096963" y="1846263"/>
                <a:ext cx="10058400" cy="2661082"/>
              </a:xfrm>
              <a:prstGeom prst="rect">
                <a:avLst/>
              </a:prstGeom>
              <a:blipFill>
                <a:blip r:embed="rId2"/>
                <a:stretch>
                  <a:fillRect l="-605" r="-1453"/>
                </a:stretch>
              </a:blipFill>
            </p:spPr>
            <p:txBody>
              <a:bodyPr/>
              <a:lstStyle/>
              <a:p>
                <a:r>
                  <a:rPr lang="el-GR">
                    <a:noFill/>
                  </a:rPr>
                  <a:t> </a:t>
                </a:r>
              </a:p>
            </p:txBody>
          </p:sp>
        </mc:Fallback>
      </mc:AlternateContent>
      <p:pic>
        <p:nvPicPr>
          <p:cNvPr id="7" name="Εικόνα 6" descr="Εικόνα που περιέχει φωτογραφία, καθιστός, παλιός, μαύρο&#10;&#10;Περιγραφή που δημιουργήθηκε αυτόματα">
            <a:extLst>
              <a:ext uri="{FF2B5EF4-FFF2-40B4-BE49-F238E27FC236}">
                <a16:creationId xmlns:a16="http://schemas.microsoft.com/office/drawing/2014/main" id="{660AF609-92F8-48BA-8D25-951A7E431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862" y="4616248"/>
            <a:ext cx="2714058" cy="1475187"/>
          </a:xfrm>
          <a:prstGeom prst="rect">
            <a:avLst/>
          </a:prstGeom>
        </p:spPr>
      </p:pic>
      <p:pic>
        <p:nvPicPr>
          <p:cNvPr id="9" name="Εικόνα 8" descr="Εικόνα που περιέχει φωτογραφία, καθιστός, χιόνι, σκι&#10;&#10;Περιγραφή που δημιουργήθηκε αυτόματα">
            <a:extLst>
              <a:ext uri="{FF2B5EF4-FFF2-40B4-BE49-F238E27FC236}">
                <a16:creationId xmlns:a16="http://schemas.microsoft.com/office/drawing/2014/main" id="{73BBD60B-AA82-43E3-8303-38F27986E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624012"/>
            <a:ext cx="2850122" cy="1467423"/>
          </a:xfrm>
          <a:prstGeom prst="rect">
            <a:avLst/>
          </a:prstGeom>
        </p:spPr>
      </p:pic>
    </p:spTree>
    <p:extLst>
      <p:ext uri="{BB962C8B-B14F-4D97-AF65-F5344CB8AC3E}">
        <p14:creationId xmlns:p14="http://schemas.microsoft.com/office/powerpoint/2010/main" val="113192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8017D-D85F-4EED-BF33-4D8E8F9E989D}"/>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Κανονική κατανομή, γνωστή τυπική απόκλιση </a:t>
            </a:r>
            <a:endParaRPr lang="el-GR" dirty="0"/>
          </a:p>
        </p:txBody>
      </p:sp>
      <p:sp>
        <p:nvSpPr>
          <p:cNvPr id="5" name="Θέση περιεχομένου 4">
            <a:extLst>
              <a:ext uri="{FF2B5EF4-FFF2-40B4-BE49-F238E27FC236}">
                <a16:creationId xmlns:a16="http://schemas.microsoft.com/office/drawing/2014/main" id="{22520E6A-D01B-412B-A71D-EC767753ACCF}"/>
              </a:ext>
            </a:extLst>
          </p:cNvPr>
          <p:cNvSpPr>
            <a:spLocks noGrp="1"/>
          </p:cNvSpPr>
          <p:nvPr>
            <p:ph idx="1"/>
          </p:nvPr>
        </p:nvSpPr>
        <p:spPr/>
        <p:txBody>
          <a:bodyPr/>
          <a:lstStyle/>
          <a:p>
            <a:r>
              <a:rPr lang="el-GR" u="sng" dirty="0"/>
              <a:t>Παράδειγμα</a:t>
            </a:r>
            <a:r>
              <a:rPr lang="en-US" u="sng" dirty="0"/>
              <a:t>:</a:t>
            </a:r>
          </a:p>
          <a:p>
            <a:r>
              <a:rPr lang="el-GR" dirty="0"/>
              <a:t>Για τη μελέτη της επίδρασης ενός λιπάσματος στην καλλιέργεια φασολιών ένας αριθμός φυτών ποτιζόταν κάθε μέρα για δύο βδομάδες με διάλυμα λιπάσματος ίδιας περιεκτικότητας. Στο τέλος των δύο βδομάδων το ύψος Χ 9 φυτών βρέθηκε να είναι σε </a:t>
            </a:r>
            <a:r>
              <a:rPr lang="en-US" dirty="0"/>
              <a:t>cm:</a:t>
            </a:r>
          </a:p>
          <a:p>
            <a:pPr algn="ctr"/>
            <a:r>
              <a:rPr lang="en-US" dirty="0"/>
              <a:t>17,5 14,5 15,2 14 17,3 18 13,8 15,3 16,2</a:t>
            </a:r>
          </a:p>
          <a:p>
            <a:pPr algn="just"/>
            <a:r>
              <a:rPr lang="el-GR" dirty="0"/>
              <a:t>Αν το ύψος των φυτών ακολουθεί κανονική κατανομή με τυπική απόκλιση σ</a:t>
            </a:r>
            <a:r>
              <a:rPr lang="en-US" dirty="0"/>
              <a:t>=2 </a:t>
            </a:r>
            <a:r>
              <a:rPr lang="el-GR" dirty="0"/>
              <a:t>, να βρεθεί ένα διάστημα εμπιστοσύνης 95%  για την μέση τιμή του ύψους.</a:t>
            </a:r>
          </a:p>
          <a:p>
            <a:pPr algn="just"/>
            <a:endParaRPr lang="el-GR" dirty="0"/>
          </a:p>
          <a:p>
            <a:pPr algn="just"/>
            <a:endParaRPr lang="el-GR" dirty="0"/>
          </a:p>
        </p:txBody>
      </p:sp>
    </p:spTree>
    <p:extLst>
      <p:ext uri="{BB962C8B-B14F-4D97-AF65-F5344CB8AC3E}">
        <p14:creationId xmlns:p14="http://schemas.microsoft.com/office/powerpoint/2010/main" val="330293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8017D-D85F-4EED-BF33-4D8E8F9E989D}"/>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Κανονική κατανομή, γνωστή τυπική απόκλιση </a:t>
            </a:r>
            <a:endParaRPr lang="el-GR" dirty="0"/>
          </a:p>
        </p:txBody>
      </p:sp>
      <mc:AlternateContent xmlns:mc="http://schemas.openxmlformats.org/markup-compatibility/2006" xmlns:a14="http://schemas.microsoft.com/office/drawing/2010/main">
        <mc:Choice Requires="a14">
          <p:sp>
            <p:nvSpPr>
              <p:cNvPr id="5" name="Θέση περιεχομένου 4">
                <a:extLst>
                  <a:ext uri="{FF2B5EF4-FFF2-40B4-BE49-F238E27FC236}">
                    <a16:creationId xmlns:a16="http://schemas.microsoft.com/office/drawing/2014/main" id="{22520E6A-D01B-412B-A71D-EC767753ACCF}"/>
                  </a:ext>
                </a:extLst>
              </p:cNvPr>
              <p:cNvSpPr>
                <a:spLocks noGrp="1"/>
              </p:cNvSpPr>
              <p:nvPr>
                <p:ph idx="1"/>
              </p:nvPr>
            </p:nvSpPr>
            <p:spPr/>
            <p:txBody>
              <a:bodyPr/>
              <a:lstStyle/>
              <a:p>
                <a:r>
                  <a:rPr lang="el-GR" u="sng" dirty="0"/>
                  <a:t>Παράδειγμα</a:t>
                </a:r>
                <a:r>
                  <a:rPr lang="en-US" u="sng" dirty="0"/>
                  <a:t>:</a:t>
                </a:r>
              </a:p>
              <a:p>
                <a:pPr algn="just"/>
                <a:r>
                  <a:rPr lang="el-GR" dirty="0"/>
                  <a:t>Η μέση τιμή του δείγματος αυτού είναι</a:t>
                </a:r>
                <a:r>
                  <a:rPr lang="en-US" dirty="0"/>
                  <a:t>:</a:t>
                </a:r>
              </a:p>
              <a:p>
                <a:pPr algn="ct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9</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=15,76</m:t>
                        </m:r>
                      </m:e>
                    </m:nary>
                    <m:r>
                      <a:rPr lang="el-GR" b="0" i="1" smtClean="0">
                        <a:latin typeface="Cambria Math" panose="02040503050406030204" pitchFamily="18" charset="0"/>
                      </a:rPr>
                      <m:t> </m:t>
                    </m:r>
                    <m:r>
                      <a:rPr lang="en-US" b="0" i="1" smtClean="0">
                        <a:latin typeface="Cambria Math" panose="02040503050406030204" pitchFamily="18" charset="0"/>
                      </a:rPr>
                      <m:t>𝑐𝑚</m:t>
                    </m:r>
                  </m:oMath>
                </a14:m>
                <a:endParaRPr lang="en-US" b="0" dirty="0"/>
              </a:p>
              <a:p>
                <a:pPr algn="ct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l-GR" i="1">
                                <a:solidFill>
                                  <a:srgbClr val="000000"/>
                                </a:solidFill>
                                <a:latin typeface="Cambria Math" panose="02040503050406030204" pitchFamily="18" charset="0"/>
                                <a:cs typeface="Times New Roman" panose="02020603050405020304" pitchFamily="18" charset="0"/>
                              </a:rPr>
                              <m:t>𝜎</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r>
                          <a:rPr lang="en-US" i="1">
                            <a:solidFill>
                              <a:srgbClr val="000000"/>
                            </a:solidFill>
                            <a:latin typeface="Cambria Math" panose="02040503050406030204" pitchFamily="18" charset="0"/>
                            <a:cs typeface="Times New Roman" panose="02020603050405020304" pitchFamily="18" charset="0"/>
                          </a:rPr>
                          <m:t>,</m:t>
                        </m:r>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l-GR" i="1">
                                <a:solidFill>
                                  <a:srgbClr val="000000"/>
                                </a:solidFill>
                                <a:latin typeface="Cambria Math" panose="02040503050406030204" pitchFamily="18" charset="0"/>
                                <a:cs typeface="Times New Roman" panose="02020603050405020304" pitchFamily="18" charset="0"/>
                              </a:rPr>
                              <m:t>𝜎</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e>
                    </m:d>
                    <m:r>
                      <a:rPr lang="en-US" b="0" i="0" smtClean="0">
                        <a:solidFill>
                          <a:srgbClr val="000000"/>
                        </a:solidFill>
                        <a:latin typeface="Cambria Math" panose="02040503050406030204" pitchFamily="18" charset="0"/>
                        <a:cs typeface="Times New Roman" panose="02020603050405020304" pitchFamily="18" charset="0"/>
                      </a:rPr>
                      <m:t>=</m:t>
                    </m:r>
                    <m:d>
                      <m:dPr>
                        <m:begChr m:val="["/>
                        <m:endChr m:val="]"/>
                        <m:ctrlPr>
                          <a:rPr lang="el-GR" i="1">
                            <a:solidFill>
                              <a:srgbClr val="000000"/>
                            </a:solidFill>
                            <a:latin typeface="Cambria Math" panose="02040503050406030204" pitchFamily="18" charset="0"/>
                            <a:cs typeface="Times New Roman" panose="02020603050405020304" pitchFamily="18" charset="0"/>
                          </a:rPr>
                        </m:ctrlPr>
                      </m:dPr>
                      <m:e>
                        <m:r>
                          <a:rPr lang="en-US" b="0" i="1" smtClean="0">
                            <a:solidFill>
                              <a:srgbClr val="000000"/>
                            </a:solidFill>
                            <a:latin typeface="Cambria Math" panose="02040503050406030204" pitchFamily="18" charset="0"/>
                            <a:cs typeface="Times New Roman" panose="02020603050405020304" pitchFamily="18" charset="0"/>
                          </a:rPr>
                          <m:t>15,71</m:t>
                        </m:r>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0,05</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2</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b="0" i="1" smtClean="0">
                                    <a:solidFill>
                                      <a:srgbClr val="000000"/>
                                    </a:solidFill>
                                    <a:latin typeface="Cambria Math" panose="02040503050406030204" pitchFamily="18" charset="0"/>
                                    <a:cs typeface="Times New Roman" panose="02020603050405020304" pitchFamily="18" charset="0"/>
                                  </a:rPr>
                                  <m:t>9</m:t>
                                </m:r>
                              </m:e>
                            </m:rad>
                          </m:den>
                        </m:f>
                        <m:r>
                          <a:rPr lang="en-US" i="1">
                            <a:solidFill>
                              <a:srgbClr val="000000"/>
                            </a:solidFill>
                            <a:latin typeface="Cambria Math" panose="02040503050406030204" pitchFamily="18" charset="0"/>
                            <a:cs typeface="Times New Roman" panose="02020603050405020304" pitchFamily="18" charset="0"/>
                          </a:rPr>
                          <m:t>,</m:t>
                        </m:r>
                        <m:r>
                          <a:rPr lang="el-GR" i="1" smtClean="0">
                            <a:solidFill>
                              <a:srgbClr val="000000"/>
                            </a:solidFill>
                            <a:latin typeface="Cambria Math" panose="02040503050406030204" pitchFamily="18" charset="0"/>
                            <a:cs typeface="Times New Roman" panose="02020603050405020304" pitchFamily="18" charset="0"/>
                          </a:rPr>
                          <m:t> </m:t>
                        </m:r>
                        <m:r>
                          <a:rPr lang="en-US" b="0" i="1" smtClean="0">
                            <a:solidFill>
                              <a:srgbClr val="000000"/>
                            </a:solidFill>
                            <a:latin typeface="Cambria Math" panose="02040503050406030204" pitchFamily="18" charset="0"/>
                            <a:cs typeface="Times New Roman" panose="02020603050405020304" pitchFamily="18" charset="0"/>
                          </a:rPr>
                          <m:t>15,71</m:t>
                        </m:r>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0.05</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2</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b="0" i="1" smtClean="0">
                                    <a:solidFill>
                                      <a:srgbClr val="000000"/>
                                    </a:solidFill>
                                    <a:latin typeface="Cambria Math" panose="02040503050406030204" pitchFamily="18" charset="0"/>
                                    <a:cs typeface="Times New Roman" panose="02020603050405020304" pitchFamily="18" charset="0"/>
                                  </a:rPr>
                                  <m:t>9</m:t>
                                </m:r>
                              </m:e>
                            </m:rad>
                          </m:den>
                        </m:f>
                      </m:e>
                    </m:d>
                  </m:oMath>
                </a14:m>
                <a:endParaRPr lang="el-GR" dirty="0">
                  <a:solidFill>
                    <a:srgbClr val="000000"/>
                  </a:solidFill>
                  <a:latin typeface="Times New Roman" panose="02020603050405020304" pitchFamily="18" charset="0"/>
                  <a:cs typeface="Times New Roman" panose="02020603050405020304" pitchFamily="18" charset="0"/>
                </a:endParaRPr>
              </a:p>
              <a:p>
                <a:pPr algn="just"/>
                <a:r>
                  <a:rPr lang="el-GR" dirty="0">
                    <a:solidFill>
                      <a:srgbClr val="000000"/>
                    </a:solidFill>
                    <a:latin typeface="Times New Roman" panose="02020603050405020304" pitchFamily="18" charset="0"/>
                    <a:cs typeface="Times New Roman" panose="02020603050405020304" pitchFamily="18" charset="0"/>
                  </a:rPr>
                  <a:t>Από τον πίνακα της τυποποιημένης κατανομής </a:t>
                </a:r>
                <a14:m>
                  <m:oMath xmlns:m="http://schemas.openxmlformats.org/officeDocument/2006/math">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0,05</m:t>
                            </m:r>
                          </m:num>
                          <m:den>
                            <m:r>
                              <a:rPr lang="en-US" i="1">
                                <a:solidFill>
                                  <a:srgbClr val="000000"/>
                                </a:solidFill>
                                <a:latin typeface="Cambria Math" panose="02040503050406030204" pitchFamily="18" charset="0"/>
                                <a:cs typeface="Times New Roman" panose="02020603050405020304" pitchFamily="18" charset="0"/>
                              </a:rPr>
                              <m:t>2</m:t>
                            </m:r>
                          </m:den>
                        </m:f>
                      </m:sub>
                    </m:sSub>
                  </m:oMath>
                </a14:m>
                <a:r>
                  <a:rPr lang="en-US" dirty="0">
                    <a:solidFill>
                      <a:srgbClr val="000000"/>
                    </a:solidFill>
                    <a:latin typeface="Times New Roman" panose="02020603050405020304" pitchFamily="18" charset="0"/>
                    <a:cs typeface="Times New Roman" panose="02020603050405020304" pitchFamily="18" charset="0"/>
                  </a:rPr>
                  <a:t> = 1,96</a:t>
                </a:r>
                <a:endParaRPr lang="el-GR" dirty="0">
                  <a:solidFill>
                    <a:srgbClr val="000000"/>
                  </a:solidFill>
                  <a:latin typeface="Times New Roman" panose="02020603050405020304" pitchFamily="18" charset="0"/>
                  <a:cs typeface="Times New Roman" panose="02020603050405020304" pitchFamily="18" charset="0"/>
                </a:endParaRPr>
              </a:p>
              <a:p>
                <a:pPr algn="ct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r>
                          <a:rPr lang="en-US" i="1">
                            <a:solidFill>
                              <a:srgbClr val="000000"/>
                            </a:solidFill>
                            <a:latin typeface="Cambria Math" panose="02040503050406030204" pitchFamily="18" charset="0"/>
                            <a:cs typeface="Times New Roman" panose="02020603050405020304" pitchFamily="18" charset="0"/>
                          </a:rPr>
                          <m:t>15,71−</m:t>
                        </m:r>
                        <m:r>
                          <a:rPr lang="en-US" b="0" i="1" smtClean="0">
                            <a:solidFill>
                              <a:srgbClr val="000000"/>
                            </a:solidFill>
                            <a:latin typeface="Cambria Math" panose="02040503050406030204" pitchFamily="18" charset="0"/>
                            <a:cs typeface="Times New Roman" panose="02020603050405020304" pitchFamily="18" charset="0"/>
                          </a:rPr>
                          <m:t>1,96</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2</m:t>
                            </m:r>
                          </m:num>
                          <m:den>
                            <m:r>
                              <a:rPr lang="en-US" b="0" i="1" smtClean="0">
                                <a:solidFill>
                                  <a:srgbClr val="000000"/>
                                </a:solidFill>
                                <a:latin typeface="Cambria Math" panose="02040503050406030204" pitchFamily="18" charset="0"/>
                                <a:cs typeface="Times New Roman" panose="02020603050405020304" pitchFamily="18" charset="0"/>
                              </a:rPr>
                              <m:t>3</m:t>
                            </m:r>
                          </m:den>
                        </m:f>
                        <m:r>
                          <a:rPr lang="en-US" i="1">
                            <a:solidFill>
                              <a:srgbClr val="000000"/>
                            </a:solidFill>
                            <a:latin typeface="Cambria Math" panose="02040503050406030204" pitchFamily="18" charset="0"/>
                            <a:cs typeface="Times New Roman" panose="02020603050405020304" pitchFamily="18" charset="0"/>
                          </a:rPr>
                          <m:t>,</m:t>
                        </m:r>
                        <m:r>
                          <a:rPr lang="el-GR" i="1">
                            <a:solidFill>
                              <a:srgbClr val="000000"/>
                            </a:solidFill>
                            <a:latin typeface="Cambria Math" panose="02040503050406030204" pitchFamily="18" charset="0"/>
                            <a:cs typeface="Times New Roman" panose="02020603050405020304" pitchFamily="18" charset="0"/>
                          </a:rPr>
                          <m:t> </m:t>
                        </m:r>
                        <m:r>
                          <a:rPr lang="en-US" i="1">
                            <a:solidFill>
                              <a:srgbClr val="000000"/>
                            </a:solidFill>
                            <a:latin typeface="Cambria Math" panose="02040503050406030204" pitchFamily="18" charset="0"/>
                            <a:cs typeface="Times New Roman" panose="02020603050405020304" pitchFamily="18" charset="0"/>
                          </a:rPr>
                          <m:t>15,71+</m:t>
                        </m:r>
                        <m:r>
                          <a:rPr lang="en-US" b="0" i="1" smtClean="0">
                            <a:solidFill>
                              <a:srgbClr val="000000"/>
                            </a:solidFill>
                            <a:latin typeface="Cambria Math" panose="02040503050406030204" pitchFamily="18" charset="0"/>
                            <a:cs typeface="Times New Roman" panose="02020603050405020304" pitchFamily="18" charset="0"/>
                          </a:rPr>
                          <m:t>1,96</m:t>
                        </m:r>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2</m:t>
                            </m:r>
                          </m:num>
                          <m:den>
                            <m:r>
                              <a:rPr lang="en-US" b="0" i="1" smtClean="0">
                                <a:solidFill>
                                  <a:srgbClr val="000000"/>
                                </a:solidFill>
                                <a:latin typeface="Cambria Math" panose="02040503050406030204" pitchFamily="18" charset="0"/>
                                <a:cs typeface="Times New Roman" panose="02020603050405020304" pitchFamily="18" charset="0"/>
                              </a:rPr>
                              <m:t>3</m:t>
                            </m:r>
                          </m:den>
                        </m:f>
                      </m:e>
                    </m:d>
                    <m:r>
                      <a:rPr lang="en-US" b="0" i="1" smtClean="0">
                        <a:solidFill>
                          <a:srgbClr val="000000"/>
                        </a:solidFill>
                        <a:latin typeface="Cambria Math" panose="02040503050406030204" pitchFamily="18" charset="0"/>
                        <a:cs typeface="Times New Roman" panose="02020603050405020304" pitchFamily="18" charset="0"/>
                      </a:rPr>
                      <m:t>= </m:t>
                    </m:r>
                    <m:d>
                      <m:dPr>
                        <m:begChr m:val="["/>
                        <m:endChr m:val="]"/>
                        <m:ctrlPr>
                          <a:rPr lang="en-US" b="0" i="1" smtClean="0">
                            <a:solidFill>
                              <a:srgbClr val="000000"/>
                            </a:solidFill>
                            <a:latin typeface="Cambria Math" panose="02040503050406030204" pitchFamily="18" charset="0"/>
                            <a:cs typeface="Times New Roman" panose="02020603050405020304" pitchFamily="18" charset="0"/>
                          </a:rPr>
                        </m:ctrlPr>
                      </m:dPr>
                      <m:e>
                        <m:r>
                          <a:rPr lang="en-US" b="0" i="1" smtClean="0">
                            <a:solidFill>
                              <a:srgbClr val="000000"/>
                            </a:solidFill>
                            <a:latin typeface="Cambria Math" panose="02040503050406030204" pitchFamily="18" charset="0"/>
                            <a:cs typeface="Times New Roman" panose="02020603050405020304" pitchFamily="18" charset="0"/>
                          </a:rPr>
                          <m:t>14,45 , 17,06</m:t>
                        </m:r>
                      </m:e>
                    </m:d>
                  </m:oMath>
                </a14:m>
                <a:endParaRPr lang="el-GR" dirty="0"/>
              </a:p>
              <a:p>
                <a:pPr algn="just"/>
                <a:endParaRPr lang="el-GR" dirty="0"/>
              </a:p>
            </p:txBody>
          </p:sp>
        </mc:Choice>
        <mc:Fallback xmlns="">
          <p:sp>
            <p:nvSpPr>
              <p:cNvPr id="5" name="Θέση περιεχομένου 4">
                <a:extLst>
                  <a:ext uri="{FF2B5EF4-FFF2-40B4-BE49-F238E27FC236}">
                    <a16:creationId xmlns:a16="http://schemas.microsoft.com/office/drawing/2014/main" id="{22520E6A-D01B-412B-A71D-EC767753ACCF}"/>
                  </a:ext>
                </a:extLst>
              </p:cNvPr>
              <p:cNvSpPr>
                <a:spLocks noGrp="1" noRot="1" noChangeAspect="1" noMove="1" noResize="1" noEditPoints="1" noAdjustHandles="1" noChangeArrowheads="1" noChangeShapeType="1" noTextEdit="1"/>
              </p:cNvSpPr>
              <p:nvPr>
                <p:ph idx="1"/>
              </p:nvPr>
            </p:nvSpPr>
            <p:spPr>
              <a:blipFill>
                <a:blip r:embed="rId2"/>
                <a:stretch>
                  <a:fillRect l="-606" t="-1667"/>
                </a:stretch>
              </a:blipFill>
            </p:spPr>
            <p:txBody>
              <a:bodyPr/>
              <a:lstStyle/>
              <a:p>
                <a:r>
                  <a:rPr lang="el-GR">
                    <a:noFill/>
                  </a:rPr>
                  <a:t> </a:t>
                </a:r>
              </a:p>
            </p:txBody>
          </p:sp>
        </mc:Fallback>
      </mc:AlternateContent>
    </p:spTree>
    <p:extLst>
      <p:ext uri="{BB962C8B-B14F-4D97-AF65-F5344CB8AC3E}">
        <p14:creationId xmlns:p14="http://schemas.microsoft.com/office/powerpoint/2010/main" val="348549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8017D-D85F-4EED-BF33-4D8E8F9E989D}"/>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Κανονική κατανομή, γνωστή τυπική απόκλιση </a:t>
            </a:r>
            <a:r>
              <a:rPr lang="en-US" sz="2800" dirty="0">
                <a:solidFill>
                  <a:srgbClr val="000000">
                    <a:lumMod val="75000"/>
                    <a:lumOff val="25000"/>
                  </a:srgbClr>
                </a:solidFill>
                <a:latin typeface="Times New Roman" panose="02020603050405020304" pitchFamily="18" charset="0"/>
                <a:cs typeface="Times New Roman" panose="02020603050405020304" pitchFamily="18" charset="0"/>
              </a:rPr>
              <a:t>(</a:t>
            </a: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Μεγάλο δείγμα)</a:t>
            </a:r>
            <a:endParaRPr lang="el-GR" dirty="0"/>
          </a:p>
        </p:txBody>
      </p:sp>
      <p:sp>
        <p:nvSpPr>
          <p:cNvPr id="5" name="Θέση περιεχομένου 4">
            <a:extLst>
              <a:ext uri="{FF2B5EF4-FFF2-40B4-BE49-F238E27FC236}">
                <a16:creationId xmlns:a16="http://schemas.microsoft.com/office/drawing/2014/main" id="{22520E6A-D01B-412B-A71D-EC767753ACCF}"/>
              </a:ext>
            </a:extLst>
          </p:cNvPr>
          <p:cNvSpPr>
            <a:spLocks noGrp="1"/>
          </p:cNvSpPr>
          <p:nvPr>
            <p:ph idx="1"/>
          </p:nvPr>
        </p:nvSpPr>
        <p:spPr/>
        <p:txBody>
          <a:bodyPr/>
          <a:lstStyle/>
          <a:p>
            <a:endParaRPr lang="el-GR" dirty="0"/>
          </a:p>
          <a:p>
            <a:pPr algn="just"/>
            <a:endParaRPr lang="el-GR" dirty="0"/>
          </a:p>
        </p:txBody>
      </p:sp>
      <mc:AlternateContent xmlns:mc="http://schemas.openxmlformats.org/markup-compatibility/2006" xmlns:a14="http://schemas.microsoft.com/office/drawing/2010/main">
        <mc:Choice Requires="a14">
          <p:sp>
            <p:nvSpPr>
              <p:cNvPr id="4" name="Ορθογώνιο 3">
                <a:extLst>
                  <a:ext uri="{FF2B5EF4-FFF2-40B4-BE49-F238E27FC236}">
                    <a16:creationId xmlns:a16="http://schemas.microsoft.com/office/drawing/2014/main" id="{F77029EB-2758-4085-86A5-A8AC38E02B9D}"/>
                  </a:ext>
                </a:extLst>
              </p:cNvPr>
              <p:cNvSpPr/>
              <p:nvPr/>
            </p:nvSpPr>
            <p:spPr>
              <a:xfrm>
                <a:off x="1255552" y="1845734"/>
                <a:ext cx="9680895" cy="20520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just" defTabSz="457200" rtl="0" eaLnBrk="1" fontAlgn="auto" latinLnBrk="0" hangingPunct="1">
                  <a:lnSpc>
                    <a:spcPct val="100000"/>
                  </a:lnSpc>
                  <a:spcBef>
                    <a:spcPts val="0"/>
                  </a:spcBef>
                  <a:spcAft>
                    <a:spcPts val="0"/>
                  </a:spcAft>
                  <a:buClrTx/>
                  <a:buSzTx/>
                  <a:tabLst/>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Ένα 100(1-α)% διάστημα εμπιστοσύνης για την μέση τιμής μιας κανονικής κατανομής μεταβλητής Χ με γνωστή τυπική απόκλιση</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 </a:t>
                </a:r>
                <a:r>
                  <a:rPr lang="el-GR" sz="2000" dirty="0">
                    <a:solidFill>
                      <a:srgbClr val="000000"/>
                    </a:solidFill>
                    <a:latin typeface="Times New Roman" panose="02020603050405020304" pitchFamily="18" charset="0"/>
                    <a:cs typeface="Times New Roman" panose="02020603050405020304" pitchFamily="18" charset="0"/>
                  </a:rPr>
                  <a:t>που προκύπτει από ένα δείγμα μεγέθους </a:t>
                </a:r>
                <a:r>
                  <a:rPr lang="en-US" sz="2000" dirty="0">
                    <a:solidFill>
                      <a:srgbClr val="000000"/>
                    </a:solidFill>
                    <a:latin typeface="Times New Roman" panose="02020603050405020304" pitchFamily="18" charset="0"/>
                    <a:cs typeface="Times New Roman" panose="02020603050405020304" pitchFamily="18" charset="0"/>
                  </a:rPr>
                  <a:t>n, </a:t>
                </a:r>
                <a:r>
                  <a:rPr lang="el-GR" sz="2000" dirty="0">
                    <a:solidFill>
                      <a:srgbClr val="000000"/>
                    </a:solidFill>
                    <a:latin typeface="Times New Roman" panose="02020603050405020304" pitchFamily="18" charset="0"/>
                    <a:cs typeface="Times New Roman" panose="02020603050405020304" pitchFamily="18" charset="0"/>
                  </a:rPr>
                  <a:t>είναι </a:t>
                </a:r>
                <a:r>
                  <a:rPr lang="en-US"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smtClean="0">
                            <a:solidFill>
                              <a:srgbClr val="000000"/>
                            </a:solidFill>
                            <a:latin typeface="Cambria Math" panose="02040503050406030204" pitchFamily="18" charset="0"/>
                            <a:cs typeface="Times New Roman" panose="02020603050405020304" pitchFamily="18" charset="0"/>
                          </a:rPr>
                        </m:ctrlPr>
                      </m:accPr>
                      <m:e>
                        <m:r>
                          <a:rPr lang="en-US" sz="2000" b="0" i="1" smtClean="0">
                            <a:solidFill>
                              <a:srgbClr val="000000"/>
                            </a:solidFill>
                            <a:latin typeface="Cambria Math" panose="02040503050406030204" pitchFamily="18" charset="0"/>
                            <a:cs typeface="Times New Roman" panose="02020603050405020304" pitchFamily="18" charset="0"/>
                          </a:rPr>
                          <m:t>𝑥</m:t>
                        </m:r>
                      </m:e>
                    </m:acc>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είναι η μέση τιμή του δεδομένου δείγματος)</a:t>
                </a:r>
                <a:r>
                  <a:rPr lang="en-US" sz="2000" dirty="0">
                    <a:solidFill>
                      <a:srgbClr val="000000"/>
                    </a:solidFill>
                    <a:latin typeface="Times New Roman" panose="02020603050405020304" pitchFamily="18" charset="0"/>
                    <a:cs typeface="Times New Roman" panose="02020603050405020304" pitchFamily="18" charset="0"/>
                  </a:rPr>
                  <a:t>:</a:t>
                </a:r>
              </a:p>
              <a:p>
                <a:pPr lvl="0" algn="ctr" defTabSz="457200">
                  <a:defRPr/>
                </a:pPr>
                <a14:m>
                  <m:oMath xmlns:m="http://schemas.openxmlformats.org/officeDocument/2006/math">
                    <m:d>
                      <m:dPr>
                        <m:begChr m:val="["/>
                        <m:endChr m:val="]"/>
                        <m:ctrlPr>
                          <a:rPr lang="el-GR" sz="2000" i="1" smtClean="0">
                            <a:solidFill>
                              <a:srgbClr val="000000"/>
                            </a:solidFill>
                            <a:latin typeface="Cambria Math" panose="02040503050406030204" pitchFamily="18" charset="0"/>
                            <a:cs typeface="Times New Roman" panose="02020603050405020304" pitchFamily="18" charset="0"/>
                          </a:rPr>
                        </m:ctrlPr>
                      </m:dPr>
                      <m:e>
                        <m:acc>
                          <m:accPr>
                            <m:chr m:val="̅"/>
                            <m:ctrlPr>
                              <a:rPr lang="el-GR" sz="2000" i="1" smtClean="0">
                                <a:solidFill>
                                  <a:srgbClr val="000000"/>
                                </a:solidFill>
                                <a:latin typeface="Cambria Math" panose="02040503050406030204" pitchFamily="18" charset="0"/>
                                <a:cs typeface="Times New Roman" panose="02020603050405020304" pitchFamily="18" charset="0"/>
                              </a:rPr>
                            </m:ctrlPr>
                          </m:accPr>
                          <m:e>
                            <m:r>
                              <a:rPr lang="en-US" sz="2000" b="0" i="1" smtClean="0">
                                <a:solidFill>
                                  <a:srgbClr val="000000"/>
                                </a:solidFill>
                                <a:latin typeface="Cambria Math" panose="02040503050406030204" pitchFamily="18" charset="0"/>
                                <a:cs typeface="Times New Roman" panose="02020603050405020304" pitchFamily="18" charset="0"/>
                              </a:rPr>
                              <m:t>𝑥</m:t>
                            </m:r>
                          </m:e>
                        </m:acc>
                        <m:r>
                          <a:rPr lang="en-US" sz="2000" b="0" i="1" smtClean="0">
                            <a:solidFill>
                              <a:srgbClr val="000000"/>
                            </a:solidFill>
                            <a:latin typeface="Cambria Math" panose="02040503050406030204" pitchFamily="18" charset="0"/>
                            <a:cs typeface="Times New Roman" panose="02020603050405020304" pitchFamily="18" charset="0"/>
                          </a:rPr>
                          <m:t>−</m:t>
                        </m:r>
                        <m:sSub>
                          <m:sSubPr>
                            <m:ctrlPr>
                              <a:rPr lang="en-US" sz="2000" b="0" i="1" smtClean="0">
                                <a:solidFill>
                                  <a:srgbClr val="000000"/>
                                </a:solidFill>
                                <a:latin typeface="Cambria Math" panose="02040503050406030204" pitchFamily="18" charset="0"/>
                                <a:cs typeface="Times New Roman" panose="02020603050405020304" pitchFamily="18" charset="0"/>
                              </a:rPr>
                            </m:ctrlPr>
                          </m:sSubPr>
                          <m:e>
                            <m:r>
                              <a:rPr lang="en-US" sz="2000" b="0" i="1" smtClean="0">
                                <a:solidFill>
                                  <a:srgbClr val="000000"/>
                                </a:solidFill>
                                <a:latin typeface="Cambria Math" panose="02040503050406030204" pitchFamily="18" charset="0"/>
                                <a:cs typeface="Times New Roman" panose="02020603050405020304" pitchFamily="18" charset="0"/>
                              </a:rPr>
                              <m:t>𝑧</m:t>
                            </m:r>
                          </m:e>
                          <m:sub>
                            <m:f>
                              <m:fPr>
                                <m:ctrlPr>
                                  <a:rPr lang="en-US" sz="2000" b="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𝑎</m:t>
                                </m:r>
                              </m:num>
                              <m:den>
                                <m:r>
                                  <a:rPr lang="en-US" sz="2000" b="0" i="1" smtClean="0">
                                    <a:solidFill>
                                      <a:srgbClr val="000000"/>
                                    </a:solidFill>
                                    <a:latin typeface="Cambria Math" panose="02040503050406030204" pitchFamily="18" charset="0"/>
                                    <a:cs typeface="Times New Roman" panose="02020603050405020304" pitchFamily="18" charset="0"/>
                                  </a:rPr>
                                  <m:t>2</m:t>
                                </m:r>
                              </m:den>
                            </m:f>
                          </m:sub>
                        </m:sSub>
                        <m:f>
                          <m:fPr>
                            <m:ctrlPr>
                              <a:rPr lang="en-US" sz="2000" b="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𝑠</m:t>
                            </m:r>
                          </m:num>
                          <m:den>
                            <m:rad>
                              <m:radPr>
                                <m:degHide m:val="on"/>
                                <m:ctrlPr>
                                  <a:rPr lang="en-US" sz="2000" b="0" i="1" smtClean="0">
                                    <a:solidFill>
                                      <a:srgbClr val="000000"/>
                                    </a:solidFill>
                                    <a:latin typeface="Cambria Math" panose="02040503050406030204" pitchFamily="18" charset="0"/>
                                    <a:cs typeface="Times New Roman" panose="02020603050405020304" pitchFamily="18" charset="0"/>
                                  </a:rPr>
                                </m:ctrlPr>
                              </m:radPr>
                              <m:deg/>
                              <m:e>
                                <m:r>
                                  <a:rPr lang="en-US" sz="2000" b="0" i="1" smtClean="0">
                                    <a:solidFill>
                                      <a:srgbClr val="000000"/>
                                    </a:solidFill>
                                    <a:latin typeface="Cambria Math" panose="02040503050406030204" pitchFamily="18" charset="0"/>
                                    <a:cs typeface="Times New Roman" panose="02020603050405020304" pitchFamily="18" charset="0"/>
                                  </a:rPr>
                                  <m:t>𝑛</m:t>
                                </m:r>
                              </m:e>
                            </m:rad>
                          </m:den>
                        </m:f>
                        <m:r>
                          <a:rPr lang="en-US" sz="2000" b="0" i="1" smtClean="0">
                            <a:solidFill>
                              <a:srgbClr val="000000"/>
                            </a:solidFill>
                            <a:latin typeface="Cambria Math" panose="02040503050406030204" pitchFamily="18" charset="0"/>
                            <a:cs typeface="Times New Roman" panose="02020603050405020304" pitchFamily="18" charset="0"/>
                          </a:rPr>
                          <m:t>,</m:t>
                        </m:r>
                        <m:acc>
                          <m:accPr>
                            <m:chr m:val="̅"/>
                            <m:ctrlPr>
                              <a:rPr lang="el-GR" sz="2000" i="1">
                                <a:solidFill>
                                  <a:srgbClr val="000000"/>
                                </a:solidFill>
                                <a:latin typeface="Cambria Math" panose="02040503050406030204" pitchFamily="18" charset="0"/>
                                <a:cs typeface="Times New Roman" panose="02020603050405020304" pitchFamily="18" charset="0"/>
                              </a:rPr>
                            </m:ctrlPr>
                          </m:accPr>
                          <m:e>
                            <m:r>
                              <a:rPr lang="en-US" sz="2000" i="1">
                                <a:solidFill>
                                  <a:srgbClr val="000000"/>
                                </a:solidFill>
                                <a:latin typeface="Cambria Math" panose="02040503050406030204" pitchFamily="18" charset="0"/>
                                <a:cs typeface="Times New Roman" panose="02020603050405020304" pitchFamily="18" charset="0"/>
                              </a:rPr>
                              <m:t>𝑥</m:t>
                            </m:r>
                          </m:e>
                        </m:acc>
                        <m:r>
                          <a:rPr lang="en-US" sz="2000" b="0" i="1" smtClean="0">
                            <a:solidFill>
                              <a:srgbClr val="000000"/>
                            </a:solidFill>
                            <a:latin typeface="Cambria Math" panose="02040503050406030204" pitchFamily="18" charset="0"/>
                            <a:cs typeface="Times New Roman" panose="02020603050405020304" pitchFamily="18" charset="0"/>
                          </a:rPr>
                          <m:t>+</m:t>
                        </m:r>
                        <m:sSub>
                          <m:sSubPr>
                            <m:ctrlPr>
                              <a:rPr lang="en-US" sz="2000" i="1">
                                <a:solidFill>
                                  <a:srgbClr val="000000"/>
                                </a:solidFill>
                                <a:latin typeface="Cambria Math" panose="02040503050406030204" pitchFamily="18" charset="0"/>
                                <a:cs typeface="Times New Roman" panose="02020603050405020304" pitchFamily="18" charset="0"/>
                              </a:rPr>
                            </m:ctrlPr>
                          </m:sSubPr>
                          <m:e>
                            <m:r>
                              <a:rPr lang="en-US" sz="2000" i="1">
                                <a:solidFill>
                                  <a:srgbClr val="000000"/>
                                </a:solidFill>
                                <a:latin typeface="Cambria Math" panose="02040503050406030204" pitchFamily="18" charset="0"/>
                                <a:cs typeface="Times New Roman" panose="02020603050405020304" pitchFamily="18" charset="0"/>
                              </a:rPr>
                              <m:t>𝑧</m:t>
                            </m:r>
                          </m:e>
                          <m:sub>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i="1">
                                    <a:solidFill>
                                      <a:srgbClr val="000000"/>
                                    </a:solidFill>
                                    <a:latin typeface="Cambria Math" panose="02040503050406030204" pitchFamily="18" charset="0"/>
                                    <a:cs typeface="Times New Roman" panose="02020603050405020304" pitchFamily="18" charset="0"/>
                                  </a:rPr>
                                  <m:t>𝑎</m:t>
                                </m:r>
                              </m:num>
                              <m:den>
                                <m:r>
                                  <a:rPr lang="en-US" sz="2000" i="1">
                                    <a:solidFill>
                                      <a:srgbClr val="000000"/>
                                    </a:solidFill>
                                    <a:latin typeface="Cambria Math" panose="02040503050406030204" pitchFamily="18" charset="0"/>
                                    <a:cs typeface="Times New Roman" panose="02020603050405020304" pitchFamily="18" charset="0"/>
                                  </a:rPr>
                                  <m:t>2</m:t>
                                </m:r>
                              </m:den>
                            </m:f>
                          </m:sub>
                        </m:sSub>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𝑠</m:t>
                            </m:r>
                          </m:num>
                          <m:den>
                            <m:rad>
                              <m:radPr>
                                <m:degHide m:val="on"/>
                                <m:ctrlPr>
                                  <a:rPr lang="en-US" sz="2000" i="1">
                                    <a:solidFill>
                                      <a:srgbClr val="000000"/>
                                    </a:solidFill>
                                    <a:latin typeface="Cambria Math" panose="02040503050406030204" pitchFamily="18" charset="0"/>
                                    <a:cs typeface="Times New Roman" panose="02020603050405020304" pitchFamily="18" charset="0"/>
                                  </a:rPr>
                                </m:ctrlPr>
                              </m:radPr>
                              <m:deg/>
                              <m:e>
                                <m:r>
                                  <a:rPr lang="en-US" sz="2000" i="1">
                                    <a:solidFill>
                                      <a:srgbClr val="000000"/>
                                    </a:solidFill>
                                    <a:latin typeface="Cambria Math" panose="02040503050406030204" pitchFamily="18" charset="0"/>
                                    <a:cs typeface="Times New Roman" panose="02020603050405020304" pitchFamily="18" charset="0"/>
                                  </a:rPr>
                                  <m:t>𝑛</m:t>
                                </m:r>
                              </m:e>
                            </m:rad>
                          </m:den>
                        </m:f>
                      </m:e>
                    </m:d>
                  </m:oMath>
                </a14:m>
                <a:r>
                  <a:rPr lang="el-GR" sz="2000" dirty="0">
                    <a:solidFill>
                      <a:srgbClr val="000000"/>
                    </a:solidFill>
                    <a:latin typeface="Times New Roman" panose="02020603050405020304" pitchFamily="18" charset="0"/>
                    <a:cs typeface="Times New Roman" panose="02020603050405020304" pitchFamily="18" charset="0"/>
                  </a:rPr>
                  <a:t>,</a:t>
                </a:r>
              </a:p>
              <a:p>
                <a:pPr lvl="0" algn="ctr" defTabSz="457200">
                  <a:defRPr/>
                </a:pPr>
                <a:r>
                  <a:rPr lang="el-GR"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rgbClr val="000000"/>
                            </a:solidFill>
                            <a:latin typeface="Cambria Math" panose="02040503050406030204" pitchFamily="18" charset="0"/>
                            <a:cs typeface="Times New Roman" panose="02020603050405020304" pitchFamily="18" charset="0"/>
                          </a:rPr>
                        </m:ctrlPr>
                      </m:sSubPr>
                      <m:e>
                        <m:r>
                          <a:rPr lang="en-US" sz="2000" i="1">
                            <a:solidFill>
                              <a:srgbClr val="000000"/>
                            </a:solidFill>
                            <a:latin typeface="Cambria Math" panose="02040503050406030204" pitchFamily="18" charset="0"/>
                            <a:cs typeface="Times New Roman" panose="02020603050405020304" pitchFamily="18" charset="0"/>
                          </a:rPr>
                          <m:t>𝑧</m:t>
                        </m:r>
                      </m:e>
                      <m:sub>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i="1">
                                <a:solidFill>
                                  <a:srgbClr val="000000"/>
                                </a:solidFill>
                                <a:latin typeface="Cambria Math" panose="02040503050406030204" pitchFamily="18" charset="0"/>
                                <a:cs typeface="Times New Roman" panose="02020603050405020304" pitchFamily="18" charset="0"/>
                              </a:rPr>
                              <m:t>𝑎</m:t>
                            </m:r>
                          </m:num>
                          <m:den>
                            <m:r>
                              <a:rPr lang="en-US" sz="2000" i="1">
                                <a:solidFill>
                                  <a:srgbClr val="000000"/>
                                </a:solidFill>
                                <a:latin typeface="Cambria Math" panose="02040503050406030204" pitchFamily="18" charset="0"/>
                                <a:cs typeface="Times New Roman" panose="02020603050405020304" pitchFamily="18" charset="0"/>
                              </a:rPr>
                              <m:t>2</m:t>
                            </m:r>
                          </m:den>
                        </m:f>
                      </m:sub>
                    </m:sSub>
                  </m:oMath>
                </a14:m>
                <a:r>
                  <a:rPr lang="el-GR" sz="2000" dirty="0">
                    <a:solidFill>
                      <a:srgbClr val="000000"/>
                    </a:solidFill>
                    <a:latin typeface="Times New Roman" panose="02020603050405020304" pitchFamily="18" charset="0"/>
                    <a:cs typeface="Times New Roman" panose="02020603050405020304" pitchFamily="18" charset="0"/>
                  </a:rPr>
                  <a:t> η τιμή από την τυποποιημένη κατανομή</a:t>
                </a:r>
              </a:p>
            </p:txBody>
          </p:sp>
        </mc:Choice>
        <mc:Fallback xmlns="">
          <p:sp>
            <p:nvSpPr>
              <p:cNvPr id="4" name="Ορθογώνιο 3">
                <a:extLst>
                  <a:ext uri="{FF2B5EF4-FFF2-40B4-BE49-F238E27FC236}">
                    <a16:creationId xmlns:a16="http://schemas.microsoft.com/office/drawing/2014/main" id="{F77029EB-2758-4085-86A5-A8AC38E02B9D}"/>
                  </a:ext>
                </a:extLst>
              </p:cNvPr>
              <p:cNvSpPr>
                <a:spLocks noRot="1" noChangeAspect="1" noMove="1" noResize="1" noEditPoints="1" noAdjustHandles="1" noChangeArrowheads="1" noChangeShapeType="1" noTextEdit="1"/>
              </p:cNvSpPr>
              <p:nvPr/>
            </p:nvSpPr>
            <p:spPr>
              <a:xfrm>
                <a:off x="1255552" y="1845734"/>
                <a:ext cx="9680895" cy="2052011"/>
              </a:xfrm>
              <a:prstGeom prst="rect">
                <a:avLst/>
              </a:prstGeom>
              <a:blipFill>
                <a:blip r:embed="rId2"/>
                <a:stretch>
                  <a:fillRect l="-629" r="-56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Θέση περιεχομένου 3">
                <a:extLst>
                  <a:ext uri="{FF2B5EF4-FFF2-40B4-BE49-F238E27FC236}">
                    <a16:creationId xmlns:a16="http://schemas.microsoft.com/office/drawing/2014/main" id="{CAF3C89B-C9FB-4045-B168-907C3A21DF17}"/>
                  </a:ext>
                </a:extLst>
              </p:cNvPr>
              <p:cNvSpPr txBox="1">
                <a:spLocks/>
              </p:cNvSpPr>
              <p:nvPr/>
            </p:nvSpPr>
            <p:spPr>
              <a:xfrm>
                <a:off x="1255552" y="4006119"/>
                <a:ext cx="9680895" cy="2661082"/>
              </a:xfrm>
              <a:prstGeom prst="rect">
                <a:avLst/>
              </a:prstGeom>
            </p:spPr>
            <p:style>
              <a:lnRef idx="1">
                <a:schemeClr val="accent1"/>
              </a:lnRef>
              <a:fillRef idx="2">
                <a:schemeClr val="accent1"/>
              </a:fillRef>
              <a:effectRef idx="1">
                <a:schemeClr val="accent1"/>
              </a:effectRef>
              <a:fontRef idx="minor">
                <a:schemeClr val="dk1"/>
              </a:fontRef>
            </p:style>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defTabSz="457200">
                  <a:lnSpc>
                    <a:spcPct val="100000"/>
                  </a:lnSpc>
                  <a:spcBef>
                    <a:spcPts val="0"/>
                  </a:spcBef>
                  <a:spcAft>
                    <a:spcPts val="0"/>
                  </a:spcAft>
                  <a:buClrTx/>
                  <a:buSzTx/>
                  <a:defRPr/>
                </a:pPr>
                <a:r>
                  <a:rPr lang="el-GR" dirty="0">
                    <a:solidFill>
                      <a:srgbClr val="000000"/>
                    </a:solidFill>
                    <a:latin typeface="Times New Roman" panose="02020603050405020304" pitchFamily="18" charset="0"/>
                    <a:cs typeface="Times New Roman" panose="02020603050405020304" pitchFamily="18" charset="0"/>
                  </a:rPr>
                  <a:t>Ένα 100(1-α)%</a:t>
                </a:r>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μονόπλευρο διάστημα εμπιστοσύνης για την μέση τιμής μιας κανονικής κατανομής μεταβλητής Χ με γνωστή τυπική απόκλιση</a:t>
                </a:r>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 που προκύπτει από ένα δείγμα μεγέθους </a:t>
                </a:r>
                <a:r>
                  <a:rPr lang="en-US" dirty="0">
                    <a:solidFill>
                      <a:srgbClr val="000000"/>
                    </a:solidFill>
                    <a:latin typeface="Times New Roman" panose="02020603050405020304" pitchFamily="18" charset="0"/>
                    <a:cs typeface="Times New Roman" panose="02020603050405020304" pitchFamily="18" charset="0"/>
                  </a:rPr>
                  <a:t>n, </a:t>
                </a:r>
                <a:r>
                  <a:rPr lang="el-GR" dirty="0">
                    <a:solidFill>
                      <a:srgbClr val="000000"/>
                    </a:solidFill>
                    <a:latin typeface="Times New Roman" panose="02020603050405020304" pitchFamily="18" charset="0"/>
                    <a:cs typeface="Times New Roman" panose="02020603050405020304" pitchFamily="18" charset="0"/>
                  </a:rPr>
                  <a:t>είναι </a:t>
                </a:r>
                <a:r>
                  <a:rPr lang="en-US"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i="1" smtClean="0">
                            <a:solidFill>
                              <a:srgbClr val="000000"/>
                            </a:solidFill>
                            <a:latin typeface="Cambria Math" panose="02040503050406030204" pitchFamily="18" charset="0"/>
                            <a:cs typeface="Times New Roman" panose="02020603050405020304" pitchFamily="18" charset="0"/>
                          </a:rPr>
                        </m:ctrlPr>
                      </m:accPr>
                      <m:e>
                        <m:r>
                          <a:rPr lang="en-US" i="1" smtClean="0">
                            <a:solidFill>
                              <a:srgbClr val="000000"/>
                            </a:solidFill>
                            <a:latin typeface="Cambria Math" panose="02040503050406030204" pitchFamily="18" charset="0"/>
                            <a:cs typeface="Times New Roman" panose="02020603050405020304" pitchFamily="18" charset="0"/>
                          </a:rPr>
                          <m:t>𝑥</m:t>
                        </m:r>
                      </m:e>
                    </m:acc>
                  </m:oMath>
                </a14:m>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είναι η μέση τιμή του δεδομένου δείγματος)</a:t>
                </a:r>
                <a:r>
                  <a:rPr lang="en-US" dirty="0">
                    <a:solidFill>
                      <a:srgbClr val="000000"/>
                    </a:solidFill>
                    <a:latin typeface="Times New Roman" panose="02020603050405020304" pitchFamily="18" charset="0"/>
                    <a:cs typeface="Times New Roman" panose="02020603050405020304" pitchFamily="18" charset="0"/>
                  </a:rPr>
                  <a:t>:</a:t>
                </a:r>
              </a:p>
              <a:p>
                <a:pPr algn="ctr" defTabSz="457200">
                  <a:defRPr/>
                </a:pPr>
                <a14:m>
                  <m:oMath xmlns:m="http://schemas.openxmlformats.org/officeDocument/2006/math">
                    <m:d>
                      <m:dPr>
                        <m:begChr m:val="["/>
                        <m:endChr m:val="]"/>
                        <m:ctrlPr>
                          <a:rPr lang="el-GR" i="1" smtClean="0">
                            <a:solidFill>
                              <a:srgbClr val="000000"/>
                            </a:solidFill>
                            <a:latin typeface="Cambria Math" panose="02040503050406030204" pitchFamily="18" charset="0"/>
                            <a:cs typeface="Times New Roman" panose="02020603050405020304" pitchFamily="18" charset="0"/>
                          </a:rPr>
                        </m:ctrlPr>
                      </m:dPr>
                      <m:e>
                        <m:acc>
                          <m:accPr>
                            <m:chr m:val="̅"/>
                            <m:ctrlPr>
                              <a:rPr lang="el-GR" i="1" smtClean="0">
                                <a:solidFill>
                                  <a:srgbClr val="000000"/>
                                </a:solidFill>
                                <a:latin typeface="Cambria Math" panose="02040503050406030204" pitchFamily="18" charset="0"/>
                                <a:cs typeface="Times New Roman" panose="02020603050405020304" pitchFamily="18" charset="0"/>
                              </a:rPr>
                            </m:ctrlPr>
                          </m:accPr>
                          <m:e>
                            <m:r>
                              <a:rPr lang="en-US" i="1" smtClean="0">
                                <a:solidFill>
                                  <a:srgbClr val="000000"/>
                                </a:solidFill>
                                <a:latin typeface="Cambria Math" panose="02040503050406030204" pitchFamily="18" charset="0"/>
                                <a:cs typeface="Times New Roman" panose="02020603050405020304" pitchFamily="18" charset="0"/>
                              </a:rPr>
                              <m:t>𝑥</m:t>
                            </m:r>
                          </m:e>
                        </m:acc>
                        <m:r>
                          <a:rPr lang="en-US" i="1" smtClean="0">
                            <a:solidFill>
                              <a:srgbClr val="000000"/>
                            </a:solidFill>
                            <a:latin typeface="Cambria Math" panose="02040503050406030204" pitchFamily="18" charset="0"/>
                            <a:cs typeface="Times New Roman" panose="02020603050405020304" pitchFamily="18" charset="0"/>
                          </a:rPr>
                          <m:t>−</m:t>
                        </m:r>
                        <m:sSub>
                          <m:sSubPr>
                            <m:ctrlPr>
                              <a:rPr lang="en-US" i="1" smtClean="0">
                                <a:solidFill>
                                  <a:srgbClr val="000000"/>
                                </a:solidFill>
                                <a:latin typeface="Cambria Math" panose="02040503050406030204" pitchFamily="18" charset="0"/>
                                <a:cs typeface="Times New Roman" panose="02020603050405020304" pitchFamily="18" charset="0"/>
                              </a:rPr>
                            </m:ctrlPr>
                          </m:sSubPr>
                          <m:e>
                            <m:r>
                              <a:rPr lang="en-US" i="1" smtClean="0">
                                <a:solidFill>
                                  <a:srgbClr val="000000"/>
                                </a:solidFill>
                                <a:latin typeface="Cambria Math" panose="02040503050406030204" pitchFamily="18" charset="0"/>
                                <a:cs typeface="Times New Roman" panose="02020603050405020304" pitchFamily="18" charset="0"/>
                              </a:rPr>
                              <m:t>𝑧</m:t>
                            </m:r>
                          </m:e>
                          <m:sub>
                            <m:f>
                              <m:fPr>
                                <m:ctrlPr>
                                  <a:rPr lang="en-US" i="1" smtClean="0">
                                    <a:solidFill>
                                      <a:srgbClr val="000000"/>
                                    </a:solidFill>
                                    <a:latin typeface="Cambria Math" panose="02040503050406030204" pitchFamily="18" charset="0"/>
                                    <a:cs typeface="Times New Roman" panose="02020603050405020304" pitchFamily="18" charset="0"/>
                                  </a:rPr>
                                </m:ctrlPr>
                              </m:fPr>
                              <m:num>
                                <m:r>
                                  <a:rPr lang="en-US" i="1" smtClean="0">
                                    <a:solidFill>
                                      <a:srgbClr val="000000"/>
                                    </a:solidFill>
                                    <a:latin typeface="Cambria Math" panose="02040503050406030204" pitchFamily="18" charset="0"/>
                                    <a:cs typeface="Times New Roman" panose="02020603050405020304" pitchFamily="18" charset="0"/>
                                  </a:rPr>
                                  <m:t>𝑎</m:t>
                                </m:r>
                              </m:num>
                              <m:den>
                                <m:r>
                                  <a:rPr lang="en-US" i="1" smtClean="0">
                                    <a:solidFill>
                                      <a:srgbClr val="000000"/>
                                    </a:solidFill>
                                    <a:latin typeface="Cambria Math" panose="02040503050406030204" pitchFamily="18" charset="0"/>
                                    <a:cs typeface="Times New Roman" panose="02020603050405020304" pitchFamily="18" charset="0"/>
                                  </a:rPr>
                                  <m:t>2</m:t>
                                </m:r>
                              </m:den>
                            </m:f>
                          </m:sub>
                        </m:sSub>
                        <m:f>
                          <m:fPr>
                            <m:ctrlPr>
                              <a:rPr lang="en-US" i="1" smtClean="0">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𝑠</m:t>
                            </m:r>
                          </m:num>
                          <m:den>
                            <m:rad>
                              <m:radPr>
                                <m:degHide m:val="on"/>
                                <m:ctrlPr>
                                  <a:rPr lang="en-US" i="1" smtClean="0">
                                    <a:solidFill>
                                      <a:srgbClr val="000000"/>
                                    </a:solidFill>
                                    <a:latin typeface="Cambria Math" panose="02040503050406030204" pitchFamily="18" charset="0"/>
                                    <a:cs typeface="Times New Roman" panose="02020603050405020304" pitchFamily="18" charset="0"/>
                                  </a:rPr>
                                </m:ctrlPr>
                              </m:radPr>
                              <m:deg/>
                              <m:e>
                                <m:r>
                                  <a:rPr lang="en-US" i="1" smtClean="0">
                                    <a:solidFill>
                                      <a:srgbClr val="000000"/>
                                    </a:solidFill>
                                    <a:latin typeface="Cambria Math" panose="02040503050406030204" pitchFamily="18" charset="0"/>
                                    <a:cs typeface="Times New Roman" panose="02020603050405020304" pitchFamily="18" charset="0"/>
                                  </a:rPr>
                                  <m:t>𝑛</m:t>
                                </m:r>
                              </m:e>
                            </m:rad>
                          </m:den>
                        </m:f>
                        <m:r>
                          <a:rPr lang="en-US" i="1" smtClean="0">
                            <a:solidFill>
                              <a:srgbClr val="000000"/>
                            </a:solidFill>
                            <a:latin typeface="Cambria Math" panose="02040503050406030204" pitchFamily="18" charset="0"/>
                            <a:cs typeface="Times New Roman" panose="02020603050405020304" pitchFamily="18" charset="0"/>
                          </a:rPr>
                          <m:t>,</m:t>
                        </m:r>
                        <m:r>
                          <a:rPr lang="el-GR" i="1" smtClean="0">
                            <a:solidFill>
                              <a:srgbClr val="000000"/>
                            </a:solidFill>
                            <a:latin typeface="Cambria Math" panose="02040503050406030204" pitchFamily="18" charset="0"/>
                            <a:cs typeface="Times New Roman" panose="02020603050405020304" pitchFamily="18" charset="0"/>
                          </a:rPr>
                          <m:t>+</m:t>
                        </m:r>
                        <m:r>
                          <a:rPr lang="el-GR"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l-GR" i="1" smtClean="0">
                            <a:solidFill>
                              <a:srgbClr val="000000"/>
                            </a:solidFill>
                            <a:latin typeface="Cambria Math" panose="02040503050406030204" pitchFamily="18" charset="0"/>
                            <a:cs typeface="Times New Roman" panose="02020603050405020304" pitchFamily="18" charset="0"/>
                          </a:rPr>
                          <m:t> </m:t>
                        </m:r>
                      </m:e>
                    </m:d>
                  </m:oMath>
                </a14:m>
                <a:r>
                  <a:rPr lang="el-GR" dirty="0">
                    <a:solidFill>
                      <a:srgbClr val="000000"/>
                    </a:solidFill>
                    <a:latin typeface="Times New Roman" panose="02020603050405020304" pitchFamily="18" charset="0"/>
                    <a:cs typeface="Times New Roman" panose="02020603050405020304" pitchFamily="18" charset="0"/>
                  </a:rPr>
                  <a:t>, κάτω φράγμα</a:t>
                </a:r>
              </a:p>
              <a:p>
                <a:pPr algn="ctr" defTabSz="457200">
                  <a:defRPr/>
                </a:pPr>
                <a:r>
                  <a:rPr lang="el-GR"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r>
                          <a:rPr lang="el-GR" i="1" smtClean="0">
                            <a:solidFill>
                              <a:srgbClr val="000000"/>
                            </a:solidFill>
                            <a:latin typeface="Cambria Math" panose="02040503050406030204" pitchFamily="18" charset="0"/>
                            <a:cs typeface="Times New Roman" panose="02020603050405020304" pitchFamily="18" charset="0"/>
                          </a:rPr>
                          <m:t>−</m:t>
                        </m:r>
                        <m:r>
                          <a:rPr lang="el-GR"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l-GR" i="1" smtClean="0">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𝑠</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r>
                          <a:rPr lang="el-GR" i="1">
                            <a:solidFill>
                              <a:srgbClr val="000000"/>
                            </a:solidFill>
                            <a:latin typeface="Cambria Math" panose="02040503050406030204" pitchFamily="18" charset="0"/>
                            <a:cs typeface="Times New Roman" panose="02020603050405020304" pitchFamily="18" charset="0"/>
                          </a:rPr>
                          <m:t> </m:t>
                        </m:r>
                      </m:e>
                    </m:d>
                  </m:oMath>
                </a14:m>
                <a:r>
                  <a:rPr lang="el-GR" dirty="0">
                    <a:solidFill>
                      <a:srgbClr val="000000"/>
                    </a:solidFill>
                    <a:latin typeface="Times New Roman" panose="02020603050405020304" pitchFamily="18" charset="0"/>
                    <a:cs typeface="Times New Roman" panose="02020603050405020304" pitchFamily="18" charset="0"/>
                  </a:rPr>
                  <a:t>, άνω φράγμα φράγμα</a:t>
                </a:r>
              </a:p>
            </p:txBody>
          </p:sp>
        </mc:Choice>
        <mc:Fallback xmlns="">
          <p:sp>
            <p:nvSpPr>
              <p:cNvPr id="6" name="Θέση περιεχομένου 3">
                <a:extLst>
                  <a:ext uri="{FF2B5EF4-FFF2-40B4-BE49-F238E27FC236}">
                    <a16:creationId xmlns:a16="http://schemas.microsoft.com/office/drawing/2014/main" id="{CAF3C89B-C9FB-4045-B168-907C3A21DF17}"/>
                  </a:ext>
                </a:extLst>
              </p:cNvPr>
              <p:cNvSpPr txBox="1">
                <a:spLocks noRot="1" noChangeAspect="1" noMove="1" noResize="1" noEditPoints="1" noAdjustHandles="1" noChangeArrowheads="1" noChangeShapeType="1" noTextEdit="1"/>
              </p:cNvSpPr>
              <p:nvPr/>
            </p:nvSpPr>
            <p:spPr>
              <a:xfrm>
                <a:off x="1255552" y="4006119"/>
                <a:ext cx="9680895" cy="2661082"/>
              </a:xfrm>
              <a:prstGeom prst="rect">
                <a:avLst/>
              </a:prstGeom>
              <a:blipFill>
                <a:blip r:embed="rId3"/>
                <a:stretch>
                  <a:fillRect l="-629" r="-1509"/>
                </a:stretch>
              </a:blipFill>
            </p:spPr>
            <p:txBody>
              <a:bodyPr/>
              <a:lstStyle/>
              <a:p>
                <a:r>
                  <a:rPr lang="el-GR">
                    <a:noFill/>
                  </a:rPr>
                  <a:t> </a:t>
                </a:r>
              </a:p>
            </p:txBody>
          </p:sp>
        </mc:Fallback>
      </mc:AlternateContent>
    </p:spTree>
    <p:extLst>
      <p:ext uri="{BB962C8B-B14F-4D97-AF65-F5344CB8AC3E}">
        <p14:creationId xmlns:p14="http://schemas.microsoft.com/office/powerpoint/2010/main" val="286680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8017D-D85F-4EED-BF33-4D8E8F9E989D}"/>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Κανονική κατανομή, γνωστή τυπική απόκλιση </a:t>
            </a:r>
            <a:endParaRPr lang="el-GR" dirty="0"/>
          </a:p>
        </p:txBody>
      </p:sp>
      <p:sp>
        <p:nvSpPr>
          <p:cNvPr id="5" name="Θέση περιεχομένου 4">
            <a:extLst>
              <a:ext uri="{FF2B5EF4-FFF2-40B4-BE49-F238E27FC236}">
                <a16:creationId xmlns:a16="http://schemas.microsoft.com/office/drawing/2014/main" id="{22520E6A-D01B-412B-A71D-EC767753ACCF}"/>
              </a:ext>
            </a:extLst>
          </p:cNvPr>
          <p:cNvSpPr>
            <a:spLocks noGrp="1"/>
          </p:cNvSpPr>
          <p:nvPr>
            <p:ph idx="1"/>
          </p:nvPr>
        </p:nvSpPr>
        <p:spPr/>
        <p:txBody>
          <a:bodyPr/>
          <a:lstStyle/>
          <a:p>
            <a:r>
              <a:rPr lang="el-GR" u="sng" dirty="0"/>
              <a:t>Παράδειγμα</a:t>
            </a:r>
            <a:r>
              <a:rPr lang="en-US" u="sng" dirty="0"/>
              <a:t>:</a:t>
            </a:r>
          </a:p>
          <a:p>
            <a:r>
              <a:rPr lang="el-GR" dirty="0"/>
              <a:t>Για την μελέτη της ατμοσφαιρικής ρύπανσης σε μια πόλη ελήφθησαν 32 δείγματα αέρα από τα οποία προέκυψαν οι παρακάτω περιεκτικότητες Χ ενός ρύπου</a:t>
            </a:r>
            <a:r>
              <a:rPr lang="en-US" dirty="0"/>
              <a:t>:</a:t>
            </a:r>
          </a:p>
          <a:p>
            <a:endParaRPr lang="en-US" dirty="0"/>
          </a:p>
          <a:p>
            <a:pPr algn="just"/>
            <a:endParaRPr lang="el-GR" dirty="0"/>
          </a:p>
          <a:p>
            <a:pPr algn="just"/>
            <a:endParaRPr lang="en-US" dirty="0"/>
          </a:p>
          <a:p>
            <a:pPr algn="just"/>
            <a:endParaRPr lang="en-US" dirty="0"/>
          </a:p>
          <a:p>
            <a:pPr algn="just"/>
            <a:r>
              <a:rPr lang="el-GR" dirty="0"/>
              <a:t>Να βρεθεί ένα 95% διάστημα εμπιστοσύνης για την μέση τιμή.</a:t>
            </a:r>
          </a:p>
        </p:txBody>
      </p:sp>
      <p:graphicFrame>
        <p:nvGraphicFramePr>
          <p:cNvPr id="3" name="Πίνακας 3">
            <a:extLst>
              <a:ext uri="{FF2B5EF4-FFF2-40B4-BE49-F238E27FC236}">
                <a16:creationId xmlns:a16="http://schemas.microsoft.com/office/drawing/2014/main" id="{5764B640-782F-453C-A4AC-F3D0D7E5FC07}"/>
              </a:ext>
            </a:extLst>
          </p:cNvPr>
          <p:cNvGraphicFramePr>
            <a:graphicFrameLocks noGrp="1"/>
          </p:cNvGraphicFramePr>
          <p:nvPr>
            <p:extLst>
              <p:ext uri="{D42A27DB-BD31-4B8C-83A1-F6EECF244321}">
                <p14:modId xmlns:p14="http://schemas.microsoft.com/office/powerpoint/2010/main" val="305093688"/>
              </p:ext>
            </p:extLst>
          </p:nvPr>
        </p:nvGraphicFramePr>
        <p:xfrm>
          <a:off x="1902691" y="3001048"/>
          <a:ext cx="8128000" cy="1483360"/>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3191373243"/>
                    </a:ext>
                  </a:extLst>
                </a:gridCol>
                <a:gridCol w="1016000">
                  <a:extLst>
                    <a:ext uri="{9D8B030D-6E8A-4147-A177-3AD203B41FA5}">
                      <a16:colId xmlns:a16="http://schemas.microsoft.com/office/drawing/2014/main" val="166629217"/>
                    </a:ext>
                  </a:extLst>
                </a:gridCol>
                <a:gridCol w="1016000">
                  <a:extLst>
                    <a:ext uri="{9D8B030D-6E8A-4147-A177-3AD203B41FA5}">
                      <a16:colId xmlns:a16="http://schemas.microsoft.com/office/drawing/2014/main" val="1463601306"/>
                    </a:ext>
                  </a:extLst>
                </a:gridCol>
                <a:gridCol w="1016000">
                  <a:extLst>
                    <a:ext uri="{9D8B030D-6E8A-4147-A177-3AD203B41FA5}">
                      <a16:colId xmlns:a16="http://schemas.microsoft.com/office/drawing/2014/main" val="3242066066"/>
                    </a:ext>
                  </a:extLst>
                </a:gridCol>
                <a:gridCol w="1016000">
                  <a:extLst>
                    <a:ext uri="{9D8B030D-6E8A-4147-A177-3AD203B41FA5}">
                      <a16:colId xmlns:a16="http://schemas.microsoft.com/office/drawing/2014/main" val="3681151444"/>
                    </a:ext>
                  </a:extLst>
                </a:gridCol>
                <a:gridCol w="1016000">
                  <a:extLst>
                    <a:ext uri="{9D8B030D-6E8A-4147-A177-3AD203B41FA5}">
                      <a16:colId xmlns:a16="http://schemas.microsoft.com/office/drawing/2014/main" val="3987457900"/>
                    </a:ext>
                  </a:extLst>
                </a:gridCol>
                <a:gridCol w="1016000">
                  <a:extLst>
                    <a:ext uri="{9D8B030D-6E8A-4147-A177-3AD203B41FA5}">
                      <a16:colId xmlns:a16="http://schemas.microsoft.com/office/drawing/2014/main" val="4060091914"/>
                    </a:ext>
                  </a:extLst>
                </a:gridCol>
                <a:gridCol w="1016000">
                  <a:extLst>
                    <a:ext uri="{9D8B030D-6E8A-4147-A177-3AD203B41FA5}">
                      <a16:colId xmlns:a16="http://schemas.microsoft.com/office/drawing/2014/main" val="2746960818"/>
                    </a:ext>
                  </a:extLst>
                </a:gridCol>
              </a:tblGrid>
              <a:tr h="370840">
                <a:tc>
                  <a:txBody>
                    <a:bodyPr/>
                    <a:lstStyle/>
                    <a:p>
                      <a:pPr algn="ctr"/>
                      <a:r>
                        <a:rPr lang="en-US" dirty="0"/>
                        <a:t>20,8</a:t>
                      </a:r>
                      <a:endParaRPr lang="el-GR"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19,3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18,8</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23,1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15,2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19,9</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19,1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18,1</a:t>
                      </a:r>
                      <a:endParaRPr lang="el-GR" dirty="0"/>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863731"/>
                  </a:ext>
                </a:extLst>
              </a:tr>
              <a:tr h="370840">
                <a:tc>
                  <a:txBody>
                    <a:bodyPr/>
                    <a:lstStyle/>
                    <a:p>
                      <a:pPr algn="ctr"/>
                      <a:r>
                        <a:rPr lang="en-US" dirty="0"/>
                        <a:t>16,0</a:t>
                      </a:r>
                      <a:endParaRPr lang="el-GR"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21,7</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15,2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21,3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21,5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16,8</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15,6</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17,6</a:t>
                      </a:r>
                      <a:endParaRPr lang="el-GR"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564216"/>
                  </a:ext>
                </a:extLst>
              </a:tr>
              <a:tr h="370840">
                <a:tc>
                  <a:txBody>
                    <a:bodyPr/>
                    <a:lstStyle/>
                    <a:p>
                      <a:pPr algn="ctr"/>
                      <a:r>
                        <a:rPr lang="en-US" dirty="0"/>
                        <a:t>13,0</a:t>
                      </a:r>
                      <a:endParaRPr lang="el-GR"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16,4</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14,8</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19,4</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17,3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23,2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24,9</a:t>
                      </a:r>
                      <a:endParaRPr lang="el-GR"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949966"/>
                  </a:ext>
                </a:extLst>
              </a:tr>
              <a:tr h="370840">
                <a:tc>
                  <a:txBody>
                    <a:bodyPr/>
                    <a:lstStyle/>
                    <a:p>
                      <a:pPr algn="ctr"/>
                      <a:r>
                        <a:rPr lang="el-GR" dirty="0"/>
                        <a:t>25,1</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dirty="0"/>
                        <a:t>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dirty="0"/>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dirty="0"/>
                        <a:t>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dirty="0"/>
                        <a:t>25,2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dirty="0"/>
                        <a:t>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dirty="0"/>
                        <a:t>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dirty="0"/>
                        <a:t>19,4</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123427371"/>
                  </a:ext>
                </a:extLst>
              </a:tr>
            </a:tbl>
          </a:graphicData>
        </a:graphic>
      </p:graphicFrame>
    </p:spTree>
    <p:extLst>
      <p:ext uri="{BB962C8B-B14F-4D97-AF65-F5344CB8AC3E}">
        <p14:creationId xmlns:p14="http://schemas.microsoft.com/office/powerpoint/2010/main" val="345904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8017D-D85F-4EED-BF33-4D8E8F9E989D}"/>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Κανονική κατανομή, γνωστή τυπική απόκλιση </a:t>
            </a:r>
            <a:endParaRPr lang="el-GR" dirty="0"/>
          </a:p>
        </p:txBody>
      </p:sp>
      <mc:AlternateContent xmlns:mc="http://schemas.openxmlformats.org/markup-compatibility/2006" xmlns:a14="http://schemas.microsoft.com/office/drawing/2010/main">
        <mc:Choice Requires="a14">
          <p:sp>
            <p:nvSpPr>
              <p:cNvPr id="5" name="Θέση περιεχομένου 4">
                <a:extLst>
                  <a:ext uri="{FF2B5EF4-FFF2-40B4-BE49-F238E27FC236}">
                    <a16:creationId xmlns:a16="http://schemas.microsoft.com/office/drawing/2014/main" id="{22520E6A-D01B-412B-A71D-EC767753ACCF}"/>
                  </a:ext>
                </a:extLst>
              </p:cNvPr>
              <p:cNvSpPr>
                <a:spLocks noGrp="1"/>
              </p:cNvSpPr>
              <p:nvPr>
                <p:ph idx="1"/>
              </p:nvPr>
            </p:nvSpPr>
            <p:spPr/>
            <p:txBody>
              <a:bodyPr/>
              <a:lstStyle/>
              <a:p>
                <a:r>
                  <a:rPr lang="el-GR" u="sng" dirty="0"/>
                  <a:t>Παράδειγμα</a:t>
                </a:r>
                <a:r>
                  <a:rPr lang="en-US" u="sng" dirty="0"/>
                  <a:t>:</a:t>
                </a:r>
              </a:p>
              <a:p>
                <a:pPr algn="just"/>
                <a:r>
                  <a:rPr lang="el-GR" dirty="0"/>
                  <a:t>Το δείγμα που έχουμε είναι </a:t>
                </a:r>
                <a:r>
                  <a:rPr lang="en-US" dirty="0"/>
                  <a:t>n=32, </a:t>
                </a:r>
                <a:r>
                  <a:rPr lang="el-GR" dirty="0"/>
                  <a:t>οπότε θεωρούμε την περίπτωση του μεγάλου δείγματος</a:t>
                </a:r>
                <a:r>
                  <a:rPr lang="en-US" dirty="0"/>
                  <a:t>:</a:t>
                </a:r>
              </a:p>
              <a:p>
                <a:pPr algn="ct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𝑠</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r>
                          <a:rPr lang="en-US" i="1">
                            <a:solidFill>
                              <a:srgbClr val="000000"/>
                            </a:solidFill>
                            <a:latin typeface="Cambria Math" panose="02040503050406030204" pitchFamily="18" charset="0"/>
                            <a:cs typeface="Times New Roman" panose="02020603050405020304" pitchFamily="18" charset="0"/>
                          </a:rPr>
                          <m:t>,</m:t>
                        </m:r>
                        <m:acc>
                          <m:accPr>
                            <m:chr m:val="̅"/>
                            <m:ctrlPr>
                              <a:rPr lang="el-GR" i="1">
                                <a:solidFill>
                                  <a:srgbClr val="000000"/>
                                </a:solidFill>
                                <a:latin typeface="Cambria Math" panose="02040503050406030204" pitchFamily="18" charset="0"/>
                                <a:cs typeface="Times New Roman" panose="02020603050405020304" pitchFamily="18" charset="0"/>
                              </a:rPr>
                            </m:ctrlPr>
                          </m:accPr>
                          <m:e>
                            <m:r>
                              <a:rPr lang="en-US" i="1">
                                <a:solidFill>
                                  <a:srgbClr val="000000"/>
                                </a:solidFill>
                                <a:latin typeface="Cambria Math" panose="02040503050406030204" pitchFamily="18" charset="0"/>
                                <a:cs typeface="Times New Roman" panose="02020603050405020304" pitchFamily="18" charset="0"/>
                              </a:rPr>
                              <m:t>𝑥</m:t>
                            </m:r>
                          </m:e>
                        </m:acc>
                        <m:r>
                          <a:rPr lang="en-US" i="1">
                            <a:solidFill>
                              <a:srgbClr val="000000"/>
                            </a:solidFill>
                            <a:latin typeface="Cambria Math" panose="02040503050406030204" pitchFamily="18" charset="0"/>
                            <a:cs typeface="Times New Roman" panose="02020603050405020304" pitchFamily="18" charset="0"/>
                          </a:rPr>
                          <m:t>+</m:t>
                        </m:r>
                        <m:sSub>
                          <m:sSubPr>
                            <m:ctrlPr>
                              <a:rPr lang="en-US" i="1">
                                <a:solidFill>
                                  <a:srgbClr val="000000"/>
                                </a:solidFill>
                                <a:latin typeface="Cambria Math" panose="02040503050406030204" pitchFamily="18" charset="0"/>
                                <a:cs typeface="Times New Roman" panose="02020603050405020304" pitchFamily="18" charset="0"/>
                              </a:rPr>
                            </m:ctrlPr>
                          </m:sSubPr>
                          <m:e>
                            <m:r>
                              <a:rPr lang="en-US" i="1">
                                <a:solidFill>
                                  <a:srgbClr val="000000"/>
                                </a:solidFill>
                                <a:latin typeface="Cambria Math" panose="02040503050406030204" pitchFamily="18" charset="0"/>
                                <a:cs typeface="Times New Roman" panose="02020603050405020304" pitchFamily="18" charset="0"/>
                              </a:rPr>
                              <m:t>𝑧</m:t>
                            </m:r>
                          </m:e>
                          <m:sub>
                            <m:f>
                              <m:fPr>
                                <m:ctrlPr>
                                  <a:rPr lang="en-US" i="1">
                                    <a:solidFill>
                                      <a:srgbClr val="000000"/>
                                    </a:solidFill>
                                    <a:latin typeface="Cambria Math" panose="02040503050406030204" pitchFamily="18" charset="0"/>
                                    <a:cs typeface="Times New Roman" panose="02020603050405020304" pitchFamily="18" charset="0"/>
                                  </a:rPr>
                                </m:ctrlPr>
                              </m:fPr>
                              <m:num>
                                <m:r>
                                  <a:rPr lang="en-US" i="1">
                                    <a:solidFill>
                                      <a:srgbClr val="000000"/>
                                    </a:solidFill>
                                    <a:latin typeface="Cambria Math" panose="02040503050406030204" pitchFamily="18" charset="0"/>
                                    <a:cs typeface="Times New Roman" panose="02020603050405020304" pitchFamily="18" charset="0"/>
                                  </a:rPr>
                                  <m:t>𝑎</m:t>
                                </m:r>
                              </m:num>
                              <m:den>
                                <m:r>
                                  <a:rPr lang="en-US" i="1">
                                    <a:solidFill>
                                      <a:srgbClr val="000000"/>
                                    </a:solidFill>
                                    <a:latin typeface="Cambria Math" panose="02040503050406030204" pitchFamily="18" charset="0"/>
                                    <a:cs typeface="Times New Roman" panose="02020603050405020304" pitchFamily="18" charset="0"/>
                                  </a:rPr>
                                  <m:t>2</m:t>
                                </m:r>
                              </m:den>
                            </m:f>
                          </m:sub>
                        </m:sSub>
                        <m:f>
                          <m:fPr>
                            <m:ctrlPr>
                              <a:rPr lang="en-US" i="1">
                                <a:solidFill>
                                  <a:srgbClr val="000000"/>
                                </a:solidFill>
                                <a:latin typeface="Cambria Math" panose="02040503050406030204" pitchFamily="18" charset="0"/>
                                <a:cs typeface="Times New Roman" panose="02020603050405020304" pitchFamily="18" charset="0"/>
                              </a:rPr>
                            </m:ctrlPr>
                          </m:fPr>
                          <m:num>
                            <m:r>
                              <a:rPr lang="en-US" b="0" i="1" smtClean="0">
                                <a:solidFill>
                                  <a:srgbClr val="000000"/>
                                </a:solidFill>
                                <a:latin typeface="Cambria Math" panose="02040503050406030204" pitchFamily="18" charset="0"/>
                                <a:cs typeface="Times New Roman" panose="02020603050405020304" pitchFamily="18" charset="0"/>
                              </a:rPr>
                              <m:t>𝑠</m:t>
                            </m:r>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𝑛</m:t>
                                </m:r>
                              </m:e>
                            </m:rad>
                          </m:den>
                        </m:f>
                      </m:e>
                    </m:d>
                  </m:oMath>
                </a14:m>
                <a:endParaRPr lang="en-US" dirty="0"/>
              </a:p>
              <a:p>
                <a:pPr algn="ct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32</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32</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=1</m:t>
                        </m:r>
                        <m:r>
                          <a:rPr lang="en-US" b="0" i="1" smtClean="0">
                            <a:latin typeface="Cambria Math" panose="02040503050406030204" pitchFamily="18" charset="0"/>
                          </a:rPr>
                          <m:t>9</m:t>
                        </m:r>
                        <m:r>
                          <a:rPr lang="en-US" i="1">
                            <a:latin typeface="Cambria Math" panose="02040503050406030204" pitchFamily="18" charset="0"/>
                          </a:rPr>
                          <m:t>,</m:t>
                        </m:r>
                        <m:r>
                          <a:rPr lang="en-US" b="0" i="1" smtClean="0">
                            <a:latin typeface="Cambria Math" panose="02040503050406030204" pitchFamily="18" charset="0"/>
                          </a:rPr>
                          <m:t>07</m:t>
                        </m:r>
                      </m:e>
                    </m:nary>
                  </m:oMath>
                </a14:m>
                <a:endParaRPr lang="en-US" dirty="0"/>
              </a:p>
              <a:p>
                <a:pPr algn="ct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b="0" i="1" smtClean="0">
                            <a:latin typeface="Cambria Math" panose="02040503050406030204" pitchFamily="18" charset="0"/>
                          </a:rPr>
                          <m:t>2</m:t>
                        </m:r>
                      </m:den>
                    </m:f>
                    <m:r>
                      <a:rPr lang="en-US" b="0" i="1" smtClean="0">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32</m:t>
                        </m:r>
                      </m:sup>
                      <m:e>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sup>
                            <m:r>
                              <a:rPr lang="en-US" b="0" i="1" smtClean="0">
                                <a:latin typeface="Cambria Math" panose="02040503050406030204" pitchFamily="18" charset="0"/>
                              </a:rPr>
                              <m:t>2</m:t>
                            </m:r>
                          </m:sup>
                        </m:sSup>
                        <m:r>
                          <a:rPr lang="en-US" b="0" i="1" smtClean="0">
                            <a:latin typeface="Cambria Math" panose="02040503050406030204" pitchFamily="18" charset="0"/>
                          </a:rPr>
                          <m:t>−32</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6</m:t>
                        </m:r>
                      </m:e>
                    </m:nary>
                  </m:oMath>
                </a14:m>
                <a:endParaRPr lang="en-US" dirty="0"/>
              </a:p>
              <a:p>
                <a:pPr algn="ctr"/>
                <a14:m>
                  <m:oMath xmlns:m="http://schemas.openxmlformats.org/officeDocument/2006/math">
                    <m:d>
                      <m:dPr>
                        <m:begChr m:val="["/>
                        <m:endChr m:val="]"/>
                        <m:ctrlPr>
                          <a:rPr lang="el-GR" i="1">
                            <a:solidFill>
                              <a:srgbClr val="000000"/>
                            </a:solidFill>
                            <a:latin typeface="Cambria Math" panose="02040503050406030204" pitchFamily="18" charset="0"/>
                            <a:cs typeface="Times New Roman" panose="02020603050405020304" pitchFamily="18" charset="0"/>
                          </a:rPr>
                        </m:ctrlPr>
                      </m:dPr>
                      <m:e>
                        <m:r>
                          <a:rPr lang="en-US" b="0" i="1" smtClean="0">
                            <a:solidFill>
                              <a:srgbClr val="000000"/>
                            </a:solidFill>
                            <a:latin typeface="Cambria Math" panose="02040503050406030204" pitchFamily="18" charset="0"/>
                            <a:cs typeface="Times New Roman" panose="02020603050405020304" pitchFamily="18" charset="0"/>
                          </a:rPr>
                          <m:t>19,07</m:t>
                        </m:r>
                        <m:r>
                          <a:rPr lang="en-US" i="1">
                            <a:solidFill>
                              <a:srgbClr val="000000"/>
                            </a:solidFill>
                            <a:latin typeface="Cambria Math" panose="02040503050406030204" pitchFamily="18" charset="0"/>
                            <a:cs typeface="Times New Roman" panose="02020603050405020304" pitchFamily="18" charset="0"/>
                          </a:rPr>
                          <m:t>−</m:t>
                        </m:r>
                        <m:r>
                          <a:rPr lang="en-US" b="0" i="1" smtClean="0">
                            <a:solidFill>
                              <a:srgbClr val="000000"/>
                            </a:solidFill>
                            <a:latin typeface="Cambria Math" panose="02040503050406030204" pitchFamily="18" charset="0"/>
                            <a:cs typeface="Times New Roman" panose="02020603050405020304" pitchFamily="18" charset="0"/>
                          </a:rPr>
                          <m:t>1,96</m:t>
                        </m:r>
                        <m:f>
                          <m:fPr>
                            <m:ctrlPr>
                              <a:rPr lang="en-US" i="1">
                                <a:solidFill>
                                  <a:srgbClr val="000000"/>
                                </a:solidFill>
                                <a:latin typeface="Cambria Math" panose="02040503050406030204" pitchFamily="18" charset="0"/>
                                <a:cs typeface="Times New Roman" panose="02020603050405020304" pitchFamily="18" charset="0"/>
                              </a:rPr>
                            </m:ctrlPr>
                          </m:fPr>
                          <m:num>
                            <m:rad>
                              <m:radPr>
                                <m:degHide m:val="on"/>
                                <m:ctrlPr>
                                  <a:rPr lang="en-US" i="1" smtClean="0">
                                    <a:solidFill>
                                      <a:srgbClr val="000000"/>
                                    </a:solidFill>
                                    <a:latin typeface="Cambria Math" panose="02040503050406030204" pitchFamily="18" charset="0"/>
                                    <a:cs typeface="Times New Roman" panose="02020603050405020304" pitchFamily="18" charset="0"/>
                                  </a:rPr>
                                </m:ctrlPr>
                              </m:radPr>
                              <m:deg/>
                              <m:e>
                                <m:r>
                                  <a:rPr lang="en-US" b="0" i="1" smtClean="0">
                                    <a:solidFill>
                                      <a:srgbClr val="000000"/>
                                    </a:solidFill>
                                    <a:latin typeface="Cambria Math" panose="02040503050406030204" pitchFamily="18" charset="0"/>
                                    <a:cs typeface="Times New Roman" panose="02020603050405020304" pitchFamily="18" charset="0"/>
                                  </a:rPr>
                                  <m:t>10,6</m:t>
                                </m:r>
                              </m:e>
                            </m:rad>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b="0" i="1" smtClean="0">
                                    <a:solidFill>
                                      <a:srgbClr val="000000"/>
                                    </a:solidFill>
                                    <a:latin typeface="Cambria Math" panose="02040503050406030204" pitchFamily="18" charset="0"/>
                                    <a:cs typeface="Times New Roman" panose="02020603050405020304" pitchFamily="18" charset="0"/>
                                  </a:rPr>
                                  <m:t>32</m:t>
                                </m:r>
                              </m:e>
                            </m:rad>
                          </m:den>
                        </m:f>
                        <m:r>
                          <a:rPr lang="en-US" i="1">
                            <a:solidFill>
                              <a:srgbClr val="000000"/>
                            </a:solidFill>
                            <a:latin typeface="Cambria Math" panose="02040503050406030204" pitchFamily="18" charset="0"/>
                            <a:cs typeface="Times New Roman" panose="02020603050405020304" pitchFamily="18" charset="0"/>
                          </a:rPr>
                          <m:t>,19,07</m:t>
                        </m:r>
                        <m:r>
                          <a:rPr lang="en-US" b="0" i="1" smtClean="0">
                            <a:solidFill>
                              <a:srgbClr val="000000"/>
                            </a:solidFill>
                            <a:latin typeface="Cambria Math" panose="02040503050406030204" pitchFamily="18" charset="0"/>
                            <a:cs typeface="Times New Roman" panose="02020603050405020304" pitchFamily="18" charset="0"/>
                          </a:rPr>
                          <m:t>+</m:t>
                        </m:r>
                        <m:r>
                          <a:rPr lang="en-US" i="1">
                            <a:solidFill>
                              <a:srgbClr val="000000"/>
                            </a:solidFill>
                            <a:latin typeface="Cambria Math" panose="02040503050406030204" pitchFamily="18" charset="0"/>
                            <a:cs typeface="Times New Roman" panose="02020603050405020304" pitchFamily="18" charset="0"/>
                          </a:rPr>
                          <m:t>1,96</m:t>
                        </m:r>
                        <m:f>
                          <m:fPr>
                            <m:ctrlPr>
                              <a:rPr lang="en-US" i="1">
                                <a:solidFill>
                                  <a:srgbClr val="000000"/>
                                </a:solidFill>
                                <a:latin typeface="Cambria Math" panose="02040503050406030204" pitchFamily="18" charset="0"/>
                                <a:cs typeface="Times New Roman" panose="02020603050405020304" pitchFamily="18" charset="0"/>
                              </a:rPr>
                            </m:ctrlPr>
                          </m:fPr>
                          <m:num>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10,6</m:t>
                                </m:r>
                              </m:e>
                            </m:rad>
                          </m:num>
                          <m:den>
                            <m:rad>
                              <m:radPr>
                                <m:degHide m:val="on"/>
                                <m:ctrlPr>
                                  <a:rPr lang="en-US" i="1">
                                    <a:solidFill>
                                      <a:srgbClr val="000000"/>
                                    </a:solidFill>
                                    <a:latin typeface="Cambria Math" panose="02040503050406030204" pitchFamily="18" charset="0"/>
                                    <a:cs typeface="Times New Roman" panose="02020603050405020304" pitchFamily="18" charset="0"/>
                                  </a:rPr>
                                </m:ctrlPr>
                              </m:radPr>
                              <m:deg/>
                              <m:e>
                                <m:r>
                                  <a:rPr lang="en-US" i="1">
                                    <a:solidFill>
                                      <a:srgbClr val="000000"/>
                                    </a:solidFill>
                                    <a:latin typeface="Cambria Math" panose="02040503050406030204" pitchFamily="18" charset="0"/>
                                    <a:cs typeface="Times New Roman" panose="02020603050405020304" pitchFamily="18" charset="0"/>
                                  </a:rPr>
                                  <m:t>32</m:t>
                                </m:r>
                              </m:e>
                            </m:rad>
                          </m:den>
                        </m:f>
                      </m:e>
                    </m:d>
                    <m:r>
                      <a:rPr lang="en-US" b="0" i="1" smtClean="0">
                        <a:solidFill>
                          <a:srgbClr val="000000"/>
                        </a:solidFill>
                        <a:latin typeface="Cambria Math" panose="02040503050406030204" pitchFamily="18" charset="0"/>
                        <a:cs typeface="Times New Roman" panose="02020603050405020304" pitchFamily="18" charset="0"/>
                      </a:rPr>
                      <m:t>=[17.94 , 20.20]</m:t>
                    </m:r>
                  </m:oMath>
                </a14:m>
                <a:endParaRPr lang="en-US" dirty="0"/>
              </a:p>
              <a:p>
                <a:pPr algn="ctr"/>
                <a:endParaRPr lang="el-GR" dirty="0"/>
              </a:p>
            </p:txBody>
          </p:sp>
        </mc:Choice>
        <mc:Fallback xmlns="">
          <p:sp>
            <p:nvSpPr>
              <p:cNvPr id="5" name="Θέση περιεχομένου 4">
                <a:extLst>
                  <a:ext uri="{FF2B5EF4-FFF2-40B4-BE49-F238E27FC236}">
                    <a16:creationId xmlns:a16="http://schemas.microsoft.com/office/drawing/2014/main" id="{22520E6A-D01B-412B-A71D-EC767753ACCF}"/>
                  </a:ext>
                </a:extLst>
              </p:cNvPr>
              <p:cNvSpPr>
                <a:spLocks noGrp="1" noRot="1" noChangeAspect="1" noMove="1" noResize="1" noEditPoints="1" noAdjustHandles="1" noChangeArrowheads="1" noChangeShapeType="1" noTextEdit="1"/>
              </p:cNvSpPr>
              <p:nvPr>
                <p:ph idx="1"/>
              </p:nvPr>
            </p:nvSpPr>
            <p:spPr>
              <a:blipFill>
                <a:blip r:embed="rId2"/>
                <a:stretch>
                  <a:fillRect l="-606" t="-1667"/>
                </a:stretch>
              </a:blipFill>
            </p:spPr>
            <p:txBody>
              <a:bodyPr/>
              <a:lstStyle/>
              <a:p>
                <a:r>
                  <a:rPr lang="el-GR">
                    <a:noFill/>
                  </a:rPr>
                  <a:t> </a:t>
                </a:r>
              </a:p>
            </p:txBody>
          </p:sp>
        </mc:Fallback>
      </mc:AlternateContent>
    </p:spTree>
    <p:extLst>
      <p:ext uri="{BB962C8B-B14F-4D97-AF65-F5344CB8AC3E}">
        <p14:creationId xmlns:p14="http://schemas.microsoft.com/office/powerpoint/2010/main" val="189871259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2983</TotalTime>
  <Words>2188</Words>
  <Application>Microsoft Office PowerPoint</Application>
  <PresentationFormat>Ευρεία οθόνη</PresentationFormat>
  <Paragraphs>278</Paragraphs>
  <Slides>30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30</vt:i4>
      </vt:variant>
    </vt:vector>
  </HeadingPairs>
  <TitlesOfParts>
    <vt:vector size="37" baseType="lpstr">
      <vt:lpstr>Arial</vt:lpstr>
      <vt:lpstr>Calibri</vt:lpstr>
      <vt:lpstr>Calibri Light</vt:lpstr>
      <vt:lpstr>Cambria Math</vt:lpstr>
      <vt:lpstr>Times New Roman</vt:lpstr>
      <vt:lpstr>Θέμα του Office</vt:lpstr>
      <vt:lpstr>Ανασκόπηση</vt:lpstr>
      <vt:lpstr>Πιθανότητες και Στατιστική</vt:lpstr>
      <vt:lpstr>Διαστήματα εμπιστοσύνης για μέσες τιμές</vt:lpstr>
      <vt:lpstr>Κανονική κατανομή, γνωστή τυπική απόκλιση (Δίπλευρο)</vt:lpstr>
      <vt:lpstr>Κανονική κατανομή, γνωστή τυπική απόκλιση (Μονόπλευρα)</vt:lpstr>
      <vt:lpstr>Κανονική κατανομή, γνωστή τυπική απόκλιση </vt:lpstr>
      <vt:lpstr>Κανονική κατανομή, γνωστή τυπική απόκλιση </vt:lpstr>
      <vt:lpstr>Κανονική κατανομή, γνωστή τυπική απόκλιση (Μεγάλο δείγμα)</vt:lpstr>
      <vt:lpstr>Κανονική κατανομή, γνωστή τυπική απόκλιση </vt:lpstr>
      <vt:lpstr>Κανονική κατανομή, γνωστή τυπική απόκλιση </vt:lpstr>
      <vt:lpstr>Κανονική κατανομή, άγνωστη τυπική απόκλιση (μικρό δείγμα)</vt:lpstr>
      <vt:lpstr>Κανονική κατανομή, άγνωστη τυπική απόκλιση (μικρό δείγμα)</vt:lpstr>
      <vt:lpstr>Διαστήματα εμπιστοσύνης για την διαφορά μέσων τιμών</vt:lpstr>
      <vt:lpstr>Διαστήματα εμπιστοσύνης για την διαφορά μέσων τιμών</vt:lpstr>
      <vt:lpstr>Διαστήματα εμπιστοσύνης για την διαφορά μέσων τιμών</vt:lpstr>
      <vt:lpstr>Διαστήματα εμπιστοσύνης για την διαφορά μέσων τιμών</vt:lpstr>
      <vt:lpstr>Διαστήματα εμπιστοσύνης για την διαφορά μέσων τιμών(μεγάλο δείγμα)</vt:lpstr>
      <vt:lpstr>Διαστήματα εμπιστοσύνης για την διαφορά μέσων τιμών(άγνωστη διακύμανση)</vt:lpstr>
      <vt:lpstr>Εξαρτημένα δείγματα</vt:lpstr>
      <vt:lpstr>Εξαρτημένα δείγματα</vt:lpstr>
      <vt:lpstr>Εξαρτημένα δείγματα</vt:lpstr>
      <vt:lpstr>Διαστήματα Εμπιστοσύνης για Αναλογίες</vt:lpstr>
      <vt:lpstr>Διαστήματα Εμπιστοσύνης για Αναλογίες</vt:lpstr>
      <vt:lpstr>Διαστήματα εμπιστοσύνης για διακυμάνσεις</vt:lpstr>
      <vt:lpstr>Μέγεθος δείγματος</vt:lpstr>
      <vt:lpstr>Μέγεθος δείγματος</vt:lpstr>
      <vt:lpstr>Ασκήσεις</vt:lpstr>
      <vt:lpstr>Ασκήσεις</vt:lpstr>
      <vt:lpstr>Ασκήσεις</vt:lpstr>
      <vt:lpstr>Ασκήσεις</vt:lpstr>
      <vt:lpstr>Ασκήσεις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Πιθανότητες και Στατιστική</dc:title>
  <dc:creator>christos korkas</dc:creator>
  <cp:lastModifiedBy>christos korkas</cp:lastModifiedBy>
  <cp:revision>110</cp:revision>
  <dcterms:created xsi:type="dcterms:W3CDTF">2020-04-27T08:47:19Z</dcterms:created>
  <dcterms:modified xsi:type="dcterms:W3CDTF">2020-05-15T07:07:37Z</dcterms:modified>
</cp:coreProperties>
</file>