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5"/>
  </p:notesMasterIdLst>
  <p:sldIdLst>
    <p:sldId id="296" r:id="rId2"/>
    <p:sldId id="273" r:id="rId3"/>
    <p:sldId id="257" r:id="rId4"/>
    <p:sldId id="276" r:id="rId5"/>
    <p:sldId id="274" r:id="rId6"/>
    <p:sldId id="258" r:id="rId7"/>
    <p:sldId id="259" r:id="rId8"/>
    <p:sldId id="278" r:id="rId9"/>
    <p:sldId id="396" r:id="rId10"/>
    <p:sldId id="279" r:id="rId11"/>
    <p:sldId id="272" r:id="rId12"/>
    <p:sldId id="280" r:id="rId13"/>
    <p:sldId id="281" r:id="rId14"/>
    <p:sldId id="282" r:id="rId15"/>
    <p:sldId id="283" r:id="rId16"/>
    <p:sldId id="388" r:id="rId17"/>
    <p:sldId id="389" r:id="rId18"/>
    <p:sldId id="390" r:id="rId19"/>
    <p:sldId id="391" r:id="rId20"/>
    <p:sldId id="392" r:id="rId21"/>
    <p:sldId id="393" r:id="rId22"/>
    <p:sldId id="394" r:id="rId23"/>
    <p:sldId id="395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2" r:id="rId32"/>
    <p:sldId id="293" r:id="rId33"/>
    <p:sldId id="294" r:id="rId34"/>
    <p:sldId id="295" r:id="rId35"/>
    <p:sldId id="291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6" r:id="rId56"/>
    <p:sldId id="317" r:id="rId57"/>
    <p:sldId id="318" r:id="rId58"/>
    <p:sldId id="397" r:id="rId59"/>
    <p:sldId id="398" r:id="rId60"/>
    <p:sldId id="399" r:id="rId61"/>
    <p:sldId id="400" r:id="rId62"/>
    <p:sldId id="401" r:id="rId63"/>
    <p:sldId id="402" r:id="rId64"/>
    <p:sldId id="403" r:id="rId65"/>
    <p:sldId id="404" r:id="rId66"/>
    <p:sldId id="405" r:id="rId67"/>
    <p:sldId id="406" r:id="rId68"/>
    <p:sldId id="407" r:id="rId69"/>
    <p:sldId id="408" r:id="rId70"/>
    <p:sldId id="409" r:id="rId71"/>
    <p:sldId id="410" r:id="rId72"/>
    <p:sldId id="411" r:id="rId73"/>
    <p:sldId id="412" r:id="rId74"/>
    <p:sldId id="319" r:id="rId75"/>
    <p:sldId id="320" r:id="rId76"/>
    <p:sldId id="321" r:id="rId77"/>
    <p:sldId id="322" r:id="rId78"/>
    <p:sldId id="323" r:id="rId79"/>
    <p:sldId id="324" r:id="rId80"/>
    <p:sldId id="325" r:id="rId81"/>
    <p:sldId id="326" r:id="rId82"/>
    <p:sldId id="327" r:id="rId83"/>
    <p:sldId id="328" r:id="rId84"/>
    <p:sldId id="329" r:id="rId85"/>
    <p:sldId id="330" r:id="rId86"/>
    <p:sldId id="331" r:id="rId87"/>
    <p:sldId id="332" r:id="rId88"/>
    <p:sldId id="333" r:id="rId89"/>
    <p:sldId id="334" r:id="rId90"/>
    <p:sldId id="335" r:id="rId91"/>
    <p:sldId id="336" r:id="rId92"/>
    <p:sldId id="337" r:id="rId93"/>
    <p:sldId id="338" r:id="rId94"/>
    <p:sldId id="339" r:id="rId95"/>
    <p:sldId id="340" r:id="rId96"/>
    <p:sldId id="341" r:id="rId97"/>
    <p:sldId id="342" r:id="rId98"/>
    <p:sldId id="343" r:id="rId99"/>
    <p:sldId id="344" r:id="rId100"/>
    <p:sldId id="345" r:id="rId101"/>
    <p:sldId id="346" r:id="rId102"/>
    <p:sldId id="347" r:id="rId103"/>
    <p:sldId id="348" r:id="rId104"/>
    <p:sldId id="349" r:id="rId105"/>
    <p:sldId id="386" r:id="rId106"/>
    <p:sldId id="387" r:id="rId107"/>
    <p:sldId id="353" r:id="rId108"/>
    <p:sldId id="355" r:id="rId109"/>
    <p:sldId id="356" r:id="rId110"/>
    <p:sldId id="357" r:id="rId111"/>
    <p:sldId id="358" r:id="rId112"/>
    <p:sldId id="378" r:id="rId113"/>
    <p:sldId id="379" r:id="rId114"/>
  </p:sldIdLst>
  <p:sldSz cx="9144000" cy="6858000" type="screen4x3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FFCC66"/>
    <a:srgbClr val="DDDDDD"/>
    <a:srgbClr val="CCECFF"/>
    <a:srgbClr val="66FFFF"/>
    <a:srgbClr val="CC0000"/>
    <a:srgbClr val="0000FF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94" autoAdjust="0"/>
    <p:restoredTop sz="94660"/>
  </p:normalViewPr>
  <p:slideViewPr>
    <p:cSldViewPr>
      <p:cViewPr varScale="1">
        <p:scale>
          <a:sx n="116" d="100"/>
          <a:sy n="116" d="100"/>
        </p:scale>
        <p:origin x="162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viewProps" Target="view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effectLst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77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effectLst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/>
              </a:defRPr>
            </a:lvl1pPr>
          </a:lstStyle>
          <a:p>
            <a:pPr>
              <a:defRPr/>
            </a:pPr>
            <a:fld id="{A242C4EA-3205-431F-A74F-F26273007FE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04679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F41F936-46DB-4FA6-A6F4-A43197E48203}" type="slidenum">
              <a:rPr lang="el-GR" altLang="el-GR" sz="1200" b="0" smtClean="0"/>
              <a:pPr/>
              <a:t>22</a:t>
            </a:fld>
            <a:endParaRPr lang="el-GR" altLang="el-GR" sz="1200" b="0" smtClean="0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/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3391372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A193D2E-0978-4680-9D6E-4040C8B8F42F}" type="slidenum">
              <a:rPr lang="el-GR" altLang="el-GR" sz="1200" b="0" smtClean="0"/>
              <a:pPr/>
              <a:t>23</a:t>
            </a:fld>
            <a:endParaRPr lang="el-GR" altLang="el-GR" sz="1200" b="0" smtClean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/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1535625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7551C-6541-4292-B618-34DE99C8DB3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962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8722A-9DC2-4571-9256-E7412B882B8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83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21336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2484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D9AFB-8292-4EFB-BBA7-62BFF8CBE27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748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371600"/>
            <a:ext cx="8534400" cy="4724400"/>
          </a:xfrm>
        </p:spPr>
        <p:txBody>
          <a:bodyPr/>
          <a:lstStyle/>
          <a:p>
            <a:pPr lvl="0"/>
            <a:endParaRPr lang="el-G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4552D-87BC-4FBA-B31A-E9273BC6851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4084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50A61-1A71-4288-8658-FFA1CD151F3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324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726EB-4AA4-48A0-8A2B-198647F661D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182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4347D-03F6-458B-8881-93403A6D9BE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848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49E57-6908-4001-B85D-91E2D09B5C4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063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323EC-F9D9-4A80-B97E-AA483012CC9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040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C4997-A397-42D2-89E6-FC8DBEA4C2D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74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20051-2F6C-40BA-AFCA-249D6B2265D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3605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5466A-B753-4C0E-91D1-4AF3B357280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232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71600"/>
            <a:ext cx="8534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2484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08080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8080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5F891B17-3D50-4397-A264-7AD86AF0BE1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0FCE6C-AC2F-49ED-98F7-A8EB6FFBBEB4}" type="slidenum">
              <a:rPr lang="el-GR"/>
              <a:pPr>
                <a:defRPr/>
              </a:pPr>
              <a:t>1</a:t>
            </a:fld>
            <a:endParaRPr lang="el-G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188" y="765175"/>
            <a:ext cx="7772400" cy="1008063"/>
          </a:xfrm>
        </p:spPr>
        <p:txBody>
          <a:bodyPr/>
          <a:lstStyle/>
          <a:p>
            <a:pPr eaLnBrk="1" hangingPunct="1"/>
            <a:r>
              <a:rPr lang="el-GR" altLang="el-GR" smtClean="0"/>
              <a:t>Επανάληψη στη </a:t>
            </a:r>
            <a:r>
              <a:rPr lang="en-US" altLang="el-GR" smtClean="0"/>
              <a:t>C </a:t>
            </a:r>
            <a:r>
              <a:rPr lang="en-US" altLang="el-GR" sz="4000" b="1" smtClean="0">
                <a:solidFill>
                  <a:srgbClr val="CC0000"/>
                </a:solidFill>
              </a:rPr>
              <a:t>-</a:t>
            </a:r>
            <a:r>
              <a:rPr lang="en-US" altLang="el-GR" smtClean="0">
                <a:solidFill>
                  <a:srgbClr val="CC0000"/>
                </a:solidFill>
              </a:rPr>
              <a:t> </a:t>
            </a:r>
            <a:r>
              <a:rPr lang="el-GR" altLang="el-GR" smtClean="0">
                <a:solidFill>
                  <a:srgbClr val="CC0000"/>
                </a:solidFill>
              </a:rPr>
              <a:t>Εισαγωγή στη </a:t>
            </a:r>
            <a:r>
              <a:rPr lang="en-US" altLang="el-GR" smtClean="0">
                <a:solidFill>
                  <a:srgbClr val="CC0000"/>
                </a:solidFill>
              </a:rPr>
              <a:t>C++</a:t>
            </a:r>
            <a:endParaRPr lang="el-GR" altLang="el-GR" smtClean="0">
              <a:solidFill>
                <a:srgbClr val="CC000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916113"/>
            <a:ext cx="7161212" cy="3722687"/>
          </a:xfrm>
        </p:spPr>
        <p:txBody>
          <a:bodyPr/>
          <a:lstStyle/>
          <a:p>
            <a:pPr marL="533400" indent="-533400" algn="l" eaLnBrk="1" hangingPunct="1">
              <a:buFontTx/>
              <a:buAutoNum type="arabicPeriod"/>
            </a:pPr>
            <a:r>
              <a:rPr lang="el-GR" altLang="el-GR" smtClean="0"/>
              <a:t>Συναρτήσεις</a:t>
            </a:r>
            <a:r>
              <a:rPr lang="en-US" altLang="el-GR" smtClean="0">
                <a:solidFill>
                  <a:schemeClr val="accent2"/>
                </a:solidFill>
              </a:rPr>
              <a:t>	</a:t>
            </a:r>
          </a:p>
          <a:p>
            <a:pPr marL="533400" indent="-533400" algn="l" eaLnBrk="1" hangingPunct="1">
              <a:buFontTx/>
              <a:buAutoNum type="arabicPeriod"/>
            </a:pPr>
            <a:r>
              <a:rPr lang="el-GR" altLang="el-GR" smtClean="0"/>
              <a:t>Πίνακες</a:t>
            </a:r>
            <a:endParaRPr lang="en-US" altLang="el-GR" smtClean="0"/>
          </a:p>
          <a:p>
            <a:pPr marL="533400" indent="-533400" algn="l" eaLnBrk="1" hangingPunct="1">
              <a:buFontTx/>
              <a:buAutoNum type="arabicPeriod"/>
            </a:pPr>
            <a:r>
              <a:rPr lang="el-GR" altLang="el-GR" smtClean="0"/>
              <a:t>Αλφαριθμητικά (</a:t>
            </a:r>
            <a:r>
              <a:rPr lang="en-US" altLang="el-GR" smtClean="0"/>
              <a:t>strings)</a:t>
            </a:r>
            <a:endParaRPr lang="el-GR" altLang="el-GR" smtClean="0"/>
          </a:p>
          <a:p>
            <a:pPr marL="533400" indent="-533400" algn="l" eaLnBrk="1" hangingPunct="1">
              <a:buFontTx/>
              <a:buAutoNum type="arabicPeriod"/>
            </a:pPr>
            <a:r>
              <a:rPr lang="el-GR" altLang="el-GR" smtClean="0"/>
              <a:t>Δείκτες</a:t>
            </a:r>
          </a:p>
          <a:p>
            <a:pPr marL="533400" indent="-533400" algn="l" eaLnBrk="1" hangingPunct="1">
              <a:buFontTx/>
              <a:buAutoNum type="arabicPeriod"/>
            </a:pPr>
            <a:r>
              <a:rPr lang="el-GR" altLang="el-GR" smtClean="0"/>
              <a:t>Δυναμική παραχώρηση μνήμης</a:t>
            </a:r>
          </a:p>
          <a:p>
            <a:pPr marL="533400" indent="-533400" algn="l" eaLnBrk="1" hangingPunct="1">
              <a:buFontTx/>
              <a:buAutoNum type="arabicPeriod"/>
            </a:pPr>
            <a:r>
              <a:rPr lang="el-GR" altLang="el-GR" smtClean="0"/>
              <a:t>Δομές και δείκτες σε δομές</a:t>
            </a:r>
            <a:endParaRPr lang="en-US" altLang="el-GR" smtClean="0"/>
          </a:p>
          <a:p>
            <a:pPr marL="533400" indent="-533400" algn="l" eaLnBrk="1" hangingPunct="1">
              <a:buFontTx/>
              <a:buAutoNum type="arabicPeriod"/>
            </a:pPr>
            <a:r>
              <a:rPr lang="el-GR" altLang="el-GR" smtClean="0"/>
              <a:t>Απαριθμήσιμοι τύποι (</a:t>
            </a:r>
            <a:r>
              <a:rPr lang="en-US" altLang="el-GR" smtClean="0"/>
              <a:t>enum)</a:t>
            </a:r>
            <a:endParaRPr lang="el-GR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DC1A07-A8E6-461E-864C-1DDBD4796760}" type="slidenum">
              <a:rPr lang="el-GR"/>
              <a:pPr>
                <a:defRPr/>
              </a:pPr>
              <a:t>10</a:t>
            </a:fld>
            <a:endParaRPr lang="el-GR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latin typeface="Courier New" pitchFamily="49" charset="0"/>
              </a:rPr>
              <a:t>#include &lt;iostream.h&gt;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solidFill>
                  <a:srgbClr val="CC0000"/>
                </a:solidFill>
                <a:latin typeface="Courier New" pitchFamily="49" charset="0"/>
              </a:rPr>
              <a:t>int </a:t>
            </a:r>
            <a:r>
              <a:rPr lang="en-US" altLang="el-GR" sz="2000" b="1" smtClean="0">
                <a:solidFill>
                  <a:srgbClr val="CC0000"/>
                </a:solidFill>
                <a:latin typeface="Courier New" pitchFamily="49" charset="0"/>
              </a:rPr>
              <a:t>p</a:t>
            </a:r>
            <a:r>
              <a:rPr lang="en-AU" altLang="el-GR" sz="2000" b="1" smtClean="0">
                <a:solidFill>
                  <a:srgbClr val="CC0000"/>
                </a:solidFill>
                <a:latin typeface="Courier New" pitchFamily="49" charset="0"/>
              </a:rPr>
              <a:t>ower (int base, unsigned int exponent);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latin typeface="Courier New" pitchFamily="49" charset="0"/>
              </a:rPr>
              <a:t>	</a:t>
            </a:r>
            <a:r>
              <a:rPr lang="en-AU" altLang="el-GR" sz="2000" b="1" smtClean="0">
                <a:solidFill>
                  <a:srgbClr val="008080"/>
                </a:solidFill>
                <a:latin typeface="Courier New" pitchFamily="49" charset="0"/>
              </a:rPr>
              <a:t>// function declaration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latin typeface="Courier New" pitchFamily="49" charset="0"/>
              </a:rPr>
              <a:t>main (void)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latin typeface="Courier New" pitchFamily="49" charset="0"/>
              </a:rPr>
              <a:t>	cout &lt;&lt; "2 ^ 8 = " &lt;&lt; </a:t>
            </a:r>
            <a:r>
              <a:rPr lang="en-AU" altLang="el-GR" sz="2000" b="1" smtClean="0">
                <a:solidFill>
                  <a:srgbClr val="008080"/>
                </a:solidFill>
                <a:latin typeface="Courier New" pitchFamily="49" charset="0"/>
              </a:rPr>
              <a:t>power(2,8)</a:t>
            </a:r>
            <a:r>
              <a:rPr lang="en-AU" altLang="el-GR" sz="2000" b="1" smtClean="0">
                <a:latin typeface="Courier New" pitchFamily="49" charset="0"/>
              </a:rPr>
              <a:t> &lt;&lt; '\n';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solidFill>
                  <a:schemeClr val="accent2"/>
                </a:solidFill>
                <a:latin typeface="Courier New" pitchFamily="49" charset="0"/>
              </a:rPr>
              <a:t>int power (int base, unsigned int exponent)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latin typeface="Courier New" pitchFamily="49" charset="0"/>
              </a:rPr>
              <a:t>	int	result = 1;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latin typeface="Courier New" pitchFamily="49" charset="0"/>
              </a:rPr>
              <a:t>	for (int i = 0; i &lt; exponent; ++i)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latin typeface="Courier New" pitchFamily="49" charset="0"/>
              </a:rPr>
              <a:t>		result *= base;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el-GR" sz="2000" b="1" smtClean="0">
                <a:latin typeface="Courier New" pitchFamily="49" charset="0"/>
              </a:rPr>
              <a:t>	return result;</a:t>
            </a:r>
            <a:endParaRPr lang="en-AU" altLang="ja-JP" sz="2000" b="1" smtClean="0">
              <a:latin typeface="Courier New" pitchFamily="49" charset="0"/>
              <a:ea typeface="MS PGothic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AU" altLang="ja-JP" sz="2000" b="1" smtClean="0">
                <a:latin typeface="Courier New" pitchFamily="49" charset="0"/>
                <a:ea typeface="MS PGothic" pitchFamily="34" charset="-128"/>
              </a:rPr>
              <a:t>}</a:t>
            </a:r>
            <a:r>
              <a:rPr lang="el-GR" altLang="ja-JP" sz="2000" b="1" smtClean="0">
                <a:latin typeface="Courier New" pitchFamily="49" charset="0"/>
              </a:rPr>
              <a:t> </a:t>
            </a:r>
            <a:endParaRPr lang="el-GR" altLang="el-GR" sz="2000" b="1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Structures as Function Arguments</a:t>
            </a:r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304800" y="685800"/>
            <a:ext cx="883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Pass large structures </a:t>
            </a:r>
            <a:r>
              <a:rPr lang="en-US" altLang="el-GR" sz="2400" u="sng">
                <a:solidFill>
                  <a:schemeClr val="accent2"/>
                </a:solidFill>
                <a:latin typeface="Arial" pitchFamily="34" charset="0"/>
              </a:rPr>
              <a:t>by reference</a:t>
            </a: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 for better performance</a:t>
            </a: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685800" y="1143000"/>
            <a:ext cx="2667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struct Rectangle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length;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width;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area;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};</a:t>
            </a: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609600" y="3048000"/>
            <a:ext cx="2362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Rectangle box;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initRect ( box );</a:t>
            </a:r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2743200" y="2743200"/>
            <a:ext cx="1676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Argument is modified by function</a:t>
            </a:r>
          </a:p>
        </p:txBody>
      </p:sp>
      <p:sp>
        <p:nvSpPr>
          <p:cNvPr id="224263" name="Rectangle 7"/>
          <p:cNvSpPr>
            <a:spLocks noChangeArrowheads="1"/>
          </p:cNvSpPr>
          <p:nvPr/>
        </p:nvSpPr>
        <p:spPr bwMode="auto">
          <a:xfrm>
            <a:off x="4495800" y="1219200"/>
            <a:ext cx="4267200" cy="23622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432" name="Text Box 8"/>
          <p:cNvSpPr txBox="1">
            <a:spLocks noChangeArrowheads="1"/>
          </p:cNvSpPr>
          <p:nvPr/>
        </p:nvSpPr>
        <p:spPr bwMode="auto">
          <a:xfrm>
            <a:off x="4572000" y="1295400"/>
            <a:ext cx="42672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Function definition: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void initRect ( Rectangle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&amp;r</a:t>
            </a:r>
            <a:r>
              <a:rPr lang="en-US" altLang="el-GR" sz="2000">
                <a:latin typeface="Arial" pitchFamily="34" charset="0"/>
              </a:rPr>
              <a:t>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r.length = 10;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r.width = 5;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r.area = r.length * r.width;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}</a:t>
            </a:r>
          </a:p>
        </p:txBody>
      </p:sp>
      <p:sp>
        <p:nvSpPr>
          <p:cNvPr id="103433" name="Text Box 9"/>
          <p:cNvSpPr txBox="1">
            <a:spLocks noChangeArrowheads="1"/>
          </p:cNvSpPr>
          <p:nvPr/>
        </p:nvSpPr>
        <p:spPr bwMode="auto">
          <a:xfrm>
            <a:off x="304800" y="3810000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If passing data structures by reference only for efficiency, use the </a:t>
            </a:r>
            <a:r>
              <a:rPr lang="en-US" altLang="el-GR" sz="2400" u="sng">
                <a:solidFill>
                  <a:schemeClr val="accent2"/>
                </a:solidFill>
                <a:latin typeface="Arial" pitchFamily="34" charset="0"/>
              </a:rPr>
              <a:t>const</a:t>
            </a: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 modifier</a:t>
            </a:r>
            <a:r>
              <a:rPr lang="en-US" altLang="el-GR" sz="2400">
                <a:solidFill>
                  <a:schemeClr val="hlink"/>
                </a:solidFill>
                <a:latin typeface="Arial" pitchFamily="34" charset="0"/>
              </a:rPr>
              <a:t> </a:t>
            </a:r>
            <a:endParaRPr lang="en-US" altLang="el-GR" sz="2400">
              <a:latin typeface="Arial" pitchFamily="34" charset="0"/>
            </a:endParaRPr>
          </a:p>
        </p:txBody>
      </p:sp>
      <p:sp>
        <p:nvSpPr>
          <p:cNvPr id="103434" name="Text Box 10"/>
          <p:cNvSpPr txBox="1">
            <a:spLocks noChangeArrowheads="1"/>
          </p:cNvSpPr>
          <p:nvPr/>
        </p:nvSpPr>
        <p:spPr bwMode="auto">
          <a:xfrm>
            <a:off x="609600" y="47244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showRect ( box );</a:t>
            </a:r>
          </a:p>
        </p:txBody>
      </p:sp>
      <p:sp>
        <p:nvSpPr>
          <p:cNvPr id="224267" name="Rectangle 11"/>
          <p:cNvSpPr>
            <a:spLocks noChangeArrowheads="1"/>
          </p:cNvSpPr>
          <p:nvPr/>
        </p:nvSpPr>
        <p:spPr bwMode="auto">
          <a:xfrm>
            <a:off x="3810000" y="4343400"/>
            <a:ext cx="4953000" cy="22860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3810000" y="4343400"/>
            <a:ext cx="50292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Function definition: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void showRect (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const</a:t>
            </a:r>
            <a:r>
              <a:rPr lang="en-US" altLang="el-GR" sz="2000">
                <a:latin typeface="Arial" pitchFamily="34" charset="0"/>
              </a:rPr>
              <a:t> Rectangle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&amp;r</a:t>
            </a:r>
            <a:r>
              <a:rPr lang="en-US" altLang="el-GR" sz="2000">
                <a:latin typeface="Arial" pitchFamily="34" charset="0"/>
              </a:rPr>
              <a:t>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r.length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r.width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r.area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}</a:t>
            </a:r>
          </a:p>
        </p:txBody>
      </p:sp>
      <p:sp>
        <p:nvSpPr>
          <p:cNvPr id="103437" name="Text Box 13"/>
          <p:cNvSpPr txBox="1">
            <a:spLocks noChangeArrowheads="1"/>
          </p:cNvSpPr>
          <p:nvPr/>
        </p:nvSpPr>
        <p:spPr bwMode="auto">
          <a:xfrm>
            <a:off x="762000" y="5257800"/>
            <a:ext cx="3124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With the const modifer, values of members cannot accidentally be modified</a:t>
            </a:r>
          </a:p>
        </p:txBody>
      </p:sp>
      <p:sp>
        <p:nvSpPr>
          <p:cNvPr id="224270" name="Line 14"/>
          <p:cNvSpPr>
            <a:spLocks noChangeShapeType="1"/>
          </p:cNvSpPr>
          <p:nvPr/>
        </p:nvSpPr>
        <p:spPr bwMode="auto">
          <a:xfrm flipV="1">
            <a:off x="3505200" y="5029200"/>
            <a:ext cx="2895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4271" name="Line 15"/>
          <p:cNvSpPr>
            <a:spLocks noChangeShapeType="1"/>
          </p:cNvSpPr>
          <p:nvPr/>
        </p:nvSpPr>
        <p:spPr bwMode="auto">
          <a:xfrm flipH="1">
            <a:off x="2362200" y="33528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4272" name="Line 16"/>
          <p:cNvSpPr>
            <a:spLocks noChangeShapeType="1"/>
          </p:cNvSpPr>
          <p:nvPr/>
        </p:nvSpPr>
        <p:spPr bwMode="auto">
          <a:xfrm flipV="1">
            <a:off x="8001000" y="19050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441" name="Text Box 17"/>
          <p:cNvSpPr txBox="1">
            <a:spLocks noChangeArrowheads="1"/>
          </p:cNvSpPr>
          <p:nvPr/>
        </p:nvSpPr>
        <p:spPr bwMode="auto">
          <a:xfrm>
            <a:off x="5334000" y="3200400"/>
            <a:ext cx="327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Initializes box’s members</a:t>
            </a:r>
          </a:p>
        </p:txBody>
      </p:sp>
      <p:sp>
        <p:nvSpPr>
          <p:cNvPr id="103442" name="Text Box 18"/>
          <p:cNvSpPr txBox="1">
            <a:spLocks noChangeArrowheads="1"/>
          </p:cNvSpPr>
          <p:nvPr/>
        </p:nvSpPr>
        <p:spPr bwMode="auto">
          <a:xfrm>
            <a:off x="7086600" y="21336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Reference to box</a:t>
            </a:r>
          </a:p>
        </p:txBody>
      </p:sp>
      <p:sp>
        <p:nvSpPr>
          <p:cNvPr id="103443" name="Text Box 19"/>
          <p:cNvSpPr txBox="1">
            <a:spLocks noChangeArrowheads="1"/>
          </p:cNvSpPr>
          <p:nvPr/>
        </p:nvSpPr>
        <p:spPr bwMode="auto">
          <a:xfrm>
            <a:off x="7086600" y="49530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Reference to box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7381400-76FC-4AF6-BE26-434B3985202E}" type="slidenum">
              <a:rPr lang="el-GR"/>
              <a:pPr>
                <a:defRPr/>
              </a:pPr>
              <a:t>101</a:t>
            </a:fld>
            <a:endParaRPr lang="el-GR"/>
          </a:p>
        </p:txBody>
      </p:sp>
      <p:sp>
        <p:nvSpPr>
          <p:cNvPr id="104452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Functions Returning Structures</a:t>
            </a:r>
          </a:p>
        </p:txBody>
      </p:sp>
      <p:sp>
        <p:nvSpPr>
          <p:cNvPr id="104453" name="Text Box 3"/>
          <p:cNvSpPr txBox="1">
            <a:spLocks noChangeArrowheads="1"/>
          </p:cNvSpPr>
          <p:nvPr/>
        </p:nvSpPr>
        <p:spPr bwMode="auto">
          <a:xfrm>
            <a:off x="685800" y="685800"/>
            <a:ext cx="510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Functions can return a structure</a:t>
            </a:r>
          </a:p>
        </p:txBody>
      </p:sp>
      <p:sp>
        <p:nvSpPr>
          <p:cNvPr id="104454" name="Text Box 4"/>
          <p:cNvSpPr txBox="1">
            <a:spLocks noChangeArrowheads="1"/>
          </p:cNvSpPr>
          <p:nvPr/>
        </p:nvSpPr>
        <p:spPr bwMode="auto">
          <a:xfrm>
            <a:off x="685800" y="1143000"/>
            <a:ext cx="2667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struct Circle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radius;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diameter;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area;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};</a:t>
            </a:r>
          </a:p>
        </p:txBody>
      </p:sp>
      <p:sp>
        <p:nvSpPr>
          <p:cNvPr id="104455" name="Text Box 5"/>
          <p:cNvSpPr txBox="1">
            <a:spLocks noChangeArrowheads="1"/>
          </p:cNvSpPr>
          <p:nvPr/>
        </p:nvSpPr>
        <p:spPr bwMode="auto">
          <a:xfrm>
            <a:off x="609600" y="3048000"/>
            <a:ext cx="2819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Circle round;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round = initCircle( );</a:t>
            </a:r>
          </a:p>
        </p:txBody>
      </p:sp>
      <p:sp>
        <p:nvSpPr>
          <p:cNvPr id="225286" name="Rectangle 6"/>
          <p:cNvSpPr>
            <a:spLocks noChangeArrowheads="1"/>
          </p:cNvSpPr>
          <p:nvPr/>
        </p:nvSpPr>
        <p:spPr bwMode="auto">
          <a:xfrm>
            <a:off x="4800600" y="1447800"/>
            <a:ext cx="3733800" cy="30480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57" name="Text Box 7"/>
          <p:cNvSpPr txBox="1">
            <a:spLocks noChangeArrowheads="1"/>
          </p:cNvSpPr>
          <p:nvPr/>
        </p:nvSpPr>
        <p:spPr bwMode="auto">
          <a:xfrm>
            <a:off x="4876800" y="1524000"/>
            <a:ext cx="36576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Function definition: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Circle initCircle ( 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Circle temp;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temp.radius = 10.0;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temp.diameter = 20.0;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temp.area = 314.159;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return temp;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}</a:t>
            </a:r>
          </a:p>
        </p:txBody>
      </p:sp>
      <p:sp>
        <p:nvSpPr>
          <p:cNvPr id="104458" name="Text Box 8"/>
          <p:cNvSpPr txBox="1">
            <a:spLocks noChangeArrowheads="1"/>
          </p:cNvSpPr>
          <p:nvPr/>
        </p:nvSpPr>
        <p:spPr bwMode="auto">
          <a:xfrm>
            <a:off x="533400" y="4648200"/>
            <a:ext cx="7848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Limitation of value-returning function: returns only a single value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By returning a structure, a value-returning function can return multiple values</a:t>
            </a:r>
          </a:p>
        </p:txBody>
      </p:sp>
      <p:sp>
        <p:nvSpPr>
          <p:cNvPr id="104459" name="Text Box 9"/>
          <p:cNvSpPr txBox="1">
            <a:spLocks noChangeArrowheads="1"/>
          </p:cNvSpPr>
          <p:nvPr/>
        </p:nvSpPr>
        <p:spPr bwMode="auto">
          <a:xfrm>
            <a:off x="914400" y="3810000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Return value assigned to a Circle structure</a:t>
            </a:r>
          </a:p>
        </p:txBody>
      </p:sp>
      <p:sp>
        <p:nvSpPr>
          <p:cNvPr id="104460" name="Text Box 10"/>
          <p:cNvSpPr txBox="1">
            <a:spLocks noChangeArrowheads="1"/>
          </p:cNvSpPr>
          <p:nvPr/>
        </p:nvSpPr>
        <p:spPr bwMode="auto">
          <a:xfrm>
            <a:off x="2819400" y="1524000"/>
            <a:ext cx="2362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Returns an entire Circle structure</a:t>
            </a:r>
          </a:p>
        </p:txBody>
      </p:sp>
      <p:sp>
        <p:nvSpPr>
          <p:cNvPr id="104461" name="Text Box 11"/>
          <p:cNvSpPr txBox="1">
            <a:spLocks noChangeArrowheads="1"/>
          </p:cNvSpPr>
          <p:nvPr/>
        </p:nvSpPr>
        <p:spPr bwMode="auto">
          <a:xfrm>
            <a:off x="2971800" y="25908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Create a local Circle structure</a:t>
            </a:r>
          </a:p>
        </p:txBody>
      </p:sp>
      <p:sp>
        <p:nvSpPr>
          <p:cNvPr id="225292" name="Line 12"/>
          <p:cNvSpPr>
            <a:spLocks noChangeShapeType="1"/>
          </p:cNvSpPr>
          <p:nvPr/>
        </p:nvSpPr>
        <p:spPr bwMode="auto">
          <a:xfrm>
            <a:off x="4648200" y="19050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293" name="Line 13"/>
          <p:cNvSpPr>
            <a:spLocks noChangeShapeType="1"/>
          </p:cNvSpPr>
          <p:nvPr/>
        </p:nvSpPr>
        <p:spPr bwMode="auto">
          <a:xfrm flipV="1">
            <a:off x="4648200" y="266700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294" name="Line 14"/>
          <p:cNvSpPr>
            <a:spLocks noChangeShapeType="1"/>
          </p:cNvSpPr>
          <p:nvPr/>
        </p:nvSpPr>
        <p:spPr bwMode="auto">
          <a:xfrm flipH="1" flipV="1">
            <a:off x="1066800" y="3657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65" name="Text Box 15"/>
          <p:cNvSpPr txBox="1">
            <a:spLocks noChangeArrowheads="1"/>
          </p:cNvSpPr>
          <p:nvPr/>
        </p:nvSpPr>
        <p:spPr bwMode="auto">
          <a:xfrm>
            <a:off x="5715000" y="41148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Return local structure</a:t>
            </a:r>
          </a:p>
        </p:txBody>
      </p:sp>
      <p:sp>
        <p:nvSpPr>
          <p:cNvPr id="225296" name="Line 16"/>
          <p:cNvSpPr>
            <a:spLocks noChangeShapeType="1"/>
          </p:cNvSpPr>
          <p:nvPr/>
        </p:nvSpPr>
        <p:spPr bwMode="auto">
          <a:xfrm flipV="1">
            <a:off x="6248400" y="39624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BCA169-B2F7-4F29-B8D7-4EC1EAA74051}" type="slidenum">
              <a:rPr lang="el-GR"/>
              <a:pPr>
                <a:defRPr/>
              </a:pPr>
              <a:t>102</a:t>
            </a:fld>
            <a:endParaRPr lang="el-GR"/>
          </a:p>
        </p:txBody>
      </p:sp>
      <p:sp>
        <p:nvSpPr>
          <p:cNvPr id="105475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Pointers to Structures</a:t>
            </a:r>
          </a:p>
        </p:txBody>
      </p:sp>
      <p:sp>
        <p:nvSpPr>
          <p:cNvPr id="105476" name="Text Box 3"/>
          <p:cNvSpPr txBox="1">
            <a:spLocks noChangeArrowheads="1"/>
          </p:cNvSpPr>
          <p:nvPr/>
        </p:nvSpPr>
        <p:spPr bwMode="auto">
          <a:xfrm>
            <a:off x="609600" y="28194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Declare a pointer variable to a Circle structure</a:t>
            </a:r>
          </a:p>
        </p:txBody>
      </p:sp>
      <p:sp>
        <p:nvSpPr>
          <p:cNvPr id="105477" name="Text Box 4"/>
          <p:cNvSpPr txBox="1">
            <a:spLocks noChangeArrowheads="1"/>
          </p:cNvSpPr>
          <p:nvPr/>
        </p:nvSpPr>
        <p:spPr bwMode="auto">
          <a:xfrm>
            <a:off x="685800" y="685800"/>
            <a:ext cx="2667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struct Circle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radius;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diameter;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area;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};</a:t>
            </a:r>
          </a:p>
        </p:txBody>
      </p:sp>
      <p:sp>
        <p:nvSpPr>
          <p:cNvPr id="105478" name="Text Box 5"/>
          <p:cNvSpPr txBox="1">
            <a:spLocks noChangeArrowheads="1"/>
          </p:cNvSpPr>
          <p:nvPr/>
        </p:nvSpPr>
        <p:spPr bwMode="auto">
          <a:xfrm>
            <a:off x="609600" y="2514600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Circle round;</a:t>
            </a:r>
          </a:p>
        </p:txBody>
      </p:sp>
      <p:sp>
        <p:nvSpPr>
          <p:cNvPr id="105479" name="Text Box 6"/>
          <p:cNvSpPr txBox="1">
            <a:spLocks noChangeArrowheads="1"/>
          </p:cNvSpPr>
          <p:nvPr/>
        </p:nvSpPr>
        <p:spPr bwMode="auto">
          <a:xfrm>
            <a:off x="533400" y="39624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Store address of a Circle structure in a pointer variable</a:t>
            </a:r>
          </a:p>
        </p:txBody>
      </p:sp>
      <p:sp>
        <p:nvSpPr>
          <p:cNvPr id="105480" name="Text Box 7"/>
          <p:cNvSpPr txBox="1">
            <a:spLocks noChangeArrowheads="1"/>
          </p:cNvSpPr>
          <p:nvPr/>
        </p:nvSpPr>
        <p:spPr bwMode="auto">
          <a:xfrm>
            <a:off x="685800" y="3657600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Structure</a:t>
            </a:r>
          </a:p>
        </p:txBody>
      </p:sp>
      <p:sp>
        <p:nvSpPr>
          <p:cNvPr id="105481" name="Text Box 8"/>
          <p:cNvSpPr txBox="1">
            <a:spLocks noChangeArrowheads="1"/>
          </p:cNvSpPr>
          <p:nvPr/>
        </p:nvSpPr>
        <p:spPr bwMode="auto">
          <a:xfrm>
            <a:off x="3657600" y="32004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</a:t>
            </a:r>
          </a:p>
        </p:txBody>
      </p:sp>
      <p:sp>
        <p:nvSpPr>
          <p:cNvPr id="105482" name="Text Box 9"/>
          <p:cNvSpPr txBox="1">
            <a:spLocks noChangeArrowheads="1"/>
          </p:cNvSpPr>
          <p:nvPr/>
        </p:nvSpPr>
        <p:spPr bwMode="auto">
          <a:xfrm>
            <a:off x="1752600" y="33528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Circle *cirPtr;</a:t>
            </a:r>
          </a:p>
        </p:txBody>
      </p:sp>
      <p:sp>
        <p:nvSpPr>
          <p:cNvPr id="105483" name="Text Box 10"/>
          <p:cNvSpPr txBox="1">
            <a:spLocks noChangeArrowheads="1"/>
          </p:cNvSpPr>
          <p:nvPr/>
        </p:nvSpPr>
        <p:spPr bwMode="auto">
          <a:xfrm>
            <a:off x="4648200" y="3429000"/>
            <a:ext cx="3429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to a Circle structure</a:t>
            </a:r>
          </a:p>
        </p:txBody>
      </p:sp>
      <p:sp>
        <p:nvSpPr>
          <p:cNvPr id="105484" name="Text Box 11"/>
          <p:cNvSpPr txBox="1">
            <a:spLocks noChangeArrowheads="1"/>
          </p:cNvSpPr>
          <p:nvPr/>
        </p:nvSpPr>
        <p:spPr bwMode="auto">
          <a:xfrm>
            <a:off x="1752600" y="44196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cirPtr = &amp;round;</a:t>
            </a:r>
          </a:p>
        </p:txBody>
      </p:sp>
      <p:sp>
        <p:nvSpPr>
          <p:cNvPr id="105485" name="Text Box 12"/>
          <p:cNvSpPr txBox="1">
            <a:spLocks noChangeArrowheads="1"/>
          </p:cNvSpPr>
          <p:nvPr/>
        </p:nvSpPr>
        <p:spPr bwMode="auto">
          <a:xfrm>
            <a:off x="2286000" y="5867400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Has higher precedence</a:t>
            </a:r>
          </a:p>
        </p:txBody>
      </p:sp>
      <p:sp>
        <p:nvSpPr>
          <p:cNvPr id="105486" name="Text Box 13"/>
          <p:cNvSpPr txBox="1">
            <a:spLocks noChangeArrowheads="1"/>
          </p:cNvSpPr>
          <p:nvPr/>
        </p:nvSpPr>
        <p:spPr bwMode="auto">
          <a:xfrm>
            <a:off x="533400" y="49530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Accessing members of a structure through a pointer</a:t>
            </a:r>
          </a:p>
        </p:txBody>
      </p:sp>
      <p:sp>
        <p:nvSpPr>
          <p:cNvPr id="105487" name="Text Box 14"/>
          <p:cNvSpPr txBox="1">
            <a:spLocks noChangeArrowheads="1"/>
          </p:cNvSpPr>
          <p:nvPr/>
        </p:nvSpPr>
        <p:spPr bwMode="auto">
          <a:xfrm>
            <a:off x="1066800" y="54102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( *cirPtr ).radius = 10;</a:t>
            </a:r>
          </a:p>
        </p:txBody>
      </p:sp>
      <p:sp>
        <p:nvSpPr>
          <p:cNvPr id="105488" name="Text Box 15"/>
          <p:cNvSpPr txBox="1">
            <a:spLocks noChangeArrowheads="1"/>
          </p:cNvSpPr>
          <p:nvPr/>
        </p:nvSpPr>
        <p:spPr bwMode="auto">
          <a:xfrm>
            <a:off x="4876800" y="54102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cirPtr</a:t>
            </a: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-&gt;</a:t>
            </a:r>
            <a:r>
              <a:rPr lang="en-US" altLang="el-GR" sz="2400">
                <a:latin typeface="Arial" pitchFamily="34" charset="0"/>
              </a:rPr>
              <a:t>radius = 10;</a:t>
            </a:r>
          </a:p>
        </p:txBody>
      </p:sp>
      <p:sp>
        <p:nvSpPr>
          <p:cNvPr id="105489" name="Text Box 16"/>
          <p:cNvSpPr txBox="1">
            <a:spLocks noChangeArrowheads="1"/>
          </p:cNvSpPr>
          <p:nvPr/>
        </p:nvSpPr>
        <p:spPr bwMode="auto">
          <a:xfrm>
            <a:off x="381000" y="5867400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Dereferences only cirPtr</a:t>
            </a:r>
          </a:p>
        </p:txBody>
      </p:sp>
      <p:sp>
        <p:nvSpPr>
          <p:cNvPr id="105490" name="Text Box 17"/>
          <p:cNvSpPr txBox="1">
            <a:spLocks noChangeArrowheads="1"/>
          </p:cNvSpPr>
          <p:nvPr/>
        </p:nvSpPr>
        <p:spPr bwMode="auto">
          <a:xfrm>
            <a:off x="4038600" y="5867400"/>
            <a:ext cx="510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Structure pointer operator: special operator for dereferencing structure pointers</a:t>
            </a:r>
          </a:p>
        </p:txBody>
      </p:sp>
      <p:sp>
        <p:nvSpPr>
          <p:cNvPr id="105491" name="Text Box 18"/>
          <p:cNvSpPr txBox="1">
            <a:spLocks noChangeArrowheads="1"/>
          </p:cNvSpPr>
          <p:nvPr/>
        </p:nvSpPr>
        <p:spPr bwMode="auto">
          <a:xfrm>
            <a:off x="685800" y="46482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</a:t>
            </a:r>
          </a:p>
        </p:txBody>
      </p:sp>
      <p:sp>
        <p:nvSpPr>
          <p:cNvPr id="105492" name="Text Box 19"/>
          <p:cNvSpPr txBox="1">
            <a:spLocks noChangeArrowheads="1"/>
          </p:cNvSpPr>
          <p:nvPr/>
        </p:nvSpPr>
        <p:spPr bwMode="auto">
          <a:xfrm>
            <a:off x="4267200" y="43434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Address of structure</a:t>
            </a:r>
          </a:p>
        </p:txBody>
      </p:sp>
      <p:sp>
        <p:nvSpPr>
          <p:cNvPr id="226324" name="Line 20"/>
          <p:cNvSpPr>
            <a:spLocks noChangeShapeType="1"/>
          </p:cNvSpPr>
          <p:nvPr/>
        </p:nvSpPr>
        <p:spPr bwMode="auto">
          <a:xfrm flipV="1">
            <a:off x="1752600" y="37338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6325" name="Line 21"/>
          <p:cNvSpPr>
            <a:spLocks noChangeShapeType="1"/>
          </p:cNvSpPr>
          <p:nvPr/>
        </p:nvSpPr>
        <p:spPr bwMode="auto">
          <a:xfrm flipH="1">
            <a:off x="3810000" y="3429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6326" name="Line 22"/>
          <p:cNvSpPr>
            <a:spLocks noChangeShapeType="1"/>
          </p:cNvSpPr>
          <p:nvPr/>
        </p:nvSpPr>
        <p:spPr bwMode="auto">
          <a:xfrm flipV="1">
            <a:off x="1600200" y="48006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6327" name="Line 23"/>
          <p:cNvSpPr>
            <a:spLocks noChangeShapeType="1"/>
          </p:cNvSpPr>
          <p:nvPr/>
        </p:nvSpPr>
        <p:spPr bwMode="auto">
          <a:xfrm flipH="1">
            <a:off x="4114800" y="45720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6328" name="Line 24"/>
          <p:cNvSpPr>
            <a:spLocks noChangeShapeType="1"/>
          </p:cNvSpPr>
          <p:nvPr/>
        </p:nvSpPr>
        <p:spPr bwMode="auto">
          <a:xfrm flipV="1">
            <a:off x="1066800" y="57912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6329" name="Line 25"/>
          <p:cNvSpPr>
            <a:spLocks noChangeShapeType="1"/>
          </p:cNvSpPr>
          <p:nvPr/>
        </p:nvSpPr>
        <p:spPr bwMode="auto">
          <a:xfrm flipH="1" flipV="1">
            <a:off x="2514600" y="5791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6330" name="Line 26"/>
          <p:cNvSpPr>
            <a:spLocks noChangeShapeType="1"/>
          </p:cNvSpPr>
          <p:nvPr/>
        </p:nvSpPr>
        <p:spPr bwMode="auto">
          <a:xfrm flipV="1">
            <a:off x="5791200" y="57912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6331" name="Rectangle 27"/>
          <p:cNvSpPr>
            <a:spLocks noChangeArrowheads="1"/>
          </p:cNvSpPr>
          <p:nvPr/>
        </p:nvSpPr>
        <p:spPr bwMode="auto">
          <a:xfrm>
            <a:off x="5638800" y="1295400"/>
            <a:ext cx="2895600" cy="14478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6332" name="Rectangle 28"/>
          <p:cNvSpPr>
            <a:spLocks noChangeArrowheads="1"/>
          </p:cNvSpPr>
          <p:nvPr/>
        </p:nvSpPr>
        <p:spPr bwMode="auto">
          <a:xfrm>
            <a:off x="6934200" y="1447800"/>
            <a:ext cx="1447800" cy="1143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502" name="Text Box 29"/>
          <p:cNvSpPr txBox="1">
            <a:spLocks noChangeArrowheads="1"/>
          </p:cNvSpPr>
          <p:nvPr/>
        </p:nvSpPr>
        <p:spPr bwMode="auto">
          <a:xfrm>
            <a:off x="5715000" y="1371600"/>
            <a:ext cx="12954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radius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diameter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area</a:t>
            </a:r>
          </a:p>
        </p:txBody>
      </p:sp>
      <p:sp>
        <p:nvSpPr>
          <p:cNvPr id="226334" name="Line 30"/>
          <p:cNvSpPr>
            <a:spLocks noChangeShapeType="1"/>
          </p:cNvSpPr>
          <p:nvPr/>
        </p:nvSpPr>
        <p:spPr bwMode="auto">
          <a:xfrm>
            <a:off x="6934200" y="1828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6335" name="Line 31"/>
          <p:cNvSpPr>
            <a:spLocks noChangeShapeType="1"/>
          </p:cNvSpPr>
          <p:nvPr/>
        </p:nvSpPr>
        <p:spPr bwMode="auto">
          <a:xfrm>
            <a:off x="6934200" y="2209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505" name="Text Box 32"/>
          <p:cNvSpPr txBox="1">
            <a:spLocks noChangeArrowheads="1"/>
          </p:cNvSpPr>
          <p:nvPr/>
        </p:nvSpPr>
        <p:spPr bwMode="auto">
          <a:xfrm>
            <a:off x="5638800" y="914400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round    0xA604</a:t>
            </a:r>
          </a:p>
        </p:txBody>
      </p:sp>
      <p:sp>
        <p:nvSpPr>
          <p:cNvPr id="226337" name="Rectangle 33"/>
          <p:cNvSpPr>
            <a:spLocks noChangeArrowheads="1"/>
          </p:cNvSpPr>
          <p:nvPr/>
        </p:nvSpPr>
        <p:spPr bwMode="auto">
          <a:xfrm>
            <a:off x="3657600" y="1752600"/>
            <a:ext cx="1295400" cy="5334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507" name="Text Box 34"/>
          <p:cNvSpPr txBox="1">
            <a:spLocks noChangeArrowheads="1"/>
          </p:cNvSpPr>
          <p:nvPr/>
        </p:nvSpPr>
        <p:spPr bwMode="auto">
          <a:xfrm>
            <a:off x="3733800" y="1828800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0xA604</a:t>
            </a:r>
          </a:p>
        </p:txBody>
      </p:sp>
      <p:sp>
        <p:nvSpPr>
          <p:cNvPr id="105508" name="Text Box 35"/>
          <p:cNvSpPr txBox="1">
            <a:spLocks noChangeArrowheads="1"/>
          </p:cNvSpPr>
          <p:nvPr/>
        </p:nvSpPr>
        <p:spPr bwMode="auto">
          <a:xfrm>
            <a:off x="3581400" y="13716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cirPtr</a:t>
            </a:r>
          </a:p>
        </p:txBody>
      </p:sp>
      <p:sp>
        <p:nvSpPr>
          <p:cNvPr id="226340" name="Line 36"/>
          <p:cNvSpPr>
            <a:spLocks noChangeShapeType="1"/>
          </p:cNvSpPr>
          <p:nvPr/>
        </p:nvSpPr>
        <p:spPr bwMode="auto">
          <a:xfrm flipV="1">
            <a:off x="4953000" y="1219200"/>
            <a:ext cx="685800" cy="533400"/>
          </a:xfrm>
          <a:prstGeom prst="line">
            <a:avLst/>
          </a:prstGeom>
          <a:noFill/>
          <a:ln w="57150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A72BC5A-4080-462A-9230-8863D057E0CD}" type="slidenum">
              <a:rPr lang="el-GR"/>
              <a:pPr>
                <a:defRPr/>
              </a:pPr>
              <a:t>103</a:t>
            </a:fld>
            <a:endParaRPr lang="el-GR"/>
          </a:p>
        </p:txBody>
      </p:sp>
      <p:sp>
        <p:nvSpPr>
          <p:cNvPr id="106499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Pointers to Structures</a:t>
            </a:r>
          </a:p>
        </p:txBody>
      </p:sp>
      <p:sp>
        <p:nvSpPr>
          <p:cNvPr id="106500" name="Text Box 3"/>
          <p:cNvSpPr txBox="1">
            <a:spLocks noChangeArrowheads="1"/>
          </p:cNvSpPr>
          <p:nvPr/>
        </p:nvSpPr>
        <p:spPr bwMode="auto">
          <a:xfrm>
            <a:off x="762000" y="762000"/>
            <a:ext cx="7467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A pointer to a structure may be used as a function parameter</a:t>
            </a:r>
          </a:p>
        </p:txBody>
      </p:sp>
      <p:sp>
        <p:nvSpPr>
          <p:cNvPr id="106501" name="Text Box 4"/>
          <p:cNvSpPr txBox="1">
            <a:spLocks noChangeArrowheads="1"/>
          </p:cNvSpPr>
          <p:nvPr/>
        </p:nvSpPr>
        <p:spPr bwMode="auto">
          <a:xfrm>
            <a:off x="1219200" y="1676400"/>
            <a:ext cx="2286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struct Circle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radius;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diameter;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area;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};</a:t>
            </a:r>
          </a:p>
        </p:txBody>
      </p:sp>
      <p:sp>
        <p:nvSpPr>
          <p:cNvPr id="106502" name="Text Box 5"/>
          <p:cNvSpPr txBox="1">
            <a:spLocks noChangeArrowheads="1"/>
          </p:cNvSpPr>
          <p:nvPr/>
        </p:nvSpPr>
        <p:spPr bwMode="auto">
          <a:xfrm>
            <a:off x="1143000" y="3581400"/>
            <a:ext cx="2743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Circle round;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initCircle ( &amp;round );</a:t>
            </a:r>
          </a:p>
        </p:txBody>
      </p:sp>
      <p:sp>
        <p:nvSpPr>
          <p:cNvPr id="106503" name="Text Box 6"/>
          <p:cNvSpPr txBox="1">
            <a:spLocks noChangeArrowheads="1"/>
          </p:cNvSpPr>
          <p:nvPr/>
        </p:nvSpPr>
        <p:spPr bwMode="auto">
          <a:xfrm>
            <a:off x="6096000" y="1143000"/>
            <a:ext cx="259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Parameter is a pointer to a Circle structure</a:t>
            </a:r>
          </a:p>
        </p:txBody>
      </p:sp>
      <p:sp>
        <p:nvSpPr>
          <p:cNvPr id="106504" name="Text Box 7"/>
          <p:cNvSpPr txBox="1">
            <a:spLocks noChangeArrowheads="1"/>
          </p:cNvSpPr>
          <p:nvPr/>
        </p:nvSpPr>
        <p:spPr bwMode="auto">
          <a:xfrm>
            <a:off x="762000" y="41910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Argument is address of round</a:t>
            </a:r>
          </a:p>
        </p:txBody>
      </p:sp>
      <p:sp>
        <p:nvSpPr>
          <p:cNvPr id="227336" name="Rectangle 8"/>
          <p:cNvSpPr>
            <a:spLocks noChangeArrowheads="1"/>
          </p:cNvSpPr>
          <p:nvPr/>
        </p:nvSpPr>
        <p:spPr bwMode="auto">
          <a:xfrm>
            <a:off x="4267200" y="4724400"/>
            <a:ext cx="2895600" cy="14478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7337" name="Rectangle 9"/>
          <p:cNvSpPr>
            <a:spLocks noChangeArrowheads="1"/>
          </p:cNvSpPr>
          <p:nvPr/>
        </p:nvSpPr>
        <p:spPr bwMode="auto">
          <a:xfrm>
            <a:off x="5562600" y="4876800"/>
            <a:ext cx="1447800" cy="1143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6507" name="Text Box 10"/>
          <p:cNvSpPr txBox="1">
            <a:spLocks noChangeArrowheads="1"/>
          </p:cNvSpPr>
          <p:nvPr/>
        </p:nvSpPr>
        <p:spPr bwMode="auto">
          <a:xfrm>
            <a:off x="4343400" y="4800600"/>
            <a:ext cx="12954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radius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diameter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area</a:t>
            </a:r>
          </a:p>
        </p:txBody>
      </p:sp>
      <p:sp>
        <p:nvSpPr>
          <p:cNvPr id="227339" name="Line 11"/>
          <p:cNvSpPr>
            <a:spLocks noChangeShapeType="1"/>
          </p:cNvSpPr>
          <p:nvPr/>
        </p:nvSpPr>
        <p:spPr bwMode="auto">
          <a:xfrm>
            <a:off x="5562600" y="5257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7340" name="Line 12"/>
          <p:cNvSpPr>
            <a:spLocks noChangeShapeType="1"/>
          </p:cNvSpPr>
          <p:nvPr/>
        </p:nvSpPr>
        <p:spPr bwMode="auto">
          <a:xfrm>
            <a:off x="5562600" y="5638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6510" name="Text Box 13"/>
          <p:cNvSpPr txBox="1">
            <a:spLocks noChangeArrowheads="1"/>
          </p:cNvSpPr>
          <p:nvPr/>
        </p:nvSpPr>
        <p:spPr bwMode="auto">
          <a:xfrm>
            <a:off x="4267200" y="4343400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round    0xA604</a:t>
            </a:r>
          </a:p>
        </p:txBody>
      </p:sp>
      <p:sp>
        <p:nvSpPr>
          <p:cNvPr id="227342" name="Rectangle 14"/>
          <p:cNvSpPr>
            <a:spLocks noChangeArrowheads="1"/>
          </p:cNvSpPr>
          <p:nvPr/>
        </p:nvSpPr>
        <p:spPr bwMode="auto">
          <a:xfrm>
            <a:off x="2286000" y="5181600"/>
            <a:ext cx="1295400" cy="5334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6512" name="Text Box 15"/>
          <p:cNvSpPr txBox="1">
            <a:spLocks noChangeArrowheads="1"/>
          </p:cNvSpPr>
          <p:nvPr/>
        </p:nvSpPr>
        <p:spPr bwMode="auto">
          <a:xfrm>
            <a:off x="2362200" y="5257800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0xA604</a:t>
            </a:r>
          </a:p>
        </p:txBody>
      </p:sp>
      <p:sp>
        <p:nvSpPr>
          <p:cNvPr id="106513" name="Text Box 16"/>
          <p:cNvSpPr txBox="1">
            <a:spLocks noChangeArrowheads="1"/>
          </p:cNvSpPr>
          <p:nvPr/>
        </p:nvSpPr>
        <p:spPr bwMode="auto">
          <a:xfrm>
            <a:off x="2209800" y="48006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</a:t>
            </a:r>
          </a:p>
        </p:txBody>
      </p:sp>
      <p:sp>
        <p:nvSpPr>
          <p:cNvPr id="227345" name="Line 17"/>
          <p:cNvSpPr>
            <a:spLocks noChangeShapeType="1"/>
          </p:cNvSpPr>
          <p:nvPr/>
        </p:nvSpPr>
        <p:spPr bwMode="auto">
          <a:xfrm flipV="1">
            <a:off x="3581400" y="4648200"/>
            <a:ext cx="685800" cy="533400"/>
          </a:xfrm>
          <a:prstGeom prst="line">
            <a:avLst/>
          </a:prstGeom>
          <a:noFill/>
          <a:ln w="57150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6515" name="Text Box 18"/>
          <p:cNvSpPr txBox="1">
            <a:spLocks noChangeArrowheads="1"/>
          </p:cNvSpPr>
          <p:nvPr/>
        </p:nvSpPr>
        <p:spPr bwMode="auto">
          <a:xfrm>
            <a:off x="5638800" y="4876800"/>
            <a:ext cx="1295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5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10</a:t>
            </a:r>
          </a:p>
          <a:p>
            <a:pPr eaLnBrk="1" hangingPunct="1">
              <a:spcBef>
                <a:spcPct val="35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20</a:t>
            </a:r>
          </a:p>
          <a:p>
            <a:pPr eaLnBrk="1" hangingPunct="1">
              <a:spcBef>
                <a:spcPct val="35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314.159</a:t>
            </a:r>
          </a:p>
        </p:txBody>
      </p:sp>
      <p:sp>
        <p:nvSpPr>
          <p:cNvPr id="227347" name="Rectangle 19"/>
          <p:cNvSpPr>
            <a:spLocks noChangeArrowheads="1"/>
          </p:cNvSpPr>
          <p:nvPr/>
        </p:nvSpPr>
        <p:spPr bwMode="auto">
          <a:xfrm>
            <a:off x="4267200" y="1752600"/>
            <a:ext cx="3886200" cy="2362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6517" name="Text Box 20"/>
          <p:cNvSpPr txBox="1">
            <a:spLocks noChangeArrowheads="1"/>
          </p:cNvSpPr>
          <p:nvPr/>
        </p:nvSpPr>
        <p:spPr bwMode="auto">
          <a:xfrm>
            <a:off x="4343400" y="1828800"/>
            <a:ext cx="36576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Function definition: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void initCircle ( Circle *c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c-&gt;radius = 10.0;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c-&gt;diameter = 20.0;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c-&gt;area = 314.159;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}</a:t>
            </a:r>
          </a:p>
        </p:txBody>
      </p:sp>
      <p:sp>
        <p:nvSpPr>
          <p:cNvPr id="106518" name="Text Box 21"/>
          <p:cNvSpPr txBox="1">
            <a:spLocks noChangeArrowheads="1"/>
          </p:cNvSpPr>
          <p:nvPr/>
        </p:nvSpPr>
        <p:spPr bwMode="auto">
          <a:xfrm>
            <a:off x="7391400" y="4191000"/>
            <a:ext cx="1752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Accessing members of argument round</a:t>
            </a:r>
          </a:p>
        </p:txBody>
      </p:sp>
      <p:sp>
        <p:nvSpPr>
          <p:cNvPr id="227350" name="Line 22"/>
          <p:cNvSpPr>
            <a:spLocks noChangeShapeType="1"/>
          </p:cNvSpPr>
          <p:nvPr/>
        </p:nvSpPr>
        <p:spPr bwMode="auto">
          <a:xfrm flipV="1">
            <a:off x="2209800" y="41910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7351" name="Line 23"/>
          <p:cNvSpPr>
            <a:spLocks noChangeShapeType="1"/>
          </p:cNvSpPr>
          <p:nvPr/>
        </p:nvSpPr>
        <p:spPr bwMode="auto">
          <a:xfrm>
            <a:off x="7086600" y="17526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7352" name="Line 24"/>
          <p:cNvSpPr>
            <a:spLocks noChangeShapeType="1"/>
          </p:cNvSpPr>
          <p:nvPr/>
        </p:nvSpPr>
        <p:spPr bwMode="auto">
          <a:xfrm flipH="1" flipV="1">
            <a:off x="7467600" y="33528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6522" name="Text Box 25"/>
          <p:cNvSpPr txBox="1">
            <a:spLocks noChangeArrowheads="1"/>
          </p:cNvSpPr>
          <p:nvPr/>
        </p:nvSpPr>
        <p:spPr bwMode="auto">
          <a:xfrm>
            <a:off x="6553200" y="24384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References round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6B4EA34-5F5E-42F7-B9C1-0494C4AACC50}" type="slidenum">
              <a:rPr lang="el-GR"/>
              <a:pPr>
                <a:defRPr/>
              </a:pPr>
              <a:t>104</a:t>
            </a:fld>
            <a:endParaRPr lang="el-GR"/>
          </a:p>
        </p:txBody>
      </p:sp>
      <p:sp>
        <p:nvSpPr>
          <p:cNvPr id="107523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Pointers as Structure Members</a:t>
            </a:r>
          </a:p>
        </p:txBody>
      </p:sp>
      <p:sp>
        <p:nvSpPr>
          <p:cNvPr id="107524" name="Text Box 3"/>
          <p:cNvSpPr txBox="1">
            <a:spLocks noChangeArrowheads="1"/>
          </p:cNvSpPr>
          <p:nvPr/>
        </p:nvSpPr>
        <p:spPr bwMode="auto">
          <a:xfrm>
            <a:off x="762000" y="7620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Structures can contain pointers as members</a:t>
            </a:r>
          </a:p>
        </p:txBody>
      </p:sp>
      <p:sp>
        <p:nvSpPr>
          <p:cNvPr id="107525" name="Text Box 4"/>
          <p:cNvSpPr txBox="1">
            <a:spLocks noChangeArrowheads="1"/>
          </p:cNvSpPr>
          <p:nvPr/>
        </p:nvSpPr>
        <p:spPr bwMode="auto">
          <a:xfrm>
            <a:off x="838200" y="1143000"/>
            <a:ext cx="27432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struct GradeInfo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char name [ 25 ];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int *testScores;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float average;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};</a:t>
            </a:r>
          </a:p>
        </p:txBody>
      </p:sp>
      <p:sp>
        <p:nvSpPr>
          <p:cNvPr id="107526" name="Text Box 5"/>
          <p:cNvSpPr txBox="1">
            <a:spLocks noChangeArrowheads="1"/>
          </p:cNvSpPr>
          <p:nvPr/>
        </p:nvSpPr>
        <p:spPr bwMode="auto">
          <a:xfrm>
            <a:off x="762000" y="3048000"/>
            <a:ext cx="5715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GradeInfo student1;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.  .  . 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student1.testScores = new int [ numScores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for (int ct = 0; ct &lt; numScores; ct++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“Enter test score: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cin &gt;&gt; student1.testScores [ ct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total += student1.testScores [ ct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student1.average = total / numScores;</a:t>
            </a:r>
          </a:p>
        </p:txBody>
      </p:sp>
      <p:sp>
        <p:nvSpPr>
          <p:cNvPr id="107527" name="Text Box 6"/>
          <p:cNvSpPr txBox="1">
            <a:spLocks noChangeArrowheads="1"/>
          </p:cNvSpPr>
          <p:nvPr/>
        </p:nvSpPr>
        <p:spPr bwMode="auto">
          <a:xfrm>
            <a:off x="5257800" y="4800600"/>
            <a:ext cx="25146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Read an integer into member testScore indexed by ct</a:t>
            </a:r>
          </a:p>
        </p:txBody>
      </p:sp>
      <p:sp>
        <p:nvSpPr>
          <p:cNvPr id="228359" name="Rectangle 7"/>
          <p:cNvSpPr>
            <a:spLocks noChangeArrowheads="1"/>
          </p:cNvSpPr>
          <p:nvPr/>
        </p:nvSpPr>
        <p:spPr bwMode="auto">
          <a:xfrm>
            <a:off x="4648200" y="1752600"/>
            <a:ext cx="4038600" cy="14478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8360" name="Rectangle 8"/>
          <p:cNvSpPr>
            <a:spLocks noChangeArrowheads="1"/>
          </p:cNvSpPr>
          <p:nvPr/>
        </p:nvSpPr>
        <p:spPr bwMode="auto">
          <a:xfrm>
            <a:off x="6172200" y="1905000"/>
            <a:ext cx="2286000" cy="381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7530" name="Text Box 9"/>
          <p:cNvSpPr txBox="1">
            <a:spLocks noChangeArrowheads="1"/>
          </p:cNvSpPr>
          <p:nvPr/>
        </p:nvSpPr>
        <p:spPr bwMode="auto">
          <a:xfrm>
            <a:off x="4724400" y="1828800"/>
            <a:ext cx="17526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name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testScores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average</a:t>
            </a:r>
          </a:p>
        </p:txBody>
      </p:sp>
      <p:sp>
        <p:nvSpPr>
          <p:cNvPr id="107531" name="Text Box 10"/>
          <p:cNvSpPr txBox="1">
            <a:spLocks noChangeArrowheads="1"/>
          </p:cNvSpPr>
          <p:nvPr/>
        </p:nvSpPr>
        <p:spPr bwMode="auto">
          <a:xfrm>
            <a:off x="4648200" y="13716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student1</a:t>
            </a:r>
          </a:p>
        </p:txBody>
      </p:sp>
      <p:sp>
        <p:nvSpPr>
          <p:cNvPr id="228363" name="Rectangle 11"/>
          <p:cNvSpPr>
            <a:spLocks noChangeArrowheads="1"/>
          </p:cNvSpPr>
          <p:nvPr/>
        </p:nvSpPr>
        <p:spPr bwMode="auto">
          <a:xfrm>
            <a:off x="6324600" y="4191000"/>
            <a:ext cx="2514600" cy="381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7533" name="Text Box 12"/>
          <p:cNvSpPr txBox="1">
            <a:spLocks noChangeArrowheads="1"/>
          </p:cNvSpPr>
          <p:nvPr/>
        </p:nvSpPr>
        <p:spPr bwMode="auto">
          <a:xfrm>
            <a:off x="6324600" y="38100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0xFB304</a:t>
            </a:r>
          </a:p>
        </p:txBody>
      </p:sp>
      <p:sp>
        <p:nvSpPr>
          <p:cNvPr id="228365" name="Rectangle 13"/>
          <p:cNvSpPr>
            <a:spLocks noChangeArrowheads="1"/>
          </p:cNvSpPr>
          <p:nvPr/>
        </p:nvSpPr>
        <p:spPr bwMode="auto">
          <a:xfrm>
            <a:off x="6172200" y="2286000"/>
            <a:ext cx="1371600" cy="381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8366" name="Rectangle 14"/>
          <p:cNvSpPr>
            <a:spLocks noChangeArrowheads="1"/>
          </p:cNvSpPr>
          <p:nvPr/>
        </p:nvSpPr>
        <p:spPr bwMode="auto">
          <a:xfrm>
            <a:off x="6172200" y="2667000"/>
            <a:ext cx="1371600" cy="381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7536" name="Text Box 15"/>
          <p:cNvSpPr txBox="1">
            <a:spLocks noChangeArrowheads="1"/>
          </p:cNvSpPr>
          <p:nvPr/>
        </p:nvSpPr>
        <p:spPr bwMode="auto">
          <a:xfrm>
            <a:off x="6172200" y="2286000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0xFB304</a:t>
            </a:r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6934200" y="4191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7620000" y="4191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8229600" y="4191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8371" name="Line 19"/>
          <p:cNvSpPr>
            <a:spLocks noChangeShapeType="1"/>
          </p:cNvSpPr>
          <p:nvPr/>
        </p:nvSpPr>
        <p:spPr bwMode="auto">
          <a:xfrm>
            <a:off x="6019800" y="2590800"/>
            <a:ext cx="533400" cy="1295400"/>
          </a:xfrm>
          <a:prstGeom prst="line">
            <a:avLst/>
          </a:prstGeom>
          <a:noFill/>
          <a:ln w="5715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7541" name="Text Box 20"/>
          <p:cNvSpPr txBox="1">
            <a:spLocks noChangeArrowheads="1"/>
          </p:cNvSpPr>
          <p:nvPr/>
        </p:nvSpPr>
        <p:spPr bwMode="auto">
          <a:xfrm>
            <a:off x="3200400" y="19812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to int array</a:t>
            </a:r>
          </a:p>
        </p:txBody>
      </p:sp>
      <p:sp>
        <p:nvSpPr>
          <p:cNvPr id="107542" name="Text Box 21"/>
          <p:cNvSpPr txBox="1">
            <a:spLocks noChangeArrowheads="1"/>
          </p:cNvSpPr>
          <p:nvPr/>
        </p:nvSpPr>
        <p:spPr bwMode="auto">
          <a:xfrm>
            <a:off x="2819400" y="33528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Dynamically allocate array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CF188C-8555-4540-B83C-3B75E70D64F5}" type="slidenum">
              <a:rPr lang="el-GR"/>
              <a:pPr>
                <a:defRPr/>
              </a:pPr>
              <a:t>105</a:t>
            </a:fld>
            <a:endParaRPr lang="el-GR"/>
          </a:p>
        </p:txBody>
      </p:sp>
      <p:sp>
        <p:nvSpPr>
          <p:cNvPr id="1085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1085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l-GR" altLang="el-GR" smtClean="0"/>
              <a:t>Στην </a:t>
            </a:r>
            <a:r>
              <a:rPr lang="en-US" altLang="el-GR" smtClean="0"/>
              <a:t>C++ </a:t>
            </a:r>
            <a:r>
              <a:rPr lang="el-GR" altLang="el-GR" smtClean="0"/>
              <a:t>η έννοια της δομής επεκτάθηκε και βελτιώθηκε με νέες ευκολίες και δυνατότητες έτσι ώστε μια δομή της </a:t>
            </a:r>
            <a:r>
              <a:rPr lang="en-US" altLang="el-GR" smtClean="0"/>
              <a:t>C++ </a:t>
            </a:r>
            <a:r>
              <a:rPr lang="el-GR" altLang="el-GR" smtClean="0"/>
              <a:t>μπορεί να αντικατασταθεί λειτουργικά από μια κλάση.</a:t>
            </a:r>
          </a:p>
          <a:p>
            <a:pPr eaLnBrk="1" hangingPunct="1">
              <a:lnSpc>
                <a:spcPct val="130000"/>
              </a:lnSpc>
            </a:pPr>
            <a:r>
              <a:rPr lang="el-GR" altLang="el-GR" b="1" smtClean="0">
                <a:solidFill>
                  <a:srgbClr val="008080"/>
                </a:solidFill>
              </a:rPr>
              <a:t>Η σημαντικότερη επέκταση είναι η δυνατότητα ενσωμάτωσης συναρτήσεων (</a:t>
            </a:r>
            <a:r>
              <a:rPr lang="en-US" altLang="el-GR" b="1" smtClean="0">
                <a:solidFill>
                  <a:srgbClr val="008080"/>
                </a:solidFill>
              </a:rPr>
              <a:t>functions) </a:t>
            </a:r>
            <a:r>
              <a:rPr lang="el-GR" altLang="el-GR" b="1" smtClean="0">
                <a:solidFill>
                  <a:srgbClr val="008080"/>
                </a:solidFill>
              </a:rPr>
              <a:t>κατά τον ορισμό της δομής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532B3C1-B719-49FA-A478-282E797ED1BD}" type="slidenum">
              <a:rPr lang="el-GR"/>
              <a:pPr>
                <a:defRPr/>
              </a:pPr>
              <a:t>106</a:t>
            </a:fld>
            <a:endParaRPr lang="el-GR"/>
          </a:p>
        </p:txBody>
      </p:sp>
      <p:sp>
        <p:nvSpPr>
          <p:cNvPr id="1095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Δομές και δείκτες (</a:t>
            </a:r>
            <a:r>
              <a:rPr lang="en-US" altLang="el-GR" smtClean="0"/>
              <a:t>pointers)</a:t>
            </a:r>
            <a:endParaRPr lang="el-GR" altLang="el-GR" smtClean="0"/>
          </a:p>
        </p:txBody>
      </p:sp>
      <p:sp>
        <p:nvSpPr>
          <p:cNvPr id="1095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O </a:t>
            </a:r>
            <a:r>
              <a:rPr lang="en-US" altLang="el-GR" b="1" smtClean="0">
                <a:solidFill>
                  <a:srgbClr val="008080"/>
                </a:solidFill>
              </a:rPr>
              <a:t>structure pointer operator</a:t>
            </a:r>
            <a:r>
              <a:rPr lang="en-US" altLang="el-GR" smtClean="0">
                <a:solidFill>
                  <a:srgbClr val="008080"/>
                </a:solidFill>
              </a:rPr>
              <a:t> (</a:t>
            </a:r>
            <a:r>
              <a:rPr lang="en-US" altLang="el-GR" b="1" smtClean="0">
                <a:solidFill>
                  <a:srgbClr val="008080"/>
                </a:solidFill>
              </a:rPr>
              <a:t>-&gt;</a:t>
            </a:r>
            <a:r>
              <a:rPr lang="en-US" altLang="el-GR" smtClean="0">
                <a:solidFill>
                  <a:srgbClr val="008080"/>
                </a:solidFill>
              </a:rPr>
              <a:t>)</a:t>
            </a:r>
            <a:r>
              <a:rPr lang="en-US" altLang="el-GR" smtClean="0"/>
              <a:t> </a:t>
            </a:r>
            <a:r>
              <a:rPr lang="el-GR" altLang="el-GR" smtClean="0"/>
              <a:t>χρησιμοποιείται για έμμεση αναφορά ενός δείκτη σε μια δομή και ΌΧΙ για ένα δείκτη που είναι μέλος μιας δομής.</a:t>
            </a:r>
          </a:p>
          <a:p>
            <a:pPr eaLnBrk="1" hangingPunct="1"/>
            <a:r>
              <a:rPr lang="el-GR" altLang="el-GR" smtClean="0"/>
              <a:t>Ο τελεστής </a:t>
            </a:r>
            <a:r>
              <a:rPr lang="en-US" altLang="el-GR" b="1" smtClean="0"/>
              <a:t>“.”</a:t>
            </a:r>
            <a:r>
              <a:rPr lang="en-US" altLang="el-GR" smtClean="0"/>
              <a:t> </a:t>
            </a:r>
            <a:r>
              <a:rPr lang="el-GR" altLang="el-GR" smtClean="0"/>
              <a:t>έχει μεγαλύτερη προτεραιότητα από τον τελεστή έμμεσης αναφοράς </a:t>
            </a:r>
            <a:r>
              <a:rPr lang="en-US" altLang="el-GR" b="1" smtClean="0"/>
              <a:t>“*”</a:t>
            </a:r>
            <a:r>
              <a:rPr lang="en-US" altLang="el-GR" smtClean="0"/>
              <a:t>.</a:t>
            </a:r>
            <a:endParaRPr lang="el-GR" altLang="el-GR" smtClean="0"/>
          </a:p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FBF16B-0F18-4534-A3DC-7F71021AA5D6}" type="slidenum">
              <a:rPr lang="el-GR"/>
              <a:pPr>
                <a:defRPr/>
              </a:pPr>
              <a:t>107</a:t>
            </a:fld>
            <a:endParaRPr lang="el-GR"/>
          </a:p>
        </p:txBody>
      </p:sp>
      <p:sp>
        <p:nvSpPr>
          <p:cNvPr id="1105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836613"/>
            <a:ext cx="7989888" cy="52593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Έστω η δομή 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l-GR" sz="1600" smtClean="0"/>
              <a:t>struct GradeInfo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l-GR" sz="1600" smtClean="0"/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l-GR" sz="1600" smtClean="0"/>
              <a:t>     char name[25];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l-GR" sz="1600" smtClean="0"/>
              <a:t>     </a:t>
            </a:r>
            <a:r>
              <a:rPr lang="en-US" altLang="el-GR" sz="1600" smtClean="0">
                <a:solidFill>
                  <a:srgbClr val="CC3300"/>
                </a:solidFill>
              </a:rPr>
              <a:t>int *testScores;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l-GR" sz="1600" smtClean="0"/>
              <a:t>     float average;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l-GR" sz="1600" smtClean="0"/>
              <a:t>};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και η δήλωση :</a:t>
            </a:r>
            <a:endParaRPr lang="en-US" altLang="el-GR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b="1" smtClean="0">
                <a:solidFill>
                  <a:srgbClr val="CC3300"/>
                </a:solidFill>
              </a:rPr>
              <a:t>	</a:t>
            </a:r>
            <a:r>
              <a:rPr lang="en-US" altLang="el-GR" sz="2000" smtClean="0">
                <a:solidFill>
                  <a:srgbClr val="CC3300"/>
                </a:solidFill>
              </a:rPr>
              <a:t>GradeInfo*  stPtr;</a:t>
            </a:r>
            <a:r>
              <a:rPr lang="en-US" altLang="el-GR" sz="2000" smtClean="0"/>
              <a:t>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>
                <a:solidFill>
                  <a:srgbClr val="008080"/>
                </a:solidFill>
              </a:rPr>
              <a:t>	</a:t>
            </a:r>
            <a:r>
              <a:rPr lang="en-US" altLang="el-GR" sz="2000" smtClean="0">
                <a:solidFill>
                  <a:srgbClr val="008080"/>
                </a:solidFill>
              </a:rPr>
              <a:t>//   stPtr is a pointer to a GradeInfo structure</a:t>
            </a:r>
            <a:endParaRPr lang="en-US" altLang="el-GR" sz="2000" b="1" smtClean="0">
              <a:solidFill>
                <a:srgbClr val="00808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>
                <a:solidFill>
                  <a:schemeClr val="accent2"/>
                </a:solidFill>
              </a:rPr>
              <a:t>Η εντολή :</a:t>
            </a:r>
            <a:r>
              <a:rPr lang="el-GR" altLang="el-GR" sz="2000" smtClean="0">
                <a:solidFill>
                  <a:schemeClr val="accent1"/>
                </a:solidFill>
              </a:rPr>
              <a:t> </a:t>
            </a:r>
            <a:r>
              <a:rPr lang="en-US" altLang="el-GR" sz="2000" b="1" smtClean="0"/>
              <a:t>cout &lt;&lt; *stPtr-&gt;testScores;</a:t>
            </a:r>
            <a:r>
              <a:rPr lang="en-US" altLang="el-GR" sz="2000" smtClean="0"/>
              <a:t>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>
                <a:solidFill>
                  <a:srgbClr val="008080"/>
                </a:solidFill>
              </a:rPr>
              <a:t> εμφανίζει την τιμή που αντιστοιχεί στο μέλος </a:t>
            </a:r>
            <a:r>
              <a:rPr lang="en-US" altLang="el-GR" sz="2000" smtClean="0">
                <a:solidFill>
                  <a:srgbClr val="008080"/>
                </a:solidFill>
              </a:rPr>
              <a:t> testScores </a:t>
            </a:r>
            <a:endParaRPr lang="el-GR" altLang="el-GR" sz="2000" smtClean="0">
              <a:solidFill>
                <a:srgbClr val="00808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>
                <a:solidFill>
                  <a:srgbClr val="CC0000"/>
                </a:solidFill>
              </a:rPr>
              <a:t>				</a:t>
            </a:r>
            <a:r>
              <a:rPr lang="en-US" altLang="el-GR" sz="2000" smtClean="0">
                <a:solidFill>
                  <a:srgbClr val="CC0000"/>
                </a:solidFill>
              </a:rPr>
              <a:t>(</a:t>
            </a:r>
            <a:r>
              <a:rPr lang="el-GR" altLang="el-GR" sz="2000" smtClean="0">
                <a:solidFill>
                  <a:srgbClr val="CC0000"/>
                </a:solidFill>
              </a:rPr>
              <a:t>ο τελεστής </a:t>
            </a:r>
            <a:r>
              <a:rPr lang="en-US" altLang="el-GR" sz="2000" smtClean="0">
                <a:solidFill>
                  <a:srgbClr val="CC0000"/>
                </a:solidFill>
              </a:rPr>
              <a:t>-&gt; </a:t>
            </a:r>
            <a:r>
              <a:rPr lang="el-GR" altLang="el-GR" sz="2000" smtClean="0">
                <a:solidFill>
                  <a:srgbClr val="CC0000"/>
                </a:solidFill>
              </a:rPr>
              <a:t>έχει προτεραιότητα</a:t>
            </a:r>
            <a:r>
              <a:rPr lang="en-US" altLang="el-GR" sz="2000" smtClean="0">
                <a:solidFill>
                  <a:srgbClr val="CC0000"/>
                </a:solidFill>
              </a:rPr>
              <a:t>)</a:t>
            </a:r>
            <a:endParaRPr lang="el-GR" altLang="el-GR" sz="2000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Οι εκφράσεις :</a:t>
            </a:r>
            <a:r>
              <a:rPr lang="en-US" altLang="el-GR" sz="2000" smtClean="0"/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	</a:t>
            </a:r>
            <a:r>
              <a:rPr lang="en-US" altLang="el-GR" sz="2000" b="1" smtClean="0">
                <a:solidFill>
                  <a:schemeClr val="accent2"/>
                </a:solidFill>
              </a:rPr>
              <a:t>stPtr-&gt;testScores</a:t>
            </a:r>
            <a:r>
              <a:rPr lang="en-US" altLang="el-GR" sz="2000" smtClean="0"/>
              <a:t> </a:t>
            </a:r>
            <a:r>
              <a:rPr lang="el-GR" altLang="el-GR" sz="2000" smtClean="0"/>
              <a:t>και </a:t>
            </a:r>
            <a:r>
              <a:rPr lang="en-US" altLang="el-GR" sz="2000" b="1" smtClean="0">
                <a:solidFill>
                  <a:schemeClr val="accent2"/>
                </a:solidFill>
              </a:rPr>
              <a:t>(*stPtr).testScores</a:t>
            </a:r>
            <a:r>
              <a:rPr lang="el-GR" altLang="el-GR" sz="2000" b="1" smtClean="0">
                <a:solidFill>
                  <a:schemeClr val="accent2"/>
                </a:solidFill>
              </a:rPr>
              <a:t> </a:t>
            </a:r>
            <a:r>
              <a:rPr lang="el-GR" altLang="el-GR" sz="2000" b="1" smtClean="0"/>
              <a:t>είναι ισοδύναμες</a:t>
            </a:r>
            <a:endParaRPr lang="en-US" altLang="el-GR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smtClean="0"/>
              <a:t>Επίσης οι εκφράσεις :</a:t>
            </a:r>
            <a:r>
              <a:rPr lang="en-US" altLang="el-GR" sz="2000" smtClean="0"/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smtClean="0"/>
              <a:t>	</a:t>
            </a:r>
            <a:r>
              <a:rPr lang="en-US" altLang="el-GR" sz="2000" b="1" smtClean="0">
                <a:solidFill>
                  <a:srgbClr val="CC3300"/>
                </a:solidFill>
              </a:rPr>
              <a:t>*stPtr-&gt;testScores</a:t>
            </a:r>
            <a:r>
              <a:rPr lang="en-US" altLang="el-GR" sz="2000" smtClean="0"/>
              <a:t> </a:t>
            </a:r>
            <a:r>
              <a:rPr lang="el-GR" altLang="el-GR" sz="2000" smtClean="0"/>
              <a:t>και</a:t>
            </a:r>
            <a:r>
              <a:rPr lang="en-US" altLang="el-GR" sz="2000" smtClean="0"/>
              <a:t> </a:t>
            </a:r>
            <a:r>
              <a:rPr lang="en-US" altLang="el-GR" sz="2000" b="1" smtClean="0">
                <a:solidFill>
                  <a:srgbClr val="CC3300"/>
                </a:solidFill>
              </a:rPr>
              <a:t>*(*stPtr).testScores</a:t>
            </a:r>
            <a:r>
              <a:rPr lang="el-GR" altLang="el-GR" sz="2000" b="1" smtClean="0">
                <a:solidFill>
                  <a:srgbClr val="CC3300"/>
                </a:solidFill>
              </a:rPr>
              <a:t> </a:t>
            </a:r>
            <a:r>
              <a:rPr lang="el-GR" altLang="el-GR" sz="2000" b="1" smtClean="0"/>
              <a:t>είναι ισοδύναμες</a:t>
            </a:r>
            <a:endParaRPr lang="en-US" altLang="el-GR" sz="2000" b="1" smtClean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0856FB1-885C-4FD2-A717-E0A6CCC4C644}" type="slidenum">
              <a:rPr lang="el-GR"/>
              <a:pPr>
                <a:defRPr/>
              </a:pPr>
              <a:t>108</a:t>
            </a:fld>
            <a:endParaRPr lang="el-GR"/>
          </a:p>
        </p:txBody>
      </p:sp>
      <p:graphicFrame>
        <p:nvGraphicFramePr>
          <p:cNvPr id="234526" name="Group 30"/>
          <p:cNvGraphicFramePr>
            <a:graphicFrameLocks noGrp="1"/>
          </p:cNvGraphicFramePr>
          <p:nvPr>
            <p:ph idx="1"/>
          </p:nvPr>
        </p:nvGraphicFramePr>
        <p:xfrm>
          <a:off x="250825" y="692150"/>
          <a:ext cx="8424863" cy="4137025"/>
        </p:xfrm>
        <a:graphic>
          <a:graphicData uri="http://schemas.openxmlformats.org/drawingml/2006/table">
            <a:tbl>
              <a:tblPr/>
              <a:tblGrid>
                <a:gridCol w="1797050"/>
                <a:gridCol w="6627813"/>
              </a:tblGrid>
              <a:tr h="4334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ΕΚΦΡΑΣΗ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ΠΕΡΙΓΡΑΦΗ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Comic Sans MS" pitchFamily="66" charset="0"/>
                        </a:rPr>
                        <a:t>s-&gt;m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είναι ένας δείκτης σε δομή και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είναι ένα μέλος της δομής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Η έκφραση καθιστά προσβάσιμο το μέλος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της δομής που καταδεικνύεται από τον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6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itchFamily="66" charset="0"/>
                        </a:rPr>
                        <a:t>*a.p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είναι μια μεταβλητή δομής και ο δείκτης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είναι ένα μέλος της δομής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Η έκφραση αυτή είναι έμμεση αναφορά στην τιμή που καταδεικνύεται από τον δείκτη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p.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5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Comic Sans MS" pitchFamily="66" charset="0"/>
                        </a:rPr>
                        <a:t>(*s).m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είναι ένας δείκτης σε δομή και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είναι ένα μέλος της δομής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Ο τελεστής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*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αναφέρεται έμμεσα στον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s,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και η έκφραση αυτή καθιστά προσβάσιμο το μέλος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της δομής που καταδεικνύεται από τον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Η έκφραση είναι ίδια με την έκφραση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s-&gt;m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1A305F6-CA87-441E-96A7-CA7E48DEAB0B}" type="slidenum">
              <a:rPr lang="el-GR"/>
              <a:pPr>
                <a:defRPr/>
              </a:pPr>
              <a:t>109</a:t>
            </a:fld>
            <a:endParaRPr lang="el-GR"/>
          </a:p>
        </p:txBody>
      </p:sp>
      <p:graphicFrame>
        <p:nvGraphicFramePr>
          <p:cNvPr id="235538" name="Group 18"/>
          <p:cNvGraphicFramePr>
            <a:graphicFrameLocks noGrp="1"/>
          </p:cNvGraphicFramePr>
          <p:nvPr>
            <p:ph idx="1"/>
          </p:nvPr>
        </p:nvGraphicFramePr>
        <p:xfrm>
          <a:off x="395288" y="476250"/>
          <a:ext cx="8062912" cy="4602163"/>
        </p:xfrm>
        <a:graphic>
          <a:graphicData uri="http://schemas.openxmlformats.org/drawingml/2006/table">
            <a:tbl>
              <a:tblPr/>
              <a:tblGrid>
                <a:gridCol w="1655762"/>
                <a:gridCol w="6407150"/>
              </a:tblGrid>
              <a:tr h="3985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ΕΚΦΡΑΣΗ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ΠΕΡΙΓΡΑΦΗ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78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*s-&gt;p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είναι ένας δείκτης σε δομή και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p,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ένας δείκτης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,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που είναι μέλος της δομής στην οποία δείχνει ο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s.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Η έκφραση αυτή καθιστά προσπελάσιμη την τιμή που καταδεικνύεται από τον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p. (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Ο τελεστής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-&gt;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αναφέρεται έμμεσα στον δείκτη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και ο τελεστής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*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αναφέρεται έμμεσα στον δείκτη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 p)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53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itchFamily="66" charset="0"/>
                        </a:rPr>
                        <a:t>*(*s).p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 s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είναι ένας δείκτης σε δομή και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p,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ένας δείκτης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,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που είναι μέλος της δομής στην οποία δείχνει ο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s.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Η έκφραση αυτή καθιστά προσπελάσιμη την τιμή που καταδεικνύεται από τον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p. (*s)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είναι έμμεση αναφορά στον δείκτη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και ο εξωτερικός τελεστής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*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είναι έμμεση αναφορά στον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p. 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Η έκφραση είναι ίδια με την έκφραση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*s-&gt;p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9126583-4637-484D-8033-A0476858B075}" type="slidenum">
              <a:rPr lang="el-GR"/>
              <a:pPr>
                <a:defRPr/>
              </a:pPr>
              <a:t>11</a:t>
            </a:fld>
            <a:endParaRPr lang="el-GR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2800" smtClean="0"/>
              <a:t>Μεταβίβαση παραμέτρων μέσω δεικτών (</a:t>
            </a:r>
            <a:r>
              <a:rPr lang="en-US" altLang="el-GR" sz="2800" smtClean="0"/>
              <a:t>pointers)</a:t>
            </a:r>
            <a:endParaRPr lang="el-GR" altLang="el-GR" sz="2800" smtClean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l-GR" altLang="el-GR" smtClean="0"/>
              <a:t>Όταν μια συνάρτηση πρέπει να επιστρέψει πολλές τιμές διαμοιράζεται με τη συνάρτηση που την καλεί ένα κοινό χώρο μνήμης και η μεταβίβαση των παραμέτρων γίνεται μέσω δεικτών (</a:t>
            </a:r>
            <a:r>
              <a:rPr lang="en-US" altLang="el-GR" smtClean="0"/>
              <a:t>pointers)</a:t>
            </a:r>
            <a:r>
              <a:rPr lang="el-GR" altLang="el-GR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b="1" smtClean="0"/>
              <a:t>ΔΕΝ</a:t>
            </a:r>
            <a:r>
              <a:rPr lang="el-GR" altLang="el-GR" smtClean="0"/>
              <a:t> ορίζεται τύπος για τη συνάρτηση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>
                <a:solidFill>
                  <a:srgbClr val="CC3300"/>
                </a:solidFill>
              </a:rPr>
              <a:t>Στο </a:t>
            </a:r>
            <a:r>
              <a:rPr lang="el-GR" altLang="el-GR" b="1" smtClean="0">
                <a:solidFill>
                  <a:srgbClr val="CC3300"/>
                </a:solidFill>
              </a:rPr>
              <a:t>πρωτότυπο </a:t>
            </a:r>
            <a:r>
              <a:rPr lang="el-GR" altLang="el-GR" smtClean="0">
                <a:solidFill>
                  <a:srgbClr val="CC3300"/>
                </a:solidFill>
              </a:rPr>
              <a:t>και στον </a:t>
            </a:r>
            <a:r>
              <a:rPr lang="el-GR" altLang="el-GR" b="1" smtClean="0">
                <a:solidFill>
                  <a:srgbClr val="CC3300"/>
                </a:solidFill>
              </a:rPr>
              <a:t>ορισμό</a:t>
            </a:r>
            <a:r>
              <a:rPr lang="el-GR" altLang="el-GR" smtClean="0">
                <a:solidFill>
                  <a:srgbClr val="CC3300"/>
                </a:solidFill>
              </a:rPr>
              <a:t> της συνάρτησης χρησιμοποιούμε το </a:t>
            </a:r>
            <a:r>
              <a:rPr lang="el-GR" altLang="el-GR" sz="3600" b="1" smtClean="0">
                <a:solidFill>
                  <a:srgbClr val="CC3300"/>
                </a:solidFill>
              </a:rPr>
              <a:t>*</a:t>
            </a:r>
            <a:r>
              <a:rPr lang="el-GR" altLang="el-GR" smtClean="0">
                <a:solidFill>
                  <a:srgbClr val="CC3300"/>
                </a:solidFill>
              </a:rPr>
              <a:t> για όσες μεταβλητές θέλουμε να «επιστρέψουν» ΤΙΜΗ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>
                <a:solidFill>
                  <a:srgbClr val="3366CC"/>
                </a:solidFill>
              </a:rPr>
              <a:t>Στην </a:t>
            </a:r>
            <a:r>
              <a:rPr lang="el-GR" altLang="el-GR" b="1" smtClean="0">
                <a:solidFill>
                  <a:srgbClr val="3366CC"/>
                </a:solidFill>
              </a:rPr>
              <a:t>κλήση</a:t>
            </a:r>
            <a:r>
              <a:rPr lang="el-GR" altLang="el-GR" smtClean="0">
                <a:solidFill>
                  <a:srgbClr val="3366CC"/>
                </a:solidFill>
              </a:rPr>
              <a:t> της συνάρτησης οι αντίστοιχες μεταβλητές δηλώνονται με </a:t>
            </a:r>
            <a:r>
              <a:rPr lang="el-GR" altLang="el-GR" sz="3600" b="1" smtClean="0">
                <a:solidFill>
                  <a:srgbClr val="3366CC"/>
                </a:solidFill>
              </a:rPr>
              <a:t>&amp;</a:t>
            </a:r>
            <a:endParaRPr lang="el-GR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7524E0A-BE44-4F3F-ADC2-707A25428382}" type="slidenum">
              <a:rPr lang="el-GR"/>
              <a:pPr>
                <a:defRPr/>
              </a:pPr>
              <a:t>110</a:t>
            </a:fld>
            <a:endParaRPr lang="el-GR"/>
          </a:p>
        </p:txBody>
      </p:sp>
      <p:sp>
        <p:nvSpPr>
          <p:cNvPr id="11366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458200" cy="531813"/>
          </a:xfrm>
        </p:spPr>
        <p:txBody>
          <a:bodyPr/>
          <a:lstStyle/>
          <a:p>
            <a:pPr eaLnBrk="1" hangingPunct="1"/>
            <a:r>
              <a:rPr lang="el-GR" altLang="el-GR" sz="2800" smtClean="0"/>
              <a:t>Παράδειγμα </a:t>
            </a:r>
          </a:p>
        </p:txBody>
      </p:sp>
      <p:sp>
        <p:nvSpPr>
          <p:cNvPr id="1136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#include &lt;iostream&gt;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using namespace std;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struct GradeInfo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     char *name;		// Student name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     int  *testScores;  	// Dynamically allocated array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     float average;     	//  Test average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};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GradeInfo student, *stPtr;    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int numScores=5;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800" b="1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03D1F4-D8BD-47C8-AD1A-8710535508FD}" type="slidenum">
              <a:rPr lang="el-GR"/>
              <a:pPr>
                <a:defRPr/>
              </a:pPr>
              <a:t>111</a:t>
            </a:fld>
            <a:endParaRPr lang="el-GR"/>
          </a:p>
        </p:txBody>
      </p:sp>
      <p:sp>
        <p:nvSpPr>
          <p:cNvPr id="1146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1146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25538"/>
            <a:ext cx="8534400" cy="49704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void main()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stPtr=&amp;student;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student.name=“</a:t>
            </a:r>
            <a:r>
              <a:rPr lang="en-US" altLang="el-GR" sz="1600" b="1" smtClean="0">
                <a:latin typeface="Courier New" pitchFamily="49" charset="0"/>
              </a:rPr>
              <a:t>PRODUCTION_ENGINEERING”</a:t>
            </a:r>
            <a:r>
              <a:rPr lang="el-GR" altLang="el-GR" sz="1600" b="1" smtClean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6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float total=0.0;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student.testScores = new int [numScores];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for (int ct = 0; ct &lt; numScores; ct++ 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	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		cout &lt;&lt; "Enter test score: 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		cin &gt;&gt; student.testScores[ct];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		total += student.testScores[ct];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	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student.average = total / numScores;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cout &lt;&lt; "average ="&lt;&lt;student.average&lt;&lt;endl;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6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6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 for ( ct = 0; ct &lt; numScores; ct++ 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{ cout&lt;&lt;"ct="&lt;&lt;ct&lt;&lt;"    ---------"&lt;&lt;*stPtr-&gt;testScores&lt;&lt;endl;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			*stPtr-&gt;testScores++;}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</a:pPr>
            <a:endParaRPr lang="el-GR" altLang="el-GR" sz="1600" b="1" smtClean="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0399F92-4653-4EF3-A7B3-8C812C5660CB}" type="slidenum">
              <a:rPr lang="el-GR"/>
              <a:pPr>
                <a:defRPr/>
              </a:pPr>
              <a:t>112</a:t>
            </a:fld>
            <a:endParaRPr lang="el-GR"/>
          </a:p>
        </p:txBody>
      </p:sp>
      <p:sp>
        <p:nvSpPr>
          <p:cNvPr id="1157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smtClean="0"/>
              <a:t>Απαριθμήσιμοι τύποι (</a:t>
            </a:r>
            <a:r>
              <a:rPr lang="en-US" altLang="el-GR" b="1" smtClean="0"/>
              <a:t>enumerated types)</a:t>
            </a:r>
          </a:p>
        </p:txBody>
      </p:sp>
      <p:sp>
        <p:nvSpPr>
          <p:cNvPr id="1157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l-GR" sz="2400" b="1" smtClean="0">
                <a:solidFill>
                  <a:srgbClr val="0000FF"/>
                </a:solidFill>
              </a:rPr>
              <a:t>enum COLOR { RED, BLUE, GREEN, WHITE, BLACK };</a:t>
            </a:r>
            <a:endParaRPr lang="en-US" altLang="el-GR" sz="2400" b="1" smtClean="0">
              <a:solidFill>
                <a:srgbClr val="0000FF"/>
              </a:solidFill>
            </a:endParaRPr>
          </a:p>
          <a:p>
            <a:pPr eaLnBrk="1" hangingPunct="1">
              <a:buFontTx/>
              <a:buNone/>
            </a:pPr>
            <a:endParaRPr lang="en-US" altLang="el-GR" sz="2400" b="1" smtClean="0">
              <a:solidFill>
                <a:srgbClr val="0000FF"/>
              </a:solidFill>
            </a:endParaRPr>
          </a:p>
          <a:p>
            <a:pPr eaLnBrk="1" hangingPunct="1"/>
            <a:r>
              <a:rPr lang="el-GR" altLang="el-GR" b="1" smtClean="0">
                <a:solidFill>
                  <a:srgbClr val="CC0000"/>
                </a:solidFill>
              </a:rPr>
              <a:t>Δημιουργώ ένα νέο τύπο με όνομα </a:t>
            </a:r>
            <a:r>
              <a:rPr lang="en-US" altLang="el-GR" b="1" smtClean="0">
                <a:solidFill>
                  <a:srgbClr val="CC0000"/>
                </a:solidFill>
              </a:rPr>
              <a:t>enum</a:t>
            </a:r>
          </a:p>
          <a:p>
            <a:pPr eaLnBrk="1" hangingPunct="1"/>
            <a:r>
              <a:rPr lang="en-US" altLang="el-GR" sz="3200" smtClean="0">
                <a:solidFill>
                  <a:srgbClr val="0000FF"/>
                </a:solidFill>
              </a:rPr>
              <a:t>RED </a:t>
            </a:r>
            <a:r>
              <a:rPr lang="el-GR" altLang="el-GR" sz="3200" smtClean="0">
                <a:solidFill>
                  <a:srgbClr val="0000FF"/>
                </a:solidFill>
              </a:rPr>
              <a:t>είναι μια συμβολική σταθερά με τιμή 0, </a:t>
            </a:r>
            <a:r>
              <a:rPr lang="en-US" altLang="el-GR" sz="3200" smtClean="0">
                <a:solidFill>
                  <a:srgbClr val="0000FF"/>
                </a:solidFill>
              </a:rPr>
              <a:t>BLUE </a:t>
            </a:r>
            <a:r>
              <a:rPr lang="el-GR" altLang="el-GR" sz="3200" smtClean="0">
                <a:solidFill>
                  <a:srgbClr val="0000FF"/>
                </a:solidFill>
              </a:rPr>
              <a:t>με τιμή 1 κλπ</a:t>
            </a:r>
          </a:p>
          <a:p>
            <a:pPr eaLnBrk="1" hangingPunct="1"/>
            <a:r>
              <a:rPr lang="el-GR" altLang="el-GR" sz="3200" smtClean="0">
                <a:solidFill>
                  <a:srgbClr val="0000FF"/>
                </a:solidFill>
              </a:rPr>
              <a:t>Κάθε απαριθμητή</a:t>
            </a:r>
            <a:r>
              <a:rPr lang="el-GR" altLang="el-GR" sz="3200" smtClean="0">
                <a:solidFill>
                  <a:srgbClr val="0066FF"/>
                </a:solidFill>
              </a:rPr>
              <a:t> </a:t>
            </a:r>
            <a:r>
              <a:rPr lang="el-GR" altLang="el-GR" sz="3200" smtClean="0">
                <a:solidFill>
                  <a:srgbClr val="0000FF"/>
                </a:solidFill>
              </a:rPr>
              <a:t>σταθερά έχει μια ακέραια (</a:t>
            </a:r>
            <a:r>
              <a:rPr lang="en-US" altLang="el-GR" sz="3200" smtClean="0">
                <a:solidFill>
                  <a:srgbClr val="0000FF"/>
                </a:solidFill>
              </a:rPr>
              <a:t>integer) </a:t>
            </a:r>
            <a:r>
              <a:rPr lang="el-GR" altLang="el-GR" sz="3200" smtClean="0">
                <a:solidFill>
                  <a:srgbClr val="0000FF"/>
                </a:solidFill>
              </a:rPr>
              <a:t>τιμή</a:t>
            </a:r>
          </a:p>
          <a:p>
            <a:pPr eaLnBrk="1" hangingPunct="1">
              <a:buFontTx/>
              <a:buNone/>
            </a:pPr>
            <a:r>
              <a:rPr lang="en-GB" altLang="el-GR" sz="3200" smtClean="0">
                <a:solidFill>
                  <a:srgbClr val="0066FF"/>
                </a:solidFill>
              </a:rPr>
              <a:t> </a:t>
            </a:r>
            <a:r>
              <a:rPr lang="en-GB" altLang="el-GR" b="1" smtClean="0">
                <a:solidFill>
                  <a:srgbClr val="CC0000"/>
                </a:solidFill>
              </a:rPr>
              <a:t>enum Color { RED=100, BLUE, GREEN=500, WHITE, BLACK=700 };</a:t>
            </a:r>
            <a:endParaRPr lang="en-US" altLang="el-GR" b="1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8D6A78-B066-49C3-A343-8F0853F721CE}" type="slidenum">
              <a:rPr lang="el-GR"/>
              <a:pPr>
                <a:defRPr/>
              </a:pPr>
              <a:t>113</a:t>
            </a:fld>
            <a:endParaRPr lang="el-GR"/>
          </a:p>
        </p:txBody>
      </p:sp>
      <p:sp>
        <p:nvSpPr>
          <p:cNvPr id="1167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</a:t>
            </a:r>
            <a:endParaRPr lang="en-US" altLang="el-GR" smtClean="0"/>
          </a:p>
        </p:txBody>
      </p:sp>
      <p:sp>
        <p:nvSpPr>
          <p:cNvPr id="1167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l-GR" sz="2400" smtClean="0"/>
              <a:t>// specify a type </a:t>
            </a:r>
            <a:endParaRPr lang="el-GR" altLang="el-GR" sz="2400" smtClean="0"/>
          </a:p>
          <a:p>
            <a:pPr eaLnBrk="1" hangingPunct="1">
              <a:buFontTx/>
              <a:buNone/>
            </a:pPr>
            <a:r>
              <a:rPr lang="el-GR" altLang="el-GR" sz="2400" smtClean="0"/>
              <a:t>	</a:t>
            </a:r>
            <a:r>
              <a:rPr lang="en-GB" altLang="el-GR" sz="2400" smtClean="0"/>
              <a:t>enum days_of_week {Sun, Mon, Tue, Wed, Thu, Fri, Sat }; </a:t>
            </a:r>
            <a:endParaRPr lang="el-GR" altLang="el-GR" sz="2400" smtClean="0"/>
          </a:p>
          <a:p>
            <a:pPr eaLnBrk="1" hangingPunct="1">
              <a:buFontTx/>
              <a:buNone/>
            </a:pPr>
            <a:r>
              <a:rPr lang="el-GR" altLang="el-GR" sz="2400" smtClean="0"/>
              <a:t>	</a:t>
            </a:r>
            <a:r>
              <a:rPr lang="en-GB" altLang="el-GR" sz="2400" smtClean="0"/>
              <a:t>days_of_week day1, day2; // create variables of that type </a:t>
            </a:r>
            <a:endParaRPr lang="el-GR" altLang="el-GR" sz="2400" smtClean="0"/>
          </a:p>
          <a:p>
            <a:pPr eaLnBrk="1" hangingPunct="1">
              <a:buFontTx/>
              <a:buNone/>
            </a:pPr>
            <a:r>
              <a:rPr lang="el-GR" altLang="el-GR" sz="2400" smtClean="0"/>
              <a:t>	</a:t>
            </a:r>
            <a:r>
              <a:rPr lang="en-GB" altLang="el-GR" sz="2400" smtClean="0"/>
              <a:t>day1 = Mon; // give them values </a:t>
            </a:r>
          </a:p>
          <a:p>
            <a:pPr eaLnBrk="1" hangingPunct="1">
              <a:buFontTx/>
              <a:buNone/>
            </a:pPr>
            <a:r>
              <a:rPr lang="en-GB" altLang="el-GR" sz="2400" smtClean="0"/>
              <a:t>	day2 = Wed;</a:t>
            </a:r>
            <a:r>
              <a:rPr lang="en-GB" altLang="el-GR" smtClean="0">
                <a:latin typeface="Courier New" pitchFamily="49" charset="0"/>
              </a:rPr>
              <a:t> </a:t>
            </a:r>
            <a:endParaRPr lang="el-GR" altLang="el-GR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endParaRPr lang="en-US" altLang="el-GR" sz="2400" b="1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647C9D-2BFE-456D-93CC-3F521C555722}" type="slidenum">
              <a:rPr lang="el-GR"/>
              <a:pPr>
                <a:defRPr/>
              </a:pPr>
              <a:t>12</a:t>
            </a:fld>
            <a:endParaRPr lang="el-GR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z="2800" b="1" smtClean="0">
              <a:solidFill>
                <a:srgbClr val="CC3300"/>
              </a:solidFill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l-GR" altLang="el-GR" sz="2400" b="1" smtClean="0"/>
              <a:t>Το * στο πρωτότυπο μιας συνάρτησης δηλώνει ότι </a:t>
            </a:r>
            <a:r>
              <a:rPr lang="el-GR" altLang="el-GR" sz="2400" b="1" smtClean="0">
                <a:solidFill>
                  <a:srgbClr val="008000"/>
                </a:solidFill>
              </a:rPr>
              <a:t>η μεταβλητή που ακολουθεί πρόκειται να «ΚΡΑΤΗΣΕΙ» μια διεύθυνση μνήμης.</a:t>
            </a:r>
          </a:p>
          <a:p>
            <a:pPr eaLnBrk="1" hangingPunct="1">
              <a:lnSpc>
                <a:spcPct val="110000"/>
              </a:lnSpc>
            </a:pPr>
            <a:r>
              <a:rPr lang="el-GR" altLang="el-GR" sz="2400" b="1" smtClean="0">
                <a:solidFill>
                  <a:srgbClr val="0033CC"/>
                </a:solidFill>
              </a:rPr>
              <a:t>Ο τελεστής διεύθυνσης &amp; δηλώνει ότι κατά την κλήση της συνάρτησης θα μεταβιβασθεί στην αντίστοιχη μεταβλητή της συνάρτησης ένα αντίγραφο της διεύθυνσης της πραγματικής μεταβλητής.</a:t>
            </a:r>
          </a:p>
          <a:p>
            <a:pPr eaLnBrk="1" hangingPunct="1">
              <a:lnSpc>
                <a:spcPct val="110000"/>
              </a:lnSpc>
            </a:pPr>
            <a:r>
              <a:rPr lang="el-GR" altLang="el-GR" sz="2400" b="1" smtClean="0"/>
              <a:t>Ο τελεστής * στη συνάρτηση δηλώνει ότι στη διεύθυνση που είναι αποθηκευμένη στην μεταβλητή που ακολουθεί το *  θα αποδοθεί ή θα διαβαστεί μια τιμή.</a:t>
            </a:r>
            <a:endParaRPr lang="el-GR" altLang="el-G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ED7D1B-80DD-425A-ADE8-07E35483CA92}" type="slidenum">
              <a:rPr lang="el-GR"/>
              <a:pPr>
                <a:defRPr/>
              </a:pPr>
              <a:t>13</a:t>
            </a:fld>
            <a:endParaRPr lang="el-GR"/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539750" y="228600"/>
            <a:ext cx="80645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>
                <a:solidFill>
                  <a:schemeClr val="accent2"/>
                </a:solidFill>
              </a:rPr>
              <a:t>Παράμετροι αναφοράς</a:t>
            </a:r>
            <a:endParaRPr lang="en-US" altLang="el-GR">
              <a:solidFill>
                <a:schemeClr val="accent2"/>
              </a:solidFill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250825" y="692150"/>
            <a:ext cx="86423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0">
                <a:solidFill>
                  <a:srgbClr val="008080"/>
                </a:solidFill>
              </a:rPr>
              <a:t>Η μεταβίβαση παραμέτρων μέσω δεικτών επιτρέπει σε μια συνάρτηση να αποκτήσει πρόσβαση στις πραγματικές μεταβλητές</a:t>
            </a:r>
            <a:endParaRPr lang="en-US" altLang="el-GR" sz="2000" b="0">
              <a:solidFill>
                <a:srgbClr val="008080"/>
              </a:solidFill>
            </a:endParaRP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609600" y="1600200"/>
            <a:ext cx="5257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void doubleNum ( </a:t>
            </a:r>
            <a:r>
              <a:rPr lang="en-US" altLang="el-GR" sz="2000">
                <a:solidFill>
                  <a:srgbClr val="CC3300"/>
                </a:solidFill>
              </a:rPr>
              <a:t>int *refVar</a:t>
            </a:r>
            <a:r>
              <a:rPr lang="en-US" altLang="el-GR" sz="2000"/>
              <a:t> );</a:t>
            </a:r>
          </a:p>
          <a:p>
            <a:pPr eaLnBrk="1" hangingPunct="1">
              <a:spcBef>
                <a:spcPct val="35000"/>
              </a:spcBef>
              <a:buFontTx/>
              <a:buNone/>
            </a:pPr>
            <a:r>
              <a:rPr lang="en-US" altLang="el-GR" sz="2000"/>
              <a:t>void main ( void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     int val = 4;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     cout &lt;&lt; “val is “ &lt;&lt; val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     </a:t>
            </a:r>
            <a:r>
              <a:rPr lang="en-US" altLang="el-GR" sz="2000">
                <a:solidFill>
                  <a:srgbClr val="008080"/>
                </a:solidFill>
              </a:rPr>
              <a:t>doubleNum ( &amp;val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     cout &lt;&lt; “now val is “ &lt;&lt; val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}</a:t>
            </a:r>
          </a:p>
          <a:p>
            <a:pPr eaLnBrk="1" hangingPunct="1">
              <a:spcBef>
                <a:spcPct val="35000"/>
              </a:spcBef>
              <a:buFontTx/>
              <a:buNone/>
            </a:pPr>
            <a:r>
              <a:rPr lang="en-US" altLang="el-GR" sz="2000"/>
              <a:t>void doubleNum ( </a:t>
            </a:r>
            <a:r>
              <a:rPr lang="en-US" altLang="el-GR" sz="2000">
                <a:solidFill>
                  <a:srgbClr val="CC3300"/>
                </a:solidFill>
              </a:rPr>
              <a:t>int *refVar</a:t>
            </a:r>
            <a:r>
              <a:rPr lang="en-US" altLang="el-GR" sz="2000"/>
              <a:t>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     *refVar *= 2;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}</a:t>
            </a:r>
            <a:endParaRPr lang="en-US" altLang="el-GR" sz="2400"/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5867400" y="1628775"/>
            <a:ext cx="21336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43" name="Text Box 6"/>
          <p:cNvSpPr txBox="1">
            <a:spLocks noChangeArrowheads="1"/>
          </p:cNvSpPr>
          <p:nvPr/>
        </p:nvSpPr>
        <p:spPr bwMode="auto">
          <a:xfrm>
            <a:off x="5795963" y="1628775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val is 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/>
              <a:t>now val is 8</a:t>
            </a:r>
          </a:p>
        </p:txBody>
      </p:sp>
      <p:sp>
        <p:nvSpPr>
          <p:cNvPr id="14344" name="Text Box 7"/>
          <p:cNvSpPr txBox="1">
            <a:spLocks noChangeArrowheads="1"/>
          </p:cNvSpPr>
          <p:nvPr/>
        </p:nvSpPr>
        <p:spPr bwMode="auto">
          <a:xfrm>
            <a:off x="4140200" y="3933825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008080"/>
                </a:solidFill>
              </a:rPr>
              <a:t>Points to variable val</a:t>
            </a:r>
          </a:p>
        </p:txBody>
      </p:sp>
      <p:sp>
        <p:nvSpPr>
          <p:cNvPr id="14345" name="Text Box 8"/>
          <p:cNvSpPr txBox="1">
            <a:spLocks noChangeArrowheads="1"/>
          </p:cNvSpPr>
          <p:nvPr/>
        </p:nvSpPr>
        <p:spPr bwMode="auto">
          <a:xfrm>
            <a:off x="6011863" y="1196975"/>
            <a:ext cx="243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</a:rPr>
              <a:t>Program output:</a:t>
            </a:r>
          </a:p>
        </p:txBody>
      </p:sp>
      <p:sp>
        <p:nvSpPr>
          <p:cNvPr id="156681" name="Rectangle 9"/>
          <p:cNvSpPr>
            <a:spLocks noChangeArrowheads="1"/>
          </p:cNvSpPr>
          <p:nvPr/>
        </p:nvSpPr>
        <p:spPr bwMode="auto">
          <a:xfrm>
            <a:off x="6934200" y="2971800"/>
            <a:ext cx="838200" cy="838200"/>
          </a:xfrm>
          <a:prstGeom prst="rect">
            <a:avLst/>
          </a:prstGeom>
          <a:solidFill>
            <a:srgbClr val="F4E0F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47" name="Text Box 10"/>
          <p:cNvSpPr txBox="1">
            <a:spLocks noChangeArrowheads="1"/>
          </p:cNvSpPr>
          <p:nvPr/>
        </p:nvSpPr>
        <p:spPr bwMode="auto">
          <a:xfrm>
            <a:off x="7086600" y="32004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 </a:t>
            </a:r>
            <a:r>
              <a:rPr lang="en-US" altLang="el-GR"/>
              <a:t>4</a:t>
            </a:r>
          </a:p>
        </p:txBody>
      </p:sp>
      <p:sp>
        <p:nvSpPr>
          <p:cNvPr id="14348" name="Text Box 11"/>
          <p:cNvSpPr txBox="1">
            <a:spLocks noChangeArrowheads="1"/>
          </p:cNvSpPr>
          <p:nvPr/>
        </p:nvSpPr>
        <p:spPr bwMode="auto">
          <a:xfrm>
            <a:off x="6858000" y="25146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/>
              <a:t>val</a:t>
            </a:r>
          </a:p>
        </p:txBody>
      </p:sp>
      <p:sp>
        <p:nvSpPr>
          <p:cNvPr id="14349" name="Text Box 12"/>
          <p:cNvSpPr txBox="1">
            <a:spLocks noChangeArrowheads="1"/>
          </p:cNvSpPr>
          <p:nvPr/>
        </p:nvSpPr>
        <p:spPr bwMode="auto">
          <a:xfrm>
            <a:off x="6019800" y="4572000"/>
            <a:ext cx="1295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/>
              <a:t>pointerrefVar</a:t>
            </a:r>
          </a:p>
        </p:txBody>
      </p:sp>
      <p:sp>
        <p:nvSpPr>
          <p:cNvPr id="14350" name="Text Box 13"/>
          <p:cNvSpPr txBox="1">
            <a:spLocks noChangeArrowheads="1"/>
          </p:cNvSpPr>
          <p:nvPr/>
        </p:nvSpPr>
        <p:spPr bwMode="auto">
          <a:xfrm>
            <a:off x="6934200" y="3505200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 </a:t>
            </a:r>
            <a:r>
              <a:rPr lang="en-US" altLang="el-GR"/>
              <a:t>8</a:t>
            </a:r>
          </a:p>
        </p:txBody>
      </p:sp>
      <p:sp>
        <p:nvSpPr>
          <p:cNvPr id="156686" name="Line 14"/>
          <p:cNvSpPr>
            <a:spLocks noChangeShapeType="1"/>
          </p:cNvSpPr>
          <p:nvPr/>
        </p:nvSpPr>
        <p:spPr bwMode="auto">
          <a:xfrm>
            <a:off x="7086600" y="3124200"/>
            <a:ext cx="533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52" name="Text Box 15"/>
          <p:cNvSpPr txBox="1">
            <a:spLocks noChangeArrowheads="1"/>
          </p:cNvSpPr>
          <p:nvPr/>
        </p:nvSpPr>
        <p:spPr bwMode="auto">
          <a:xfrm>
            <a:off x="762000" y="5638800"/>
            <a:ext cx="7848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>
                <a:solidFill>
                  <a:srgbClr val="CC3300"/>
                </a:solidFill>
              </a:rPr>
              <a:t>Οι αλλαγές στην τυπική παράμετρο επηρεάζουν το πραγματικό όρισμα</a:t>
            </a:r>
            <a:endParaRPr lang="en-US" altLang="el-GR" sz="2400">
              <a:solidFill>
                <a:srgbClr val="CC3300"/>
              </a:solidFill>
            </a:endParaRPr>
          </a:p>
        </p:txBody>
      </p:sp>
      <p:sp>
        <p:nvSpPr>
          <p:cNvPr id="14353" name="Text Box 16"/>
          <p:cNvSpPr txBox="1">
            <a:spLocks noChangeArrowheads="1"/>
          </p:cNvSpPr>
          <p:nvPr/>
        </p:nvSpPr>
        <p:spPr bwMode="auto">
          <a:xfrm>
            <a:off x="4500563" y="3284538"/>
            <a:ext cx="1905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3366CC"/>
                </a:solidFill>
              </a:rPr>
              <a:t>Use ampersand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56689" name="Rectangle 17"/>
          <p:cNvSpPr>
            <a:spLocks noChangeArrowheads="1"/>
          </p:cNvSpPr>
          <p:nvPr/>
        </p:nvSpPr>
        <p:spPr bwMode="auto">
          <a:xfrm>
            <a:off x="7315200" y="480060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6690" name="AutoShape 18"/>
          <p:cNvSpPr>
            <a:spLocks noChangeArrowheads="1"/>
          </p:cNvSpPr>
          <p:nvPr/>
        </p:nvSpPr>
        <p:spPr bwMode="auto">
          <a:xfrm rot="-5834199">
            <a:off x="7177088" y="3808413"/>
            <a:ext cx="2133600" cy="609600"/>
          </a:xfrm>
          <a:prstGeom prst="curvedUpArrow">
            <a:avLst>
              <a:gd name="adj1" fmla="val 70000"/>
              <a:gd name="adj2" fmla="val 140000"/>
              <a:gd name="adj3" fmla="val 33333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6691" name="Line 19"/>
          <p:cNvSpPr>
            <a:spLocks noChangeShapeType="1"/>
          </p:cNvSpPr>
          <p:nvPr/>
        </p:nvSpPr>
        <p:spPr bwMode="auto">
          <a:xfrm flipH="1">
            <a:off x="3492500" y="4221163"/>
            <a:ext cx="647700" cy="360362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6692" name="Line 20"/>
          <p:cNvSpPr>
            <a:spLocks noChangeShapeType="1"/>
          </p:cNvSpPr>
          <p:nvPr/>
        </p:nvSpPr>
        <p:spPr bwMode="auto">
          <a:xfrm flipH="1">
            <a:off x="3708400" y="3429000"/>
            <a:ext cx="838200" cy="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6C9A2A-BF66-430E-A24E-6DE5349680E8}" type="slidenum">
              <a:rPr lang="el-GR"/>
              <a:pPr>
                <a:defRPr/>
              </a:pPr>
              <a:t>14</a:t>
            </a:fld>
            <a:endParaRPr lang="el-GR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Συναρτήσεις </a:t>
            </a:r>
            <a:r>
              <a:rPr lang="en-US" altLang="el-GR" smtClean="0"/>
              <a:t>inline</a:t>
            </a:r>
            <a:endParaRPr lang="el-GR" altLang="el-GR" smtClean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Όταν μια συνάρτηση καλεί κάποια άλλη, η καλούσα συνάρτηση υποβάλλει στην ουσία μια απαίτηση στην καλούμενη συνάρτηση ώστε να φορτωθεί στη μνήμη, να εκτελεστεί και να επιστρέψει στην καλούσα συνάρτηση τις απαραίτητες τιμές.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Η C++ επιτρέπει την ενσωμάτωση ενός πλήρους αντιγράφου της καλούμενης συνάρτησης στην καλούσα συνάρτηση. Δηλαδή δεν απαιτείται να γίνει η συνήθης διαδικασία : γίνεται προσπέλαση κατευθείαν στην καλούμενη συνάρτηση κάθε φορά που είναι αναγκαία.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Για τη δημιουργία συνάρτησης με αυτά τα χαρακτηριστικά πρέπει πριν από το όνομα της συνάρτησης να υπάρχει η λέξη </a:t>
            </a:r>
            <a:r>
              <a:rPr lang="el-GR" altLang="el-GR" sz="2400" b="1" smtClean="0">
                <a:solidFill>
                  <a:srgbClr val="CC0000"/>
                </a:solidFill>
              </a:rPr>
              <a:t>inline</a:t>
            </a:r>
            <a:r>
              <a:rPr lang="el-GR" altLang="el-G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94034B1-D652-46CE-913F-B0D21E320652}" type="slidenum">
              <a:rPr lang="el-GR"/>
              <a:pPr>
                <a:defRPr/>
              </a:pPr>
              <a:t>15</a:t>
            </a:fld>
            <a:endParaRPr lang="el-GR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 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25538"/>
            <a:ext cx="8534400" cy="49704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#include &lt;iostream&gt;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using namespace std;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8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inline double Sum(double * Numbers, int Count)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double s = 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for(int i = 0; i &lt; Count; i++)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	s += Numbers[i];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return 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8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int main()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double Nbr[] = { 15.66, 18, 25, 128.62, 12.06, 22.18 };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double Total = Sum(Nbr, 6);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cout &lt;&lt; "Sum = " &lt;&lt; Total &lt;&lt; endl;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return 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}</a:t>
            </a:r>
          </a:p>
        </p:txBody>
      </p:sp>
      <p:pic>
        <p:nvPicPr>
          <p:cNvPr id="1587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284538"/>
            <a:ext cx="3960812" cy="1211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5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FD7C3E-AB90-4D49-84CB-166F86B0C738}" type="slidenum">
              <a:rPr lang="el-GR"/>
              <a:pPr>
                <a:defRPr/>
              </a:pPr>
              <a:t>16</a:t>
            </a:fld>
            <a:endParaRPr lang="el-GR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el-GR" smtClean="0"/>
              <a:t>Default Arguments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400" dirty="0" smtClean="0"/>
              <a:t>Σε μια συνάρτηση είναι επιτρεπτό να ορίζονται αρχικές τιμές στις παραμέτρους της </a:t>
            </a:r>
            <a:r>
              <a:rPr lang="en-US" altLang="el-GR" sz="2400" dirty="0" smtClean="0"/>
              <a:t>(arguments) </a:t>
            </a:r>
            <a:r>
              <a:rPr lang="el-GR" altLang="el-GR" sz="2400" dirty="0" smtClean="0"/>
              <a:t>ώστε να ελαχιστοποιείται η πιθανότητα χρήσης μιας απροσδιόριστης τιμής κατά την κλήση της συνάρτησης. Αυτό θα συμβεί όταν</a:t>
            </a:r>
            <a:r>
              <a:rPr lang="en-US" altLang="el-GR" sz="2400" dirty="0" smtClean="0"/>
              <a:t>,</a:t>
            </a:r>
            <a:r>
              <a:rPr lang="el-GR" altLang="el-GR" sz="2400" dirty="0" smtClean="0"/>
              <a:t> κατά την κλήση της συνάρτησης</a:t>
            </a:r>
            <a:r>
              <a:rPr lang="en-US" altLang="el-GR" sz="2400" dirty="0" smtClean="0"/>
              <a:t>, </a:t>
            </a:r>
            <a:r>
              <a:rPr lang="el-GR" altLang="el-GR" sz="2400" smtClean="0"/>
              <a:t>παραλειφθεί </a:t>
            </a:r>
            <a:r>
              <a:rPr lang="el-GR" altLang="el-GR" sz="2400" dirty="0" smtClean="0"/>
              <a:t>κάποιο όρισμα (πραγματική παράμετρος).</a:t>
            </a:r>
            <a:endParaRPr lang="en-US" altLang="el-GR" sz="2400" dirty="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400" dirty="0" smtClean="0"/>
              <a:t>Όταν ένα όρισμα παραλειφθεί, κατά την κλήση της συνάρτησης, χρησιμοποιείται (μεταβιβάζεται) αυτόματα η τιμή της εξ ορισμού παραμέτρου.</a:t>
            </a:r>
            <a:endParaRPr lang="th-TH" altLang="el-GR" sz="2400" dirty="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400" dirty="0" smtClean="0"/>
              <a:t>Οι εξ ορισμού παράμετροι (</a:t>
            </a:r>
            <a:r>
              <a:rPr lang="en-US" altLang="el-GR" sz="2400" dirty="0" smtClean="0"/>
              <a:t>d</a:t>
            </a:r>
            <a:r>
              <a:rPr lang="th-TH" altLang="el-GR" sz="2400" dirty="0" smtClean="0"/>
              <a:t>efault arguments</a:t>
            </a:r>
            <a:r>
              <a:rPr lang="en-US" altLang="el-GR" sz="2400" dirty="0" smtClean="0"/>
              <a:t>)</a:t>
            </a:r>
            <a:r>
              <a:rPr lang="el-GR" altLang="el-GR" sz="2400" dirty="0" smtClean="0"/>
              <a:t> χρησιμοποιούνται για προσδιορισμό των ορισμάτων που παραλείπονται με κατεύθυνση από τα δεξιά προς τα αριστερά.</a:t>
            </a:r>
            <a:endParaRPr lang="th-TH" alt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960CB59-613F-401A-9ED4-6B3434E1080F}" type="slidenum">
              <a:rPr lang="el-GR"/>
              <a:pPr>
                <a:defRPr/>
              </a:pPr>
              <a:t>17</a:t>
            </a:fld>
            <a:endParaRPr lang="el-GR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 -1</a:t>
            </a:r>
            <a:endParaRPr lang="th-TH" altLang="el-GR" smtClean="0"/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25538"/>
            <a:ext cx="8534400" cy="49704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// Using default arguments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#include &lt;iostream&gt;</a:t>
            </a:r>
            <a:endParaRPr lang="el-GR" altLang="el-GR" sz="16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using namespace std;</a:t>
            </a:r>
            <a:endParaRPr lang="th-TH" altLang="el-GR" sz="16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h-TH" altLang="el-GR" sz="16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// Calculate the volume of a box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int boxVolume(int length = 1, int width = 1,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              int height = 1)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   { return length * width * height;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void </a:t>
            </a:r>
            <a:r>
              <a:rPr lang="th-TH" altLang="el-GR" sz="1600" b="1" smtClean="0">
                <a:latin typeface="Courier New" pitchFamily="49" charset="0"/>
              </a:rPr>
              <a:t>main()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   cout &lt;&lt; "The default box volume is: "&lt;&lt; </a:t>
            </a:r>
            <a:r>
              <a:rPr lang="th-TH" altLang="el-GR" sz="1600" b="1" smtClean="0">
                <a:solidFill>
                  <a:srgbClr val="FF6600"/>
                </a:solidFill>
                <a:latin typeface="Courier New" pitchFamily="49" charset="0"/>
              </a:rPr>
              <a:t>boxVolume()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        &lt;&lt; "\n\nThe volume of a box with length 10,\n"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        &lt;&lt; "width 1 and height 1 is: "&lt;&lt; </a:t>
            </a:r>
            <a:r>
              <a:rPr lang="th-TH" altLang="el-GR" sz="1600" b="1" smtClean="0">
                <a:solidFill>
                  <a:srgbClr val="008080"/>
                </a:solidFill>
                <a:latin typeface="Courier New" pitchFamily="49" charset="0"/>
              </a:rPr>
              <a:t>boxVolume(10)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        &lt;&lt; "\n\nThe volume of a box with length 10,\n"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        &lt;&lt; "width 5 and height 1 is: "&lt;&lt; </a:t>
            </a:r>
            <a:r>
              <a:rPr lang="th-TH" altLang="el-GR" sz="1600" b="1" smtClean="0">
                <a:solidFill>
                  <a:schemeClr val="accent2"/>
                </a:solidFill>
                <a:latin typeface="Courier New" pitchFamily="49" charset="0"/>
              </a:rPr>
              <a:t>boxVolume(10, 5)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        &lt;&lt; "\n\nThe volume of a box with length 10,\n"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        &lt;&lt; "width 5 and height 2 is: "&lt; </a:t>
            </a:r>
            <a:r>
              <a:rPr lang="th-TH" altLang="el-GR" sz="1600" b="1" smtClean="0">
                <a:solidFill>
                  <a:srgbClr val="CC3300"/>
                </a:solidFill>
                <a:latin typeface="Courier New" pitchFamily="49" charset="0"/>
              </a:rPr>
              <a:t>boxVolume(10, 5, 2)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        &lt;&lt; '\n';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h-TH" altLang="el-GR" sz="16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h-TH" altLang="el-GR" sz="1600" b="1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09573A9-982F-423F-A5F0-A686F20AAF00}" type="slidenum">
              <a:rPr lang="el-GR"/>
              <a:pPr>
                <a:defRPr/>
              </a:pPr>
              <a:t>18</a:t>
            </a:fld>
            <a:endParaRPr lang="el-GR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el-GR" sz="2800" smtClean="0"/>
              <a:t>2. </a:t>
            </a:r>
            <a:r>
              <a:rPr lang="el-GR" altLang="el-GR" sz="2800" smtClean="0"/>
              <a:t>Παράμετροι αναφοράς (</a:t>
            </a:r>
            <a:r>
              <a:rPr lang="en-US" altLang="el-GR" sz="2800" smtClean="0"/>
              <a:t>Reference Parameters)</a:t>
            </a:r>
            <a:endParaRPr lang="el-GR" altLang="el-GR" sz="2800" smtClean="0"/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z="2000" smtClean="0"/>
              <a:t>Μια αναφορά είναι ένα ψευδώνυμο, ένας εναλλακτικός τρόπος για να αναφερθούμε σε μια θέση μνήμης που αντιπροσωπεύει ένα υπάρχον αντικείμενο.</a:t>
            </a:r>
          </a:p>
          <a:p>
            <a:pPr eaLnBrk="1" hangingPunct="1"/>
            <a:r>
              <a:rPr lang="el-GR" altLang="el-GR" sz="2400" smtClean="0">
                <a:solidFill>
                  <a:srgbClr val="CC0000"/>
                </a:solidFill>
              </a:rPr>
              <a:t>Διαφορές μεταξύ αναφοράς και </a:t>
            </a:r>
            <a:r>
              <a:rPr lang="en-US" altLang="el-GR" sz="2400" smtClean="0">
                <a:solidFill>
                  <a:srgbClr val="CC0000"/>
                </a:solidFill>
              </a:rPr>
              <a:t>pointer</a:t>
            </a:r>
          </a:p>
          <a:p>
            <a:pPr lvl="1" eaLnBrk="1" hangingPunct="1"/>
            <a:r>
              <a:rPr lang="el-GR" altLang="el-GR" sz="2000" smtClean="0"/>
              <a:t>Πρέπει να αρχικοποιείται πριν χρησιμοποιηθεί δηλαδή μια αναφορά δεν μπορεί ποτέ να είναι</a:t>
            </a:r>
            <a:r>
              <a:rPr lang="el-GR" altLang="el-GR" sz="2000" smtClean="0">
                <a:latin typeface="Times New Roman" pitchFamily="18" charset="0"/>
              </a:rPr>
              <a:t> </a:t>
            </a:r>
            <a:r>
              <a:rPr lang="en-US" altLang="el-GR" sz="2000" smtClean="0">
                <a:ea typeface="MS Mincho" pitchFamily="49" charset="-128"/>
              </a:rPr>
              <a:t>null</a:t>
            </a:r>
            <a:r>
              <a:rPr lang="el-GR" altLang="el-GR" sz="2000" smtClean="0"/>
              <a:t>. Πρέπει πάντοτε να αναφέρεται σε ένα υπαρκτό (γνήσιο) αντικείμενο.</a:t>
            </a:r>
            <a:endParaRPr lang="en-US" altLang="el-GR" sz="2000" smtClean="0">
              <a:ea typeface="MS Mincho" pitchFamily="49" charset="-128"/>
            </a:endParaRPr>
          </a:p>
          <a:p>
            <a:pPr lvl="1" eaLnBrk="1" hangingPunct="1"/>
            <a:r>
              <a:rPr lang="el-GR" altLang="el-GR" sz="2000" smtClean="0"/>
              <a:t>Από τη στιγμή που θα δημιουργηθεί δεν μπορεί να αλλάξει ώστε να δείχνει σε ένα διαφορετικό αντικείμενο</a:t>
            </a:r>
            <a:r>
              <a:rPr lang="en-US" altLang="el-GR" sz="2000" smtClean="0">
                <a:ea typeface="MS Mincho" pitchFamily="49" charset="-128"/>
              </a:rPr>
              <a:t>.</a:t>
            </a:r>
          </a:p>
          <a:p>
            <a:pPr lvl="1" eaLnBrk="1" hangingPunct="1"/>
            <a:r>
              <a:rPr lang="el-GR" altLang="el-GR" sz="2000" smtClean="0"/>
              <a:t>Μια αναφορά δεν απαιτεί ένα ρητό μηχανισμό για μια έμμεση αναφορά στη διεύθυνση μνήμης και έχει κατευθείαν πρόσβαση στην πραγματική τιμή που είναι αποθηκευμένη στη διεύθυνση μνήμης.</a:t>
            </a:r>
            <a:r>
              <a:rPr lang="en-US" altLang="el-GR" sz="2000" smtClean="0">
                <a:ea typeface="MS Mincho" pitchFamily="49" charset="-128"/>
              </a:rPr>
              <a:t/>
            </a:r>
            <a:br>
              <a:rPr lang="en-US" altLang="el-GR" sz="2000" smtClean="0">
                <a:ea typeface="MS Mincho" pitchFamily="49" charset="-128"/>
              </a:rPr>
            </a:br>
            <a:endParaRPr lang="el-GR" altLang="el-G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B67E87-1AB3-4CC5-8C43-1962F4313606}" type="slidenum">
              <a:rPr lang="el-GR"/>
              <a:pPr>
                <a:defRPr/>
              </a:pPr>
              <a:t>19</a:t>
            </a:fld>
            <a:endParaRPr lang="el-GR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z="2400" b="1" u="sng" smtClean="0"/>
              <a:t>Μια αναφορά δηλώνεται με τη χρήση του τελεστή &amp; (</a:t>
            </a:r>
            <a:r>
              <a:rPr lang="en-US" altLang="el-GR" sz="2400" b="1" u="sng" smtClean="0">
                <a:ea typeface="MS Mincho" pitchFamily="49" charset="-128"/>
              </a:rPr>
              <a:t>ampersand.</a:t>
            </a:r>
            <a:r>
              <a:rPr lang="el-GR" altLang="el-GR" sz="2400" b="1" u="sng" smtClean="0"/>
              <a:t>)</a:t>
            </a:r>
            <a:endParaRPr lang="en-US" altLang="el-GR" sz="2400" b="1" u="sng" smtClean="0"/>
          </a:p>
          <a:p>
            <a:pPr eaLnBrk="1" hangingPunct="1">
              <a:buFontTx/>
              <a:buNone/>
            </a:pPr>
            <a:r>
              <a:rPr lang="en-US" altLang="el-GR" sz="2400" smtClean="0">
                <a:latin typeface="Arial" pitchFamily="34" charset="0"/>
                <a:ea typeface="MS Mincho" pitchFamily="49" charset="-128"/>
              </a:rPr>
              <a:t>		</a:t>
            </a:r>
            <a:r>
              <a:rPr lang="en-US" altLang="el-GR" sz="2400" b="1" smtClean="0">
                <a:solidFill>
                  <a:srgbClr val="CC3300"/>
                </a:solidFill>
                <a:latin typeface="Courier New" pitchFamily="49" charset="0"/>
                <a:ea typeface="MS Mincho" pitchFamily="49" charset="-128"/>
              </a:rPr>
              <a:t>int i = 7;</a:t>
            </a:r>
            <a:br>
              <a:rPr lang="en-US" altLang="el-GR" sz="2400" b="1" smtClean="0">
                <a:solidFill>
                  <a:srgbClr val="CC33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altLang="el-GR" sz="2400" b="1" smtClean="0">
                <a:solidFill>
                  <a:srgbClr val="CC3300"/>
                </a:solidFill>
                <a:latin typeface="Courier New" pitchFamily="49" charset="0"/>
                <a:ea typeface="MS Mincho" pitchFamily="49" charset="-128"/>
              </a:rPr>
              <a:t>	int &amp; j = i;	// j is an alias for i</a:t>
            </a:r>
            <a:br>
              <a:rPr lang="en-US" altLang="el-GR" sz="2400" b="1" smtClean="0">
                <a:solidFill>
                  <a:srgbClr val="CC33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altLang="el-GR" sz="2400" b="1" smtClean="0">
                <a:solidFill>
                  <a:srgbClr val="CC3300"/>
                </a:solidFill>
                <a:latin typeface="Courier New" pitchFamily="49" charset="0"/>
                <a:ea typeface="MS Mincho" pitchFamily="49" charset="-128"/>
              </a:rPr>
              <a:t>	j++;	// i is now 8</a:t>
            </a:r>
            <a:br>
              <a:rPr lang="en-US" altLang="el-GR" sz="2400" b="1" smtClean="0">
                <a:solidFill>
                  <a:srgbClr val="CC3300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altLang="el-GR" sz="2400" b="1" smtClean="0">
                <a:solidFill>
                  <a:srgbClr val="CC3300"/>
                </a:solidFill>
                <a:latin typeface="Courier New" pitchFamily="49" charset="0"/>
                <a:ea typeface="MS Mincho" pitchFamily="49" charset="-128"/>
              </a:rPr>
              <a:t>	i += 3; // i is now 11, as is j</a:t>
            </a:r>
          </a:p>
          <a:p>
            <a:pPr eaLnBrk="1" hangingPunct="1"/>
            <a:r>
              <a:rPr lang="el-GR" altLang="el-GR" sz="2400" smtClean="0"/>
              <a:t>Η πλέον συνήθης χρήση των αναφορών είναι στη μεταβίβαση παραμέτρων. Μια αναφορά συνιστά ένα ψευδώνυμο για την αντίστοιχη τιμή του πραγματικού ορίσματος.</a:t>
            </a:r>
          </a:p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DCA5BD1-2D33-4FE1-BA19-68319870B344}" type="slidenum">
              <a:rPr lang="el-GR"/>
              <a:pPr>
                <a:defRPr/>
              </a:pPr>
              <a:t>2</a:t>
            </a:fld>
            <a:endParaRPr lang="el-GR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smtClean="0"/>
              <a:t>Συναρτήσεις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z="2400" smtClean="0"/>
              <a:t>Συναρτήσεις βιβλιοθήκης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z="2400" smtClean="0"/>
              <a:t>Συναρτήσεις που ορίζονται από το χρήστη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Char char="•"/>
            </a:pPr>
            <a:r>
              <a:rPr lang="el-GR" altLang="el-GR" sz="2000" smtClean="0">
                <a:solidFill>
                  <a:schemeClr val="accent2"/>
                </a:solidFill>
              </a:rPr>
              <a:t>τύπου </a:t>
            </a:r>
            <a:r>
              <a:rPr lang="en-US" altLang="el-GR" sz="2000" smtClean="0">
                <a:solidFill>
                  <a:schemeClr val="accent2"/>
                </a:solidFill>
              </a:rPr>
              <a:t>void</a:t>
            </a:r>
            <a:r>
              <a:rPr lang="el-GR" altLang="el-GR" sz="2000" smtClean="0">
                <a:solidFill>
                  <a:schemeClr val="accent2"/>
                </a:solidFill>
              </a:rPr>
              <a:t> χωρίς επιστρεφόμενες τιμές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Char char="•"/>
            </a:pPr>
            <a:r>
              <a:rPr lang="el-GR" altLang="el-GR" sz="2000" smtClean="0">
                <a:solidFill>
                  <a:schemeClr val="accent2"/>
                </a:solidFill>
              </a:rPr>
              <a:t>ενός συγκεκριμένου τύπου (επιστρέφουν μία τιμή) – μεταβίβαση παραμέτρων με τιμή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Char char="•"/>
            </a:pPr>
            <a:r>
              <a:rPr lang="el-GR" altLang="el-GR" sz="2000" smtClean="0">
                <a:solidFill>
                  <a:schemeClr val="accent2"/>
                </a:solidFill>
              </a:rPr>
              <a:t>τύπου </a:t>
            </a:r>
            <a:r>
              <a:rPr lang="en-US" altLang="el-GR" sz="2000" smtClean="0">
                <a:solidFill>
                  <a:schemeClr val="accent2"/>
                </a:solidFill>
              </a:rPr>
              <a:t>void </a:t>
            </a:r>
            <a:r>
              <a:rPr lang="el-GR" altLang="el-GR" sz="2000" smtClean="0">
                <a:solidFill>
                  <a:schemeClr val="accent2"/>
                </a:solidFill>
              </a:rPr>
              <a:t>με μεταβίβαση παραμέτρων με χρήση δεικτών (</a:t>
            </a:r>
            <a:r>
              <a:rPr lang="en-US" altLang="el-GR" sz="2000" smtClean="0">
                <a:solidFill>
                  <a:schemeClr val="accent2"/>
                </a:solidFill>
              </a:rPr>
              <a:t>pointers)</a:t>
            </a:r>
            <a:endParaRPr lang="el-GR" altLang="el-GR" sz="2000" smtClean="0">
              <a:solidFill>
                <a:schemeClr val="accent2"/>
              </a:solidFill>
            </a:endParaRPr>
          </a:p>
          <a:p>
            <a:pPr marL="914400" lvl="1" indent="-457200" eaLnBrk="1" hangingPunct="1">
              <a:lnSpc>
                <a:spcPct val="90000"/>
              </a:lnSpc>
              <a:buFontTx/>
              <a:buChar char="•"/>
            </a:pPr>
            <a:r>
              <a:rPr lang="en-US" altLang="el-GR" sz="2000" smtClean="0">
                <a:solidFill>
                  <a:schemeClr val="accent2"/>
                </a:solidFill>
              </a:rPr>
              <a:t>inline </a:t>
            </a:r>
            <a:r>
              <a:rPr lang="el-GR" altLang="el-GR" sz="2000" smtClean="0">
                <a:solidFill>
                  <a:schemeClr val="accent2"/>
                </a:solidFill>
              </a:rPr>
              <a:t>συναρτήσεις</a:t>
            </a:r>
            <a:endParaRPr lang="en-US" altLang="el-GR" sz="2000" smtClean="0">
              <a:solidFill>
                <a:schemeClr val="accent2"/>
              </a:solidFill>
            </a:endParaRPr>
          </a:p>
          <a:p>
            <a:pPr marL="914400" lvl="1" indent="-457200" eaLnBrk="1" hangingPunct="1">
              <a:lnSpc>
                <a:spcPct val="120000"/>
              </a:lnSpc>
              <a:buFontTx/>
              <a:buChar char="•"/>
            </a:pPr>
            <a:r>
              <a:rPr lang="th-TH" altLang="el-GR" sz="2000" smtClean="0">
                <a:solidFill>
                  <a:schemeClr val="accent2"/>
                </a:solidFill>
              </a:rPr>
              <a:t>Default Arguments</a:t>
            </a:r>
            <a:endParaRPr lang="en-US" altLang="el-GR" sz="2000" smtClean="0">
              <a:solidFill>
                <a:schemeClr val="accent2"/>
              </a:solidFill>
            </a:endParaRPr>
          </a:p>
          <a:p>
            <a:pPr marL="914400" lvl="1" indent="-457200" eaLnBrk="1" hangingPunct="1">
              <a:lnSpc>
                <a:spcPct val="120000"/>
              </a:lnSpc>
              <a:buFontTx/>
              <a:buChar char="•"/>
            </a:pPr>
            <a:r>
              <a:rPr lang="el-GR" altLang="el-GR" sz="2000" smtClean="0">
                <a:solidFill>
                  <a:schemeClr val="accent2"/>
                </a:solidFill>
              </a:rPr>
              <a:t>τύπου </a:t>
            </a:r>
            <a:r>
              <a:rPr lang="en-US" altLang="el-GR" sz="2000" smtClean="0">
                <a:solidFill>
                  <a:schemeClr val="accent2"/>
                </a:solidFill>
              </a:rPr>
              <a:t>void </a:t>
            </a:r>
            <a:r>
              <a:rPr lang="el-GR" altLang="el-GR" sz="2000" smtClean="0">
                <a:solidFill>
                  <a:schemeClr val="accent2"/>
                </a:solidFill>
              </a:rPr>
              <a:t>με μεταβίβαση παραμέτρων με αναφορά (</a:t>
            </a:r>
            <a:r>
              <a:rPr lang="en-US" altLang="el-GR" sz="2000" smtClean="0">
                <a:solidFill>
                  <a:schemeClr val="accent2"/>
                </a:solidFill>
              </a:rPr>
              <a:t>Reference Parameters)</a:t>
            </a:r>
            <a:endParaRPr lang="el-GR" altLang="el-GR" sz="2000" smtClean="0">
              <a:solidFill>
                <a:schemeClr val="accent2"/>
              </a:solidFill>
            </a:endParaRPr>
          </a:p>
          <a:p>
            <a:pPr marL="914400" lvl="1" indent="-457200" eaLnBrk="1" hangingPunct="1">
              <a:lnSpc>
                <a:spcPct val="90000"/>
              </a:lnSpc>
              <a:buFontTx/>
              <a:buChar char="•"/>
            </a:pPr>
            <a:r>
              <a:rPr lang="el-GR" altLang="el-GR" sz="2000" smtClean="0">
                <a:solidFill>
                  <a:schemeClr val="accent2"/>
                </a:solidFill>
              </a:rPr>
              <a:t>υπερφορτωμένες (</a:t>
            </a:r>
            <a:r>
              <a:rPr lang="en-US" altLang="el-GR" sz="2000" smtClean="0">
                <a:solidFill>
                  <a:schemeClr val="accent2"/>
                </a:solidFill>
              </a:rPr>
              <a:t>overloaded) </a:t>
            </a:r>
            <a:r>
              <a:rPr lang="el-GR" altLang="el-GR" sz="2000" smtClean="0">
                <a:solidFill>
                  <a:schemeClr val="accent2"/>
                </a:solidFill>
              </a:rPr>
              <a:t>συναρτήσεις 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Char char="•"/>
            </a:pPr>
            <a:r>
              <a:rPr lang="el-GR" altLang="el-GR" sz="2000" smtClean="0">
                <a:solidFill>
                  <a:schemeClr val="accent2"/>
                </a:solidFill>
              </a:rPr>
              <a:t>αναδρομικές (</a:t>
            </a:r>
            <a:r>
              <a:rPr lang="en-US" altLang="el-GR" sz="2000" smtClean="0">
                <a:solidFill>
                  <a:schemeClr val="accent2"/>
                </a:solidFill>
              </a:rPr>
              <a:t>recursive) </a:t>
            </a:r>
            <a:r>
              <a:rPr lang="el-GR" altLang="el-GR" sz="2000" smtClean="0">
                <a:solidFill>
                  <a:schemeClr val="accent2"/>
                </a:solidFill>
              </a:rPr>
              <a:t>συναρτήσεις – αναδρομή (</a:t>
            </a:r>
            <a:r>
              <a:rPr lang="en-US" altLang="el-GR" sz="2000" smtClean="0">
                <a:solidFill>
                  <a:schemeClr val="accent2"/>
                </a:solidFill>
              </a:rPr>
              <a:t>Recursion)</a:t>
            </a:r>
            <a:endParaRPr lang="el-GR" altLang="el-GR" sz="200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53D55F-45B1-462C-9B9B-F4CD251DA3EC}" type="slidenum">
              <a:rPr lang="el-GR"/>
              <a:pPr>
                <a:defRPr/>
              </a:pPr>
              <a:t>20</a:t>
            </a:fld>
            <a:endParaRPr lang="el-GR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 - 2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l-GR" altLang="el-GR" sz="2000" b="1" smtClean="0">
                <a:latin typeface="Courier New" pitchFamily="49" charset="0"/>
              </a:rPr>
              <a:t>#</a:t>
            </a:r>
            <a:r>
              <a:rPr lang="en-US" altLang="el-GR" sz="2000" b="1" smtClean="0">
                <a:latin typeface="Courier New" pitchFamily="49" charset="0"/>
              </a:rPr>
              <a:t>include &lt;iostream&gt;</a:t>
            </a:r>
          </a:p>
          <a:p>
            <a:pPr eaLnBrk="1" hangingPunct="1">
              <a:buFontTx/>
              <a:buNone/>
            </a:pPr>
            <a:r>
              <a:rPr lang="en-US" altLang="el-GR" sz="2000" b="1" smtClean="0">
                <a:latin typeface="Courier New" pitchFamily="49" charset="0"/>
              </a:rPr>
              <a:t>using namespace std;</a:t>
            </a:r>
            <a:endParaRPr lang="el-GR" altLang="el-GR" sz="2000" b="1" smtClean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l-GR" sz="2000" b="1" smtClean="0">
                <a:latin typeface="Courier New" pitchFamily="49" charset="0"/>
                <a:ea typeface="MS Mincho" pitchFamily="49" charset="-128"/>
              </a:rPr>
              <a:t>void passTest (int &amp; i) {</a:t>
            </a:r>
            <a:br>
              <a:rPr lang="en-US" altLang="el-GR" sz="2000" b="1" smtClean="0">
                <a:latin typeface="Courier New" pitchFamily="49" charset="0"/>
                <a:ea typeface="MS Mincho" pitchFamily="49" charset="-128"/>
              </a:rPr>
            </a:br>
            <a:r>
              <a:rPr lang="en-US" altLang="el-GR" sz="2000" b="1" smtClean="0">
                <a:latin typeface="Courier New" pitchFamily="49" charset="0"/>
                <a:ea typeface="MS Mincho" pitchFamily="49" charset="-128"/>
              </a:rPr>
              <a:t>		i++;</a:t>
            </a:r>
            <a:br>
              <a:rPr lang="en-US" altLang="el-GR" sz="2000" b="1" smtClean="0">
                <a:latin typeface="Courier New" pitchFamily="49" charset="0"/>
                <a:ea typeface="MS Mincho" pitchFamily="49" charset="-128"/>
              </a:rPr>
            </a:br>
            <a:r>
              <a:rPr lang="en-US" altLang="el-GR" sz="2000" b="1" smtClean="0">
                <a:latin typeface="Courier New" pitchFamily="49" charset="0"/>
                <a:ea typeface="MS Mincho" pitchFamily="49" charset="-128"/>
              </a:rPr>
              <a:t>		i = 7;</a:t>
            </a:r>
            <a:br>
              <a:rPr lang="en-US" altLang="el-GR" sz="2000" b="1" smtClean="0">
                <a:latin typeface="Courier New" pitchFamily="49" charset="0"/>
                <a:ea typeface="MS Mincho" pitchFamily="49" charset="-128"/>
              </a:rPr>
            </a:br>
            <a:r>
              <a:rPr lang="en-US" altLang="el-GR" sz="2000" b="1" smtClean="0">
                <a:latin typeface="Courier New" pitchFamily="49" charset="0"/>
                <a:ea typeface="MS Mincho" pitchFamily="49" charset="-128"/>
              </a:rPr>
              <a:t>	}</a:t>
            </a:r>
            <a:br>
              <a:rPr lang="en-US" altLang="el-GR" sz="2000" b="1" smtClean="0">
                <a:latin typeface="Courier New" pitchFamily="49" charset="0"/>
                <a:ea typeface="MS Mincho" pitchFamily="49" charset="-128"/>
              </a:rPr>
            </a:br>
            <a:r>
              <a:rPr lang="en-US" altLang="el-GR" sz="2000" b="1" smtClean="0">
                <a:latin typeface="Courier New" pitchFamily="49" charset="0"/>
                <a:ea typeface="MS Mincho" pitchFamily="49" charset="-128"/>
              </a:rPr>
              <a:t/>
            </a:r>
            <a:br>
              <a:rPr lang="en-US" altLang="el-GR" sz="2000" b="1" smtClean="0">
                <a:latin typeface="Courier New" pitchFamily="49" charset="0"/>
                <a:ea typeface="MS Mincho" pitchFamily="49" charset="-128"/>
              </a:rPr>
            </a:br>
            <a:r>
              <a:rPr lang="en-US" altLang="el-GR" sz="2000" b="1" smtClean="0">
                <a:latin typeface="Courier New" pitchFamily="49" charset="0"/>
                <a:ea typeface="MS Mincho" pitchFamily="49" charset="-128"/>
              </a:rPr>
              <a:t>	void main ( ) </a:t>
            </a:r>
          </a:p>
          <a:p>
            <a:pPr eaLnBrk="1" hangingPunct="1">
              <a:buFontTx/>
              <a:buNone/>
            </a:pPr>
            <a:r>
              <a:rPr lang="en-US" altLang="el-GR" sz="2000" b="1" smtClean="0">
                <a:latin typeface="Courier New" pitchFamily="49" charset="0"/>
                <a:ea typeface="MS Mincho" pitchFamily="49" charset="-128"/>
              </a:rPr>
              <a:t>{	</a:t>
            </a:r>
            <a:br>
              <a:rPr lang="en-US" altLang="el-GR" sz="2000" b="1" smtClean="0">
                <a:latin typeface="Courier New" pitchFamily="49" charset="0"/>
                <a:ea typeface="MS Mincho" pitchFamily="49" charset="-128"/>
              </a:rPr>
            </a:br>
            <a:r>
              <a:rPr lang="en-US" altLang="el-GR" sz="2000" b="1" smtClean="0">
                <a:latin typeface="Courier New" pitchFamily="49" charset="0"/>
                <a:ea typeface="MS Mincho" pitchFamily="49" charset="-128"/>
              </a:rPr>
              <a:t>		int j = 5;</a:t>
            </a:r>
            <a:br>
              <a:rPr lang="en-US" altLang="el-GR" sz="2000" b="1" smtClean="0">
                <a:latin typeface="Courier New" pitchFamily="49" charset="0"/>
                <a:ea typeface="MS Mincho" pitchFamily="49" charset="-128"/>
              </a:rPr>
            </a:br>
            <a:r>
              <a:rPr lang="en-US" altLang="el-GR" sz="2000" b="1" smtClean="0">
                <a:latin typeface="Courier New" pitchFamily="49" charset="0"/>
                <a:ea typeface="MS Mincho" pitchFamily="49" charset="-128"/>
              </a:rPr>
              <a:t>		passTest(j);</a:t>
            </a:r>
            <a:br>
              <a:rPr lang="en-US" altLang="el-GR" sz="2000" b="1" smtClean="0">
                <a:latin typeface="Courier New" pitchFamily="49" charset="0"/>
                <a:ea typeface="MS Mincho" pitchFamily="49" charset="-128"/>
              </a:rPr>
            </a:br>
            <a:r>
              <a:rPr lang="en-US" altLang="el-GR" sz="2000" b="1" smtClean="0">
                <a:latin typeface="Courier New" pitchFamily="49" charset="0"/>
                <a:ea typeface="MS Mincho" pitchFamily="49" charset="-128"/>
              </a:rPr>
              <a:t>		cout &lt;&lt; j &lt;&lt; endl;</a:t>
            </a:r>
          </a:p>
          <a:p>
            <a:pPr eaLnBrk="1" hangingPunct="1">
              <a:buFontTx/>
              <a:buNone/>
            </a:pPr>
            <a:r>
              <a:rPr lang="en-US" altLang="el-GR" sz="2000" b="1" smtClean="0">
                <a:latin typeface="Courier New" pitchFamily="49" charset="0"/>
                <a:ea typeface="MS Mincho" pitchFamily="49" charset="-128"/>
              </a:rPr>
              <a:t>}</a:t>
            </a:r>
            <a:br>
              <a:rPr lang="en-US" altLang="el-GR" sz="2000" b="1" smtClean="0">
                <a:latin typeface="Courier New" pitchFamily="49" charset="0"/>
                <a:ea typeface="MS Mincho" pitchFamily="49" charset="-128"/>
              </a:rPr>
            </a:br>
            <a:endParaRPr lang="el-GR" altLang="el-GR" sz="2000" b="1" smtClean="0">
              <a:latin typeface="Courier New" pitchFamily="49" charset="0"/>
              <a:ea typeface="MS Mincho" pitchFamily="49" charset="-128"/>
            </a:endParaRPr>
          </a:p>
        </p:txBody>
      </p:sp>
      <p:pic>
        <p:nvPicPr>
          <p:cNvPr id="215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2636838"/>
            <a:ext cx="4400550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F57CBAC-8BE3-4E66-93CB-3ACD914D30B4}" type="slidenum">
              <a:rPr lang="el-GR"/>
              <a:pPr>
                <a:defRPr/>
              </a:pPr>
              <a:t>21</a:t>
            </a:fld>
            <a:endParaRPr lang="el-GR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 - 3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#include &lt;iostream&gt;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using namespace std;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8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void swap(int&amp; x, int&amp; y)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    int temp = x;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    x = y;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    y = temp;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8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void main()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    int i = 1, j = 2;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    swap(i,j);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    cout &lt;&lt; "i == " &lt;&lt; i &lt;&lt; ", j == " &lt;&lt; j&lt;&lt;endl;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smtClean="0">
                <a:latin typeface="Courier New" pitchFamily="49" charset="0"/>
              </a:rPr>
              <a:t>}</a:t>
            </a:r>
            <a:endParaRPr lang="el-GR" altLang="el-GR" sz="1800" smtClean="0"/>
          </a:p>
        </p:txBody>
      </p:sp>
      <p:pic>
        <p:nvPicPr>
          <p:cNvPr id="2253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357563"/>
            <a:ext cx="455771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221972-40A9-4D2C-9978-4D0DFE749F94}" type="slidenum">
              <a:rPr lang="el-GR"/>
              <a:pPr>
                <a:defRPr/>
              </a:pPr>
              <a:t>22</a:t>
            </a:fld>
            <a:endParaRPr lang="el-GR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pPr eaLnBrk="1" hangingPunct="1"/>
            <a:r>
              <a:rPr lang="el-GR" altLang="el-GR" smtClean="0"/>
              <a:t>Οι 3 τρόποι μεταβίβασης παραμέτρων</a:t>
            </a:r>
            <a:endParaRPr lang="en-US" altLang="el-GR" smtClean="0"/>
          </a:p>
        </p:txBody>
      </p:sp>
      <p:sp>
        <p:nvSpPr>
          <p:cNvPr id="302083" name="Line 3"/>
          <p:cNvSpPr>
            <a:spLocks noChangeShapeType="1"/>
          </p:cNvSpPr>
          <p:nvPr/>
        </p:nvSpPr>
        <p:spPr bwMode="auto">
          <a:xfrm>
            <a:off x="457200" y="990600"/>
            <a:ext cx="830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609600" y="1524000"/>
            <a:ext cx="4114800" cy="193675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int add(int a, int b)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  return a+b;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>
                <a:latin typeface="Courier New" pitchFamily="49" charset="0"/>
              </a:rPr>
              <a:t>…</a:t>
            </a:r>
            <a:endParaRPr lang="en-US" altLang="el-GR" sz="2000"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int a, b, sum;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sum = add(a, b);</a:t>
            </a:r>
          </a:p>
        </p:txBody>
      </p:sp>
      <p:sp>
        <p:nvSpPr>
          <p:cNvPr id="302085" name="Line 5"/>
          <p:cNvSpPr>
            <a:spLocks noChangeShapeType="1"/>
          </p:cNvSpPr>
          <p:nvPr/>
        </p:nvSpPr>
        <p:spPr bwMode="auto">
          <a:xfrm>
            <a:off x="457200" y="3657600"/>
            <a:ext cx="830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60" name="Text Box 6"/>
          <p:cNvSpPr txBox="1">
            <a:spLocks noChangeArrowheads="1"/>
          </p:cNvSpPr>
          <p:nvPr/>
        </p:nvSpPr>
        <p:spPr bwMode="auto">
          <a:xfrm>
            <a:off x="609600" y="1066800"/>
            <a:ext cx="5330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 b="0">
                <a:solidFill>
                  <a:srgbClr val="CC3300"/>
                </a:solidFill>
              </a:rPr>
              <a:t>pass by value</a:t>
            </a:r>
            <a:r>
              <a:rPr lang="el-GR" altLang="el-GR" sz="2400" b="0">
                <a:solidFill>
                  <a:srgbClr val="CC3300"/>
                </a:solidFill>
              </a:rPr>
              <a:t> (μεταβίβαση με τιμή)</a:t>
            </a:r>
            <a:endParaRPr lang="en-US" altLang="el-GR" sz="2400" b="0">
              <a:solidFill>
                <a:srgbClr val="CC3300"/>
              </a:solidFill>
            </a:endParaRPr>
          </a:p>
        </p:txBody>
      </p:sp>
      <p:sp>
        <p:nvSpPr>
          <p:cNvPr id="23561" name="Text Box 7"/>
          <p:cNvSpPr txBox="1">
            <a:spLocks noChangeArrowheads="1"/>
          </p:cNvSpPr>
          <p:nvPr/>
        </p:nvSpPr>
        <p:spPr bwMode="auto">
          <a:xfrm>
            <a:off x="609600" y="4267200"/>
            <a:ext cx="4267200" cy="193675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int add(int *a, int *b)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  return *a + *b;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>
                <a:latin typeface="Courier New" pitchFamily="49" charset="0"/>
              </a:rPr>
              <a:t>…</a:t>
            </a:r>
            <a:endParaRPr lang="en-US" altLang="el-GR" sz="2000"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int a, b, sum;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sum = add(&amp;a, &amp;b);</a:t>
            </a:r>
          </a:p>
        </p:txBody>
      </p:sp>
      <p:sp>
        <p:nvSpPr>
          <p:cNvPr id="23562" name="Text Box 8"/>
          <p:cNvSpPr txBox="1">
            <a:spLocks noChangeArrowheads="1"/>
          </p:cNvSpPr>
          <p:nvPr/>
        </p:nvSpPr>
        <p:spPr bwMode="auto">
          <a:xfrm>
            <a:off x="609600" y="3733800"/>
            <a:ext cx="677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 b="0">
                <a:solidFill>
                  <a:srgbClr val="CC3300"/>
                </a:solidFill>
              </a:rPr>
              <a:t>pass by reference</a:t>
            </a:r>
            <a:r>
              <a:rPr lang="el-GR" altLang="el-GR" sz="2400" b="0">
                <a:solidFill>
                  <a:srgbClr val="CC3300"/>
                </a:solidFill>
              </a:rPr>
              <a:t> (μεταβίβαση μέσω δεικτών)</a:t>
            </a:r>
            <a:endParaRPr lang="en-US" altLang="el-GR" sz="2400" b="0">
              <a:solidFill>
                <a:srgbClr val="CC3300"/>
              </a:solidFill>
            </a:endParaRPr>
          </a:p>
        </p:txBody>
      </p:sp>
      <p:sp>
        <p:nvSpPr>
          <p:cNvPr id="23563" name="Text Box 9"/>
          <p:cNvSpPr txBox="1">
            <a:spLocks noChangeArrowheads="1"/>
          </p:cNvSpPr>
          <p:nvPr/>
        </p:nvSpPr>
        <p:spPr bwMode="auto">
          <a:xfrm>
            <a:off x="4859338" y="1700213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0">
                <a:solidFill>
                  <a:schemeClr val="accent2"/>
                </a:solidFill>
              </a:rPr>
              <a:t>Δημιουργία τοπικού αντιγράφου για τα </a:t>
            </a:r>
            <a:r>
              <a:rPr lang="en-US" altLang="el-GR" sz="2000">
                <a:solidFill>
                  <a:schemeClr val="accent2"/>
                </a:solidFill>
                <a:latin typeface="Courier New" pitchFamily="49" charset="0"/>
              </a:rPr>
              <a:t>a</a:t>
            </a:r>
            <a:r>
              <a:rPr lang="en-US" altLang="el-GR" sz="2400" b="0">
                <a:solidFill>
                  <a:schemeClr val="accent2"/>
                </a:solidFill>
              </a:rPr>
              <a:t> </a:t>
            </a:r>
            <a:r>
              <a:rPr lang="el-GR" altLang="el-GR" sz="2400" b="0">
                <a:solidFill>
                  <a:schemeClr val="accent2"/>
                </a:solidFill>
              </a:rPr>
              <a:t>και</a:t>
            </a:r>
            <a:r>
              <a:rPr lang="en-US" altLang="el-GR" sz="2400" b="0">
                <a:solidFill>
                  <a:schemeClr val="accent2"/>
                </a:solidFill>
              </a:rPr>
              <a:t> </a:t>
            </a:r>
            <a:r>
              <a:rPr lang="en-US" altLang="el-GR" sz="2000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23564" name="Text Box 10"/>
          <p:cNvSpPr txBox="1">
            <a:spLocks noChangeArrowheads="1"/>
          </p:cNvSpPr>
          <p:nvPr/>
        </p:nvSpPr>
        <p:spPr bwMode="auto">
          <a:xfrm>
            <a:off x="4876800" y="4191000"/>
            <a:ext cx="394335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0">
                <a:solidFill>
                  <a:schemeClr val="accent2"/>
                </a:solidFill>
              </a:rPr>
              <a:t>Μεταβιβάζονται </a:t>
            </a:r>
            <a:r>
              <a:rPr lang="en-US" altLang="el-GR" sz="2400" b="0">
                <a:solidFill>
                  <a:schemeClr val="accent2"/>
                </a:solidFill>
              </a:rPr>
              <a:t>pointers</a:t>
            </a:r>
            <a:r>
              <a:rPr lang="el-GR" altLang="el-GR" sz="2400" b="0">
                <a:solidFill>
                  <a:schemeClr val="accent2"/>
                </a:solidFill>
              </a:rPr>
              <a:t> που αναφέρονται στα</a:t>
            </a:r>
            <a:r>
              <a:rPr lang="en-US" altLang="el-GR" sz="2400" b="0">
                <a:solidFill>
                  <a:schemeClr val="accent2"/>
                </a:solidFill>
              </a:rPr>
              <a:t> </a:t>
            </a:r>
            <a:r>
              <a:rPr lang="en-US" altLang="el-GR" sz="2000">
                <a:solidFill>
                  <a:schemeClr val="accent2"/>
                </a:solidFill>
                <a:latin typeface="Courier New" pitchFamily="49" charset="0"/>
              </a:rPr>
              <a:t>a</a:t>
            </a:r>
            <a:r>
              <a:rPr lang="en-US" altLang="el-GR" sz="2400" b="0">
                <a:solidFill>
                  <a:schemeClr val="accent2"/>
                </a:solidFill>
              </a:rPr>
              <a:t> </a:t>
            </a:r>
            <a:r>
              <a:rPr lang="el-GR" altLang="el-GR" sz="2400" b="0">
                <a:solidFill>
                  <a:schemeClr val="accent2"/>
                </a:solidFill>
              </a:rPr>
              <a:t>και</a:t>
            </a:r>
            <a:r>
              <a:rPr lang="en-US" altLang="el-GR" sz="2400" b="0">
                <a:solidFill>
                  <a:schemeClr val="accent2"/>
                </a:solidFill>
              </a:rPr>
              <a:t> </a:t>
            </a:r>
            <a:r>
              <a:rPr lang="en-US" altLang="el-GR" sz="2000">
                <a:solidFill>
                  <a:schemeClr val="accent2"/>
                </a:solidFill>
                <a:latin typeface="Courier New" pitchFamily="49" charset="0"/>
              </a:rPr>
              <a:t>b</a:t>
            </a:r>
            <a:r>
              <a:rPr lang="en-US" altLang="el-GR" sz="2400" b="0">
                <a:solidFill>
                  <a:schemeClr val="accent2"/>
                </a:solidFill>
              </a:rPr>
              <a:t>.  </a:t>
            </a:r>
            <a:r>
              <a:rPr lang="el-GR" altLang="el-GR" sz="2400" b="0">
                <a:solidFill>
                  <a:schemeClr val="accent2"/>
                </a:solidFill>
              </a:rPr>
              <a:t>Οι αλλαγές στα </a:t>
            </a:r>
            <a:r>
              <a:rPr lang="en-US" altLang="el-GR" sz="2000">
                <a:solidFill>
                  <a:schemeClr val="accent2"/>
                </a:solidFill>
                <a:latin typeface="Courier New" pitchFamily="49" charset="0"/>
              </a:rPr>
              <a:t>a</a:t>
            </a:r>
            <a:r>
              <a:rPr lang="en-US" altLang="el-GR" sz="2400" b="0">
                <a:solidFill>
                  <a:schemeClr val="accent2"/>
                </a:solidFill>
              </a:rPr>
              <a:t> </a:t>
            </a:r>
            <a:r>
              <a:rPr lang="el-GR" altLang="el-GR" sz="2400" b="0">
                <a:solidFill>
                  <a:schemeClr val="accent2"/>
                </a:solidFill>
              </a:rPr>
              <a:t>είτε</a:t>
            </a:r>
            <a:r>
              <a:rPr lang="en-US" altLang="el-GR" sz="2400" b="0">
                <a:solidFill>
                  <a:schemeClr val="accent2"/>
                </a:solidFill>
              </a:rPr>
              <a:t> </a:t>
            </a:r>
            <a:r>
              <a:rPr lang="en-US" altLang="el-GR" sz="2000">
                <a:solidFill>
                  <a:schemeClr val="accent2"/>
                </a:solidFill>
                <a:latin typeface="Courier New" pitchFamily="49" charset="0"/>
              </a:rPr>
              <a:t>b</a:t>
            </a:r>
            <a:r>
              <a:rPr lang="en-US" altLang="el-GR" sz="2400" b="0">
                <a:solidFill>
                  <a:schemeClr val="accent2"/>
                </a:solidFill>
              </a:rPr>
              <a:t> </a:t>
            </a:r>
            <a:r>
              <a:rPr lang="el-GR" altLang="el-GR" sz="2400" b="0">
                <a:solidFill>
                  <a:schemeClr val="accent2"/>
                </a:solidFill>
              </a:rPr>
              <a:t>έχουν άμεση επίδραση εκτός της συνάρτησης </a:t>
            </a:r>
            <a:r>
              <a:rPr lang="en-US" altLang="el-GR" sz="2000">
                <a:solidFill>
                  <a:schemeClr val="accent2"/>
                </a:solidFill>
                <a:latin typeface="Courier New" pitchFamily="49" charset="0"/>
              </a:rPr>
              <a:t>add</a:t>
            </a:r>
            <a:r>
              <a:rPr lang="en-US" altLang="el-GR" sz="2400" b="0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9C6B31-7DC9-417B-BD03-0F30AED48EB9}" type="slidenum">
              <a:rPr lang="el-GR"/>
              <a:pPr>
                <a:defRPr/>
              </a:pPr>
              <a:t>23</a:t>
            </a:fld>
            <a:endParaRPr lang="el-GR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pPr eaLnBrk="1" hangingPunct="1"/>
            <a:r>
              <a:rPr lang="el-GR" altLang="el-GR" smtClean="0"/>
              <a:t>Οι 3 τρόποι μεταβίβασης παραμέτρων</a:t>
            </a:r>
            <a:endParaRPr lang="en-US" altLang="el-GR" smtClean="0"/>
          </a:p>
        </p:txBody>
      </p:sp>
      <p:sp>
        <p:nvSpPr>
          <p:cNvPr id="304131" name="Line 3"/>
          <p:cNvSpPr>
            <a:spLocks noChangeShapeType="1"/>
          </p:cNvSpPr>
          <p:nvPr/>
        </p:nvSpPr>
        <p:spPr bwMode="auto">
          <a:xfrm>
            <a:off x="457200" y="990600"/>
            <a:ext cx="830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82" name="Text Box 4"/>
          <p:cNvSpPr txBox="1">
            <a:spLocks noChangeArrowheads="1"/>
          </p:cNvSpPr>
          <p:nvPr/>
        </p:nvSpPr>
        <p:spPr bwMode="auto">
          <a:xfrm>
            <a:off x="611188" y="1916113"/>
            <a:ext cx="4114800" cy="224155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int add(int &amp;a, int &amp;b) </a:t>
            </a:r>
            <a:endParaRPr lang="el-GR" altLang="el-GR" sz="2000"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  return a+b;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>
                <a:latin typeface="Courier New" pitchFamily="49" charset="0"/>
              </a:rPr>
              <a:t>…</a:t>
            </a:r>
            <a:endParaRPr lang="en-US" altLang="el-GR" sz="2000"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int a, b, sum;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Courier New" pitchFamily="49" charset="0"/>
              </a:rPr>
              <a:t>sum = add(a, b);</a:t>
            </a:r>
          </a:p>
        </p:txBody>
      </p:sp>
      <p:sp>
        <p:nvSpPr>
          <p:cNvPr id="24583" name="Text Box 5"/>
          <p:cNvSpPr txBox="1">
            <a:spLocks noChangeArrowheads="1"/>
          </p:cNvSpPr>
          <p:nvPr/>
        </p:nvSpPr>
        <p:spPr bwMode="auto">
          <a:xfrm>
            <a:off x="395288" y="1219200"/>
            <a:ext cx="8497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b="0">
                <a:solidFill>
                  <a:srgbClr val="CC3300"/>
                </a:solidFill>
              </a:rPr>
              <a:t>pass by reference </a:t>
            </a:r>
            <a:r>
              <a:rPr lang="el-GR" altLang="el-GR" sz="2000" b="0">
                <a:solidFill>
                  <a:srgbClr val="CC3300"/>
                </a:solidFill>
              </a:rPr>
              <a:t>(μεταβίβαση με αναφορά – εναλλακτικός τρόπος)</a:t>
            </a:r>
            <a:endParaRPr lang="en-US" altLang="el-GR" sz="2000" b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154BB97-8229-4C26-B1C7-1B63E6BE0B70}" type="slidenum">
              <a:rPr lang="el-GR"/>
              <a:pPr>
                <a:defRPr/>
              </a:pPr>
              <a:t>24</a:t>
            </a:fld>
            <a:endParaRPr lang="el-GR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Υπερφορτωμένες (</a:t>
            </a:r>
            <a:r>
              <a:rPr lang="en-US" altLang="el-GR" smtClean="0"/>
              <a:t>overloaded) </a:t>
            </a:r>
            <a:r>
              <a:rPr lang="el-GR" altLang="el-GR" smtClean="0"/>
              <a:t>συναρτήσεις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>
                <a:solidFill>
                  <a:srgbClr val="CC0000"/>
                </a:solidFill>
              </a:rPr>
              <a:t>Υπερφόρτωση συναρτήσεων</a:t>
            </a:r>
            <a:r>
              <a:rPr lang="el-GR" altLang="el-GR" smtClean="0"/>
              <a:t> είναι η δυνατότητα που παρέχει η γλώσσα </a:t>
            </a:r>
            <a:r>
              <a:rPr lang="en-US" altLang="el-GR" smtClean="0"/>
              <a:t>C++ </a:t>
            </a:r>
            <a:r>
              <a:rPr lang="el-GR" altLang="el-GR" smtClean="0"/>
              <a:t>να υπάρχουν στο ίδιο πρόγραμμα περισσότερες από μία συναρτήσεις με το ίδιο όνομα αλλά διαφορετική λίστα παραμέτρων.</a:t>
            </a:r>
          </a:p>
          <a:p>
            <a:pPr eaLnBrk="1" hangingPunct="1"/>
            <a:r>
              <a:rPr lang="el-GR" altLang="el-GR" smtClean="0"/>
              <a:t>Η γλώσσα </a:t>
            </a:r>
            <a:r>
              <a:rPr lang="en-US" altLang="el-GR" smtClean="0"/>
              <a:t>C++ </a:t>
            </a:r>
            <a:r>
              <a:rPr lang="el-GR" altLang="el-GR" smtClean="0"/>
              <a:t>εντοπίζει, κατά την κλήση μιας συνάρτησης, το κατάλληλο σώμα της συνάρτησης, από το διαφορετικό πλήθος των παραμέτρων.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099D880-5112-419E-B6F6-474EA38309C8}" type="slidenum">
              <a:rPr lang="el-GR"/>
              <a:pPr>
                <a:defRPr/>
              </a:pPr>
              <a:t>25</a:t>
            </a:fld>
            <a:endParaRPr lang="el-GR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 : Ροπές αδρανείας</a:t>
            </a:r>
            <a:endParaRPr lang="en-US" altLang="el-GR" smtClean="0"/>
          </a:p>
        </p:txBody>
      </p:sp>
      <p:pic>
        <p:nvPicPr>
          <p:cNvPr id="26629" name="Picture 3" descr="The Moment Of Inert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357313"/>
            <a:ext cx="6697663" cy="450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258EC2-0E94-4EE7-A124-7294A17935D7}" type="slidenum">
              <a:rPr lang="el-GR"/>
              <a:pPr>
                <a:defRPr/>
              </a:pPr>
              <a:t>26</a:t>
            </a:fld>
            <a:endParaRPr lang="el-GR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#include &lt;iostream&gt;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using namespace std;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solidFill>
                  <a:schemeClr val="accent2"/>
                </a:solidFill>
                <a:latin typeface="Courier New" pitchFamily="49" charset="0"/>
              </a:rPr>
              <a:t>// Rectangle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solidFill>
                  <a:schemeClr val="accent2"/>
                </a:solidFill>
                <a:latin typeface="Courier New" pitchFamily="49" charset="0"/>
              </a:rPr>
              <a:t>double MomentOfInertia(double b, double h)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solidFill>
                  <a:schemeClr val="accent2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solidFill>
                  <a:schemeClr val="accent2"/>
                </a:solidFill>
                <a:latin typeface="Courier New" pitchFamily="49" charset="0"/>
              </a:rPr>
              <a:t>	return b * h * h * h / 3;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solidFill>
                  <a:schemeClr val="accent2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solidFill>
                <a:schemeClr val="accent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int main()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double Base, Height;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cout &lt;&lt; "Enter the dimensions of the Rectangle\n";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cout &lt;&lt; "Base: "; cin &gt;&gt; Base;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cout &lt;&lt; "Height: "; cin &gt;&gt; Height;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cout &lt;&lt; "\nMoment of inertia with regard to the X axis: 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cout &lt;&lt; "I = " &lt;&lt; MomentOfInertia(Base, Height) &lt;&lt; "mm" &lt;&lt; endl&lt;&lt;endl;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return 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925B92-9206-42D1-A47A-64E59EE30ED0}" type="slidenum">
              <a:rPr lang="el-GR"/>
              <a:pPr>
                <a:defRPr/>
              </a:pPr>
              <a:t>27</a:t>
            </a:fld>
            <a:endParaRPr lang="el-GR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pic>
        <p:nvPicPr>
          <p:cNvPr id="28677" name="Picture 3" descr="The Moment of Inertia for a Circl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2349500"/>
            <a:ext cx="7489825" cy="2063750"/>
          </a:xfr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72C5C8-7CB3-48AE-9FCA-7A8449547AB6}" type="slidenum">
              <a:rPr lang="el-GR"/>
              <a:pPr>
                <a:defRPr/>
              </a:pPr>
              <a:t>28</a:t>
            </a:fld>
            <a:endParaRPr lang="el-GR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476250"/>
            <a:ext cx="8534400" cy="5619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#include &lt;iostream&gt;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solidFill>
                  <a:schemeClr val="accent2"/>
                </a:solidFill>
                <a:latin typeface="Courier New" pitchFamily="49" charset="0"/>
              </a:rPr>
              <a:t>// Semi-Circle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solidFill>
                  <a:schemeClr val="accent2"/>
                </a:solidFill>
                <a:latin typeface="Courier New" pitchFamily="49" charset="0"/>
              </a:rPr>
              <a:t>double MomentOfInertia(double R)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solidFill>
                  <a:schemeClr val="accent2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solidFill>
                  <a:schemeClr val="accent2"/>
                </a:solidFill>
                <a:latin typeface="Courier New" pitchFamily="49" charset="0"/>
              </a:rPr>
              <a:t>	const double PI = 3.14159;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solidFill>
                  <a:schemeClr val="accent2"/>
                </a:solidFill>
                <a:latin typeface="Courier New" pitchFamily="49" charset="0"/>
              </a:rPr>
              <a:t>	return R * R * R * R * PI/ 8;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solidFill>
                  <a:schemeClr val="accent2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l-GR" sz="1600" b="1" smtClean="0">
              <a:solidFill>
                <a:schemeClr val="accent2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int main()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	double Radius;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	cout &lt;&lt; "\n\nEnter the radius: "; cin &gt;&gt; Radius;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	cout &lt;&lt; "Moment of inertia of a semi-circle with regard to the X axis: ";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	cout &lt;&lt; "I = " &lt;&lt; MomentOfInertia(Radius) &lt;&lt; "mm\n\n";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	return 0;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l-GR" sz="1600" b="1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9739240-BB30-431E-8527-D246923C83E7}" type="slidenum">
              <a:rPr lang="el-GR"/>
              <a:pPr>
                <a:defRPr/>
              </a:pPr>
              <a:t>29</a:t>
            </a:fld>
            <a:endParaRPr lang="el-GR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graphicFrame>
        <p:nvGraphicFramePr>
          <p:cNvPr id="164867" name="Group 3"/>
          <p:cNvGraphicFramePr>
            <a:graphicFrameLocks noGrp="1"/>
          </p:cNvGraphicFramePr>
          <p:nvPr/>
        </p:nvGraphicFramePr>
        <p:xfrm>
          <a:off x="2116138" y="2598738"/>
          <a:ext cx="4911725" cy="1662112"/>
        </p:xfrm>
        <a:graphic>
          <a:graphicData uri="http://schemas.openxmlformats.org/drawingml/2006/table">
            <a:tbl>
              <a:tblPr/>
              <a:tblGrid>
                <a:gridCol w="4911725"/>
              </a:tblGrid>
              <a:tr h="16621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  </a:t>
                      </a:r>
                      <a:r>
                        <a:rPr kumimoji="0" lang="el-GR" sz="9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 </a:t>
                      </a: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0727" name="Picture 9" descr="inertia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989138"/>
            <a:ext cx="7489825" cy="292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4FE588D-E366-4D60-8CA8-2F4F8EA3284E}" type="slidenum">
              <a:rPr lang="el-GR"/>
              <a:pPr>
                <a:defRPr/>
              </a:pPr>
              <a:t>3</a:t>
            </a:fld>
            <a:endParaRPr lang="el-GR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1. Συναρτήσεις βιβλιοθήκης</a:t>
            </a:r>
            <a:endParaRPr lang="en-US" altLang="el-GR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110000"/>
              </a:lnSpc>
            </a:pPr>
            <a:r>
              <a:rPr lang="el-GR" altLang="el-GR" smtClean="0"/>
              <a:t>Η γλώσσα </a:t>
            </a:r>
            <a:r>
              <a:rPr lang="en-US" altLang="el-GR" smtClean="0"/>
              <a:t>C++ </a:t>
            </a:r>
            <a:r>
              <a:rPr lang="el-GR" altLang="el-GR" smtClean="0"/>
              <a:t>περιλαμβάνει πλήθος έτοιμων συναρτήσεων που μπορούν να χρησιμοποιηθούν σε προγράμματα μέσω της ενσωμάτωσης, ως συμπεριλαμβανόμενου αρχείου, της κατάλληλης οδηγίας (</a:t>
            </a:r>
            <a:r>
              <a:rPr lang="en-US" altLang="el-GR" smtClean="0"/>
              <a:t> </a:t>
            </a:r>
            <a:r>
              <a:rPr lang="en-US" altLang="el-GR" smtClean="0">
                <a:solidFill>
                  <a:srgbClr val="008080"/>
                </a:solidFill>
              </a:rPr>
              <a:t>#include</a:t>
            </a:r>
            <a:r>
              <a:rPr lang="en-US" altLang="el-GR" smtClean="0"/>
              <a:t> </a:t>
            </a:r>
            <a:r>
              <a:rPr lang="en-US" altLang="el-GR" smtClean="0">
                <a:solidFill>
                  <a:srgbClr val="CC0000"/>
                </a:solidFill>
              </a:rPr>
              <a:t>&lt;library_name&gt;</a:t>
            </a:r>
            <a:r>
              <a:rPr lang="en-US" altLang="el-GR" smtClean="0"/>
              <a:t> )</a:t>
            </a:r>
            <a:endParaRPr lang="el-GR" altLang="el-GR" smtClean="0"/>
          </a:p>
          <a:p>
            <a:pPr marL="533400" indent="-533400" eaLnBrk="1" hangingPunct="1">
              <a:lnSpc>
                <a:spcPct val="110000"/>
              </a:lnSpc>
              <a:buFontTx/>
              <a:buAutoNum type="arabicPeriod"/>
            </a:pPr>
            <a:endParaRPr lang="en-US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0F23346-9F18-479C-AA5A-D1A83663D6A2}" type="slidenum">
              <a:rPr lang="el-GR"/>
              <a:pPr>
                <a:defRPr/>
              </a:pPr>
              <a:t>30</a:t>
            </a:fld>
            <a:endParaRPr lang="el-GR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#include &lt;iostream&gt;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using namespace std;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solidFill>
                  <a:schemeClr val="accent2"/>
                </a:solidFill>
                <a:latin typeface="Courier New" pitchFamily="49" charset="0"/>
              </a:rPr>
              <a:t>// Triangle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solidFill>
                  <a:schemeClr val="accent2"/>
                </a:solidFill>
                <a:latin typeface="Courier New" pitchFamily="49" charset="0"/>
              </a:rPr>
              <a:t>double MomentOfInertia(double b, double h, </a:t>
            </a:r>
            <a:r>
              <a:rPr lang="en-US" altLang="el-GR" sz="1400" b="1" smtClean="0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altLang="el-GR" sz="1400" b="1" smtClean="0">
                <a:solidFill>
                  <a:schemeClr val="accent2"/>
                </a:solidFill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solidFill>
                  <a:schemeClr val="accent2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solidFill>
                  <a:schemeClr val="accent2"/>
                </a:solidFill>
                <a:latin typeface="Courier New" pitchFamily="49" charset="0"/>
              </a:rPr>
              <a:t>	return b * h * h * h / 12;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solidFill>
                  <a:schemeClr val="accent2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int main()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double Base = 7.74, Height = 14.38;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cout &lt;&lt; "Enter the dimensions of the triangle\n";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cout &lt;&lt; "Base: ";   cin &gt;&gt; Base;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cout &lt;&lt; "Height: "; cin &gt;&gt; Height;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cout &lt;&lt; "\nTriangle\n" &lt;&lt; "Moment of inertia with regard to the X axis: 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cout &lt;&lt; "I = " &lt;&lt; MomentOfInertia(Base, Height, </a:t>
            </a:r>
            <a:r>
              <a:rPr lang="en-US" altLang="el-GR" sz="1400" b="1" smtClean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altLang="el-GR" sz="1400" b="1" smtClean="0">
                <a:latin typeface="Courier New" pitchFamily="49" charset="0"/>
              </a:rPr>
              <a:t>) &lt;&lt; "mm\n\n";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	return 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002C26-F4D2-43C2-A439-7450A15BCF99}" type="slidenum">
              <a:rPr lang="el-GR"/>
              <a:pPr>
                <a:defRPr/>
              </a:pPr>
              <a:t>31</a:t>
            </a:fld>
            <a:endParaRPr lang="el-GR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333375"/>
            <a:ext cx="8534400" cy="5762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int main()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double Length, Height, Radius;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double GetBase();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double GetHeight();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double GetRadius();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"Enter the dimensions of the rectangle\n";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Length = GetBase();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Height = GetHeight();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"Rectangle\n"&lt;&lt; "Moment of inertia with regard to the X axis: 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"I = " &lt;&lt; MomentOfInertia(Length, Height) &lt;&lt; "mm\n\n";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"Enter the radius of the semi-circle\n";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Radius = GetRadius();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"Semi-Circle\n"&lt;&lt; "Moment of inertia with regard to the X axis: 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"I = " &lt;&lt; MomentOfInertia(Radius) &lt;&lt; "mm\n\n";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"Enter the dimensions of the triangle\n";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Length = GetBase();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Height = GetHeight();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"\nTriangle\n"&lt;&lt; "Moment of inertia with regard to the X axis: 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"I = " &lt;&lt; MomentOfInertia(Length, Height, 1) &lt;&lt; "mm\n";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return 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674A05-0035-4065-B564-E33C26ADFC3C}" type="slidenum">
              <a:rPr lang="el-GR"/>
              <a:pPr>
                <a:defRPr/>
              </a:pPr>
              <a:t>32</a:t>
            </a:fld>
            <a:endParaRPr lang="el-G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549275"/>
            <a:ext cx="8534400" cy="5546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double GetBase()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double B;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"Enter Base: ";    cin &gt;&gt; B;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return B;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double GetHeight()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double H;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"Enter Height: ";     cin &gt;&gt; H;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return H;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double GetRadius()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double R;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4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cout &lt;&lt; "Enter Radius: ";     cin &gt;&gt; R;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    return R;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400" b="1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CA11FB-3A32-4161-BD21-C9B814F64253}" type="slidenum">
              <a:rPr lang="el-GR"/>
              <a:pPr>
                <a:defRPr/>
              </a:pPr>
              <a:t>33</a:t>
            </a:fld>
            <a:endParaRPr lang="el-GR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b="1" smtClean="0"/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solidFill>
                  <a:srgbClr val="008080"/>
                </a:solidFill>
                <a:latin typeface="Courier New" pitchFamily="49" charset="0"/>
              </a:rPr>
              <a:t>// Rectangle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double MomentOfInertia(double b, double h)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    return b * h * h * h / 3;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6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solidFill>
                  <a:schemeClr val="accent2"/>
                </a:solidFill>
                <a:latin typeface="Courier New" pitchFamily="49" charset="0"/>
              </a:rPr>
              <a:t>// Semi-Circle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double MomentOfInertia(double R)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    const double PI = 3.14159;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6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    return R * R * R * R * PI/ 8;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solidFill>
                  <a:srgbClr val="CC0000"/>
                </a:solidFill>
                <a:latin typeface="Courier New" pitchFamily="49" charset="0"/>
              </a:rPr>
              <a:t>// Triangle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double MomentOfInertia(double b, double h, int)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    return b * h * h * h / 12;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600" b="1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600" b="1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0AAFD4-3B4A-444D-B08D-31FB17AB9CFB}" type="slidenum">
              <a:rPr lang="el-GR"/>
              <a:pPr>
                <a:defRPr/>
              </a:pPr>
              <a:t>34</a:t>
            </a:fld>
            <a:endParaRPr lang="el-GR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Εκτέλεση του προγράμματος</a:t>
            </a:r>
            <a:endParaRPr lang="en-US" altLang="el-GR" smtClean="0"/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Enter the dimensions of the rectangle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Enter Base: 18.25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Enter Height: 14.15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Rectangle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Moment of inertia with regard to the X axis: I = 17235mm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80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Enter the radius of the semi-circle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Enter Radius: 15.55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Semi-Circle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Moment of inertia with regard to the X axis: I = 22960.5mm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80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Enter the dimensions of the triangle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Enter Base: 16.35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Enter Height: 12.75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80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Triangle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smtClean="0">
                <a:latin typeface="Courier New" pitchFamily="49" charset="0"/>
              </a:rPr>
              <a:t>Moment of inertia with regard to the X axis: I = 2824.02mm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F654E0-CE43-46A8-99B5-409AE6BD9F52}" type="slidenum">
              <a:rPr lang="el-GR"/>
              <a:pPr>
                <a:defRPr/>
              </a:pPr>
              <a:t>35</a:t>
            </a:fld>
            <a:endParaRPr lang="el-GR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Αναδρομικές συναρτήσεις &amp; Αναδρομή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Αναδρομικές είναι οι συναρτήσεις που καλούν τον εαυτό τους. </a:t>
            </a:r>
          </a:p>
          <a:p>
            <a:pPr eaLnBrk="1" hangingPunct="1"/>
            <a:r>
              <a:rPr lang="el-GR" altLang="el-GR" smtClean="0"/>
              <a:t>Ορισμένες φορές είναι ευκολότερο να υλοποιηθεί μια επαναληπτική διαδικασία με αναδρομή παρά με επανάληψη. </a:t>
            </a:r>
          </a:p>
          <a:p>
            <a:pPr eaLnBrk="1" hangingPunct="1"/>
            <a:r>
              <a:rPr lang="el-GR" altLang="el-GR" smtClean="0"/>
              <a:t>Οι αναδρομικές συναρτήσεις καλούν τον εαυτό τους επαναληπτικά αλλά με διαφορετικές τιμές των ορισμάτων κάθε φορά.</a:t>
            </a:r>
          </a:p>
          <a:p>
            <a:pPr eaLnBrk="1" hangingPunct="1"/>
            <a:r>
              <a:rPr lang="el-GR" altLang="el-GR" smtClean="0"/>
              <a:t>Ανάλυση και παραδείγματα : </a:t>
            </a:r>
            <a:endParaRPr lang="en-US" altLang="el-GR" smtClean="0"/>
          </a:p>
          <a:p>
            <a:pPr lvl="1" eaLnBrk="1" hangingPunct="1">
              <a:buFontTx/>
              <a:buNone/>
            </a:pPr>
            <a:r>
              <a:rPr lang="en-US" altLang="el-GR" smtClean="0">
                <a:solidFill>
                  <a:srgbClr val="CC0000"/>
                </a:solidFill>
              </a:rPr>
              <a:t>RECURSION-1.ppt, RECURSION-2.ppt</a:t>
            </a:r>
            <a:endParaRPr lang="el-GR" altLang="el-GR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A903056-58F0-4F29-8E45-8ADFB44F2867}" type="slidenum">
              <a:rPr lang="el-GR"/>
              <a:pPr>
                <a:defRPr/>
              </a:pPr>
              <a:t>36</a:t>
            </a:fld>
            <a:endParaRPr lang="el-GR"/>
          </a:p>
        </p:txBody>
      </p:sp>
      <p:sp>
        <p:nvSpPr>
          <p:cNvPr id="37892" name="Rectangle 2"/>
          <p:cNvSpPr>
            <a:spLocks noChangeArrowheads="1"/>
          </p:cNvSpPr>
          <p:nvPr/>
        </p:nvSpPr>
        <p:spPr bwMode="auto">
          <a:xfrm>
            <a:off x="755650" y="1600200"/>
            <a:ext cx="7702550" cy="298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l-GR" altLang="el-GR" sz="3200">
                <a:solidFill>
                  <a:srgbClr val="CC3300"/>
                </a:solidFill>
              </a:rPr>
              <a:t>Πίνακες (</a:t>
            </a:r>
            <a:r>
              <a:rPr lang="en-US" altLang="el-GR" sz="3200">
                <a:solidFill>
                  <a:srgbClr val="CC3300"/>
                </a:solidFill>
              </a:rPr>
              <a:t>Arrays</a:t>
            </a:r>
            <a:r>
              <a:rPr lang="el-GR" altLang="el-GR" sz="3200">
                <a:solidFill>
                  <a:srgbClr val="CC3300"/>
                </a:solidFill>
              </a:rPr>
              <a:t>)</a:t>
            </a:r>
            <a:r>
              <a:rPr lang="en-US" altLang="el-GR" sz="3200">
                <a:solidFill>
                  <a:srgbClr val="CC3300"/>
                </a:solidFill>
              </a:rPr>
              <a:t/>
            </a:r>
            <a:br>
              <a:rPr lang="en-US" altLang="el-GR" sz="3200">
                <a:solidFill>
                  <a:srgbClr val="CC3300"/>
                </a:solidFill>
              </a:rPr>
            </a:br>
            <a:r>
              <a:rPr lang="en-US" altLang="el-GR" sz="3200">
                <a:solidFill>
                  <a:srgbClr val="CC3300"/>
                </a:solidFill>
              </a:rPr>
              <a:t/>
            </a:r>
            <a:br>
              <a:rPr lang="en-US" altLang="el-GR" sz="3200">
                <a:solidFill>
                  <a:srgbClr val="CC3300"/>
                </a:solidFill>
              </a:rPr>
            </a:br>
            <a:r>
              <a:rPr lang="en-US" altLang="el-GR" sz="3200" b="0"/>
              <a:t>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2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D92A5F-F039-4301-9DF1-60C6DDBFDA44}" type="slidenum">
              <a:rPr lang="el-GR"/>
              <a:pPr>
                <a:defRPr/>
              </a:pPr>
              <a:t>37</a:t>
            </a:fld>
            <a:endParaRPr lang="el-GR"/>
          </a:p>
        </p:txBody>
      </p:sp>
      <p:sp>
        <p:nvSpPr>
          <p:cNvPr id="38916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Arrays</a:t>
            </a:r>
          </a:p>
        </p:txBody>
      </p:sp>
      <p:sp>
        <p:nvSpPr>
          <p:cNvPr id="38917" name="Text Box 3"/>
          <p:cNvSpPr txBox="1">
            <a:spLocks noChangeArrowheads="1"/>
          </p:cNvSpPr>
          <p:nvPr/>
        </p:nvSpPr>
        <p:spPr bwMode="auto">
          <a:xfrm>
            <a:off x="457200" y="685800"/>
            <a:ext cx="6781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Arrays hold multiple values</a:t>
            </a: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Regular variables hold only one value at a time</a:t>
            </a:r>
          </a:p>
        </p:txBody>
      </p:sp>
      <p:sp>
        <p:nvSpPr>
          <p:cNvPr id="38918" name="Text Box 4"/>
          <p:cNvSpPr txBox="1">
            <a:spLocks noChangeArrowheads="1"/>
          </p:cNvSpPr>
          <p:nvPr/>
        </p:nvSpPr>
        <p:spPr bwMode="auto">
          <a:xfrm>
            <a:off x="1295400" y="15240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Regular variable</a:t>
            </a:r>
            <a:endParaRPr lang="en-US" altLang="el-GR" sz="240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76133" name="Line 5"/>
          <p:cNvSpPr>
            <a:spLocks noChangeShapeType="1"/>
          </p:cNvSpPr>
          <p:nvPr/>
        </p:nvSpPr>
        <p:spPr bwMode="auto">
          <a:xfrm>
            <a:off x="533400" y="32004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920" name="Text Box 6"/>
          <p:cNvSpPr txBox="1">
            <a:spLocks noChangeArrowheads="1"/>
          </p:cNvSpPr>
          <p:nvPr/>
        </p:nvSpPr>
        <p:spPr bwMode="auto">
          <a:xfrm>
            <a:off x="1447800" y="5791200"/>
            <a:ext cx="502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Array days stores 3 values of type int</a:t>
            </a:r>
            <a:endParaRPr lang="en-US" altLang="el-GR" sz="2400" b="0">
              <a:latin typeface="Times New Roman" pitchFamily="18" charset="0"/>
            </a:endParaRPr>
          </a:p>
        </p:txBody>
      </p:sp>
      <p:sp>
        <p:nvSpPr>
          <p:cNvPr id="38921" name="Text Box 7"/>
          <p:cNvSpPr txBox="1">
            <a:spLocks noChangeArrowheads="1"/>
          </p:cNvSpPr>
          <p:nvPr/>
        </p:nvSpPr>
        <p:spPr bwMode="auto">
          <a:xfrm>
            <a:off x="1295400" y="2667000"/>
            <a:ext cx="571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Variable count stores one value of type int</a:t>
            </a:r>
            <a:endParaRPr lang="en-US" altLang="el-GR" sz="2400" b="0">
              <a:latin typeface="Times New Roman" pitchFamily="18" charset="0"/>
            </a:endParaRP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4343400" y="1981200"/>
            <a:ext cx="7620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923" name="Text Box 9"/>
          <p:cNvSpPr txBox="1">
            <a:spLocks noChangeArrowheads="1"/>
          </p:cNvSpPr>
          <p:nvPr/>
        </p:nvSpPr>
        <p:spPr bwMode="auto">
          <a:xfrm>
            <a:off x="2209800" y="3810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int days[ 3 ];</a:t>
            </a:r>
          </a:p>
        </p:txBody>
      </p:sp>
      <p:sp>
        <p:nvSpPr>
          <p:cNvPr id="38924" name="Text Box 10"/>
          <p:cNvSpPr txBox="1">
            <a:spLocks noChangeArrowheads="1"/>
          </p:cNvSpPr>
          <p:nvPr/>
        </p:nvSpPr>
        <p:spPr bwMode="auto">
          <a:xfrm>
            <a:off x="2133600" y="20574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int count;</a:t>
            </a:r>
          </a:p>
        </p:txBody>
      </p:sp>
      <p:sp>
        <p:nvSpPr>
          <p:cNvPr id="38925" name="Text Box 11"/>
          <p:cNvSpPr txBox="1">
            <a:spLocks noChangeArrowheads="1"/>
          </p:cNvSpPr>
          <p:nvPr/>
        </p:nvSpPr>
        <p:spPr bwMode="auto">
          <a:xfrm>
            <a:off x="1295400" y="33528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Array variable</a:t>
            </a:r>
            <a:endParaRPr lang="en-US" altLang="el-GR" sz="240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38926" name="Text Box 12"/>
          <p:cNvSpPr txBox="1">
            <a:spLocks noChangeArrowheads="1"/>
          </p:cNvSpPr>
          <p:nvPr/>
        </p:nvSpPr>
        <p:spPr bwMode="auto">
          <a:xfrm>
            <a:off x="4267200" y="15240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count</a:t>
            </a:r>
          </a:p>
        </p:txBody>
      </p:sp>
      <p:sp>
        <p:nvSpPr>
          <p:cNvPr id="176141" name="Rectangle 13"/>
          <p:cNvSpPr>
            <a:spLocks noChangeArrowheads="1"/>
          </p:cNvSpPr>
          <p:nvPr/>
        </p:nvSpPr>
        <p:spPr bwMode="auto">
          <a:xfrm>
            <a:off x="2971800" y="4648200"/>
            <a:ext cx="46482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928" name="Text Box 14"/>
          <p:cNvSpPr txBox="1">
            <a:spLocks noChangeArrowheads="1"/>
          </p:cNvSpPr>
          <p:nvPr/>
        </p:nvSpPr>
        <p:spPr bwMode="auto">
          <a:xfrm>
            <a:off x="3886200" y="3276600"/>
            <a:ext cx="381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Size, must be literal constant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Number of elements</a:t>
            </a:r>
          </a:p>
        </p:txBody>
      </p:sp>
      <p:sp>
        <p:nvSpPr>
          <p:cNvPr id="38929" name="Text Box 15"/>
          <p:cNvSpPr txBox="1">
            <a:spLocks noChangeArrowheads="1"/>
          </p:cNvSpPr>
          <p:nvPr/>
        </p:nvSpPr>
        <p:spPr bwMode="auto">
          <a:xfrm>
            <a:off x="4419600" y="3886200"/>
            <a:ext cx="350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Allocates memory for 3 ints</a:t>
            </a:r>
          </a:p>
        </p:txBody>
      </p:sp>
      <p:sp>
        <p:nvSpPr>
          <p:cNvPr id="38930" name="Text Box 16"/>
          <p:cNvSpPr txBox="1">
            <a:spLocks noChangeArrowheads="1"/>
          </p:cNvSpPr>
          <p:nvPr/>
        </p:nvSpPr>
        <p:spPr bwMode="auto">
          <a:xfrm>
            <a:off x="2133600" y="44196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days</a:t>
            </a:r>
          </a:p>
        </p:txBody>
      </p:sp>
      <p:sp>
        <p:nvSpPr>
          <p:cNvPr id="38931" name="Text Box 17"/>
          <p:cNvSpPr txBox="1">
            <a:spLocks noChangeArrowheads="1"/>
          </p:cNvSpPr>
          <p:nvPr/>
        </p:nvSpPr>
        <p:spPr bwMode="auto">
          <a:xfrm>
            <a:off x="3048000" y="5334000"/>
            <a:ext cx="472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solidFill>
                  <a:srgbClr val="808080"/>
                </a:solidFill>
                <a:latin typeface="Arial" pitchFamily="34" charset="0"/>
              </a:rPr>
              <a:t>1</a:t>
            </a:r>
            <a:r>
              <a:rPr lang="en-US" altLang="el-GR" sz="1800" baseline="30000">
                <a:solidFill>
                  <a:srgbClr val="808080"/>
                </a:solidFill>
                <a:latin typeface="Arial" pitchFamily="34" charset="0"/>
              </a:rPr>
              <a:t>st</a:t>
            </a:r>
            <a:r>
              <a:rPr lang="en-US" altLang="el-GR" sz="1800">
                <a:solidFill>
                  <a:srgbClr val="808080"/>
                </a:solidFill>
                <a:latin typeface="Arial" pitchFamily="34" charset="0"/>
              </a:rPr>
              <a:t> element     2</a:t>
            </a:r>
            <a:r>
              <a:rPr lang="en-US" altLang="el-GR" sz="1800" baseline="30000">
                <a:solidFill>
                  <a:srgbClr val="808080"/>
                </a:solidFill>
                <a:latin typeface="Arial" pitchFamily="34" charset="0"/>
              </a:rPr>
              <a:t>nd</a:t>
            </a:r>
            <a:r>
              <a:rPr lang="en-US" altLang="el-GR" sz="1800">
                <a:solidFill>
                  <a:srgbClr val="808080"/>
                </a:solidFill>
                <a:latin typeface="Arial" pitchFamily="34" charset="0"/>
              </a:rPr>
              <a:t> element     3</a:t>
            </a:r>
            <a:r>
              <a:rPr lang="en-US" altLang="el-GR" sz="1800" baseline="30000">
                <a:solidFill>
                  <a:srgbClr val="808080"/>
                </a:solidFill>
                <a:latin typeface="Arial" pitchFamily="34" charset="0"/>
              </a:rPr>
              <a:t>rd</a:t>
            </a:r>
            <a:r>
              <a:rPr lang="en-US" altLang="el-GR" sz="1800">
                <a:solidFill>
                  <a:srgbClr val="808080"/>
                </a:solidFill>
                <a:latin typeface="Arial" pitchFamily="34" charset="0"/>
              </a:rPr>
              <a:t> element</a:t>
            </a:r>
          </a:p>
        </p:txBody>
      </p:sp>
      <p:sp>
        <p:nvSpPr>
          <p:cNvPr id="176146" name="Line 18"/>
          <p:cNvSpPr>
            <a:spLocks noChangeShapeType="1"/>
          </p:cNvSpPr>
          <p:nvPr/>
        </p:nvSpPr>
        <p:spPr bwMode="auto">
          <a:xfrm>
            <a:off x="4495800" y="4648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6147" name="Line 19"/>
          <p:cNvSpPr>
            <a:spLocks noChangeShapeType="1"/>
          </p:cNvSpPr>
          <p:nvPr/>
        </p:nvSpPr>
        <p:spPr bwMode="auto">
          <a:xfrm>
            <a:off x="6019800" y="4648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934" name="Text Box 20"/>
          <p:cNvSpPr txBox="1">
            <a:spLocks noChangeArrowheads="1"/>
          </p:cNvSpPr>
          <p:nvPr/>
        </p:nvSpPr>
        <p:spPr bwMode="auto">
          <a:xfrm>
            <a:off x="4572000" y="20574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latin typeface="Arial" pitchFamily="34" charset="0"/>
              </a:rPr>
              <a:t>5</a:t>
            </a:r>
          </a:p>
        </p:txBody>
      </p:sp>
      <p:sp>
        <p:nvSpPr>
          <p:cNvPr id="38935" name="Text Box 21"/>
          <p:cNvSpPr txBox="1">
            <a:spLocks noChangeArrowheads="1"/>
          </p:cNvSpPr>
          <p:nvPr/>
        </p:nvSpPr>
        <p:spPr bwMode="auto">
          <a:xfrm>
            <a:off x="3505200" y="47244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l-GR" sz="2400" b="0">
              <a:latin typeface="Times New Roman" pitchFamily="18" charset="0"/>
            </a:endParaRPr>
          </a:p>
        </p:txBody>
      </p:sp>
      <p:sp>
        <p:nvSpPr>
          <p:cNvPr id="38936" name="Text Box 22"/>
          <p:cNvSpPr txBox="1">
            <a:spLocks noChangeArrowheads="1"/>
          </p:cNvSpPr>
          <p:nvPr/>
        </p:nvSpPr>
        <p:spPr bwMode="auto">
          <a:xfrm>
            <a:off x="3581400" y="47244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latin typeface="Arial" pitchFamily="34" charset="0"/>
              </a:rPr>
              <a:t>2  	       3		  4</a:t>
            </a:r>
          </a:p>
        </p:txBody>
      </p:sp>
      <p:sp>
        <p:nvSpPr>
          <p:cNvPr id="176151" name="Line 23"/>
          <p:cNvSpPr>
            <a:spLocks noChangeShapeType="1"/>
          </p:cNvSpPr>
          <p:nvPr/>
        </p:nvSpPr>
        <p:spPr bwMode="auto">
          <a:xfrm flipH="1">
            <a:off x="3657600" y="3581400"/>
            <a:ext cx="304800" cy="3048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E7359-12F8-46CF-82C2-468E8DCE1C94}" type="slidenum">
              <a:rPr lang="el-GR"/>
              <a:pPr>
                <a:defRPr/>
              </a:pPr>
              <a:t>38</a:t>
            </a:fld>
            <a:endParaRPr lang="el-GR"/>
          </a:p>
        </p:txBody>
      </p:sp>
      <p:sp>
        <p:nvSpPr>
          <p:cNvPr id="39940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Declaring Arrays</a:t>
            </a:r>
          </a:p>
        </p:txBody>
      </p:sp>
      <p:sp>
        <p:nvSpPr>
          <p:cNvPr id="39941" name="Text Box 3"/>
          <p:cNvSpPr txBox="1">
            <a:spLocks noChangeArrowheads="1"/>
          </p:cNvSpPr>
          <p:nvPr/>
        </p:nvSpPr>
        <p:spPr bwMode="auto">
          <a:xfrm>
            <a:off x="685800" y="762000"/>
            <a:ext cx="807720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To store 5 scores, declare an array consisting of five variables of type int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			int score [ 5 ];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score[ 0 ]       score[ 1 ]       score[ 2 ]       score[ 3 ]       score[ 4 ]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</a:t>
            </a:r>
            <a:r>
              <a:rPr lang="en-US" altLang="el-GR" sz="2000" baseline="30000">
                <a:latin typeface="Arial" pitchFamily="34" charset="0"/>
              </a:rPr>
              <a:t>st</a:t>
            </a:r>
            <a:r>
              <a:rPr lang="en-US" altLang="el-GR" sz="2000">
                <a:latin typeface="Arial" pitchFamily="34" charset="0"/>
              </a:rPr>
              <a:t> score        2</a:t>
            </a:r>
            <a:r>
              <a:rPr lang="en-US" altLang="el-GR" sz="2000" baseline="30000">
                <a:latin typeface="Arial" pitchFamily="34" charset="0"/>
              </a:rPr>
              <a:t>nd</a:t>
            </a:r>
            <a:r>
              <a:rPr lang="en-US" altLang="el-GR" sz="2000">
                <a:latin typeface="Arial" pitchFamily="34" charset="0"/>
              </a:rPr>
              <a:t> score        3</a:t>
            </a:r>
            <a:r>
              <a:rPr lang="en-US" altLang="el-GR" sz="2000" baseline="30000">
                <a:latin typeface="Arial" pitchFamily="34" charset="0"/>
              </a:rPr>
              <a:t>rd</a:t>
            </a:r>
            <a:r>
              <a:rPr lang="en-US" altLang="el-GR" sz="2000">
                <a:latin typeface="Arial" pitchFamily="34" charset="0"/>
              </a:rPr>
              <a:t> score        4</a:t>
            </a:r>
            <a:r>
              <a:rPr lang="en-US" altLang="el-GR" sz="2000" baseline="30000">
                <a:latin typeface="Arial" pitchFamily="34" charset="0"/>
              </a:rPr>
              <a:t>th</a:t>
            </a:r>
            <a:r>
              <a:rPr lang="en-US" altLang="el-GR" sz="2000">
                <a:latin typeface="Arial" pitchFamily="34" charset="0"/>
              </a:rPr>
              <a:t> score        5</a:t>
            </a:r>
            <a:r>
              <a:rPr lang="en-US" altLang="el-GR" sz="2000" baseline="30000">
                <a:latin typeface="Arial" pitchFamily="34" charset="0"/>
              </a:rPr>
              <a:t>th</a:t>
            </a:r>
            <a:r>
              <a:rPr lang="en-US" altLang="el-GR" sz="2000">
                <a:latin typeface="Arial" pitchFamily="34" charset="0"/>
              </a:rPr>
              <a:t> score</a:t>
            </a:r>
          </a:p>
        </p:txBody>
      </p:sp>
      <p:sp>
        <p:nvSpPr>
          <p:cNvPr id="39942" name="Text Box 4"/>
          <p:cNvSpPr txBox="1">
            <a:spLocks noChangeArrowheads="1"/>
          </p:cNvSpPr>
          <p:nvPr/>
        </p:nvSpPr>
        <p:spPr bwMode="auto">
          <a:xfrm>
            <a:off x="533400" y="2667000"/>
            <a:ext cx="8305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The individual variables that together make up the array are called index variables or subscripted variables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The number in square brackets is called an index or subscript</a:t>
            </a:r>
          </a:p>
        </p:txBody>
      </p:sp>
      <p:sp>
        <p:nvSpPr>
          <p:cNvPr id="39943" name="Text Box 5"/>
          <p:cNvSpPr txBox="1">
            <a:spLocks noChangeArrowheads="1"/>
          </p:cNvSpPr>
          <p:nvPr/>
        </p:nvSpPr>
        <p:spPr bwMode="auto">
          <a:xfrm>
            <a:off x="304800" y="4724400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The number of indexed variables in an array is called the </a:t>
            </a:r>
            <a:r>
              <a:rPr lang="en-US" altLang="el-GR" sz="2400" u="sng">
                <a:solidFill>
                  <a:srgbClr val="008080"/>
                </a:solidFill>
                <a:latin typeface="Arial" pitchFamily="34" charset="0"/>
              </a:rPr>
              <a:t>declared size</a:t>
            </a: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 of the array</a:t>
            </a:r>
          </a:p>
        </p:txBody>
      </p:sp>
      <p:sp>
        <p:nvSpPr>
          <p:cNvPr id="39944" name="Text Box 6"/>
          <p:cNvSpPr txBox="1">
            <a:spLocks noChangeArrowheads="1"/>
          </p:cNvSpPr>
          <p:nvPr/>
        </p:nvSpPr>
        <p:spPr bwMode="auto">
          <a:xfrm>
            <a:off x="3276600" y="38862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score[ 2 ]        </a:t>
            </a:r>
          </a:p>
        </p:txBody>
      </p:sp>
      <p:sp>
        <p:nvSpPr>
          <p:cNvPr id="39945" name="Text Box 7"/>
          <p:cNvSpPr txBox="1">
            <a:spLocks noChangeArrowheads="1"/>
          </p:cNvSpPr>
          <p:nvPr/>
        </p:nvSpPr>
        <p:spPr bwMode="auto">
          <a:xfrm>
            <a:off x="4953000" y="3962400"/>
            <a:ext cx="3200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Indexes are numbered starting with 0, not 1</a:t>
            </a:r>
          </a:p>
        </p:txBody>
      </p:sp>
      <p:sp>
        <p:nvSpPr>
          <p:cNvPr id="39946" name="Text Box 8"/>
          <p:cNvSpPr txBox="1">
            <a:spLocks noChangeArrowheads="1"/>
          </p:cNvSpPr>
          <p:nvPr/>
        </p:nvSpPr>
        <p:spPr bwMode="auto">
          <a:xfrm>
            <a:off x="1219200" y="40386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Index variable (type int)</a:t>
            </a:r>
          </a:p>
        </p:txBody>
      </p:sp>
      <p:sp>
        <p:nvSpPr>
          <p:cNvPr id="39947" name="Text Box 9"/>
          <p:cNvSpPr txBox="1">
            <a:spLocks noChangeArrowheads="1"/>
          </p:cNvSpPr>
          <p:nvPr/>
        </p:nvSpPr>
        <p:spPr bwMode="auto">
          <a:xfrm>
            <a:off x="3352800" y="43434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Index</a:t>
            </a:r>
          </a:p>
        </p:txBody>
      </p:sp>
      <p:sp>
        <p:nvSpPr>
          <p:cNvPr id="177162" name="Line 10"/>
          <p:cNvSpPr>
            <a:spLocks noChangeShapeType="1"/>
          </p:cNvSpPr>
          <p:nvPr/>
        </p:nvSpPr>
        <p:spPr bwMode="auto">
          <a:xfrm flipV="1">
            <a:off x="2438400" y="4114800"/>
            <a:ext cx="914400" cy="38100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7163" name="Line 11"/>
          <p:cNvSpPr>
            <a:spLocks noChangeShapeType="1"/>
          </p:cNvSpPr>
          <p:nvPr/>
        </p:nvSpPr>
        <p:spPr bwMode="auto">
          <a:xfrm flipV="1">
            <a:off x="4038600" y="4191000"/>
            <a:ext cx="228600" cy="38100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50" name="Text Box 12"/>
          <p:cNvSpPr txBox="1">
            <a:spLocks noChangeArrowheads="1"/>
          </p:cNvSpPr>
          <p:nvPr/>
        </p:nvSpPr>
        <p:spPr bwMode="auto">
          <a:xfrm>
            <a:off x="3200400" y="54864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score [ 5 ];</a:t>
            </a:r>
          </a:p>
        </p:txBody>
      </p:sp>
      <p:sp>
        <p:nvSpPr>
          <p:cNvPr id="39951" name="Text Box 13"/>
          <p:cNvSpPr txBox="1">
            <a:spLocks noChangeArrowheads="1"/>
          </p:cNvSpPr>
          <p:nvPr/>
        </p:nvSpPr>
        <p:spPr bwMode="auto">
          <a:xfrm>
            <a:off x="5292725" y="5516563"/>
            <a:ext cx="251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Size of array –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5 indexed variables</a:t>
            </a:r>
          </a:p>
        </p:txBody>
      </p:sp>
      <p:sp>
        <p:nvSpPr>
          <p:cNvPr id="39952" name="Text Box 14"/>
          <p:cNvSpPr txBox="1">
            <a:spLocks noChangeArrowheads="1"/>
          </p:cNvSpPr>
          <p:nvPr/>
        </p:nvSpPr>
        <p:spPr bwMode="auto">
          <a:xfrm>
            <a:off x="539750" y="5661025"/>
            <a:ext cx="2362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Data type of indexed variables</a:t>
            </a:r>
          </a:p>
        </p:txBody>
      </p:sp>
      <p:sp>
        <p:nvSpPr>
          <p:cNvPr id="177167" name="Line 15"/>
          <p:cNvSpPr>
            <a:spLocks noChangeShapeType="1"/>
          </p:cNvSpPr>
          <p:nvPr/>
        </p:nvSpPr>
        <p:spPr bwMode="auto">
          <a:xfrm flipV="1">
            <a:off x="2438400" y="5715000"/>
            <a:ext cx="838200" cy="22860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7168" name="Line 16"/>
          <p:cNvSpPr>
            <a:spLocks noChangeShapeType="1"/>
          </p:cNvSpPr>
          <p:nvPr/>
        </p:nvSpPr>
        <p:spPr bwMode="auto">
          <a:xfrm flipH="1" flipV="1">
            <a:off x="4648200" y="5791200"/>
            <a:ext cx="715963" cy="15875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55" name="Text Box 17"/>
          <p:cNvSpPr txBox="1">
            <a:spLocks noChangeArrowheads="1"/>
          </p:cNvSpPr>
          <p:nvPr/>
        </p:nvSpPr>
        <p:spPr bwMode="auto">
          <a:xfrm>
            <a:off x="5181600" y="1295400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array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275411-A597-43BF-B093-53C5510395DA}" type="slidenum">
              <a:rPr lang="el-GR"/>
              <a:pPr>
                <a:defRPr/>
              </a:pPr>
              <a:t>39</a:t>
            </a:fld>
            <a:endParaRPr lang="el-GR"/>
          </a:p>
        </p:txBody>
      </p:sp>
      <p:sp>
        <p:nvSpPr>
          <p:cNvPr id="40963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Arrays in Memory</a:t>
            </a:r>
          </a:p>
        </p:txBody>
      </p:sp>
      <p:sp>
        <p:nvSpPr>
          <p:cNvPr id="40964" name="Text Box 3"/>
          <p:cNvSpPr txBox="1">
            <a:spLocks noChangeArrowheads="1"/>
          </p:cNvSpPr>
          <p:nvPr/>
        </p:nvSpPr>
        <p:spPr bwMode="auto">
          <a:xfrm>
            <a:off x="533400" y="609600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An array variable in memory is described by two pieces of information:</a:t>
            </a:r>
          </a:p>
        </p:txBody>
      </p:sp>
      <p:sp>
        <p:nvSpPr>
          <p:cNvPr id="40965" name="Text Box 4"/>
          <p:cNvSpPr txBox="1">
            <a:spLocks noChangeArrowheads="1"/>
          </p:cNvSpPr>
          <p:nvPr/>
        </p:nvSpPr>
        <p:spPr bwMode="auto">
          <a:xfrm>
            <a:off x="533400" y="1371600"/>
            <a:ext cx="8153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An address in memory (location of the first byte of array variable)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The data type of the array elements  (how many bytes of memory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are required for one variable of that data type)</a:t>
            </a:r>
          </a:p>
        </p:txBody>
      </p:sp>
      <p:sp>
        <p:nvSpPr>
          <p:cNvPr id="40966" name="Text Box 5"/>
          <p:cNvSpPr txBox="1">
            <a:spLocks noChangeArrowheads="1"/>
          </p:cNvSpPr>
          <p:nvPr/>
        </p:nvSpPr>
        <p:spPr bwMode="auto">
          <a:xfrm>
            <a:off x="1143000" y="24384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int  arr[ 4 ];</a:t>
            </a:r>
          </a:p>
        </p:txBody>
      </p:sp>
      <p:sp>
        <p:nvSpPr>
          <p:cNvPr id="40967" name="Text Box 6"/>
          <p:cNvSpPr txBox="1">
            <a:spLocks noChangeArrowheads="1"/>
          </p:cNvSpPr>
          <p:nvPr/>
        </p:nvSpPr>
        <p:spPr bwMode="auto">
          <a:xfrm>
            <a:off x="2895600" y="2362200"/>
            <a:ext cx="525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an array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Reserves memory for 4 variables of type int</a:t>
            </a:r>
          </a:p>
        </p:txBody>
      </p:sp>
      <p:sp>
        <p:nvSpPr>
          <p:cNvPr id="40968" name="Text Box 7"/>
          <p:cNvSpPr txBox="1">
            <a:spLocks noChangeArrowheads="1"/>
          </p:cNvSpPr>
          <p:nvPr/>
        </p:nvSpPr>
        <p:spPr bwMode="auto">
          <a:xfrm>
            <a:off x="5638800" y="3352800"/>
            <a:ext cx="304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Variables placed one after the other in memory</a:t>
            </a:r>
          </a:p>
        </p:txBody>
      </p:sp>
      <p:sp>
        <p:nvSpPr>
          <p:cNvPr id="40969" name="Text Box 8"/>
          <p:cNvSpPr txBox="1">
            <a:spLocks noChangeArrowheads="1"/>
          </p:cNvSpPr>
          <p:nvPr/>
        </p:nvSpPr>
        <p:spPr bwMode="auto">
          <a:xfrm>
            <a:off x="5410200" y="4038600"/>
            <a:ext cx="3733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Remembers address of arr[ 0 ]</a:t>
            </a:r>
          </a:p>
        </p:txBody>
      </p:sp>
      <p:sp>
        <p:nvSpPr>
          <p:cNvPr id="40970" name="Text Box 9"/>
          <p:cNvSpPr txBox="1">
            <a:spLocks noChangeArrowheads="1"/>
          </p:cNvSpPr>
          <p:nvPr/>
        </p:nvSpPr>
        <p:spPr bwMode="auto">
          <a:xfrm>
            <a:off x="5638800" y="4648200"/>
            <a:ext cx="2971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Each indexed variable is 2 bytes each</a:t>
            </a:r>
          </a:p>
        </p:txBody>
      </p:sp>
      <p:sp>
        <p:nvSpPr>
          <p:cNvPr id="40971" name="Text Box 10"/>
          <p:cNvSpPr txBox="1">
            <a:spLocks noChangeArrowheads="1"/>
          </p:cNvSpPr>
          <p:nvPr/>
        </p:nvSpPr>
        <p:spPr bwMode="auto">
          <a:xfrm>
            <a:off x="5638800" y="54102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Calculates address of others from</a:t>
            </a:r>
            <a:r>
              <a:rPr lang="en-US" altLang="el-GR" sz="1800" i="1">
                <a:latin typeface="Arial" pitchFamily="34" charset="0"/>
              </a:rPr>
              <a:t>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arr[ 0 ]</a:t>
            </a:r>
          </a:p>
        </p:txBody>
      </p:sp>
      <p:sp>
        <p:nvSpPr>
          <p:cNvPr id="40972" name="Text Box 11"/>
          <p:cNvSpPr txBox="1">
            <a:spLocks noChangeArrowheads="1"/>
          </p:cNvSpPr>
          <p:nvPr/>
        </p:nvSpPr>
        <p:spPr bwMode="auto">
          <a:xfrm>
            <a:off x="2895600" y="3048000"/>
            <a:ext cx="2590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memory (in bytes)</a:t>
            </a:r>
          </a:p>
        </p:txBody>
      </p:sp>
      <p:sp>
        <p:nvSpPr>
          <p:cNvPr id="40973" name="Text Box 12"/>
          <p:cNvSpPr txBox="1">
            <a:spLocks noChangeArrowheads="1"/>
          </p:cNvSpPr>
          <p:nvPr/>
        </p:nvSpPr>
        <p:spPr bwMode="auto">
          <a:xfrm>
            <a:off x="381000" y="35052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Address of arr[ 0 ]</a:t>
            </a:r>
          </a:p>
        </p:txBody>
      </p:sp>
      <p:sp>
        <p:nvSpPr>
          <p:cNvPr id="40974" name="Text Box 13"/>
          <p:cNvSpPr txBox="1">
            <a:spLocks noChangeArrowheads="1"/>
          </p:cNvSpPr>
          <p:nvPr/>
        </p:nvSpPr>
        <p:spPr bwMode="auto">
          <a:xfrm>
            <a:off x="228600" y="53340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Address of arr[ 3 ]</a:t>
            </a:r>
          </a:p>
        </p:txBody>
      </p:sp>
      <p:sp>
        <p:nvSpPr>
          <p:cNvPr id="40975" name="Text Box 14"/>
          <p:cNvSpPr txBox="1">
            <a:spLocks noChangeArrowheads="1"/>
          </p:cNvSpPr>
          <p:nvPr/>
        </p:nvSpPr>
        <p:spPr bwMode="auto">
          <a:xfrm>
            <a:off x="381000" y="4343400"/>
            <a:ext cx="243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2 bytes X 3 = 6 bytes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after start of arr[ 0 ]</a:t>
            </a:r>
          </a:p>
        </p:txBody>
      </p:sp>
      <p:sp>
        <p:nvSpPr>
          <p:cNvPr id="40976" name="Text Box 15"/>
          <p:cNvSpPr txBox="1">
            <a:spLocks noChangeArrowheads="1"/>
          </p:cNvSpPr>
          <p:nvPr/>
        </p:nvSpPr>
        <p:spPr bwMode="auto">
          <a:xfrm>
            <a:off x="2590800" y="3505200"/>
            <a:ext cx="83820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1023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1024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.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.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.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.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1029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1030</a:t>
            </a:r>
          </a:p>
        </p:txBody>
      </p:sp>
      <p:sp>
        <p:nvSpPr>
          <p:cNvPr id="40977" name="Text Box 16"/>
          <p:cNvSpPr txBox="1">
            <a:spLocks noChangeArrowheads="1"/>
          </p:cNvSpPr>
          <p:nvPr/>
        </p:nvSpPr>
        <p:spPr bwMode="auto">
          <a:xfrm>
            <a:off x="4800600" y="3657600"/>
            <a:ext cx="11430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12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arr[ 0 ]</a:t>
            </a:r>
          </a:p>
          <a:p>
            <a:pPr eaLnBrk="1" hangingPunct="1">
              <a:spcBef>
                <a:spcPct val="12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arr[ 1 ]</a:t>
            </a:r>
          </a:p>
          <a:p>
            <a:pPr eaLnBrk="1" hangingPunct="1">
              <a:spcBef>
                <a:spcPct val="12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arr[ 2 ]</a:t>
            </a:r>
          </a:p>
          <a:p>
            <a:pPr eaLnBrk="1" hangingPunct="1">
              <a:spcBef>
                <a:spcPct val="12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arr[ 3 ]</a:t>
            </a:r>
          </a:p>
        </p:txBody>
      </p:sp>
      <p:sp>
        <p:nvSpPr>
          <p:cNvPr id="178193" name="Rectangle 17"/>
          <p:cNvSpPr>
            <a:spLocks noChangeArrowheads="1"/>
          </p:cNvSpPr>
          <p:nvPr/>
        </p:nvSpPr>
        <p:spPr bwMode="auto">
          <a:xfrm>
            <a:off x="3352800" y="3505200"/>
            <a:ext cx="1295400" cy="2438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194" name="Line 18"/>
          <p:cNvSpPr>
            <a:spLocks noChangeShapeType="1"/>
          </p:cNvSpPr>
          <p:nvPr/>
        </p:nvSpPr>
        <p:spPr bwMode="auto">
          <a:xfrm>
            <a:off x="3352800" y="3810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195" name="Line 19"/>
          <p:cNvSpPr>
            <a:spLocks noChangeShapeType="1"/>
          </p:cNvSpPr>
          <p:nvPr/>
        </p:nvSpPr>
        <p:spPr bwMode="auto">
          <a:xfrm>
            <a:off x="3352800" y="4114800"/>
            <a:ext cx="1295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196" name="Line 20"/>
          <p:cNvSpPr>
            <a:spLocks noChangeShapeType="1"/>
          </p:cNvSpPr>
          <p:nvPr/>
        </p:nvSpPr>
        <p:spPr bwMode="auto">
          <a:xfrm>
            <a:off x="3352800" y="4419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197" name="Line 21"/>
          <p:cNvSpPr>
            <a:spLocks noChangeShapeType="1"/>
          </p:cNvSpPr>
          <p:nvPr/>
        </p:nvSpPr>
        <p:spPr bwMode="auto">
          <a:xfrm>
            <a:off x="3352800" y="4724400"/>
            <a:ext cx="1295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198" name="Line 22"/>
          <p:cNvSpPr>
            <a:spLocks noChangeShapeType="1"/>
          </p:cNvSpPr>
          <p:nvPr/>
        </p:nvSpPr>
        <p:spPr bwMode="auto">
          <a:xfrm>
            <a:off x="3352800" y="5029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199" name="Line 23"/>
          <p:cNvSpPr>
            <a:spLocks noChangeShapeType="1"/>
          </p:cNvSpPr>
          <p:nvPr/>
        </p:nvSpPr>
        <p:spPr bwMode="auto">
          <a:xfrm>
            <a:off x="3352800" y="5334000"/>
            <a:ext cx="1295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200" name="Line 24"/>
          <p:cNvSpPr>
            <a:spLocks noChangeShapeType="1"/>
          </p:cNvSpPr>
          <p:nvPr/>
        </p:nvSpPr>
        <p:spPr bwMode="auto">
          <a:xfrm>
            <a:off x="3352800" y="5638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201" name="Line 25"/>
          <p:cNvSpPr>
            <a:spLocks noChangeShapeType="1"/>
          </p:cNvSpPr>
          <p:nvPr/>
        </p:nvSpPr>
        <p:spPr bwMode="auto">
          <a:xfrm flipH="1" flipV="1">
            <a:off x="4648200" y="36576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202" name="Line 26"/>
          <p:cNvSpPr>
            <a:spLocks noChangeShapeType="1"/>
          </p:cNvSpPr>
          <p:nvPr/>
        </p:nvSpPr>
        <p:spPr bwMode="auto">
          <a:xfrm flipH="1">
            <a:off x="4648200" y="38862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203" name="Line 27"/>
          <p:cNvSpPr>
            <a:spLocks noChangeShapeType="1"/>
          </p:cNvSpPr>
          <p:nvPr/>
        </p:nvSpPr>
        <p:spPr bwMode="auto">
          <a:xfrm flipH="1" flipV="1">
            <a:off x="4648200" y="42672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204" name="Line 28"/>
          <p:cNvSpPr>
            <a:spLocks noChangeShapeType="1"/>
          </p:cNvSpPr>
          <p:nvPr/>
        </p:nvSpPr>
        <p:spPr bwMode="auto">
          <a:xfrm flipH="1">
            <a:off x="4648200" y="44958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205" name="Line 29"/>
          <p:cNvSpPr>
            <a:spLocks noChangeShapeType="1"/>
          </p:cNvSpPr>
          <p:nvPr/>
        </p:nvSpPr>
        <p:spPr bwMode="auto">
          <a:xfrm flipH="1" flipV="1">
            <a:off x="4648200" y="48768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206" name="Line 30"/>
          <p:cNvSpPr>
            <a:spLocks noChangeShapeType="1"/>
          </p:cNvSpPr>
          <p:nvPr/>
        </p:nvSpPr>
        <p:spPr bwMode="auto">
          <a:xfrm flipH="1">
            <a:off x="4648200" y="51054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207" name="Line 31"/>
          <p:cNvSpPr>
            <a:spLocks noChangeShapeType="1"/>
          </p:cNvSpPr>
          <p:nvPr/>
        </p:nvSpPr>
        <p:spPr bwMode="auto">
          <a:xfrm flipH="1" flipV="1">
            <a:off x="4648200" y="54864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208" name="Line 32"/>
          <p:cNvSpPr>
            <a:spLocks noChangeShapeType="1"/>
          </p:cNvSpPr>
          <p:nvPr/>
        </p:nvSpPr>
        <p:spPr bwMode="auto">
          <a:xfrm flipH="1">
            <a:off x="4648200" y="57150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209" name="Line 33"/>
          <p:cNvSpPr>
            <a:spLocks noChangeShapeType="1"/>
          </p:cNvSpPr>
          <p:nvPr/>
        </p:nvSpPr>
        <p:spPr bwMode="auto">
          <a:xfrm>
            <a:off x="2286000" y="5486400"/>
            <a:ext cx="38100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210" name="Line 34"/>
          <p:cNvSpPr>
            <a:spLocks noChangeShapeType="1"/>
          </p:cNvSpPr>
          <p:nvPr/>
        </p:nvSpPr>
        <p:spPr bwMode="auto">
          <a:xfrm>
            <a:off x="2438400" y="3657600"/>
            <a:ext cx="30480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6" name="Text Box 35"/>
          <p:cNvSpPr txBox="1">
            <a:spLocks noChangeArrowheads="1"/>
          </p:cNvSpPr>
          <p:nvPr/>
        </p:nvSpPr>
        <p:spPr bwMode="auto">
          <a:xfrm>
            <a:off x="1143000" y="6096000"/>
            <a:ext cx="670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Size of array = size of element * number of elements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48A0834-B5E6-443D-9B73-AC5C023EFD6F}" type="slidenum">
              <a:rPr lang="el-GR"/>
              <a:pPr>
                <a:defRPr/>
              </a:pPr>
              <a:t>4</a:t>
            </a:fld>
            <a:endParaRPr lang="el-GR"/>
          </a:p>
        </p:txBody>
      </p:sp>
      <p:sp>
        <p:nvSpPr>
          <p:cNvPr id="148482" name="Text Box 2"/>
          <p:cNvSpPr txBox="1">
            <a:spLocks noChangeArrowheads="1"/>
          </p:cNvSpPr>
          <p:nvPr/>
        </p:nvSpPr>
        <p:spPr bwMode="auto">
          <a:xfrm>
            <a:off x="457200" y="76200"/>
            <a:ext cx="7513638" cy="6327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chemeClr val="accent2"/>
                </a:solidFill>
                <a:latin typeface="Courier New" pitchFamily="49" charset="0"/>
              </a:rPr>
              <a:t>#include</a:t>
            </a: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&lt;iostream&gt;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chemeClr val="accent2"/>
                </a:solidFill>
                <a:latin typeface="Courier New" pitchFamily="49" charset="0"/>
              </a:rPr>
              <a:t>#include</a:t>
            </a: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&lt;iomanip&gt;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chemeClr val="accent2"/>
                </a:solidFill>
                <a:latin typeface="Courier New" pitchFamily="49" charset="0"/>
              </a:rPr>
              <a:t>#include</a:t>
            </a: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&lt;cmath&gt;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FF"/>
                </a:solidFill>
                <a:latin typeface="Courier New" pitchFamily="49" charset="0"/>
              </a:rPr>
              <a:t>using namespace </a:t>
            </a:r>
            <a:r>
              <a:rPr kumimoji="1" lang="en-US" altLang="el-GR" sz="1100">
                <a:solidFill>
                  <a:schemeClr val="bg2"/>
                </a:solidFill>
                <a:latin typeface="Courier New" pitchFamily="49" charset="0"/>
              </a:rPr>
              <a:t>std</a:t>
            </a: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endParaRPr kumimoji="1" lang="en-US" altLang="el-GR" sz="110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chemeClr val="accent2"/>
                </a:solidFill>
                <a:latin typeface="Courier New" pitchFamily="49" charset="0"/>
              </a:rPr>
              <a:t>void </a:t>
            </a: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main()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chemeClr val="accent2"/>
                </a:solidFill>
                <a:latin typeface="Courier New" pitchFamily="49" charset="0"/>
              </a:rPr>
              <a:t>   double </a:t>
            </a: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number;</a:t>
            </a:r>
          </a:p>
          <a:p>
            <a:pPr>
              <a:spcBef>
                <a:spcPct val="0"/>
              </a:spcBef>
              <a:buFontTx/>
              <a:buNone/>
            </a:pPr>
            <a:endParaRPr kumimoji="1" lang="en-US" altLang="el-GR" sz="110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"SIMPLE ARITHMETIC CALCULATOR" &lt;&lt; endl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"Enter the number you\'re using: ";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cin &gt;&gt; number;</a:t>
            </a:r>
          </a:p>
          <a:p>
            <a:pPr>
              <a:spcBef>
                <a:spcPct val="0"/>
              </a:spcBef>
              <a:buFontTx/>
              <a:buNone/>
            </a:pPr>
            <a:endParaRPr kumimoji="1" lang="en-US" altLang="el-GR" sz="110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cout.setf(ios::fixed);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cout.setf(ios::showpoint);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cout.precision(5);</a:t>
            </a:r>
          </a:p>
          <a:p>
            <a:pPr>
              <a:spcBef>
                <a:spcPct val="0"/>
              </a:spcBef>
              <a:buFontTx/>
              <a:buNone/>
            </a:pPr>
            <a:endParaRPr kumimoji="1" lang="en-US" altLang="el-GR" sz="110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endl &lt;&lt; endl &lt;&lt; "ARITHMETIC RESULTS:" &lt;&lt; endl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"NUMBER:                   " &lt;&lt; setw(10) &lt;&lt; number              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"NUMBER SQUARED:           " &lt;&lt; setw(10) &lt;&lt; pow(number,2)       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"NUMBER CUBED:             " &lt;&lt; setw(10) &lt;&lt; pow(number,3)       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kumimoji="1" lang="en-US" altLang="el-GR" sz="1100">
                <a:solidFill>
                  <a:schemeClr val="accent2"/>
                </a:solidFill>
                <a:latin typeface="Courier New" pitchFamily="49" charset="0"/>
              </a:rPr>
              <a:t> if </a:t>
            </a: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(number &gt;= 0.0)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   cout &lt;&lt; "SQUARE ROOT OF NUMBER:    " &lt;&lt; setw(10) &lt;&lt; sqrt(number)        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kumimoji="1" lang="en-US" altLang="el-GR" sz="1100">
                <a:solidFill>
                  <a:schemeClr val="accent2"/>
                </a:solidFill>
                <a:latin typeface="Courier New" pitchFamily="49" charset="0"/>
              </a:rPr>
              <a:t>  if </a:t>
            </a: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(number &gt; 0.0)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   cout &lt;&lt; "NATURAL LOG OF NUMBER:    " &lt;&lt; setw(10) &lt;&lt; log(number)         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   cout &lt;&lt; "LOG (BASE 2) OF NUMBER:   " &lt;&lt; setw(10) &lt;&lt; log(number) / log(2)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"SINE OF NUMBER:           " &lt;&lt; setw(10) &lt;&lt; sin(number)         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"COSINE OF NUMBER:         " &lt;&lt; setw(10) &lt;&lt; cos(number)         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"FLOOR OF NUMBER:          " &lt;&lt; setw(10) &lt;&lt; floor(number)       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"CEILING OF NUMBER:        " &lt;&lt; setw(10) &lt;&lt; ceil(number)        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"ABSOLUTE VALUE OF NUMBER: " &lt;&lt; setw(10) &lt;&lt; fabs(number)         &lt;&lt; endl;</a:t>
            </a:r>
          </a:p>
          <a:p>
            <a:pPr>
              <a:spcBef>
                <a:spcPct val="0"/>
              </a:spcBef>
              <a:buFontTx/>
              <a:buNone/>
            </a:pPr>
            <a:endParaRPr kumimoji="1" lang="en-US" altLang="el-GR" sz="110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   cout &lt;&lt; endl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chemeClr val="accent2"/>
                </a:solidFill>
                <a:latin typeface="Courier New" pitchFamily="49" charset="0"/>
              </a:rPr>
              <a:t>   return</a:t>
            </a: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1" lang="en-US" altLang="el-GR" sz="110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pic>
        <p:nvPicPr>
          <p:cNvPr id="148483" name="Picture 3"/>
          <p:cNvPicPr>
            <a:picLocks noChangeAspect="1" noChangeArrowheads="1"/>
          </p:cNvPicPr>
          <p:nvPr/>
        </p:nvPicPr>
        <p:blipFill>
          <a:blip r:embed="rId4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5563"/>
            <a:ext cx="3124200" cy="291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484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2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C7E1E1-B47E-477B-A769-C6D9816B168E}" type="slidenum">
              <a:rPr lang="el-GR"/>
              <a:pPr>
                <a:defRPr/>
              </a:pPr>
              <a:t>40</a:t>
            </a:fld>
            <a:endParaRPr lang="el-GR"/>
          </a:p>
        </p:txBody>
      </p:sp>
      <p:sp>
        <p:nvSpPr>
          <p:cNvPr id="41988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Referencing Arrays</a:t>
            </a:r>
          </a:p>
        </p:txBody>
      </p:sp>
      <p:sp>
        <p:nvSpPr>
          <p:cNvPr id="41989" name="Text Box 3"/>
          <p:cNvSpPr txBox="1">
            <a:spLocks noChangeArrowheads="1"/>
          </p:cNvSpPr>
          <p:nvPr/>
        </p:nvSpPr>
        <p:spPr bwMode="auto">
          <a:xfrm>
            <a:off x="685800" y="7620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An index or subscript is used to access individual elements of an array</a:t>
            </a:r>
            <a:endParaRPr lang="en-US" altLang="el-GR" sz="2000">
              <a:solidFill>
                <a:srgbClr val="008080"/>
              </a:solidFill>
              <a:latin typeface="Arial" pitchFamily="34" charset="0"/>
            </a:endParaRPr>
          </a:p>
        </p:txBody>
      </p:sp>
      <p:sp>
        <p:nvSpPr>
          <p:cNvPr id="41990" name="Text Box 4"/>
          <p:cNvSpPr txBox="1">
            <a:spLocks noChangeArrowheads="1"/>
          </p:cNvSpPr>
          <p:nvPr/>
        </p:nvSpPr>
        <p:spPr bwMode="auto">
          <a:xfrm>
            <a:off x="762000" y="3962400"/>
            <a:ext cx="518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Access a specific array element</a:t>
            </a:r>
          </a:p>
        </p:txBody>
      </p:sp>
      <p:sp>
        <p:nvSpPr>
          <p:cNvPr id="41991" name="Text Box 5"/>
          <p:cNvSpPr txBox="1">
            <a:spLocks noChangeArrowheads="1"/>
          </p:cNvSpPr>
          <p:nvPr/>
        </p:nvSpPr>
        <p:spPr bwMode="auto">
          <a:xfrm>
            <a:off x="3962400" y="23622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Contains 5 elements</a:t>
            </a:r>
          </a:p>
        </p:txBody>
      </p:sp>
      <p:sp>
        <p:nvSpPr>
          <p:cNvPr id="41992" name="Text Box 6"/>
          <p:cNvSpPr txBox="1">
            <a:spLocks noChangeArrowheads="1"/>
          </p:cNvSpPr>
          <p:nvPr/>
        </p:nvSpPr>
        <p:spPr bwMode="auto">
          <a:xfrm>
            <a:off x="2438400" y="2743200"/>
            <a:ext cx="441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0	1	2	3	4</a:t>
            </a:r>
          </a:p>
        </p:txBody>
      </p:sp>
      <p:sp>
        <p:nvSpPr>
          <p:cNvPr id="41993" name="Text Box 7"/>
          <p:cNvSpPr txBox="1">
            <a:spLocks noChangeArrowheads="1"/>
          </p:cNvSpPr>
          <p:nvPr/>
        </p:nvSpPr>
        <p:spPr bwMode="auto">
          <a:xfrm>
            <a:off x="2133600" y="4572000"/>
            <a:ext cx="2895600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score [ 0 ] = 20;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score [ 3 ] = 30;</a:t>
            </a:r>
          </a:p>
        </p:txBody>
      </p:sp>
      <p:sp>
        <p:nvSpPr>
          <p:cNvPr id="41994" name="Text Box 8"/>
          <p:cNvSpPr txBox="1">
            <a:spLocks noChangeArrowheads="1"/>
          </p:cNvSpPr>
          <p:nvPr/>
        </p:nvSpPr>
        <p:spPr bwMode="auto">
          <a:xfrm>
            <a:off x="2514600" y="5638800"/>
            <a:ext cx="205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chemeClr val="accent2"/>
                </a:solidFill>
                <a:latin typeface="Arial" pitchFamily="34" charset="0"/>
              </a:rPr>
              <a:t>Access element at this index</a:t>
            </a:r>
          </a:p>
        </p:txBody>
      </p:sp>
      <p:sp>
        <p:nvSpPr>
          <p:cNvPr id="41995" name="Text Box 9"/>
          <p:cNvSpPr txBox="1">
            <a:spLocks noChangeArrowheads="1"/>
          </p:cNvSpPr>
          <p:nvPr/>
        </p:nvSpPr>
        <p:spPr bwMode="auto">
          <a:xfrm>
            <a:off x="1600200" y="21336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int score[ 5 ];</a:t>
            </a:r>
          </a:p>
        </p:txBody>
      </p:sp>
      <p:sp>
        <p:nvSpPr>
          <p:cNvPr id="41996" name="Text Box 10"/>
          <p:cNvSpPr txBox="1">
            <a:spLocks noChangeArrowheads="1"/>
          </p:cNvSpPr>
          <p:nvPr/>
        </p:nvSpPr>
        <p:spPr bwMode="auto">
          <a:xfrm>
            <a:off x="3962400" y="20574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array score</a:t>
            </a:r>
          </a:p>
        </p:txBody>
      </p:sp>
      <p:sp>
        <p:nvSpPr>
          <p:cNvPr id="41997" name="Text Box 11"/>
          <p:cNvSpPr txBox="1">
            <a:spLocks noChangeArrowheads="1"/>
          </p:cNvSpPr>
          <p:nvPr/>
        </p:nvSpPr>
        <p:spPr bwMode="auto">
          <a:xfrm>
            <a:off x="4724400" y="4419600"/>
            <a:ext cx="2362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“score sub zero” is assigned 20</a:t>
            </a:r>
          </a:p>
        </p:txBody>
      </p:sp>
      <p:sp>
        <p:nvSpPr>
          <p:cNvPr id="41998" name="Text Box 12"/>
          <p:cNvSpPr txBox="1">
            <a:spLocks noChangeArrowheads="1"/>
          </p:cNvSpPr>
          <p:nvPr/>
        </p:nvSpPr>
        <p:spPr bwMode="auto">
          <a:xfrm>
            <a:off x="4800600" y="5105400"/>
            <a:ext cx="2362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“score sub three” is assigned 30</a:t>
            </a:r>
          </a:p>
        </p:txBody>
      </p:sp>
      <p:sp>
        <p:nvSpPr>
          <p:cNvPr id="41999" name="Text Box 13"/>
          <p:cNvSpPr txBox="1">
            <a:spLocks noChangeArrowheads="1"/>
          </p:cNvSpPr>
          <p:nvPr/>
        </p:nvSpPr>
        <p:spPr bwMode="auto">
          <a:xfrm>
            <a:off x="685800" y="160020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Index pinpoints a specific element</a:t>
            </a:r>
          </a:p>
        </p:txBody>
      </p:sp>
      <p:sp>
        <p:nvSpPr>
          <p:cNvPr id="42000" name="Text Box 14"/>
          <p:cNvSpPr txBox="1">
            <a:spLocks noChangeArrowheads="1"/>
          </p:cNvSpPr>
          <p:nvPr/>
        </p:nvSpPr>
        <p:spPr bwMode="auto">
          <a:xfrm>
            <a:off x="6781800" y="2743200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Indexes</a:t>
            </a:r>
          </a:p>
        </p:txBody>
      </p:sp>
      <p:sp>
        <p:nvSpPr>
          <p:cNvPr id="42001" name="Text Box 15"/>
          <p:cNvSpPr txBox="1">
            <a:spLocks noChangeArrowheads="1"/>
          </p:cNvSpPr>
          <p:nvPr/>
        </p:nvSpPr>
        <p:spPr bwMode="auto">
          <a:xfrm>
            <a:off x="1219200" y="2971800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score</a:t>
            </a:r>
          </a:p>
        </p:txBody>
      </p:sp>
      <p:sp>
        <p:nvSpPr>
          <p:cNvPr id="179216" name="Rectangle 16"/>
          <p:cNvSpPr>
            <a:spLocks noChangeArrowheads="1"/>
          </p:cNvSpPr>
          <p:nvPr/>
        </p:nvSpPr>
        <p:spPr bwMode="auto">
          <a:xfrm>
            <a:off x="2133600" y="3124200"/>
            <a:ext cx="4648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3" name="Text Box 17"/>
          <p:cNvSpPr txBox="1">
            <a:spLocks noChangeArrowheads="1"/>
          </p:cNvSpPr>
          <p:nvPr/>
        </p:nvSpPr>
        <p:spPr bwMode="auto">
          <a:xfrm>
            <a:off x="2286000" y="3200400"/>
            <a:ext cx="449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20           ?           ?          30          ?</a:t>
            </a:r>
          </a:p>
        </p:txBody>
      </p:sp>
      <p:sp>
        <p:nvSpPr>
          <p:cNvPr id="179218" name="Line 18"/>
          <p:cNvSpPr>
            <a:spLocks noChangeShapeType="1"/>
          </p:cNvSpPr>
          <p:nvPr/>
        </p:nvSpPr>
        <p:spPr bwMode="auto">
          <a:xfrm flipV="1">
            <a:off x="3124200" y="54102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9219" name="Line 19"/>
          <p:cNvSpPr>
            <a:spLocks noChangeShapeType="1"/>
          </p:cNvSpPr>
          <p:nvPr/>
        </p:nvSpPr>
        <p:spPr bwMode="auto">
          <a:xfrm>
            <a:off x="30480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9220" name="Line 20"/>
          <p:cNvSpPr>
            <a:spLocks noChangeShapeType="1"/>
          </p:cNvSpPr>
          <p:nvPr/>
        </p:nvSpPr>
        <p:spPr bwMode="auto">
          <a:xfrm>
            <a:off x="39624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9221" name="Line 21"/>
          <p:cNvSpPr>
            <a:spLocks noChangeShapeType="1"/>
          </p:cNvSpPr>
          <p:nvPr/>
        </p:nvSpPr>
        <p:spPr bwMode="auto">
          <a:xfrm>
            <a:off x="48768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9222" name="Line 22"/>
          <p:cNvSpPr>
            <a:spLocks noChangeShapeType="1"/>
          </p:cNvSpPr>
          <p:nvPr/>
        </p:nvSpPr>
        <p:spPr bwMode="auto">
          <a:xfrm>
            <a:off x="57912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D31DC0F-241F-4084-88A3-B68B5A05E430}" type="slidenum">
              <a:rPr lang="el-GR"/>
              <a:pPr>
                <a:defRPr/>
              </a:pPr>
              <a:t>41</a:t>
            </a:fld>
            <a:endParaRPr lang="el-GR"/>
          </a:p>
        </p:txBody>
      </p:sp>
      <p:sp>
        <p:nvSpPr>
          <p:cNvPr id="43011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Referencing Arrays</a:t>
            </a:r>
          </a:p>
        </p:txBody>
      </p:sp>
      <p:sp>
        <p:nvSpPr>
          <p:cNvPr id="43012" name="Text Box 3"/>
          <p:cNvSpPr txBox="1">
            <a:spLocks noChangeArrowheads="1"/>
          </p:cNvSpPr>
          <p:nvPr/>
        </p:nvSpPr>
        <p:spPr bwMode="auto">
          <a:xfrm>
            <a:off x="838200" y="7620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An indexed variable can be used any place that an ordinary variable of the same type can be used</a:t>
            </a:r>
            <a:endParaRPr lang="en-US" altLang="el-GR" sz="2000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838200" y="3581400"/>
            <a:ext cx="8001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The index inside the square brackets can be any expression that evaluates to one of the integers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 u="sng">
                <a:solidFill>
                  <a:srgbClr val="008080"/>
                </a:solidFill>
                <a:latin typeface="Arial" pitchFamily="34" charset="0"/>
              </a:rPr>
              <a:t>0</a:t>
            </a: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 through </a:t>
            </a:r>
            <a:r>
              <a:rPr lang="en-US" altLang="el-GR" sz="2400" u="sng">
                <a:solidFill>
                  <a:srgbClr val="008080"/>
                </a:solidFill>
                <a:latin typeface="Arial" pitchFamily="34" charset="0"/>
              </a:rPr>
              <a:t>one less than the size</a:t>
            </a: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 of the</a:t>
            </a:r>
            <a:r>
              <a:rPr lang="en-US" altLang="el-GR" sz="2400">
                <a:solidFill>
                  <a:schemeClr val="accent1"/>
                </a:solidFill>
                <a:latin typeface="Arial" pitchFamily="34" charset="0"/>
              </a:rPr>
              <a:t> array</a:t>
            </a:r>
            <a:endParaRPr lang="en-US" altLang="el-GR" sz="2400">
              <a:latin typeface="Arial" pitchFamily="34" charset="0"/>
            </a:endParaRPr>
          </a:p>
        </p:txBody>
      </p:sp>
      <p:sp>
        <p:nvSpPr>
          <p:cNvPr id="43014" name="Text Box 5"/>
          <p:cNvSpPr txBox="1">
            <a:spLocks noChangeArrowheads="1"/>
          </p:cNvSpPr>
          <p:nvPr/>
        </p:nvSpPr>
        <p:spPr bwMode="auto">
          <a:xfrm>
            <a:off x="4343400" y="15240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score [ 2 ]</a:t>
            </a:r>
          </a:p>
        </p:txBody>
      </p:sp>
      <p:sp>
        <p:nvSpPr>
          <p:cNvPr id="43015" name="Text Box 6"/>
          <p:cNvSpPr txBox="1">
            <a:spLocks noChangeArrowheads="1"/>
          </p:cNvSpPr>
          <p:nvPr/>
        </p:nvSpPr>
        <p:spPr bwMode="auto">
          <a:xfrm>
            <a:off x="5638800" y="1447800"/>
            <a:ext cx="3200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Indexed variable of type int “score sub two”</a:t>
            </a:r>
          </a:p>
        </p:txBody>
      </p:sp>
      <p:sp>
        <p:nvSpPr>
          <p:cNvPr id="43016" name="Text Box 7"/>
          <p:cNvSpPr txBox="1">
            <a:spLocks noChangeArrowheads="1"/>
          </p:cNvSpPr>
          <p:nvPr/>
        </p:nvSpPr>
        <p:spPr bwMode="auto">
          <a:xfrm>
            <a:off x="1600200" y="1981200"/>
            <a:ext cx="49530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cin &gt;&gt; score[ 2 ] &gt;&gt; score[ 4 ];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cout &lt;&lt; score[ 2 ] &lt;&lt; “ “ &lt;&lt; score[ 4 ];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max = score[ 2 ] + score[ 4 ];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score[ 2 ] = 42;</a:t>
            </a:r>
          </a:p>
        </p:txBody>
      </p: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1295400" y="4800600"/>
            <a:ext cx="6553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student = 2;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score[ student ] = 99;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cout &lt;&lt;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score[ student ]</a:t>
            </a:r>
            <a:r>
              <a:rPr lang="en-US" altLang="el-GR" sz="2000">
                <a:latin typeface="Arial" pitchFamily="34" charset="0"/>
              </a:rPr>
              <a:t> &lt;&lt; “ “ &lt;&lt;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score[ 2 ]</a:t>
            </a:r>
            <a:r>
              <a:rPr lang="en-US" altLang="el-GR" sz="2000">
                <a:latin typeface="Arial" pitchFamily="34" charset="0"/>
              </a:rPr>
              <a:t>;</a:t>
            </a:r>
          </a:p>
        </p:txBody>
      </p:sp>
      <p:sp>
        <p:nvSpPr>
          <p:cNvPr id="43018" name="Text Box 9"/>
          <p:cNvSpPr txBox="1">
            <a:spLocks noChangeArrowheads="1"/>
          </p:cNvSpPr>
          <p:nvPr/>
        </p:nvSpPr>
        <p:spPr bwMode="auto">
          <a:xfrm>
            <a:off x="4191000" y="5181600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Set value of score[2] to 99</a:t>
            </a:r>
          </a:p>
        </p:txBody>
      </p:sp>
      <p:sp>
        <p:nvSpPr>
          <p:cNvPr id="43019" name="Text Box 10"/>
          <p:cNvSpPr txBox="1">
            <a:spLocks noChangeArrowheads="1"/>
          </p:cNvSpPr>
          <p:nvPr/>
        </p:nvSpPr>
        <p:spPr bwMode="auto">
          <a:xfrm>
            <a:off x="1524000" y="6096000"/>
            <a:ext cx="480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Accessing the same indexed variable</a:t>
            </a:r>
          </a:p>
        </p:txBody>
      </p:sp>
      <p:sp>
        <p:nvSpPr>
          <p:cNvPr id="180235" name="Line 11"/>
          <p:cNvSpPr>
            <a:spLocks noChangeShapeType="1"/>
          </p:cNvSpPr>
          <p:nvPr/>
        </p:nvSpPr>
        <p:spPr bwMode="auto">
          <a:xfrm flipH="1" flipV="1">
            <a:off x="2971800" y="5943600"/>
            <a:ext cx="304800" cy="22860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0236" name="Line 12"/>
          <p:cNvSpPr>
            <a:spLocks noChangeShapeType="1"/>
          </p:cNvSpPr>
          <p:nvPr/>
        </p:nvSpPr>
        <p:spPr bwMode="auto">
          <a:xfrm flipV="1">
            <a:off x="3352800" y="5943600"/>
            <a:ext cx="2286000" cy="22860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022" name="Text Box 13"/>
          <p:cNvSpPr txBox="1">
            <a:spLocks noChangeArrowheads="1"/>
          </p:cNvSpPr>
          <p:nvPr/>
        </p:nvSpPr>
        <p:spPr bwMode="auto">
          <a:xfrm>
            <a:off x="762000" y="15240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score[ 5 ];</a:t>
            </a:r>
          </a:p>
        </p:txBody>
      </p:sp>
      <p:sp>
        <p:nvSpPr>
          <p:cNvPr id="43023" name="Text Box 14"/>
          <p:cNvSpPr txBox="1">
            <a:spLocks noChangeArrowheads="1"/>
          </p:cNvSpPr>
          <p:nvPr/>
        </p:nvSpPr>
        <p:spPr bwMode="auto">
          <a:xfrm>
            <a:off x="2438400" y="15240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array</a:t>
            </a:r>
          </a:p>
        </p:txBody>
      </p:sp>
      <p:sp>
        <p:nvSpPr>
          <p:cNvPr id="43024" name="Text Box 15"/>
          <p:cNvSpPr txBox="1">
            <a:spLocks noChangeArrowheads="1"/>
          </p:cNvSpPr>
          <p:nvPr/>
        </p:nvSpPr>
        <p:spPr bwMode="auto">
          <a:xfrm>
            <a:off x="3429000" y="48006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Index is a variable</a:t>
            </a:r>
          </a:p>
        </p:txBody>
      </p:sp>
      <p:sp>
        <p:nvSpPr>
          <p:cNvPr id="180240" name="Line 16"/>
          <p:cNvSpPr>
            <a:spLocks noChangeShapeType="1"/>
          </p:cNvSpPr>
          <p:nvPr/>
        </p:nvSpPr>
        <p:spPr bwMode="auto">
          <a:xfrm flipH="1">
            <a:off x="2895600" y="5105400"/>
            <a:ext cx="609600" cy="2286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C16F95F-0C28-40B8-8E3C-1446F2DBB500}" type="slidenum">
              <a:rPr lang="el-GR"/>
              <a:pPr>
                <a:defRPr/>
              </a:pPr>
              <a:t>42</a:t>
            </a:fld>
            <a:endParaRPr lang="el-GR"/>
          </a:p>
        </p:txBody>
      </p:sp>
      <p:sp>
        <p:nvSpPr>
          <p:cNvPr id="44036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for Loops with Arrays</a:t>
            </a:r>
          </a:p>
        </p:txBody>
      </p:sp>
      <p:sp>
        <p:nvSpPr>
          <p:cNvPr id="44037" name="Text Box 3"/>
          <p:cNvSpPr txBox="1">
            <a:spLocks noChangeArrowheads="1"/>
          </p:cNvSpPr>
          <p:nvPr/>
        </p:nvSpPr>
        <p:spPr bwMode="auto">
          <a:xfrm>
            <a:off x="762000" y="7620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Use the for statement for array manipulations</a:t>
            </a:r>
          </a:p>
        </p:txBody>
      </p:sp>
      <p:sp>
        <p:nvSpPr>
          <p:cNvPr id="44038" name="Text Box 4"/>
          <p:cNvSpPr txBox="1">
            <a:spLocks noChangeArrowheads="1"/>
          </p:cNvSpPr>
          <p:nvPr/>
        </p:nvSpPr>
        <p:spPr bwMode="auto">
          <a:xfrm>
            <a:off x="838200" y="2057400"/>
            <a:ext cx="670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for ( int index = 0; index &lt; Size_Of_Array; index++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cur_array[ index ] = 100;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cur_array[ index ] &lt;&lt; end;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44039" name="Text Box 5"/>
          <p:cNvSpPr txBox="1">
            <a:spLocks noChangeArrowheads="1"/>
          </p:cNvSpPr>
          <p:nvPr/>
        </p:nvSpPr>
        <p:spPr bwMode="auto">
          <a:xfrm>
            <a:off x="762000" y="3657600"/>
            <a:ext cx="8001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for loop processes indexed variables of array score,</a:t>
            </a:r>
            <a:r>
              <a:rPr lang="en-US" altLang="el-GR" sz="2400">
                <a:solidFill>
                  <a:schemeClr val="accent1"/>
                </a:solidFill>
                <a:latin typeface="Arial" pitchFamily="34" charset="0"/>
              </a:rPr>
              <a:t> </a:t>
            </a:r>
            <a:r>
              <a:rPr lang="en-US" altLang="el-GR" sz="2400">
                <a:latin typeface="Arial" pitchFamily="34" charset="0"/>
              </a:rPr>
              <a:t>score[ 0 ]</a:t>
            </a:r>
            <a:r>
              <a:rPr lang="en-US" altLang="el-GR" sz="2400">
                <a:solidFill>
                  <a:schemeClr val="accent1"/>
                </a:solidFill>
                <a:latin typeface="Arial" pitchFamily="34" charset="0"/>
              </a:rPr>
              <a:t> </a:t>
            </a: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through</a:t>
            </a:r>
            <a:r>
              <a:rPr lang="en-US" altLang="el-GR" sz="2400">
                <a:solidFill>
                  <a:schemeClr val="accent1"/>
                </a:solidFill>
                <a:latin typeface="Arial" pitchFamily="34" charset="0"/>
              </a:rPr>
              <a:t> </a:t>
            </a:r>
            <a:r>
              <a:rPr lang="en-US" altLang="el-GR" sz="2400">
                <a:latin typeface="Arial" pitchFamily="34" charset="0"/>
              </a:rPr>
              <a:t>score[ 4 ]</a:t>
            </a:r>
            <a:r>
              <a:rPr lang="en-US" altLang="el-GR" sz="2400">
                <a:solidFill>
                  <a:schemeClr val="accent1"/>
                </a:solidFill>
                <a:latin typeface="Arial" pitchFamily="34" charset="0"/>
              </a:rPr>
              <a:t> </a:t>
            </a: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using loop control variable</a:t>
            </a:r>
            <a:r>
              <a:rPr lang="en-US" altLang="el-GR" sz="2400">
                <a:solidFill>
                  <a:schemeClr val="accent1"/>
                </a:solidFill>
                <a:latin typeface="Arial" pitchFamily="34" charset="0"/>
              </a:rPr>
              <a:t> </a:t>
            </a:r>
            <a:r>
              <a:rPr lang="en-US" altLang="el-GR" sz="2400">
                <a:latin typeface="Arial" pitchFamily="34" charset="0"/>
              </a:rPr>
              <a:t>i</a:t>
            </a:r>
          </a:p>
        </p:txBody>
      </p:sp>
      <p:sp>
        <p:nvSpPr>
          <p:cNvPr id="44040" name="Text Box 6"/>
          <p:cNvSpPr txBox="1">
            <a:spLocks noChangeArrowheads="1"/>
          </p:cNvSpPr>
          <p:nvPr/>
        </p:nvSpPr>
        <p:spPr bwMode="auto">
          <a:xfrm>
            <a:off x="762000" y="5257800"/>
            <a:ext cx="7848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for ( i = 0; i &lt; 5; i++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score[ i ] &lt;&lt; “ off by “ &lt;&lt; ( max - score[ i ] ) &lt;&lt; endl;</a:t>
            </a:r>
          </a:p>
        </p:txBody>
      </p:sp>
      <p:sp>
        <p:nvSpPr>
          <p:cNvPr id="44041" name="Text Box 7"/>
          <p:cNvSpPr txBox="1">
            <a:spLocks noChangeArrowheads="1"/>
          </p:cNvSpPr>
          <p:nvPr/>
        </p:nvSpPr>
        <p:spPr bwMode="auto">
          <a:xfrm>
            <a:off x="762000" y="1219200"/>
            <a:ext cx="7543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Step through all the indexed variables of an array named cur_array</a:t>
            </a:r>
          </a:p>
        </p:txBody>
      </p:sp>
      <p:sp>
        <p:nvSpPr>
          <p:cNvPr id="44042" name="Text Box 8"/>
          <p:cNvSpPr txBox="1">
            <a:spLocks noChangeArrowheads="1"/>
          </p:cNvSpPr>
          <p:nvPr/>
        </p:nvSpPr>
        <p:spPr bwMode="auto">
          <a:xfrm>
            <a:off x="762000" y="4876800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score[ 5 ];</a:t>
            </a:r>
          </a:p>
        </p:txBody>
      </p:sp>
      <p:sp>
        <p:nvSpPr>
          <p:cNvPr id="44043" name="Text Box 9"/>
          <p:cNvSpPr txBox="1">
            <a:spLocks noChangeArrowheads="1"/>
          </p:cNvSpPr>
          <p:nvPr/>
        </p:nvSpPr>
        <p:spPr bwMode="auto">
          <a:xfrm>
            <a:off x="3124200" y="4876800"/>
            <a:ext cx="297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CC0000"/>
                </a:solidFill>
                <a:latin typeface="Arial" pitchFamily="34" charset="0"/>
              </a:rPr>
              <a:t>Loop control variable</a:t>
            </a:r>
          </a:p>
        </p:txBody>
      </p:sp>
      <p:sp>
        <p:nvSpPr>
          <p:cNvPr id="44044" name="Text Box 10"/>
          <p:cNvSpPr txBox="1">
            <a:spLocks noChangeArrowheads="1"/>
          </p:cNvSpPr>
          <p:nvPr/>
        </p:nvSpPr>
        <p:spPr bwMode="auto">
          <a:xfrm>
            <a:off x="4038600" y="1676400"/>
            <a:ext cx="297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Loop control variable</a:t>
            </a:r>
          </a:p>
        </p:txBody>
      </p:sp>
      <p:sp>
        <p:nvSpPr>
          <p:cNvPr id="181259" name="Line 11"/>
          <p:cNvSpPr>
            <a:spLocks noChangeShapeType="1"/>
          </p:cNvSpPr>
          <p:nvPr/>
        </p:nvSpPr>
        <p:spPr bwMode="auto">
          <a:xfrm flipH="1">
            <a:off x="2743200" y="5105400"/>
            <a:ext cx="457200" cy="228600"/>
          </a:xfrm>
          <a:prstGeom prst="line">
            <a:avLst/>
          </a:prstGeom>
          <a:noFill/>
          <a:ln w="222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1260" name="Line 12"/>
          <p:cNvSpPr>
            <a:spLocks noChangeShapeType="1"/>
          </p:cNvSpPr>
          <p:nvPr/>
        </p:nvSpPr>
        <p:spPr bwMode="auto">
          <a:xfrm flipH="1">
            <a:off x="3657600" y="1905000"/>
            <a:ext cx="457200" cy="2286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AF6055D-F0E6-47DA-9B76-BA524693D733}" type="slidenum">
              <a:rPr lang="el-GR"/>
              <a:pPr>
                <a:defRPr/>
              </a:pPr>
              <a:t>43</a:t>
            </a:fld>
            <a:endParaRPr lang="el-GR"/>
          </a:p>
        </p:txBody>
      </p:sp>
      <p:sp>
        <p:nvSpPr>
          <p:cNvPr id="45059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No Bounds Checking</a:t>
            </a:r>
          </a:p>
        </p:txBody>
      </p:sp>
      <p:sp>
        <p:nvSpPr>
          <p:cNvPr id="45060" name="Text Box 3"/>
          <p:cNvSpPr txBox="1">
            <a:spLocks noChangeArrowheads="1"/>
          </p:cNvSpPr>
          <p:nvPr/>
        </p:nvSpPr>
        <p:spPr bwMode="auto">
          <a:xfrm>
            <a:off x="1066800" y="1066800"/>
            <a:ext cx="632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Attempting to reference a nonexistent array index</a:t>
            </a:r>
          </a:p>
        </p:txBody>
      </p:sp>
      <p:sp>
        <p:nvSpPr>
          <p:cNvPr id="45061" name="Text Box 4"/>
          <p:cNvSpPr txBox="1">
            <a:spLocks noChangeArrowheads="1"/>
          </p:cNvSpPr>
          <p:nvPr/>
        </p:nvSpPr>
        <p:spPr bwMode="auto">
          <a:xfrm>
            <a:off x="1066800" y="1447800"/>
            <a:ext cx="1828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arr[ 6 ];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arr[ i 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arr[ i ] = 238;</a:t>
            </a:r>
          </a:p>
        </p:txBody>
      </p:sp>
      <p:sp>
        <p:nvSpPr>
          <p:cNvPr id="45062" name="Text Box 5"/>
          <p:cNvSpPr txBox="1">
            <a:spLocks noChangeArrowheads="1"/>
          </p:cNvSpPr>
          <p:nvPr/>
        </p:nvSpPr>
        <p:spPr bwMode="auto">
          <a:xfrm>
            <a:off x="2438400" y="1752600"/>
            <a:ext cx="609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Index variable, </a:t>
            </a: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i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must evaluate to one of six integers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                 </a:t>
            </a: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0, 1, 2, 3, 4, 5</a:t>
            </a:r>
          </a:p>
        </p:txBody>
      </p:sp>
      <p:sp>
        <p:nvSpPr>
          <p:cNvPr id="45063" name="Text Box 6"/>
          <p:cNvSpPr txBox="1">
            <a:spLocks noChangeArrowheads="1"/>
          </p:cNvSpPr>
          <p:nvPr/>
        </p:nvSpPr>
        <p:spPr bwMode="auto">
          <a:xfrm>
            <a:off x="2514600" y="1447800"/>
            <a:ext cx="426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array with 6 elements</a:t>
            </a:r>
          </a:p>
        </p:txBody>
      </p:sp>
      <p:sp>
        <p:nvSpPr>
          <p:cNvPr id="45064" name="Text Box 7"/>
          <p:cNvSpPr txBox="1">
            <a:spLocks noChangeArrowheads="1"/>
          </p:cNvSpPr>
          <p:nvPr/>
        </p:nvSpPr>
        <p:spPr bwMode="auto">
          <a:xfrm>
            <a:off x="304800" y="3886200"/>
            <a:ext cx="251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Computer calculates address of arr[ 7 ]</a:t>
            </a:r>
          </a:p>
        </p:txBody>
      </p:sp>
      <p:sp>
        <p:nvSpPr>
          <p:cNvPr id="45065" name="Text Box 8"/>
          <p:cNvSpPr txBox="1">
            <a:spLocks noChangeArrowheads="1"/>
          </p:cNvSpPr>
          <p:nvPr/>
        </p:nvSpPr>
        <p:spPr bwMode="auto">
          <a:xfrm>
            <a:off x="609600" y="57912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places 238 here</a:t>
            </a:r>
          </a:p>
        </p:txBody>
      </p:sp>
      <p:sp>
        <p:nvSpPr>
          <p:cNvPr id="45066" name="Text Box 9"/>
          <p:cNvSpPr txBox="1">
            <a:spLocks noChangeArrowheads="1"/>
          </p:cNvSpPr>
          <p:nvPr/>
        </p:nvSpPr>
        <p:spPr bwMode="auto">
          <a:xfrm>
            <a:off x="7239000" y="5181600"/>
            <a:ext cx="1905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Could belong to some other variable</a:t>
            </a:r>
          </a:p>
        </p:txBody>
      </p:sp>
      <p:sp>
        <p:nvSpPr>
          <p:cNvPr id="45067" name="Text Box 10"/>
          <p:cNvSpPr txBox="1">
            <a:spLocks noChangeArrowheads="1"/>
          </p:cNvSpPr>
          <p:nvPr/>
        </p:nvSpPr>
        <p:spPr bwMode="auto">
          <a:xfrm>
            <a:off x="2895600" y="2667000"/>
            <a:ext cx="2590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memory (in bytes)</a:t>
            </a:r>
          </a:p>
        </p:txBody>
      </p:sp>
      <p:sp>
        <p:nvSpPr>
          <p:cNvPr id="45068" name="Text Box 11"/>
          <p:cNvSpPr txBox="1">
            <a:spLocks noChangeArrowheads="1"/>
          </p:cNvSpPr>
          <p:nvPr/>
        </p:nvSpPr>
        <p:spPr bwMode="auto">
          <a:xfrm>
            <a:off x="304800" y="31242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Address of arr[ 0 ]</a:t>
            </a:r>
          </a:p>
        </p:txBody>
      </p:sp>
      <p:sp>
        <p:nvSpPr>
          <p:cNvPr id="45069" name="Text Box 12"/>
          <p:cNvSpPr txBox="1">
            <a:spLocks noChangeArrowheads="1"/>
          </p:cNvSpPr>
          <p:nvPr/>
        </p:nvSpPr>
        <p:spPr bwMode="auto">
          <a:xfrm>
            <a:off x="381000" y="54864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Address of arr[ 7 ]</a:t>
            </a:r>
          </a:p>
        </p:txBody>
      </p:sp>
      <p:sp>
        <p:nvSpPr>
          <p:cNvPr id="45070" name="Text Box 13"/>
          <p:cNvSpPr txBox="1">
            <a:spLocks noChangeArrowheads="1"/>
          </p:cNvSpPr>
          <p:nvPr/>
        </p:nvSpPr>
        <p:spPr bwMode="auto">
          <a:xfrm>
            <a:off x="2590800" y="3124200"/>
            <a:ext cx="838200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1023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1024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.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.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1033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1034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.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.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.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.</a:t>
            </a:r>
          </a:p>
        </p:txBody>
      </p:sp>
      <p:sp>
        <p:nvSpPr>
          <p:cNvPr id="45071" name="Text Box 14"/>
          <p:cNvSpPr txBox="1">
            <a:spLocks noChangeArrowheads="1"/>
          </p:cNvSpPr>
          <p:nvPr/>
        </p:nvSpPr>
        <p:spPr bwMode="auto">
          <a:xfrm>
            <a:off x="4800600" y="3276600"/>
            <a:ext cx="2667000" cy="338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12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arr[ 0 ]</a:t>
            </a:r>
          </a:p>
          <a:p>
            <a:pPr eaLnBrk="1" hangingPunct="1">
              <a:spcBef>
                <a:spcPct val="125000"/>
              </a:spcBef>
              <a:buFontTx/>
              <a:buNone/>
            </a:pPr>
            <a:endParaRPr lang="en-US" altLang="el-GR" sz="1800" i="1">
              <a:latin typeface="Arial" pitchFamily="34" charset="0"/>
            </a:endParaRPr>
          </a:p>
          <a:p>
            <a:pPr eaLnBrk="1" hangingPunct="1">
              <a:spcBef>
                <a:spcPct val="125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arr[ 5 ]</a:t>
            </a:r>
          </a:p>
          <a:p>
            <a:pPr eaLnBrk="1" hangingPunct="1">
              <a:spcBef>
                <a:spcPct val="125000"/>
              </a:spcBef>
              <a:buFontTx/>
              <a:buNone/>
            </a:pP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arr[ 6 ] illegal access</a:t>
            </a:r>
          </a:p>
          <a:p>
            <a:pPr eaLnBrk="1" hangingPunct="1">
              <a:spcBef>
                <a:spcPct val="125000"/>
              </a:spcBef>
              <a:buFontTx/>
              <a:buNone/>
            </a:pP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arr[ 7 ] illegal access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    .</a:t>
            </a:r>
          </a:p>
        </p:txBody>
      </p:sp>
      <p:sp>
        <p:nvSpPr>
          <p:cNvPr id="182287" name="Rectangle 15"/>
          <p:cNvSpPr>
            <a:spLocks noChangeArrowheads="1"/>
          </p:cNvSpPr>
          <p:nvPr/>
        </p:nvSpPr>
        <p:spPr bwMode="auto">
          <a:xfrm>
            <a:off x="3352800" y="3124200"/>
            <a:ext cx="1295400" cy="342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88" name="Line 16"/>
          <p:cNvSpPr>
            <a:spLocks noChangeShapeType="1"/>
          </p:cNvSpPr>
          <p:nvPr/>
        </p:nvSpPr>
        <p:spPr bwMode="auto">
          <a:xfrm>
            <a:off x="3352800" y="3429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89" name="Line 17"/>
          <p:cNvSpPr>
            <a:spLocks noChangeShapeType="1"/>
          </p:cNvSpPr>
          <p:nvPr/>
        </p:nvSpPr>
        <p:spPr bwMode="auto">
          <a:xfrm>
            <a:off x="3352800" y="3733800"/>
            <a:ext cx="1295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90" name="Line 18"/>
          <p:cNvSpPr>
            <a:spLocks noChangeShapeType="1"/>
          </p:cNvSpPr>
          <p:nvPr/>
        </p:nvSpPr>
        <p:spPr bwMode="auto">
          <a:xfrm>
            <a:off x="3352800" y="4343400"/>
            <a:ext cx="1295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91" name="Line 19"/>
          <p:cNvSpPr>
            <a:spLocks noChangeShapeType="1"/>
          </p:cNvSpPr>
          <p:nvPr/>
        </p:nvSpPr>
        <p:spPr bwMode="auto">
          <a:xfrm>
            <a:off x="3352800" y="4648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92" name="Line 20"/>
          <p:cNvSpPr>
            <a:spLocks noChangeShapeType="1"/>
          </p:cNvSpPr>
          <p:nvPr/>
        </p:nvSpPr>
        <p:spPr bwMode="auto">
          <a:xfrm>
            <a:off x="3352800" y="4953000"/>
            <a:ext cx="1295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93" name="Line 21"/>
          <p:cNvSpPr>
            <a:spLocks noChangeShapeType="1"/>
          </p:cNvSpPr>
          <p:nvPr/>
        </p:nvSpPr>
        <p:spPr bwMode="auto">
          <a:xfrm>
            <a:off x="3352800" y="5257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94" name="Line 22"/>
          <p:cNvSpPr>
            <a:spLocks noChangeShapeType="1"/>
          </p:cNvSpPr>
          <p:nvPr/>
        </p:nvSpPr>
        <p:spPr bwMode="auto">
          <a:xfrm flipH="1" flipV="1">
            <a:off x="4648200" y="32766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95" name="Line 23"/>
          <p:cNvSpPr>
            <a:spLocks noChangeShapeType="1"/>
          </p:cNvSpPr>
          <p:nvPr/>
        </p:nvSpPr>
        <p:spPr bwMode="auto">
          <a:xfrm flipH="1">
            <a:off x="4648200" y="35052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96" name="Line 24"/>
          <p:cNvSpPr>
            <a:spLocks noChangeShapeType="1"/>
          </p:cNvSpPr>
          <p:nvPr/>
        </p:nvSpPr>
        <p:spPr bwMode="auto">
          <a:xfrm flipH="1" flipV="1">
            <a:off x="4648200" y="44958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97" name="Line 25"/>
          <p:cNvSpPr>
            <a:spLocks noChangeShapeType="1"/>
          </p:cNvSpPr>
          <p:nvPr/>
        </p:nvSpPr>
        <p:spPr bwMode="auto">
          <a:xfrm flipH="1">
            <a:off x="4648200" y="47244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98" name="Line 26"/>
          <p:cNvSpPr>
            <a:spLocks noChangeShapeType="1"/>
          </p:cNvSpPr>
          <p:nvPr/>
        </p:nvSpPr>
        <p:spPr bwMode="auto">
          <a:xfrm flipH="1" flipV="1">
            <a:off x="4648200" y="51054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299" name="Line 27"/>
          <p:cNvSpPr>
            <a:spLocks noChangeShapeType="1"/>
          </p:cNvSpPr>
          <p:nvPr/>
        </p:nvSpPr>
        <p:spPr bwMode="auto">
          <a:xfrm flipH="1">
            <a:off x="4648200" y="53340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300" name="Line 28"/>
          <p:cNvSpPr>
            <a:spLocks noChangeShapeType="1"/>
          </p:cNvSpPr>
          <p:nvPr/>
        </p:nvSpPr>
        <p:spPr bwMode="auto">
          <a:xfrm>
            <a:off x="2438400" y="3276600"/>
            <a:ext cx="30480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086" name="Text Box 29"/>
          <p:cNvSpPr txBox="1">
            <a:spLocks noChangeArrowheads="1"/>
          </p:cNvSpPr>
          <p:nvPr/>
        </p:nvSpPr>
        <p:spPr bwMode="auto">
          <a:xfrm>
            <a:off x="2819400" y="2362200"/>
            <a:ext cx="510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What if </a:t>
            </a: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i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has the value</a:t>
            </a:r>
            <a:r>
              <a:rPr lang="en-US" altLang="el-GR" sz="1800" i="1">
                <a:latin typeface="Arial" pitchFamily="34" charset="0"/>
              </a:rPr>
              <a:t> </a:t>
            </a: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7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: </a:t>
            </a: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   arr[ 7 ] = 238</a:t>
            </a:r>
          </a:p>
        </p:txBody>
      </p:sp>
      <p:sp>
        <p:nvSpPr>
          <p:cNvPr id="45087" name="Text Box 30"/>
          <p:cNvSpPr txBox="1">
            <a:spLocks noChangeArrowheads="1"/>
          </p:cNvSpPr>
          <p:nvPr/>
        </p:nvSpPr>
        <p:spPr bwMode="auto">
          <a:xfrm>
            <a:off x="3886200" y="36576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.</a:t>
            </a:r>
          </a:p>
        </p:txBody>
      </p:sp>
      <p:sp>
        <p:nvSpPr>
          <p:cNvPr id="182303" name="Line 31"/>
          <p:cNvSpPr>
            <a:spLocks noChangeShapeType="1"/>
          </p:cNvSpPr>
          <p:nvPr/>
        </p:nvSpPr>
        <p:spPr bwMode="auto">
          <a:xfrm flipH="1" flipV="1">
            <a:off x="4648200" y="57150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304" name="Line 32"/>
          <p:cNvSpPr>
            <a:spLocks noChangeShapeType="1"/>
          </p:cNvSpPr>
          <p:nvPr/>
        </p:nvSpPr>
        <p:spPr bwMode="auto">
          <a:xfrm flipH="1">
            <a:off x="4648200" y="5943600"/>
            <a:ext cx="228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090" name="Text Box 33"/>
          <p:cNvSpPr txBox="1">
            <a:spLocks noChangeArrowheads="1"/>
          </p:cNvSpPr>
          <p:nvPr/>
        </p:nvSpPr>
        <p:spPr bwMode="auto">
          <a:xfrm>
            <a:off x="304800" y="55626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l-GR" sz="2400" b="0">
              <a:latin typeface="Times New Roman" pitchFamily="18" charset="0"/>
            </a:endParaRPr>
          </a:p>
        </p:txBody>
      </p:sp>
      <p:sp>
        <p:nvSpPr>
          <p:cNvPr id="182306" name="Rectangle 34"/>
          <p:cNvSpPr>
            <a:spLocks noChangeArrowheads="1"/>
          </p:cNvSpPr>
          <p:nvPr/>
        </p:nvSpPr>
        <p:spPr bwMode="auto">
          <a:xfrm>
            <a:off x="3352800" y="4953000"/>
            <a:ext cx="1295400" cy="1600200"/>
          </a:xfrm>
          <a:prstGeom prst="rect">
            <a:avLst/>
          </a:prstGeom>
          <a:solidFill>
            <a:srgbClr val="F3DB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307" name="Line 35"/>
          <p:cNvSpPr>
            <a:spLocks noChangeShapeType="1"/>
          </p:cNvSpPr>
          <p:nvPr/>
        </p:nvSpPr>
        <p:spPr bwMode="auto">
          <a:xfrm>
            <a:off x="3352800" y="5562600"/>
            <a:ext cx="1295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308" name="Line 36"/>
          <p:cNvSpPr>
            <a:spLocks noChangeShapeType="1"/>
          </p:cNvSpPr>
          <p:nvPr/>
        </p:nvSpPr>
        <p:spPr bwMode="auto">
          <a:xfrm>
            <a:off x="3352800" y="5867400"/>
            <a:ext cx="1295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309" name="Line 37"/>
          <p:cNvSpPr>
            <a:spLocks noChangeShapeType="1"/>
          </p:cNvSpPr>
          <p:nvPr/>
        </p:nvSpPr>
        <p:spPr bwMode="auto">
          <a:xfrm>
            <a:off x="3352800" y="6172200"/>
            <a:ext cx="1295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310" name="Line 38"/>
          <p:cNvSpPr>
            <a:spLocks noChangeShapeType="1"/>
          </p:cNvSpPr>
          <p:nvPr/>
        </p:nvSpPr>
        <p:spPr bwMode="auto">
          <a:xfrm>
            <a:off x="3352800" y="5257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311" name="Line 39"/>
          <p:cNvSpPr>
            <a:spLocks noChangeShapeType="1"/>
          </p:cNvSpPr>
          <p:nvPr/>
        </p:nvSpPr>
        <p:spPr bwMode="auto">
          <a:xfrm>
            <a:off x="2590800" y="5715000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312" name="AutoShape 40"/>
          <p:cNvSpPr>
            <a:spLocks/>
          </p:cNvSpPr>
          <p:nvPr/>
        </p:nvSpPr>
        <p:spPr bwMode="auto">
          <a:xfrm>
            <a:off x="5638800" y="3124200"/>
            <a:ext cx="152400" cy="1752600"/>
          </a:xfrm>
          <a:prstGeom prst="rightBracket">
            <a:avLst>
              <a:gd name="adj" fmla="val 95833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098" name="Text Box 41"/>
          <p:cNvSpPr txBox="1">
            <a:spLocks noChangeArrowheads="1"/>
          </p:cNvSpPr>
          <p:nvPr/>
        </p:nvSpPr>
        <p:spPr bwMode="auto">
          <a:xfrm>
            <a:off x="5867400" y="36576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latin typeface="Arial" pitchFamily="34" charset="0"/>
              </a:rPr>
              <a:t>legal</a:t>
            </a:r>
          </a:p>
        </p:txBody>
      </p:sp>
      <p:sp>
        <p:nvSpPr>
          <p:cNvPr id="45099" name="Text Box 42"/>
          <p:cNvSpPr txBox="1">
            <a:spLocks noChangeArrowheads="1"/>
          </p:cNvSpPr>
          <p:nvPr/>
        </p:nvSpPr>
        <p:spPr bwMode="auto">
          <a:xfrm>
            <a:off x="6477000" y="28194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out of range</a:t>
            </a:r>
          </a:p>
        </p:txBody>
      </p:sp>
      <p:sp>
        <p:nvSpPr>
          <p:cNvPr id="182315" name="Line 43"/>
          <p:cNvSpPr>
            <a:spLocks noChangeShapeType="1"/>
          </p:cNvSpPr>
          <p:nvPr/>
        </p:nvSpPr>
        <p:spPr bwMode="auto">
          <a:xfrm flipH="1" flipV="1">
            <a:off x="6248400" y="2667000"/>
            <a:ext cx="304800" cy="30480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101" name="Text Box 44"/>
          <p:cNvSpPr txBox="1">
            <a:spLocks noChangeArrowheads="1"/>
          </p:cNvSpPr>
          <p:nvPr/>
        </p:nvSpPr>
        <p:spPr bwMode="auto">
          <a:xfrm>
            <a:off x="685800" y="685800"/>
            <a:ext cx="76962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C++ does not perform array bounds checking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DB8E52-BBF7-4ADA-B59C-E73903E741FE}" type="slidenum">
              <a:rPr lang="el-GR"/>
              <a:pPr>
                <a:defRPr/>
              </a:pPr>
              <a:t>44</a:t>
            </a:fld>
            <a:endParaRPr lang="el-GR"/>
          </a:p>
        </p:txBody>
      </p:sp>
      <p:sp>
        <p:nvSpPr>
          <p:cNvPr id="46083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Initializing Arrays</a:t>
            </a:r>
          </a:p>
        </p:txBody>
      </p:sp>
      <p:sp>
        <p:nvSpPr>
          <p:cNvPr id="46084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7848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Declaring and initializing an array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Initialize all three indexed variables of the array a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381000" y="4343400"/>
            <a:ext cx="845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If fewer values are listed than there are indexed variables, remaining indexed variables are initialized to zero of the array base type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609600" y="2590800"/>
            <a:ext cx="7848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If initializing an array when it is declared, the size can be omitted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2971800" y="31242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Automatically sized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1066800" y="1371600"/>
            <a:ext cx="3581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a[ 3 ] = { 2, 12, 1 };</a:t>
            </a:r>
          </a:p>
        </p:txBody>
      </p:sp>
      <p:sp>
        <p:nvSpPr>
          <p:cNvPr id="46089" name="Text Box 8"/>
          <p:cNvSpPr txBox="1">
            <a:spLocks noChangeArrowheads="1"/>
          </p:cNvSpPr>
          <p:nvPr/>
        </p:nvSpPr>
        <p:spPr bwMode="auto">
          <a:xfrm>
            <a:off x="6096000" y="1371600"/>
            <a:ext cx="1676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a[ 3 ];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a[ 0 ] = 2;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a[ 1 ] = 12;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a[ 2 ] = 1;</a:t>
            </a: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1066800" y="3429000"/>
            <a:ext cx="2743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b[  ] = { 5, 12, 11 };</a:t>
            </a:r>
          </a:p>
        </p:txBody>
      </p:sp>
      <p:sp>
        <p:nvSpPr>
          <p:cNvPr id="46091" name="Text Box 10"/>
          <p:cNvSpPr txBox="1">
            <a:spLocks noChangeArrowheads="1"/>
          </p:cNvSpPr>
          <p:nvPr/>
        </p:nvSpPr>
        <p:spPr bwMode="auto">
          <a:xfrm>
            <a:off x="5715000" y="3429000"/>
            <a:ext cx="297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b[ 3 ] = { 5, 12, 11 };</a:t>
            </a:r>
          </a:p>
        </p:txBody>
      </p:sp>
      <p:sp>
        <p:nvSpPr>
          <p:cNvPr id="46092" name="Text Box 11"/>
          <p:cNvSpPr txBox="1">
            <a:spLocks noChangeArrowheads="1"/>
          </p:cNvSpPr>
          <p:nvPr/>
        </p:nvSpPr>
        <p:spPr bwMode="auto">
          <a:xfrm>
            <a:off x="3733800" y="34290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is equivalent to:</a:t>
            </a:r>
          </a:p>
        </p:txBody>
      </p:sp>
      <p:sp>
        <p:nvSpPr>
          <p:cNvPr id="46093" name="Text Box 12"/>
          <p:cNvSpPr txBox="1">
            <a:spLocks noChangeArrowheads="1"/>
          </p:cNvSpPr>
          <p:nvPr/>
        </p:nvSpPr>
        <p:spPr bwMode="auto">
          <a:xfrm>
            <a:off x="1295400" y="1828800"/>
            <a:ext cx="251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Values for indexed variables in order</a:t>
            </a:r>
          </a:p>
        </p:txBody>
      </p:sp>
      <p:sp>
        <p:nvSpPr>
          <p:cNvPr id="46094" name="Text Box 13"/>
          <p:cNvSpPr txBox="1">
            <a:spLocks noChangeArrowheads="1"/>
          </p:cNvSpPr>
          <p:nvPr/>
        </p:nvSpPr>
        <p:spPr bwMode="auto">
          <a:xfrm>
            <a:off x="3810000" y="16764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is equivalent to:</a:t>
            </a:r>
          </a:p>
        </p:txBody>
      </p:sp>
      <p:sp>
        <p:nvSpPr>
          <p:cNvPr id="46095" name="Text Box 14"/>
          <p:cNvSpPr txBox="1">
            <a:spLocks noChangeArrowheads="1"/>
          </p:cNvSpPr>
          <p:nvPr/>
        </p:nvSpPr>
        <p:spPr bwMode="auto">
          <a:xfrm>
            <a:off x="685800" y="396240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Partial initialization</a:t>
            </a:r>
          </a:p>
        </p:txBody>
      </p:sp>
      <p:sp>
        <p:nvSpPr>
          <p:cNvPr id="46096" name="Text Box 15"/>
          <p:cNvSpPr txBox="1">
            <a:spLocks noChangeArrowheads="1"/>
          </p:cNvSpPr>
          <p:nvPr/>
        </p:nvSpPr>
        <p:spPr bwMode="auto">
          <a:xfrm>
            <a:off x="3657600" y="5105400"/>
            <a:ext cx="3352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Only initializes first 3 elements of 5 element array</a:t>
            </a:r>
          </a:p>
        </p:txBody>
      </p:sp>
      <p:sp>
        <p:nvSpPr>
          <p:cNvPr id="46097" name="Text Box 16"/>
          <p:cNvSpPr txBox="1">
            <a:spLocks noChangeArrowheads="1"/>
          </p:cNvSpPr>
          <p:nvPr/>
        </p:nvSpPr>
        <p:spPr bwMode="auto">
          <a:xfrm>
            <a:off x="1143000" y="5181600"/>
            <a:ext cx="365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c[ 5 ] = { 2, 4, 8 };</a:t>
            </a:r>
          </a:p>
        </p:txBody>
      </p:sp>
      <p:sp>
        <p:nvSpPr>
          <p:cNvPr id="183313" name="Rectangle 17"/>
          <p:cNvSpPr>
            <a:spLocks noChangeArrowheads="1"/>
          </p:cNvSpPr>
          <p:nvPr/>
        </p:nvSpPr>
        <p:spPr bwMode="auto">
          <a:xfrm>
            <a:off x="1905000" y="5791200"/>
            <a:ext cx="4419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099" name="Text Box 18"/>
          <p:cNvSpPr txBox="1">
            <a:spLocks noChangeArrowheads="1"/>
          </p:cNvSpPr>
          <p:nvPr/>
        </p:nvSpPr>
        <p:spPr bwMode="auto">
          <a:xfrm>
            <a:off x="2057400" y="5867400"/>
            <a:ext cx="426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2	4	8	0	0</a:t>
            </a:r>
          </a:p>
        </p:txBody>
      </p:sp>
      <p:sp>
        <p:nvSpPr>
          <p:cNvPr id="46100" name="Text Box 19"/>
          <p:cNvSpPr txBox="1">
            <a:spLocks noChangeArrowheads="1"/>
          </p:cNvSpPr>
          <p:nvPr/>
        </p:nvSpPr>
        <p:spPr bwMode="auto">
          <a:xfrm>
            <a:off x="6324600" y="5715000"/>
            <a:ext cx="259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Uninitialized elements set to zero</a:t>
            </a:r>
          </a:p>
        </p:txBody>
      </p:sp>
      <p:sp>
        <p:nvSpPr>
          <p:cNvPr id="183316" name="Line 20"/>
          <p:cNvSpPr>
            <a:spLocks noChangeShapeType="1"/>
          </p:cNvSpPr>
          <p:nvPr/>
        </p:nvSpPr>
        <p:spPr bwMode="auto">
          <a:xfrm>
            <a:off x="2667000" y="5791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3317" name="Line 21"/>
          <p:cNvSpPr>
            <a:spLocks noChangeShapeType="1"/>
          </p:cNvSpPr>
          <p:nvPr/>
        </p:nvSpPr>
        <p:spPr bwMode="auto">
          <a:xfrm>
            <a:off x="3505200" y="5791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3318" name="Line 22"/>
          <p:cNvSpPr>
            <a:spLocks noChangeShapeType="1"/>
          </p:cNvSpPr>
          <p:nvPr/>
        </p:nvSpPr>
        <p:spPr bwMode="auto">
          <a:xfrm>
            <a:off x="4495800" y="5791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3319" name="Line 23"/>
          <p:cNvSpPr>
            <a:spLocks noChangeShapeType="1"/>
          </p:cNvSpPr>
          <p:nvPr/>
        </p:nvSpPr>
        <p:spPr bwMode="auto">
          <a:xfrm>
            <a:off x="5410200" y="5791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3320" name="Line 24"/>
          <p:cNvSpPr>
            <a:spLocks noChangeShapeType="1"/>
          </p:cNvSpPr>
          <p:nvPr/>
        </p:nvSpPr>
        <p:spPr bwMode="auto">
          <a:xfrm flipH="1">
            <a:off x="1752600" y="3352800"/>
            <a:ext cx="1295400" cy="1524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3321" name="Line 25"/>
          <p:cNvSpPr>
            <a:spLocks noChangeShapeType="1"/>
          </p:cNvSpPr>
          <p:nvPr/>
        </p:nvSpPr>
        <p:spPr bwMode="auto">
          <a:xfrm flipV="1">
            <a:off x="2438400" y="1676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3322" name="Line 26"/>
          <p:cNvSpPr>
            <a:spLocks noChangeShapeType="1"/>
          </p:cNvSpPr>
          <p:nvPr/>
        </p:nvSpPr>
        <p:spPr bwMode="auto">
          <a:xfrm flipV="1">
            <a:off x="2438400" y="1676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3323" name="Line 27"/>
          <p:cNvSpPr>
            <a:spLocks noChangeShapeType="1"/>
          </p:cNvSpPr>
          <p:nvPr/>
        </p:nvSpPr>
        <p:spPr bwMode="auto">
          <a:xfrm flipV="1">
            <a:off x="2438400" y="1676400"/>
            <a:ext cx="914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2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1D28446-6B50-4EB9-9731-3D7AE1C6999B}" type="slidenum">
              <a:rPr lang="el-GR"/>
              <a:pPr>
                <a:defRPr/>
              </a:pPr>
              <a:t>45</a:t>
            </a:fld>
            <a:endParaRPr lang="el-GR"/>
          </a:p>
        </p:txBody>
      </p:sp>
      <p:sp>
        <p:nvSpPr>
          <p:cNvPr id="47108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Initializing Strings</a:t>
            </a:r>
          </a:p>
        </p:txBody>
      </p:sp>
      <p:sp>
        <p:nvSpPr>
          <p:cNvPr id="47109" name="Text Box 3"/>
          <p:cNvSpPr txBox="1">
            <a:spLocks noChangeArrowheads="1"/>
          </p:cNvSpPr>
          <p:nvPr/>
        </p:nvSpPr>
        <p:spPr bwMode="auto">
          <a:xfrm>
            <a:off x="457200" y="685800"/>
            <a:ext cx="830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Initializing a character array with a string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If string constant is used, null terminator is automatically included</a:t>
            </a:r>
          </a:p>
        </p:txBody>
      </p:sp>
      <p:sp>
        <p:nvSpPr>
          <p:cNvPr id="47110" name="Text Box 4"/>
          <p:cNvSpPr txBox="1">
            <a:spLocks noChangeArrowheads="1"/>
          </p:cNvSpPr>
          <p:nvPr/>
        </p:nvSpPr>
        <p:spPr bwMode="auto">
          <a:xfrm>
            <a:off x="2133600" y="1524000"/>
            <a:ext cx="342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char short_str [ ] = “abc”;</a:t>
            </a:r>
          </a:p>
        </p:txBody>
      </p:sp>
      <p:sp>
        <p:nvSpPr>
          <p:cNvPr id="47111" name="Text Box 5"/>
          <p:cNvSpPr txBox="1">
            <a:spLocks noChangeArrowheads="1"/>
          </p:cNvSpPr>
          <p:nvPr/>
        </p:nvSpPr>
        <p:spPr bwMode="auto">
          <a:xfrm>
            <a:off x="533400" y="381000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Character array also has indexed variables</a:t>
            </a:r>
            <a:endParaRPr lang="en-US" altLang="el-GR" sz="2400" i="1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184326" name="Line 6"/>
          <p:cNvSpPr>
            <a:spLocks noChangeShapeType="1"/>
          </p:cNvSpPr>
          <p:nvPr/>
        </p:nvSpPr>
        <p:spPr bwMode="auto">
          <a:xfrm>
            <a:off x="533400" y="3733800"/>
            <a:ext cx="792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13" name="Text Box 7"/>
          <p:cNvSpPr txBox="1">
            <a:spLocks noChangeArrowheads="1"/>
          </p:cNvSpPr>
          <p:nvPr/>
        </p:nvSpPr>
        <p:spPr bwMode="auto">
          <a:xfrm>
            <a:off x="5334000" y="1371600"/>
            <a:ext cx="3352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Size can be omitted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Sized automatically to length of string + 1 for the ‘\0’</a:t>
            </a:r>
          </a:p>
        </p:txBody>
      </p:sp>
      <p:sp>
        <p:nvSpPr>
          <p:cNvPr id="47114" name="Text Box 8"/>
          <p:cNvSpPr txBox="1">
            <a:spLocks noChangeArrowheads="1"/>
          </p:cNvSpPr>
          <p:nvPr/>
        </p:nvSpPr>
        <p:spPr bwMode="auto">
          <a:xfrm>
            <a:off x="4724400" y="5334000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Change value in short_str to contain all ‘X’ characters</a:t>
            </a:r>
          </a:p>
        </p:txBody>
      </p:sp>
      <p:sp>
        <p:nvSpPr>
          <p:cNvPr id="47115" name="Text Box 9"/>
          <p:cNvSpPr txBox="1">
            <a:spLocks noChangeArrowheads="1"/>
          </p:cNvSpPr>
          <p:nvPr/>
        </p:nvSpPr>
        <p:spPr bwMode="auto">
          <a:xfrm>
            <a:off x="685800" y="2209800"/>
            <a:ext cx="3886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Is equivalent to: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char short_str [ 4 ] = “abc”;</a:t>
            </a:r>
          </a:p>
        </p:txBody>
      </p:sp>
      <p:sp>
        <p:nvSpPr>
          <p:cNvPr id="47116" name="Text Box 10"/>
          <p:cNvSpPr txBox="1">
            <a:spLocks noChangeArrowheads="1"/>
          </p:cNvSpPr>
          <p:nvPr/>
        </p:nvSpPr>
        <p:spPr bwMode="auto">
          <a:xfrm>
            <a:off x="4800600" y="2209800"/>
            <a:ext cx="4038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Is not equivalent to: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char short_str [ ] = {‘a’, ‘b’, ‘c’};</a:t>
            </a:r>
          </a:p>
        </p:txBody>
      </p:sp>
      <p:sp>
        <p:nvSpPr>
          <p:cNvPr id="47117" name="Text Box 11"/>
          <p:cNvSpPr txBox="1">
            <a:spLocks noChangeArrowheads="1"/>
          </p:cNvSpPr>
          <p:nvPr/>
        </p:nvSpPr>
        <p:spPr bwMode="auto">
          <a:xfrm>
            <a:off x="1752600" y="4191000"/>
            <a:ext cx="617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short_str[ 0 ]     short_str[ 1 ]     short_str[ 2 ] .  .  .</a:t>
            </a:r>
          </a:p>
        </p:txBody>
      </p:sp>
      <p:sp>
        <p:nvSpPr>
          <p:cNvPr id="47118" name="Text Box 12"/>
          <p:cNvSpPr txBox="1">
            <a:spLocks noChangeArrowheads="1"/>
          </p:cNvSpPr>
          <p:nvPr/>
        </p:nvSpPr>
        <p:spPr bwMode="auto">
          <a:xfrm>
            <a:off x="1219200" y="4572000"/>
            <a:ext cx="41148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index = 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while ( short_str [ index ] != ‘\0’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short_str [ index ] = ‘X’;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index++;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184333" name="Line 13"/>
          <p:cNvSpPr>
            <a:spLocks noChangeShapeType="1"/>
          </p:cNvSpPr>
          <p:nvPr/>
        </p:nvSpPr>
        <p:spPr bwMode="auto">
          <a:xfrm flipH="1">
            <a:off x="2667000" y="1905000"/>
            <a:ext cx="609600" cy="3048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34" name="Line 14"/>
          <p:cNvSpPr>
            <a:spLocks noChangeShapeType="1"/>
          </p:cNvSpPr>
          <p:nvPr/>
        </p:nvSpPr>
        <p:spPr bwMode="auto">
          <a:xfrm>
            <a:off x="3962400" y="1905000"/>
            <a:ext cx="838200" cy="3048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35" name="Rectangle 15"/>
          <p:cNvSpPr>
            <a:spLocks noChangeArrowheads="1"/>
          </p:cNvSpPr>
          <p:nvPr/>
        </p:nvSpPr>
        <p:spPr bwMode="auto">
          <a:xfrm>
            <a:off x="1143000" y="2971800"/>
            <a:ext cx="2362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2" name="Text Box 16"/>
          <p:cNvSpPr txBox="1">
            <a:spLocks noChangeArrowheads="1"/>
          </p:cNvSpPr>
          <p:nvPr/>
        </p:nvSpPr>
        <p:spPr bwMode="auto">
          <a:xfrm>
            <a:off x="1219200" y="30480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‘a’    ‘b’    ‘c’   ‘\0’</a:t>
            </a:r>
          </a:p>
        </p:txBody>
      </p:sp>
      <p:sp>
        <p:nvSpPr>
          <p:cNvPr id="184337" name="Line 17"/>
          <p:cNvSpPr>
            <a:spLocks noChangeShapeType="1"/>
          </p:cNvSpPr>
          <p:nvPr/>
        </p:nvSpPr>
        <p:spPr bwMode="auto">
          <a:xfrm>
            <a:off x="1752600" y="2971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38" name="Line 18"/>
          <p:cNvSpPr>
            <a:spLocks noChangeShapeType="1"/>
          </p:cNvSpPr>
          <p:nvPr/>
        </p:nvSpPr>
        <p:spPr bwMode="auto">
          <a:xfrm>
            <a:off x="2362200" y="2971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39" name="Line 19"/>
          <p:cNvSpPr>
            <a:spLocks noChangeShapeType="1"/>
          </p:cNvSpPr>
          <p:nvPr/>
        </p:nvSpPr>
        <p:spPr bwMode="auto">
          <a:xfrm>
            <a:off x="2895600" y="2971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40" name="Rectangle 20"/>
          <p:cNvSpPr>
            <a:spLocks noChangeArrowheads="1"/>
          </p:cNvSpPr>
          <p:nvPr/>
        </p:nvSpPr>
        <p:spPr bwMode="auto">
          <a:xfrm>
            <a:off x="5334000" y="2971800"/>
            <a:ext cx="1752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7" name="Text Box 21"/>
          <p:cNvSpPr txBox="1">
            <a:spLocks noChangeArrowheads="1"/>
          </p:cNvSpPr>
          <p:nvPr/>
        </p:nvSpPr>
        <p:spPr bwMode="auto">
          <a:xfrm>
            <a:off x="5410200" y="30480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‘a’    ‘b’    ‘c’  </a:t>
            </a:r>
          </a:p>
        </p:txBody>
      </p:sp>
      <p:sp>
        <p:nvSpPr>
          <p:cNvPr id="184342" name="Line 22"/>
          <p:cNvSpPr>
            <a:spLocks noChangeShapeType="1"/>
          </p:cNvSpPr>
          <p:nvPr/>
        </p:nvSpPr>
        <p:spPr bwMode="auto">
          <a:xfrm>
            <a:off x="5943600" y="2971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43" name="Line 23"/>
          <p:cNvSpPr>
            <a:spLocks noChangeShapeType="1"/>
          </p:cNvSpPr>
          <p:nvPr/>
        </p:nvSpPr>
        <p:spPr bwMode="auto">
          <a:xfrm>
            <a:off x="6553200" y="2971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30" name="Text Box 24"/>
          <p:cNvSpPr txBox="1">
            <a:spLocks noChangeArrowheads="1"/>
          </p:cNvSpPr>
          <p:nvPr/>
        </p:nvSpPr>
        <p:spPr bwMode="auto">
          <a:xfrm>
            <a:off x="762000" y="14478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Element data type</a:t>
            </a:r>
          </a:p>
        </p:txBody>
      </p:sp>
      <p:sp>
        <p:nvSpPr>
          <p:cNvPr id="184345" name="Line 25"/>
          <p:cNvSpPr>
            <a:spLocks noChangeShapeType="1"/>
          </p:cNvSpPr>
          <p:nvPr/>
        </p:nvSpPr>
        <p:spPr bwMode="auto">
          <a:xfrm>
            <a:off x="1752600" y="1752600"/>
            <a:ext cx="381000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32" name="Text Box 26"/>
          <p:cNvSpPr txBox="1">
            <a:spLocks noChangeArrowheads="1"/>
          </p:cNvSpPr>
          <p:nvPr/>
        </p:nvSpPr>
        <p:spPr bwMode="auto">
          <a:xfrm>
            <a:off x="5105400" y="4648200"/>
            <a:ext cx="3429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Loop ends when element is \0</a:t>
            </a:r>
          </a:p>
        </p:txBody>
      </p:sp>
      <p:sp>
        <p:nvSpPr>
          <p:cNvPr id="184347" name="Line 27"/>
          <p:cNvSpPr>
            <a:spLocks noChangeShapeType="1"/>
          </p:cNvSpPr>
          <p:nvPr/>
        </p:nvSpPr>
        <p:spPr bwMode="auto">
          <a:xfrm flipH="1">
            <a:off x="4572000" y="4800600"/>
            <a:ext cx="533400" cy="1524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CD33A19-8B31-49F8-8D98-5C4691034FFB}" type="slidenum">
              <a:rPr lang="el-GR"/>
              <a:pPr>
                <a:defRPr/>
              </a:pPr>
              <a:t>46</a:t>
            </a:fld>
            <a:endParaRPr lang="el-GR"/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More Array Processing</a:t>
            </a: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533400" y="7620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Processing array elements is the same as processing other variables</a:t>
            </a:r>
            <a:endParaRPr lang="en-US" altLang="el-GR" sz="2000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609600" y="312420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Array elements in relational expressions</a:t>
            </a:r>
          </a:p>
        </p:txBody>
      </p:sp>
      <p:sp>
        <p:nvSpPr>
          <p:cNvPr id="48135" name="Text Box 5"/>
          <p:cNvSpPr txBox="1">
            <a:spLocks noChangeArrowheads="1"/>
          </p:cNvSpPr>
          <p:nvPr/>
        </p:nvSpPr>
        <p:spPr bwMode="auto">
          <a:xfrm>
            <a:off x="3657600" y="2057400"/>
            <a:ext cx="350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Increment value in score[ 2 ]</a:t>
            </a:r>
          </a:p>
        </p:txBody>
      </p:sp>
      <p:sp>
        <p:nvSpPr>
          <p:cNvPr id="48136" name="Text Box 6"/>
          <p:cNvSpPr txBox="1">
            <a:spLocks noChangeArrowheads="1"/>
          </p:cNvSpPr>
          <p:nvPr/>
        </p:nvSpPr>
        <p:spPr bwMode="auto">
          <a:xfrm>
            <a:off x="1447800" y="2133600"/>
            <a:ext cx="342900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++ score [ 2 ];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result = score [ 4 ] * 2;</a:t>
            </a:r>
          </a:p>
        </p:txBody>
      </p:sp>
      <p:sp>
        <p:nvSpPr>
          <p:cNvPr id="48137" name="Text Box 7"/>
          <p:cNvSpPr txBox="1">
            <a:spLocks noChangeArrowheads="1"/>
          </p:cNvSpPr>
          <p:nvPr/>
        </p:nvSpPr>
        <p:spPr bwMode="auto">
          <a:xfrm>
            <a:off x="1524000" y="3657600"/>
            <a:ext cx="342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if ( score[ 3 ] &lt; score[ 4 ] )</a:t>
            </a:r>
          </a:p>
        </p:txBody>
      </p:sp>
      <p:sp>
        <p:nvSpPr>
          <p:cNvPr id="48138" name="Text Box 8"/>
          <p:cNvSpPr txBox="1">
            <a:spLocks noChangeArrowheads="1"/>
          </p:cNvSpPr>
          <p:nvPr/>
        </p:nvSpPr>
        <p:spPr bwMode="auto">
          <a:xfrm>
            <a:off x="5029200" y="4953000"/>
            <a:ext cx="3124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Loop iterates as long as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score[ count ] does not equal 0</a:t>
            </a:r>
          </a:p>
        </p:txBody>
      </p:sp>
      <p:sp>
        <p:nvSpPr>
          <p:cNvPr id="48139" name="Text Box 9"/>
          <p:cNvSpPr txBox="1">
            <a:spLocks noChangeArrowheads="1"/>
          </p:cNvSpPr>
          <p:nvPr/>
        </p:nvSpPr>
        <p:spPr bwMode="auto">
          <a:xfrm>
            <a:off x="1447800" y="1600200"/>
            <a:ext cx="388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score[ 5 ] = { 7, 8, 9, 10, 0 };</a:t>
            </a:r>
          </a:p>
        </p:txBody>
      </p:sp>
      <p:sp>
        <p:nvSpPr>
          <p:cNvPr id="48140" name="Text Box 10"/>
          <p:cNvSpPr txBox="1">
            <a:spLocks noChangeArrowheads="1"/>
          </p:cNvSpPr>
          <p:nvPr/>
        </p:nvSpPr>
        <p:spPr bwMode="auto">
          <a:xfrm>
            <a:off x="4876800" y="3581400"/>
            <a:ext cx="3352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Is the value in score[ 3 ] less than the value in score[ 4 ]?</a:t>
            </a:r>
          </a:p>
        </p:txBody>
      </p:sp>
      <p:sp>
        <p:nvSpPr>
          <p:cNvPr id="48141" name="Text Box 11"/>
          <p:cNvSpPr txBox="1">
            <a:spLocks noChangeArrowheads="1"/>
          </p:cNvSpPr>
          <p:nvPr/>
        </p:nvSpPr>
        <p:spPr bwMode="auto">
          <a:xfrm>
            <a:off x="4800600" y="2514600"/>
            <a:ext cx="350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Initializes result to value of score[ 4 ] times 2</a:t>
            </a:r>
          </a:p>
        </p:txBody>
      </p:sp>
      <p:sp>
        <p:nvSpPr>
          <p:cNvPr id="48142" name="Text Box 12"/>
          <p:cNvSpPr txBox="1">
            <a:spLocks noChangeArrowheads="1"/>
          </p:cNvSpPr>
          <p:nvPr/>
        </p:nvSpPr>
        <p:spPr bwMode="auto">
          <a:xfrm>
            <a:off x="685800" y="434340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Array elements used to control loops</a:t>
            </a:r>
          </a:p>
        </p:txBody>
      </p:sp>
      <p:sp>
        <p:nvSpPr>
          <p:cNvPr id="48143" name="Text Box 13"/>
          <p:cNvSpPr txBox="1">
            <a:spLocks noChangeArrowheads="1"/>
          </p:cNvSpPr>
          <p:nvPr/>
        </p:nvSpPr>
        <p:spPr bwMode="auto">
          <a:xfrm>
            <a:off x="1524000" y="4953000"/>
            <a:ext cx="342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while ( score[ count ] != 0 )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E4D0D3-E0E6-4CAF-9923-503FE5A2C14B}" type="slidenum">
              <a:rPr lang="el-GR"/>
              <a:pPr>
                <a:defRPr/>
              </a:pPr>
              <a:t>47</a:t>
            </a:fld>
            <a:endParaRPr lang="el-GR"/>
          </a:p>
        </p:txBody>
      </p:sp>
      <p:sp>
        <p:nvSpPr>
          <p:cNvPr id="49156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Parallel Arrays</a:t>
            </a:r>
          </a:p>
        </p:txBody>
      </p:sp>
      <p:sp>
        <p:nvSpPr>
          <p:cNvPr id="49157" name="Text Box 3"/>
          <p:cNvSpPr txBox="1">
            <a:spLocks noChangeArrowheads="1"/>
          </p:cNvSpPr>
          <p:nvPr/>
        </p:nvSpPr>
        <p:spPr bwMode="auto">
          <a:xfrm>
            <a:off x="533400" y="7620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Parallel arrays: using two or more arrays to represent relationships involving different data types</a:t>
            </a:r>
            <a:endParaRPr lang="en-US" altLang="el-GR" sz="2000">
              <a:latin typeface="Arial" pitchFamily="34" charset="0"/>
            </a:endParaRPr>
          </a:p>
        </p:txBody>
      </p:sp>
      <p:sp>
        <p:nvSpPr>
          <p:cNvPr id="49158" name="Text Box 4"/>
          <p:cNvSpPr txBox="1">
            <a:spLocks noChangeArrowheads="1"/>
          </p:cNvSpPr>
          <p:nvPr/>
        </p:nvSpPr>
        <p:spPr bwMode="auto">
          <a:xfrm>
            <a:off x="304800" y="2438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Elements are integers</a:t>
            </a:r>
          </a:p>
        </p:txBody>
      </p:sp>
      <p:sp>
        <p:nvSpPr>
          <p:cNvPr id="49159" name="Text Box 5"/>
          <p:cNvSpPr txBox="1">
            <a:spLocks noChangeArrowheads="1"/>
          </p:cNvSpPr>
          <p:nvPr/>
        </p:nvSpPr>
        <p:spPr bwMode="auto">
          <a:xfrm>
            <a:off x="1676400" y="2133600"/>
            <a:ext cx="6858000" cy="436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const int NUMEMPS;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int hours [NUMEMPS];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float payRate [NUMEMPS];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.  .  .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for ( int index = 0; index &lt; NUMEMPS; index++ )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“Hours employee #” &lt;&lt; ( index + 1 );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cin &gt;&gt;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hours[ index ]</a:t>
            </a:r>
            <a:r>
              <a:rPr lang="en-US" altLang="el-GR" sz="2000">
                <a:latin typeface="Arial" pitchFamily="34" charset="0"/>
              </a:rPr>
              <a:t>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“Pay rate employee #” &lt;&lt; ( index + 1 );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cin &gt;&gt;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payRate[ index ];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49160" name="Text Box 6"/>
          <p:cNvSpPr txBox="1">
            <a:spLocks noChangeArrowheads="1"/>
          </p:cNvSpPr>
          <p:nvPr/>
        </p:nvSpPr>
        <p:spPr bwMode="auto">
          <a:xfrm>
            <a:off x="533400" y="16764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Payroll program segments:</a:t>
            </a:r>
          </a:p>
        </p:txBody>
      </p:sp>
      <p:sp>
        <p:nvSpPr>
          <p:cNvPr id="49161" name="Text Box 7"/>
          <p:cNvSpPr txBox="1">
            <a:spLocks noChangeArrowheads="1"/>
          </p:cNvSpPr>
          <p:nvPr/>
        </p:nvSpPr>
        <p:spPr bwMode="auto">
          <a:xfrm>
            <a:off x="4724400" y="23622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Stores hours worked by each employee</a:t>
            </a:r>
          </a:p>
        </p:txBody>
      </p:sp>
      <p:sp>
        <p:nvSpPr>
          <p:cNvPr id="49162" name="Text Box 8"/>
          <p:cNvSpPr txBox="1">
            <a:spLocks noChangeArrowheads="1"/>
          </p:cNvSpPr>
          <p:nvPr/>
        </p:nvSpPr>
        <p:spPr bwMode="auto">
          <a:xfrm>
            <a:off x="5334000" y="2971800"/>
            <a:ext cx="2743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Stores pay rate for each employee</a:t>
            </a:r>
          </a:p>
        </p:txBody>
      </p:sp>
      <p:sp>
        <p:nvSpPr>
          <p:cNvPr id="49163" name="Text Box 9"/>
          <p:cNvSpPr txBox="1">
            <a:spLocks noChangeArrowheads="1"/>
          </p:cNvSpPr>
          <p:nvPr/>
        </p:nvSpPr>
        <p:spPr bwMode="auto">
          <a:xfrm>
            <a:off x="4495800" y="19812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Number of employees</a:t>
            </a:r>
          </a:p>
        </p:txBody>
      </p:sp>
      <p:sp>
        <p:nvSpPr>
          <p:cNvPr id="49164" name="Text Box 10"/>
          <p:cNvSpPr txBox="1">
            <a:spLocks noChangeArrowheads="1"/>
          </p:cNvSpPr>
          <p:nvPr/>
        </p:nvSpPr>
        <p:spPr bwMode="auto">
          <a:xfrm>
            <a:off x="304800" y="30480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Elements are floats</a:t>
            </a:r>
          </a:p>
        </p:txBody>
      </p:sp>
      <p:sp>
        <p:nvSpPr>
          <p:cNvPr id="49165" name="Text Box 11"/>
          <p:cNvSpPr txBox="1">
            <a:spLocks noChangeArrowheads="1"/>
          </p:cNvSpPr>
          <p:nvPr/>
        </p:nvSpPr>
        <p:spPr bwMode="auto">
          <a:xfrm>
            <a:off x="5257800" y="5715000"/>
            <a:ext cx="2743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Same index used to access both arrays</a:t>
            </a:r>
          </a:p>
        </p:txBody>
      </p:sp>
      <p:sp>
        <p:nvSpPr>
          <p:cNvPr id="186380" name="Line 12"/>
          <p:cNvSpPr>
            <a:spLocks noChangeShapeType="1"/>
          </p:cNvSpPr>
          <p:nvPr/>
        </p:nvSpPr>
        <p:spPr bwMode="auto">
          <a:xfrm flipH="1" flipV="1">
            <a:off x="4267200" y="5257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6381" name="Line 13"/>
          <p:cNvSpPr>
            <a:spLocks noChangeShapeType="1"/>
          </p:cNvSpPr>
          <p:nvPr/>
        </p:nvSpPr>
        <p:spPr bwMode="auto">
          <a:xfrm flipH="1" flipV="1">
            <a:off x="4800600" y="59436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6382" name="Line 14"/>
          <p:cNvSpPr>
            <a:spLocks noChangeShapeType="1"/>
          </p:cNvSpPr>
          <p:nvPr/>
        </p:nvSpPr>
        <p:spPr bwMode="auto">
          <a:xfrm flipV="1">
            <a:off x="1447800" y="32766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6383" name="Line 15"/>
          <p:cNvSpPr>
            <a:spLocks noChangeShapeType="1"/>
          </p:cNvSpPr>
          <p:nvPr/>
        </p:nvSpPr>
        <p:spPr bwMode="auto">
          <a:xfrm>
            <a:off x="1295400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6384" name="Line 16"/>
          <p:cNvSpPr>
            <a:spLocks noChangeShapeType="1"/>
          </p:cNvSpPr>
          <p:nvPr/>
        </p:nvSpPr>
        <p:spPr bwMode="auto">
          <a:xfrm flipH="1">
            <a:off x="4191000" y="21336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CCA2FD8-3780-4E3F-BB0F-CD6E3F062139}" type="slidenum">
              <a:rPr lang="el-GR"/>
              <a:pPr>
                <a:defRPr/>
              </a:pPr>
              <a:t>48</a:t>
            </a:fld>
            <a:endParaRPr lang="el-GR"/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Printing Array Contents</a:t>
            </a:r>
          </a:p>
        </p:txBody>
      </p:sp>
      <p:sp>
        <p:nvSpPr>
          <p:cNvPr id="50181" name="Text Box 3"/>
          <p:cNvSpPr txBox="1">
            <a:spLocks noChangeArrowheads="1"/>
          </p:cNvSpPr>
          <p:nvPr/>
        </p:nvSpPr>
        <p:spPr bwMode="auto">
          <a:xfrm>
            <a:off x="533400" y="7620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Use a loop to display the contents of each array element</a:t>
            </a:r>
            <a:endParaRPr lang="en-US" altLang="el-GR" sz="2000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50182" name="Text Box 4"/>
          <p:cNvSpPr txBox="1">
            <a:spLocks noChangeArrowheads="1"/>
          </p:cNvSpPr>
          <p:nvPr/>
        </p:nvSpPr>
        <p:spPr bwMode="auto">
          <a:xfrm>
            <a:off x="1981200" y="1524000"/>
            <a:ext cx="464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testArr [ 5 ] = { 10, 20, 30, 40, 50 };</a:t>
            </a:r>
          </a:p>
        </p:txBody>
      </p:sp>
      <p:sp>
        <p:nvSpPr>
          <p:cNvPr id="50183" name="Text Box 5"/>
          <p:cNvSpPr txBox="1">
            <a:spLocks noChangeArrowheads="1"/>
          </p:cNvSpPr>
          <p:nvPr/>
        </p:nvSpPr>
        <p:spPr bwMode="auto">
          <a:xfrm>
            <a:off x="4343400" y="2133600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Displays address of the array, not the contents</a:t>
            </a:r>
          </a:p>
        </p:txBody>
      </p:sp>
      <p:sp>
        <p:nvSpPr>
          <p:cNvPr id="50184" name="Text Box 6"/>
          <p:cNvSpPr txBox="1">
            <a:spLocks noChangeArrowheads="1"/>
          </p:cNvSpPr>
          <p:nvPr/>
        </p:nvSpPr>
        <p:spPr bwMode="auto">
          <a:xfrm>
            <a:off x="6553200" y="13716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and initialize array</a:t>
            </a:r>
          </a:p>
        </p:txBody>
      </p:sp>
      <p:sp>
        <p:nvSpPr>
          <p:cNvPr id="50185" name="Text Box 7"/>
          <p:cNvSpPr txBox="1">
            <a:spLocks noChangeArrowheads="1"/>
          </p:cNvSpPr>
          <p:nvPr/>
        </p:nvSpPr>
        <p:spPr bwMode="auto">
          <a:xfrm>
            <a:off x="5181600" y="3352800"/>
            <a:ext cx="251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Loop displays value of each element</a:t>
            </a:r>
          </a:p>
        </p:txBody>
      </p:sp>
      <p:sp>
        <p:nvSpPr>
          <p:cNvPr id="50186" name="Text Box 8"/>
          <p:cNvSpPr txBox="1">
            <a:spLocks noChangeArrowheads="1"/>
          </p:cNvSpPr>
          <p:nvPr/>
        </p:nvSpPr>
        <p:spPr bwMode="auto">
          <a:xfrm>
            <a:off x="1143000" y="2286000"/>
            <a:ext cx="335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cout &lt;&lt; testArr &lt;&lt; endl;</a:t>
            </a:r>
          </a:p>
        </p:txBody>
      </p:sp>
      <p:sp>
        <p:nvSpPr>
          <p:cNvPr id="50187" name="Text Box 9"/>
          <p:cNvSpPr txBox="1">
            <a:spLocks noChangeArrowheads="1"/>
          </p:cNvSpPr>
          <p:nvPr/>
        </p:nvSpPr>
        <p:spPr bwMode="auto">
          <a:xfrm>
            <a:off x="1143000" y="3276600"/>
            <a:ext cx="441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for ( int ct = 0; ct &lt; 5; ct++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testArr [ ct ] &lt;&lt; endl;</a:t>
            </a:r>
          </a:p>
        </p:txBody>
      </p:sp>
      <p:sp>
        <p:nvSpPr>
          <p:cNvPr id="50188" name="Text Box 10"/>
          <p:cNvSpPr txBox="1">
            <a:spLocks noChangeArrowheads="1"/>
          </p:cNvSpPr>
          <p:nvPr/>
        </p:nvSpPr>
        <p:spPr bwMode="auto">
          <a:xfrm>
            <a:off x="609600" y="18288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Doesn’t work!</a:t>
            </a:r>
          </a:p>
        </p:txBody>
      </p:sp>
      <p:sp>
        <p:nvSpPr>
          <p:cNvPr id="50189" name="Text Box 11"/>
          <p:cNvSpPr txBox="1">
            <a:spLocks noChangeArrowheads="1"/>
          </p:cNvSpPr>
          <p:nvPr/>
        </p:nvSpPr>
        <p:spPr bwMode="auto">
          <a:xfrm>
            <a:off x="609600" y="28194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Works!</a:t>
            </a:r>
          </a:p>
        </p:txBody>
      </p:sp>
      <p:sp>
        <p:nvSpPr>
          <p:cNvPr id="50190" name="Text Box 12"/>
          <p:cNvSpPr txBox="1">
            <a:spLocks noChangeArrowheads="1"/>
          </p:cNvSpPr>
          <p:nvPr/>
        </p:nvSpPr>
        <p:spPr bwMode="auto">
          <a:xfrm>
            <a:off x="609600" y="4114800"/>
            <a:ext cx="670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Exception: Displaying the contents of a char array containing a C-string</a:t>
            </a:r>
          </a:p>
        </p:txBody>
      </p:sp>
      <p:sp>
        <p:nvSpPr>
          <p:cNvPr id="50191" name="Text Box 13"/>
          <p:cNvSpPr txBox="1">
            <a:spLocks noChangeArrowheads="1"/>
          </p:cNvSpPr>
          <p:nvPr/>
        </p:nvSpPr>
        <p:spPr bwMode="auto">
          <a:xfrm>
            <a:off x="1219200" y="5029200"/>
            <a:ext cx="3962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char name [ ] = “Ned Nerd”;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cout &lt;&lt; name &lt;&lt; endl;</a:t>
            </a:r>
          </a:p>
        </p:txBody>
      </p:sp>
      <p:sp>
        <p:nvSpPr>
          <p:cNvPr id="50192" name="Text Box 14"/>
          <p:cNvSpPr txBox="1">
            <a:spLocks noChangeArrowheads="1"/>
          </p:cNvSpPr>
          <p:nvPr/>
        </p:nvSpPr>
        <p:spPr bwMode="auto">
          <a:xfrm>
            <a:off x="762000" y="5715000"/>
            <a:ext cx="403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cout uses \0 when given a char array to determine end of the string</a:t>
            </a:r>
          </a:p>
        </p:txBody>
      </p:sp>
      <p:sp>
        <p:nvSpPr>
          <p:cNvPr id="50193" name="Text Box 15"/>
          <p:cNvSpPr txBox="1">
            <a:spLocks noChangeArrowheads="1"/>
          </p:cNvSpPr>
          <p:nvPr/>
        </p:nvSpPr>
        <p:spPr bwMode="auto">
          <a:xfrm>
            <a:off x="4800600" y="5105400"/>
            <a:ext cx="243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Displays string, not array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05D2D90-61DF-4DDB-9FE1-F8E3108FC68D}" type="slidenum">
              <a:rPr lang="el-GR"/>
              <a:pPr>
                <a:defRPr/>
              </a:pPr>
              <a:t>49</a:t>
            </a:fld>
            <a:endParaRPr lang="el-GR"/>
          </a:p>
        </p:txBody>
      </p:sp>
      <p:sp>
        <p:nvSpPr>
          <p:cNvPr id="51204" name="Text Box 2"/>
          <p:cNvSpPr txBox="1">
            <a:spLocks noChangeArrowheads="1"/>
          </p:cNvSpPr>
          <p:nvPr/>
        </p:nvSpPr>
        <p:spPr bwMode="auto">
          <a:xfrm>
            <a:off x="1143000" y="228600"/>
            <a:ext cx="708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Array Elements as Function Arguments</a:t>
            </a:r>
          </a:p>
        </p:txBody>
      </p:sp>
      <p:sp>
        <p:nvSpPr>
          <p:cNvPr id="51205" name="Text Box 3"/>
          <p:cNvSpPr txBox="1">
            <a:spLocks noChangeArrowheads="1"/>
          </p:cNvSpPr>
          <p:nvPr/>
        </p:nvSpPr>
        <p:spPr bwMode="auto">
          <a:xfrm>
            <a:off x="533400" y="7620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An array element can be an argument to a function</a:t>
            </a:r>
            <a:endParaRPr lang="en-US" altLang="el-GR" sz="2000">
              <a:solidFill>
                <a:srgbClr val="008080"/>
              </a:solidFill>
              <a:latin typeface="Arial" pitchFamily="34" charset="0"/>
            </a:endParaRPr>
          </a:p>
        </p:txBody>
      </p:sp>
      <p:sp>
        <p:nvSpPr>
          <p:cNvPr id="51206" name="Text Box 4"/>
          <p:cNvSpPr txBox="1">
            <a:spLocks noChangeArrowheads="1"/>
          </p:cNvSpPr>
          <p:nvPr/>
        </p:nvSpPr>
        <p:spPr bwMode="auto">
          <a:xfrm>
            <a:off x="4800600" y="358140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Array element, type int, as the argument</a:t>
            </a:r>
          </a:p>
        </p:txBody>
      </p:sp>
      <p:sp>
        <p:nvSpPr>
          <p:cNvPr id="51207" name="Text Box 5"/>
          <p:cNvSpPr txBox="1">
            <a:spLocks noChangeArrowheads="1"/>
          </p:cNvSpPr>
          <p:nvPr/>
        </p:nvSpPr>
        <p:spPr bwMode="auto">
          <a:xfrm>
            <a:off x="1066800" y="2057400"/>
            <a:ext cx="5562600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showVal ( int num );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main 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testArr [ 5 ] =  { 5, 10, 15, 20, 25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int ct = 0; ct &lt; 5; ct++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showVal ( </a:t>
            </a: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testArr [ ct ]</a:t>
            </a:r>
            <a:r>
              <a:rPr lang="en-US" altLang="el-GR" sz="2000">
                <a:latin typeface="Arial" pitchFamily="34" charset="0"/>
              </a:rPr>
              <a:t>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showVal ( </a:t>
            </a: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int num</a:t>
            </a:r>
            <a:r>
              <a:rPr lang="en-US" altLang="el-GR" sz="2000">
                <a:latin typeface="Arial" pitchFamily="34" charset="0"/>
              </a:rPr>
              <a:t>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num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51208" name="Text Box 6"/>
          <p:cNvSpPr txBox="1">
            <a:spLocks noChangeArrowheads="1"/>
          </p:cNvSpPr>
          <p:nvPr/>
        </p:nvSpPr>
        <p:spPr bwMode="auto">
          <a:xfrm>
            <a:off x="609600" y="5715000"/>
            <a:ext cx="716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0000"/>
                </a:solidFill>
                <a:latin typeface="Arial" pitchFamily="34" charset="0"/>
              </a:rPr>
              <a:t>Array elements can be passed by value or by reference</a:t>
            </a:r>
          </a:p>
        </p:txBody>
      </p:sp>
      <p:sp>
        <p:nvSpPr>
          <p:cNvPr id="51209" name="Text Box 7"/>
          <p:cNvSpPr txBox="1">
            <a:spLocks noChangeArrowheads="1"/>
          </p:cNvSpPr>
          <p:nvPr/>
        </p:nvSpPr>
        <p:spPr bwMode="auto">
          <a:xfrm>
            <a:off x="3886200" y="4648200"/>
            <a:ext cx="312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Parameter is also type int</a:t>
            </a:r>
          </a:p>
        </p:txBody>
      </p:sp>
      <p:sp>
        <p:nvSpPr>
          <p:cNvPr id="51210" name="Text Box 8"/>
          <p:cNvSpPr txBox="1">
            <a:spLocks noChangeArrowheads="1"/>
          </p:cNvSpPr>
          <p:nvPr/>
        </p:nvSpPr>
        <p:spPr bwMode="auto">
          <a:xfrm>
            <a:off x="533400" y="1219200"/>
            <a:ext cx="7391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With each loop iteration, the value contained in testArr [ ct ] is passed to the function showVal</a:t>
            </a:r>
          </a:p>
        </p:txBody>
      </p:sp>
      <p:sp>
        <p:nvSpPr>
          <p:cNvPr id="188425" name="Rectangle 9"/>
          <p:cNvSpPr>
            <a:spLocks noChangeArrowheads="1"/>
          </p:cNvSpPr>
          <p:nvPr/>
        </p:nvSpPr>
        <p:spPr bwMode="auto">
          <a:xfrm>
            <a:off x="5791200" y="2362200"/>
            <a:ext cx="28194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12" name="Text Box 10"/>
          <p:cNvSpPr txBox="1">
            <a:spLocks noChangeArrowheads="1"/>
          </p:cNvSpPr>
          <p:nvPr/>
        </p:nvSpPr>
        <p:spPr bwMode="auto">
          <a:xfrm>
            <a:off x="5867400" y="2514600"/>
            <a:ext cx="2819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5   10   15   20   25</a:t>
            </a:r>
          </a:p>
        </p:txBody>
      </p:sp>
      <p:sp>
        <p:nvSpPr>
          <p:cNvPr id="51213" name="Text Box 11"/>
          <p:cNvSpPr txBox="1">
            <a:spLocks noChangeArrowheads="1"/>
          </p:cNvSpPr>
          <p:nvPr/>
        </p:nvSpPr>
        <p:spPr bwMode="auto">
          <a:xfrm>
            <a:off x="5715000" y="19050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Program output: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08B679-76A6-49D8-AFFB-9D052464759D}" type="slidenum">
              <a:rPr lang="el-GR"/>
              <a:pPr>
                <a:defRPr/>
              </a:pPr>
              <a:t>5</a:t>
            </a:fld>
            <a:endParaRPr lang="el-GR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el-GR" smtClean="0"/>
              <a:t>2. </a:t>
            </a:r>
            <a:r>
              <a:rPr lang="el-GR" altLang="el-GR" smtClean="0"/>
              <a:t>Συναρτήσεις που ορίζονται από το χρήστη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>
                <a:solidFill>
                  <a:srgbClr val="CC0000"/>
                </a:solidFill>
              </a:rPr>
              <a:t>Ορισμός συνάρτησης :</a:t>
            </a:r>
            <a:r>
              <a:rPr lang="el-GR" altLang="el-GR" sz="2400" smtClean="0"/>
              <a:t> 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	</a:t>
            </a:r>
            <a:r>
              <a:rPr lang="el-GR" altLang="el-GR" sz="2400" smtClean="0">
                <a:solidFill>
                  <a:srgbClr val="008080"/>
                </a:solidFill>
              </a:rPr>
              <a:t>διεπαφή (πρωτότυπο)</a:t>
            </a:r>
            <a:r>
              <a:rPr lang="el-GR" altLang="el-GR" sz="2400" smtClean="0"/>
              <a:t> και </a:t>
            </a:r>
            <a:r>
              <a:rPr lang="el-GR" altLang="el-GR" sz="2400" smtClean="0">
                <a:solidFill>
                  <a:schemeClr val="accent2"/>
                </a:solidFill>
              </a:rPr>
              <a:t>σώμα συνάρτησης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el-GR" altLang="el-GR" sz="2400" smtClean="0">
                <a:solidFill>
                  <a:srgbClr val="008080"/>
                </a:solidFill>
              </a:rPr>
              <a:t>Το πρωτότυπο περιλαμβάνει :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el-GR" altLang="el-GR" sz="2000" smtClean="0"/>
              <a:t>όνομα συνάρτησης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el-GR" altLang="el-GR" sz="2000" smtClean="0"/>
              <a:t>λίστα παραμέτρων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el-GR" altLang="el-GR" sz="2000" smtClean="0"/>
              <a:t>επιστρεφόμενο τύπο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el-GR" altLang="el-GR" sz="2400" smtClean="0">
                <a:solidFill>
                  <a:schemeClr val="accent2"/>
                </a:solidFill>
              </a:rPr>
              <a:t>Το σώμα της συνάρτησης</a:t>
            </a:r>
            <a:r>
              <a:rPr lang="el-GR" altLang="el-GR" sz="2400" smtClean="0"/>
              <a:t> περιλαμβάνει τις εντολές που υλοποιούν τη συνάρτηση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>
                <a:solidFill>
                  <a:srgbClr val="CC0000"/>
                </a:solidFill>
              </a:rPr>
              <a:t>Κλήση συνάρτησης :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	η χρήση του ονόματός της σε κάποια άλλη συνάρτηση (π.χ. στη </a:t>
            </a:r>
            <a:r>
              <a:rPr lang="en-US" altLang="el-GR" sz="2400" smtClean="0"/>
              <a:t>main</a:t>
            </a:r>
            <a:r>
              <a:rPr lang="el-GR" altLang="el-GR" sz="2400" smtClean="0"/>
              <a:t>) μαζί με ένα ζεύγος παρενθέσεων όπου υπάρχουν τα ορίσματα της συνάρτησης, σε πλήρη αντιστοιχία στη σειρά, τον τύπο και το πλήθος με τη λίστα παραμέτρων.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AC8645-B72A-418B-BB04-B8AC09FACD7D}" type="slidenum">
              <a:rPr lang="el-GR"/>
              <a:pPr>
                <a:defRPr/>
              </a:pPr>
              <a:t>50</a:t>
            </a:fld>
            <a:endParaRPr lang="el-GR"/>
          </a:p>
        </p:txBody>
      </p:sp>
      <p:sp>
        <p:nvSpPr>
          <p:cNvPr id="52227" name="Text Box 2"/>
          <p:cNvSpPr txBox="1">
            <a:spLocks noChangeArrowheads="1"/>
          </p:cNvSpPr>
          <p:nvPr/>
        </p:nvSpPr>
        <p:spPr bwMode="auto">
          <a:xfrm>
            <a:off x="1143000" y="228600"/>
            <a:ext cx="708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Arrays as Function Arguments</a:t>
            </a:r>
          </a:p>
        </p:txBody>
      </p:sp>
      <p:sp>
        <p:nvSpPr>
          <p:cNvPr id="52228" name="Text Box 3"/>
          <p:cNvSpPr txBox="1">
            <a:spLocks noChangeArrowheads="1"/>
          </p:cNvSpPr>
          <p:nvPr/>
        </p:nvSpPr>
        <p:spPr bwMode="auto">
          <a:xfrm>
            <a:off x="533400" y="7620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An entire array can be an argument to a function</a:t>
            </a:r>
            <a:endParaRPr lang="en-US" altLang="el-GR" sz="2000">
              <a:solidFill>
                <a:srgbClr val="CC0000"/>
              </a:solidFill>
              <a:latin typeface="Arial" pitchFamily="34" charset="0"/>
            </a:endParaRPr>
          </a:p>
        </p:txBody>
      </p:sp>
      <p:sp>
        <p:nvSpPr>
          <p:cNvPr id="52229" name="Text Box 4"/>
          <p:cNvSpPr txBox="1">
            <a:spLocks noChangeArrowheads="1"/>
          </p:cNvSpPr>
          <p:nvPr/>
        </p:nvSpPr>
        <p:spPr bwMode="auto">
          <a:xfrm>
            <a:off x="3657600" y="3124200"/>
            <a:ext cx="373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Starting address of array is passed to function showVal</a:t>
            </a:r>
          </a:p>
        </p:txBody>
      </p:sp>
      <p:sp>
        <p:nvSpPr>
          <p:cNvPr id="52230" name="Text Box 5"/>
          <p:cNvSpPr txBox="1">
            <a:spLocks noChangeArrowheads="1"/>
          </p:cNvSpPr>
          <p:nvPr/>
        </p:nvSpPr>
        <p:spPr bwMode="auto">
          <a:xfrm>
            <a:off x="838200" y="1676400"/>
            <a:ext cx="5715000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showVal ( int nums [ ] );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main 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testArr [ 5 ] =  { 5, 10, 15, 20, 25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showVal ( </a:t>
            </a:r>
            <a:r>
              <a:rPr lang="en-US" altLang="el-GR" sz="2000">
                <a:solidFill>
                  <a:srgbClr val="CC0000"/>
                </a:solidFill>
                <a:latin typeface="Arial" pitchFamily="34" charset="0"/>
              </a:rPr>
              <a:t>testArr</a:t>
            </a:r>
            <a:r>
              <a:rPr lang="en-US" altLang="el-GR" sz="2000">
                <a:latin typeface="Arial" pitchFamily="34" charset="0"/>
              </a:rPr>
              <a:t>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showVal ( </a:t>
            </a:r>
            <a:r>
              <a:rPr lang="en-US" altLang="el-GR" sz="2000">
                <a:solidFill>
                  <a:srgbClr val="CC0000"/>
                </a:solidFill>
                <a:latin typeface="Arial" pitchFamily="34" charset="0"/>
              </a:rPr>
              <a:t>int nums [ ]</a:t>
            </a:r>
            <a:r>
              <a:rPr lang="en-US" altLang="el-GR" sz="2000">
                <a:latin typeface="Arial" pitchFamily="34" charset="0"/>
              </a:rPr>
              <a:t>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int ct = 0; ct &lt; 5; ct++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nums [ ct ]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52231" name="Text Box 6"/>
          <p:cNvSpPr txBox="1">
            <a:spLocks noChangeArrowheads="1"/>
          </p:cNvSpPr>
          <p:nvPr/>
        </p:nvSpPr>
        <p:spPr bwMode="auto">
          <a:xfrm>
            <a:off x="4419600" y="3810000"/>
            <a:ext cx="3124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Array passed by reference, no &amp; needed</a:t>
            </a:r>
          </a:p>
        </p:txBody>
      </p:sp>
      <p:sp>
        <p:nvSpPr>
          <p:cNvPr id="52232" name="Text Box 7"/>
          <p:cNvSpPr txBox="1">
            <a:spLocks noChangeArrowheads="1"/>
          </p:cNvSpPr>
          <p:nvPr/>
        </p:nvSpPr>
        <p:spPr bwMode="auto">
          <a:xfrm>
            <a:off x="533400" y="1219200"/>
            <a:ext cx="784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Any changes to parameter nums, effect argument testArr</a:t>
            </a:r>
          </a:p>
        </p:txBody>
      </p:sp>
      <p:sp>
        <p:nvSpPr>
          <p:cNvPr id="189448" name="Rectangle 8"/>
          <p:cNvSpPr>
            <a:spLocks noChangeArrowheads="1"/>
          </p:cNvSpPr>
          <p:nvPr/>
        </p:nvSpPr>
        <p:spPr bwMode="auto">
          <a:xfrm>
            <a:off x="6019800" y="2590800"/>
            <a:ext cx="2819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34" name="Text Box 9"/>
          <p:cNvSpPr txBox="1">
            <a:spLocks noChangeArrowheads="1"/>
          </p:cNvSpPr>
          <p:nvPr/>
        </p:nvSpPr>
        <p:spPr bwMode="auto">
          <a:xfrm>
            <a:off x="6096000" y="2667000"/>
            <a:ext cx="243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5   10   15   20   25</a:t>
            </a:r>
          </a:p>
        </p:txBody>
      </p:sp>
      <p:sp>
        <p:nvSpPr>
          <p:cNvPr id="52235" name="Text Box 10"/>
          <p:cNvSpPr txBox="1">
            <a:spLocks noChangeArrowheads="1"/>
          </p:cNvSpPr>
          <p:nvPr/>
        </p:nvSpPr>
        <p:spPr bwMode="auto">
          <a:xfrm>
            <a:off x="5943600" y="2133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Program output:</a:t>
            </a:r>
          </a:p>
        </p:txBody>
      </p:sp>
      <p:sp>
        <p:nvSpPr>
          <p:cNvPr id="52236" name="Text Box 11"/>
          <p:cNvSpPr txBox="1">
            <a:spLocks noChangeArrowheads="1"/>
          </p:cNvSpPr>
          <p:nvPr/>
        </p:nvSpPr>
        <p:spPr bwMode="auto">
          <a:xfrm>
            <a:off x="4572000" y="1600200"/>
            <a:ext cx="3276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Accepts address of an array of integers as argument</a:t>
            </a:r>
          </a:p>
        </p:txBody>
      </p:sp>
      <p:sp>
        <p:nvSpPr>
          <p:cNvPr id="189452" name="Rectangle 12"/>
          <p:cNvSpPr>
            <a:spLocks noChangeArrowheads="1"/>
          </p:cNvSpPr>
          <p:nvPr/>
        </p:nvSpPr>
        <p:spPr bwMode="auto">
          <a:xfrm>
            <a:off x="2819400" y="5410200"/>
            <a:ext cx="45720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38" name="Text Box 13"/>
          <p:cNvSpPr txBox="1">
            <a:spLocks noChangeArrowheads="1"/>
          </p:cNvSpPr>
          <p:nvPr/>
        </p:nvSpPr>
        <p:spPr bwMode="auto">
          <a:xfrm>
            <a:off x="3048000" y="5486400"/>
            <a:ext cx="426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5	10	15	20	25</a:t>
            </a:r>
          </a:p>
        </p:txBody>
      </p:sp>
      <p:sp>
        <p:nvSpPr>
          <p:cNvPr id="52239" name="Text Box 14"/>
          <p:cNvSpPr txBox="1">
            <a:spLocks noChangeArrowheads="1"/>
          </p:cNvSpPr>
          <p:nvPr/>
        </p:nvSpPr>
        <p:spPr bwMode="auto">
          <a:xfrm>
            <a:off x="1752600" y="54864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testArr</a:t>
            </a:r>
          </a:p>
        </p:txBody>
      </p:sp>
      <p:sp>
        <p:nvSpPr>
          <p:cNvPr id="52240" name="Text Box 15"/>
          <p:cNvSpPr txBox="1">
            <a:spLocks noChangeArrowheads="1"/>
          </p:cNvSpPr>
          <p:nvPr/>
        </p:nvSpPr>
        <p:spPr bwMode="auto">
          <a:xfrm>
            <a:off x="3048000" y="5029200"/>
            <a:ext cx="449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0	1	2	3	4</a:t>
            </a:r>
          </a:p>
        </p:txBody>
      </p:sp>
      <p:sp>
        <p:nvSpPr>
          <p:cNvPr id="52241" name="Text Box 16"/>
          <p:cNvSpPr txBox="1">
            <a:spLocks noChangeArrowheads="1"/>
          </p:cNvSpPr>
          <p:nvPr/>
        </p:nvSpPr>
        <p:spPr bwMode="auto">
          <a:xfrm>
            <a:off x="2057400" y="6172200"/>
            <a:ext cx="632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0000"/>
                </a:solidFill>
                <a:latin typeface="Arial" pitchFamily="34" charset="0"/>
              </a:rPr>
              <a:t>nums[0]   nums[1]   nums[2]   nums[3]   nums[4]</a:t>
            </a:r>
          </a:p>
        </p:txBody>
      </p:sp>
      <p:sp>
        <p:nvSpPr>
          <p:cNvPr id="189457" name="Line 17"/>
          <p:cNvSpPr>
            <a:spLocks noChangeShapeType="1"/>
          </p:cNvSpPr>
          <p:nvPr/>
        </p:nvSpPr>
        <p:spPr bwMode="auto">
          <a:xfrm flipV="1">
            <a:off x="2590800" y="5867400"/>
            <a:ext cx="457200" cy="3810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58" name="Line 18"/>
          <p:cNvSpPr>
            <a:spLocks noChangeShapeType="1"/>
          </p:cNvSpPr>
          <p:nvPr/>
        </p:nvSpPr>
        <p:spPr bwMode="auto">
          <a:xfrm flipV="1">
            <a:off x="3733800" y="5867400"/>
            <a:ext cx="457200" cy="3810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59" name="Line 19"/>
          <p:cNvSpPr>
            <a:spLocks noChangeShapeType="1"/>
          </p:cNvSpPr>
          <p:nvPr/>
        </p:nvSpPr>
        <p:spPr bwMode="auto">
          <a:xfrm flipV="1">
            <a:off x="4800600" y="5867400"/>
            <a:ext cx="304800" cy="3810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60" name="Line 20"/>
          <p:cNvSpPr>
            <a:spLocks noChangeShapeType="1"/>
          </p:cNvSpPr>
          <p:nvPr/>
        </p:nvSpPr>
        <p:spPr bwMode="auto">
          <a:xfrm flipV="1">
            <a:off x="5867400" y="5867400"/>
            <a:ext cx="152400" cy="3810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61" name="Line 21"/>
          <p:cNvSpPr>
            <a:spLocks noChangeShapeType="1"/>
          </p:cNvSpPr>
          <p:nvPr/>
        </p:nvSpPr>
        <p:spPr bwMode="auto">
          <a:xfrm flipH="1" flipV="1">
            <a:off x="7010400" y="5867400"/>
            <a:ext cx="76200" cy="3810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62" name="Line 22"/>
          <p:cNvSpPr>
            <a:spLocks noChangeShapeType="1"/>
          </p:cNvSpPr>
          <p:nvPr/>
        </p:nvSpPr>
        <p:spPr bwMode="auto">
          <a:xfrm>
            <a:off x="36576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63" name="Line 23"/>
          <p:cNvSpPr>
            <a:spLocks noChangeShapeType="1"/>
          </p:cNvSpPr>
          <p:nvPr/>
        </p:nvSpPr>
        <p:spPr bwMode="auto">
          <a:xfrm>
            <a:off x="4648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64" name="Line 24"/>
          <p:cNvSpPr>
            <a:spLocks noChangeShapeType="1"/>
          </p:cNvSpPr>
          <p:nvPr/>
        </p:nvSpPr>
        <p:spPr bwMode="auto">
          <a:xfrm>
            <a:off x="55626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65" name="Line 25"/>
          <p:cNvSpPr>
            <a:spLocks noChangeShapeType="1"/>
          </p:cNvSpPr>
          <p:nvPr/>
        </p:nvSpPr>
        <p:spPr bwMode="auto">
          <a:xfrm>
            <a:off x="64770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51" name="Text Box 26"/>
          <p:cNvSpPr txBox="1">
            <a:spLocks noChangeArrowheads="1"/>
          </p:cNvSpPr>
          <p:nvPr/>
        </p:nvSpPr>
        <p:spPr bwMode="auto">
          <a:xfrm>
            <a:off x="7010400" y="46482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nums references testArr</a:t>
            </a:r>
          </a:p>
        </p:txBody>
      </p:sp>
      <p:sp>
        <p:nvSpPr>
          <p:cNvPr id="189467" name="Line 27"/>
          <p:cNvSpPr>
            <a:spLocks noChangeShapeType="1"/>
          </p:cNvSpPr>
          <p:nvPr/>
        </p:nvSpPr>
        <p:spPr bwMode="auto">
          <a:xfrm flipH="1" flipV="1">
            <a:off x="3733800" y="40386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468" name="Line 28"/>
          <p:cNvSpPr>
            <a:spLocks noChangeShapeType="1"/>
          </p:cNvSpPr>
          <p:nvPr/>
        </p:nvSpPr>
        <p:spPr bwMode="auto">
          <a:xfrm flipH="1" flipV="1">
            <a:off x="3048000" y="33528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2BD75A-6B17-41EB-B59C-5659487ABB2B}" type="slidenum">
              <a:rPr lang="el-GR"/>
              <a:pPr>
                <a:defRPr/>
              </a:pPr>
              <a:t>51</a:t>
            </a:fld>
            <a:endParaRPr lang="el-GR"/>
          </a:p>
        </p:txBody>
      </p:sp>
      <p:sp>
        <p:nvSpPr>
          <p:cNvPr id="53251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Arrays as Function Arguments</a:t>
            </a:r>
          </a:p>
        </p:txBody>
      </p:sp>
      <p:sp>
        <p:nvSpPr>
          <p:cNvPr id="53252" name="Text Box 3"/>
          <p:cNvSpPr txBox="1">
            <a:spLocks noChangeArrowheads="1"/>
          </p:cNvSpPr>
          <p:nvPr/>
        </p:nvSpPr>
        <p:spPr bwMode="auto">
          <a:xfrm>
            <a:off x="685800" y="7620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Use two arguments:   The address of the array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			     The size of the array</a:t>
            </a:r>
            <a:endParaRPr lang="en-US" altLang="el-GR" sz="2000">
              <a:solidFill>
                <a:srgbClr val="CC0000"/>
              </a:solidFill>
              <a:latin typeface="Arial" pitchFamily="34" charset="0"/>
            </a:endParaRPr>
          </a:p>
        </p:txBody>
      </p:sp>
      <p:sp>
        <p:nvSpPr>
          <p:cNvPr id="53253" name="Text Box 4"/>
          <p:cNvSpPr txBox="1">
            <a:spLocks noChangeArrowheads="1"/>
          </p:cNvSpPr>
          <p:nvPr/>
        </p:nvSpPr>
        <p:spPr bwMode="auto">
          <a:xfrm>
            <a:off x="6629400" y="21336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and initialize arrays</a:t>
            </a:r>
          </a:p>
        </p:txBody>
      </p:sp>
      <p:sp>
        <p:nvSpPr>
          <p:cNvPr id="53254" name="Text Box 5"/>
          <p:cNvSpPr txBox="1">
            <a:spLocks noChangeArrowheads="1"/>
          </p:cNvSpPr>
          <p:nvPr/>
        </p:nvSpPr>
        <p:spPr bwMode="auto">
          <a:xfrm>
            <a:off x="2057400" y="2209800"/>
            <a:ext cx="57912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testArr1 [ 2 ] = { 5, 10 };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testArr2 [ 5 ] = { 5, 10, 15, 20, 25 };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testArr3 [ 7 ] = { 5, 10, 15, 20, 25, 30, 35 };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showVal ( testArr1, 2 );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showVal ( testArr2, 5 );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showVal ( testArr3, 7 );</a:t>
            </a:r>
          </a:p>
        </p:txBody>
      </p:sp>
      <p:sp>
        <p:nvSpPr>
          <p:cNvPr id="53255" name="Text Box 6"/>
          <p:cNvSpPr txBox="1">
            <a:spLocks noChangeArrowheads="1"/>
          </p:cNvSpPr>
          <p:nvPr/>
        </p:nvSpPr>
        <p:spPr bwMode="auto">
          <a:xfrm>
            <a:off x="762000" y="1524000"/>
            <a:ext cx="7010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Modify function showVal to display the contents of an int array of any size</a:t>
            </a:r>
          </a:p>
        </p:txBody>
      </p:sp>
      <p:sp>
        <p:nvSpPr>
          <p:cNvPr id="53256" name="Text Box 7"/>
          <p:cNvSpPr txBox="1">
            <a:spLocks noChangeArrowheads="1"/>
          </p:cNvSpPr>
          <p:nvPr/>
        </p:nvSpPr>
        <p:spPr bwMode="auto">
          <a:xfrm>
            <a:off x="304800" y="36576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Function calls to showVal</a:t>
            </a:r>
          </a:p>
        </p:txBody>
      </p:sp>
      <p:sp>
        <p:nvSpPr>
          <p:cNvPr id="53257" name="Text Box 8"/>
          <p:cNvSpPr txBox="1">
            <a:spLocks noChangeArrowheads="1"/>
          </p:cNvSpPr>
          <p:nvPr/>
        </p:nvSpPr>
        <p:spPr bwMode="auto">
          <a:xfrm>
            <a:off x="762000" y="2209800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In main:</a:t>
            </a:r>
          </a:p>
        </p:txBody>
      </p:sp>
      <p:sp>
        <p:nvSpPr>
          <p:cNvPr id="53258" name="Text Box 9"/>
          <p:cNvSpPr txBox="1">
            <a:spLocks noChangeArrowheads="1"/>
          </p:cNvSpPr>
          <p:nvPr/>
        </p:nvSpPr>
        <p:spPr bwMode="auto">
          <a:xfrm>
            <a:off x="5257800" y="36576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Address of array</a:t>
            </a:r>
          </a:p>
        </p:txBody>
      </p:sp>
      <p:sp>
        <p:nvSpPr>
          <p:cNvPr id="53259" name="Text Box 10"/>
          <p:cNvSpPr txBox="1">
            <a:spLocks noChangeArrowheads="1"/>
          </p:cNvSpPr>
          <p:nvPr/>
        </p:nvSpPr>
        <p:spPr bwMode="auto">
          <a:xfrm>
            <a:off x="5943600" y="40386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Size of array</a:t>
            </a:r>
          </a:p>
        </p:txBody>
      </p:sp>
      <p:sp>
        <p:nvSpPr>
          <p:cNvPr id="190475" name="Rectangle 11"/>
          <p:cNvSpPr>
            <a:spLocks noChangeArrowheads="1"/>
          </p:cNvSpPr>
          <p:nvPr/>
        </p:nvSpPr>
        <p:spPr bwMode="auto">
          <a:xfrm>
            <a:off x="2514600" y="4648200"/>
            <a:ext cx="5486400" cy="1828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261" name="Text Box 12"/>
          <p:cNvSpPr txBox="1">
            <a:spLocks noChangeArrowheads="1"/>
          </p:cNvSpPr>
          <p:nvPr/>
        </p:nvSpPr>
        <p:spPr bwMode="auto">
          <a:xfrm>
            <a:off x="2819400" y="4724400"/>
            <a:ext cx="4800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void showVal ( int nums [ ],</a:t>
            </a:r>
            <a:r>
              <a:rPr lang="en-US" altLang="el-GR" sz="2000">
                <a:solidFill>
                  <a:schemeClr val="hlink"/>
                </a:solidFill>
                <a:latin typeface="Arial" pitchFamily="34" charset="0"/>
              </a:rPr>
              <a:t>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int size</a:t>
            </a:r>
            <a:r>
              <a:rPr lang="en-US" altLang="el-GR" sz="2000">
                <a:solidFill>
                  <a:schemeClr val="hlink"/>
                </a:solidFill>
                <a:latin typeface="Arial" pitchFamily="34" charset="0"/>
              </a:rPr>
              <a:t>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     for ( int ct = 0; ct &lt;</a:t>
            </a:r>
            <a:r>
              <a:rPr lang="en-US" altLang="el-GR" sz="2000">
                <a:solidFill>
                  <a:schemeClr val="hlink"/>
                </a:solidFill>
                <a:latin typeface="Arial" pitchFamily="34" charset="0"/>
              </a:rPr>
              <a:t>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size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; ct++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          cout &lt;&lt; nums [ ct ]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}</a:t>
            </a:r>
          </a:p>
        </p:txBody>
      </p:sp>
      <p:sp>
        <p:nvSpPr>
          <p:cNvPr id="53262" name="Text Box 13"/>
          <p:cNvSpPr txBox="1">
            <a:spLocks noChangeArrowheads="1"/>
          </p:cNvSpPr>
          <p:nvPr/>
        </p:nvSpPr>
        <p:spPr bwMode="auto">
          <a:xfrm>
            <a:off x="838200" y="4800600"/>
            <a:ext cx="167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New showVal:</a:t>
            </a:r>
          </a:p>
        </p:txBody>
      </p:sp>
      <p:sp>
        <p:nvSpPr>
          <p:cNvPr id="190478" name="Line 14"/>
          <p:cNvSpPr>
            <a:spLocks noChangeShapeType="1"/>
          </p:cNvSpPr>
          <p:nvPr/>
        </p:nvSpPr>
        <p:spPr bwMode="auto">
          <a:xfrm flipH="1">
            <a:off x="4267200" y="38100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0479" name="Line 15"/>
          <p:cNvSpPr>
            <a:spLocks noChangeShapeType="1"/>
          </p:cNvSpPr>
          <p:nvPr/>
        </p:nvSpPr>
        <p:spPr bwMode="auto">
          <a:xfrm flipH="1">
            <a:off x="5410200" y="3962400"/>
            <a:ext cx="76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0480" name="Line 16"/>
          <p:cNvSpPr>
            <a:spLocks noChangeShapeType="1"/>
          </p:cNvSpPr>
          <p:nvPr/>
        </p:nvSpPr>
        <p:spPr bwMode="auto">
          <a:xfrm flipH="1" flipV="1">
            <a:off x="4648200" y="4038600"/>
            <a:ext cx="1371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0481" name="Line 17"/>
          <p:cNvSpPr>
            <a:spLocks noChangeShapeType="1"/>
          </p:cNvSpPr>
          <p:nvPr/>
        </p:nvSpPr>
        <p:spPr bwMode="auto">
          <a:xfrm>
            <a:off x="62484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267" name="Text Box 18"/>
          <p:cNvSpPr txBox="1">
            <a:spLocks noChangeArrowheads="1"/>
          </p:cNvSpPr>
          <p:nvPr/>
        </p:nvSpPr>
        <p:spPr bwMode="auto">
          <a:xfrm>
            <a:off x="5334000" y="5105400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Use parameter to terminate loop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2723938-1546-401C-B9C4-E1974B1D0AEF}" type="slidenum">
              <a:rPr lang="el-GR"/>
              <a:pPr>
                <a:defRPr/>
              </a:pPr>
              <a:t>52</a:t>
            </a:fld>
            <a:endParaRPr lang="el-GR"/>
          </a:p>
        </p:txBody>
      </p:sp>
      <p:sp>
        <p:nvSpPr>
          <p:cNvPr id="54276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Arrays as Function Arguments</a:t>
            </a:r>
          </a:p>
        </p:txBody>
      </p:sp>
      <p:sp>
        <p:nvSpPr>
          <p:cNvPr id="54277" name="Text Box 3"/>
          <p:cNvSpPr txBox="1">
            <a:spLocks noChangeArrowheads="1"/>
          </p:cNvSpPr>
          <p:nvPr/>
        </p:nvSpPr>
        <p:spPr bwMode="auto">
          <a:xfrm>
            <a:off x="685800" y="7620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Array parameters give direct access to the array argument</a:t>
            </a:r>
            <a:endParaRPr lang="en-US" altLang="el-GR" sz="2000">
              <a:solidFill>
                <a:srgbClr val="008080"/>
              </a:solidFill>
              <a:latin typeface="Arial" pitchFamily="34" charset="0"/>
            </a:endParaRPr>
          </a:p>
        </p:txBody>
      </p:sp>
      <p:sp>
        <p:nvSpPr>
          <p:cNvPr id="54278" name="Text Box 4"/>
          <p:cNvSpPr txBox="1">
            <a:spLocks noChangeArrowheads="1"/>
          </p:cNvSpPr>
          <p:nvPr/>
        </p:nvSpPr>
        <p:spPr bwMode="auto">
          <a:xfrm>
            <a:off x="4876800" y="5257800"/>
            <a:ext cx="3124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Changes values in parameter nums and argument testArr</a:t>
            </a:r>
          </a:p>
        </p:txBody>
      </p:sp>
      <p:sp>
        <p:nvSpPr>
          <p:cNvPr id="54279" name="Text Box 5"/>
          <p:cNvSpPr txBox="1">
            <a:spLocks noChangeArrowheads="1"/>
          </p:cNvSpPr>
          <p:nvPr/>
        </p:nvSpPr>
        <p:spPr bwMode="auto">
          <a:xfrm>
            <a:off x="1143000" y="1600200"/>
            <a:ext cx="5791200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doubleArr ( int nums [ ], int size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main 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testArr [ 5 ] = { 1, 2, 3, 4, 5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int ct = 0; ct &lt; 5; ct++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testArr [ ct ]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doubleArr ( testArr, 5 );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int ct = 0; ct &lt; 5; ct++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testArr [ ct ]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doubleArr ( int nums [ ], int size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int i = 0; i &lt; size; i++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nums [ i ] *= 2;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191494" name="Rectangle 6"/>
          <p:cNvSpPr>
            <a:spLocks noChangeArrowheads="1"/>
          </p:cNvSpPr>
          <p:nvPr/>
        </p:nvSpPr>
        <p:spPr bwMode="auto">
          <a:xfrm>
            <a:off x="6096000" y="2743200"/>
            <a:ext cx="24384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281" name="Text Box 7"/>
          <p:cNvSpPr txBox="1">
            <a:spLocks noChangeArrowheads="1"/>
          </p:cNvSpPr>
          <p:nvPr/>
        </p:nvSpPr>
        <p:spPr bwMode="auto">
          <a:xfrm>
            <a:off x="6248400" y="2895600"/>
            <a:ext cx="2286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1   2   3   4   5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2   4   6   8   10   </a:t>
            </a:r>
          </a:p>
        </p:txBody>
      </p:sp>
      <p:sp>
        <p:nvSpPr>
          <p:cNvPr id="54282" name="Text Box 8"/>
          <p:cNvSpPr txBox="1">
            <a:spLocks noChangeArrowheads="1"/>
          </p:cNvSpPr>
          <p:nvPr/>
        </p:nvSpPr>
        <p:spPr bwMode="auto">
          <a:xfrm>
            <a:off x="6019800" y="22098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Program output: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7B97F2E-8E96-4C89-B4A8-72AAB64AF50F}" type="slidenum">
              <a:rPr lang="el-GR"/>
              <a:pPr>
                <a:defRPr/>
              </a:pPr>
              <a:t>53</a:t>
            </a:fld>
            <a:endParaRPr lang="el-GR"/>
          </a:p>
        </p:txBody>
      </p:sp>
      <p:sp>
        <p:nvSpPr>
          <p:cNvPr id="55299" name="Text Box 2"/>
          <p:cNvSpPr txBox="1">
            <a:spLocks noChangeArrowheads="1"/>
          </p:cNvSpPr>
          <p:nvPr/>
        </p:nvSpPr>
        <p:spPr bwMode="auto">
          <a:xfrm>
            <a:off x="533400" y="228600"/>
            <a:ext cx="807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Partially Filled Arrays</a:t>
            </a:r>
          </a:p>
        </p:txBody>
      </p:sp>
      <p:sp>
        <p:nvSpPr>
          <p:cNvPr id="55300" name="Text Box 3"/>
          <p:cNvSpPr txBox="1">
            <a:spLocks noChangeArrowheads="1"/>
          </p:cNvSpPr>
          <p:nvPr/>
        </p:nvSpPr>
        <p:spPr bwMode="auto">
          <a:xfrm>
            <a:off x="457200" y="685800"/>
            <a:ext cx="838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The exact size needed for an array is not always known when the program is written or the size may vary from one run to another</a:t>
            </a:r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1066800" y="3276600"/>
            <a:ext cx="74676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double compute_ave ( int a[ ], </a:t>
            </a: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int number_used</a:t>
            </a:r>
            <a:r>
              <a:rPr lang="en-US" altLang="el-GR" sz="2000">
                <a:latin typeface="Arial" pitchFamily="34" charset="0"/>
              </a:rPr>
              <a:t>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double total = 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int index = 0; index &lt; </a:t>
            </a: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number_used</a:t>
            </a:r>
            <a:r>
              <a:rPr lang="en-US" altLang="el-GR" sz="2000">
                <a:latin typeface="Arial" pitchFamily="34" charset="0"/>
              </a:rPr>
              <a:t>; index++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total = total + a[ index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if ( number_used &gt; 0 )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return ( total / number_used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.  .  .  .</a:t>
            </a:r>
          </a:p>
        </p:txBody>
      </p:sp>
      <p:sp>
        <p:nvSpPr>
          <p:cNvPr id="55302" name="Text Box 5"/>
          <p:cNvSpPr txBox="1">
            <a:spLocks noChangeArrowheads="1"/>
          </p:cNvSpPr>
          <p:nvPr/>
        </p:nvSpPr>
        <p:spPr bwMode="auto">
          <a:xfrm>
            <a:off x="457200" y="1752600"/>
            <a:ext cx="845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Declare array to be the largest size the program could possibly need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Use as much of the array as is needed, keep track of part used</a:t>
            </a:r>
          </a:p>
        </p:txBody>
      </p:sp>
      <p:sp>
        <p:nvSpPr>
          <p:cNvPr id="55303" name="Text Box 6"/>
          <p:cNvSpPr txBox="1">
            <a:spLocks noChangeArrowheads="1"/>
          </p:cNvSpPr>
          <p:nvPr/>
        </p:nvSpPr>
        <p:spPr bwMode="auto">
          <a:xfrm>
            <a:off x="533400" y="2590800"/>
            <a:ext cx="7848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Function compute_ave returns the average of numbers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a[ 0 ] through a[ number_used – 1 ]</a:t>
            </a:r>
          </a:p>
        </p:txBody>
      </p:sp>
      <p:sp>
        <p:nvSpPr>
          <p:cNvPr id="55304" name="Text Box 7"/>
          <p:cNvSpPr txBox="1">
            <a:spLocks noChangeArrowheads="1"/>
          </p:cNvSpPr>
          <p:nvPr/>
        </p:nvSpPr>
        <p:spPr bwMode="auto">
          <a:xfrm>
            <a:off x="609600" y="5715000"/>
            <a:ext cx="800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A variable similar to number_used must always be an argument to any function that manipulates a partially filled array</a:t>
            </a:r>
          </a:p>
        </p:txBody>
      </p:sp>
      <p:sp>
        <p:nvSpPr>
          <p:cNvPr id="192520" name="Line 8"/>
          <p:cNvSpPr>
            <a:spLocks noChangeShapeType="1"/>
          </p:cNvSpPr>
          <p:nvPr/>
        </p:nvSpPr>
        <p:spPr bwMode="auto">
          <a:xfrm>
            <a:off x="533400" y="2514600"/>
            <a:ext cx="807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306" name="Text Box 9"/>
          <p:cNvSpPr txBox="1">
            <a:spLocks noChangeArrowheads="1"/>
          </p:cNvSpPr>
          <p:nvPr/>
        </p:nvSpPr>
        <p:spPr bwMode="auto">
          <a:xfrm>
            <a:off x="4876800" y="3810000"/>
            <a:ext cx="3352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How much of array is used</a:t>
            </a:r>
          </a:p>
        </p:txBody>
      </p:sp>
      <p:sp>
        <p:nvSpPr>
          <p:cNvPr id="55307" name="Text Box 10"/>
          <p:cNvSpPr txBox="1">
            <a:spLocks noChangeArrowheads="1"/>
          </p:cNvSpPr>
          <p:nvPr/>
        </p:nvSpPr>
        <p:spPr bwMode="auto">
          <a:xfrm>
            <a:off x="5181600" y="29718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Partially filled array</a:t>
            </a:r>
          </a:p>
        </p:txBody>
      </p:sp>
      <p:sp>
        <p:nvSpPr>
          <p:cNvPr id="192523" name="Line 11"/>
          <p:cNvSpPr>
            <a:spLocks noChangeShapeType="1"/>
          </p:cNvSpPr>
          <p:nvPr/>
        </p:nvSpPr>
        <p:spPr bwMode="auto">
          <a:xfrm flipH="1">
            <a:off x="4572000" y="32004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2524" name="Line 12"/>
          <p:cNvSpPr>
            <a:spLocks noChangeShapeType="1"/>
          </p:cNvSpPr>
          <p:nvPr/>
        </p:nvSpPr>
        <p:spPr bwMode="auto">
          <a:xfrm flipV="1">
            <a:off x="5334000" y="35814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2525" name="Line 13"/>
          <p:cNvSpPr>
            <a:spLocks noChangeShapeType="1"/>
          </p:cNvSpPr>
          <p:nvPr/>
        </p:nvSpPr>
        <p:spPr bwMode="auto">
          <a:xfrm>
            <a:off x="5334000" y="41148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46A74E0-78F7-4139-9B8A-026D5DFD4D03}" type="slidenum">
              <a:rPr lang="el-GR"/>
              <a:pPr>
                <a:defRPr/>
              </a:pPr>
              <a:t>54</a:t>
            </a:fld>
            <a:endParaRPr lang="el-GR"/>
          </a:p>
        </p:txBody>
      </p:sp>
      <p:sp>
        <p:nvSpPr>
          <p:cNvPr id="56323" name="Text Box 2"/>
          <p:cNvSpPr txBox="1">
            <a:spLocks noChangeArrowheads="1"/>
          </p:cNvSpPr>
          <p:nvPr/>
        </p:nvSpPr>
        <p:spPr bwMode="auto">
          <a:xfrm>
            <a:off x="533400" y="228600"/>
            <a:ext cx="807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Two-dimensional Arrays</a:t>
            </a:r>
          </a:p>
        </p:txBody>
      </p:sp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457200" y="685800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Two-dimensional array is several identical arrays put together in the form of a table</a:t>
            </a:r>
          </a:p>
        </p:txBody>
      </p:sp>
      <p:sp>
        <p:nvSpPr>
          <p:cNvPr id="56325" name="Text Box 4"/>
          <p:cNvSpPr txBox="1">
            <a:spLocks noChangeArrowheads="1"/>
          </p:cNvSpPr>
          <p:nvPr/>
        </p:nvSpPr>
        <p:spPr bwMode="auto">
          <a:xfrm>
            <a:off x="533400" y="1524000"/>
            <a:ext cx="434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Holds multiple sets of values</a:t>
            </a:r>
          </a:p>
        </p:txBody>
      </p:sp>
      <p:sp>
        <p:nvSpPr>
          <p:cNvPr id="56326" name="Text Box 5"/>
          <p:cNvSpPr txBox="1">
            <a:spLocks noChangeArrowheads="1"/>
          </p:cNvSpPr>
          <p:nvPr/>
        </p:nvSpPr>
        <p:spPr bwMode="auto">
          <a:xfrm>
            <a:off x="990600" y="5867400"/>
            <a:ext cx="7696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First index represents the row position, second index represents the column position</a:t>
            </a:r>
          </a:p>
        </p:txBody>
      </p:sp>
      <p:sp>
        <p:nvSpPr>
          <p:cNvPr id="193542" name="Rectangle 6"/>
          <p:cNvSpPr>
            <a:spLocks noChangeArrowheads="1"/>
          </p:cNvSpPr>
          <p:nvPr/>
        </p:nvSpPr>
        <p:spPr bwMode="auto">
          <a:xfrm>
            <a:off x="1905000" y="2286000"/>
            <a:ext cx="53340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328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5029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score[0][0]      score[0][1]      score[0][2]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score[1][0]      score[1][1]      score[1][2]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score[2][0]      score[2][1]      score[2][2]</a:t>
            </a:r>
          </a:p>
        </p:txBody>
      </p:sp>
      <p:sp>
        <p:nvSpPr>
          <p:cNvPr id="193544" name="Line 8"/>
          <p:cNvSpPr>
            <a:spLocks noChangeShapeType="1"/>
          </p:cNvSpPr>
          <p:nvPr/>
        </p:nvSpPr>
        <p:spPr bwMode="auto">
          <a:xfrm>
            <a:off x="1905000" y="2819400"/>
            <a:ext cx="533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3545" name="Line 9"/>
          <p:cNvSpPr>
            <a:spLocks noChangeShapeType="1"/>
          </p:cNvSpPr>
          <p:nvPr/>
        </p:nvSpPr>
        <p:spPr bwMode="auto">
          <a:xfrm>
            <a:off x="1905000" y="3276600"/>
            <a:ext cx="533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3546" name="Line 10"/>
          <p:cNvSpPr>
            <a:spLocks noChangeShapeType="1"/>
          </p:cNvSpPr>
          <p:nvPr/>
        </p:nvSpPr>
        <p:spPr bwMode="auto">
          <a:xfrm>
            <a:off x="3733800" y="22860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3547" name="Line 11"/>
          <p:cNvSpPr>
            <a:spLocks noChangeShapeType="1"/>
          </p:cNvSpPr>
          <p:nvPr/>
        </p:nvSpPr>
        <p:spPr bwMode="auto">
          <a:xfrm>
            <a:off x="5410200" y="22860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333" name="Text Box 12"/>
          <p:cNvSpPr txBox="1">
            <a:spLocks noChangeArrowheads="1"/>
          </p:cNvSpPr>
          <p:nvPr/>
        </p:nvSpPr>
        <p:spPr bwMode="auto">
          <a:xfrm>
            <a:off x="2209800" y="1905000"/>
            <a:ext cx="487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</a:t>
            </a: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column 0        column 1        column 2</a:t>
            </a:r>
          </a:p>
        </p:txBody>
      </p:sp>
      <p:sp>
        <p:nvSpPr>
          <p:cNvPr id="56334" name="Text Box 13"/>
          <p:cNvSpPr txBox="1">
            <a:spLocks noChangeArrowheads="1"/>
          </p:cNvSpPr>
          <p:nvPr/>
        </p:nvSpPr>
        <p:spPr bwMode="auto">
          <a:xfrm>
            <a:off x="1066800" y="2362200"/>
            <a:ext cx="990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row 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row 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row 2</a:t>
            </a:r>
          </a:p>
        </p:txBody>
      </p:sp>
      <p:sp>
        <p:nvSpPr>
          <p:cNvPr id="56335" name="Text Box 14"/>
          <p:cNvSpPr txBox="1">
            <a:spLocks noChangeArrowheads="1"/>
          </p:cNvSpPr>
          <p:nvPr/>
        </p:nvSpPr>
        <p:spPr bwMode="auto">
          <a:xfrm>
            <a:off x="6172200" y="16764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Exam scores</a:t>
            </a:r>
          </a:p>
        </p:txBody>
      </p:sp>
      <p:sp>
        <p:nvSpPr>
          <p:cNvPr id="56336" name="Text Box 15"/>
          <p:cNvSpPr txBox="1">
            <a:spLocks noChangeArrowheads="1"/>
          </p:cNvSpPr>
          <p:nvPr/>
        </p:nvSpPr>
        <p:spPr bwMode="auto">
          <a:xfrm>
            <a:off x="228600" y="22098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Students</a:t>
            </a:r>
          </a:p>
        </p:txBody>
      </p:sp>
      <p:sp>
        <p:nvSpPr>
          <p:cNvPr id="56337" name="Text Box 16"/>
          <p:cNvSpPr txBox="1">
            <a:spLocks noChangeArrowheads="1"/>
          </p:cNvSpPr>
          <p:nvPr/>
        </p:nvSpPr>
        <p:spPr bwMode="auto">
          <a:xfrm>
            <a:off x="7391400" y="2667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Arrays of exam scores</a:t>
            </a:r>
          </a:p>
        </p:txBody>
      </p:sp>
      <p:sp>
        <p:nvSpPr>
          <p:cNvPr id="56338" name="Text Box 17"/>
          <p:cNvSpPr txBox="1">
            <a:spLocks noChangeArrowheads="1"/>
          </p:cNvSpPr>
          <p:nvPr/>
        </p:nvSpPr>
        <p:spPr bwMode="auto">
          <a:xfrm>
            <a:off x="2743200" y="4114800"/>
            <a:ext cx="3733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float score [ 3 ] [ 3 ];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score [ 1 ] [ 2 ] = 93.2;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cout &lt;&lt; score [ 0 ] [ 2 ];</a:t>
            </a:r>
          </a:p>
        </p:txBody>
      </p:sp>
      <p:sp>
        <p:nvSpPr>
          <p:cNvPr id="56339" name="Text Box 18"/>
          <p:cNvSpPr txBox="1">
            <a:spLocks noChangeArrowheads="1"/>
          </p:cNvSpPr>
          <p:nvPr/>
        </p:nvSpPr>
        <p:spPr bwMode="auto">
          <a:xfrm>
            <a:off x="2514600" y="38862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Number of rows</a:t>
            </a:r>
          </a:p>
        </p:txBody>
      </p:sp>
      <p:sp>
        <p:nvSpPr>
          <p:cNvPr id="56340" name="Text Box 19"/>
          <p:cNvSpPr txBox="1">
            <a:spLocks noChangeArrowheads="1"/>
          </p:cNvSpPr>
          <p:nvPr/>
        </p:nvSpPr>
        <p:spPr bwMode="auto">
          <a:xfrm>
            <a:off x="5562600" y="38862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Number of columns</a:t>
            </a:r>
          </a:p>
        </p:txBody>
      </p:sp>
      <p:sp>
        <p:nvSpPr>
          <p:cNvPr id="56341" name="Text Box 20"/>
          <p:cNvSpPr txBox="1">
            <a:spLocks noChangeArrowheads="1"/>
          </p:cNvSpPr>
          <p:nvPr/>
        </p:nvSpPr>
        <p:spPr bwMode="auto">
          <a:xfrm>
            <a:off x="5867400" y="4953000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Row index</a:t>
            </a:r>
          </a:p>
        </p:txBody>
      </p:sp>
      <p:sp>
        <p:nvSpPr>
          <p:cNvPr id="56342" name="Text Box 21"/>
          <p:cNvSpPr txBox="1">
            <a:spLocks noChangeArrowheads="1"/>
          </p:cNvSpPr>
          <p:nvPr/>
        </p:nvSpPr>
        <p:spPr bwMode="auto">
          <a:xfrm>
            <a:off x="3962400" y="56388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Column index</a:t>
            </a:r>
          </a:p>
        </p:txBody>
      </p:sp>
      <p:sp>
        <p:nvSpPr>
          <p:cNvPr id="56343" name="Text Box 22"/>
          <p:cNvSpPr txBox="1">
            <a:spLocks noChangeArrowheads="1"/>
          </p:cNvSpPr>
          <p:nvPr/>
        </p:nvSpPr>
        <p:spPr bwMode="auto">
          <a:xfrm>
            <a:off x="6248400" y="4419600"/>
            <a:ext cx="205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Assign value to an element</a:t>
            </a:r>
          </a:p>
        </p:txBody>
      </p:sp>
      <p:sp>
        <p:nvSpPr>
          <p:cNvPr id="56344" name="Text Box 23"/>
          <p:cNvSpPr txBox="1">
            <a:spLocks noChangeArrowheads="1"/>
          </p:cNvSpPr>
          <p:nvPr/>
        </p:nvSpPr>
        <p:spPr bwMode="auto">
          <a:xfrm>
            <a:off x="6324600" y="5257800"/>
            <a:ext cx="205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Display value of an element</a:t>
            </a:r>
          </a:p>
        </p:txBody>
      </p:sp>
      <p:sp>
        <p:nvSpPr>
          <p:cNvPr id="193560" name="Line 24"/>
          <p:cNvSpPr>
            <a:spLocks noChangeShapeType="1"/>
          </p:cNvSpPr>
          <p:nvPr/>
        </p:nvSpPr>
        <p:spPr bwMode="auto">
          <a:xfrm flipV="1">
            <a:off x="5562600" y="5562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3561" name="Line 25"/>
          <p:cNvSpPr>
            <a:spLocks noChangeShapeType="1"/>
          </p:cNvSpPr>
          <p:nvPr/>
        </p:nvSpPr>
        <p:spPr bwMode="auto">
          <a:xfrm flipH="1">
            <a:off x="5181600" y="5105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3562" name="Line 26"/>
          <p:cNvSpPr>
            <a:spLocks noChangeShapeType="1"/>
          </p:cNvSpPr>
          <p:nvPr/>
        </p:nvSpPr>
        <p:spPr bwMode="auto">
          <a:xfrm flipH="1">
            <a:off x="5867400" y="47244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3563" name="Line 27"/>
          <p:cNvSpPr>
            <a:spLocks noChangeShapeType="1"/>
          </p:cNvSpPr>
          <p:nvPr/>
        </p:nvSpPr>
        <p:spPr bwMode="auto">
          <a:xfrm flipH="1" flipV="1">
            <a:off x="6096000" y="54864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3564" name="Line 28"/>
          <p:cNvSpPr>
            <a:spLocks noChangeShapeType="1"/>
          </p:cNvSpPr>
          <p:nvPr/>
        </p:nvSpPr>
        <p:spPr bwMode="auto">
          <a:xfrm>
            <a:off x="4343400" y="40386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3565" name="Line 29"/>
          <p:cNvSpPr>
            <a:spLocks noChangeShapeType="1"/>
          </p:cNvSpPr>
          <p:nvPr/>
        </p:nvSpPr>
        <p:spPr bwMode="auto">
          <a:xfrm flipH="1">
            <a:off x="5334000" y="41148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5CB1D3E-F3A2-4259-B723-C3DD348287BD}" type="slidenum">
              <a:rPr lang="el-GR"/>
              <a:pPr>
                <a:defRPr/>
              </a:pPr>
              <a:t>55</a:t>
            </a:fld>
            <a:endParaRPr lang="el-GR"/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533400" y="228600"/>
            <a:ext cx="807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Two-dimensional Arrays</a:t>
            </a: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457200" y="685800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Nested loops are used to process each element of a two-dimensional array</a:t>
            </a:r>
          </a:p>
        </p:txBody>
      </p:sp>
      <p:sp>
        <p:nvSpPr>
          <p:cNvPr id="57349" name="Text Box 4"/>
          <p:cNvSpPr txBox="1">
            <a:spLocks noChangeArrowheads="1"/>
          </p:cNvSpPr>
          <p:nvPr/>
        </p:nvSpPr>
        <p:spPr bwMode="auto">
          <a:xfrm>
            <a:off x="304800" y="1524000"/>
            <a:ext cx="85344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float score [ 3 ] [ 3 ];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for ( int std = 0; std &lt; 3; std++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int exam = 0; exam &lt; 3; exam++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“Student “ &lt;&lt; std + 1 &lt;&lt; “ , exam “ &lt;&lt; exam + 1 &lt;&lt; “: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cin &gt;&gt; score [ std ] [ exam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1447800" y="4953000"/>
            <a:ext cx="2895600" cy="1524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1676400" y="5105400"/>
            <a:ext cx="2819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92.3	88.5	83.6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79.2      72.8         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?          ?            ?</a:t>
            </a:r>
          </a:p>
        </p:txBody>
      </p:sp>
      <p:sp>
        <p:nvSpPr>
          <p:cNvPr id="194567" name="Line 7"/>
          <p:cNvSpPr>
            <a:spLocks noChangeShapeType="1"/>
          </p:cNvSpPr>
          <p:nvPr/>
        </p:nvSpPr>
        <p:spPr bwMode="auto">
          <a:xfrm>
            <a:off x="1447800" y="54864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68" name="Line 8"/>
          <p:cNvSpPr>
            <a:spLocks noChangeShapeType="1"/>
          </p:cNvSpPr>
          <p:nvPr/>
        </p:nvSpPr>
        <p:spPr bwMode="auto">
          <a:xfrm>
            <a:off x="1447800" y="60198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69" name="Line 9"/>
          <p:cNvSpPr>
            <a:spLocks noChangeShapeType="1"/>
          </p:cNvSpPr>
          <p:nvPr/>
        </p:nvSpPr>
        <p:spPr bwMode="auto">
          <a:xfrm>
            <a:off x="2438400" y="49530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70" name="Line 10"/>
          <p:cNvSpPr>
            <a:spLocks noChangeShapeType="1"/>
          </p:cNvSpPr>
          <p:nvPr/>
        </p:nvSpPr>
        <p:spPr bwMode="auto">
          <a:xfrm>
            <a:off x="3429000" y="49530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56" name="Text Box 11"/>
          <p:cNvSpPr txBox="1">
            <a:spLocks noChangeArrowheads="1"/>
          </p:cNvSpPr>
          <p:nvPr/>
        </p:nvSpPr>
        <p:spPr bwMode="auto">
          <a:xfrm>
            <a:off x="1752600" y="4572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0            1           2</a:t>
            </a:r>
          </a:p>
        </p:txBody>
      </p:sp>
      <p:sp>
        <p:nvSpPr>
          <p:cNvPr id="57357" name="Text Box 12"/>
          <p:cNvSpPr txBox="1">
            <a:spLocks noChangeArrowheads="1"/>
          </p:cNvSpPr>
          <p:nvPr/>
        </p:nvSpPr>
        <p:spPr bwMode="auto">
          <a:xfrm>
            <a:off x="990600" y="5029200"/>
            <a:ext cx="457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57358" name="Text Box 13"/>
          <p:cNvSpPr txBox="1">
            <a:spLocks noChangeArrowheads="1"/>
          </p:cNvSpPr>
          <p:nvPr/>
        </p:nvSpPr>
        <p:spPr bwMode="auto">
          <a:xfrm>
            <a:off x="4343400" y="17526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Outer loop iterates over rows</a:t>
            </a:r>
          </a:p>
        </p:txBody>
      </p:sp>
      <p:sp>
        <p:nvSpPr>
          <p:cNvPr id="57359" name="Text Box 14"/>
          <p:cNvSpPr txBox="1">
            <a:spLocks noChangeArrowheads="1"/>
          </p:cNvSpPr>
          <p:nvPr/>
        </p:nvSpPr>
        <p:spPr bwMode="auto">
          <a:xfrm>
            <a:off x="5410200" y="2438400"/>
            <a:ext cx="243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Inner loop iterates over columns</a:t>
            </a:r>
          </a:p>
        </p:txBody>
      </p:sp>
      <p:sp>
        <p:nvSpPr>
          <p:cNvPr id="194575" name="Rectangle 15"/>
          <p:cNvSpPr>
            <a:spLocks noChangeArrowheads="1"/>
          </p:cNvSpPr>
          <p:nvPr/>
        </p:nvSpPr>
        <p:spPr bwMode="auto">
          <a:xfrm>
            <a:off x="4876800" y="4343400"/>
            <a:ext cx="35814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61" name="Text Box 16"/>
          <p:cNvSpPr txBox="1">
            <a:spLocks noChangeArrowheads="1"/>
          </p:cNvSpPr>
          <p:nvPr/>
        </p:nvSpPr>
        <p:spPr bwMode="auto">
          <a:xfrm>
            <a:off x="5029200" y="4495800"/>
            <a:ext cx="32766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Student 1, exam 1: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92.3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Student 1, exam 2: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88.5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Student 1, exam 3: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83.6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Student 2, exam 1: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79.2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Student 2, exam 2: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72.8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.   .   .</a:t>
            </a:r>
          </a:p>
        </p:txBody>
      </p:sp>
      <p:sp>
        <p:nvSpPr>
          <p:cNvPr id="57362" name="Text Box 17"/>
          <p:cNvSpPr txBox="1">
            <a:spLocks noChangeArrowheads="1"/>
          </p:cNvSpPr>
          <p:nvPr/>
        </p:nvSpPr>
        <p:spPr bwMode="auto">
          <a:xfrm>
            <a:off x="4953000" y="38862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Program output:</a:t>
            </a:r>
          </a:p>
        </p:txBody>
      </p:sp>
      <p:sp>
        <p:nvSpPr>
          <p:cNvPr id="57363" name="Text Box 18"/>
          <p:cNvSpPr txBox="1">
            <a:spLocks noChangeArrowheads="1"/>
          </p:cNvSpPr>
          <p:nvPr/>
        </p:nvSpPr>
        <p:spPr bwMode="auto">
          <a:xfrm>
            <a:off x="838200" y="44958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score</a:t>
            </a:r>
          </a:p>
        </p:txBody>
      </p:sp>
      <p:sp>
        <p:nvSpPr>
          <p:cNvPr id="57364" name="Text Box 19"/>
          <p:cNvSpPr txBox="1">
            <a:spLocks noChangeArrowheads="1"/>
          </p:cNvSpPr>
          <p:nvPr/>
        </p:nvSpPr>
        <p:spPr bwMode="auto">
          <a:xfrm>
            <a:off x="4648200" y="3429000"/>
            <a:ext cx="3352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Read in an exam score</a:t>
            </a:r>
          </a:p>
        </p:txBody>
      </p:sp>
      <p:sp>
        <p:nvSpPr>
          <p:cNvPr id="57365" name="Text Box 20"/>
          <p:cNvSpPr txBox="1">
            <a:spLocks noChangeArrowheads="1"/>
          </p:cNvSpPr>
          <p:nvPr/>
        </p:nvSpPr>
        <p:spPr bwMode="auto">
          <a:xfrm>
            <a:off x="3657600" y="3810000"/>
            <a:ext cx="106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Column index</a:t>
            </a:r>
          </a:p>
        </p:txBody>
      </p:sp>
      <p:sp>
        <p:nvSpPr>
          <p:cNvPr id="57366" name="Text Box 21"/>
          <p:cNvSpPr txBox="1">
            <a:spLocks noChangeArrowheads="1"/>
          </p:cNvSpPr>
          <p:nvPr/>
        </p:nvSpPr>
        <p:spPr bwMode="auto">
          <a:xfrm>
            <a:off x="2667000" y="38100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Row index</a:t>
            </a:r>
          </a:p>
        </p:txBody>
      </p:sp>
      <p:sp>
        <p:nvSpPr>
          <p:cNvPr id="194582" name="Line 22"/>
          <p:cNvSpPr>
            <a:spLocks noChangeShapeType="1"/>
          </p:cNvSpPr>
          <p:nvPr/>
        </p:nvSpPr>
        <p:spPr bwMode="auto">
          <a:xfrm flipV="1">
            <a:off x="2971800" y="3657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83" name="Line 23"/>
          <p:cNvSpPr>
            <a:spLocks noChangeShapeType="1"/>
          </p:cNvSpPr>
          <p:nvPr/>
        </p:nvSpPr>
        <p:spPr bwMode="auto">
          <a:xfrm flipV="1">
            <a:off x="3962400" y="3657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2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C510379-6B8F-410A-838F-B6BC948C51C4}" type="slidenum">
              <a:rPr lang="el-GR"/>
              <a:pPr>
                <a:defRPr/>
              </a:pPr>
              <a:t>56</a:t>
            </a:fld>
            <a:endParaRPr lang="el-GR"/>
          </a:p>
        </p:txBody>
      </p:sp>
      <p:sp>
        <p:nvSpPr>
          <p:cNvPr id="58372" name="Text Box 2"/>
          <p:cNvSpPr txBox="1">
            <a:spLocks noChangeArrowheads="1"/>
          </p:cNvSpPr>
          <p:nvPr/>
        </p:nvSpPr>
        <p:spPr bwMode="auto">
          <a:xfrm>
            <a:off x="1676400" y="228600"/>
            <a:ext cx="6096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Two-dimensional Arrays as Function Arguments</a:t>
            </a:r>
          </a:p>
        </p:txBody>
      </p:sp>
      <p:sp>
        <p:nvSpPr>
          <p:cNvPr id="58373" name="Text Box 3"/>
          <p:cNvSpPr txBox="1">
            <a:spLocks noChangeArrowheads="1"/>
          </p:cNvSpPr>
          <p:nvPr/>
        </p:nvSpPr>
        <p:spPr bwMode="auto">
          <a:xfrm>
            <a:off x="609600" y="10668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Number of columns is specified in a two-dimensional array parameter</a:t>
            </a:r>
            <a:endParaRPr lang="en-US" altLang="el-GR" sz="2000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990600" y="1905000"/>
            <a:ext cx="6934200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showArr ( int Arr [ ] [ 2 ], int rows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main 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table [ 3 ] [ 2 ] = { { 8, 5 }, { 7, 9 }, { 6, 3 }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showArr ( table, 3 );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showArr ( int Arr [ ] [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2</a:t>
            </a:r>
            <a:r>
              <a:rPr lang="en-US" altLang="el-GR" sz="2000">
                <a:latin typeface="Arial" pitchFamily="34" charset="0"/>
              </a:rPr>
              <a:t> ],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int rows</a:t>
            </a:r>
            <a:r>
              <a:rPr lang="en-US" altLang="el-GR" sz="2000">
                <a:latin typeface="Arial" pitchFamily="34" charset="0"/>
              </a:rPr>
              <a:t>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int r = 0; r &lt;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rows</a:t>
            </a:r>
            <a:r>
              <a:rPr lang="en-US" altLang="el-GR" sz="2000">
                <a:latin typeface="Arial" pitchFamily="34" charset="0"/>
              </a:rPr>
              <a:t>; r++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for ( int c = 0; c &lt;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2</a:t>
            </a:r>
            <a:r>
              <a:rPr lang="en-US" altLang="el-GR" sz="2000">
                <a:latin typeface="Arial" pitchFamily="34" charset="0"/>
              </a:rPr>
              <a:t>; c++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     cout &lt;&lt; Arr [ r ] [ c ]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7315200" y="4800600"/>
            <a:ext cx="13716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376" name="Text Box 6"/>
          <p:cNvSpPr txBox="1">
            <a:spLocks noChangeArrowheads="1"/>
          </p:cNvSpPr>
          <p:nvPr/>
        </p:nvSpPr>
        <p:spPr bwMode="auto">
          <a:xfrm>
            <a:off x="7467600" y="4953000"/>
            <a:ext cx="990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rabicPlain" startAt="8"/>
            </a:pPr>
            <a:r>
              <a:rPr lang="en-US" altLang="el-GR" sz="2000">
                <a:latin typeface="Arial" pitchFamily="34" charset="0"/>
              </a:rPr>
              <a:t>5</a:t>
            </a:r>
          </a:p>
          <a:p>
            <a:pPr eaLnBrk="1" hangingPunct="1">
              <a:spcBef>
                <a:spcPct val="0"/>
              </a:spcBef>
              <a:buFontTx/>
              <a:buAutoNum type="arabicPlain" startAt="7"/>
            </a:pPr>
            <a:r>
              <a:rPr lang="en-US" altLang="el-GR" sz="2000">
                <a:latin typeface="Arial" pitchFamily="34" charset="0"/>
              </a:rPr>
              <a:t>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6	3   </a:t>
            </a:r>
          </a:p>
        </p:txBody>
      </p:sp>
      <p:sp>
        <p:nvSpPr>
          <p:cNvPr id="58377" name="Text Box 7"/>
          <p:cNvSpPr txBox="1">
            <a:spLocks noChangeArrowheads="1"/>
          </p:cNvSpPr>
          <p:nvPr/>
        </p:nvSpPr>
        <p:spPr bwMode="auto">
          <a:xfrm>
            <a:off x="6629400" y="43434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Program output:</a:t>
            </a:r>
          </a:p>
        </p:txBody>
      </p:sp>
      <p:sp>
        <p:nvSpPr>
          <p:cNvPr id="58378" name="Text Box 8"/>
          <p:cNvSpPr txBox="1">
            <a:spLocks noChangeArrowheads="1"/>
          </p:cNvSpPr>
          <p:nvPr/>
        </p:nvSpPr>
        <p:spPr bwMode="auto">
          <a:xfrm>
            <a:off x="4038600" y="32766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Row 1</a:t>
            </a:r>
          </a:p>
        </p:txBody>
      </p:sp>
      <p:sp>
        <p:nvSpPr>
          <p:cNvPr id="58379" name="Text Box 9"/>
          <p:cNvSpPr txBox="1">
            <a:spLocks noChangeArrowheads="1"/>
          </p:cNvSpPr>
          <p:nvPr/>
        </p:nvSpPr>
        <p:spPr bwMode="auto">
          <a:xfrm>
            <a:off x="5029200" y="32766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Row 2</a:t>
            </a:r>
          </a:p>
        </p:txBody>
      </p:sp>
      <p:sp>
        <p:nvSpPr>
          <p:cNvPr id="58380" name="Text Box 10"/>
          <p:cNvSpPr txBox="1">
            <a:spLocks noChangeArrowheads="1"/>
          </p:cNvSpPr>
          <p:nvPr/>
        </p:nvSpPr>
        <p:spPr bwMode="auto">
          <a:xfrm>
            <a:off x="6096000" y="32766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Row 3</a:t>
            </a:r>
          </a:p>
        </p:txBody>
      </p:sp>
      <p:sp>
        <p:nvSpPr>
          <p:cNvPr id="58381" name="Text Box 11"/>
          <p:cNvSpPr txBox="1">
            <a:spLocks noChangeArrowheads="1"/>
          </p:cNvSpPr>
          <p:nvPr/>
        </p:nvSpPr>
        <p:spPr bwMode="auto">
          <a:xfrm>
            <a:off x="5105400" y="2286000"/>
            <a:ext cx="373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Extra braces that enclose each row’s values are optional</a:t>
            </a:r>
          </a:p>
        </p:txBody>
      </p:sp>
      <p:sp>
        <p:nvSpPr>
          <p:cNvPr id="58382" name="Text Box 12"/>
          <p:cNvSpPr txBox="1">
            <a:spLocks noChangeArrowheads="1"/>
          </p:cNvSpPr>
          <p:nvPr/>
        </p:nvSpPr>
        <p:spPr bwMode="auto">
          <a:xfrm>
            <a:off x="3276600" y="15240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Empty</a:t>
            </a:r>
          </a:p>
        </p:txBody>
      </p:sp>
      <p:sp>
        <p:nvSpPr>
          <p:cNvPr id="58383" name="Text Box 13"/>
          <p:cNvSpPr txBox="1">
            <a:spLocks noChangeArrowheads="1"/>
          </p:cNvSpPr>
          <p:nvPr/>
        </p:nvSpPr>
        <p:spPr bwMode="auto">
          <a:xfrm>
            <a:off x="4343400" y="1524000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Column index</a:t>
            </a:r>
          </a:p>
        </p:txBody>
      </p:sp>
      <p:sp>
        <p:nvSpPr>
          <p:cNvPr id="58384" name="Text Box 14"/>
          <p:cNvSpPr txBox="1">
            <a:spLocks noChangeArrowheads="1"/>
          </p:cNvSpPr>
          <p:nvPr/>
        </p:nvSpPr>
        <p:spPr bwMode="auto">
          <a:xfrm>
            <a:off x="6019800" y="17526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Number of rows</a:t>
            </a:r>
          </a:p>
        </p:txBody>
      </p:sp>
      <p:sp>
        <p:nvSpPr>
          <p:cNvPr id="195599" name="Line 15"/>
          <p:cNvSpPr>
            <a:spLocks noChangeShapeType="1"/>
          </p:cNvSpPr>
          <p:nvPr/>
        </p:nvSpPr>
        <p:spPr bwMode="auto">
          <a:xfrm>
            <a:off x="3581400" y="1828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5600" name="Line 16"/>
          <p:cNvSpPr>
            <a:spLocks noChangeShapeType="1"/>
          </p:cNvSpPr>
          <p:nvPr/>
        </p:nvSpPr>
        <p:spPr bwMode="auto">
          <a:xfrm flipH="1">
            <a:off x="4267200" y="18288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5601" name="Line 17"/>
          <p:cNvSpPr>
            <a:spLocks noChangeShapeType="1"/>
          </p:cNvSpPr>
          <p:nvPr/>
        </p:nvSpPr>
        <p:spPr bwMode="auto">
          <a:xfrm flipH="1">
            <a:off x="5410200" y="19050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5602" name="Line 18"/>
          <p:cNvSpPr>
            <a:spLocks noChangeShapeType="1"/>
          </p:cNvSpPr>
          <p:nvPr/>
        </p:nvSpPr>
        <p:spPr bwMode="auto">
          <a:xfrm flipH="1" flipV="1">
            <a:off x="4267200" y="32004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5603" name="Line 19"/>
          <p:cNvSpPr>
            <a:spLocks noChangeShapeType="1"/>
          </p:cNvSpPr>
          <p:nvPr/>
        </p:nvSpPr>
        <p:spPr bwMode="auto">
          <a:xfrm flipH="1" flipV="1">
            <a:off x="5257800" y="32004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5604" name="Line 20"/>
          <p:cNvSpPr>
            <a:spLocks noChangeShapeType="1"/>
          </p:cNvSpPr>
          <p:nvPr/>
        </p:nvSpPr>
        <p:spPr bwMode="auto">
          <a:xfrm flipH="1" flipV="1">
            <a:off x="6172200" y="32004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391" name="Text Box 21"/>
          <p:cNvSpPr txBox="1">
            <a:spLocks noChangeArrowheads="1"/>
          </p:cNvSpPr>
          <p:nvPr/>
        </p:nvSpPr>
        <p:spPr bwMode="auto">
          <a:xfrm>
            <a:off x="4800600" y="43434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Iterates rows</a:t>
            </a:r>
          </a:p>
        </p:txBody>
      </p:sp>
      <p:sp>
        <p:nvSpPr>
          <p:cNvPr id="58392" name="Text Box 22"/>
          <p:cNvSpPr txBox="1">
            <a:spLocks noChangeArrowheads="1"/>
          </p:cNvSpPr>
          <p:nvPr/>
        </p:nvSpPr>
        <p:spPr bwMode="auto">
          <a:xfrm>
            <a:off x="4953000" y="49530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Iterates columns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BE450D-1D2B-4239-8CD2-E49E88298B62}" type="slidenum">
              <a:rPr lang="el-GR"/>
              <a:pPr>
                <a:defRPr/>
              </a:pPr>
              <a:t>57</a:t>
            </a:fld>
            <a:endParaRPr lang="el-GR"/>
          </a:p>
        </p:txBody>
      </p:sp>
      <p:sp>
        <p:nvSpPr>
          <p:cNvPr id="59395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Arrays Strings</a:t>
            </a:r>
          </a:p>
        </p:txBody>
      </p:sp>
      <p:sp>
        <p:nvSpPr>
          <p:cNvPr id="59396" name="Text Box 3"/>
          <p:cNvSpPr txBox="1">
            <a:spLocks noChangeArrowheads="1"/>
          </p:cNvSpPr>
          <p:nvPr/>
        </p:nvSpPr>
        <p:spPr bwMode="auto">
          <a:xfrm>
            <a:off x="609600" y="7620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A two-dimensional array of characters can be used as multiple arrays of strings</a:t>
            </a:r>
            <a:endParaRPr lang="en-US" altLang="el-GR" sz="2000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59397" name="Text Box 4"/>
          <p:cNvSpPr txBox="1">
            <a:spLocks noChangeArrowheads="1"/>
          </p:cNvSpPr>
          <p:nvPr/>
        </p:nvSpPr>
        <p:spPr bwMode="auto">
          <a:xfrm>
            <a:off x="1219200" y="1600200"/>
            <a:ext cx="708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char team [ 4 ] [ 9 ] = { “Ned”, “Connie”, “Pat”, “Greg” };</a:t>
            </a:r>
          </a:p>
        </p:txBody>
      </p:sp>
      <p:sp>
        <p:nvSpPr>
          <p:cNvPr id="59398" name="Text Box 5"/>
          <p:cNvSpPr txBox="1">
            <a:spLocks noChangeArrowheads="1"/>
          </p:cNvSpPr>
          <p:nvPr/>
        </p:nvSpPr>
        <p:spPr bwMode="auto">
          <a:xfrm>
            <a:off x="2667000" y="4648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cout &lt;&lt; team [ 2 ];</a:t>
            </a:r>
          </a:p>
        </p:txBody>
      </p:sp>
      <p:sp>
        <p:nvSpPr>
          <p:cNvPr id="59399" name="Text Box 6"/>
          <p:cNvSpPr txBox="1">
            <a:spLocks noChangeArrowheads="1"/>
          </p:cNvSpPr>
          <p:nvPr/>
        </p:nvSpPr>
        <p:spPr bwMode="auto">
          <a:xfrm>
            <a:off x="1524000" y="55626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for ( int ct = 0; ct &lt; 4; ct++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    cout &lt;&lt; team [ ct ] &lt;&lt; endl;</a:t>
            </a:r>
          </a:p>
        </p:txBody>
      </p:sp>
      <p:sp>
        <p:nvSpPr>
          <p:cNvPr id="59400" name="Text Box 7"/>
          <p:cNvSpPr txBox="1">
            <a:spLocks noChangeArrowheads="1"/>
          </p:cNvSpPr>
          <p:nvPr/>
        </p:nvSpPr>
        <p:spPr bwMode="auto">
          <a:xfrm>
            <a:off x="762000" y="4191000"/>
            <a:ext cx="7086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Name of array with only a row index is the address of that row</a:t>
            </a:r>
          </a:p>
        </p:txBody>
      </p:sp>
      <p:sp>
        <p:nvSpPr>
          <p:cNvPr id="59401" name="Text Box 8"/>
          <p:cNvSpPr txBox="1">
            <a:spLocks noChangeArrowheads="1"/>
          </p:cNvSpPr>
          <p:nvPr/>
        </p:nvSpPr>
        <p:spPr bwMode="auto">
          <a:xfrm>
            <a:off x="762000" y="5181600"/>
            <a:ext cx="525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Loop displays all names in the array</a:t>
            </a:r>
          </a:p>
        </p:txBody>
      </p:sp>
      <p:sp>
        <p:nvSpPr>
          <p:cNvPr id="196617" name="Rectangle 9"/>
          <p:cNvSpPr>
            <a:spLocks noChangeArrowheads="1"/>
          </p:cNvSpPr>
          <p:nvPr/>
        </p:nvSpPr>
        <p:spPr bwMode="auto">
          <a:xfrm>
            <a:off x="1295400" y="2057400"/>
            <a:ext cx="51816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403" name="Text Box 10"/>
          <p:cNvSpPr txBox="1">
            <a:spLocks noChangeArrowheads="1"/>
          </p:cNvSpPr>
          <p:nvPr/>
        </p:nvSpPr>
        <p:spPr bwMode="auto">
          <a:xfrm>
            <a:off x="1447800" y="2209800"/>
            <a:ext cx="44958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N      e       d      \0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      o       n      n       i      e      \0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P      a        t      \0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G      r        e      g      \0</a:t>
            </a:r>
          </a:p>
        </p:txBody>
      </p:sp>
      <p:sp>
        <p:nvSpPr>
          <p:cNvPr id="59404" name="Text Box 11"/>
          <p:cNvSpPr txBox="1">
            <a:spLocks noChangeArrowheads="1"/>
          </p:cNvSpPr>
          <p:nvPr/>
        </p:nvSpPr>
        <p:spPr bwMode="auto">
          <a:xfrm>
            <a:off x="838200" y="2209800"/>
            <a:ext cx="5334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196620" name="Line 12"/>
          <p:cNvSpPr>
            <a:spLocks noChangeShapeType="1"/>
          </p:cNvSpPr>
          <p:nvPr/>
        </p:nvSpPr>
        <p:spPr bwMode="auto">
          <a:xfrm>
            <a:off x="1905000" y="2057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21" name="Line 13"/>
          <p:cNvSpPr>
            <a:spLocks noChangeShapeType="1"/>
          </p:cNvSpPr>
          <p:nvPr/>
        </p:nvSpPr>
        <p:spPr bwMode="auto">
          <a:xfrm>
            <a:off x="2514600" y="2057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22" name="Line 14"/>
          <p:cNvSpPr>
            <a:spLocks noChangeShapeType="1"/>
          </p:cNvSpPr>
          <p:nvPr/>
        </p:nvSpPr>
        <p:spPr bwMode="auto">
          <a:xfrm>
            <a:off x="3124200" y="2057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23" name="Line 15"/>
          <p:cNvSpPr>
            <a:spLocks noChangeShapeType="1"/>
          </p:cNvSpPr>
          <p:nvPr/>
        </p:nvSpPr>
        <p:spPr bwMode="auto">
          <a:xfrm>
            <a:off x="3733800" y="2057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24" name="Line 16"/>
          <p:cNvSpPr>
            <a:spLocks noChangeShapeType="1"/>
          </p:cNvSpPr>
          <p:nvPr/>
        </p:nvSpPr>
        <p:spPr bwMode="auto">
          <a:xfrm>
            <a:off x="4267200" y="2057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25" name="Line 17"/>
          <p:cNvSpPr>
            <a:spLocks noChangeShapeType="1"/>
          </p:cNvSpPr>
          <p:nvPr/>
        </p:nvSpPr>
        <p:spPr bwMode="auto">
          <a:xfrm>
            <a:off x="4800600" y="2057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26" name="Line 18"/>
          <p:cNvSpPr>
            <a:spLocks noChangeShapeType="1"/>
          </p:cNvSpPr>
          <p:nvPr/>
        </p:nvSpPr>
        <p:spPr bwMode="auto">
          <a:xfrm>
            <a:off x="5410200" y="2057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27" name="Line 19"/>
          <p:cNvSpPr>
            <a:spLocks noChangeShapeType="1"/>
          </p:cNvSpPr>
          <p:nvPr/>
        </p:nvSpPr>
        <p:spPr bwMode="auto">
          <a:xfrm>
            <a:off x="5943600" y="2057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28" name="Line 20"/>
          <p:cNvSpPr>
            <a:spLocks noChangeShapeType="1"/>
          </p:cNvSpPr>
          <p:nvPr/>
        </p:nvSpPr>
        <p:spPr bwMode="auto">
          <a:xfrm>
            <a:off x="1295400" y="2590800"/>
            <a:ext cx="518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29" name="Line 21"/>
          <p:cNvSpPr>
            <a:spLocks noChangeShapeType="1"/>
          </p:cNvSpPr>
          <p:nvPr/>
        </p:nvSpPr>
        <p:spPr bwMode="auto">
          <a:xfrm>
            <a:off x="1295400" y="3048000"/>
            <a:ext cx="518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30" name="Line 22"/>
          <p:cNvSpPr>
            <a:spLocks noChangeShapeType="1"/>
          </p:cNvSpPr>
          <p:nvPr/>
        </p:nvSpPr>
        <p:spPr bwMode="auto">
          <a:xfrm>
            <a:off x="1295400" y="3505200"/>
            <a:ext cx="518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631" name="Rectangle 23"/>
          <p:cNvSpPr>
            <a:spLocks noChangeArrowheads="1"/>
          </p:cNvSpPr>
          <p:nvPr/>
        </p:nvSpPr>
        <p:spPr bwMode="auto">
          <a:xfrm>
            <a:off x="6096000" y="4572000"/>
            <a:ext cx="1295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417" name="Text Box 24"/>
          <p:cNvSpPr txBox="1">
            <a:spLocks noChangeArrowheads="1"/>
          </p:cNvSpPr>
          <p:nvPr/>
        </p:nvSpPr>
        <p:spPr bwMode="auto">
          <a:xfrm>
            <a:off x="6248400" y="46482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Pat</a:t>
            </a:r>
          </a:p>
        </p:txBody>
      </p:sp>
      <p:sp>
        <p:nvSpPr>
          <p:cNvPr id="196633" name="Rectangle 25"/>
          <p:cNvSpPr>
            <a:spLocks noChangeArrowheads="1"/>
          </p:cNvSpPr>
          <p:nvPr/>
        </p:nvSpPr>
        <p:spPr bwMode="auto">
          <a:xfrm>
            <a:off x="6096000" y="5257800"/>
            <a:ext cx="18288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419" name="Text Box 26"/>
          <p:cNvSpPr txBox="1">
            <a:spLocks noChangeArrowheads="1"/>
          </p:cNvSpPr>
          <p:nvPr/>
        </p:nvSpPr>
        <p:spPr bwMode="auto">
          <a:xfrm>
            <a:off x="6324600" y="5257800"/>
            <a:ext cx="1371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Ned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Connie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Pat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Greg</a:t>
            </a:r>
          </a:p>
        </p:txBody>
      </p:sp>
      <p:sp>
        <p:nvSpPr>
          <p:cNvPr id="59420" name="Text Box 27"/>
          <p:cNvSpPr txBox="1">
            <a:spLocks noChangeArrowheads="1"/>
          </p:cNvSpPr>
          <p:nvPr/>
        </p:nvSpPr>
        <p:spPr bwMode="auto">
          <a:xfrm>
            <a:off x="6477000" y="2971800"/>
            <a:ext cx="2362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Maximum length of string is 9 – 1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(for null terminator)</a:t>
            </a:r>
          </a:p>
        </p:txBody>
      </p:sp>
      <p:sp>
        <p:nvSpPr>
          <p:cNvPr id="59421" name="Text Box 28"/>
          <p:cNvSpPr txBox="1">
            <a:spLocks noChangeArrowheads="1"/>
          </p:cNvSpPr>
          <p:nvPr/>
        </p:nvSpPr>
        <p:spPr bwMode="auto">
          <a:xfrm>
            <a:off x="6477000" y="2133600"/>
            <a:ext cx="2362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Four names,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8 characters long</a:t>
            </a:r>
          </a:p>
        </p:txBody>
      </p:sp>
      <p:sp>
        <p:nvSpPr>
          <p:cNvPr id="59422" name="Text Box 29"/>
          <p:cNvSpPr txBox="1">
            <a:spLocks noChangeArrowheads="1"/>
          </p:cNvSpPr>
          <p:nvPr/>
        </p:nvSpPr>
        <p:spPr bwMode="auto">
          <a:xfrm>
            <a:off x="7467600" y="4419600"/>
            <a:ext cx="137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Program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output: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D661ED-743A-43F2-8E38-D171481EA365}" type="slidenum">
              <a:rPr lang="el-GR"/>
              <a:pPr>
                <a:defRPr/>
              </a:pPr>
              <a:t>58</a:t>
            </a:fld>
            <a:endParaRPr lang="el-GR"/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 </a:t>
            </a:r>
            <a:r>
              <a:rPr lang="el-GR" altLang="el-GR" smtClean="0"/>
              <a:t>Αλφαριθμητικά</a:t>
            </a:r>
            <a:r>
              <a:rPr lang="en-US" altLang="el-GR" smtClean="0"/>
              <a:t> (strings</a:t>
            </a:r>
            <a:r>
              <a:rPr lang="el-GR" altLang="el-GR" smtClean="0"/>
              <a:t>)</a:t>
            </a:r>
            <a:r>
              <a:rPr lang="en-US" altLang="el-GR" smtClean="0"/>
              <a:t> - </a:t>
            </a:r>
            <a:r>
              <a:rPr lang="el-GR" altLang="el-GR" smtClean="0"/>
              <a:t>επανάληψη</a:t>
            </a:r>
            <a:endParaRPr lang="en-US" altLang="el-GR" smtClean="0"/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Ένα αλφαριθμητικό</a:t>
            </a:r>
            <a:r>
              <a:rPr lang="en-US" altLang="el-GR" sz="2400" smtClean="0"/>
              <a:t> </a:t>
            </a:r>
            <a:r>
              <a:rPr lang="el-GR" altLang="el-GR" sz="2400" smtClean="0"/>
              <a:t>είναι μια σειρά (πίνακας) χαρακτήρων που τερματίζεται με έναν ειδικό χαρακτήρα που έχει αριθμητική τιμή </a:t>
            </a:r>
            <a:r>
              <a:rPr lang="en-US" altLang="el-GR" sz="2400" smtClean="0"/>
              <a:t>0.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Ο χαρακτήρας αυτός συμβολίζεται με ‘\0’ και ονομάζεται </a:t>
            </a:r>
            <a:r>
              <a:rPr lang="en-US" altLang="el-GR" sz="2400" smtClean="0">
                <a:solidFill>
                  <a:srgbClr val="CC0000"/>
                </a:solidFill>
              </a:rPr>
              <a:t>null character</a:t>
            </a:r>
            <a:r>
              <a:rPr lang="en-US" altLang="el-GR" sz="24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>
                <a:solidFill>
                  <a:srgbClr val="008080"/>
                </a:solidFill>
              </a:rPr>
              <a:t>Το μήκος ενός αλφαριθμητικού δεν αποθηκεύεται ως μια ξεχωριστή αριθμητική τιμή.</a:t>
            </a:r>
            <a:r>
              <a:rPr lang="el-GR" altLang="el-GR" sz="2400" smtClean="0"/>
              <a:t> Οι συναρτήσεις χειρισμού αναζητούν τον χαρακτήρα αυτό για να βρουν το τέλος του αλφαριθμητικού.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Μια αλφαριθμητική μεταβλητή είναι ένας πίνακας χαρακτήρων (</a:t>
            </a:r>
            <a:r>
              <a:rPr lang="en-US" altLang="el-GR" sz="2400" smtClean="0"/>
              <a:t>array of type char) </a:t>
            </a:r>
            <a:r>
              <a:rPr lang="el-GR" altLang="el-GR" sz="2400" smtClean="0"/>
              <a:t>π.χ.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l-GR" sz="2400" b="1" smtClean="0">
                <a:solidFill>
                  <a:srgbClr val="CC0000"/>
                </a:solidFill>
              </a:rPr>
              <a:t>char str[80]; // string variable;</a:t>
            </a:r>
            <a:endParaRPr lang="el-GR" altLang="el-GR" sz="2400" smtClean="0"/>
          </a:p>
          <a:p>
            <a:pPr eaLnBrk="1" hangingPunct="1">
              <a:lnSpc>
                <a:spcPct val="90000"/>
              </a:lnSpc>
            </a:pPr>
            <a:endParaRPr lang="en-US" altLang="el-GR" sz="2400" smtClean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E117230-EE5D-454A-9681-9B678AC6DE7C}" type="slidenum">
              <a:rPr lang="el-GR"/>
              <a:pPr>
                <a:defRPr/>
              </a:pPr>
              <a:t>59</a:t>
            </a:fld>
            <a:endParaRPr lang="el-GR"/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>
              <a:solidFill>
                <a:schemeClr val="accent2"/>
              </a:solidFill>
            </a:endParaRPr>
          </a:p>
        </p:txBody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z="2400" u="sng" smtClean="0"/>
              <a:t>Όταν μια αλφαριθμητική μεταβλητή δημιουργείται για πρώτη φορά δεν περιέχει καμία τιμή.</a:t>
            </a:r>
          </a:p>
          <a:p>
            <a:pPr eaLnBrk="1" hangingPunct="1"/>
            <a:r>
              <a:rPr lang="el-GR" altLang="el-GR" sz="2400" smtClean="0"/>
              <a:t>Αρχικοποίηση αλφαριθμητικού</a:t>
            </a:r>
            <a:r>
              <a:rPr lang="en-US" altLang="el-GR" sz="2400" smtClean="0"/>
              <a:t> </a:t>
            </a:r>
            <a:r>
              <a:rPr lang="el-GR" altLang="el-GR" sz="2400" smtClean="0"/>
              <a:t>με δύο τρόπους :</a:t>
            </a:r>
          </a:p>
          <a:p>
            <a:pPr algn="ctr" eaLnBrk="1" hangingPunct="1">
              <a:buFontTx/>
              <a:buNone/>
            </a:pPr>
            <a:r>
              <a:rPr lang="el-GR" altLang="el-GR" sz="2000" b="1" smtClean="0">
                <a:solidFill>
                  <a:srgbClr val="FF6600"/>
                </a:solidFill>
              </a:rPr>
              <a:t>	</a:t>
            </a:r>
            <a:r>
              <a:rPr lang="en-GB" altLang="el-GR" sz="2000" b="1" smtClean="0">
                <a:solidFill>
                  <a:srgbClr val="CC0000"/>
                </a:solidFill>
              </a:rPr>
              <a:t>char name[20] = {'G','e','o','r','g','e','\0'};</a:t>
            </a:r>
            <a:endParaRPr lang="en-US" altLang="el-GR" sz="2000" b="1" smtClean="0">
              <a:solidFill>
                <a:srgbClr val="CC0000"/>
              </a:solidFill>
            </a:endParaRPr>
          </a:p>
          <a:p>
            <a:pPr eaLnBrk="1" hangingPunct="1">
              <a:buFontTx/>
              <a:buNone/>
            </a:pPr>
            <a:r>
              <a:rPr lang="el-GR" altLang="el-GR" b="1" smtClean="0">
                <a:solidFill>
                  <a:srgbClr val="CC0000"/>
                </a:solidFill>
              </a:rPr>
              <a:t>		</a:t>
            </a:r>
            <a:r>
              <a:rPr lang="en-GB" altLang="el-GR" sz="2000" b="1" smtClean="0">
                <a:solidFill>
                  <a:srgbClr val="CC0000"/>
                </a:solidFill>
              </a:rPr>
              <a:t>char name[20] = “George”;</a:t>
            </a:r>
            <a:endParaRPr lang="en-US" altLang="el-GR" sz="2000" b="1" smtClean="0">
              <a:solidFill>
                <a:srgbClr val="CC0000"/>
              </a:solidFill>
            </a:endParaRPr>
          </a:p>
          <a:p>
            <a:pPr eaLnBrk="1" hangingPunct="1"/>
            <a:r>
              <a:rPr lang="el-GR" altLang="el-GR" sz="2000" smtClean="0"/>
              <a:t>Τα διπλά εισαγωγικά (</a:t>
            </a:r>
            <a:r>
              <a:rPr lang="en-US" altLang="el-GR" sz="2000" smtClean="0"/>
              <a:t>“ ”)</a:t>
            </a:r>
            <a:r>
              <a:rPr lang="el-GR" altLang="el-GR" sz="2000" smtClean="0"/>
              <a:t> ορίζουν μια αλφαριθμητική σταθερά</a:t>
            </a:r>
          </a:p>
          <a:p>
            <a:pPr eaLnBrk="1" hangingPunct="1"/>
            <a:r>
              <a:rPr lang="el-GR" altLang="el-GR" sz="2400" smtClean="0"/>
              <a:t>Αρχική απόδοση τιμής σε αλφαριθμητικό:</a:t>
            </a:r>
          </a:p>
          <a:p>
            <a:pPr eaLnBrk="1" hangingPunct="1">
              <a:buFontTx/>
              <a:buNone/>
            </a:pPr>
            <a:r>
              <a:rPr lang="el-GR" altLang="el-GR" sz="2400" b="1" smtClean="0">
                <a:latin typeface="Courier New" pitchFamily="49" charset="0"/>
              </a:rPr>
              <a:t>	</a:t>
            </a:r>
            <a:r>
              <a:rPr lang="en-GB" altLang="el-GR" sz="2400" smtClean="0">
                <a:solidFill>
                  <a:srgbClr val="008080"/>
                </a:solidFill>
              </a:rPr>
              <a:t>char somestring[ ] = “</a:t>
            </a:r>
            <a:r>
              <a:rPr lang="en-US" altLang="el-GR" sz="2400" smtClean="0">
                <a:solidFill>
                  <a:srgbClr val="008080"/>
                </a:solidFill>
              </a:rPr>
              <a:t>S</a:t>
            </a:r>
            <a:r>
              <a:rPr lang="en-GB" altLang="el-GR" sz="2400" smtClean="0">
                <a:solidFill>
                  <a:srgbClr val="008080"/>
                </a:solidFill>
              </a:rPr>
              <a:t>even years ago”;</a:t>
            </a:r>
            <a:endParaRPr lang="en-US" altLang="el-GR" sz="2400" smtClean="0">
              <a:solidFill>
                <a:srgbClr val="008080"/>
              </a:solidFill>
            </a:endParaRPr>
          </a:p>
          <a:p>
            <a:pPr eaLnBrk="1" hangingPunct="1">
              <a:buFontTx/>
              <a:buNone/>
            </a:pPr>
            <a:r>
              <a:rPr lang="el-GR" altLang="el-GR" sz="2400" b="1" smtClean="0">
                <a:latin typeface="Courier New" pitchFamily="49" charset="0"/>
              </a:rPr>
              <a:t>	</a:t>
            </a:r>
            <a:r>
              <a:rPr lang="en-US" altLang="el-GR" sz="2400" smtClean="0"/>
              <a:t>O compiler </a:t>
            </a:r>
            <a:r>
              <a:rPr lang="el-GR" altLang="el-GR" sz="2400" smtClean="0"/>
              <a:t>αντιστοιχεί το ακριβές μήκος της σταθεράς στο αλφαριθμητικό</a:t>
            </a:r>
            <a:r>
              <a:rPr lang="en-US" altLang="el-GR" sz="2400" smtClean="0"/>
              <a:t> </a:t>
            </a:r>
            <a:r>
              <a:rPr lang="el-GR" altLang="el-GR" sz="2400" smtClean="0"/>
              <a:t>συμπεριλαμβάνοντας και τον χαρακτήρα’\0’.</a:t>
            </a:r>
            <a:endParaRPr lang="en-US" altLang="el-GR" sz="2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5301AF-CA35-4688-97B3-ACE1C5F0D4C2}" type="slidenum">
              <a:rPr lang="el-GR"/>
              <a:pPr>
                <a:defRPr/>
              </a:pPr>
              <a:t>6</a:t>
            </a:fld>
            <a:endParaRPr lang="el-GR"/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468313" y="476250"/>
            <a:ext cx="79248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rgbClr val="008080"/>
                </a:solidFill>
              </a:rPr>
              <a:t>Συναρτήσεις τύπου </a:t>
            </a:r>
            <a:r>
              <a:rPr lang="en-US" altLang="el-GR">
                <a:solidFill>
                  <a:srgbClr val="008080"/>
                </a:solidFill>
              </a:rPr>
              <a:t>void</a:t>
            </a:r>
            <a:r>
              <a:rPr lang="en-US" altLang="el-GR" sz="2000">
                <a:solidFill>
                  <a:srgbClr val="CC0066"/>
                </a:solidFill>
                <a:latin typeface="Courier New" pitchFamily="49" charset="0"/>
              </a:rPr>
              <a:t> </a:t>
            </a:r>
            <a:endParaRPr lang="en-US" altLang="el-GR" sz="2000" b="0" i="1">
              <a:solidFill>
                <a:srgbClr val="CC0066"/>
              </a:solidFill>
            </a:endParaRPr>
          </a:p>
        </p:txBody>
      </p:sp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468313" y="1052513"/>
            <a:ext cx="815340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l-GR" altLang="el-GR" sz="2000">
                <a:solidFill>
                  <a:srgbClr val="003399"/>
                </a:solidFill>
              </a:rPr>
              <a:t>Όταν μία συνάρτηση δεν επιστρέφει καμιά τιμή είναι μια συνάρτηση τύπου </a:t>
            </a:r>
            <a:r>
              <a:rPr lang="en-US" altLang="el-GR" sz="2000">
                <a:solidFill>
                  <a:srgbClr val="CC0000"/>
                </a:solidFill>
              </a:rPr>
              <a:t>void</a:t>
            </a:r>
            <a:r>
              <a:rPr lang="el-GR" altLang="el-GR" sz="2000">
                <a:solidFill>
                  <a:srgbClr val="CC0000"/>
                </a:solidFill>
              </a:rPr>
              <a:t>. </a:t>
            </a:r>
            <a:r>
              <a:rPr lang="el-GR" altLang="el-GR" sz="2000">
                <a:solidFill>
                  <a:srgbClr val="003399"/>
                </a:solidFill>
              </a:rPr>
              <a:t>Όταν καλείται μια συνάρτηση τύπου </a:t>
            </a:r>
            <a:r>
              <a:rPr lang="en-US" altLang="el-GR" sz="2000">
                <a:solidFill>
                  <a:srgbClr val="003399"/>
                </a:solidFill>
              </a:rPr>
              <a:t>void </a:t>
            </a:r>
            <a:r>
              <a:rPr lang="el-GR" altLang="el-GR" sz="2000">
                <a:solidFill>
                  <a:srgbClr val="003399"/>
                </a:solidFill>
              </a:rPr>
              <a:t>δεν αναμένεται επιστρεφόμενη τιμή.</a:t>
            </a:r>
            <a:endParaRPr lang="en-US" altLang="el-GR" sz="2000">
              <a:solidFill>
                <a:srgbClr val="CC0000"/>
              </a:solidFill>
            </a:endParaRPr>
          </a:p>
        </p:txBody>
      </p:sp>
      <p:sp>
        <p:nvSpPr>
          <p:cNvPr id="7174" name="Text Box 4"/>
          <p:cNvSpPr txBox="1">
            <a:spLocks noChangeArrowheads="1"/>
          </p:cNvSpPr>
          <p:nvPr/>
        </p:nvSpPr>
        <p:spPr bwMode="auto">
          <a:xfrm>
            <a:off x="611188" y="4149725"/>
            <a:ext cx="4521200" cy="1379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void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outputResults(</a:t>
            </a: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high, </a:t>
            </a: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low, </a:t>
            </a: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mean)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cout &lt;&lt; “High Value: ” &lt;&lt; high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cout &lt;&lt; “Low Value:  ” &lt;&lt; low 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cout &lt;&lt; “Mean Value: ” &lt;&lt; mean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return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7175" name="Text Box 5"/>
          <p:cNvSpPr txBox="1">
            <a:spLocks noChangeArrowheads="1"/>
          </p:cNvSpPr>
          <p:nvPr/>
        </p:nvSpPr>
        <p:spPr bwMode="auto">
          <a:xfrm>
            <a:off x="539750" y="2420938"/>
            <a:ext cx="4981575" cy="10144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void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printHeader()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cout &lt;&lt; “Enter a list of positive integers” &lt;&lt; endl;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return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7176" name="AutoShape 6"/>
          <p:cNvSpPr>
            <a:spLocks noChangeArrowheads="1"/>
          </p:cNvSpPr>
          <p:nvPr/>
        </p:nvSpPr>
        <p:spPr bwMode="blackWhite">
          <a:xfrm>
            <a:off x="2292350" y="3563938"/>
            <a:ext cx="2209800" cy="381000"/>
          </a:xfrm>
          <a:prstGeom prst="wedgeRoundRectCallout">
            <a:avLst>
              <a:gd name="adj1" fmla="val -80963"/>
              <a:gd name="adj2" fmla="val -162083"/>
              <a:gd name="adj3" fmla="val 16667"/>
            </a:avLst>
          </a:prstGeom>
          <a:solidFill>
            <a:srgbClr val="3366FF"/>
          </a:solidFill>
          <a:ln w="9525">
            <a:solidFill>
              <a:srgbClr val="3366CC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buFontTx/>
              <a:buNone/>
            </a:pPr>
            <a:r>
              <a:rPr lang="el-GR" altLang="el-GR" sz="1600">
                <a:solidFill>
                  <a:schemeClr val="bg1"/>
                </a:solidFill>
              </a:rPr>
              <a:t>Δεν επιστρέφεται τιμή</a:t>
            </a:r>
            <a:r>
              <a:rPr lang="en-US" altLang="el-GR" sz="160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5292725" y="4221163"/>
            <a:ext cx="3311525" cy="1336675"/>
          </a:xfrm>
          <a:prstGeom prst="rect">
            <a:avLst/>
          </a:prstGeom>
          <a:noFill/>
          <a:ln w="25400" algn="ctr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2000">
                <a:solidFill>
                  <a:srgbClr val="CC0000"/>
                </a:solidFill>
              </a:rPr>
              <a:t>Η πιο συνήθης χρήση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000">
                <a:solidFill>
                  <a:srgbClr val="CC0000"/>
                </a:solidFill>
              </a:rPr>
              <a:t>των συναρτήσεων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000">
                <a:solidFill>
                  <a:srgbClr val="CC0000"/>
                </a:solidFill>
              </a:rPr>
              <a:t>τύπου</a:t>
            </a:r>
            <a:r>
              <a:rPr lang="en-US" altLang="el-GR" sz="2000">
                <a:solidFill>
                  <a:srgbClr val="CC0000"/>
                </a:solidFill>
              </a:rPr>
              <a:t> void 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000">
                <a:solidFill>
                  <a:srgbClr val="CC0000"/>
                </a:solidFill>
              </a:rPr>
              <a:t>Απλή εμφάνιση στοιχείων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005156B-ED25-4F46-9AED-F88B46F5F7F6}" type="slidenum">
              <a:rPr lang="el-GR"/>
              <a:pPr>
                <a:defRPr/>
              </a:pPr>
              <a:t>60</a:t>
            </a:fld>
            <a:endParaRPr lang="el-GR"/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Ο χαρακτήρας ‘\0’ αν και δεν φαίνεται περιλαμβάνεται ως τελευταίος χαρακτήρας και εισάγεται αυτόματα από τον </a:t>
            </a:r>
            <a:r>
              <a:rPr lang="en-US" altLang="el-GR" smtClean="0"/>
              <a:t>compiler.</a:t>
            </a:r>
          </a:p>
          <a:p>
            <a:pPr algn="ctr" eaLnBrk="1" hangingPunct="1">
              <a:buFontTx/>
              <a:buNone/>
            </a:pPr>
            <a:r>
              <a:rPr lang="en-GB" altLang="el-GR" sz="2400" b="1" smtClean="0">
                <a:solidFill>
                  <a:srgbClr val="FF6600"/>
                </a:solidFill>
              </a:rPr>
              <a:t>char name[7] = “George”; </a:t>
            </a:r>
            <a:r>
              <a:rPr lang="en-US" altLang="el-GR" sz="2400" b="1" smtClean="0">
                <a:solidFill>
                  <a:srgbClr val="FF6600"/>
                </a:solidFill>
              </a:rPr>
              <a:t> </a:t>
            </a:r>
            <a:r>
              <a:rPr lang="el-GR" altLang="el-GR" sz="2400" b="1" smtClean="0">
                <a:solidFill>
                  <a:srgbClr val="FF6600"/>
                </a:solidFill>
              </a:rPr>
              <a:t>// Είναι σωστό</a:t>
            </a:r>
          </a:p>
          <a:p>
            <a:pPr algn="ctr" eaLnBrk="1" hangingPunct="1">
              <a:buFontTx/>
              <a:buNone/>
            </a:pPr>
            <a:r>
              <a:rPr lang="en-GB" altLang="el-GR" sz="2400" b="1" smtClean="0">
                <a:solidFill>
                  <a:schemeClr val="accent2"/>
                </a:solidFill>
              </a:rPr>
              <a:t>char name[6] = “George”; </a:t>
            </a:r>
            <a:r>
              <a:rPr lang="el-GR" altLang="el-GR" sz="2400" b="1" smtClean="0">
                <a:solidFill>
                  <a:schemeClr val="accent2"/>
                </a:solidFill>
              </a:rPr>
              <a:t> // είναι λάθος</a:t>
            </a:r>
            <a:endParaRPr lang="en-US" altLang="el-GR" sz="2400" b="1" smtClean="0">
              <a:solidFill>
                <a:schemeClr val="accent2"/>
              </a:solidFill>
            </a:endParaRPr>
          </a:p>
          <a:p>
            <a:pPr algn="ctr" eaLnBrk="1" hangingPunct="1">
              <a:buFontTx/>
              <a:buNone/>
            </a:pPr>
            <a:endParaRPr lang="el-GR" altLang="el-GR" sz="2400" b="1" smtClean="0">
              <a:solidFill>
                <a:srgbClr val="FF0000"/>
              </a:solidFill>
            </a:endParaRPr>
          </a:p>
          <a:p>
            <a:pPr eaLnBrk="1" hangingPunct="1"/>
            <a:r>
              <a:rPr lang="el-GR" altLang="el-GR" b="1" smtClean="0">
                <a:solidFill>
                  <a:srgbClr val="FF0000"/>
                </a:solidFill>
              </a:rPr>
              <a:t>Η δήλωση</a:t>
            </a:r>
            <a:r>
              <a:rPr lang="el-GR" altLang="el-GR" b="1" smtClean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altLang="el-GR" b="1" smtClean="0">
                <a:solidFill>
                  <a:srgbClr val="FF0000"/>
                </a:solidFill>
              </a:rPr>
              <a:t>name = “George”;</a:t>
            </a:r>
            <a:r>
              <a:rPr lang="el-GR" altLang="el-GR" b="1" smtClean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l-GR" altLang="el-GR" b="1" smtClean="0">
                <a:solidFill>
                  <a:srgbClr val="FF0000"/>
                </a:solidFill>
              </a:rPr>
              <a:t>δεν είναι σωστή</a:t>
            </a:r>
            <a:endParaRPr lang="en-US" altLang="el-GR" b="1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l-GR" altLang="el-GR" sz="2400" b="1" smtClean="0"/>
              <a:t>	</a:t>
            </a:r>
            <a:r>
              <a:rPr lang="el-GR" altLang="el-GR" b="1" smtClean="0">
                <a:solidFill>
                  <a:schemeClr val="accent2"/>
                </a:solidFill>
              </a:rPr>
              <a:t>Το σύμβολο = δεν μπορεί να χρησιμοποιηθεί για να αποδοθεί μια μοναδική ομάδα τιμών  σε ένα πίνακα</a:t>
            </a:r>
            <a:endParaRPr lang="en-US" altLang="el-GR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EA46EB-20E5-488D-9EA3-93A2A40C01AD}" type="slidenum">
              <a:rPr lang="el-GR"/>
              <a:pPr>
                <a:defRPr/>
              </a:pPr>
              <a:t>61</a:t>
            </a:fld>
            <a:endParaRPr lang="el-GR"/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Χαρακτήρες (</a:t>
            </a:r>
            <a:r>
              <a:rPr lang="en-US" altLang="el-GR" smtClean="0"/>
              <a:t>char</a:t>
            </a:r>
            <a:r>
              <a:rPr lang="el-GR" altLang="el-GR" smtClean="0"/>
              <a:t>) και αλφαριθμητικά</a:t>
            </a:r>
            <a:endParaRPr lang="en-US" altLang="el-GR" smtClean="0"/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l-GR" altLang="el-GR" smtClean="0">
                <a:solidFill>
                  <a:srgbClr val="CC0000"/>
                </a:solidFill>
              </a:rPr>
              <a:t>ΔΙΑΦΟΡΕΣ :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l-GR" smtClean="0"/>
              <a:t>‘A’ </a:t>
            </a:r>
            <a:r>
              <a:rPr lang="el-GR" altLang="el-GR" smtClean="0"/>
              <a:t>αντιστοιχεί σε τύπο </a:t>
            </a:r>
            <a:r>
              <a:rPr lang="en-US" altLang="el-GR" smtClean="0"/>
              <a:t>char </a:t>
            </a:r>
            <a:r>
              <a:rPr lang="el-GR" altLang="el-GR" smtClean="0"/>
              <a:t>και αποθηκεύεται σε 1 </a:t>
            </a:r>
            <a:r>
              <a:rPr lang="en-US" altLang="el-GR" smtClean="0"/>
              <a:t>byte </a:t>
            </a:r>
            <a:r>
              <a:rPr lang="el-GR" altLang="el-GR" smtClean="0"/>
              <a:t>της μνήμης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l-GR" smtClean="0"/>
              <a:t>“A” </a:t>
            </a:r>
            <a:r>
              <a:rPr lang="el-GR" altLang="el-GR" smtClean="0"/>
              <a:t>είναι ένα </a:t>
            </a:r>
            <a:r>
              <a:rPr lang="en-US" altLang="el-GR" smtClean="0"/>
              <a:t>string </a:t>
            </a:r>
            <a:r>
              <a:rPr lang="el-GR" altLang="el-GR" smtClean="0"/>
              <a:t>μήκους 2 χαρακτήρων (‘Α’ και ’\0’) και αποθηκεύεται σε 2 </a:t>
            </a:r>
            <a:r>
              <a:rPr lang="en-US" altLang="el-GR" smtClean="0"/>
              <a:t>bytes </a:t>
            </a:r>
            <a:r>
              <a:rPr lang="el-GR" altLang="el-GR" smtClean="0"/>
              <a:t>της μνήμης</a:t>
            </a:r>
            <a:endParaRPr lang="en-US" altLang="el-GR" smtClean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C07FBF-C6C9-4687-B34C-B0AFC45C2A16}" type="slidenum">
              <a:rPr lang="el-GR"/>
              <a:pPr>
                <a:defRPr/>
              </a:pPr>
              <a:t>62</a:t>
            </a:fld>
            <a:endParaRPr lang="el-GR"/>
          </a:p>
        </p:txBody>
      </p:sp>
      <p:sp>
        <p:nvSpPr>
          <p:cNvPr id="645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Εισαγωγή και εμφάνιση αλφαριθμητικών</a:t>
            </a:r>
            <a:endParaRPr lang="en-US" altLang="el-GR" smtClean="0"/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  <a:buFontTx/>
              <a:buNone/>
            </a:pPr>
            <a:r>
              <a:rPr lang="el-GR" altLang="el-GR" b="1" smtClean="0">
                <a:solidFill>
                  <a:srgbClr val="008080"/>
                </a:solidFill>
              </a:rPr>
              <a:t>	</a:t>
            </a:r>
            <a:r>
              <a:rPr lang="el-GR" altLang="el-GR" sz="2400" smtClean="0"/>
              <a:t>Οι εντολές </a:t>
            </a:r>
            <a:r>
              <a:rPr lang="en-US" altLang="el-GR" sz="2400" smtClean="0"/>
              <a:t>cin , cout </a:t>
            </a:r>
            <a:r>
              <a:rPr lang="el-GR" altLang="el-GR" sz="2400" smtClean="0"/>
              <a:t>μπορούν να χρησιμοποιηθούν για είσοδο και έξοδο αλφαριθμητικών</a:t>
            </a:r>
            <a:r>
              <a:rPr lang="en-US" altLang="el-GR" sz="2400" smtClean="0"/>
              <a:t>, </a:t>
            </a:r>
            <a:r>
              <a:rPr lang="el-GR" altLang="el-GR" sz="2400" smtClean="0"/>
              <a:t>ωστόσο υπάρχουν μερικές σημαντικές λεπτομέρειες που δημιουργούν παρενέργειες.</a:t>
            </a:r>
            <a:endParaRPr lang="en-US" altLang="el-GR" sz="2400" smtClean="0"/>
          </a:p>
          <a:p>
            <a:pPr eaLnBrk="1" hangingPunct="1"/>
            <a:endParaRPr lang="en-US" altLang="el-GR" smtClean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C5B594-F34E-40A1-91CD-503DE9C5C270}" type="slidenum">
              <a:rPr lang="el-GR"/>
              <a:pPr>
                <a:defRPr/>
              </a:pPr>
              <a:t>63</a:t>
            </a:fld>
            <a:endParaRPr lang="el-GR"/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b="1" smtClean="0"/>
              <a:t>Strings I/O</a:t>
            </a:r>
          </a:p>
        </p:txBody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l-GR" b="1" smtClean="0">
                <a:latin typeface="Courier New" pitchFamily="49" charset="0"/>
              </a:rPr>
              <a:t>#include &lt;iostream&gt;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l-GR" b="1" smtClean="0">
                <a:latin typeface="Courier New" pitchFamily="49" charset="0"/>
              </a:rPr>
              <a:t>using namespace std;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l-GR" b="1" smtClean="0">
                <a:latin typeface="Courier New" pitchFamily="49" charset="0"/>
              </a:rPr>
              <a:t>char str[80];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l-GR" b="1" smtClean="0">
                <a:latin typeface="Courier New" pitchFamily="49" charset="0"/>
              </a:rPr>
              <a:t>void main()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l-GR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l-GR" b="1" smtClean="0">
                <a:latin typeface="Courier New" pitchFamily="49" charset="0"/>
              </a:rPr>
              <a:t>cin &gt;&gt; str;   // get string from user, store in str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l-GR" b="1" smtClean="0">
                <a:latin typeface="Courier New" pitchFamily="49" charset="0"/>
              </a:rPr>
              <a:t>cout &lt;&lt; str&lt;&lt;endl; // display string entered by user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l-GR" b="1" smtClean="0">
                <a:latin typeface="Courier New" pitchFamily="49" charset="0"/>
              </a:rPr>
              <a:t>}</a:t>
            </a:r>
            <a:endParaRPr lang="en-US" altLang="el-GR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EB43D6-77DA-40DE-A026-9E5ADE3507DB}" type="slidenum">
              <a:rPr lang="el-GR"/>
              <a:pPr>
                <a:defRPr/>
              </a:pPr>
              <a:t>64</a:t>
            </a:fld>
            <a:endParaRPr lang="el-GR"/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pic>
        <p:nvPicPr>
          <p:cNvPr id="6656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1252538"/>
            <a:ext cx="5688013" cy="1408112"/>
          </a:xfrm>
          <a:noFill/>
        </p:spPr>
      </p:pic>
      <p:pic>
        <p:nvPicPr>
          <p:cNvPr id="6656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2781300"/>
            <a:ext cx="8137525" cy="1408113"/>
          </a:xfrm>
          <a:noFill/>
        </p:spPr>
      </p:pic>
      <p:sp>
        <p:nvSpPr>
          <p:cNvPr id="66567" name="Rectangle 5"/>
          <p:cNvSpPr>
            <a:spLocks noChangeArrowheads="1"/>
          </p:cNvSpPr>
          <p:nvPr/>
        </p:nvSpPr>
        <p:spPr bwMode="auto">
          <a:xfrm>
            <a:off x="611188" y="4437063"/>
            <a:ext cx="7921625" cy="151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l-GR" altLang="el-GR" sz="2400">
                <a:solidFill>
                  <a:srgbClr val="CC0000"/>
                </a:solidFill>
              </a:rPr>
              <a:t>ΜΟΛΙΣ ΕΙΣΑΧΘΕΙ ΤΟ ΚΕΝΟ ΔΙΑΣΤΗΜΑ ΣΤΑΜΑΤΑ Η ΑΝΑΓΝΩΣΗ ΤΩΝ ΥΠΟΛΟΙΠΩΝ ΧΑΡΑΚΤΗΡΩΝ</a:t>
            </a:r>
            <a:endParaRPr lang="en-US" altLang="el-GR" sz="240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F8B118-D479-453E-9E72-634F81FAE02B}" type="slidenum">
              <a:rPr lang="el-GR"/>
              <a:pPr>
                <a:defRPr/>
              </a:pPr>
              <a:t>65</a:t>
            </a:fld>
            <a:endParaRPr lang="el-GR"/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Για να ξεπεραστεί το πρόβλημα χρησιμοποιούμε τη συνάρτηση </a:t>
            </a:r>
            <a:r>
              <a:rPr lang="en-US" altLang="el-GR" smtClean="0"/>
              <a:t>get() </a:t>
            </a:r>
            <a:r>
              <a:rPr lang="el-GR" altLang="el-GR" smtClean="0"/>
              <a:t>της κλάσης </a:t>
            </a:r>
            <a:r>
              <a:rPr lang="en-US" altLang="el-GR" smtClean="0">
                <a:solidFill>
                  <a:srgbClr val="CC0000"/>
                </a:solidFill>
              </a:rPr>
              <a:t>istream</a:t>
            </a:r>
          </a:p>
          <a:p>
            <a:pPr eaLnBrk="1" hangingPunct="1">
              <a:buFontTx/>
              <a:buNone/>
            </a:pPr>
            <a:r>
              <a:rPr lang="en-US" altLang="el-GR" smtClean="0">
                <a:latin typeface="Arial Unicode MS" pitchFamily="34" charset="-128"/>
              </a:rPr>
              <a:t>	</a:t>
            </a:r>
            <a:r>
              <a:rPr lang="en-GB" altLang="el-GR" sz="2400" b="1" smtClean="0">
                <a:solidFill>
                  <a:schemeClr val="accent2"/>
                </a:solidFill>
              </a:rPr>
              <a:t>char str[80]; </a:t>
            </a:r>
            <a:endParaRPr lang="en-US" altLang="el-GR" sz="2400" b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l-GR" sz="2400" b="1" smtClean="0">
                <a:solidFill>
                  <a:schemeClr val="accent2"/>
                </a:solidFill>
              </a:rPr>
              <a:t>	</a:t>
            </a:r>
            <a:r>
              <a:rPr lang="en-GB" altLang="el-GR" sz="2400" b="1" smtClean="0">
                <a:solidFill>
                  <a:schemeClr val="accent2"/>
                </a:solidFill>
              </a:rPr>
              <a:t>cin.get(str, 80); // get string from user </a:t>
            </a:r>
            <a:endParaRPr lang="en-US" altLang="el-GR" sz="2400" b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l-GR" sz="2400" b="1" smtClean="0">
                <a:solidFill>
                  <a:schemeClr val="accent2"/>
                </a:solidFill>
              </a:rPr>
              <a:t>	</a:t>
            </a:r>
            <a:r>
              <a:rPr lang="en-GB" altLang="el-GR" sz="2400" b="1" smtClean="0">
                <a:solidFill>
                  <a:schemeClr val="accent2"/>
                </a:solidFill>
              </a:rPr>
              <a:t>cout &lt;&lt; str; // display string</a:t>
            </a:r>
            <a:endParaRPr lang="en-US" altLang="el-GR" sz="2400" b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l-GR" altLang="el-GR" b="1" smtClean="0">
                <a:solidFill>
                  <a:schemeClr val="accent2"/>
                </a:solidFill>
              </a:rPr>
              <a:t>	</a:t>
            </a:r>
            <a:endParaRPr lang="en-US" altLang="el-GR" b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l-GR" b="1" smtClean="0">
                <a:solidFill>
                  <a:schemeClr val="accent2"/>
                </a:solidFill>
              </a:rPr>
              <a:t>	</a:t>
            </a:r>
            <a:r>
              <a:rPr lang="el-GR" altLang="el-GR" b="1" smtClean="0">
                <a:solidFill>
                  <a:schemeClr val="accent2"/>
                </a:solidFill>
              </a:rPr>
              <a:t>ΠΑΡΑΜΕΤΡΟΙ ΤΗΣ </a:t>
            </a:r>
            <a:r>
              <a:rPr lang="en-US" altLang="el-GR" b="1" smtClean="0">
                <a:solidFill>
                  <a:schemeClr val="accent2"/>
                </a:solidFill>
              </a:rPr>
              <a:t>get()</a:t>
            </a:r>
            <a:r>
              <a:rPr lang="en-GB" altLang="el-GR" sz="2400" b="1" smtClean="0">
                <a:solidFill>
                  <a:srgbClr val="FF6600"/>
                </a:solidFill>
                <a:latin typeface="Courier New" pitchFamily="49" charset="0"/>
              </a:rPr>
              <a:t> </a:t>
            </a:r>
            <a:endParaRPr lang="en-US" altLang="el-GR" sz="2400" b="1" smtClean="0">
              <a:solidFill>
                <a:srgbClr val="FF6600"/>
              </a:solidFill>
              <a:latin typeface="Courier New" pitchFamily="49" charset="0"/>
            </a:endParaRPr>
          </a:p>
          <a:p>
            <a:pPr eaLnBrk="1" hangingPunct="1">
              <a:buFontTx/>
              <a:buChar char="-"/>
            </a:pPr>
            <a:r>
              <a:rPr lang="el-GR" altLang="el-GR" sz="2400" b="1" smtClean="0"/>
              <a:t>το όνομα του πίνακα όπου θα αποθηκευθεί το </a:t>
            </a:r>
            <a:r>
              <a:rPr lang="en-US" altLang="el-GR" sz="2400" b="1" smtClean="0"/>
              <a:t>string</a:t>
            </a:r>
          </a:p>
          <a:p>
            <a:pPr eaLnBrk="1" hangingPunct="1">
              <a:buFontTx/>
              <a:buChar char="-"/>
            </a:pPr>
            <a:r>
              <a:rPr lang="el-GR" altLang="el-GR" sz="2400" b="1" smtClean="0"/>
              <a:t>Το μέγιστο μήκος του </a:t>
            </a:r>
            <a:r>
              <a:rPr lang="en-US" altLang="el-GR" sz="2400" b="1" smtClean="0"/>
              <a:t>string</a:t>
            </a:r>
            <a:r>
              <a:rPr lang="el-GR" altLang="el-GR" sz="2400" b="1" smtClean="0"/>
              <a:t> (περιλαμβάνεται και ο χαρακτήρας ‘\0’)</a:t>
            </a:r>
            <a:endParaRPr lang="en-US" altLang="el-GR" sz="2400" smtClean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7B16EC-B9B1-415F-B78A-ACD2E70E95B6}" type="slidenum">
              <a:rPr lang="el-GR"/>
              <a:pPr>
                <a:defRPr/>
              </a:pPr>
              <a:t>66</a:t>
            </a:fld>
            <a:endParaRPr lang="el-GR"/>
          </a:p>
        </p:txBody>
      </p:sp>
      <p:sp>
        <p:nvSpPr>
          <p:cNvPr id="686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686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400" b="1" smtClean="0"/>
              <a:t>το μέγεθος ενός πίνακα δεν μπορεί να αλλάζει κατά τη διάρκεια του προγράμματος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000" b="1" smtClean="0">
                <a:solidFill>
                  <a:schemeClr val="accent2"/>
                </a:solidFill>
              </a:rPr>
              <a:t>	</a:t>
            </a:r>
            <a:r>
              <a:rPr lang="en-GB" altLang="el-GR" sz="2000" b="1" smtClean="0">
                <a:solidFill>
                  <a:schemeClr val="accent2"/>
                </a:solidFill>
              </a:rPr>
              <a:t>int size = 80; 	// array size </a:t>
            </a:r>
            <a:endParaRPr lang="en-US" altLang="el-GR" sz="20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b="1" smtClean="0">
                <a:solidFill>
                  <a:schemeClr val="accent2"/>
                </a:solidFill>
              </a:rPr>
              <a:t>	</a:t>
            </a:r>
            <a:r>
              <a:rPr lang="en-GB" altLang="el-GR" sz="2000" b="1" smtClean="0">
                <a:solidFill>
                  <a:schemeClr val="accent2"/>
                </a:solidFill>
              </a:rPr>
              <a:t>char str[size]; 	// define array </a:t>
            </a:r>
            <a:endParaRPr lang="en-US" altLang="el-GR" sz="20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b="1" smtClean="0">
                <a:solidFill>
                  <a:schemeClr val="accent2"/>
                </a:solidFill>
              </a:rPr>
              <a:t>	</a:t>
            </a:r>
            <a:r>
              <a:rPr lang="en-GB" altLang="el-GR" sz="2000" b="1" smtClean="0">
                <a:solidFill>
                  <a:schemeClr val="accent2"/>
                </a:solidFill>
              </a:rPr>
              <a:t>cin.get(str, size); 	// get string from user </a:t>
            </a:r>
            <a:endParaRPr lang="en-US" altLang="el-GR" sz="20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b="1" smtClean="0">
                <a:solidFill>
                  <a:schemeClr val="accent2"/>
                </a:solidFill>
              </a:rPr>
              <a:t>	</a:t>
            </a:r>
            <a:r>
              <a:rPr lang="en-GB" altLang="el-GR" sz="2000" b="1" smtClean="0">
                <a:solidFill>
                  <a:schemeClr val="accent2"/>
                </a:solidFill>
              </a:rPr>
              <a:t>cout &lt;&lt; str; 	// display string</a:t>
            </a:r>
            <a:endParaRPr lang="en-US" altLang="el-GR" sz="2000" b="1" smtClean="0">
              <a:solidFill>
                <a:schemeClr val="accent2"/>
              </a:solidFill>
            </a:endParaRP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en-GB" altLang="el-GR" sz="2400" smtClean="0"/>
              <a:t> </a:t>
            </a:r>
            <a:r>
              <a:rPr lang="en-US" altLang="el-GR" sz="2400" smtClean="0"/>
              <a:t>				</a:t>
            </a:r>
            <a:endParaRPr lang="en-US" altLang="el-GR" sz="2000" b="1" smtClean="0">
              <a:solidFill>
                <a:srgbClr val="00808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l-GR" altLang="el-GR" sz="2400" b="1" smtClean="0"/>
              <a:t>Χρήση </a:t>
            </a:r>
            <a:r>
              <a:rPr lang="en-US" altLang="el-GR" sz="2400" b="1" smtClean="0"/>
              <a:t>const variables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b="1" i="1" smtClean="0"/>
              <a:t>	</a:t>
            </a:r>
            <a:r>
              <a:rPr lang="en-GB" altLang="el-GR" sz="2000" b="1" smtClean="0">
                <a:solidFill>
                  <a:srgbClr val="FF0000"/>
                </a:solidFill>
              </a:rPr>
              <a:t>const int SIZE = 80; // array size: cannot be changed</a:t>
            </a:r>
            <a:r>
              <a:rPr lang="en-GB" altLang="el-GR" sz="2000" b="1" smtClean="0"/>
              <a:t> </a:t>
            </a:r>
            <a:endParaRPr lang="en-US" altLang="el-GR" sz="20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b="1" smtClean="0"/>
              <a:t>	</a:t>
            </a:r>
            <a:r>
              <a:rPr lang="en-GB" altLang="el-GR" sz="2000" b="1" smtClean="0"/>
              <a:t>char str[SIZE]; 		// define array </a:t>
            </a:r>
            <a:endParaRPr lang="en-US" altLang="el-GR" sz="20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b="1" smtClean="0"/>
              <a:t>	</a:t>
            </a:r>
            <a:r>
              <a:rPr lang="en-GB" altLang="el-GR" sz="2000" b="1" smtClean="0"/>
              <a:t>cin.get(str, SIZE); 	// get string from user </a:t>
            </a:r>
            <a:endParaRPr lang="en-US" altLang="el-GR" sz="20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b="1" smtClean="0"/>
              <a:t>	</a:t>
            </a:r>
            <a:r>
              <a:rPr lang="en-GB" altLang="el-GR" sz="2000" b="1" smtClean="0"/>
              <a:t>cout &lt;&lt; str; 		// display string</a:t>
            </a:r>
            <a:r>
              <a:rPr lang="en-GB" altLang="el-GR" sz="2400" smtClean="0"/>
              <a:t> </a:t>
            </a:r>
            <a:endParaRPr lang="en-US" altLang="el-GR" sz="2000" smtClean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1AC357-253F-4E67-9B82-0AE9DD18A946}" type="slidenum">
              <a:rPr lang="el-GR"/>
              <a:pPr>
                <a:defRPr/>
              </a:pPr>
              <a:t>67</a:t>
            </a:fld>
            <a:endParaRPr lang="el-GR"/>
          </a:p>
        </p:txBody>
      </p:sp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Απαλοιφή </a:t>
            </a:r>
            <a:r>
              <a:rPr lang="en-US" altLang="el-GR" smtClean="0"/>
              <a:t>extra</a:t>
            </a:r>
            <a:r>
              <a:rPr lang="el-GR" altLang="el-GR" smtClean="0"/>
              <a:t> χαρακτήρων κατά τη χρήση των εντολών </a:t>
            </a:r>
            <a:r>
              <a:rPr lang="en-US" altLang="el-GR" smtClean="0"/>
              <a:t>cin, get</a:t>
            </a:r>
          </a:p>
          <a:p>
            <a:pPr eaLnBrk="1" hangingPunct="1">
              <a:buFontTx/>
              <a:buNone/>
            </a:pPr>
            <a:r>
              <a:rPr lang="en-US" altLang="el-GR" smtClean="0">
                <a:latin typeface="Arial Unicode MS" pitchFamily="34" charset="-128"/>
              </a:rPr>
              <a:t>	</a:t>
            </a:r>
            <a:r>
              <a:rPr lang="en-GB" altLang="el-GR" sz="2400" b="1" smtClean="0">
                <a:solidFill>
                  <a:schemeClr val="accent2"/>
                </a:solidFill>
              </a:rPr>
              <a:t>cout &lt;&lt; “Enter the </a:t>
            </a:r>
            <a:r>
              <a:rPr lang="en-US" altLang="el-GR" sz="2400" b="1" smtClean="0">
                <a:solidFill>
                  <a:schemeClr val="accent2"/>
                </a:solidFill>
              </a:rPr>
              <a:t>student</a:t>
            </a:r>
            <a:r>
              <a:rPr lang="en-GB" altLang="el-GR" sz="2400" b="1" smtClean="0">
                <a:solidFill>
                  <a:schemeClr val="accent2"/>
                </a:solidFill>
              </a:rPr>
              <a:t>'s age: ”; </a:t>
            </a:r>
            <a:endParaRPr lang="en-US" altLang="el-GR" sz="2400" b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l-GR" sz="2400" b="1" smtClean="0">
                <a:solidFill>
                  <a:schemeClr val="accent2"/>
                </a:solidFill>
              </a:rPr>
              <a:t>	</a:t>
            </a:r>
            <a:r>
              <a:rPr lang="en-GB" altLang="el-GR" sz="2400" b="1" smtClean="0">
                <a:solidFill>
                  <a:schemeClr val="accent2"/>
                </a:solidFill>
              </a:rPr>
              <a:t>cin &gt;&gt; age; // get a number </a:t>
            </a:r>
            <a:endParaRPr lang="en-US" altLang="el-GR" sz="2400" b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l-GR" sz="2400" b="1" smtClean="0">
                <a:solidFill>
                  <a:schemeClr val="accent2"/>
                </a:solidFill>
              </a:rPr>
              <a:t>	</a:t>
            </a:r>
            <a:r>
              <a:rPr lang="en-GB" altLang="el-GR" sz="2400" b="1" smtClean="0">
                <a:solidFill>
                  <a:schemeClr val="accent2"/>
                </a:solidFill>
              </a:rPr>
              <a:t>cout &lt;&lt; “Enter the </a:t>
            </a:r>
            <a:r>
              <a:rPr lang="en-US" altLang="el-GR" sz="2400" b="1" smtClean="0">
                <a:solidFill>
                  <a:schemeClr val="accent2"/>
                </a:solidFill>
              </a:rPr>
              <a:t>student</a:t>
            </a:r>
            <a:r>
              <a:rPr lang="en-GB" altLang="el-GR" sz="2400" b="1" smtClean="0">
                <a:solidFill>
                  <a:schemeClr val="accent2"/>
                </a:solidFill>
              </a:rPr>
              <a:t>'s name: ”</a:t>
            </a:r>
            <a:r>
              <a:rPr lang="en-US" altLang="el-GR" sz="2400" b="1" smtClean="0">
                <a:solidFill>
                  <a:schemeClr val="accent2"/>
                </a:solidFill>
              </a:rPr>
              <a:t>;</a:t>
            </a:r>
          </a:p>
          <a:p>
            <a:pPr eaLnBrk="1" hangingPunct="1">
              <a:buFontTx/>
              <a:buNone/>
            </a:pPr>
            <a:r>
              <a:rPr lang="en-GB" altLang="el-GR" sz="2400" b="1" smtClean="0">
                <a:solidFill>
                  <a:schemeClr val="accent2"/>
                </a:solidFill>
              </a:rPr>
              <a:t>	cin.get(name, SIZE); // get a string</a:t>
            </a:r>
            <a:r>
              <a:rPr lang="en-GB" altLang="el-GR" smtClean="0">
                <a:latin typeface="Arial Unicode MS" pitchFamily="34" charset="-128"/>
              </a:rPr>
              <a:t> </a:t>
            </a:r>
            <a:endParaRPr lang="en-US" altLang="el-GR" smtClean="0">
              <a:latin typeface="Arial Unicode MS" pitchFamily="34" charset="-128"/>
            </a:endParaRPr>
          </a:p>
          <a:p>
            <a:pPr eaLnBrk="1" hangingPunct="1">
              <a:buFontTx/>
              <a:buNone/>
            </a:pPr>
            <a:endParaRPr lang="en-US" altLang="el-GR" smtClean="0">
              <a:latin typeface="Arial Unicode MS" pitchFamily="34" charset="-128"/>
            </a:endParaRPr>
          </a:p>
          <a:p>
            <a:pPr eaLnBrk="1" hangingPunct="1">
              <a:buFontTx/>
              <a:buNone/>
            </a:pPr>
            <a:r>
              <a:rPr lang="el-GR" altLang="el-GR" smtClean="0">
                <a:latin typeface="Arial Unicode MS" pitchFamily="34" charset="-128"/>
              </a:rPr>
              <a:t>	</a:t>
            </a:r>
            <a:r>
              <a:rPr lang="el-GR" altLang="el-GR" smtClean="0">
                <a:solidFill>
                  <a:srgbClr val="CC0000"/>
                </a:solidFill>
              </a:rPr>
              <a:t>Ο χαρακτήρας </a:t>
            </a:r>
            <a:r>
              <a:rPr lang="en-US" altLang="el-GR" smtClean="0">
                <a:solidFill>
                  <a:srgbClr val="CC0000"/>
                </a:solidFill>
              </a:rPr>
              <a:t>‘\n’</a:t>
            </a:r>
            <a:r>
              <a:rPr lang="el-GR" altLang="el-GR" smtClean="0">
                <a:solidFill>
                  <a:srgbClr val="CC0000"/>
                </a:solidFill>
              </a:rPr>
              <a:t> μετά την εισαγωγή της μεταβλητής</a:t>
            </a:r>
            <a:r>
              <a:rPr lang="en-US" altLang="el-GR" smtClean="0">
                <a:solidFill>
                  <a:srgbClr val="CC0000"/>
                </a:solidFill>
              </a:rPr>
              <a:t> age </a:t>
            </a:r>
            <a:r>
              <a:rPr lang="el-GR" altLang="el-GR" smtClean="0">
                <a:solidFill>
                  <a:srgbClr val="CC0000"/>
                </a:solidFill>
              </a:rPr>
              <a:t>δημιουργεί πρόβλημα!!</a:t>
            </a:r>
          </a:p>
          <a:p>
            <a:pPr eaLnBrk="1" hangingPunct="1">
              <a:buFontTx/>
              <a:buNone/>
            </a:pPr>
            <a:r>
              <a:rPr lang="el-GR" altLang="el-GR" sz="2000" smtClean="0"/>
              <a:t>	</a:t>
            </a:r>
            <a:endParaRPr lang="en-US" altLang="el-GR" sz="2000" smtClean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5512C97-3066-41D7-89E5-3A852C7D2D6C}" type="slidenum">
              <a:rPr lang="el-GR"/>
              <a:pPr>
                <a:defRPr/>
              </a:pPr>
              <a:t>68</a:t>
            </a:fld>
            <a:endParaRPr lang="el-GR"/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GB" altLang="el-GR" b="1" smtClean="0"/>
              <a:t>cout &lt;&lt; “Enter the </a:t>
            </a:r>
            <a:r>
              <a:rPr lang="en-US" altLang="el-GR" b="1" smtClean="0"/>
              <a:t>stude</a:t>
            </a:r>
            <a:r>
              <a:rPr lang="en-GB" altLang="el-GR" b="1" smtClean="0"/>
              <a:t>nt's age: ”; </a:t>
            </a:r>
            <a:endParaRPr lang="en-US" altLang="el-GR" b="1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GB" altLang="el-GR" b="1" smtClean="0"/>
              <a:t>cin &gt;&gt; age; 			</a:t>
            </a:r>
            <a:r>
              <a:rPr lang="en-GB" altLang="el-GR" b="1" smtClean="0">
                <a:solidFill>
                  <a:srgbClr val="008080"/>
                </a:solidFill>
              </a:rPr>
              <a:t>// get a number </a:t>
            </a:r>
            <a:endParaRPr lang="en-US" altLang="el-GR" b="1" smtClean="0">
              <a:solidFill>
                <a:srgbClr val="008080"/>
              </a:solidFill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GB" altLang="el-GR" b="1" smtClean="0">
                <a:solidFill>
                  <a:srgbClr val="FF0000"/>
                </a:solidFill>
              </a:rPr>
              <a:t>cin.ignore(10, '\n'); 	// eat the newline </a:t>
            </a:r>
            <a:endParaRPr lang="en-US" altLang="el-GR" b="1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GB" altLang="el-GR" b="1" smtClean="0"/>
              <a:t>cout &lt;&lt; “Enter the </a:t>
            </a:r>
            <a:r>
              <a:rPr lang="en-US" altLang="el-GR" b="1" smtClean="0"/>
              <a:t>studen</a:t>
            </a:r>
            <a:r>
              <a:rPr lang="en-GB" altLang="el-GR" b="1" smtClean="0"/>
              <a:t>t's name: ”</a:t>
            </a:r>
            <a:endParaRPr lang="en-US" altLang="el-GR" b="1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GB" altLang="el-GR" b="1" smtClean="0"/>
              <a:t>cin.get(name, SIZE);</a:t>
            </a:r>
            <a:r>
              <a:rPr lang="en-GB" altLang="el-GR" b="1" smtClean="0">
                <a:solidFill>
                  <a:srgbClr val="008080"/>
                </a:solidFill>
              </a:rPr>
              <a:t> 	// get a string</a:t>
            </a:r>
            <a:r>
              <a:rPr lang="en-GB" altLang="el-GR" b="1" smtClean="0">
                <a:solidFill>
                  <a:srgbClr val="008080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en-US" altLang="el-GR" b="1" smtClean="0">
              <a:solidFill>
                <a:srgbClr val="008080"/>
              </a:solidFill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el-GR" altLang="el-GR" b="1" smtClean="0">
              <a:solidFill>
                <a:srgbClr val="008080"/>
              </a:solidFill>
            </a:endParaRPr>
          </a:p>
          <a:p>
            <a:pPr eaLnBrk="1" hangingPunct="1"/>
            <a:endParaRPr lang="en-US" altLang="el-GR" smtClean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D6FA4F-1ABC-45F3-8A92-A38DB67F7D84}" type="slidenum">
              <a:rPr lang="el-GR"/>
              <a:pPr>
                <a:defRPr/>
              </a:pPr>
              <a:t>69</a:t>
            </a:fld>
            <a:endParaRPr lang="el-GR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Συναρτήσεις βιβλιοθήκης για αλφαριθμητικά</a:t>
            </a:r>
            <a:endParaRPr lang="en-US" altLang="el-GR" smtClean="0"/>
          </a:p>
        </p:txBody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l-GR" sz="2400" b="1" smtClean="0"/>
              <a:t>char s1[] = “</a:t>
            </a:r>
            <a:r>
              <a:rPr lang="en-US" altLang="el-GR" sz="2400" b="1" smtClean="0"/>
              <a:t>TMHMA</a:t>
            </a:r>
            <a:r>
              <a:rPr lang="en-GB" altLang="el-GR" sz="2400" b="1" smtClean="0"/>
              <a:t>”; </a:t>
            </a:r>
            <a:endParaRPr lang="en-US" altLang="el-GR" sz="2400" b="1" smtClean="0"/>
          </a:p>
          <a:p>
            <a:pPr eaLnBrk="1" hangingPunct="1">
              <a:buFontTx/>
              <a:buNone/>
            </a:pPr>
            <a:r>
              <a:rPr lang="en-GB" altLang="el-GR" sz="2400" b="1" smtClean="0"/>
              <a:t>cout &lt;&lt; “Length of s1 = ” &lt;&lt;</a:t>
            </a:r>
            <a:r>
              <a:rPr lang="en-GB" altLang="el-GR" sz="2400" b="1" smtClean="0">
                <a:solidFill>
                  <a:srgbClr val="CC0000"/>
                </a:solidFill>
              </a:rPr>
              <a:t>strlen</a:t>
            </a:r>
            <a:r>
              <a:rPr lang="en-GB" altLang="el-GR" sz="2400" b="1" smtClean="0"/>
              <a:t>(s1);</a:t>
            </a:r>
            <a:endParaRPr lang="en-US" altLang="el-GR" sz="2400" b="1" smtClean="0"/>
          </a:p>
          <a:p>
            <a:pPr eaLnBrk="1" hangingPunct="1">
              <a:buFontTx/>
              <a:buNone/>
            </a:pPr>
            <a:endParaRPr lang="en-US" altLang="el-GR" b="1" smtClean="0"/>
          </a:p>
          <a:p>
            <a:pPr eaLnBrk="1" hangingPunct="1">
              <a:buFontTx/>
              <a:buNone/>
            </a:pPr>
            <a:r>
              <a:rPr lang="en-GB" altLang="el-GR" sz="2400" smtClean="0">
                <a:solidFill>
                  <a:schemeClr val="accent2"/>
                </a:solidFill>
              </a:rPr>
              <a:t>char src[ ] = “</a:t>
            </a:r>
            <a:r>
              <a:rPr lang="en-US" altLang="el-GR" sz="2400" smtClean="0">
                <a:solidFill>
                  <a:schemeClr val="accent2"/>
                </a:solidFill>
              </a:rPr>
              <a:t>TMHMA</a:t>
            </a:r>
            <a:r>
              <a:rPr lang="en-GB" altLang="el-GR" sz="2400" smtClean="0">
                <a:solidFill>
                  <a:schemeClr val="accent2"/>
                </a:solidFill>
              </a:rPr>
              <a:t>”; // string initialized</a:t>
            </a:r>
            <a:r>
              <a:rPr lang="en-US" altLang="el-GR" sz="2400" smtClean="0">
                <a:solidFill>
                  <a:schemeClr val="accent2"/>
                </a:solidFill>
              </a:rPr>
              <a:t> </a:t>
            </a:r>
            <a:r>
              <a:rPr lang="en-GB" altLang="el-GR" sz="2400" smtClean="0">
                <a:solidFill>
                  <a:schemeClr val="accent2"/>
                </a:solidFill>
              </a:rPr>
              <a:t>to a value </a:t>
            </a:r>
            <a:endParaRPr lang="en-US" altLang="el-GR" sz="24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l-GR" sz="2400" smtClean="0">
                <a:solidFill>
                  <a:schemeClr val="accent2"/>
                </a:solidFill>
              </a:rPr>
              <a:t>char dest[80]; </a:t>
            </a:r>
            <a:r>
              <a:rPr lang="el-GR" altLang="el-GR" sz="2400" smtClean="0">
                <a:solidFill>
                  <a:schemeClr val="accent2"/>
                </a:solidFill>
              </a:rPr>
              <a:t>		</a:t>
            </a:r>
            <a:r>
              <a:rPr lang="en-GB" altLang="el-GR" sz="2400" smtClean="0">
                <a:solidFill>
                  <a:schemeClr val="accent2"/>
                </a:solidFill>
              </a:rPr>
              <a:t>// empty string variable </a:t>
            </a:r>
            <a:endParaRPr lang="en-US" altLang="el-GR" sz="24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l-GR" sz="2400" smtClean="0">
                <a:solidFill>
                  <a:srgbClr val="CC0000"/>
                </a:solidFill>
              </a:rPr>
              <a:t>strcpy</a:t>
            </a:r>
            <a:r>
              <a:rPr lang="en-GB" altLang="el-GR" sz="2400" smtClean="0">
                <a:solidFill>
                  <a:schemeClr val="accent2"/>
                </a:solidFill>
              </a:rPr>
              <a:t>(dest, src); // copies the contents of src into</a:t>
            </a:r>
            <a:r>
              <a:rPr lang="el-GR" altLang="el-GR" sz="2400" smtClean="0">
                <a:solidFill>
                  <a:schemeClr val="accent2"/>
                </a:solidFill>
              </a:rPr>
              <a:t> </a:t>
            </a:r>
            <a:r>
              <a:rPr lang="en-US" altLang="el-GR" sz="2400" smtClean="0">
                <a:solidFill>
                  <a:schemeClr val="accent2"/>
                </a:solidFill>
              </a:rPr>
              <a:t>d</a:t>
            </a:r>
            <a:r>
              <a:rPr lang="en-GB" altLang="el-GR" sz="2400" smtClean="0">
                <a:solidFill>
                  <a:schemeClr val="accent2"/>
                </a:solidFill>
              </a:rPr>
              <a:t>est</a:t>
            </a:r>
            <a:r>
              <a:rPr lang="en-GB" altLang="el-GR" sz="2400" b="1" smtClean="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buFontTx/>
              <a:buNone/>
            </a:pPr>
            <a:endParaRPr lang="en-US" altLang="el-GR" sz="2000" b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l-GR" sz="2400" b="1" smtClean="0">
                <a:solidFill>
                  <a:srgbClr val="008080"/>
                </a:solidFill>
              </a:rPr>
              <a:t>char s1[80] = “</a:t>
            </a:r>
            <a:r>
              <a:rPr lang="en-US" altLang="el-GR" sz="2400" b="1" smtClean="0">
                <a:solidFill>
                  <a:srgbClr val="008080"/>
                </a:solidFill>
              </a:rPr>
              <a:t>POLYTEXNIKH</a:t>
            </a:r>
            <a:r>
              <a:rPr lang="en-GB" altLang="el-GR" sz="2400" b="1" smtClean="0">
                <a:solidFill>
                  <a:srgbClr val="008080"/>
                </a:solidFill>
              </a:rPr>
              <a:t>”; </a:t>
            </a:r>
            <a:endParaRPr lang="en-US" altLang="el-GR" sz="2400" b="1" smtClean="0">
              <a:solidFill>
                <a:srgbClr val="008080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l-GR" sz="2400" b="1" smtClean="0">
                <a:solidFill>
                  <a:srgbClr val="008080"/>
                </a:solidFill>
              </a:rPr>
              <a:t>char s2[] = “</a:t>
            </a:r>
            <a:r>
              <a:rPr lang="en-US" altLang="el-GR" sz="2400" b="1" smtClean="0">
                <a:solidFill>
                  <a:srgbClr val="008080"/>
                </a:solidFill>
              </a:rPr>
              <a:t>SXOLH</a:t>
            </a:r>
            <a:r>
              <a:rPr lang="en-GB" altLang="el-GR" sz="2400" b="1" smtClean="0">
                <a:solidFill>
                  <a:srgbClr val="008080"/>
                </a:solidFill>
              </a:rPr>
              <a:t>”; </a:t>
            </a:r>
            <a:endParaRPr lang="en-US" altLang="el-GR" sz="2400" b="1" smtClean="0">
              <a:solidFill>
                <a:srgbClr val="008080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l-GR" sz="2400" b="1" smtClean="0">
                <a:solidFill>
                  <a:srgbClr val="CC0000"/>
                </a:solidFill>
              </a:rPr>
              <a:t>strcat</a:t>
            </a:r>
            <a:r>
              <a:rPr lang="en-GB" altLang="el-GR" sz="2400" b="1" smtClean="0">
                <a:solidFill>
                  <a:srgbClr val="008080"/>
                </a:solidFill>
              </a:rPr>
              <a:t>(s1, s2);</a:t>
            </a:r>
            <a:endParaRPr lang="en-US" altLang="el-GR" sz="2400" smtClean="0">
              <a:solidFill>
                <a:srgbClr val="00808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5E94462-E5A5-43A4-9BE6-0F76A1EA20D9}" type="slidenum">
              <a:rPr lang="el-GR"/>
              <a:pPr>
                <a:defRPr/>
              </a:pPr>
              <a:t>7</a:t>
            </a:fld>
            <a:endParaRPr lang="el-GR"/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1331913" y="188913"/>
            <a:ext cx="590550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rgbClr val="008080"/>
                </a:solidFill>
              </a:rPr>
              <a:t>Κλήση συναρτήσεων τύπου </a:t>
            </a:r>
            <a:r>
              <a:rPr lang="en-US" altLang="el-GR">
                <a:solidFill>
                  <a:srgbClr val="008080"/>
                </a:solidFill>
              </a:rPr>
              <a:t>void</a:t>
            </a: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179388" y="908050"/>
            <a:ext cx="36004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l-GR" sz="2000">
              <a:solidFill>
                <a:srgbClr val="003399"/>
              </a:solidFill>
            </a:endParaRPr>
          </a:p>
        </p:txBody>
      </p:sp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3851275" y="908050"/>
            <a:ext cx="4876800" cy="5030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void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main()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value;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max = -1;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min = INT_MAX;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total = 0;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count = 0;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l-GR" sz="120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printHeader();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l-GR" sz="120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cout &lt;&lt; “Enter value: ”;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cin &gt;&gt; value;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l-GR" sz="120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   while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(value &gt;= 0)</a:t>
            </a:r>
            <a:endParaRPr lang="en-US" altLang="el-GR" sz="1200">
              <a:solidFill>
                <a:srgbClr val="0000FF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   max = higher(value, max);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   min = lower(value, min);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   total += value;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   count++;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l-GR" sz="120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   cout &lt;&lt; “Enter value: ”;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   cin &gt;&gt; value;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outputResults(max, min, average(total, count));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l-GR" sz="120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altLang="el-GR" sz="1200">
                <a:solidFill>
                  <a:srgbClr val="0000FF"/>
                </a:solidFill>
                <a:latin typeface="Courier New" pitchFamily="49" charset="0"/>
              </a:rPr>
              <a:t>return</a:t>
            </a: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120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126981" name="AutoShape 5"/>
          <p:cNvSpPr>
            <a:spLocks noChangeArrowheads="1"/>
          </p:cNvSpPr>
          <p:nvPr/>
        </p:nvSpPr>
        <p:spPr bwMode="blackWhite">
          <a:xfrm>
            <a:off x="6659563" y="1989138"/>
            <a:ext cx="2057400" cy="381000"/>
          </a:xfrm>
          <a:prstGeom prst="wedgeRoundRectCallout">
            <a:avLst>
              <a:gd name="adj1" fmla="val -107407"/>
              <a:gd name="adj2" fmla="val 77917"/>
              <a:gd name="adj3" fmla="val 16667"/>
            </a:avLst>
          </a:prstGeom>
          <a:gradFill rotWithShape="0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3366CC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600">
                <a:solidFill>
                  <a:srgbClr val="CCFFFF"/>
                </a:solidFill>
                <a:latin typeface="Courier New" pitchFamily="49" charset="0"/>
              </a:rPr>
              <a:t>void </a:t>
            </a:r>
            <a:r>
              <a:rPr lang="en-US" altLang="el-GR" sz="1600" i="1">
                <a:solidFill>
                  <a:srgbClr val="CCFFFF"/>
                </a:solidFill>
              </a:rPr>
              <a:t>Function Call</a:t>
            </a:r>
          </a:p>
        </p:txBody>
      </p:sp>
      <p:sp>
        <p:nvSpPr>
          <p:cNvPr id="126982" name="AutoShape 6"/>
          <p:cNvSpPr>
            <a:spLocks noChangeArrowheads="1"/>
          </p:cNvSpPr>
          <p:nvPr/>
        </p:nvSpPr>
        <p:spPr bwMode="blackWhite">
          <a:xfrm>
            <a:off x="7092950" y="2852738"/>
            <a:ext cx="1439863" cy="533400"/>
          </a:xfrm>
          <a:prstGeom prst="wedgeRoundRectCallout">
            <a:avLst>
              <a:gd name="adj1" fmla="val -145148"/>
              <a:gd name="adj2" fmla="val 109523"/>
              <a:gd name="adj3" fmla="val 16667"/>
            </a:avLst>
          </a:prstGeom>
          <a:gradFill rotWithShape="0">
            <a:gsLst>
              <a:gs pos="0">
                <a:srgbClr val="FF5050"/>
              </a:gs>
              <a:gs pos="100000">
                <a:srgbClr val="A5002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600" i="1">
                <a:solidFill>
                  <a:srgbClr val="FFCCCC"/>
                </a:solidFill>
              </a:rPr>
              <a:t>Non-</a:t>
            </a:r>
            <a:r>
              <a:rPr lang="en-US" altLang="el-GR" sz="1600">
                <a:solidFill>
                  <a:srgbClr val="FFCCCC"/>
                </a:solidFill>
                <a:latin typeface="Courier New" pitchFamily="49" charset="0"/>
              </a:rPr>
              <a:t>void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600" i="1">
                <a:solidFill>
                  <a:srgbClr val="FFCCCC"/>
                </a:solidFill>
              </a:rPr>
              <a:t>Function Call</a:t>
            </a:r>
          </a:p>
        </p:txBody>
      </p:sp>
      <p:sp>
        <p:nvSpPr>
          <p:cNvPr id="126983" name="AutoShape 7"/>
          <p:cNvSpPr>
            <a:spLocks noChangeArrowheads="1"/>
          </p:cNvSpPr>
          <p:nvPr/>
        </p:nvSpPr>
        <p:spPr bwMode="blackWhite">
          <a:xfrm>
            <a:off x="7308850" y="4365625"/>
            <a:ext cx="1295400" cy="533400"/>
          </a:xfrm>
          <a:prstGeom prst="wedgeRoundRectCallout">
            <a:avLst>
              <a:gd name="adj1" fmla="val -95833"/>
              <a:gd name="adj2" fmla="val -119347"/>
              <a:gd name="adj3" fmla="val 16667"/>
            </a:avLst>
          </a:prstGeom>
          <a:gradFill rotWithShape="0">
            <a:gsLst>
              <a:gs pos="0">
                <a:srgbClr val="FF5050"/>
              </a:gs>
              <a:gs pos="100000">
                <a:srgbClr val="A5002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600" i="1">
                <a:solidFill>
                  <a:srgbClr val="FFCCCC"/>
                </a:solidFill>
              </a:rPr>
              <a:t>Non-</a:t>
            </a:r>
            <a:r>
              <a:rPr lang="en-US" altLang="el-GR" sz="1600">
                <a:solidFill>
                  <a:srgbClr val="FFCCCC"/>
                </a:solidFill>
                <a:latin typeface="Courier New" pitchFamily="49" charset="0"/>
              </a:rPr>
              <a:t>void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600" i="1">
                <a:solidFill>
                  <a:srgbClr val="FFCCCC"/>
                </a:solidFill>
              </a:rPr>
              <a:t>Function Call</a:t>
            </a:r>
          </a:p>
        </p:txBody>
      </p:sp>
      <p:sp>
        <p:nvSpPr>
          <p:cNvPr id="126984" name="AutoShape 8"/>
          <p:cNvSpPr>
            <a:spLocks noChangeArrowheads="1"/>
          </p:cNvSpPr>
          <p:nvPr/>
        </p:nvSpPr>
        <p:spPr bwMode="blackWhite">
          <a:xfrm>
            <a:off x="1042988" y="5373688"/>
            <a:ext cx="2057400" cy="381000"/>
          </a:xfrm>
          <a:prstGeom prst="wedgeRoundRectCallout">
            <a:avLst>
              <a:gd name="adj1" fmla="val 101620"/>
              <a:gd name="adj2" fmla="val -81667"/>
              <a:gd name="adj3" fmla="val 16667"/>
            </a:avLst>
          </a:prstGeom>
          <a:gradFill rotWithShape="0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3366CC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600">
                <a:solidFill>
                  <a:srgbClr val="CCFFFF"/>
                </a:solidFill>
                <a:latin typeface="Courier New" pitchFamily="49" charset="0"/>
              </a:rPr>
              <a:t>void </a:t>
            </a:r>
            <a:r>
              <a:rPr lang="en-US" altLang="el-GR" sz="1600" i="1">
                <a:solidFill>
                  <a:srgbClr val="CCFFFF"/>
                </a:solidFill>
              </a:rPr>
              <a:t>Function Call</a:t>
            </a:r>
          </a:p>
        </p:txBody>
      </p:sp>
      <p:sp>
        <p:nvSpPr>
          <p:cNvPr id="126985" name="AutoShape 9"/>
          <p:cNvSpPr>
            <a:spLocks noChangeArrowheads="1"/>
          </p:cNvSpPr>
          <p:nvPr/>
        </p:nvSpPr>
        <p:spPr bwMode="blackWhite">
          <a:xfrm>
            <a:off x="7019925" y="5661025"/>
            <a:ext cx="1676400" cy="533400"/>
          </a:xfrm>
          <a:prstGeom prst="wedgeRoundRectCallout">
            <a:avLst>
              <a:gd name="adj1" fmla="val -53597"/>
              <a:gd name="adj2" fmla="val -112796"/>
              <a:gd name="adj3" fmla="val 16667"/>
            </a:avLst>
          </a:prstGeom>
          <a:gradFill rotWithShape="0">
            <a:gsLst>
              <a:gs pos="0">
                <a:srgbClr val="FF5050"/>
              </a:gs>
              <a:gs pos="100000">
                <a:srgbClr val="A5002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600" i="1">
                <a:solidFill>
                  <a:srgbClr val="FFCCCC"/>
                </a:solidFill>
              </a:rPr>
              <a:t>Non-</a:t>
            </a:r>
            <a:r>
              <a:rPr lang="en-US" altLang="el-GR" sz="1600">
                <a:solidFill>
                  <a:srgbClr val="FFCCCC"/>
                </a:solidFill>
                <a:latin typeface="Courier New" pitchFamily="49" charset="0"/>
              </a:rPr>
              <a:t>void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l-GR" sz="1600" i="1">
                <a:solidFill>
                  <a:srgbClr val="FFCCCC"/>
                </a:solidFill>
              </a:rPr>
              <a:t>Function Call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7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7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0" grpId="0" animBg="1" autoUpdateAnimBg="0"/>
      <p:bldP spid="126981" grpId="0" animBg="1" autoUpdateAnimBg="0"/>
      <p:bldP spid="126982" grpId="0" animBg="1" autoUpdateAnimBg="0"/>
      <p:bldP spid="126983" grpId="0" animBg="1" autoUpdateAnimBg="0"/>
      <p:bldP spid="126984" grpId="0" animBg="1" autoUpdateAnimBg="0"/>
      <p:bldP spid="126985" grpId="0" animBg="1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591E5EE-48C4-4316-A4D6-C5B11D12CC85}" type="slidenum">
              <a:rPr lang="el-GR"/>
              <a:pPr>
                <a:defRPr/>
              </a:pPr>
              <a:t>70</a:t>
            </a:fld>
            <a:endParaRPr lang="el-GR"/>
          </a:p>
        </p:txBody>
      </p:sp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727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GB" altLang="el-GR" sz="2400" smtClean="0"/>
              <a:t>char name[] = “Smith”; </a:t>
            </a:r>
            <a:endParaRPr lang="en-US" altLang="el-GR" sz="240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GB" altLang="el-GR" sz="2400" smtClean="0"/>
              <a:t>n1 = </a:t>
            </a:r>
            <a:r>
              <a:rPr lang="en-GB" altLang="el-GR" sz="2400" smtClean="0">
                <a:solidFill>
                  <a:srgbClr val="CC0000"/>
                </a:solidFill>
              </a:rPr>
              <a:t>strcmp</a:t>
            </a:r>
            <a:r>
              <a:rPr lang="en-GB" altLang="el-GR" sz="2400" smtClean="0"/>
              <a:t>(name, “Renaldo”); </a:t>
            </a:r>
            <a:endParaRPr lang="en-US" altLang="el-GR" sz="240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el-GR" sz="2400" smtClean="0"/>
              <a:t>//</a:t>
            </a:r>
            <a:r>
              <a:rPr lang="en-GB" altLang="el-GR" sz="2400" smtClean="0"/>
              <a:t>returns 1 (first argument follows second) </a:t>
            </a:r>
            <a:endParaRPr lang="en-US" altLang="el-GR" sz="240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GB" altLang="el-GR" sz="2400" smtClean="0"/>
              <a:t>n2 = </a:t>
            </a:r>
            <a:r>
              <a:rPr lang="en-GB" altLang="el-GR" sz="2400" smtClean="0">
                <a:solidFill>
                  <a:srgbClr val="CC0000"/>
                </a:solidFill>
              </a:rPr>
              <a:t>strcmp</a:t>
            </a:r>
            <a:r>
              <a:rPr lang="en-GB" altLang="el-GR" sz="2400" smtClean="0"/>
              <a:t>(name, “Smith”); </a:t>
            </a:r>
            <a:endParaRPr lang="en-US" altLang="el-GR" sz="240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el-GR" sz="2400" smtClean="0"/>
              <a:t>//</a:t>
            </a:r>
            <a:r>
              <a:rPr lang="en-GB" altLang="el-GR" sz="2400" smtClean="0"/>
              <a:t>returns 0 (first argument same as second) </a:t>
            </a:r>
            <a:endParaRPr lang="en-US" altLang="el-GR" sz="240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GB" altLang="el-GR" sz="2400" smtClean="0"/>
              <a:t>n3 = </a:t>
            </a:r>
            <a:r>
              <a:rPr lang="en-GB" altLang="el-GR" sz="2400" smtClean="0">
                <a:solidFill>
                  <a:srgbClr val="CC0000"/>
                </a:solidFill>
              </a:rPr>
              <a:t>strcmp</a:t>
            </a:r>
            <a:r>
              <a:rPr lang="en-GB" altLang="el-GR" sz="2400" smtClean="0"/>
              <a:t>(name, “Townsend”); </a:t>
            </a:r>
            <a:endParaRPr lang="en-US" altLang="el-GR" sz="240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el-GR" sz="2400" smtClean="0"/>
              <a:t>//</a:t>
            </a:r>
            <a:r>
              <a:rPr lang="en-GB" altLang="el-GR" sz="2400" smtClean="0"/>
              <a:t>returns -1 (first argument precedes second)</a:t>
            </a:r>
            <a:endParaRPr lang="el-GR" altLang="el-GR" sz="240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l-GR" altLang="el-GR" sz="2400" smtClean="0"/>
              <a:t>	Η συνάρτηση </a:t>
            </a:r>
            <a:r>
              <a:rPr lang="en-US" altLang="el-GR" sz="2400" smtClean="0">
                <a:solidFill>
                  <a:srgbClr val="CC0000"/>
                </a:solidFill>
              </a:rPr>
              <a:t>stricmp( )</a:t>
            </a:r>
            <a:r>
              <a:rPr lang="en-US" altLang="el-GR" sz="2400" smtClean="0"/>
              <a:t> </a:t>
            </a:r>
            <a:r>
              <a:rPr lang="el-GR" altLang="el-GR" sz="2400" smtClean="0"/>
              <a:t>συγκρίνει αλφαριθμητικά αγνοώντας το ταίριασμα πεζών – κεφαλαίων χαρακτήρων</a:t>
            </a:r>
            <a:endParaRPr lang="en-US" altLang="el-GR" sz="2400" smtClean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A53C4C3-2D3B-44D1-A0BE-AA31EA43F9B0}" type="slidenum">
              <a:rPr lang="el-GR"/>
              <a:pPr>
                <a:defRPr/>
              </a:pPr>
              <a:t>71</a:t>
            </a:fld>
            <a:endParaRPr lang="el-GR"/>
          </a:p>
        </p:txBody>
      </p:sp>
      <p:sp>
        <p:nvSpPr>
          <p:cNvPr id="737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Παρατηρήσεις</a:t>
            </a:r>
            <a:endParaRPr lang="en-US" altLang="el-GR" smtClean="0"/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110000"/>
              </a:lnSpc>
              <a:buFontTx/>
              <a:buAutoNum type="arabicPeriod"/>
            </a:pPr>
            <a:r>
              <a:rPr lang="el-GR" altLang="el-GR" sz="2400" smtClean="0"/>
              <a:t>Για την αποθήκευση ενός αλφαριθμητικού</a:t>
            </a:r>
            <a:r>
              <a:rPr lang="en-US" altLang="el-GR" sz="2400" smtClean="0"/>
              <a:t> </a:t>
            </a:r>
            <a:r>
              <a:rPr lang="el-GR" altLang="el-GR" sz="2400" smtClean="0"/>
              <a:t>πρέπει να οριστεί ένας πίνακας, όχι μια απλή μεταβλητή.</a:t>
            </a:r>
          </a:p>
          <a:p>
            <a:pPr marL="533400" indent="-533400" eaLnBrk="1" hangingPunct="1">
              <a:lnSpc>
                <a:spcPct val="110000"/>
              </a:lnSpc>
              <a:buFontTx/>
              <a:buAutoNum type="arabicPeriod"/>
            </a:pPr>
            <a:r>
              <a:rPr lang="el-GR" altLang="el-GR" sz="2400" smtClean="0"/>
              <a:t>Δεν μπορεί να αντιγραφεί ένα αλφαριθμητικό</a:t>
            </a:r>
            <a:r>
              <a:rPr lang="en-US" altLang="el-GR" sz="2400" smtClean="0"/>
              <a:t> </a:t>
            </a:r>
            <a:r>
              <a:rPr lang="el-GR" altLang="el-GR" sz="2400" smtClean="0"/>
              <a:t>σε ένα άλλο με χρήση του τελεστή εκχώρησης (=)</a:t>
            </a:r>
            <a:r>
              <a:rPr lang="en-US" altLang="el-GR" sz="2400" smtClean="0"/>
              <a:t>.</a:t>
            </a:r>
            <a:endParaRPr lang="el-GR" altLang="el-GR" sz="2400" smtClean="0"/>
          </a:p>
          <a:p>
            <a:pPr marL="533400" indent="-533400" eaLnBrk="1" hangingPunct="1">
              <a:lnSpc>
                <a:spcPct val="110000"/>
              </a:lnSpc>
              <a:buFontTx/>
              <a:buAutoNum type="arabicPeriod"/>
            </a:pPr>
            <a:r>
              <a:rPr lang="el-GR" altLang="el-GR" sz="2400" smtClean="0"/>
              <a:t>Οι συναρτήσεις διαχείρισης των αλφαριθμητικών</a:t>
            </a:r>
            <a:r>
              <a:rPr lang="en-US" altLang="el-GR" sz="2400" smtClean="0"/>
              <a:t> </a:t>
            </a:r>
            <a:r>
              <a:rPr lang="el-GR" altLang="el-GR" sz="2400" smtClean="0"/>
              <a:t>δεν ελέγχουν την υπερχείλιση ενός αλφαριθμητικού</a:t>
            </a:r>
            <a:r>
              <a:rPr lang="en-US" altLang="el-GR" sz="2400" smtClean="0"/>
              <a:t>.</a:t>
            </a:r>
          </a:p>
          <a:p>
            <a:pPr marL="533400" indent="-533400" eaLnBrk="1" hangingPunct="1">
              <a:lnSpc>
                <a:spcPct val="110000"/>
              </a:lnSpc>
              <a:buFontTx/>
              <a:buAutoNum type="arabicPeriod"/>
            </a:pPr>
            <a:r>
              <a:rPr lang="el-GR" altLang="el-GR" sz="2400" smtClean="0"/>
              <a:t>Δεν μπορεί να γίνει συνένωση αλφαριθμητικών</a:t>
            </a:r>
            <a:r>
              <a:rPr lang="en-US" altLang="el-GR" sz="2400" smtClean="0"/>
              <a:t> </a:t>
            </a:r>
            <a:r>
              <a:rPr lang="el-GR" altLang="el-GR" sz="2400" smtClean="0"/>
              <a:t>με χρήση του τελεστή +.</a:t>
            </a:r>
          </a:p>
          <a:p>
            <a:pPr marL="533400" indent="-533400" eaLnBrk="1" hangingPunct="1">
              <a:lnSpc>
                <a:spcPct val="110000"/>
              </a:lnSpc>
              <a:buFontTx/>
              <a:buAutoNum type="arabicPeriod"/>
            </a:pPr>
            <a:r>
              <a:rPr lang="el-GR" altLang="el-GR" sz="2400" smtClean="0"/>
              <a:t>Δεν μπορεί να γίνει σύγκριση αλφαριθμητικών</a:t>
            </a:r>
            <a:r>
              <a:rPr lang="en-US" altLang="el-GR" sz="2400" smtClean="0"/>
              <a:t> </a:t>
            </a:r>
            <a:r>
              <a:rPr lang="el-GR" altLang="el-GR" sz="2400" smtClean="0"/>
              <a:t>με χρήση των τελεστών ==, !=, &lt;, και &gt;</a:t>
            </a:r>
            <a:endParaRPr lang="en-US" altLang="el-GR" sz="2400" smtClean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9444018-AE32-4150-B56D-768A55697A97}" type="slidenum">
              <a:rPr lang="el-GR"/>
              <a:pPr>
                <a:defRPr/>
              </a:pPr>
              <a:t>72</a:t>
            </a:fld>
            <a:endParaRPr lang="el-GR"/>
          </a:p>
        </p:txBody>
      </p:sp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Πίνακες αλφαριθμητικών (</a:t>
            </a:r>
            <a:r>
              <a:rPr lang="en-US" altLang="el-GR" smtClean="0"/>
              <a:t>arrays of strings)</a:t>
            </a:r>
          </a:p>
        </p:txBody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l-GR" altLang="el-GR" sz="2400" b="1" smtClean="0"/>
              <a:t>char names[5][10]; // array of 5 strings </a:t>
            </a:r>
            <a:endParaRPr lang="en-US" altLang="el-GR" sz="2400" b="1" smtClean="0"/>
          </a:p>
          <a:p>
            <a:pPr eaLnBrk="1" hangingPunct="1"/>
            <a:endParaRPr lang="en-US" altLang="el-GR" sz="2400" b="1" smtClean="0"/>
          </a:p>
          <a:p>
            <a:pPr eaLnBrk="1" hangingPunct="1">
              <a:buFontTx/>
              <a:buNone/>
            </a:pPr>
            <a:r>
              <a:rPr lang="el-GR" altLang="el-GR" sz="2400" b="1" smtClean="0"/>
              <a:t>for(j=0; j&lt;5; j++) </a:t>
            </a:r>
            <a:endParaRPr lang="en-US" altLang="el-GR" sz="2400" b="1" smtClean="0"/>
          </a:p>
          <a:p>
            <a:pPr eaLnBrk="1" hangingPunct="1">
              <a:buFontTx/>
              <a:buNone/>
            </a:pPr>
            <a:r>
              <a:rPr lang="el-GR" altLang="el-GR" sz="2400" b="1" smtClean="0"/>
              <a:t>{</a:t>
            </a:r>
            <a:endParaRPr lang="en-US" altLang="el-GR" sz="2400" b="1" smtClean="0"/>
          </a:p>
          <a:p>
            <a:pPr eaLnBrk="1" hangingPunct="1">
              <a:buFontTx/>
              <a:buNone/>
            </a:pPr>
            <a:r>
              <a:rPr lang="el-GR" altLang="el-GR" sz="2400" b="1" smtClean="0"/>
              <a:t>cout &lt;&lt; “Enter name (or press Enter to exit loop): ”; </a:t>
            </a:r>
            <a:endParaRPr lang="en-US" altLang="el-GR" sz="2400" b="1" smtClean="0"/>
          </a:p>
          <a:p>
            <a:pPr eaLnBrk="1" hangingPunct="1">
              <a:buFontTx/>
              <a:buNone/>
            </a:pPr>
            <a:r>
              <a:rPr lang="el-GR" altLang="el-GR" sz="2400" b="1" smtClean="0"/>
              <a:t>cin.get(names[j], 10); </a:t>
            </a:r>
            <a:endParaRPr lang="en-US" altLang="el-GR" sz="2400" b="1" smtClean="0"/>
          </a:p>
          <a:p>
            <a:pPr eaLnBrk="1" hangingPunct="1">
              <a:buFontTx/>
              <a:buNone/>
            </a:pPr>
            <a:r>
              <a:rPr lang="el-GR" altLang="el-GR" sz="2400" b="1" smtClean="0"/>
              <a:t>if( strlen(names[j])==0 ) // if user presses [Enter], </a:t>
            </a:r>
            <a:endParaRPr lang="en-US" altLang="el-GR" sz="2400" b="1" smtClean="0"/>
          </a:p>
          <a:p>
            <a:pPr eaLnBrk="1" hangingPunct="1">
              <a:buFontTx/>
              <a:buNone/>
            </a:pPr>
            <a:r>
              <a:rPr lang="el-GR" altLang="el-GR" sz="2400" b="1" smtClean="0"/>
              <a:t>break; // exit from loop </a:t>
            </a:r>
            <a:endParaRPr lang="en-US" altLang="el-GR" sz="2400" b="1" smtClean="0"/>
          </a:p>
          <a:p>
            <a:pPr eaLnBrk="1" hangingPunct="1">
              <a:buFontTx/>
              <a:buNone/>
            </a:pPr>
            <a:r>
              <a:rPr lang="el-GR" altLang="el-GR" sz="2400" b="1" smtClean="0"/>
              <a:t>}</a:t>
            </a:r>
            <a:endParaRPr lang="en-US" altLang="el-GR" sz="2400" smtClean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0484195-A8FF-4216-8CDB-F11234546AFD}" type="slidenum">
              <a:rPr lang="el-GR"/>
              <a:pPr>
                <a:defRPr/>
              </a:pPr>
              <a:t>73</a:t>
            </a:fld>
            <a:endParaRPr lang="el-GR"/>
          </a:p>
        </p:txBody>
      </p:sp>
      <p:sp>
        <p:nvSpPr>
          <p:cNvPr id="757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2400" b="1" smtClean="0"/>
              <a:t>Αρχικοποίηση πίνακα (</a:t>
            </a:r>
            <a:r>
              <a:rPr lang="en-US" altLang="el-GR" sz="2400" b="1" smtClean="0"/>
              <a:t>Initialize array of strings</a:t>
            </a:r>
            <a:r>
              <a:rPr lang="el-GR" altLang="el-GR" sz="2400" b="1" smtClean="0"/>
              <a:t>)</a:t>
            </a:r>
            <a:endParaRPr lang="en-US" altLang="el-GR" sz="2400" b="1" smtClean="0"/>
          </a:p>
        </p:txBody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l-GR" altLang="el-GR" sz="2400" b="1" smtClean="0"/>
              <a:t>const int MAX = 10; //maximum length of day name</a:t>
            </a:r>
            <a:r>
              <a:rPr lang="en-US" altLang="el-GR" sz="2400" b="1" smtClean="0"/>
              <a:t> </a:t>
            </a:r>
            <a:r>
              <a:rPr lang="el-GR" altLang="el-GR" sz="2400" b="1" smtClean="0"/>
              <a:t>+1 </a:t>
            </a:r>
            <a:endParaRPr lang="en-US" altLang="el-GR" sz="2400" b="1" smtClean="0"/>
          </a:p>
          <a:p>
            <a:pPr eaLnBrk="1" hangingPunct="1">
              <a:buFontTx/>
              <a:buNone/>
            </a:pPr>
            <a:r>
              <a:rPr lang="el-GR" altLang="el-GR" sz="2400" b="1" smtClean="0"/>
              <a:t>const int DPW = 7; // days per week const char </a:t>
            </a:r>
            <a:endParaRPr lang="en-US" altLang="el-GR" sz="2400" b="1" smtClean="0"/>
          </a:p>
          <a:p>
            <a:pPr eaLnBrk="1" hangingPunct="1">
              <a:buFontTx/>
              <a:buNone/>
            </a:pPr>
            <a:endParaRPr lang="en-US" altLang="el-GR" sz="2400" b="1" smtClean="0"/>
          </a:p>
          <a:p>
            <a:pPr eaLnBrk="1" hangingPunct="1">
              <a:buFontTx/>
              <a:buNone/>
            </a:pPr>
            <a:r>
              <a:rPr lang="el-GR" altLang="el-GR" sz="2400" b="1" smtClean="0"/>
              <a:t>day_name[DPW][MAX] = // array of day names </a:t>
            </a:r>
            <a:endParaRPr lang="en-US" altLang="el-GR" sz="2400" b="1" smtClean="0"/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el-GR" sz="2400" b="1" smtClean="0"/>
              <a:t>			</a:t>
            </a:r>
            <a:r>
              <a:rPr lang="el-GR" altLang="el-GR" sz="2400" b="1" smtClean="0"/>
              <a:t>{ </a:t>
            </a:r>
            <a:r>
              <a:rPr lang="en-US" altLang="el-GR" sz="2400" b="1" smtClean="0"/>
              <a:t>“</a:t>
            </a:r>
            <a:r>
              <a:rPr lang="el-GR" altLang="el-GR" sz="2400" b="1" smtClean="0"/>
              <a:t>Sunday”, “Monday”, “Tuesday”, </a:t>
            </a:r>
            <a:r>
              <a:rPr lang="en-US" altLang="el-GR" sz="2400" b="1" smtClean="0"/>
              <a:t>“Wednesday”,</a:t>
            </a:r>
            <a:r>
              <a:rPr lang="el-GR" altLang="el-GR" sz="2400" b="1" smtClean="0"/>
              <a:t>“Thursday”, “Friday”, “Saturday”};</a:t>
            </a:r>
            <a:endParaRPr lang="en-US" altLang="el-GR" sz="2400" b="1" smtClean="0"/>
          </a:p>
          <a:p>
            <a:pPr eaLnBrk="1" hangingPunct="1">
              <a:buFontTx/>
              <a:buNone/>
            </a:pPr>
            <a:endParaRPr lang="en-US" altLang="el-GR" sz="2400" b="1" smtClean="0"/>
          </a:p>
          <a:p>
            <a:pPr eaLnBrk="1" hangingPunct="1">
              <a:buFontTx/>
              <a:buNone/>
            </a:pPr>
            <a:endParaRPr lang="en-US" altLang="el-GR" sz="2400" b="1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l-GR" altLang="el-GR" sz="2400" b="1" smtClean="0"/>
              <a:t>	</a:t>
            </a:r>
            <a:endParaRPr lang="en-US" altLang="el-GR" sz="2400" b="1" smtClean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2CEB34B-7AAB-4EAB-A524-FCDC8515D038}" type="slidenum">
              <a:rPr lang="el-GR"/>
              <a:pPr>
                <a:defRPr/>
              </a:pPr>
              <a:t>74</a:t>
            </a:fld>
            <a:endParaRPr lang="el-GR"/>
          </a:p>
        </p:txBody>
      </p:sp>
      <p:sp>
        <p:nvSpPr>
          <p:cNvPr id="7680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757363"/>
          </a:xfrm>
        </p:spPr>
        <p:txBody>
          <a:bodyPr/>
          <a:lstStyle/>
          <a:p>
            <a:pPr eaLnBrk="1" hangingPunct="1"/>
            <a:r>
              <a:rPr lang="en-US" altLang="el-GR" sz="3600" b="1" smtClean="0">
                <a:solidFill>
                  <a:srgbClr val="CC0000"/>
                </a:solidFill>
              </a:rPr>
              <a:t>Pointers</a:t>
            </a:r>
            <a:r>
              <a:rPr lang="el-GR" altLang="el-GR" sz="3600" b="1" smtClean="0">
                <a:solidFill>
                  <a:srgbClr val="CC0000"/>
                </a:solidFill>
              </a:rPr>
              <a:t>,</a:t>
            </a:r>
            <a:br>
              <a:rPr lang="el-GR" altLang="el-GR" sz="3600" b="1" smtClean="0">
                <a:solidFill>
                  <a:srgbClr val="CC0000"/>
                </a:solidFill>
              </a:rPr>
            </a:br>
            <a:r>
              <a:rPr lang="en-US" altLang="el-GR" sz="3600" b="1" smtClean="0">
                <a:solidFill>
                  <a:srgbClr val="CC0000"/>
                </a:solidFill>
              </a:rPr>
              <a:t>Arrays &amp; Pointers,</a:t>
            </a:r>
            <a:br>
              <a:rPr lang="en-US" altLang="el-GR" sz="3600" b="1" smtClean="0">
                <a:solidFill>
                  <a:srgbClr val="CC0000"/>
                </a:solidFill>
              </a:rPr>
            </a:br>
            <a:r>
              <a:rPr lang="en-US" altLang="el-GR" sz="3600" b="1" smtClean="0">
                <a:solidFill>
                  <a:srgbClr val="CC0000"/>
                </a:solidFill>
              </a:rPr>
              <a:t>Dynamic Memory Allocation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0698A6-486A-4D8D-8D32-181996E5673E}" type="slidenum">
              <a:rPr lang="el-GR"/>
              <a:pPr>
                <a:defRPr/>
              </a:pPr>
              <a:t>75</a:t>
            </a:fld>
            <a:endParaRPr lang="el-GR"/>
          </a:p>
        </p:txBody>
      </p:sp>
      <p:sp>
        <p:nvSpPr>
          <p:cNvPr id="77827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Address Operator</a:t>
            </a:r>
          </a:p>
        </p:txBody>
      </p:sp>
      <p:sp>
        <p:nvSpPr>
          <p:cNvPr id="77828" name="Text Box 3"/>
          <p:cNvSpPr txBox="1">
            <a:spLocks noChangeArrowheads="1"/>
          </p:cNvSpPr>
          <p:nvPr/>
        </p:nvSpPr>
        <p:spPr bwMode="auto">
          <a:xfrm>
            <a:off x="609600" y="7620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The address operator &amp; returns the memory address of a variable</a:t>
            </a:r>
            <a:endParaRPr lang="en-US" altLang="el-GR" sz="2000">
              <a:solidFill>
                <a:srgbClr val="008080"/>
              </a:solidFill>
              <a:latin typeface="Arial" pitchFamily="34" charset="0"/>
            </a:endParaRPr>
          </a:p>
        </p:txBody>
      </p:sp>
      <p:sp>
        <p:nvSpPr>
          <p:cNvPr id="77829" name="Text Box 4"/>
          <p:cNvSpPr txBox="1">
            <a:spLocks noChangeArrowheads="1"/>
          </p:cNvSpPr>
          <p:nvPr/>
        </p:nvSpPr>
        <p:spPr bwMode="auto">
          <a:xfrm>
            <a:off x="609600" y="1524000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A variable is allocated a section of memory large enough to hold a value of the variable’s data type</a:t>
            </a:r>
            <a:endParaRPr lang="en-US" altLang="el-GR" sz="2000">
              <a:latin typeface="Arial" pitchFamily="34" charset="0"/>
            </a:endParaRPr>
          </a:p>
        </p:txBody>
      </p:sp>
      <p:sp>
        <p:nvSpPr>
          <p:cNvPr id="77830" name="Text Box 5"/>
          <p:cNvSpPr txBox="1">
            <a:spLocks noChangeArrowheads="1"/>
          </p:cNvSpPr>
          <p:nvPr/>
        </p:nvSpPr>
        <p:spPr bwMode="auto">
          <a:xfrm>
            <a:off x="609600" y="4648200"/>
            <a:ext cx="601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Get the address of variable num</a:t>
            </a:r>
          </a:p>
        </p:txBody>
      </p:sp>
      <p:sp>
        <p:nvSpPr>
          <p:cNvPr id="77831" name="Text Box 6"/>
          <p:cNvSpPr txBox="1">
            <a:spLocks noChangeArrowheads="1"/>
          </p:cNvSpPr>
          <p:nvPr/>
        </p:nvSpPr>
        <p:spPr bwMode="auto">
          <a:xfrm>
            <a:off x="5562600" y="3733800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Each byte of memory has a unique address</a:t>
            </a:r>
          </a:p>
        </p:txBody>
      </p:sp>
      <p:sp>
        <p:nvSpPr>
          <p:cNvPr id="77832" name="Text Box 7"/>
          <p:cNvSpPr txBox="1">
            <a:spLocks noChangeArrowheads="1"/>
          </p:cNvSpPr>
          <p:nvPr/>
        </p:nvSpPr>
        <p:spPr bwMode="auto">
          <a:xfrm>
            <a:off x="3962400" y="50292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&amp;num</a:t>
            </a:r>
          </a:p>
        </p:txBody>
      </p:sp>
      <p:sp>
        <p:nvSpPr>
          <p:cNvPr id="77833" name="Text Box 8"/>
          <p:cNvSpPr txBox="1">
            <a:spLocks noChangeArrowheads="1"/>
          </p:cNvSpPr>
          <p:nvPr/>
        </p:nvSpPr>
        <p:spPr bwMode="auto">
          <a:xfrm>
            <a:off x="1981200" y="3962400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The first byte allocated to variable num</a:t>
            </a:r>
          </a:p>
        </p:txBody>
      </p:sp>
      <p:sp>
        <p:nvSpPr>
          <p:cNvPr id="77834" name="Text Box 9"/>
          <p:cNvSpPr txBox="1">
            <a:spLocks noChangeArrowheads="1"/>
          </p:cNvSpPr>
          <p:nvPr/>
        </p:nvSpPr>
        <p:spPr bwMode="auto">
          <a:xfrm>
            <a:off x="1371600" y="36576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Address 1201</a:t>
            </a:r>
          </a:p>
        </p:txBody>
      </p:sp>
      <p:sp>
        <p:nvSpPr>
          <p:cNvPr id="77835" name="Text Box 10"/>
          <p:cNvSpPr txBox="1">
            <a:spLocks noChangeArrowheads="1"/>
          </p:cNvSpPr>
          <p:nvPr/>
        </p:nvSpPr>
        <p:spPr bwMode="auto">
          <a:xfrm>
            <a:off x="2057400" y="27432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num</a:t>
            </a:r>
          </a:p>
        </p:txBody>
      </p:sp>
      <p:sp>
        <p:nvSpPr>
          <p:cNvPr id="198667" name="Rectangle 11"/>
          <p:cNvSpPr>
            <a:spLocks noChangeArrowheads="1"/>
          </p:cNvSpPr>
          <p:nvPr/>
        </p:nvSpPr>
        <p:spPr bwMode="auto">
          <a:xfrm>
            <a:off x="914400" y="3124200"/>
            <a:ext cx="7086600" cy="5334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8668" name="Line 12"/>
          <p:cNvSpPr>
            <a:spLocks noChangeShapeType="1"/>
          </p:cNvSpPr>
          <p:nvPr/>
        </p:nvSpPr>
        <p:spPr bwMode="auto">
          <a:xfrm>
            <a:off x="914400" y="3124200"/>
            <a:ext cx="0" cy="533400"/>
          </a:xfrm>
          <a:prstGeom prst="line">
            <a:avLst/>
          </a:prstGeom>
          <a:noFill/>
          <a:ln w="9525">
            <a:solidFill>
              <a:srgbClr val="FAEEF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8669" name="Line 13"/>
          <p:cNvSpPr>
            <a:spLocks noChangeShapeType="1"/>
          </p:cNvSpPr>
          <p:nvPr/>
        </p:nvSpPr>
        <p:spPr bwMode="auto">
          <a:xfrm>
            <a:off x="8001000" y="3124200"/>
            <a:ext cx="0" cy="533400"/>
          </a:xfrm>
          <a:prstGeom prst="line">
            <a:avLst/>
          </a:prstGeom>
          <a:noFill/>
          <a:ln w="9525">
            <a:solidFill>
              <a:srgbClr val="FAEEF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8670" name="Line 14"/>
          <p:cNvSpPr>
            <a:spLocks noChangeShapeType="1"/>
          </p:cNvSpPr>
          <p:nvPr/>
        </p:nvSpPr>
        <p:spPr bwMode="auto">
          <a:xfrm>
            <a:off x="21336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40" name="Text Box 15"/>
          <p:cNvSpPr txBox="1">
            <a:spLocks noChangeArrowheads="1"/>
          </p:cNvSpPr>
          <p:nvPr/>
        </p:nvSpPr>
        <p:spPr bwMode="auto">
          <a:xfrm>
            <a:off x="914400" y="32004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solidFill>
                  <a:srgbClr val="808080"/>
                </a:solidFill>
                <a:latin typeface="Arial" pitchFamily="34" charset="0"/>
              </a:rPr>
              <a:t>Memory</a:t>
            </a:r>
          </a:p>
        </p:txBody>
      </p:sp>
      <p:sp>
        <p:nvSpPr>
          <p:cNvPr id="198672" name="Line 16"/>
          <p:cNvSpPr>
            <a:spLocks noChangeShapeType="1"/>
          </p:cNvSpPr>
          <p:nvPr/>
        </p:nvSpPr>
        <p:spPr bwMode="auto">
          <a:xfrm>
            <a:off x="64770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8673" name="Rectangle 17"/>
          <p:cNvSpPr>
            <a:spLocks noChangeArrowheads="1"/>
          </p:cNvSpPr>
          <p:nvPr/>
        </p:nvSpPr>
        <p:spPr bwMode="auto">
          <a:xfrm>
            <a:off x="2133600" y="3124200"/>
            <a:ext cx="434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43" name="Text Box 18"/>
          <p:cNvSpPr txBox="1">
            <a:spLocks noChangeArrowheads="1"/>
          </p:cNvSpPr>
          <p:nvPr/>
        </p:nvSpPr>
        <p:spPr bwMode="auto">
          <a:xfrm>
            <a:off x="2286000" y="3200400"/>
            <a:ext cx="441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 byte     1 byte     1 byte     1 byte</a:t>
            </a:r>
          </a:p>
        </p:txBody>
      </p:sp>
      <p:sp>
        <p:nvSpPr>
          <p:cNvPr id="198675" name="Line 19"/>
          <p:cNvSpPr>
            <a:spLocks noChangeShapeType="1"/>
          </p:cNvSpPr>
          <p:nvPr/>
        </p:nvSpPr>
        <p:spPr bwMode="auto">
          <a:xfrm>
            <a:off x="32004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8676" name="Line 20"/>
          <p:cNvSpPr>
            <a:spLocks noChangeShapeType="1"/>
          </p:cNvSpPr>
          <p:nvPr/>
        </p:nvSpPr>
        <p:spPr bwMode="auto">
          <a:xfrm flipH="1">
            <a:off x="43434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8677" name="Line 21"/>
          <p:cNvSpPr>
            <a:spLocks noChangeShapeType="1"/>
          </p:cNvSpPr>
          <p:nvPr/>
        </p:nvSpPr>
        <p:spPr bwMode="auto">
          <a:xfrm>
            <a:off x="54102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47" name="Text Box 22"/>
          <p:cNvSpPr txBox="1">
            <a:spLocks noChangeArrowheads="1"/>
          </p:cNvSpPr>
          <p:nvPr/>
        </p:nvSpPr>
        <p:spPr bwMode="auto">
          <a:xfrm>
            <a:off x="609600" y="5486400"/>
            <a:ext cx="601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Display the address of variable num</a:t>
            </a:r>
          </a:p>
        </p:txBody>
      </p:sp>
      <p:sp>
        <p:nvSpPr>
          <p:cNvPr id="77848" name="Text Box 23"/>
          <p:cNvSpPr txBox="1">
            <a:spLocks noChangeArrowheads="1"/>
          </p:cNvSpPr>
          <p:nvPr/>
        </p:nvSpPr>
        <p:spPr bwMode="auto">
          <a:xfrm>
            <a:off x="3962400" y="58674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cout &lt;&lt; &amp;num;</a:t>
            </a:r>
          </a:p>
        </p:txBody>
      </p:sp>
      <p:sp>
        <p:nvSpPr>
          <p:cNvPr id="77849" name="Text Box 24"/>
          <p:cNvSpPr txBox="1">
            <a:spLocks noChangeArrowheads="1"/>
          </p:cNvSpPr>
          <p:nvPr/>
        </p:nvSpPr>
        <p:spPr bwMode="auto">
          <a:xfrm>
            <a:off x="762000" y="2362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int num;</a:t>
            </a:r>
          </a:p>
        </p:txBody>
      </p:sp>
      <p:sp>
        <p:nvSpPr>
          <p:cNvPr id="77850" name="Text Box 25"/>
          <p:cNvSpPr txBox="1">
            <a:spLocks noChangeArrowheads="1"/>
          </p:cNvSpPr>
          <p:nvPr/>
        </p:nvSpPr>
        <p:spPr bwMode="auto">
          <a:xfrm>
            <a:off x="2209800" y="2438400"/>
            <a:ext cx="426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Integer data type allocated 4 bytes</a:t>
            </a:r>
          </a:p>
        </p:txBody>
      </p:sp>
      <p:sp>
        <p:nvSpPr>
          <p:cNvPr id="77851" name="Text Box 26"/>
          <p:cNvSpPr txBox="1">
            <a:spLocks noChangeArrowheads="1"/>
          </p:cNvSpPr>
          <p:nvPr/>
        </p:nvSpPr>
        <p:spPr bwMode="auto">
          <a:xfrm>
            <a:off x="5257800" y="4876800"/>
            <a:ext cx="228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Returns the address of num</a:t>
            </a:r>
          </a:p>
        </p:txBody>
      </p:sp>
      <p:sp>
        <p:nvSpPr>
          <p:cNvPr id="77852" name="Text Box 27"/>
          <p:cNvSpPr txBox="1">
            <a:spLocks noChangeArrowheads="1"/>
          </p:cNvSpPr>
          <p:nvPr/>
        </p:nvSpPr>
        <p:spPr bwMode="auto">
          <a:xfrm>
            <a:off x="1676400" y="51054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Address operator</a:t>
            </a:r>
          </a:p>
        </p:txBody>
      </p:sp>
      <p:sp>
        <p:nvSpPr>
          <p:cNvPr id="198684" name="Line 28"/>
          <p:cNvSpPr>
            <a:spLocks noChangeShapeType="1"/>
          </p:cNvSpPr>
          <p:nvPr/>
        </p:nvSpPr>
        <p:spPr bwMode="auto">
          <a:xfrm flipV="1">
            <a:off x="3733800" y="525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B7394E9-4298-48E4-92DC-C949552B73F3}" type="slidenum">
              <a:rPr lang="el-GR"/>
              <a:pPr>
                <a:defRPr/>
              </a:pPr>
              <a:t>76</a:t>
            </a:fld>
            <a:endParaRPr lang="el-GR"/>
          </a:p>
        </p:txBody>
      </p:sp>
      <p:sp>
        <p:nvSpPr>
          <p:cNvPr id="78851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Pointer Variables</a:t>
            </a:r>
          </a:p>
        </p:txBody>
      </p:sp>
      <p:sp>
        <p:nvSpPr>
          <p:cNvPr id="78852" name="Text Box 3"/>
          <p:cNvSpPr txBox="1">
            <a:spLocks noChangeArrowheads="1"/>
          </p:cNvSpPr>
          <p:nvPr/>
        </p:nvSpPr>
        <p:spPr bwMode="auto">
          <a:xfrm>
            <a:off x="609600" y="762000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Pointer variables or pointers store memory addresses</a:t>
            </a:r>
            <a:endParaRPr lang="en-US" altLang="el-GR" sz="2000">
              <a:solidFill>
                <a:srgbClr val="008080"/>
              </a:solidFill>
              <a:latin typeface="Arial" pitchFamily="34" charset="0"/>
            </a:endParaRPr>
          </a:p>
        </p:txBody>
      </p:sp>
      <p:sp>
        <p:nvSpPr>
          <p:cNvPr id="78853" name="Text Box 4"/>
          <p:cNvSpPr txBox="1">
            <a:spLocks noChangeArrowheads="1"/>
          </p:cNvSpPr>
          <p:nvPr/>
        </p:nvSpPr>
        <p:spPr bwMode="auto">
          <a:xfrm>
            <a:off x="1066800" y="3657600"/>
            <a:ext cx="4953000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x = 25;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* ptr;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ptr = &amp;x;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cout &lt;&lt; “Value in x “ &lt;&lt; x &lt;&lt; endl;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cout &lt;&lt; “Address of x “ &lt;&lt; ptr &lt;&lt; endl;</a:t>
            </a:r>
          </a:p>
        </p:txBody>
      </p:sp>
      <p:sp>
        <p:nvSpPr>
          <p:cNvPr id="78854" name="Text Box 5"/>
          <p:cNvSpPr txBox="1">
            <a:spLocks noChangeArrowheads="1"/>
          </p:cNvSpPr>
          <p:nvPr/>
        </p:nvSpPr>
        <p:spPr bwMode="auto">
          <a:xfrm>
            <a:off x="914400" y="2743200"/>
            <a:ext cx="205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Store address of an int data type</a:t>
            </a:r>
          </a:p>
        </p:txBody>
      </p:sp>
      <p:sp>
        <p:nvSpPr>
          <p:cNvPr id="78855" name="Text Box 6"/>
          <p:cNvSpPr txBox="1">
            <a:spLocks noChangeArrowheads="1"/>
          </p:cNvSpPr>
          <p:nvPr/>
        </p:nvSpPr>
        <p:spPr bwMode="auto">
          <a:xfrm>
            <a:off x="2514600" y="38862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variable</a:t>
            </a:r>
          </a:p>
        </p:txBody>
      </p:sp>
      <p:sp>
        <p:nvSpPr>
          <p:cNvPr id="78856" name="Text Box 7"/>
          <p:cNvSpPr txBox="1">
            <a:spLocks noChangeArrowheads="1"/>
          </p:cNvSpPr>
          <p:nvPr/>
        </p:nvSpPr>
        <p:spPr bwMode="auto">
          <a:xfrm>
            <a:off x="609600" y="12192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Using pointer variables to indirectly manipulate data stored in other variables</a:t>
            </a:r>
            <a:endParaRPr lang="en-US" altLang="el-GR" sz="2000">
              <a:solidFill>
                <a:srgbClr val="CC3300"/>
              </a:solidFill>
              <a:latin typeface="Arial" pitchFamily="34" charset="0"/>
            </a:endParaRPr>
          </a:p>
        </p:txBody>
      </p:sp>
      <p:sp>
        <p:nvSpPr>
          <p:cNvPr id="78857" name="Text Box 8"/>
          <p:cNvSpPr txBox="1">
            <a:spLocks noChangeArrowheads="1"/>
          </p:cNvSpPr>
          <p:nvPr/>
        </p:nvSpPr>
        <p:spPr bwMode="auto">
          <a:xfrm>
            <a:off x="685800" y="2057400"/>
            <a:ext cx="7620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Declare a pointer variable that stores the address of an integer variable</a:t>
            </a:r>
          </a:p>
        </p:txBody>
      </p:sp>
      <p:sp>
        <p:nvSpPr>
          <p:cNvPr id="78858" name="Text Box 9"/>
          <p:cNvSpPr txBox="1">
            <a:spLocks noChangeArrowheads="1"/>
          </p:cNvSpPr>
          <p:nvPr/>
        </p:nvSpPr>
        <p:spPr bwMode="auto">
          <a:xfrm>
            <a:off x="3048000" y="2514600"/>
            <a:ext cx="533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int  *ptr;   </a:t>
            </a: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“ptr is a pointer to an int”</a:t>
            </a:r>
          </a:p>
        </p:txBody>
      </p:sp>
      <p:sp>
        <p:nvSpPr>
          <p:cNvPr id="78859" name="Text Box 10"/>
          <p:cNvSpPr txBox="1">
            <a:spLocks noChangeArrowheads="1"/>
          </p:cNvSpPr>
          <p:nvPr/>
        </p:nvSpPr>
        <p:spPr bwMode="auto">
          <a:xfrm>
            <a:off x="2819400" y="30480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Means it is a pointer variable</a:t>
            </a:r>
          </a:p>
        </p:txBody>
      </p:sp>
      <p:sp>
        <p:nvSpPr>
          <p:cNvPr id="78860" name="Text Box 11"/>
          <p:cNvSpPr txBox="1">
            <a:spLocks noChangeArrowheads="1"/>
          </p:cNvSpPr>
          <p:nvPr/>
        </p:nvSpPr>
        <p:spPr bwMode="auto">
          <a:xfrm>
            <a:off x="4724400" y="2971800"/>
            <a:ext cx="2362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Identifier ( name) of pointer variable</a:t>
            </a:r>
          </a:p>
        </p:txBody>
      </p:sp>
      <p:sp>
        <p:nvSpPr>
          <p:cNvPr id="78861" name="Text Box 12"/>
          <p:cNvSpPr txBox="1">
            <a:spLocks noChangeArrowheads="1"/>
          </p:cNvSpPr>
          <p:nvPr/>
        </p:nvSpPr>
        <p:spPr bwMode="auto">
          <a:xfrm>
            <a:off x="2819400" y="42672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Assign address of x to pointer variable ptr</a:t>
            </a:r>
          </a:p>
        </p:txBody>
      </p:sp>
      <p:sp>
        <p:nvSpPr>
          <p:cNvPr id="199693" name="Rectangle 13"/>
          <p:cNvSpPr>
            <a:spLocks noChangeArrowheads="1"/>
          </p:cNvSpPr>
          <p:nvPr/>
        </p:nvSpPr>
        <p:spPr bwMode="auto">
          <a:xfrm>
            <a:off x="6248400" y="3962400"/>
            <a:ext cx="1066800" cy="6858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694" name="Rectangle 14"/>
          <p:cNvSpPr>
            <a:spLocks noChangeArrowheads="1"/>
          </p:cNvSpPr>
          <p:nvPr/>
        </p:nvSpPr>
        <p:spPr bwMode="auto">
          <a:xfrm>
            <a:off x="6248400" y="5257800"/>
            <a:ext cx="1828800" cy="6858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864" name="Text Box 15"/>
          <p:cNvSpPr txBox="1">
            <a:spLocks noChangeArrowheads="1"/>
          </p:cNvSpPr>
          <p:nvPr/>
        </p:nvSpPr>
        <p:spPr bwMode="auto">
          <a:xfrm>
            <a:off x="6553200" y="40386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latin typeface="Arial" pitchFamily="34" charset="0"/>
              </a:rPr>
              <a:t>25</a:t>
            </a:r>
          </a:p>
        </p:txBody>
      </p:sp>
      <p:sp>
        <p:nvSpPr>
          <p:cNvPr id="78865" name="Text Box 16"/>
          <p:cNvSpPr txBox="1">
            <a:spLocks noChangeArrowheads="1"/>
          </p:cNvSpPr>
          <p:nvPr/>
        </p:nvSpPr>
        <p:spPr bwMode="auto">
          <a:xfrm>
            <a:off x="6400800" y="5334000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latin typeface="Arial" pitchFamily="34" charset="0"/>
              </a:rPr>
              <a:t>0x07e00</a:t>
            </a:r>
          </a:p>
        </p:txBody>
      </p:sp>
      <p:sp>
        <p:nvSpPr>
          <p:cNvPr id="78866" name="Text Box 17"/>
          <p:cNvSpPr txBox="1">
            <a:spLocks noChangeArrowheads="1"/>
          </p:cNvSpPr>
          <p:nvPr/>
        </p:nvSpPr>
        <p:spPr bwMode="auto">
          <a:xfrm>
            <a:off x="6172200" y="3505200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latin typeface="Arial" pitchFamily="34" charset="0"/>
              </a:rPr>
              <a:t>x</a:t>
            </a:r>
          </a:p>
        </p:txBody>
      </p:sp>
      <p:sp>
        <p:nvSpPr>
          <p:cNvPr id="78867" name="Text Box 18"/>
          <p:cNvSpPr txBox="1">
            <a:spLocks noChangeArrowheads="1"/>
          </p:cNvSpPr>
          <p:nvPr/>
        </p:nvSpPr>
        <p:spPr bwMode="auto">
          <a:xfrm>
            <a:off x="6172200" y="4724400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latin typeface="Arial" pitchFamily="34" charset="0"/>
              </a:rPr>
              <a:t>ptr</a:t>
            </a:r>
          </a:p>
        </p:txBody>
      </p:sp>
      <p:sp>
        <p:nvSpPr>
          <p:cNvPr id="78868" name="Text Box 19"/>
          <p:cNvSpPr txBox="1">
            <a:spLocks noChangeArrowheads="1"/>
          </p:cNvSpPr>
          <p:nvPr/>
        </p:nvSpPr>
        <p:spPr bwMode="auto">
          <a:xfrm>
            <a:off x="7467600" y="48768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Address of x</a:t>
            </a:r>
          </a:p>
        </p:txBody>
      </p:sp>
      <p:sp>
        <p:nvSpPr>
          <p:cNvPr id="199700" name="Arc 20"/>
          <p:cNvSpPr>
            <a:spLocks/>
          </p:cNvSpPr>
          <p:nvPr/>
        </p:nvSpPr>
        <p:spPr bwMode="auto">
          <a:xfrm rot="-7529089">
            <a:off x="5676900" y="4229100"/>
            <a:ext cx="1219200" cy="990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701" name="Line 21"/>
          <p:cNvSpPr>
            <a:spLocks noChangeShapeType="1"/>
          </p:cNvSpPr>
          <p:nvPr/>
        </p:nvSpPr>
        <p:spPr bwMode="auto">
          <a:xfrm flipV="1">
            <a:off x="6096000" y="3962400"/>
            <a:ext cx="152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871" name="Text Box 22"/>
          <p:cNvSpPr txBox="1">
            <a:spLocks noChangeArrowheads="1"/>
          </p:cNvSpPr>
          <p:nvPr/>
        </p:nvSpPr>
        <p:spPr bwMode="auto">
          <a:xfrm>
            <a:off x="7010400" y="35814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Value of x</a:t>
            </a:r>
          </a:p>
        </p:txBody>
      </p:sp>
      <p:sp>
        <p:nvSpPr>
          <p:cNvPr id="199703" name="Line 23"/>
          <p:cNvSpPr>
            <a:spLocks noChangeShapeType="1"/>
          </p:cNvSpPr>
          <p:nvPr/>
        </p:nvSpPr>
        <p:spPr bwMode="auto">
          <a:xfrm flipV="1">
            <a:off x="2667000" y="27432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704" name="Line 24"/>
          <p:cNvSpPr>
            <a:spLocks noChangeShapeType="1"/>
          </p:cNvSpPr>
          <p:nvPr/>
        </p:nvSpPr>
        <p:spPr bwMode="auto">
          <a:xfrm flipV="1">
            <a:off x="3505200" y="27432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705" name="Line 25"/>
          <p:cNvSpPr>
            <a:spLocks noChangeShapeType="1"/>
          </p:cNvSpPr>
          <p:nvPr/>
        </p:nvSpPr>
        <p:spPr bwMode="auto">
          <a:xfrm flipH="1" flipV="1">
            <a:off x="4191000" y="28956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706" name="Line 26"/>
          <p:cNvSpPr>
            <a:spLocks noChangeShapeType="1"/>
          </p:cNvSpPr>
          <p:nvPr/>
        </p:nvSpPr>
        <p:spPr bwMode="auto">
          <a:xfrm flipH="1">
            <a:off x="2057400" y="41148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707" name="Line 27"/>
          <p:cNvSpPr>
            <a:spLocks noChangeShapeType="1"/>
          </p:cNvSpPr>
          <p:nvPr/>
        </p:nvSpPr>
        <p:spPr bwMode="auto">
          <a:xfrm flipH="1">
            <a:off x="2133600" y="4572000"/>
            <a:ext cx="83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708" name="Rectangle 28"/>
          <p:cNvSpPr>
            <a:spLocks noChangeArrowheads="1"/>
          </p:cNvSpPr>
          <p:nvPr/>
        </p:nvSpPr>
        <p:spPr bwMode="auto">
          <a:xfrm>
            <a:off x="838200" y="5791200"/>
            <a:ext cx="32766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878" name="Text Box 29"/>
          <p:cNvSpPr txBox="1">
            <a:spLocks noChangeArrowheads="1"/>
          </p:cNvSpPr>
          <p:nvPr/>
        </p:nvSpPr>
        <p:spPr bwMode="auto">
          <a:xfrm>
            <a:off x="990600" y="5867400"/>
            <a:ext cx="304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Value in x 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Address in x 0x07e00</a:t>
            </a:r>
          </a:p>
        </p:txBody>
      </p:sp>
      <p:sp>
        <p:nvSpPr>
          <p:cNvPr id="78879" name="Text Box 30"/>
          <p:cNvSpPr txBox="1">
            <a:spLocks noChangeArrowheads="1"/>
          </p:cNvSpPr>
          <p:nvPr/>
        </p:nvSpPr>
        <p:spPr bwMode="auto">
          <a:xfrm>
            <a:off x="4191000" y="5791200"/>
            <a:ext cx="137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Program output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F792DC-D95B-4C48-99F2-CF52C06FD543}" type="slidenum">
              <a:rPr lang="el-GR"/>
              <a:pPr>
                <a:defRPr/>
              </a:pPr>
              <a:t>77</a:t>
            </a:fld>
            <a:endParaRPr lang="el-GR"/>
          </a:p>
        </p:txBody>
      </p:sp>
      <p:sp>
        <p:nvSpPr>
          <p:cNvPr id="79876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Indirection Operator</a:t>
            </a:r>
          </a:p>
        </p:txBody>
      </p:sp>
      <p:sp>
        <p:nvSpPr>
          <p:cNvPr id="79877" name="Text Box 3"/>
          <p:cNvSpPr txBox="1">
            <a:spLocks noChangeArrowheads="1"/>
          </p:cNvSpPr>
          <p:nvPr/>
        </p:nvSpPr>
        <p:spPr bwMode="auto">
          <a:xfrm>
            <a:off x="609600" y="7620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The indirection operator dereferences the pointer</a:t>
            </a:r>
          </a:p>
        </p:txBody>
      </p:sp>
      <p:sp>
        <p:nvSpPr>
          <p:cNvPr id="79878" name="Text Box 4"/>
          <p:cNvSpPr txBox="1">
            <a:spLocks noChangeArrowheads="1"/>
          </p:cNvSpPr>
          <p:nvPr/>
        </p:nvSpPr>
        <p:spPr bwMode="auto">
          <a:xfrm>
            <a:off x="762000" y="2133600"/>
            <a:ext cx="723900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main( )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x = 25;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* ptr;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ptr = &amp;x;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“Value in x twice “ &lt;&lt; x &lt;&lt; ‘ ‘ &lt;&lt; *ptr &lt;&lt; endl;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*ptr = 100;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“Value in x twice “ &lt;&lt; x &lt;&lt; ‘ ‘ &lt;&lt; *ptr &lt;&lt; endl;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79879" name="Text Box 5"/>
          <p:cNvSpPr txBox="1">
            <a:spLocks noChangeArrowheads="1"/>
          </p:cNvSpPr>
          <p:nvPr/>
        </p:nvSpPr>
        <p:spPr bwMode="auto">
          <a:xfrm>
            <a:off x="685800" y="1143000"/>
            <a:ext cx="7543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A dereferenced pointer can change the value of the variable it is pointing to</a:t>
            </a:r>
          </a:p>
        </p:txBody>
      </p:sp>
      <p:sp>
        <p:nvSpPr>
          <p:cNvPr id="79880" name="Text Box 6"/>
          <p:cNvSpPr txBox="1">
            <a:spLocks noChangeArrowheads="1"/>
          </p:cNvSpPr>
          <p:nvPr/>
        </p:nvSpPr>
        <p:spPr bwMode="auto">
          <a:xfrm>
            <a:off x="2438400" y="3352800"/>
            <a:ext cx="281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pointer variable</a:t>
            </a:r>
          </a:p>
        </p:txBody>
      </p:sp>
      <p:sp>
        <p:nvSpPr>
          <p:cNvPr id="79881" name="Text Box 7"/>
          <p:cNvSpPr txBox="1">
            <a:spLocks noChangeArrowheads="1"/>
          </p:cNvSpPr>
          <p:nvPr/>
        </p:nvSpPr>
        <p:spPr bwMode="auto">
          <a:xfrm>
            <a:off x="2438400" y="3733800"/>
            <a:ext cx="281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Assign address of x</a:t>
            </a:r>
          </a:p>
        </p:txBody>
      </p:sp>
      <p:sp>
        <p:nvSpPr>
          <p:cNvPr id="79882" name="Text Box 8"/>
          <p:cNvSpPr txBox="1">
            <a:spLocks noChangeArrowheads="1"/>
          </p:cNvSpPr>
          <p:nvPr/>
        </p:nvSpPr>
        <p:spPr bwMode="auto">
          <a:xfrm>
            <a:off x="2590800" y="44958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Stores 100 in x</a:t>
            </a:r>
          </a:p>
        </p:txBody>
      </p:sp>
      <p:sp>
        <p:nvSpPr>
          <p:cNvPr id="79883" name="Text Box 9"/>
          <p:cNvSpPr txBox="1">
            <a:spLocks noChangeArrowheads="1"/>
          </p:cNvSpPr>
          <p:nvPr/>
        </p:nvSpPr>
        <p:spPr bwMode="auto">
          <a:xfrm>
            <a:off x="5943600" y="3429000"/>
            <a:ext cx="251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Indirectly accesses value in variable x</a:t>
            </a:r>
          </a:p>
        </p:txBody>
      </p:sp>
      <p:sp>
        <p:nvSpPr>
          <p:cNvPr id="200714" name="Rectangle 10"/>
          <p:cNvSpPr>
            <a:spLocks noChangeArrowheads="1"/>
          </p:cNvSpPr>
          <p:nvPr/>
        </p:nvSpPr>
        <p:spPr bwMode="auto">
          <a:xfrm>
            <a:off x="4648200" y="2286000"/>
            <a:ext cx="37338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885" name="Text Box 11"/>
          <p:cNvSpPr txBox="1">
            <a:spLocks noChangeArrowheads="1"/>
          </p:cNvSpPr>
          <p:nvPr/>
        </p:nvSpPr>
        <p:spPr bwMode="auto">
          <a:xfrm>
            <a:off x="4800600" y="2362200"/>
            <a:ext cx="365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Value in x twice 25 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Value in x twice 100 100</a:t>
            </a:r>
          </a:p>
        </p:txBody>
      </p:sp>
      <p:sp>
        <p:nvSpPr>
          <p:cNvPr id="79886" name="Text Box 12"/>
          <p:cNvSpPr txBox="1">
            <a:spLocks noChangeArrowheads="1"/>
          </p:cNvSpPr>
          <p:nvPr/>
        </p:nvSpPr>
        <p:spPr bwMode="auto">
          <a:xfrm>
            <a:off x="4572000" y="1905000"/>
            <a:ext cx="243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Program output:</a:t>
            </a:r>
          </a:p>
        </p:txBody>
      </p:sp>
      <p:sp>
        <p:nvSpPr>
          <p:cNvPr id="200717" name="Line 13"/>
          <p:cNvSpPr>
            <a:spLocks noChangeShapeType="1"/>
          </p:cNvSpPr>
          <p:nvPr/>
        </p:nvSpPr>
        <p:spPr bwMode="auto">
          <a:xfrm flipH="1">
            <a:off x="6248400" y="3962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2"/>
          <p:cNvSpPr txBox="1">
            <a:spLocks noChangeArrowheads="1"/>
          </p:cNvSpPr>
          <p:nvPr/>
        </p:nvSpPr>
        <p:spPr bwMode="auto">
          <a:xfrm>
            <a:off x="533400" y="228600"/>
            <a:ext cx="807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Pointer Variables</a:t>
            </a: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381000" y="685800"/>
            <a:ext cx="845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The value of one pointer variable can be assigned to another pointer variable</a:t>
            </a: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457200" y="2971800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Do not confuse p1 = p2 and *p1 = *p2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447800" y="1447800"/>
            <a:ext cx="6019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int *p1, *p2, v1;  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2 pointer variables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p1 = &amp;v1;          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p1 points to variable v1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p2 = p1;</a:t>
            </a:r>
            <a:r>
              <a:rPr lang="en-US" altLang="el-GR" sz="2000">
                <a:latin typeface="Arial" pitchFamily="34" charset="0"/>
              </a:rPr>
              <a:t>            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Now p2 also points to v1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cout &lt;&lt; *p2;     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Outputs the value of v1</a:t>
            </a:r>
            <a:endParaRPr lang="en-US" altLang="el-GR" sz="1800" b="0" i="1">
              <a:solidFill>
                <a:srgbClr val="808080"/>
              </a:solidFill>
              <a:latin typeface="Times New Roman" pitchFamily="18" charset="0"/>
            </a:endParaRPr>
          </a:p>
        </p:txBody>
      </p:sp>
      <p:sp>
        <p:nvSpPr>
          <p:cNvPr id="201734" name="Line 6"/>
          <p:cNvSpPr>
            <a:spLocks noChangeShapeType="1"/>
          </p:cNvSpPr>
          <p:nvPr/>
        </p:nvSpPr>
        <p:spPr bwMode="auto">
          <a:xfrm>
            <a:off x="381000" y="2895600"/>
            <a:ext cx="822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735" name="Rectangle 7"/>
          <p:cNvSpPr>
            <a:spLocks noChangeArrowheads="1"/>
          </p:cNvSpPr>
          <p:nvPr/>
        </p:nvSpPr>
        <p:spPr bwMode="auto">
          <a:xfrm>
            <a:off x="4953000" y="3581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736" name="Rectangle 8"/>
          <p:cNvSpPr>
            <a:spLocks noChangeArrowheads="1"/>
          </p:cNvSpPr>
          <p:nvPr/>
        </p:nvSpPr>
        <p:spPr bwMode="auto">
          <a:xfrm>
            <a:off x="762000" y="5105400"/>
            <a:ext cx="457200" cy="4572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905" name="Text Box 9"/>
          <p:cNvSpPr txBox="1">
            <a:spLocks noChangeArrowheads="1"/>
          </p:cNvSpPr>
          <p:nvPr/>
        </p:nvSpPr>
        <p:spPr bwMode="auto">
          <a:xfrm>
            <a:off x="5029200" y="3657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84</a:t>
            </a:r>
          </a:p>
        </p:txBody>
      </p:sp>
      <p:sp>
        <p:nvSpPr>
          <p:cNvPr id="201738" name="Rectangle 10"/>
          <p:cNvSpPr>
            <a:spLocks noChangeArrowheads="1"/>
          </p:cNvSpPr>
          <p:nvPr/>
        </p:nvSpPr>
        <p:spPr bwMode="auto">
          <a:xfrm>
            <a:off x="4953000" y="4267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5029200" y="4343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99</a:t>
            </a:r>
          </a:p>
        </p:txBody>
      </p:sp>
      <p:sp>
        <p:nvSpPr>
          <p:cNvPr id="201740" name="Rectangle 12"/>
          <p:cNvSpPr>
            <a:spLocks noChangeArrowheads="1"/>
          </p:cNvSpPr>
          <p:nvPr/>
        </p:nvSpPr>
        <p:spPr bwMode="auto">
          <a:xfrm>
            <a:off x="1905000" y="5029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1981200" y="5105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84</a:t>
            </a:r>
          </a:p>
        </p:txBody>
      </p:sp>
      <p:sp>
        <p:nvSpPr>
          <p:cNvPr id="201742" name="Rectangle 14"/>
          <p:cNvSpPr>
            <a:spLocks noChangeArrowheads="1"/>
          </p:cNvSpPr>
          <p:nvPr/>
        </p:nvSpPr>
        <p:spPr bwMode="auto">
          <a:xfrm>
            <a:off x="1905000" y="5791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1981200" y="5867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99</a:t>
            </a:r>
          </a:p>
        </p:txBody>
      </p:sp>
      <p:sp>
        <p:nvSpPr>
          <p:cNvPr id="201744" name="Rectangle 16"/>
          <p:cNvSpPr>
            <a:spLocks noChangeArrowheads="1"/>
          </p:cNvSpPr>
          <p:nvPr/>
        </p:nvSpPr>
        <p:spPr bwMode="auto">
          <a:xfrm>
            <a:off x="7772400" y="5029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7848600" y="5105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99</a:t>
            </a:r>
          </a:p>
        </p:txBody>
      </p:sp>
      <p:sp>
        <p:nvSpPr>
          <p:cNvPr id="201746" name="Rectangle 18"/>
          <p:cNvSpPr>
            <a:spLocks noChangeArrowheads="1"/>
          </p:cNvSpPr>
          <p:nvPr/>
        </p:nvSpPr>
        <p:spPr bwMode="auto">
          <a:xfrm>
            <a:off x="7772400" y="5791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7848600" y="5867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99</a:t>
            </a:r>
          </a:p>
        </p:txBody>
      </p:sp>
      <p:sp>
        <p:nvSpPr>
          <p:cNvPr id="201748" name="Rectangle 20"/>
          <p:cNvSpPr>
            <a:spLocks noChangeArrowheads="1"/>
          </p:cNvSpPr>
          <p:nvPr/>
        </p:nvSpPr>
        <p:spPr bwMode="auto">
          <a:xfrm>
            <a:off x="762000" y="5791200"/>
            <a:ext cx="457200" cy="4572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749" name="Rectangle 21"/>
          <p:cNvSpPr>
            <a:spLocks noChangeArrowheads="1"/>
          </p:cNvSpPr>
          <p:nvPr/>
        </p:nvSpPr>
        <p:spPr bwMode="auto">
          <a:xfrm>
            <a:off x="3657600" y="3657600"/>
            <a:ext cx="457200" cy="4572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750" name="Rectangle 22"/>
          <p:cNvSpPr>
            <a:spLocks noChangeArrowheads="1"/>
          </p:cNvSpPr>
          <p:nvPr/>
        </p:nvSpPr>
        <p:spPr bwMode="auto">
          <a:xfrm>
            <a:off x="3657600" y="4343400"/>
            <a:ext cx="457200" cy="4572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751" name="Rectangle 23"/>
          <p:cNvSpPr>
            <a:spLocks noChangeArrowheads="1"/>
          </p:cNvSpPr>
          <p:nvPr/>
        </p:nvSpPr>
        <p:spPr bwMode="auto">
          <a:xfrm>
            <a:off x="6629400" y="5105400"/>
            <a:ext cx="457200" cy="4572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752" name="Rectangle 24"/>
          <p:cNvSpPr>
            <a:spLocks noChangeArrowheads="1"/>
          </p:cNvSpPr>
          <p:nvPr/>
        </p:nvSpPr>
        <p:spPr bwMode="auto">
          <a:xfrm>
            <a:off x="6629400" y="5791200"/>
            <a:ext cx="457200" cy="4572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921" name="Text Box 25"/>
          <p:cNvSpPr txBox="1">
            <a:spLocks noChangeArrowheads="1"/>
          </p:cNvSpPr>
          <p:nvPr/>
        </p:nvSpPr>
        <p:spPr bwMode="auto">
          <a:xfrm>
            <a:off x="457200" y="4114800"/>
            <a:ext cx="2819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The value of one pointer is assigned to another pointer</a:t>
            </a:r>
          </a:p>
        </p:txBody>
      </p:sp>
      <p:sp>
        <p:nvSpPr>
          <p:cNvPr id="80922" name="Text Box 26"/>
          <p:cNvSpPr txBox="1">
            <a:spLocks noChangeArrowheads="1"/>
          </p:cNvSpPr>
          <p:nvPr/>
        </p:nvSpPr>
        <p:spPr bwMode="auto">
          <a:xfrm>
            <a:off x="2590800" y="5105400"/>
            <a:ext cx="1676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Now p1 points to the same thing as p2</a:t>
            </a:r>
          </a:p>
        </p:txBody>
      </p:sp>
      <p:sp>
        <p:nvSpPr>
          <p:cNvPr id="80923" name="Text Box 27"/>
          <p:cNvSpPr txBox="1">
            <a:spLocks noChangeArrowheads="1"/>
          </p:cNvSpPr>
          <p:nvPr/>
        </p:nvSpPr>
        <p:spPr bwMode="auto">
          <a:xfrm>
            <a:off x="5867400" y="4114800"/>
            <a:ext cx="2971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The value of one variable is assigned the value of another variable</a:t>
            </a:r>
          </a:p>
        </p:txBody>
      </p:sp>
      <p:sp>
        <p:nvSpPr>
          <p:cNvPr id="80924" name="Text Box 28"/>
          <p:cNvSpPr txBox="1">
            <a:spLocks noChangeArrowheads="1"/>
          </p:cNvSpPr>
          <p:nvPr/>
        </p:nvSpPr>
        <p:spPr bwMode="auto">
          <a:xfrm>
            <a:off x="1219200" y="3733800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p1 = p2;</a:t>
            </a:r>
          </a:p>
        </p:txBody>
      </p:sp>
      <p:sp>
        <p:nvSpPr>
          <p:cNvPr id="80925" name="Text Box 29"/>
          <p:cNvSpPr txBox="1">
            <a:spLocks noChangeArrowheads="1"/>
          </p:cNvSpPr>
          <p:nvPr/>
        </p:nvSpPr>
        <p:spPr bwMode="auto">
          <a:xfrm>
            <a:off x="6477000" y="37338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*p1 = *p2;</a:t>
            </a:r>
          </a:p>
        </p:txBody>
      </p:sp>
      <p:sp>
        <p:nvSpPr>
          <p:cNvPr id="80926" name="Text Box 30"/>
          <p:cNvSpPr txBox="1">
            <a:spLocks noChangeArrowheads="1"/>
          </p:cNvSpPr>
          <p:nvPr/>
        </p:nvSpPr>
        <p:spPr bwMode="auto">
          <a:xfrm>
            <a:off x="4648200" y="5105400"/>
            <a:ext cx="1676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Access the variables the pointers are pointing to</a:t>
            </a:r>
          </a:p>
        </p:txBody>
      </p:sp>
      <p:sp>
        <p:nvSpPr>
          <p:cNvPr id="80927" name="Text Box 31"/>
          <p:cNvSpPr txBox="1">
            <a:spLocks noChangeArrowheads="1"/>
          </p:cNvSpPr>
          <p:nvPr/>
        </p:nvSpPr>
        <p:spPr bwMode="auto">
          <a:xfrm>
            <a:off x="3200400" y="3733800"/>
            <a:ext cx="457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145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p1</a:t>
            </a:r>
          </a:p>
          <a:p>
            <a:pPr eaLnBrk="1" hangingPunct="1">
              <a:spcBef>
                <a:spcPct val="145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p2</a:t>
            </a:r>
          </a:p>
        </p:txBody>
      </p:sp>
      <p:sp>
        <p:nvSpPr>
          <p:cNvPr id="80928" name="Text Box 32"/>
          <p:cNvSpPr txBox="1">
            <a:spLocks noChangeArrowheads="1"/>
          </p:cNvSpPr>
          <p:nvPr/>
        </p:nvSpPr>
        <p:spPr bwMode="auto">
          <a:xfrm>
            <a:off x="304800" y="5181600"/>
            <a:ext cx="457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145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p1</a:t>
            </a:r>
          </a:p>
          <a:p>
            <a:pPr eaLnBrk="1" hangingPunct="1">
              <a:spcBef>
                <a:spcPct val="145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p2</a:t>
            </a:r>
          </a:p>
        </p:txBody>
      </p: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6172200" y="5181600"/>
            <a:ext cx="457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145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p1</a:t>
            </a:r>
          </a:p>
          <a:p>
            <a:pPr eaLnBrk="1" hangingPunct="1">
              <a:spcBef>
                <a:spcPct val="145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p2</a:t>
            </a:r>
          </a:p>
        </p:txBody>
      </p:sp>
      <p:sp>
        <p:nvSpPr>
          <p:cNvPr id="201762" name="Line 34"/>
          <p:cNvSpPr>
            <a:spLocks noChangeShapeType="1"/>
          </p:cNvSpPr>
          <p:nvPr/>
        </p:nvSpPr>
        <p:spPr bwMode="auto">
          <a:xfrm>
            <a:off x="4114800" y="3886200"/>
            <a:ext cx="8382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763" name="Line 35"/>
          <p:cNvSpPr>
            <a:spLocks noChangeShapeType="1"/>
          </p:cNvSpPr>
          <p:nvPr/>
        </p:nvSpPr>
        <p:spPr bwMode="auto">
          <a:xfrm>
            <a:off x="4114800" y="4572000"/>
            <a:ext cx="8382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764" name="Line 36"/>
          <p:cNvSpPr>
            <a:spLocks noChangeShapeType="1"/>
          </p:cNvSpPr>
          <p:nvPr/>
        </p:nvSpPr>
        <p:spPr bwMode="auto">
          <a:xfrm>
            <a:off x="1219200" y="5334000"/>
            <a:ext cx="685800" cy="6096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765" name="Line 37"/>
          <p:cNvSpPr>
            <a:spLocks noChangeShapeType="1"/>
          </p:cNvSpPr>
          <p:nvPr/>
        </p:nvSpPr>
        <p:spPr bwMode="auto">
          <a:xfrm>
            <a:off x="1219200" y="6019800"/>
            <a:ext cx="6858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766" name="Line 38"/>
          <p:cNvSpPr>
            <a:spLocks noChangeShapeType="1"/>
          </p:cNvSpPr>
          <p:nvPr/>
        </p:nvSpPr>
        <p:spPr bwMode="auto">
          <a:xfrm>
            <a:off x="7086600" y="5334000"/>
            <a:ext cx="6858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767" name="Line 39"/>
          <p:cNvSpPr>
            <a:spLocks noChangeShapeType="1"/>
          </p:cNvSpPr>
          <p:nvPr/>
        </p:nvSpPr>
        <p:spPr bwMode="auto">
          <a:xfrm>
            <a:off x="7086600" y="6019800"/>
            <a:ext cx="6858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71CD60E-7209-4FD5-84FA-F594CCB9924A}" type="slidenum">
              <a:rPr lang="el-GR"/>
              <a:pPr>
                <a:defRPr/>
              </a:pPr>
              <a:t>79</a:t>
            </a:fld>
            <a:endParaRPr lang="el-GR"/>
          </a:p>
        </p:txBody>
      </p:sp>
      <p:sp>
        <p:nvSpPr>
          <p:cNvPr id="81923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Arrays and Pointers</a:t>
            </a:r>
          </a:p>
        </p:txBody>
      </p:sp>
      <p:sp>
        <p:nvSpPr>
          <p:cNvPr id="81924" name="Text Box 3"/>
          <p:cNvSpPr txBox="1">
            <a:spLocks noChangeArrowheads="1"/>
          </p:cNvSpPr>
          <p:nvPr/>
        </p:nvSpPr>
        <p:spPr bwMode="auto">
          <a:xfrm>
            <a:off x="533400" y="685800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An array name, without brackets and an index, is the starting address of the array – a pointer constant</a:t>
            </a:r>
          </a:p>
        </p:txBody>
      </p:sp>
      <p:sp>
        <p:nvSpPr>
          <p:cNvPr id="81925" name="Text Box 4"/>
          <p:cNvSpPr txBox="1">
            <a:spLocks noChangeArrowheads="1"/>
          </p:cNvSpPr>
          <p:nvPr/>
        </p:nvSpPr>
        <p:spPr bwMode="auto">
          <a:xfrm>
            <a:off x="533400" y="1524000"/>
            <a:ext cx="7010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short nums[ ] = { 10, 20, 30, 40, 50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cout &lt;&lt; “Value of first element is “ &lt;&lt; *nums &lt;&lt; endl;</a:t>
            </a:r>
          </a:p>
        </p:txBody>
      </p:sp>
      <p:sp>
        <p:nvSpPr>
          <p:cNvPr id="81926" name="Text Box 5"/>
          <p:cNvSpPr txBox="1">
            <a:spLocks noChangeArrowheads="1"/>
          </p:cNvSpPr>
          <p:nvPr/>
        </p:nvSpPr>
        <p:spPr bwMode="auto">
          <a:xfrm>
            <a:off x="1219200" y="23622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Program output:</a:t>
            </a:r>
          </a:p>
        </p:txBody>
      </p:sp>
      <p:sp>
        <p:nvSpPr>
          <p:cNvPr id="81927" name="Text Box 6"/>
          <p:cNvSpPr txBox="1">
            <a:spLocks noChangeArrowheads="1"/>
          </p:cNvSpPr>
          <p:nvPr/>
        </p:nvSpPr>
        <p:spPr bwMode="auto">
          <a:xfrm>
            <a:off x="228600" y="42672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Starting address of array and first element</a:t>
            </a:r>
          </a:p>
        </p:txBody>
      </p:sp>
      <p:sp>
        <p:nvSpPr>
          <p:cNvPr id="81928" name="Text Box 7"/>
          <p:cNvSpPr txBox="1">
            <a:spLocks noChangeArrowheads="1"/>
          </p:cNvSpPr>
          <p:nvPr/>
        </p:nvSpPr>
        <p:spPr bwMode="auto">
          <a:xfrm>
            <a:off x="5715000" y="1524000"/>
            <a:ext cx="289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Dereference array name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3429000" y="2362200"/>
            <a:ext cx="3962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30" name="Text Box 9"/>
          <p:cNvSpPr txBox="1">
            <a:spLocks noChangeArrowheads="1"/>
          </p:cNvSpPr>
          <p:nvPr/>
        </p:nvSpPr>
        <p:spPr bwMode="auto">
          <a:xfrm>
            <a:off x="3581400" y="2438400"/>
            <a:ext cx="388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Value of first element is 10</a:t>
            </a:r>
          </a:p>
        </p:txBody>
      </p:sp>
      <p:sp>
        <p:nvSpPr>
          <p:cNvPr id="202762" name="Rectangle 10"/>
          <p:cNvSpPr>
            <a:spLocks noChangeArrowheads="1"/>
          </p:cNvSpPr>
          <p:nvPr/>
        </p:nvSpPr>
        <p:spPr bwMode="auto">
          <a:xfrm>
            <a:off x="990600" y="3429000"/>
            <a:ext cx="7010400" cy="5334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32" name="Text Box 11"/>
          <p:cNvSpPr txBox="1">
            <a:spLocks noChangeArrowheads="1"/>
          </p:cNvSpPr>
          <p:nvPr/>
        </p:nvSpPr>
        <p:spPr bwMode="auto">
          <a:xfrm>
            <a:off x="1447800" y="3429000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10	     20	          30	    40	           50</a:t>
            </a:r>
          </a:p>
        </p:txBody>
      </p:sp>
      <p:sp>
        <p:nvSpPr>
          <p:cNvPr id="81933" name="Text Box 12"/>
          <p:cNvSpPr txBox="1">
            <a:spLocks noChangeArrowheads="1"/>
          </p:cNvSpPr>
          <p:nvPr/>
        </p:nvSpPr>
        <p:spPr bwMode="auto">
          <a:xfrm>
            <a:off x="1219200" y="3048000"/>
            <a:ext cx="655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solidFill>
                  <a:srgbClr val="808080"/>
                </a:solidFill>
                <a:latin typeface="Arial" pitchFamily="34" charset="0"/>
              </a:rPr>
              <a:t>nums[0]      nums[1]      nums[2]       nums[3]          nums[4]</a:t>
            </a:r>
          </a:p>
        </p:txBody>
      </p:sp>
      <p:sp>
        <p:nvSpPr>
          <p:cNvPr id="81934" name="Text Box 13"/>
          <p:cNvSpPr txBox="1">
            <a:spLocks noChangeArrowheads="1"/>
          </p:cNvSpPr>
          <p:nvPr/>
        </p:nvSpPr>
        <p:spPr bwMode="auto">
          <a:xfrm>
            <a:off x="1295400" y="3962400"/>
            <a:ext cx="670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solidFill>
                  <a:srgbClr val="CC0000"/>
                </a:solidFill>
                <a:latin typeface="Arial" pitchFamily="34" charset="0"/>
              </a:rPr>
              <a:t>nums    </a:t>
            </a:r>
            <a:r>
              <a:rPr lang="en-US" altLang="el-GR" sz="1800">
                <a:solidFill>
                  <a:srgbClr val="808080"/>
                </a:solidFill>
                <a:latin typeface="Arial" pitchFamily="34" charset="0"/>
              </a:rPr>
              <a:t>    (nums+1)     (nums+2)     (nums+3)       (nums+4)</a:t>
            </a:r>
          </a:p>
        </p:txBody>
      </p:sp>
      <p:sp>
        <p:nvSpPr>
          <p:cNvPr id="202766" name="Line 14"/>
          <p:cNvSpPr>
            <a:spLocks noChangeShapeType="1"/>
          </p:cNvSpPr>
          <p:nvPr/>
        </p:nvSpPr>
        <p:spPr bwMode="auto">
          <a:xfrm>
            <a:off x="2286000" y="3429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2767" name="Line 15"/>
          <p:cNvSpPr>
            <a:spLocks noChangeShapeType="1"/>
          </p:cNvSpPr>
          <p:nvPr/>
        </p:nvSpPr>
        <p:spPr bwMode="auto">
          <a:xfrm>
            <a:off x="3657600" y="3429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2768" name="Line 16"/>
          <p:cNvSpPr>
            <a:spLocks noChangeShapeType="1"/>
          </p:cNvSpPr>
          <p:nvPr/>
        </p:nvSpPr>
        <p:spPr bwMode="auto">
          <a:xfrm>
            <a:off x="4953000" y="3429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2769" name="Line 17"/>
          <p:cNvSpPr>
            <a:spLocks noChangeShapeType="1"/>
          </p:cNvSpPr>
          <p:nvPr/>
        </p:nvSpPr>
        <p:spPr bwMode="auto">
          <a:xfrm>
            <a:off x="6400800" y="3429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2770" name="Line 18"/>
          <p:cNvSpPr>
            <a:spLocks noChangeShapeType="1"/>
          </p:cNvSpPr>
          <p:nvPr/>
        </p:nvSpPr>
        <p:spPr bwMode="auto">
          <a:xfrm flipH="1" flipV="1">
            <a:off x="990600" y="3962400"/>
            <a:ext cx="304800" cy="3810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40" name="Text Box 19"/>
          <p:cNvSpPr txBox="1">
            <a:spLocks noChangeArrowheads="1"/>
          </p:cNvSpPr>
          <p:nvPr/>
        </p:nvSpPr>
        <p:spPr bwMode="auto">
          <a:xfrm>
            <a:off x="2895600" y="45720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Equivalent expressions</a:t>
            </a: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838200" y="4953000"/>
            <a:ext cx="7467600" cy="16002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42" name="Text Box 21"/>
          <p:cNvSpPr txBox="1">
            <a:spLocks noChangeArrowheads="1"/>
          </p:cNvSpPr>
          <p:nvPr/>
        </p:nvSpPr>
        <p:spPr bwMode="auto">
          <a:xfrm>
            <a:off x="1066800" y="5029200"/>
            <a:ext cx="7162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nums[0]	* nums		            Is actually: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nums[1]	* ( nums+1 )	* ( nums+1 * sizeof (short))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nums[2]	* ( nums+2 )	* ( nums+2 * sizeof (short))</a:t>
            </a:r>
          </a:p>
        </p:txBody>
      </p:sp>
      <p:sp>
        <p:nvSpPr>
          <p:cNvPr id="202774" name="Line 22"/>
          <p:cNvSpPr>
            <a:spLocks noChangeShapeType="1"/>
          </p:cNvSpPr>
          <p:nvPr/>
        </p:nvSpPr>
        <p:spPr bwMode="auto">
          <a:xfrm flipH="1">
            <a:off x="5410200" y="16764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2775" name="Line 23"/>
          <p:cNvSpPr>
            <a:spLocks noChangeShapeType="1"/>
          </p:cNvSpPr>
          <p:nvPr/>
        </p:nvSpPr>
        <p:spPr bwMode="auto">
          <a:xfrm>
            <a:off x="4648200" y="4953000"/>
            <a:ext cx="0" cy="16002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2776" name="Line 24"/>
          <p:cNvSpPr>
            <a:spLocks noChangeShapeType="1"/>
          </p:cNvSpPr>
          <p:nvPr/>
        </p:nvSpPr>
        <p:spPr bwMode="auto">
          <a:xfrm flipH="1" flipV="1">
            <a:off x="2286000" y="3962400"/>
            <a:ext cx="228600" cy="304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2777" name="Line 25"/>
          <p:cNvSpPr>
            <a:spLocks noChangeShapeType="1"/>
          </p:cNvSpPr>
          <p:nvPr/>
        </p:nvSpPr>
        <p:spPr bwMode="auto">
          <a:xfrm flipH="1" flipV="1">
            <a:off x="3657600" y="3962400"/>
            <a:ext cx="228600" cy="304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2778" name="Line 26"/>
          <p:cNvSpPr>
            <a:spLocks noChangeShapeType="1"/>
          </p:cNvSpPr>
          <p:nvPr/>
        </p:nvSpPr>
        <p:spPr bwMode="auto">
          <a:xfrm flipH="1" flipV="1">
            <a:off x="4953000" y="3962400"/>
            <a:ext cx="228600" cy="304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2779" name="Line 27"/>
          <p:cNvSpPr>
            <a:spLocks noChangeShapeType="1"/>
          </p:cNvSpPr>
          <p:nvPr/>
        </p:nvSpPr>
        <p:spPr bwMode="auto">
          <a:xfrm flipH="1" flipV="1">
            <a:off x="6400800" y="3962400"/>
            <a:ext cx="228600" cy="304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DA147C2-D4E9-4402-BCCD-97FC04F0A4ED}" type="slidenum">
              <a:rPr lang="el-GR"/>
              <a:pPr>
                <a:defRPr/>
              </a:pPr>
              <a:t>8</a:t>
            </a:fld>
            <a:endParaRPr lang="el-GR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Συναρτήσεις που επιστρέφουν μία τιμή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b="1" smtClean="0"/>
              <a:t>Όταν μια συνάρτηση πρέπει να επιστρέψει μία τιμή, δημιουργείται ως συνάρτηση του ιδίου τύπου με την τιμή που θα επιστρέψει</a:t>
            </a:r>
            <a:r>
              <a:rPr lang="en-US" altLang="el-GR" b="1" smtClean="0"/>
              <a:t>.</a:t>
            </a:r>
            <a:endParaRPr lang="el-GR" altLang="el-GR" b="1" smtClean="0"/>
          </a:p>
          <a:p>
            <a:pPr eaLnBrk="1" hangingPunct="1"/>
            <a:endParaRPr lang="el-GR" altLang="el-GR" b="1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C830EA0-D8B0-466C-916D-FD043ACF8D06}" type="slidenum">
              <a:rPr lang="el-GR"/>
              <a:pPr>
                <a:defRPr/>
              </a:pPr>
              <a:t>80</a:t>
            </a:fld>
            <a:endParaRPr lang="el-GR"/>
          </a:p>
        </p:txBody>
      </p:sp>
      <p:sp>
        <p:nvSpPr>
          <p:cNvPr id="82947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Arrays and Pointers</a:t>
            </a:r>
          </a:p>
        </p:txBody>
      </p:sp>
      <p:sp>
        <p:nvSpPr>
          <p:cNvPr id="82948" name="Text Box 3"/>
          <p:cNvSpPr txBox="1">
            <a:spLocks noChangeArrowheads="1"/>
          </p:cNvSpPr>
          <p:nvPr/>
        </p:nvSpPr>
        <p:spPr bwMode="auto">
          <a:xfrm>
            <a:off x="914400" y="1295400"/>
            <a:ext cx="6934200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main 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bills[ 5 ] = { 1, 5, 10, 20, 50 }, count;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* ptr;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ptr = bills;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count = 0; count &lt; 5; count++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bills [ count ]</a:t>
            </a:r>
            <a:r>
              <a:rPr lang="en-US" altLang="el-GR" sz="2000">
                <a:latin typeface="Arial" pitchFamily="34" charset="0"/>
              </a:rPr>
              <a:t>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count = 0; count &lt; 5; count++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ptr [ count ]</a:t>
            </a:r>
            <a:r>
              <a:rPr lang="en-US" altLang="el-GR" sz="2000">
                <a:latin typeface="Arial" pitchFamily="34" charset="0"/>
              </a:rPr>
              <a:t>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count = 0; count &lt; 5; count++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* ( bills + count )</a:t>
            </a:r>
            <a:r>
              <a:rPr lang="en-US" altLang="el-GR" sz="2000">
                <a:latin typeface="Arial" pitchFamily="34" charset="0"/>
              </a:rPr>
              <a:t>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count = 0; count &lt; 5; count++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* ( ptr + count )</a:t>
            </a:r>
            <a:r>
              <a:rPr lang="en-US" altLang="el-GR" sz="2000">
                <a:latin typeface="Arial" pitchFamily="34" charset="0"/>
              </a:rPr>
              <a:t>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2000">
              <a:latin typeface="Arial" pitchFamily="34" charset="0"/>
            </a:endParaRPr>
          </a:p>
        </p:txBody>
      </p:sp>
      <p:sp>
        <p:nvSpPr>
          <p:cNvPr id="82949" name="Text Box 4"/>
          <p:cNvSpPr txBox="1">
            <a:spLocks noChangeArrowheads="1"/>
          </p:cNvSpPr>
          <p:nvPr/>
        </p:nvSpPr>
        <p:spPr bwMode="auto">
          <a:xfrm>
            <a:off x="2590800" y="2286000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variable to an int</a:t>
            </a:r>
          </a:p>
        </p:txBody>
      </p:sp>
      <p:sp>
        <p:nvSpPr>
          <p:cNvPr id="82950" name="Text Box 5"/>
          <p:cNvSpPr txBox="1">
            <a:spLocks noChangeArrowheads="1"/>
          </p:cNvSpPr>
          <p:nvPr/>
        </p:nvSpPr>
        <p:spPr bwMode="auto">
          <a:xfrm>
            <a:off x="3048000" y="2514600"/>
            <a:ext cx="563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Assign address of bills array to pointer variable</a:t>
            </a:r>
          </a:p>
        </p:txBody>
      </p:sp>
      <p:sp>
        <p:nvSpPr>
          <p:cNvPr id="82951" name="Text Box 6"/>
          <p:cNvSpPr txBox="1">
            <a:spLocks noChangeArrowheads="1"/>
          </p:cNvSpPr>
          <p:nvPr/>
        </p:nvSpPr>
        <p:spPr bwMode="auto">
          <a:xfrm>
            <a:off x="5638800" y="28956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Subscript notation</a:t>
            </a:r>
          </a:p>
        </p:txBody>
      </p:sp>
      <p:sp>
        <p:nvSpPr>
          <p:cNvPr id="82952" name="Text Box 7"/>
          <p:cNvSpPr txBox="1">
            <a:spLocks noChangeArrowheads="1"/>
          </p:cNvSpPr>
          <p:nvPr/>
        </p:nvSpPr>
        <p:spPr bwMode="auto">
          <a:xfrm>
            <a:off x="5638800" y="37338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Subscript notation</a:t>
            </a:r>
          </a:p>
        </p:txBody>
      </p:sp>
      <p:sp>
        <p:nvSpPr>
          <p:cNvPr id="82953" name="Text Box 8"/>
          <p:cNvSpPr txBox="1">
            <a:spLocks noChangeArrowheads="1"/>
          </p:cNvSpPr>
          <p:nvPr/>
        </p:nvSpPr>
        <p:spPr bwMode="auto">
          <a:xfrm>
            <a:off x="5715000" y="46482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notation</a:t>
            </a:r>
          </a:p>
        </p:txBody>
      </p:sp>
      <p:sp>
        <p:nvSpPr>
          <p:cNvPr id="82954" name="Text Box 9"/>
          <p:cNvSpPr txBox="1">
            <a:spLocks noChangeArrowheads="1"/>
          </p:cNvSpPr>
          <p:nvPr/>
        </p:nvSpPr>
        <p:spPr bwMode="auto">
          <a:xfrm>
            <a:off x="5715000" y="55626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notation</a:t>
            </a:r>
          </a:p>
        </p:txBody>
      </p:sp>
      <p:sp>
        <p:nvSpPr>
          <p:cNvPr id="82955" name="Text Box 10"/>
          <p:cNvSpPr txBox="1">
            <a:spLocks noChangeArrowheads="1"/>
          </p:cNvSpPr>
          <p:nvPr/>
        </p:nvSpPr>
        <p:spPr bwMode="auto">
          <a:xfrm>
            <a:off x="5638800" y="32004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Using array name</a:t>
            </a:r>
          </a:p>
        </p:txBody>
      </p:sp>
      <p:sp>
        <p:nvSpPr>
          <p:cNvPr id="82956" name="Text Box 11"/>
          <p:cNvSpPr txBox="1">
            <a:spLocks noChangeArrowheads="1"/>
          </p:cNvSpPr>
          <p:nvPr/>
        </p:nvSpPr>
        <p:spPr bwMode="auto">
          <a:xfrm>
            <a:off x="5638800" y="4038600"/>
            <a:ext cx="297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Using pointer variable</a:t>
            </a:r>
          </a:p>
        </p:txBody>
      </p:sp>
      <p:sp>
        <p:nvSpPr>
          <p:cNvPr id="82957" name="Text Box 12"/>
          <p:cNvSpPr txBox="1">
            <a:spLocks noChangeArrowheads="1"/>
          </p:cNvSpPr>
          <p:nvPr/>
        </p:nvSpPr>
        <p:spPr bwMode="auto">
          <a:xfrm>
            <a:off x="5715000" y="4953000"/>
            <a:ext cx="297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Using array name</a:t>
            </a:r>
          </a:p>
        </p:txBody>
      </p:sp>
      <p:sp>
        <p:nvSpPr>
          <p:cNvPr id="82958" name="Text Box 13"/>
          <p:cNvSpPr txBox="1">
            <a:spLocks noChangeArrowheads="1"/>
          </p:cNvSpPr>
          <p:nvPr/>
        </p:nvSpPr>
        <p:spPr bwMode="auto">
          <a:xfrm>
            <a:off x="5715000" y="5867400"/>
            <a:ext cx="297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Using pointer variable</a:t>
            </a:r>
          </a:p>
        </p:txBody>
      </p:sp>
      <p:sp>
        <p:nvSpPr>
          <p:cNvPr id="203790" name="Rectangle 14"/>
          <p:cNvSpPr>
            <a:spLocks noChangeArrowheads="1"/>
          </p:cNvSpPr>
          <p:nvPr/>
        </p:nvSpPr>
        <p:spPr bwMode="auto">
          <a:xfrm>
            <a:off x="6324600" y="1219200"/>
            <a:ext cx="22860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960" name="Text Box 15"/>
          <p:cNvSpPr txBox="1">
            <a:spLocks noChangeArrowheads="1"/>
          </p:cNvSpPr>
          <p:nvPr/>
        </p:nvSpPr>
        <p:spPr bwMode="auto">
          <a:xfrm>
            <a:off x="6477000" y="1219200"/>
            <a:ext cx="2133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1  5  10  20  50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1  5  10  20  50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1  5  10  20  50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1  5  10  20  50</a:t>
            </a:r>
          </a:p>
        </p:txBody>
      </p:sp>
      <p:sp>
        <p:nvSpPr>
          <p:cNvPr id="82961" name="Text Box 16"/>
          <p:cNvSpPr txBox="1">
            <a:spLocks noChangeArrowheads="1"/>
          </p:cNvSpPr>
          <p:nvPr/>
        </p:nvSpPr>
        <p:spPr bwMode="auto">
          <a:xfrm>
            <a:off x="838200" y="762000"/>
            <a:ext cx="76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array [ index ]</a:t>
            </a:r>
            <a:r>
              <a:rPr lang="en-US" altLang="el-GR" sz="2400">
                <a:solidFill>
                  <a:schemeClr val="hlink"/>
                </a:solidFill>
                <a:latin typeface="Arial" pitchFamily="34" charset="0"/>
              </a:rPr>
              <a:t>    </a:t>
            </a: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is equivalent to</a:t>
            </a:r>
            <a:r>
              <a:rPr lang="en-US" altLang="el-GR" sz="2400">
                <a:solidFill>
                  <a:schemeClr val="hlink"/>
                </a:solidFill>
                <a:latin typeface="Arial" pitchFamily="34" charset="0"/>
              </a:rPr>
              <a:t>    </a:t>
            </a: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* ( array + index )</a:t>
            </a:r>
          </a:p>
        </p:txBody>
      </p:sp>
      <p:sp>
        <p:nvSpPr>
          <p:cNvPr id="82962" name="Text Box 17"/>
          <p:cNvSpPr txBox="1">
            <a:spLocks noChangeArrowheads="1"/>
          </p:cNvSpPr>
          <p:nvPr/>
        </p:nvSpPr>
        <p:spPr bwMode="auto">
          <a:xfrm>
            <a:off x="4191000" y="1219200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Program output: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2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B019D8A-BE89-49BB-BD31-399602D0717F}" type="slidenum">
              <a:rPr lang="el-GR"/>
              <a:pPr>
                <a:defRPr/>
              </a:pPr>
              <a:t>81</a:t>
            </a:fld>
            <a:endParaRPr lang="el-GR"/>
          </a:p>
        </p:txBody>
      </p:sp>
      <p:sp>
        <p:nvSpPr>
          <p:cNvPr id="83972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Pointer Arithmetic</a:t>
            </a:r>
          </a:p>
        </p:txBody>
      </p:sp>
      <p:sp>
        <p:nvSpPr>
          <p:cNvPr id="83973" name="Text Box 3"/>
          <p:cNvSpPr txBox="1">
            <a:spLocks noChangeArrowheads="1"/>
          </p:cNvSpPr>
          <p:nvPr/>
        </p:nvSpPr>
        <p:spPr bwMode="auto">
          <a:xfrm>
            <a:off x="533400" y="685800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Another method of moving through an array</a:t>
            </a:r>
            <a:endParaRPr lang="en-US" altLang="el-GR" sz="2400" i="1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83974" name="Text Box 4"/>
          <p:cNvSpPr txBox="1">
            <a:spLocks noChangeArrowheads="1"/>
          </p:cNvSpPr>
          <p:nvPr/>
        </p:nvSpPr>
        <p:spPr bwMode="auto">
          <a:xfrm>
            <a:off x="533400" y="10668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Pointer arithmetic offers a restricted set of operations for manipulating the addresses in pointers</a:t>
            </a:r>
          </a:p>
        </p:txBody>
      </p:sp>
      <p:sp>
        <p:nvSpPr>
          <p:cNvPr id="204805" name="Rectangle 5"/>
          <p:cNvSpPr>
            <a:spLocks noChangeArrowheads="1"/>
          </p:cNvSpPr>
          <p:nvPr/>
        </p:nvSpPr>
        <p:spPr bwMode="auto">
          <a:xfrm>
            <a:off x="4953000" y="3962400"/>
            <a:ext cx="762000" cy="228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976" name="Text Box 6"/>
          <p:cNvSpPr txBox="1">
            <a:spLocks noChangeArrowheads="1"/>
          </p:cNvSpPr>
          <p:nvPr/>
        </p:nvSpPr>
        <p:spPr bwMode="auto">
          <a:xfrm>
            <a:off x="5105400" y="4038600"/>
            <a:ext cx="457200" cy="216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4</a:t>
            </a:r>
          </a:p>
          <a:p>
            <a:pPr eaLnBrk="1" hangingPunct="1">
              <a:spcBef>
                <a:spcPct val="8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6</a:t>
            </a:r>
          </a:p>
          <a:p>
            <a:pPr eaLnBrk="1" hangingPunct="1">
              <a:spcBef>
                <a:spcPct val="75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8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22</a:t>
            </a:r>
          </a:p>
        </p:txBody>
      </p:sp>
      <p:sp>
        <p:nvSpPr>
          <p:cNvPr id="204807" name="Line 7"/>
          <p:cNvSpPr>
            <a:spLocks noChangeShapeType="1"/>
          </p:cNvSpPr>
          <p:nvPr/>
        </p:nvSpPr>
        <p:spPr bwMode="auto">
          <a:xfrm>
            <a:off x="4953000" y="4419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08" name="Line 8"/>
          <p:cNvSpPr>
            <a:spLocks noChangeShapeType="1"/>
          </p:cNvSpPr>
          <p:nvPr/>
        </p:nvSpPr>
        <p:spPr bwMode="auto">
          <a:xfrm>
            <a:off x="4953000" y="4876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09" name="Line 9"/>
          <p:cNvSpPr>
            <a:spLocks noChangeShapeType="1"/>
          </p:cNvSpPr>
          <p:nvPr/>
        </p:nvSpPr>
        <p:spPr bwMode="auto">
          <a:xfrm>
            <a:off x="4953000" y="5334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10" name="Line 10"/>
          <p:cNvSpPr>
            <a:spLocks noChangeShapeType="1"/>
          </p:cNvSpPr>
          <p:nvPr/>
        </p:nvSpPr>
        <p:spPr bwMode="auto">
          <a:xfrm>
            <a:off x="4953000" y="5791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981" name="Text Box 11"/>
          <p:cNvSpPr txBox="1">
            <a:spLocks noChangeArrowheads="1"/>
          </p:cNvSpPr>
          <p:nvPr/>
        </p:nvSpPr>
        <p:spPr bwMode="auto">
          <a:xfrm>
            <a:off x="5791200" y="3962400"/>
            <a:ext cx="2209800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a[ 0 ] 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or</a:t>
            </a:r>
            <a:r>
              <a:rPr lang="en-US" altLang="el-GR" sz="1800">
                <a:latin typeface="Arial" pitchFamily="34" charset="0"/>
              </a:rPr>
              <a:t>  *(a + 0 )</a:t>
            </a:r>
          </a:p>
          <a:p>
            <a:pPr eaLnBrk="1" hangingPunct="1">
              <a:spcBef>
                <a:spcPct val="7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a[ 1 ] 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or</a:t>
            </a:r>
            <a:r>
              <a:rPr lang="en-US" altLang="el-GR" sz="1800">
                <a:latin typeface="Arial" pitchFamily="34" charset="0"/>
              </a:rPr>
              <a:t>  *( a + 1 )</a:t>
            </a:r>
          </a:p>
          <a:p>
            <a:pPr eaLnBrk="1" hangingPunct="1">
              <a:spcBef>
                <a:spcPct val="7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a[ 2 ] 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or</a:t>
            </a:r>
            <a:r>
              <a:rPr lang="en-US" altLang="el-GR" sz="1800">
                <a:latin typeface="Arial" pitchFamily="34" charset="0"/>
              </a:rPr>
              <a:t>  *( a + 2 )</a:t>
            </a:r>
          </a:p>
          <a:p>
            <a:pPr eaLnBrk="1" hangingPunct="1">
              <a:spcBef>
                <a:spcPct val="7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a[ 3 ] 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or</a:t>
            </a:r>
            <a:r>
              <a:rPr lang="en-US" altLang="el-GR" sz="1800">
                <a:latin typeface="Arial" pitchFamily="34" charset="0"/>
              </a:rPr>
              <a:t>  *( a + 3 )</a:t>
            </a:r>
          </a:p>
          <a:p>
            <a:pPr eaLnBrk="1" hangingPunct="1">
              <a:spcBef>
                <a:spcPct val="7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a[ 4 ] 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or</a:t>
            </a:r>
            <a:r>
              <a:rPr lang="en-US" altLang="el-GR" sz="1800">
                <a:latin typeface="Arial" pitchFamily="34" charset="0"/>
              </a:rPr>
              <a:t>  *( a + 4 )</a:t>
            </a:r>
          </a:p>
        </p:txBody>
      </p:sp>
      <p:sp>
        <p:nvSpPr>
          <p:cNvPr id="83982" name="Text Box 12"/>
          <p:cNvSpPr txBox="1">
            <a:spLocks noChangeArrowheads="1"/>
          </p:cNvSpPr>
          <p:nvPr/>
        </p:nvSpPr>
        <p:spPr bwMode="auto">
          <a:xfrm>
            <a:off x="3352800" y="4038600"/>
            <a:ext cx="1752600" cy="217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75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a  </a:t>
            </a:r>
            <a:r>
              <a:rPr lang="en-US" altLang="el-GR" sz="1800">
                <a:latin typeface="Arial" pitchFamily="34" charset="0"/>
              </a:rPr>
              <a:t>           100</a:t>
            </a:r>
          </a:p>
          <a:p>
            <a:pPr eaLnBrk="1" hangingPunct="1">
              <a:spcBef>
                <a:spcPct val="65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a + 1</a:t>
            </a:r>
            <a:r>
              <a:rPr lang="en-US" altLang="el-GR" sz="1800">
                <a:latin typeface="Arial" pitchFamily="34" charset="0"/>
              </a:rPr>
              <a:t>       104</a:t>
            </a:r>
          </a:p>
          <a:p>
            <a:pPr eaLnBrk="1" hangingPunct="1">
              <a:spcBef>
                <a:spcPct val="65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a + 2</a:t>
            </a:r>
            <a:r>
              <a:rPr lang="en-US" altLang="el-GR" sz="1800">
                <a:latin typeface="Arial" pitchFamily="34" charset="0"/>
              </a:rPr>
              <a:t>       108</a:t>
            </a:r>
          </a:p>
          <a:p>
            <a:pPr eaLnBrk="1" hangingPunct="1">
              <a:spcBef>
                <a:spcPct val="65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a + 3</a:t>
            </a:r>
            <a:r>
              <a:rPr lang="en-US" altLang="el-GR" sz="1800">
                <a:latin typeface="Arial" pitchFamily="34" charset="0"/>
              </a:rPr>
              <a:t>       112</a:t>
            </a:r>
          </a:p>
          <a:p>
            <a:pPr eaLnBrk="1" hangingPunct="1">
              <a:spcBef>
                <a:spcPct val="65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a + 4</a:t>
            </a:r>
            <a:r>
              <a:rPr lang="en-US" altLang="el-GR" sz="1800">
                <a:latin typeface="Arial" pitchFamily="34" charset="0"/>
              </a:rPr>
              <a:t>       116</a:t>
            </a:r>
          </a:p>
        </p:txBody>
      </p:sp>
      <p:sp>
        <p:nvSpPr>
          <p:cNvPr id="204813" name="Line 13"/>
          <p:cNvSpPr>
            <a:spLocks noChangeShapeType="1"/>
          </p:cNvSpPr>
          <p:nvPr/>
        </p:nvSpPr>
        <p:spPr bwMode="auto">
          <a:xfrm>
            <a:off x="4038600" y="4648200"/>
            <a:ext cx="3810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14" name="Line 14"/>
          <p:cNvSpPr>
            <a:spLocks noChangeShapeType="1"/>
          </p:cNvSpPr>
          <p:nvPr/>
        </p:nvSpPr>
        <p:spPr bwMode="auto">
          <a:xfrm>
            <a:off x="4038600" y="5105400"/>
            <a:ext cx="3810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15" name="Line 15"/>
          <p:cNvSpPr>
            <a:spLocks noChangeShapeType="1"/>
          </p:cNvSpPr>
          <p:nvPr/>
        </p:nvSpPr>
        <p:spPr bwMode="auto">
          <a:xfrm>
            <a:off x="4038600" y="5562600"/>
            <a:ext cx="3810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16" name="Line 16"/>
          <p:cNvSpPr>
            <a:spLocks noChangeShapeType="1"/>
          </p:cNvSpPr>
          <p:nvPr/>
        </p:nvSpPr>
        <p:spPr bwMode="auto">
          <a:xfrm>
            <a:off x="4038600" y="6019800"/>
            <a:ext cx="3810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17" name="Line 17"/>
          <p:cNvSpPr>
            <a:spLocks noChangeShapeType="1"/>
          </p:cNvSpPr>
          <p:nvPr/>
        </p:nvSpPr>
        <p:spPr bwMode="auto">
          <a:xfrm>
            <a:off x="3733800" y="4191000"/>
            <a:ext cx="6096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988" name="Text Box 18"/>
          <p:cNvSpPr txBox="1">
            <a:spLocks noChangeArrowheads="1"/>
          </p:cNvSpPr>
          <p:nvPr/>
        </p:nvSpPr>
        <p:spPr bwMode="auto">
          <a:xfrm>
            <a:off x="762000" y="4114800"/>
            <a:ext cx="2057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 one element size from the current pointer value </a:t>
            </a: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83989" name="Text Box 19"/>
          <p:cNvSpPr txBox="1">
            <a:spLocks noChangeArrowheads="1"/>
          </p:cNvSpPr>
          <p:nvPr/>
        </p:nvSpPr>
        <p:spPr bwMode="auto">
          <a:xfrm>
            <a:off x="3962400" y="3429000"/>
            <a:ext cx="121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memory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address</a:t>
            </a:r>
          </a:p>
        </p:txBody>
      </p:sp>
      <p:sp>
        <p:nvSpPr>
          <p:cNvPr id="83990" name="Text Box 20"/>
          <p:cNvSpPr txBox="1">
            <a:spLocks noChangeArrowheads="1"/>
          </p:cNvSpPr>
          <p:nvPr/>
        </p:nvSpPr>
        <p:spPr bwMode="auto">
          <a:xfrm>
            <a:off x="685800" y="57150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Address = pointer </a:t>
            </a: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a </a:t>
            </a: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+ (4 * size of element)</a:t>
            </a:r>
          </a:p>
        </p:txBody>
      </p:sp>
      <p:sp>
        <p:nvSpPr>
          <p:cNvPr id="83991" name="Text Box 21"/>
          <p:cNvSpPr txBox="1">
            <a:spLocks noChangeArrowheads="1"/>
          </p:cNvSpPr>
          <p:nvPr/>
        </p:nvSpPr>
        <p:spPr bwMode="auto">
          <a:xfrm>
            <a:off x="5257800" y="35052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solidFill>
                  <a:srgbClr val="CC3300"/>
                </a:solidFill>
                <a:latin typeface="Arial" pitchFamily="34" charset="0"/>
              </a:rPr>
              <a:t>array a</a:t>
            </a:r>
          </a:p>
        </p:txBody>
      </p:sp>
      <p:sp>
        <p:nvSpPr>
          <p:cNvPr id="83992" name="Text Box 22"/>
          <p:cNvSpPr txBox="1">
            <a:spLocks noChangeArrowheads="1"/>
          </p:cNvSpPr>
          <p:nvPr/>
        </p:nvSpPr>
        <p:spPr bwMode="auto">
          <a:xfrm>
            <a:off x="533400" y="1828800"/>
            <a:ext cx="7391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Given a pointer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a</a:t>
            </a:r>
            <a:r>
              <a:rPr lang="en-US" altLang="el-GR" sz="2000">
                <a:latin typeface="Arial" pitchFamily="34" charset="0"/>
              </a:rPr>
              <a:t>,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a + n</a:t>
            </a:r>
            <a:r>
              <a:rPr lang="en-US" altLang="el-GR" sz="2000">
                <a:latin typeface="Arial" pitchFamily="34" charset="0"/>
              </a:rPr>
              <a:t> or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a – n</a:t>
            </a:r>
            <a:r>
              <a:rPr lang="en-US" altLang="el-GR" sz="2000">
                <a:latin typeface="Arial" pitchFamily="34" charset="0"/>
              </a:rPr>
              <a:t> is a pointer to the value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n</a:t>
            </a:r>
            <a:r>
              <a:rPr lang="en-US" altLang="el-GR" sz="2000">
                <a:latin typeface="Arial" pitchFamily="34" charset="0"/>
              </a:rPr>
              <a:t> elements away (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n</a:t>
            </a:r>
            <a:r>
              <a:rPr lang="en-US" altLang="el-GR" sz="2000">
                <a:latin typeface="Arial" pitchFamily="34" charset="0"/>
              </a:rPr>
              <a:t> is the offset from the original pointer )</a:t>
            </a:r>
          </a:p>
        </p:txBody>
      </p:sp>
      <p:sp>
        <p:nvSpPr>
          <p:cNvPr id="83993" name="Text Box 23"/>
          <p:cNvSpPr txBox="1">
            <a:spLocks noChangeArrowheads="1"/>
          </p:cNvSpPr>
          <p:nvPr/>
        </p:nvSpPr>
        <p:spPr bwMode="auto">
          <a:xfrm>
            <a:off x="990600" y="2514600"/>
            <a:ext cx="7848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If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a</a:t>
            </a:r>
            <a:r>
              <a:rPr lang="en-US" altLang="el-GR" sz="2000">
                <a:latin typeface="Arial" pitchFamily="34" charset="0"/>
              </a:rPr>
              <a:t> is an array       </a:t>
            </a: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a[ 5 ] = { 2, 4, 6, 8, 22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a</a:t>
            </a:r>
            <a:r>
              <a:rPr lang="en-US" altLang="el-GR" sz="2000">
                <a:latin typeface="Arial" pitchFamily="34" charset="0"/>
              </a:rPr>
              <a:t> is a constant pointing to the first element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a + 1</a:t>
            </a:r>
            <a:r>
              <a:rPr lang="en-US" altLang="el-GR" sz="2000">
                <a:latin typeface="Arial" pitchFamily="34" charset="0"/>
              </a:rPr>
              <a:t> is a constant pointing to the second element (offset is 1)</a:t>
            </a:r>
          </a:p>
        </p:txBody>
      </p:sp>
      <p:sp>
        <p:nvSpPr>
          <p:cNvPr id="204824" name="Line 24"/>
          <p:cNvSpPr>
            <a:spLocks noChangeShapeType="1"/>
          </p:cNvSpPr>
          <p:nvPr/>
        </p:nvSpPr>
        <p:spPr bwMode="auto">
          <a:xfrm>
            <a:off x="2590800" y="4724400"/>
            <a:ext cx="83820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25" name="Line 25"/>
          <p:cNvSpPr>
            <a:spLocks noChangeShapeType="1"/>
          </p:cNvSpPr>
          <p:nvPr/>
        </p:nvSpPr>
        <p:spPr bwMode="auto">
          <a:xfrm flipV="1">
            <a:off x="2916238" y="6172200"/>
            <a:ext cx="1579562" cy="65088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5B8BCAB-A2EA-451A-B0BA-F22235937591}" type="slidenum">
              <a:rPr lang="el-GR"/>
              <a:pPr>
                <a:defRPr/>
              </a:pPr>
              <a:t>82</a:t>
            </a:fld>
            <a:endParaRPr lang="el-GR"/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Pointer Arithmetic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4953000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main 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set [ 5 ] = { 5, 10, 15, 20, 25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* nums, index;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nums = set;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index = 0; index &lt; 5; index++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cout &lt;&lt; *nums++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index = 0; index &lt; 5; index++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cout &lt;&lt; * - -nums &lt;&lt; “  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2000">
              <a:latin typeface="Arial" pitchFamily="34" charset="0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5562600" y="2971800"/>
            <a:ext cx="2743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Dereference pointer display element value</a:t>
            </a:r>
          </a:p>
        </p:txBody>
      </p:sp>
      <p:sp>
        <p:nvSpPr>
          <p:cNvPr id="84998" name="Text Box 5"/>
          <p:cNvSpPr txBox="1">
            <a:spLocks noChangeArrowheads="1"/>
          </p:cNvSpPr>
          <p:nvPr/>
        </p:nvSpPr>
        <p:spPr bwMode="auto">
          <a:xfrm>
            <a:off x="5562600" y="3581400"/>
            <a:ext cx="304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incremented to point to next element</a:t>
            </a:r>
          </a:p>
        </p:txBody>
      </p:sp>
      <p:sp>
        <p:nvSpPr>
          <p:cNvPr id="205830" name="Rectangle 6"/>
          <p:cNvSpPr>
            <a:spLocks noChangeArrowheads="1"/>
          </p:cNvSpPr>
          <p:nvPr/>
        </p:nvSpPr>
        <p:spPr bwMode="auto">
          <a:xfrm>
            <a:off x="1371600" y="5638800"/>
            <a:ext cx="22860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5000" name="Text Box 7"/>
          <p:cNvSpPr txBox="1">
            <a:spLocks noChangeArrowheads="1"/>
          </p:cNvSpPr>
          <p:nvPr/>
        </p:nvSpPr>
        <p:spPr bwMode="auto">
          <a:xfrm>
            <a:off x="1524000" y="5715000"/>
            <a:ext cx="2133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5  10  15  20  25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25  20  15  10  5</a:t>
            </a:r>
          </a:p>
        </p:txBody>
      </p:sp>
      <p:sp>
        <p:nvSpPr>
          <p:cNvPr id="85001" name="Text Box 8"/>
          <p:cNvSpPr txBox="1">
            <a:spLocks noChangeArrowheads="1"/>
          </p:cNvSpPr>
          <p:nvPr/>
        </p:nvSpPr>
        <p:spPr bwMode="auto">
          <a:xfrm>
            <a:off x="838200" y="762000"/>
            <a:ext cx="7620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Addition and subtraction can be performed on pointer variables</a:t>
            </a:r>
          </a:p>
        </p:txBody>
      </p:sp>
      <p:sp>
        <p:nvSpPr>
          <p:cNvPr id="85002" name="Text Box 9"/>
          <p:cNvSpPr txBox="1">
            <a:spLocks noChangeArrowheads="1"/>
          </p:cNvSpPr>
          <p:nvPr/>
        </p:nvSpPr>
        <p:spPr bwMode="auto">
          <a:xfrm>
            <a:off x="1371600" y="5257800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Program output:</a:t>
            </a:r>
          </a:p>
        </p:txBody>
      </p:sp>
      <p:sp>
        <p:nvSpPr>
          <p:cNvPr id="85003" name="Text Box 10"/>
          <p:cNvSpPr txBox="1">
            <a:spLocks noChangeArrowheads="1"/>
          </p:cNvSpPr>
          <p:nvPr/>
        </p:nvSpPr>
        <p:spPr bwMode="auto">
          <a:xfrm>
            <a:off x="6019800" y="2286000"/>
            <a:ext cx="2057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cout &lt;&lt; *nums; nums++;</a:t>
            </a:r>
            <a:endParaRPr lang="en-US" altLang="el-GR" sz="2400" b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85004" name="Text Box 11"/>
          <p:cNvSpPr txBox="1">
            <a:spLocks noChangeArrowheads="1"/>
          </p:cNvSpPr>
          <p:nvPr/>
        </p:nvSpPr>
        <p:spPr bwMode="auto">
          <a:xfrm>
            <a:off x="4572000" y="4495800"/>
            <a:ext cx="304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decremented to point to previous element</a:t>
            </a:r>
          </a:p>
        </p:txBody>
      </p:sp>
      <p:sp>
        <p:nvSpPr>
          <p:cNvPr id="85005" name="Text Box 12"/>
          <p:cNvSpPr txBox="1">
            <a:spLocks noChangeArrowheads="1"/>
          </p:cNvSpPr>
          <p:nvPr/>
        </p:nvSpPr>
        <p:spPr bwMode="auto">
          <a:xfrm>
            <a:off x="4572000" y="5105400"/>
            <a:ext cx="2743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Dereference pointer display element value</a:t>
            </a:r>
          </a:p>
        </p:txBody>
      </p:sp>
      <p:sp>
        <p:nvSpPr>
          <p:cNvPr id="85006" name="Text Box 13"/>
          <p:cNvSpPr txBox="1">
            <a:spLocks noChangeArrowheads="1"/>
          </p:cNvSpPr>
          <p:nvPr/>
        </p:nvSpPr>
        <p:spPr bwMode="auto">
          <a:xfrm>
            <a:off x="5410200" y="5791200"/>
            <a:ext cx="2286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nums - -;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cout &lt;&lt; *nums;</a:t>
            </a:r>
            <a:endParaRPr lang="en-US" altLang="el-GR" sz="2400" b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05838" name="Line 14"/>
          <p:cNvSpPr>
            <a:spLocks noChangeShapeType="1"/>
          </p:cNvSpPr>
          <p:nvPr/>
        </p:nvSpPr>
        <p:spPr bwMode="auto">
          <a:xfrm flipV="1">
            <a:off x="4648200" y="2667000"/>
            <a:ext cx="1371600" cy="1066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839" name="Line 15"/>
          <p:cNvSpPr>
            <a:spLocks noChangeShapeType="1"/>
          </p:cNvSpPr>
          <p:nvPr/>
        </p:nvSpPr>
        <p:spPr bwMode="auto">
          <a:xfrm>
            <a:off x="3505200" y="4876800"/>
            <a:ext cx="1905000" cy="1295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5009" name="Text Box 16"/>
          <p:cNvSpPr txBox="1">
            <a:spLocks noChangeArrowheads="1"/>
          </p:cNvSpPr>
          <p:nvPr/>
        </p:nvSpPr>
        <p:spPr bwMode="auto">
          <a:xfrm>
            <a:off x="3810000" y="12954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nums++</a:t>
            </a:r>
          </a:p>
        </p:txBody>
      </p:sp>
      <p:sp>
        <p:nvSpPr>
          <p:cNvPr id="85010" name="Text Box 17"/>
          <p:cNvSpPr txBox="1">
            <a:spLocks noChangeArrowheads="1"/>
          </p:cNvSpPr>
          <p:nvPr/>
        </p:nvSpPr>
        <p:spPr bwMode="auto">
          <a:xfrm>
            <a:off x="5105400" y="1371600"/>
            <a:ext cx="3733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 one element size to pointer</a:t>
            </a:r>
          </a:p>
        </p:txBody>
      </p:sp>
      <p:sp>
        <p:nvSpPr>
          <p:cNvPr id="85011" name="Text Box 18"/>
          <p:cNvSpPr txBox="1">
            <a:spLocks noChangeArrowheads="1"/>
          </p:cNvSpPr>
          <p:nvPr/>
        </p:nvSpPr>
        <p:spPr bwMode="auto">
          <a:xfrm>
            <a:off x="3810000" y="16764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nums- -</a:t>
            </a:r>
          </a:p>
        </p:txBody>
      </p:sp>
      <p:sp>
        <p:nvSpPr>
          <p:cNvPr id="85012" name="Text Box 19"/>
          <p:cNvSpPr txBox="1">
            <a:spLocks noChangeArrowheads="1"/>
          </p:cNvSpPr>
          <p:nvPr/>
        </p:nvSpPr>
        <p:spPr bwMode="auto">
          <a:xfrm>
            <a:off x="5105400" y="1676400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Subtract one element size from pointer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2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6DC5D0-A981-4AAD-BD72-8BCAF137BD81}" type="slidenum">
              <a:rPr lang="el-GR"/>
              <a:pPr>
                <a:defRPr/>
              </a:pPr>
              <a:t>83</a:t>
            </a:fld>
            <a:endParaRPr lang="el-GR"/>
          </a:p>
        </p:txBody>
      </p:sp>
      <p:sp>
        <p:nvSpPr>
          <p:cNvPr id="86020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Initializing Pointers</a:t>
            </a:r>
          </a:p>
        </p:txBody>
      </p:sp>
      <p:sp>
        <p:nvSpPr>
          <p:cNvPr id="86021" name="Text Box 3"/>
          <p:cNvSpPr txBox="1">
            <a:spLocks noChangeArrowheads="1"/>
          </p:cNvSpPr>
          <p:nvPr/>
        </p:nvSpPr>
        <p:spPr bwMode="auto">
          <a:xfrm>
            <a:off x="609600" y="7620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Pointers can be initialized at declaration time to the address of an existing object  or variable</a:t>
            </a:r>
          </a:p>
        </p:txBody>
      </p:sp>
      <p:sp>
        <p:nvSpPr>
          <p:cNvPr id="86022" name="Text Box 4"/>
          <p:cNvSpPr txBox="1">
            <a:spLocks noChangeArrowheads="1"/>
          </p:cNvSpPr>
          <p:nvPr/>
        </p:nvSpPr>
        <p:spPr bwMode="auto">
          <a:xfrm>
            <a:off x="1676400" y="1828800"/>
            <a:ext cx="3657600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int myValue;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int * pint = &amp;myValue;</a:t>
            </a:r>
          </a:p>
        </p:txBody>
      </p:sp>
      <p:sp>
        <p:nvSpPr>
          <p:cNvPr id="86023" name="Text Box 5"/>
          <p:cNvSpPr txBox="1">
            <a:spLocks noChangeArrowheads="1"/>
          </p:cNvSpPr>
          <p:nvPr/>
        </p:nvSpPr>
        <p:spPr bwMode="auto">
          <a:xfrm>
            <a:off x="1676400" y="3200400"/>
            <a:ext cx="2971800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int ages [ 20 ];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int * pint = ages;</a:t>
            </a:r>
          </a:p>
        </p:txBody>
      </p:sp>
      <p:sp>
        <p:nvSpPr>
          <p:cNvPr id="86024" name="Text Box 6"/>
          <p:cNvSpPr txBox="1">
            <a:spLocks noChangeArrowheads="1"/>
          </p:cNvSpPr>
          <p:nvPr/>
        </p:nvSpPr>
        <p:spPr bwMode="auto">
          <a:xfrm>
            <a:off x="1676400" y="4648200"/>
            <a:ext cx="3581400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float</a:t>
            </a:r>
            <a:r>
              <a:rPr lang="en-US" altLang="el-GR" sz="2400">
                <a:latin typeface="Arial" pitchFamily="34" charset="0"/>
              </a:rPr>
              <a:t> myFloat;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int</a:t>
            </a:r>
            <a:r>
              <a:rPr lang="en-US" altLang="el-GR" sz="2400">
                <a:latin typeface="Arial" pitchFamily="34" charset="0"/>
              </a:rPr>
              <a:t> * pint = &amp;myFloat;</a:t>
            </a:r>
          </a:p>
        </p:txBody>
      </p:sp>
      <p:sp>
        <p:nvSpPr>
          <p:cNvPr id="86025" name="Text Box 7"/>
          <p:cNvSpPr txBox="1">
            <a:spLocks noChangeArrowheads="1"/>
          </p:cNvSpPr>
          <p:nvPr/>
        </p:nvSpPr>
        <p:spPr bwMode="auto">
          <a:xfrm>
            <a:off x="4572000" y="4648200"/>
            <a:ext cx="3581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Error – incompatible types</a:t>
            </a:r>
          </a:p>
        </p:txBody>
      </p:sp>
      <p:sp>
        <p:nvSpPr>
          <p:cNvPr id="86026" name="Text Box 8"/>
          <p:cNvSpPr txBox="1">
            <a:spLocks noChangeArrowheads="1"/>
          </p:cNvSpPr>
          <p:nvPr/>
        </p:nvSpPr>
        <p:spPr bwMode="auto">
          <a:xfrm>
            <a:off x="4572000" y="3505200"/>
            <a:ext cx="3886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Array name is a pointer Already contains an address</a:t>
            </a:r>
          </a:p>
        </p:txBody>
      </p:sp>
      <p:sp>
        <p:nvSpPr>
          <p:cNvPr id="86027" name="Text Box 9"/>
          <p:cNvSpPr txBox="1">
            <a:spLocks noChangeArrowheads="1"/>
          </p:cNvSpPr>
          <p:nvPr/>
        </p:nvSpPr>
        <p:spPr bwMode="auto">
          <a:xfrm>
            <a:off x="4191000" y="32766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No &amp; needed</a:t>
            </a:r>
          </a:p>
        </p:txBody>
      </p:sp>
      <p:sp>
        <p:nvSpPr>
          <p:cNvPr id="206858" name="Line 10"/>
          <p:cNvSpPr>
            <a:spLocks noChangeShapeType="1"/>
          </p:cNvSpPr>
          <p:nvPr/>
        </p:nvSpPr>
        <p:spPr bwMode="auto">
          <a:xfrm flipH="1">
            <a:off x="3352800" y="3505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029" name="Text Box 11"/>
          <p:cNvSpPr txBox="1">
            <a:spLocks noChangeArrowheads="1"/>
          </p:cNvSpPr>
          <p:nvPr/>
        </p:nvSpPr>
        <p:spPr bwMode="auto">
          <a:xfrm>
            <a:off x="5105400" y="2286000"/>
            <a:ext cx="381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Declaration and initialization</a:t>
            </a:r>
          </a:p>
        </p:txBody>
      </p:sp>
      <p:sp>
        <p:nvSpPr>
          <p:cNvPr id="86030" name="Text Box 12"/>
          <p:cNvSpPr txBox="1">
            <a:spLocks noChangeArrowheads="1"/>
          </p:cNvSpPr>
          <p:nvPr/>
        </p:nvSpPr>
        <p:spPr bwMode="auto">
          <a:xfrm>
            <a:off x="3962400" y="1981200"/>
            <a:ext cx="3429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Address of variable myValue</a:t>
            </a:r>
          </a:p>
        </p:txBody>
      </p:sp>
      <p:sp>
        <p:nvSpPr>
          <p:cNvPr id="206861" name="Line 13"/>
          <p:cNvSpPr>
            <a:spLocks noChangeShapeType="1"/>
          </p:cNvSpPr>
          <p:nvPr/>
        </p:nvSpPr>
        <p:spPr bwMode="auto">
          <a:xfrm flipH="1">
            <a:off x="3505200" y="22098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032" name="Text Box 14"/>
          <p:cNvSpPr txBox="1">
            <a:spLocks noChangeArrowheads="1"/>
          </p:cNvSpPr>
          <p:nvPr/>
        </p:nvSpPr>
        <p:spPr bwMode="auto">
          <a:xfrm>
            <a:off x="381000" y="48006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Not the same type</a:t>
            </a:r>
          </a:p>
        </p:txBody>
      </p:sp>
      <p:sp>
        <p:nvSpPr>
          <p:cNvPr id="86033" name="Text Box 15"/>
          <p:cNvSpPr txBox="1">
            <a:spLocks noChangeArrowheads="1"/>
          </p:cNvSpPr>
          <p:nvPr/>
        </p:nvSpPr>
        <p:spPr bwMode="auto">
          <a:xfrm>
            <a:off x="381000" y="35052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Same type</a:t>
            </a:r>
          </a:p>
        </p:txBody>
      </p:sp>
      <p:sp>
        <p:nvSpPr>
          <p:cNvPr id="86034" name="Text Box 16"/>
          <p:cNvSpPr txBox="1">
            <a:spLocks noChangeArrowheads="1"/>
          </p:cNvSpPr>
          <p:nvPr/>
        </p:nvSpPr>
        <p:spPr bwMode="auto">
          <a:xfrm>
            <a:off x="457200" y="21336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Same type</a:t>
            </a:r>
          </a:p>
        </p:txBody>
      </p:sp>
      <p:sp>
        <p:nvSpPr>
          <p:cNvPr id="206865" name="Line 17"/>
          <p:cNvSpPr>
            <a:spLocks noChangeShapeType="1"/>
          </p:cNvSpPr>
          <p:nvPr/>
        </p:nvSpPr>
        <p:spPr bwMode="auto">
          <a:xfrm flipV="1">
            <a:off x="1219200" y="2057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6866" name="Line 18"/>
          <p:cNvSpPr>
            <a:spLocks noChangeShapeType="1"/>
          </p:cNvSpPr>
          <p:nvPr/>
        </p:nvSpPr>
        <p:spPr bwMode="auto">
          <a:xfrm>
            <a:off x="1219200" y="2438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6867" name="Line 19"/>
          <p:cNvSpPr>
            <a:spLocks noChangeShapeType="1"/>
          </p:cNvSpPr>
          <p:nvPr/>
        </p:nvSpPr>
        <p:spPr bwMode="auto">
          <a:xfrm flipV="1">
            <a:off x="1219200" y="34290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6868" name="Line 20"/>
          <p:cNvSpPr>
            <a:spLocks noChangeShapeType="1"/>
          </p:cNvSpPr>
          <p:nvPr/>
        </p:nvSpPr>
        <p:spPr bwMode="auto">
          <a:xfrm>
            <a:off x="1143000" y="38100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6869" name="Line 21"/>
          <p:cNvSpPr>
            <a:spLocks noChangeShapeType="1"/>
          </p:cNvSpPr>
          <p:nvPr/>
        </p:nvSpPr>
        <p:spPr bwMode="auto">
          <a:xfrm flipV="1">
            <a:off x="1219200" y="48006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6870" name="Line 22"/>
          <p:cNvSpPr>
            <a:spLocks noChangeShapeType="1"/>
          </p:cNvSpPr>
          <p:nvPr/>
        </p:nvSpPr>
        <p:spPr bwMode="auto">
          <a:xfrm>
            <a:off x="1219200" y="54102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4E490C5-3B02-48D0-BD17-24B208002FF7}" type="slidenum">
              <a:rPr lang="el-GR"/>
              <a:pPr>
                <a:defRPr/>
              </a:pPr>
              <a:t>84</a:t>
            </a:fld>
            <a:endParaRPr lang="el-GR"/>
          </a:p>
        </p:txBody>
      </p:sp>
      <p:sp>
        <p:nvSpPr>
          <p:cNvPr id="87043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Comparing Pointers</a:t>
            </a:r>
          </a:p>
        </p:txBody>
      </p:sp>
      <p:sp>
        <p:nvSpPr>
          <p:cNvPr id="87044" name="Text Box 3"/>
          <p:cNvSpPr txBox="1">
            <a:spLocks noChangeArrowheads="1"/>
          </p:cNvSpPr>
          <p:nvPr/>
        </p:nvSpPr>
        <p:spPr bwMode="auto">
          <a:xfrm>
            <a:off x="533400" y="685800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Pointers can be compared using relational operators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		&lt;     &gt;     ==     !=     &gt;=     &lt;=</a:t>
            </a:r>
          </a:p>
        </p:txBody>
      </p:sp>
      <p:sp>
        <p:nvSpPr>
          <p:cNvPr id="87045" name="Text Box 4"/>
          <p:cNvSpPr txBox="1">
            <a:spLocks noChangeArrowheads="1"/>
          </p:cNvSpPr>
          <p:nvPr/>
        </p:nvSpPr>
        <p:spPr bwMode="auto">
          <a:xfrm>
            <a:off x="533400" y="1524000"/>
            <a:ext cx="7772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Array elements are stored in consecutive memory locations</a:t>
            </a:r>
          </a:p>
        </p:txBody>
      </p:sp>
      <p:sp>
        <p:nvSpPr>
          <p:cNvPr id="87046" name="Text Box 5"/>
          <p:cNvSpPr txBox="1">
            <a:spLocks noChangeArrowheads="1"/>
          </p:cNvSpPr>
          <p:nvPr/>
        </p:nvSpPr>
        <p:spPr bwMode="auto">
          <a:xfrm>
            <a:off x="0" y="25908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Addresses</a:t>
            </a:r>
          </a:p>
        </p:txBody>
      </p:sp>
      <p:sp>
        <p:nvSpPr>
          <p:cNvPr id="207878" name="Rectangle 6"/>
          <p:cNvSpPr>
            <a:spLocks noChangeArrowheads="1"/>
          </p:cNvSpPr>
          <p:nvPr/>
        </p:nvSpPr>
        <p:spPr bwMode="auto">
          <a:xfrm>
            <a:off x="1447800" y="2057400"/>
            <a:ext cx="7010400" cy="5334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048" name="Text Box 7"/>
          <p:cNvSpPr txBox="1">
            <a:spLocks noChangeArrowheads="1"/>
          </p:cNvSpPr>
          <p:nvPr/>
        </p:nvSpPr>
        <p:spPr bwMode="auto">
          <a:xfrm>
            <a:off x="1524000" y="2133600"/>
            <a:ext cx="678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solidFill>
                  <a:srgbClr val="808080"/>
                </a:solidFill>
                <a:latin typeface="Arial" pitchFamily="34" charset="0"/>
              </a:rPr>
              <a:t> nums[0]       nums[1]       nums[2]       nums[3]          nums[4]</a:t>
            </a:r>
            <a:endParaRPr lang="en-US" altLang="el-GR" sz="2400">
              <a:latin typeface="Arial" pitchFamily="34" charset="0"/>
            </a:endParaRPr>
          </a:p>
        </p:txBody>
      </p:sp>
      <p:sp>
        <p:nvSpPr>
          <p:cNvPr id="87049" name="Text Box 8"/>
          <p:cNvSpPr txBox="1">
            <a:spLocks noChangeArrowheads="1"/>
          </p:cNvSpPr>
          <p:nvPr/>
        </p:nvSpPr>
        <p:spPr bwMode="auto">
          <a:xfrm>
            <a:off x="1676400" y="2590800"/>
            <a:ext cx="678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solidFill>
                  <a:srgbClr val="008080"/>
                </a:solidFill>
                <a:latin typeface="Arial" pitchFamily="34" charset="0"/>
              </a:rPr>
              <a:t>0x5A00       0x5A04         0x5A08        0x5A0C          0x5A10</a:t>
            </a:r>
          </a:p>
        </p:txBody>
      </p:sp>
      <p:sp>
        <p:nvSpPr>
          <p:cNvPr id="207881" name="Line 9"/>
          <p:cNvSpPr>
            <a:spLocks noChangeShapeType="1"/>
          </p:cNvSpPr>
          <p:nvPr/>
        </p:nvSpPr>
        <p:spPr bwMode="auto">
          <a:xfrm>
            <a:off x="2743200" y="2057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7882" name="Line 10"/>
          <p:cNvSpPr>
            <a:spLocks noChangeShapeType="1"/>
          </p:cNvSpPr>
          <p:nvPr/>
        </p:nvSpPr>
        <p:spPr bwMode="auto">
          <a:xfrm>
            <a:off x="4114800" y="2057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7883" name="Line 11"/>
          <p:cNvSpPr>
            <a:spLocks noChangeShapeType="1"/>
          </p:cNvSpPr>
          <p:nvPr/>
        </p:nvSpPr>
        <p:spPr bwMode="auto">
          <a:xfrm>
            <a:off x="5410200" y="2057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7884" name="Line 12"/>
          <p:cNvSpPr>
            <a:spLocks noChangeShapeType="1"/>
          </p:cNvSpPr>
          <p:nvPr/>
        </p:nvSpPr>
        <p:spPr bwMode="auto">
          <a:xfrm>
            <a:off x="6858000" y="2057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7885" name="Line 13"/>
          <p:cNvSpPr>
            <a:spLocks noChangeShapeType="1"/>
          </p:cNvSpPr>
          <p:nvPr/>
        </p:nvSpPr>
        <p:spPr bwMode="auto">
          <a:xfrm flipH="1" flipV="1">
            <a:off x="1447800" y="2590800"/>
            <a:ext cx="2286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7886" name="Line 14"/>
          <p:cNvSpPr>
            <a:spLocks noChangeShapeType="1"/>
          </p:cNvSpPr>
          <p:nvPr/>
        </p:nvSpPr>
        <p:spPr bwMode="auto">
          <a:xfrm flipH="1" flipV="1">
            <a:off x="2743200" y="2590800"/>
            <a:ext cx="2286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7887" name="Line 15"/>
          <p:cNvSpPr>
            <a:spLocks noChangeShapeType="1"/>
          </p:cNvSpPr>
          <p:nvPr/>
        </p:nvSpPr>
        <p:spPr bwMode="auto">
          <a:xfrm flipH="1" flipV="1">
            <a:off x="4114800" y="2590800"/>
            <a:ext cx="2286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7888" name="Line 16"/>
          <p:cNvSpPr>
            <a:spLocks noChangeShapeType="1"/>
          </p:cNvSpPr>
          <p:nvPr/>
        </p:nvSpPr>
        <p:spPr bwMode="auto">
          <a:xfrm flipH="1" flipV="1">
            <a:off x="5410200" y="2590800"/>
            <a:ext cx="2286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7889" name="Line 17"/>
          <p:cNvSpPr>
            <a:spLocks noChangeShapeType="1"/>
          </p:cNvSpPr>
          <p:nvPr/>
        </p:nvSpPr>
        <p:spPr bwMode="auto">
          <a:xfrm flipH="1" flipV="1">
            <a:off x="6858000" y="2590800"/>
            <a:ext cx="2286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059" name="Text Box 18"/>
          <p:cNvSpPr txBox="1">
            <a:spLocks noChangeArrowheads="1"/>
          </p:cNvSpPr>
          <p:nvPr/>
        </p:nvSpPr>
        <p:spPr bwMode="auto">
          <a:xfrm>
            <a:off x="762000" y="35052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l-GR" sz="2400" b="0">
              <a:latin typeface="Times New Roman" pitchFamily="18" charset="0"/>
            </a:endParaRPr>
          </a:p>
        </p:txBody>
      </p:sp>
      <p:sp>
        <p:nvSpPr>
          <p:cNvPr id="87060" name="Text Box 19"/>
          <p:cNvSpPr txBox="1">
            <a:spLocks noChangeArrowheads="1"/>
          </p:cNvSpPr>
          <p:nvPr/>
        </p:nvSpPr>
        <p:spPr bwMode="auto">
          <a:xfrm>
            <a:off x="1066800" y="3429000"/>
            <a:ext cx="365760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if ( &amp;nums[1] &gt; &amp;nums[0] )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0x5A04 &gt; 0x5A00 ?</a:t>
            </a:r>
          </a:p>
        </p:txBody>
      </p:sp>
      <p:sp>
        <p:nvSpPr>
          <p:cNvPr id="87061" name="Text Box 20"/>
          <p:cNvSpPr txBox="1">
            <a:spLocks noChangeArrowheads="1"/>
          </p:cNvSpPr>
          <p:nvPr/>
        </p:nvSpPr>
        <p:spPr bwMode="auto">
          <a:xfrm>
            <a:off x="4876800" y="3429000"/>
            <a:ext cx="365760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if ( nums == &amp;nums[0] )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0x5A00 == 0x5A00 ?</a:t>
            </a:r>
          </a:p>
        </p:txBody>
      </p:sp>
      <p:sp>
        <p:nvSpPr>
          <p:cNvPr id="87062" name="Text Box 21"/>
          <p:cNvSpPr txBox="1">
            <a:spLocks noChangeArrowheads="1"/>
          </p:cNvSpPr>
          <p:nvPr/>
        </p:nvSpPr>
        <p:spPr bwMode="auto">
          <a:xfrm>
            <a:off x="609600" y="4343400"/>
            <a:ext cx="693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Compares the </a:t>
            </a:r>
            <a:r>
              <a:rPr lang="en-US" altLang="el-GR" sz="2000" u="sng">
                <a:solidFill>
                  <a:srgbClr val="CC3300"/>
                </a:solidFill>
                <a:latin typeface="Arial" pitchFamily="34" charset="0"/>
              </a:rPr>
              <a:t>addresses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stored in the pointer variables</a:t>
            </a:r>
          </a:p>
        </p:txBody>
      </p:sp>
      <p:sp>
        <p:nvSpPr>
          <p:cNvPr id="87063" name="Text Box 22"/>
          <p:cNvSpPr txBox="1">
            <a:spLocks noChangeArrowheads="1"/>
          </p:cNvSpPr>
          <p:nvPr/>
        </p:nvSpPr>
        <p:spPr bwMode="auto">
          <a:xfrm>
            <a:off x="2819400" y="47244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if ( ptr1 &lt; ptr2 )</a:t>
            </a:r>
          </a:p>
        </p:txBody>
      </p:sp>
      <p:sp>
        <p:nvSpPr>
          <p:cNvPr id="87064" name="Text Box 23"/>
          <p:cNvSpPr txBox="1">
            <a:spLocks noChangeArrowheads="1"/>
          </p:cNvSpPr>
          <p:nvPr/>
        </p:nvSpPr>
        <p:spPr bwMode="auto">
          <a:xfrm>
            <a:off x="609600" y="5257800"/>
            <a:ext cx="678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0000"/>
                </a:solidFill>
                <a:latin typeface="Arial" pitchFamily="34" charset="0"/>
              </a:rPr>
              <a:t>Compares the </a:t>
            </a:r>
            <a:r>
              <a:rPr lang="en-US" altLang="el-GR" sz="2000" u="sng">
                <a:solidFill>
                  <a:srgbClr val="CC0000"/>
                </a:solidFill>
                <a:latin typeface="Arial" pitchFamily="34" charset="0"/>
              </a:rPr>
              <a:t>values</a:t>
            </a:r>
            <a:r>
              <a:rPr lang="en-US" altLang="el-GR" sz="2000">
                <a:solidFill>
                  <a:srgbClr val="CC0000"/>
                </a:solidFill>
                <a:latin typeface="Arial" pitchFamily="34" charset="0"/>
              </a:rPr>
              <a:t> that ptr1 and ptr2 point to</a:t>
            </a:r>
          </a:p>
        </p:txBody>
      </p:sp>
      <p:sp>
        <p:nvSpPr>
          <p:cNvPr id="87065" name="Text Box 24"/>
          <p:cNvSpPr txBox="1">
            <a:spLocks noChangeArrowheads="1"/>
          </p:cNvSpPr>
          <p:nvPr/>
        </p:nvSpPr>
        <p:spPr bwMode="auto">
          <a:xfrm>
            <a:off x="2819400" y="56388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if ( *ptr1 &lt; *ptr2 )</a:t>
            </a:r>
          </a:p>
        </p:txBody>
      </p:sp>
      <p:sp>
        <p:nvSpPr>
          <p:cNvPr id="87066" name="Text Box 25"/>
          <p:cNvSpPr txBox="1">
            <a:spLocks noChangeArrowheads="1"/>
          </p:cNvSpPr>
          <p:nvPr/>
        </p:nvSpPr>
        <p:spPr bwMode="auto">
          <a:xfrm>
            <a:off x="4343400" y="6019800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Dereferencing operators</a:t>
            </a:r>
          </a:p>
        </p:txBody>
      </p:sp>
      <p:sp>
        <p:nvSpPr>
          <p:cNvPr id="87067" name="Text Box 26"/>
          <p:cNvSpPr txBox="1">
            <a:spLocks noChangeArrowheads="1"/>
          </p:cNvSpPr>
          <p:nvPr/>
        </p:nvSpPr>
        <p:spPr bwMode="auto">
          <a:xfrm>
            <a:off x="609600" y="18288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nums</a:t>
            </a:r>
          </a:p>
        </p:txBody>
      </p:sp>
      <p:sp>
        <p:nvSpPr>
          <p:cNvPr id="87068" name="Text Box 27"/>
          <p:cNvSpPr txBox="1">
            <a:spLocks noChangeArrowheads="1"/>
          </p:cNvSpPr>
          <p:nvPr/>
        </p:nvSpPr>
        <p:spPr bwMode="auto">
          <a:xfrm>
            <a:off x="609600" y="3048000"/>
            <a:ext cx="601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Compares addresses of array elements</a:t>
            </a:r>
          </a:p>
        </p:txBody>
      </p:sp>
      <p:sp>
        <p:nvSpPr>
          <p:cNvPr id="207900" name="Line 28"/>
          <p:cNvSpPr>
            <a:spLocks noChangeShapeType="1"/>
          </p:cNvSpPr>
          <p:nvPr/>
        </p:nvSpPr>
        <p:spPr bwMode="auto">
          <a:xfrm flipH="1" flipV="1">
            <a:off x="3429000" y="6019800"/>
            <a:ext cx="914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7901" name="Line 29"/>
          <p:cNvSpPr>
            <a:spLocks noChangeShapeType="1"/>
          </p:cNvSpPr>
          <p:nvPr/>
        </p:nvSpPr>
        <p:spPr bwMode="auto">
          <a:xfrm flipV="1">
            <a:off x="4419600" y="5867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3301615-875E-4881-BC29-AF8B0C706103}" type="slidenum">
              <a:rPr lang="el-GR"/>
              <a:pPr>
                <a:defRPr/>
              </a:pPr>
              <a:t>85</a:t>
            </a:fld>
            <a:endParaRPr lang="el-GR"/>
          </a:p>
        </p:txBody>
      </p:sp>
      <p:sp>
        <p:nvSpPr>
          <p:cNvPr id="88067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Pointers as Function Parameters</a:t>
            </a:r>
          </a:p>
        </p:txBody>
      </p:sp>
      <p:sp>
        <p:nvSpPr>
          <p:cNvPr id="88068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5638800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doubleValue ( int * val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main 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num = 10;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doubleValue ( &amp;num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“Double num is “ &lt;&lt; num &lt;&lt; endl;</a:t>
            </a:r>
            <a:endParaRPr lang="en-US" altLang="el-GR" sz="2000">
              <a:solidFill>
                <a:srgbClr val="CC3300"/>
              </a:solidFill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doubleValue (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int * val</a:t>
            </a:r>
            <a:r>
              <a:rPr lang="en-US" altLang="el-GR" sz="2000">
                <a:latin typeface="Arial" pitchFamily="34" charset="0"/>
              </a:rPr>
              <a:t>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* val *= 2;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88069" name="Text Box 4"/>
          <p:cNvSpPr txBox="1">
            <a:spLocks noChangeArrowheads="1"/>
          </p:cNvSpPr>
          <p:nvPr/>
        </p:nvSpPr>
        <p:spPr bwMode="auto">
          <a:xfrm>
            <a:off x="3429000" y="2590800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Use address of operator</a:t>
            </a:r>
          </a:p>
        </p:txBody>
      </p:sp>
      <p:sp>
        <p:nvSpPr>
          <p:cNvPr id="88070" name="Text Box 5"/>
          <p:cNvSpPr txBox="1">
            <a:spLocks noChangeArrowheads="1"/>
          </p:cNvSpPr>
          <p:nvPr/>
        </p:nvSpPr>
        <p:spPr bwMode="auto">
          <a:xfrm>
            <a:off x="4191000" y="2971800"/>
            <a:ext cx="419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Pass address of num to function</a:t>
            </a:r>
          </a:p>
        </p:txBody>
      </p:sp>
      <p:sp>
        <p:nvSpPr>
          <p:cNvPr id="208902" name="Rectangle 6"/>
          <p:cNvSpPr>
            <a:spLocks noChangeArrowheads="1"/>
          </p:cNvSpPr>
          <p:nvPr/>
        </p:nvSpPr>
        <p:spPr bwMode="auto">
          <a:xfrm>
            <a:off x="6172200" y="1905000"/>
            <a:ext cx="26670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8072" name="Text Box 7"/>
          <p:cNvSpPr txBox="1">
            <a:spLocks noChangeArrowheads="1"/>
          </p:cNvSpPr>
          <p:nvPr/>
        </p:nvSpPr>
        <p:spPr bwMode="auto">
          <a:xfrm>
            <a:off x="6324600" y="1981200"/>
            <a:ext cx="243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Double num is 20</a:t>
            </a:r>
          </a:p>
        </p:txBody>
      </p:sp>
      <p:sp>
        <p:nvSpPr>
          <p:cNvPr id="88073" name="Text Box 8"/>
          <p:cNvSpPr txBox="1">
            <a:spLocks noChangeArrowheads="1"/>
          </p:cNvSpPr>
          <p:nvPr/>
        </p:nvSpPr>
        <p:spPr bwMode="auto">
          <a:xfrm>
            <a:off x="685800" y="762000"/>
            <a:ext cx="777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Pointer parameters give functions access to the original variables used as arguments</a:t>
            </a:r>
          </a:p>
        </p:txBody>
      </p:sp>
      <p:sp>
        <p:nvSpPr>
          <p:cNvPr id="88074" name="Text Box 9"/>
          <p:cNvSpPr txBox="1">
            <a:spLocks noChangeArrowheads="1"/>
          </p:cNvSpPr>
          <p:nvPr/>
        </p:nvSpPr>
        <p:spPr bwMode="auto">
          <a:xfrm>
            <a:off x="6172200" y="1524000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Program output:</a:t>
            </a:r>
          </a:p>
        </p:txBody>
      </p:sp>
      <p:sp>
        <p:nvSpPr>
          <p:cNvPr id="88075" name="Text Box 10"/>
          <p:cNvSpPr txBox="1">
            <a:spLocks noChangeArrowheads="1"/>
          </p:cNvSpPr>
          <p:nvPr/>
        </p:nvSpPr>
        <p:spPr bwMode="auto">
          <a:xfrm>
            <a:off x="4343400" y="3657600"/>
            <a:ext cx="3352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variable to an integer initialized to address of num</a:t>
            </a:r>
          </a:p>
        </p:txBody>
      </p:sp>
      <p:sp>
        <p:nvSpPr>
          <p:cNvPr id="88076" name="Text Box 11"/>
          <p:cNvSpPr txBox="1">
            <a:spLocks noChangeArrowheads="1"/>
          </p:cNvSpPr>
          <p:nvPr/>
        </p:nvSpPr>
        <p:spPr bwMode="auto">
          <a:xfrm>
            <a:off x="2362200" y="4267200"/>
            <a:ext cx="426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Multiplies the value of the variable pointed to by val by 2, which is num</a:t>
            </a:r>
          </a:p>
        </p:txBody>
      </p:sp>
      <p:sp>
        <p:nvSpPr>
          <p:cNvPr id="208908" name="Rectangle 12"/>
          <p:cNvSpPr>
            <a:spLocks noChangeArrowheads="1"/>
          </p:cNvSpPr>
          <p:nvPr/>
        </p:nvSpPr>
        <p:spPr bwMode="auto">
          <a:xfrm>
            <a:off x="6172200" y="5181600"/>
            <a:ext cx="914400" cy="6096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8078" name="Text Box 13"/>
          <p:cNvSpPr txBox="1">
            <a:spLocks noChangeArrowheads="1"/>
          </p:cNvSpPr>
          <p:nvPr/>
        </p:nvSpPr>
        <p:spPr bwMode="auto">
          <a:xfrm>
            <a:off x="6248400" y="5257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 10</a:t>
            </a:r>
          </a:p>
        </p:txBody>
      </p:sp>
      <p:sp>
        <p:nvSpPr>
          <p:cNvPr id="208910" name="Rectangle 14"/>
          <p:cNvSpPr>
            <a:spLocks noChangeArrowheads="1"/>
          </p:cNvSpPr>
          <p:nvPr/>
        </p:nvSpPr>
        <p:spPr bwMode="auto">
          <a:xfrm>
            <a:off x="4572000" y="5867400"/>
            <a:ext cx="381000" cy="3810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8080" name="Text Box 15"/>
          <p:cNvSpPr txBox="1">
            <a:spLocks noChangeArrowheads="1"/>
          </p:cNvSpPr>
          <p:nvPr/>
        </p:nvSpPr>
        <p:spPr bwMode="auto">
          <a:xfrm>
            <a:off x="4495800" y="54864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val</a:t>
            </a:r>
          </a:p>
        </p:txBody>
      </p:sp>
      <p:sp>
        <p:nvSpPr>
          <p:cNvPr id="88081" name="Text Box 16"/>
          <p:cNvSpPr txBox="1">
            <a:spLocks noChangeArrowheads="1"/>
          </p:cNvSpPr>
          <p:nvPr/>
        </p:nvSpPr>
        <p:spPr bwMode="auto">
          <a:xfrm>
            <a:off x="6096000" y="4800600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num</a:t>
            </a:r>
          </a:p>
        </p:txBody>
      </p:sp>
      <p:sp>
        <p:nvSpPr>
          <p:cNvPr id="88082" name="Text Box 17"/>
          <p:cNvSpPr txBox="1">
            <a:spLocks noChangeArrowheads="1"/>
          </p:cNvSpPr>
          <p:nvPr/>
        </p:nvSpPr>
        <p:spPr bwMode="auto">
          <a:xfrm>
            <a:off x="6553200" y="5715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 20</a:t>
            </a:r>
          </a:p>
        </p:txBody>
      </p:sp>
      <p:sp>
        <p:nvSpPr>
          <p:cNvPr id="208914" name="Line 18"/>
          <p:cNvSpPr>
            <a:spLocks noChangeShapeType="1"/>
          </p:cNvSpPr>
          <p:nvPr/>
        </p:nvSpPr>
        <p:spPr bwMode="auto">
          <a:xfrm flipV="1">
            <a:off x="6324600" y="5334000"/>
            <a:ext cx="6096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8915" name="Line 19"/>
          <p:cNvSpPr>
            <a:spLocks noChangeShapeType="1"/>
          </p:cNvSpPr>
          <p:nvPr/>
        </p:nvSpPr>
        <p:spPr bwMode="auto">
          <a:xfrm flipV="1">
            <a:off x="4953000" y="5181600"/>
            <a:ext cx="1219200" cy="8382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8916" name="Line 20"/>
          <p:cNvSpPr>
            <a:spLocks noChangeShapeType="1"/>
          </p:cNvSpPr>
          <p:nvPr/>
        </p:nvSpPr>
        <p:spPr bwMode="auto">
          <a:xfrm flipH="1">
            <a:off x="3048000" y="28194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8917" name="Line 21"/>
          <p:cNvSpPr>
            <a:spLocks noChangeShapeType="1"/>
          </p:cNvSpPr>
          <p:nvPr/>
        </p:nvSpPr>
        <p:spPr bwMode="auto">
          <a:xfrm flipH="1">
            <a:off x="3733800" y="38100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938001-91EC-480D-A1E9-F8889BAF87FB}" type="slidenum">
              <a:rPr lang="el-GR"/>
              <a:pPr>
                <a:defRPr/>
              </a:pPr>
              <a:t>86</a:t>
            </a:fld>
            <a:endParaRPr lang="el-GR"/>
          </a:p>
        </p:txBody>
      </p:sp>
      <p:sp>
        <p:nvSpPr>
          <p:cNvPr id="89091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Pointers as Function Parameters</a:t>
            </a:r>
          </a:p>
        </p:txBody>
      </p:sp>
      <p:sp>
        <p:nvSpPr>
          <p:cNvPr id="89092" name="Text Box 3"/>
          <p:cNvSpPr txBox="1">
            <a:spLocks noChangeArrowheads="1"/>
          </p:cNvSpPr>
          <p:nvPr/>
        </p:nvSpPr>
        <p:spPr bwMode="auto">
          <a:xfrm>
            <a:off x="685800" y="1524000"/>
            <a:ext cx="5638800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getSales ( float * fptr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main 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float sales [4];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getSales ( sales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.  .  .</a:t>
            </a:r>
            <a:endParaRPr lang="en-US" altLang="el-GR" sz="2000">
              <a:solidFill>
                <a:srgbClr val="CC3300"/>
              </a:solidFill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getSales (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float * fptr</a:t>
            </a:r>
            <a:r>
              <a:rPr lang="en-US" altLang="el-GR" sz="2000">
                <a:latin typeface="Arial" pitchFamily="34" charset="0"/>
              </a:rPr>
              <a:t>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int ct = 0; ct &lt; 4; ct++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“Enter sales amount: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cin &gt;&gt; fptr [ ct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89093" name="Text Box 4"/>
          <p:cNvSpPr txBox="1">
            <a:spLocks noChangeArrowheads="1"/>
          </p:cNvSpPr>
          <p:nvPr/>
        </p:nvSpPr>
        <p:spPr bwMode="auto">
          <a:xfrm>
            <a:off x="3276600" y="2819400"/>
            <a:ext cx="3352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Array name stores address of beginning of array</a:t>
            </a:r>
          </a:p>
        </p:txBody>
      </p:sp>
      <p:sp>
        <p:nvSpPr>
          <p:cNvPr id="89094" name="Text Box 5"/>
          <p:cNvSpPr txBox="1">
            <a:spLocks noChangeArrowheads="1"/>
          </p:cNvSpPr>
          <p:nvPr/>
        </p:nvSpPr>
        <p:spPr bwMode="auto">
          <a:xfrm>
            <a:off x="4191000" y="3657600"/>
            <a:ext cx="419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variable to a float initialized to beginning address of sales</a:t>
            </a:r>
          </a:p>
        </p:txBody>
      </p:sp>
      <p:sp>
        <p:nvSpPr>
          <p:cNvPr id="89095" name="Text Box 6"/>
          <p:cNvSpPr txBox="1">
            <a:spLocks noChangeArrowheads="1"/>
          </p:cNvSpPr>
          <p:nvPr/>
        </p:nvSpPr>
        <p:spPr bwMode="auto">
          <a:xfrm>
            <a:off x="609600" y="685800"/>
            <a:ext cx="777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Pointers used as parameters can accept array addresses as arguments</a:t>
            </a:r>
          </a:p>
        </p:txBody>
      </p:sp>
      <p:sp>
        <p:nvSpPr>
          <p:cNvPr id="89096" name="Text Box 7"/>
          <p:cNvSpPr txBox="1">
            <a:spLocks noChangeArrowheads="1"/>
          </p:cNvSpPr>
          <p:nvPr/>
        </p:nvSpPr>
        <p:spPr bwMode="auto">
          <a:xfrm>
            <a:off x="5943600" y="58674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notation</a:t>
            </a:r>
          </a:p>
        </p:txBody>
      </p:sp>
      <p:sp>
        <p:nvSpPr>
          <p:cNvPr id="89097" name="Text Box 8"/>
          <p:cNvSpPr txBox="1">
            <a:spLocks noChangeArrowheads="1"/>
          </p:cNvSpPr>
          <p:nvPr/>
        </p:nvSpPr>
        <p:spPr bwMode="auto">
          <a:xfrm>
            <a:off x="4572000" y="5334000"/>
            <a:ext cx="419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First * dereference fptr, read in value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Then ++ increment address in fptr</a:t>
            </a:r>
          </a:p>
        </p:txBody>
      </p:sp>
      <p:sp>
        <p:nvSpPr>
          <p:cNvPr id="209929" name="Rectangle 9"/>
          <p:cNvSpPr>
            <a:spLocks noChangeArrowheads="1"/>
          </p:cNvSpPr>
          <p:nvPr/>
        </p:nvSpPr>
        <p:spPr bwMode="auto">
          <a:xfrm>
            <a:off x="6096000" y="1524000"/>
            <a:ext cx="2590800" cy="4572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9930" name="Rectangle 10"/>
          <p:cNvSpPr>
            <a:spLocks noChangeArrowheads="1"/>
          </p:cNvSpPr>
          <p:nvPr/>
        </p:nvSpPr>
        <p:spPr bwMode="auto">
          <a:xfrm>
            <a:off x="4953000" y="2133600"/>
            <a:ext cx="381000" cy="3810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100" name="Text Box 11"/>
          <p:cNvSpPr txBox="1">
            <a:spLocks noChangeArrowheads="1"/>
          </p:cNvSpPr>
          <p:nvPr/>
        </p:nvSpPr>
        <p:spPr bwMode="auto">
          <a:xfrm>
            <a:off x="4724400" y="1752600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fptr</a:t>
            </a:r>
          </a:p>
        </p:txBody>
      </p:sp>
      <p:sp>
        <p:nvSpPr>
          <p:cNvPr id="89101" name="Text Box 12"/>
          <p:cNvSpPr txBox="1">
            <a:spLocks noChangeArrowheads="1"/>
          </p:cNvSpPr>
          <p:nvPr/>
        </p:nvSpPr>
        <p:spPr bwMode="auto">
          <a:xfrm>
            <a:off x="5943600" y="1143000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sales</a:t>
            </a:r>
          </a:p>
        </p:txBody>
      </p:sp>
      <p:sp>
        <p:nvSpPr>
          <p:cNvPr id="209933" name="Line 13"/>
          <p:cNvSpPr>
            <a:spLocks noChangeShapeType="1"/>
          </p:cNvSpPr>
          <p:nvPr/>
        </p:nvSpPr>
        <p:spPr bwMode="auto">
          <a:xfrm flipV="1">
            <a:off x="5334000" y="1524000"/>
            <a:ext cx="685800" cy="6096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103" name="Text Box 14"/>
          <p:cNvSpPr txBox="1">
            <a:spLocks noChangeArrowheads="1"/>
          </p:cNvSpPr>
          <p:nvPr/>
        </p:nvSpPr>
        <p:spPr bwMode="auto">
          <a:xfrm>
            <a:off x="4038600" y="58674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0000"/>
                </a:solidFill>
                <a:latin typeface="Arial" pitchFamily="34" charset="0"/>
              </a:rPr>
              <a:t>cin &gt;&gt; *fptr++;</a:t>
            </a:r>
          </a:p>
        </p:txBody>
      </p:sp>
      <p:sp>
        <p:nvSpPr>
          <p:cNvPr id="209935" name="Line 15"/>
          <p:cNvSpPr>
            <a:spLocks noChangeShapeType="1"/>
          </p:cNvSpPr>
          <p:nvPr/>
        </p:nvSpPr>
        <p:spPr bwMode="auto">
          <a:xfrm>
            <a:off x="3276600" y="5486400"/>
            <a:ext cx="838200" cy="6096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105" name="Text Box 16"/>
          <p:cNvSpPr txBox="1">
            <a:spLocks noChangeArrowheads="1"/>
          </p:cNvSpPr>
          <p:nvPr/>
        </p:nvSpPr>
        <p:spPr bwMode="auto">
          <a:xfrm>
            <a:off x="2057400" y="55626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Subscript notation</a:t>
            </a:r>
          </a:p>
        </p:txBody>
      </p:sp>
      <p:sp>
        <p:nvSpPr>
          <p:cNvPr id="209937" name="Line 17"/>
          <p:cNvSpPr>
            <a:spLocks noChangeShapeType="1"/>
          </p:cNvSpPr>
          <p:nvPr/>
        </p:nvSpPr>
        <p:spPr bwMode="auto">
          <a:xfrm>
            <a:off x="74676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9938" name="Line 18"/>
          <p:cNvSpPr>
            <a:spLocks noChangeShapeType="1"/>
          </p:cNvSpPr>
          <p:nvPr/>
        </p:nvSpPr>
        <p:spPr bwMode="auto">
          <a:xfrm>
            <a:off x="67818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9939" name="Line 19"/>
          <p:cNvSpPr>
            <a:spLocks noChangeShapeType="1"/>
          </p:cNvSpPr>
          <p:nvPr/>
        </p:nvSpPr>
        <p:spPr bwMode="auto">
          <a:xfrm>
            <a:off x="80772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109" name="Text Box 20"/>
          <p:cNvSpPr txBox="1">
            <a:spLocks noChangeArrowheads="1"/>
          </p:cNvSpPr>
          <p:nvPr/>
        </p:nvSpPr>
        <p:spPr bwMode="auto">
          <a:xfrm>
            <a:off x="5181600" y="4495800"/>
            <a:ext cx="350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Read values into array elements using pointer fptr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ABDE460-658E-4DDC-975D-514AAC3DF4C2}" type="slidenum">
              <a:rPr lang="el-GR"/>
              <a:pPr>
                <a:defRPr/>
              </a:pPr>
              <a:t>87</a:t>
            </a:fld>
            <a:endParaRPr lang="el-GR"/>
          </a:p>
        </p:txBody>
      </p:sp>
      <p:sp>
        <p:nvSpPr>
          <p:cNvPr id="90115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Dynamic Memory Allocation</a:t>
            </a:r>
          </a:p>
        </p:txBody>
      </p:sp>
      <p:sp>
        <p:nvSpPr>
          <p:cNvPr id="90116" name="Text Box 3"/>
          <p:cNvSpPr txBox="1">
            <a:spLocks noChangeArrowheads="1"/>
          </p:cNvSpPr>
          <p:nvPr/>
        </p:nvSpPr>
        <p:spPr bwMode="auto">
          <a:xfrm>
            <a:off x="457200" y="685800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Through the use of pointers, variables can be created and destroyed while the program is running</a:t>
            </a:r>
          </a:p>
        </p:txBody>
      </p:sp>
      <p:sp>
        <p:nvSpPr>
          <p:cNvPr id="90117" name="Text Box 4"/>
          <p:cNvSpPr txBox="1">
            <a:spLocks noChangeArrowheads="1"/>
          </p:cNvSpPr>
          <p:nvPr/>
        </p:nvSpPr>
        <p:spPr bwMode="auto">
          <a:xfrm>
            <a:off x="4191000" y="2362200"/>
            <a:ext cx="259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Request enough memory for an int</a:t>
            </a:r>
          </a:p>
        </p:txBody>
      </p:sp>
      <p:sp>
        <p:nvSpPr>
          <p:cNvPr id="90118" name="Text Box 5"/>
          <p:cNvSpPr txBox="1">
            <a:spLocks noChangeArrowheads="1"/>
          </p:cNvSpPr>
          <p:nvPr/>
        </p:nvSpPr>
        <p:spPr bwMode="auto">
          <a:xfrm>
            <a:off x="762000" y="43434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l-GR" sz="2400" b="0">
              <a:latin typeface="Times New Roman" pitchFamily="18" charset="0"/>
            </a:endParaRPr>
          </a:p>
        </p:txBody>
      </p:sp>
      <p:sp>
        <p:nvSpPr>
          <p:cNvPr id="90119" name="Text Box 6"/>
          <p:cNvSpPr txBox="1">
            <a:spLocks noChangeArrowheads="1"/>
          </p:cNvSpPr>
          <p:nvPr/>
        </p:nvSpPr>
        <p:spPr bwMode="auto">
          <a:xfrm>
            <a:off x="1981200" y="1905000"/>
            <a:ext cx="2362200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int * iptr;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iptr = new int;</a:t>
            </a:r>
          </a:p>
        </p:txBody>
      </p:sp>
      <p:sp>
        <p:nvSpPr>
          <p:cNvPr id="90120" name="Text Box 7"/>
          <p:cNvSpPr txBox="1">
            <a:spLocks noChangeArrowheads="1"/>
          </p:cNvSpPr>
          <p:nvPr/>
        </p:nvSpPr>
        <p:spPr bwMode="auto">
          <a:xfrm>
            <a:off x="1981200" y="38862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*iptr = 25;</a:t>
            </a:r>
          </a:p>
        </p:txBody>
      </p:sp>
      <p:sp>
        <p:nvSpPr>
          <p:cNvPr id="90121" name="Text Box 8"/>
          <p:cNvSpPr txBox="1">
            <a:spLocks noChangeArrowheads="1"/>
          </p:cNvSpPr>
          <p:nvPr/>
        </p:nvSpPr>
        <p:spPr bwMode="auto">
          <a:xfrm>
            <a:off x="533400" y="3505200"/>
            <a:ext cx="601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Store a value in the memory pointed to by iptr</a:t>
            </a:r>
          </a:p>
        </p:txBody>
      </p:sp>
      <p:sp>
        <p:nvSpPr>
          <p:cNvPr id="90122" name="Text Box 9"/>
          <p:cNvSpPr txBox="1">
            <a:spLocks noChangeArrowheads="1"/>
          </p:cNvSpPr>
          <p:nvPr/>
        </p:nvSpPr>
        <p:spPr bwMode="auto">
          <a:xfrm>
            <a:off x="1905000" y="5029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delete iptr;</a:t>
            </a:r>
          </a:p>
        </p:txBody>
      </p:sp>
      <p:sp>
        <p:nvSpPr>
          <p:cNvPr id="90123" name="Text Box 10"/>
          <p:cNvSpPr txBox="1">
            <a:spLocks noChangeArrowheads="1"/>
          </p:cNvSpPr>
          <p:nvPr/>
        </p:nvSpPr>
        <p:spPr bwMode="auto">
          <a:xfrm>
            <a:off x="533400" y="4572000"/>
            <a:ext cx="533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chemeClr val="accent2"/>
                </a:solidFill>
                <a:latin typeface="Arial" pitchFamily="34" charset="0"/>
              </a:rPr>
              <a:t>Releasing a dynamically allocated variable</a:t>
            </a:r>
          </a:p>
        </p:txBody>
      </p:sp>
      <p:sp>
        <p:nvSpPr>
          <p:cNvPr id="90124" name="Text Box 11"/>
          <p:cNvSpPr txBox="1">
            <a:spLocks noChangeArrowheads="1"/>
          </p:cNvSpPr>
          <p:nvPr/>
        </p:nvSpPr>
        <p:spPr bwMode="auto">
          <a:xfrm>
            <a:off x="3581400" y="5181600"/>
            <a:ext cx="228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Frees the memory pointed to by iptr</a:t>
            </a:r>
          </a:p>
        </p:txBody>
      </p:sp>
      <p:sp>
        <p:nvSpPr>
          <p:cNvPr id="90125" name="Text Box 12"/>
          <p:cNvSpPr txBox="1">
            <a:spLocks noChangeArrowheads="1"/>
          </p:cNvSpPr>
          <p:nvPr/>
        </p:nvSpPr>
        <p:spPr bwMode="auto">
          <a:xfrm>
            <a:off x="3505200" y="19812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a pointer variable</a:t>
            </a:r>
          </a:p>
        </p:txBody>
      </p:sp>
      <p:sp>
        <p:nvSpPr>
          <p:cNvPr id="90126" name="Text Box 13"/>
          <p:cNvSpPr txBox="1">
            <a:spLocks noChangeArrowheads="1"/>
          </p:cNvSpPr>
          <p:nvPr/>
        </p:nvSpPr>
        <p:spPr bwMode="auto">
          <a:xfrm>
            <a:off x="533400" y="1524000"/>
            <a:ext cx="617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Dynamically allocate memory for an int</a:t>
            </a:r>
          </a:p>
        </p:txBody>
      </p:sp>
      <p:sp>
        <p:nvSpPr>
          <p:cNvPr id="90127" name="Text Box 14"/>
          <p:cNvSpPr txBox="1">
            <a:spLocks noChangeArrowheads="1"/>
          </p:cNvSpPr>
          <p:nvPr/>
        </p:nvSpPr>
        <p:spPr bwMode="auto">
          <a:xfrm>
            <a:off x="381000" y="2819400"/>
            <a:ext cx="2362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Points to allocated block of memory</a:t>
            </a:r>
          </a:p>
        </p:txBody>
      </p:sp>
      <p:sp>
        <p:nvSpPr>
          <p:cNvPr id="90128" name="Text Box 15"/>
          <p:cNvSpPr txBox="1">
            <a:spLocks noChangeArrowheads="1"/>
          </p:cNvSpPr>
          <p:nvPr/>
        </p:nvSpPr>
        <p:spPr bwMode="auto">
          <a:xfrm>
            <a:off x="2590800" y="30480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Operator</a:t>
            </a:r>
          </a:p>
        </p:txBody>
      </p:sp>
      <p:sp>
        <p:nvSpPr>
          <p:cNvPr id="90129" name="Text Box 16"/>
          <p:cNvSpPr txBox="1">
            <a:spLocks noChangeArrowheads="1"/>
          </p:cNvSpPr>
          <p:nvPr/>
        </p:nvSpPr>
        <p:spPr bwMode="auto">
          <a:xfrm>
            <a:off x="3886200" y="3048000"/>
            <a:ext cx="274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Operand is a data type</a:t>
            </a:r>
          </a:p>
        </p:txBody>
      </p:sp>
      <p:sp>
        <p:nvSpPr>
          <p:cNvPr id="210961" name="Rectangle 17"/>
          <p:cNvSpPr>
            <a:spLocks noChangeArrowheads="1"/>
          </p:cNvSpPr>
          <p:nvPr/>
        </p:nvSpPr>
        <p:spPr bwMode="auto">
          <a:xfrm>
            <a:off x="7467600" y="2895600"/>
            <a:ext cx="1219200" cy="30480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0962" name="Rectangle 18"/>
          <p:cNvSpPr>
            <a:spLocks noChangeArrowheads="1"/>
          </p:cNvSpPr>
          <p:nvPr/>
        </p:nvSpPr>
        <p:spPr bwMode="auto">
          <a:xfrm>
            <a:off x="5943600" y="4876800"/>
            <a:ext cx="1219200" cy="5334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0132" name="Text Box 19"/>
          <p:cNvSpPr txBox="1">
            <a:spLocks noChangeArrowheads="1"/>
          </p:cNvSpPr>
          <p:nvPr/>
        </p:nvSpPr>
        <p:spPr bwMode="auto">
          <a:xfrm>
            <a:off x="6019800" y="495300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0xA652</a:t>
            </a:r>
          </a:p>
        </p:txBody>
      </p:sp>
      <p:sp>
        <p:nvSpPr>
          <p:cNvPr id="90133" name="Text Box 20"/>
          <p:cNvSpPr txBox="1">
            <a:spLocks noChangeArrowheads="1"/>
          </p:cNvSpPr>
          <p:nvPr/>
        </p:nvSpPr>
        <p:spPr bwMode="auto">
          <a:xfrm>
            <a:off x="7239000" y="22098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solidFill>
                  <a:srgbClr val="CC0000"/>
                </a:solidFill>
                <a:latin typeface="Arial" pitchFamily="34" charset="0"/>
              </a:rPr>
              <a:t>Pool of unused memory</a:t>
            </a:r>
          </a:p>
        </p:txBody>
      </p:sp>
      <p:sp>
        <p:nvSpPr>
          <p:cNvPr id="90134" name="Text Box 21"/>
          <p:cNvSpPr txBox="1">
            <a:spLocks noChangeArrowheads="1"/>
          </p:cNvSpPr>
          <p:nvPr/>
        </p:nvSpPr>
        <p:spPr bwMode="auto">
          <a:xfrm>
            <a:off x="6477000" y="36576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0xA652</a:t>
            </a:r>
          </a:p>
        </p:txBody>
      </p:sp>
      <p:sp>
        <p:nvSpPr>
          <p:cNvPr id="210966" name="Line 22"/>
          <p:cNvSpPr>
            <a:spLocks noChangeShapeType="1"/>
          </p:cNvSpPr>
          <p:nvPr/>
        </p:nvSpPr>
        <p:spPr bwMode="auto">
          <a:xfrm>
            <a:off x="7467600" y="3276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0967" name="Line 23"/>
          <p:cNvSpPr>
            <a:spLocks noChangeShapeType="1"/>
          </p:cNvSpPr>
          <p:nvPr/>
        </p:nvSpPr>
        <p:spPr bwMode="auto">
          <a:xfrm>
            <a:off x="7467600" y="3657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0968" name="Line 24"/>
          <p:cNvSpPr>
            <a:spLocks noChangeShapeType="1"/>
          </p:cNvSpPr>
          <p:nvPr/>
        </p:nvSpPr>
        <p:spPr bwMode="auto">
          <a:xfrm>
            <a:off x="7467600" y="4038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0969" name="Line 25"/>
          <p:cNvSpPr>
            <a:spLocks noChangeShapeType="1"/>
          </p:cNvSpPr>
          <p:nvPr/>
        </p:nvSpPr>
        <p:spPr bwMode="auto">
          <a:xfrm>
            <a:off x="7467600" y="4419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0970" name="Line 26"/>
          <p:cNvSpPr>
            <a:spLocks noChangeShapeType="1"/>
          </p:cNvSpPr>
          <p:nvPr/>
        </p:nvSpPr>
        <p:spPr bwMode="auto">
          <a:xfrm>
            <a:off x="7467600" y="4800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0971" name="Line 27"/>
          <p:cNvSpPr>
            <a:spLocks noChangeShapeType="1"/>
          </p:cNvSpPr>
          <p:nvPr/>
        </p:nvSpPr>
        <p:spPr bwMode="auto">
          <a:xfrm>
            <a:off x="7467600" y="5181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0972" name="Line 28"/>
          <p:cNvSpPr>
            <a:spLocks noChangeShapeType="1"/>
          </p:cNvSpPr>
          <p:nvPr/>
        </p:nvSpPr>
        <p:spPr bwMode="auto">
          <a:xfrm>
            <a:off x="7467600" y="5562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0142" name="Text Box 29"/>
          <p:cNvSpPr txBox="1">
            <a:spLocks noChangeArrowheads="1"/>
          </p:cNvSpPr>
          <p:nvPr/>
        </p:nvSpPr>
        <p:spPr bwMode="auto">
          <a:xfrm>
            <a:off x="7848600" y="36576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25</a:t>
            </a:r>
          </a:p>
        </p:txBody>
      </p:sp>
      <p:sp>
        <p:nvSpPr>
          <p:cNvPr id="90143" name="Text Box 30"/>
          <p:cNvSpPr txBox="1">
            <a:spLocks noChangeArrowheads="1"/>
          </p:cNvSpPr>
          <p:nvPr/>
        </p:nvSpPr>
        <p:spPr bwMode="auto">
          <a:xfrm>
            <a:off x="5867400" y="44958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iptr</a:t>
            </a:r>
          </a:p>
        </p:txBody>
      </p:sp>
      <p:sp>
        <p:nvSpPr>
          <p:cNvPr id="90144" name="Text Box 31"/>
          <p:cNvSpPr txBox="1">
            <a:spLocks noChangeArrowheads="1"/>
          </p:cNvSpPr>
          <p:nvPr/>
        </p:nvSpPr>
        <p:spPr bwMode="auto">
          <a:xfrm>
            <a:off x="1371600" y="56388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Operator</a:t>
            </a:r>
          </a:p>
        </p:txBody>
      </p:sp>
      <p:sp>
        <p:nvSpPr>
          <p:cNvPr id="210976" name="Line 32"/>
          <p:cNvSpPr>
            <a:spLocks noChangeShapeType="1"/>
          </p:cNvSpPr>
          <p:nvPr/>
        </p:nvSpPr>
        <p:spPr bwMode="auto">
          <a:xfrm flipV="1">
            <a:off x="6400800" y="3810000"/>
            <a:ext cx="1066800" cy="10668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0977" name="Line 33"/>
          <p:cNvSpPr>
            <a:spLocks noChangeShapeType="1"/>
          </p:cNvSpPr>
          <p:nvPr/>
        </p:nvSpPr>
        <p:spPr bwMode="auto">
          <a:xfrm flipV="1">
            <a:off x="1981200" y="5410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0978" name="Line 34"/>
          <p:cNvSpPr>
            <a:spLocks noChangeShapeType="1"/>
          </p:cNvSpPr>
          <p:nvPr/>
        </p:nvSpPr>
        <p:spPr bwMode="auto">
          <a:xfrm flipV="1">
            <a:off x="1447800" y="26670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0979" name="Line 35"/>
          <p:cNvSpPr>
            <a:spLocks noChangeShapeType="1"/>
          </p:cNvSpPr>
          <p:nvPr/>
        </p:nvSpPr>
        <p:spPr bwMode="auto">
          <a:xfrm flipV="1">
            <a:off x="3124200" y="2743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0980" name="Line 36"/>
          <p:cNvSpPr>
            <a:spLocks noChangeShapeType="1"/>
          </p:cNvSpPr>
          <p:nvPr/>
        </p:nvSpPr>
        <p:spPr bwMode="auto">
          <a:xfrm flipH="1" flipV="1">
            <a:off x="3810000" y="27432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96EAC80-1346-4A4F-A8CF-D89ACAD755CA}" type="slidenum">
              <a:rPr lang="el-GR"/>
              <a:pPr>
                <a:defRPr/>
              </a:pPr>
              <a:t>88</a:t>
            </a:fld>
            <a:endParaRPr lang="el-GR"/>
          </a:p>
        </p:txBody>
      </p:sp>
      <p:sp>
        <p:nvSpPr>
          <p:cNvPr id="91139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Dynamic Memory Allocation</a:t>
            </a:r>
          </a:p>
        </p:txBody>
      </p:sp>
      <p:sp>
        <p:nvSpPr>
          <p:cNvPr id="91140" name="Text Box 3"/>
          <p:cNvSpPr txBox="1">
            <a:spLocks noChangeArrowheads="1"/>
          </p:cNvSpPr>
          <p:nvPr/>
        </p:nvSpPr>
        <p:spPr bwMode="auto">
          <a:xfrm>
            <a:off x="457200" y="6858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chemeClr val="accent2"/>
                </a:solidFill>
                <a:latin typeface="Arial" pitchFamily="34" charset="0"/>
              </a:rPr>
              <a:t>Use the new operator to dynamically allocate an array</a:t>
            </a:r>
          </a:p>
        </p:txBody>
      </p:sp>
      <p:sp>
        <p:nvSpPr>
          <p:cNvPr id="91141" name="Text Box 4"/>
          <p:cNvSpPr txBox="1">
            <a:spLocks noChangeArrowheads="1"/>
          </p:cNvSpPr>
          <p:nvPr/>
        </p:nvSpPr>
        <p:spPr bwMode="auto">
          <a:xfrm>
            <a:off x="4114800" y="1828800"/>
            <a:ext cx="304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Request enough memory for 100  ints</a:t>
            </a:r>
          </a:p>
        </p:txBody>
      </p:sp>
      <p:sp>
        <p:nvSpPr>
          <p:cNvPr id="91142" name="Text Box 5"/>
          <p:cNvSpPr txBox="1">
            <a:spLocks noChangeArrowheads="1"/>
          </p:cNvSpPr>
          <p:nvPr/>
        </p:nvSpPr>
        <p:spPr bwMode="auto">
          <a:xfrm>
            <a:off x="1295400" y="1447800"/>
            <a:ext cx="3124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int * iptr;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iptr = new int [100];</a:t>
            </a:r>
          </a:p>
        </p:txBody>
      </p:sp>
      <p:sp>
        <p:nvSpPr>
          <p:cNvPr id="91143" name="Text Box 6"/>
          <p:cNvSpPr txBox="1">
            <a:spLocks noChangeArrowheads="1"/>
          </p:cNvSpPr>
          <p:nvPr/>
        </p:nvSpPr>
        <p:spPr bwMode="auto">
          <a:xfrm>
            <a:off x="914400" y="4724400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for ( int ct = 0; ct &lt; 100; ct++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     iptr [ ct ] = 1;</a:t>
            </a:r>
          </a:p>
        </p:txBody>
      </p:sp>
      <p:sp>
        <p:nvSpPr>
          <p:cNvPr id="91144" name="Text Box 7"/>
          <p:cNvSpPr txBox="1">
            <a:spLocks noChangeArrowheads="1"/>
          </p:cNvSpPr>
          <p:nvPr/>
        </p:nvSpPr>
        <p:spPr bwMode="auto">
          <a:xfrm>
            <a:off x="533400" y="4419600"/>
            <a:ext cx="518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Store the value 1 in every array element</a:t>
            </a:r>
          </a:p>
        </p:txBody>
      </p:sp>
      <p:sp>
        <p:nvSpPr>
          <p:cNvPr id="91145" name="Text Box 8"/>
          <p:cNvSpPr txBox="1">
            <a:spLocks noChangeArrowheads="1"/>
          </p:cNvSpPr>
          <p:nvPr/>
        </p:nvSpPr>
        <p:spPr bwMode="auto">
          <a:xfrm>
            <a:off x="1219200" y="5867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delete [ ] iptr;</a:t>
            </a:r>
          </a:p>
        </p:txBody>
      </p:sp>
      <p:sp>
        <p:nvSpPr>
          <p:cNvPr id="91146" name="Text Box 9"/>
          <p:cNvSpPr txBox="1">
            <a:spLocks noChangeArrowheads="1"/>
          </p:cNvSpPr>
          <p:nvPr/>
        </p:nvSpPr>
        <p:spPr bwMode="auto">
          <a:xfrm>
            <a:off x="533400" y="5562600"/>
            <a:ext cx="533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Releasing a dynamically allocated array</a:t>
            </a:r>
          </a:p>
        </p:txBody>
      </p:sp>
      <p:sp>
        <p:nvSpPr>
          <p:cNvPr id="91147" name="Text Box 10"/>
          <p:cNvSpPr txBox="1">
            <a:spLocks noChangeArrowheads="1"/>
          </p:cNvSpPr>
          <p:nvPr/>
        </p:nvSpPr>
        <p:spPr bwMode="auto">
          <a:xfrm>
            <a:off x="3352800" y="5943600"/>
            <a:ext cx="228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Frees the memory pointed to by iptr</a:t>
            </a:r>
          </a:p>
        </p:txBody>
      </p:sp>
      <p:sp>
        <p:nvSpPr>
          <p:cNvPr id="91148" name="Text Box 11"/>
          <p:cNvSpPr txBox="1">
            <a:spLocks noChangeArrowheads="1"/>
          </p:cNvSpPr>
          <p:nvPr/>
        </p:nvSpPr>
        <p:spPr bwMode="auto">
          <a:xfrm>
            <a:off x="2667000" y="14478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a pointer variable</a:t>
            </a:r>
          </a:p>
        </p:txBody>
      </p:sp>
      <p:sp>
        <p:nvSpPr>
          <p:cNvPr id="91149" name="Text Box 12"/>
          <p:cNvSpPr txBox="1">
            <a:spLocks noChangeArrowheads="1"/>
          </p:cNvSpPr>
          <p:nvPr/>
        </p:nvSpPr>
        <p:spPr bwMode="auto">
          <a:xfrm>
            <a:off x="533400" y="1066800"/>
            <a:ext cx="670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Dynamically allocate memory for a 100 element array</a:t>
            </a:r>
          </a:p>
        </p:txBody>
      </p:sp>
      <p:sp>
        <p:nvSpPr>
          <p:cNvPr id="91150" name="Text Box 13"/>
          <p:cNvSpPr txBox="1">
            <a:spLocks noChangeArrowheads="1"/>
          </p:cNvSpPr>
          <p:nvPr/>
        </p:nvSpPr>
        <p:spPr bwMode="auto">
          <a:xfrm>
            <a:off x="1447800" y="22860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Element type</a:t>
            </a:r>
          </a:p>
        </p:txBody>
      </p:sp>
      <p:sp>
        <p:nvSpPr>
          <p:cNvPr id="211982" name="Rectangle 14"/>
          <p:cNvSpPr>
            <a:spLocks noChangeArrowheads="1"/>
          </p:cNvSpPr>
          <p:nvPr/>
        </p:nvSpPr>
        <p:spPr bwMode="auto">
          <a:xfrm>
            <a:off x="7467600" y="2895600"/>
            <a:ext cx="1219200" cy="30480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1983" name="Rectangle 15"/>
          <p:cNvSpPr>
            <a:spLocks noChangeArrowheads="1"/>
          </p:cNvSpPr>
          <p:nvPr/>
        </p:nvSpPr>
        <p:spPr bwMode="auto">
          <a:xfrm>
            <a:off x="5943600" y="4876800"/>
            <a:ext cx="1219200" cy="533400"/>
          </a:xfrm>
          <a:prstGeom prst="rect">
            <a:avLst/>
          </a:prstGeom>
          <a:solidFill>
            <a:srgbClr val="FAEEF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1153" name="Text Box 16"/>
          <p:cNvSpPr txBox="1">
            <a:spLocks noChangeArrowheads="1"/>
          </p:cNvSpPr>
          <p:nvPr/>
        </p:nvSpPr>
        <p:spPr bwMode="auto">
          <a:xfrm>
            <a:off x="6019800" y="495300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0xA652</a:t>
            </a:r>
          </a:p>
        </p:txBody>
      </p:sp>
      <p:sp>
        <p:nvSpPr>
          <p:cNvPr id="91154" name="Text Box 17"/>
          <p:cNvSpPr txBox="1">
            <a:spLocks noChangeArrowheads="1"/>
          </p:cNvSpPr>
          <p:nvPr/>
        </p:nvSpPr>
        <p:spPr bwMode="auto">
          <a:xfrm>
            <a:off x="7239000" y="22098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solidFill>
                  <a:srgbClr val="CC0000"/>
                </a:solidFill>
                <a:latin typeface="Arial" pitchFamily="34" charset="0"/>
              </a:rPr>
              <a:t>Pool of unused memory</a:t>
            </a:r>
          </a:p>
        </p:txBody>
      </p:sp>
      <p:sp>
        <p:nvSpPr>
          <p:cNvPr id="91155" name="Text Box 18"/>
          <p:cNvSpPr txBox="1">
            <a:spLocks noChangeArrowheads="1"/>
          </p:cNvSpPr>
          <p:nvPr/>
        </p:nvSpPr>
        <p:spPr bwMode="auto">
          <a:xfrm>
            <a:off x="6477000" y="36576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0xA652</a:t>
            </a:r>
          </a:p>
        </p:txBody>
      </p:sp>
      <p:sp>
        <p:nvSpPr>
          <p:cNvPr id="211987" name="Line 19"/>
          <p:cNvSpPr>
            <a:spLocks noChangeShapeType="1"/>
          </p:cNvSpPr>
          <p:nvPr/>
        </p:nvSpPr>
        <p:spPr bwMode="auto">
          <a:xfrm>
            <a:off x="7467600" y="3276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1988" name="Line 20"/>
          <p:cNvSpPr>
            <a:spLocks noChangeShapeType="1"/>
          </p:cNvSpPr>
          <p:nvPr/>
        </p:nvSpPr>
        <p:spPr bwMode="auto">
          <a:xfrm>
            <a:off x="7467600" y="3657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1989" name="Line 21"/>
          <p:cNvSpPr>
            <a:spLocks noChangeShapeType="1"/>
          </p:cNvSpPr>
          <p:nvPr/>
        </p:nvSpPr>
        <p:spPr bwMode="auto">
          <a:xfrm>
            <a:off x="7467600" y="4038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1990" name="Line 22"/>
          <p:cNvSpPr>
            <a:spLocks noChangeShapeType="1"/>
          </p:cNvSpPr>
          <p:nvPr/>
        </p:nvSpPr>
        <p:spPr bwMode="auto">
          <a:xfrm>
            <a:off x="7467600" y="4419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1991" name="Line 23"/>
          <p:cNvSpPr>
            <a:spLocks noChangeShapeType="1"/>
          </p:cNvSpPr>
          <p:nvPr/>
        </p:nvSpPr>
        <p:spPr bwMode="auto">
          <a:xfrm>
            <a:off x="7467600" y="4800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1992" name="Line 24"/>
          <p:cNvSpPr>
            <a:spLocks noChangeShapeType="1"/>
          </p:cNvSpPr>
          <p:nvPr/>
        </p:nvSpPr>
        <p:spPr bwMode="auto">
          <a:xfrm>
            <a:off x="7467600" y="5181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1993" name="Line 25"/>
          <p:cNvSpPr>
            <a:spLocks noChangeShapeType="1"/>
          </p:cNvSpPr>
          <p:nvPr/>
        </p:nvSpPr>
        <p:spPr bwMode="auto">
          <a:xfrm>
            <a:off x="7467600" y="5562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1163" name="Text Box 26"/>
          <p:cNvSpPr txBox="1">
            <a:spLocks noChangeArrowheads="1"/>
          </p:cNvSpPr>
          <p:nvPr/>
        </p:nvSpPr>
        <p:spPr bwMode="auto">
          <a:xfrm>
            <a:off x="7848600" y="3657600"/>
            <a:ext cx="685800" cy="230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25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</a:t>
            </a: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</a:t>
            </a: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</a:t>
            </a: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</a:t>
            </a: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1</a:t>
            </a: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.  .  .</a:t>
            </a:r>
          </a:p>
        </p:txBody>
      </p:sp>
      <p:sp>
        <p:nvSpPr>
          <p:cNvPr id="91164" name="Text Box 27"/>
          <p:cNvSpPr txBox="1">
            <a:spLocks noChangeArrowheads="1"/>
          </p:cNvSpPr>
          <p:nvPr/>
        </p:nvSpPr>
        <p:spPr bwMode="auto">
          <a:xfrm>
            <a:off x="5867400" y="44958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ial" pitchFamily="34" charset="0"/>
              </a:rPr>
              <a:t>iptr</a:t>
            </a:r>
          </a:p>
        </p:txBody>
      </p:sp>
      <p:sp>
        <p:nvSpPr>
          <p:cNvPr id="211996" name="Line 28"/>
          <p:cNvSpPr>
            <a:spLocks noChangeShapeType="1"/>
          </p:cNvSpPr>
          <p:nvPr/>
        </p:nvSpPr>
        <p:spPr bwMode="auto">
          <a:xfrm flipV="1">
            <a:off x="6400800" y="3810000"/>
            <a:ext cx="1066800" cy="10668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1166" name="Text Box 29"/>
          <p:cNvSpPr txBox="1">
            <a:spLocks noChangeArrowheads="1"/>
          </p:cNvSpPr>
          <p:nvPr/>
        </p:nvSpPr>
        <p:spPr bwMode="auto">
          <a:xfrm>
            <a:off x="533400" y="2590800"/>
            <a:ext cx="464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CC0000"/>
                </a:solidFill>
                <a:latin typeface="Arial" pitchFamily="34" charset="0"/>
              </a:rPr>
              <a:t>Check if allocation was successful</a:t>
            </a:r>
          </a:p>
        </p:txBody>
      </p:sp>
      <p:sp>
        <p:nvSpPr>
          <p:cNvPr id="91167" name="Text Box 30"/>
          <p:cNvSpPr txBox="1">
            <a:spLocks noChangeArrowheads="1"/>
          </p:cNvSpPr>
          <p:nvPr/>
        </p:nvSpPr>
        <p:spPr bwMode="auto">
          <a:xfrm>
            <a:off x="914400" y="2895600"/>
            <a:ext cx="4191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if ( iptr == NULL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“Allocation error”;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return;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91168" name="Text Box 31"/>
          <p:cNvSpPr txBox="1">
            <a:spLocks noChangeArrowheads="1"/>
          </p:cNvSpPr>
          <p:nvPr/>
        </p:nvSpPr>
        <p:spPr bwMode="auto">
          <a:xfrm>
            <a:off x="3200400" y="289560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iptr will have a value of address 0 or NULL if not enough memory</a:t>
            </a:r>
          </a:p>
        </p:txBody>
      </p:sp>
      <p:sp>
        <p:nvSpPr>
          <p:cNvPr id="91169" name="Text Box 32"/>
          <p:cNvSpPr txBox="1">
            <a:spLocks noChangeArrowheads="1"/>
          </p:cNvSpPr>
          <p:nvPr/>
        </p:nvSpPr>
        <p:spPr bwMode="auto">
          <a:xfrm>
            <a:off x="2438400" y="38862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Predefined constant</a:t>
            </a:r>
          </a:p>
        </p:txBody>
      </p:sp>
      <p:sp>
        <p:nvSpPr>
          <p:cNvPr id="212001" name="Line 33"/>
          <p:cNvSpPr>
            <a:spLocks noChangeShapeType="1"/>
          </p:cNvSpPr>
          <p:nvPr/>
        </p:nvSpPr>
        <p:spPr bwMode="auto">
          <a:xfrm>
            <a:off x="7467600" y="5943600"/>
            <a:ext cx="1219200" cy="0"/>
          </a:xfrm>
          <a:prstGeom prst="line">
            <a:avLst/>
          </a:prstGeom>
          <a:noFill/>
          <a:ln w="9525">
            <a:solidFill>
              <a:srgbClr val="FAEEF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2002" name="Line 34"/>
          <p:cNvSpPr>
            <a:spLocks noChangeShapeType="1"/>
          </p:cNvSpPr>
          <p:nvPr/>
        </p:nvSpPr>
        <p:spPr bwMode="auto">
          <a:xfrm flipV="1">
            <a:off x="2819400" y="2209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2003" name="Line 35"/>
          <p:cNvSpPr>
            <a:spLocks noChangeShapeType="1"/>
          </p:cNvSpPr>
          <p:nvPr/>
        </p:nvSpPr>
        <p:spPr bwMode="auto">
          <a:xfrm flipH="1" flipV="1">
            <a:off x="2362200" y="32004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09A65A-B5CE-46E5-9366-ADC024D5D3E7}" type="slidenum">
              <a:rPr lang="el-GR"/>
              <a:pPr>
                <a:defRPr/>
              </a:pPr>
              <a:t>89</a:t>
            </a:fld>
            <a:endParaRPr lang="el-GR"/>
          </a:p>
        </p:txBody>
      </p:sp>
      <p:sp>
        <p:nvSpPr>
          <p:cNvPr id="92163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Dynamic Memory Allocation</a:t>
            </a:r>
          </a:p>
        </p:txBody>
      </p:sp>
      <p:sp>
        <p:nvSpPr>
          <p:cNvPr id="92164" name="Text Box 3"/>
          <p:cNvSpPr txBox="1">
            <a:spLocks noChangeArrowheads="1"/>
          </p:cNvSpPr>
          <p:nvPr/>
        </p:nvSpPr>
        <p:spPr bwMode="auto">
          <a:xfrm>
            <a:off x="838200" y="685800"/>
            <a:ext cx="5562600" cy="588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main 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rgbClr val="CC0000"/>
                </a:solidFill>
                <a:latin typeface="Arial" pitchFamily="34" charset="0"/>
              </a:rPr>
              <a:t>float * sales;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numDays;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“Enter number of days: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cin &gt;&gt; numDays;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sales = new float [ numDays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if ( sales == NULL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“Error allocating memory”;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return;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“Enter sales for each day\n”;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for ( int ct = 0; ct &lt; numDays; ct++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cin &gt;&gt; sales [ ct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.  .  . 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rgbClr val="008080"/>
                </a:solidFill>
                <a:latin typeface="Arial" pitchFamily="34" charset="0"/>
              </a:rPr>
              <a:t>delete [ ] sales;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92165" name="Text Box 4"/>
          <p:cNvSpPr txBox="1">
            <a:spLocks noChangeArrowheads="1"/>
          </p:cNvSpPr>
          <p:nvPr/>
        </p:nvSpPr>
        <p:spPr bwMode="auto">
          <a:xfrm>
            <a:off x="2895600" y="1295400"/>
            <a:ext cx="312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Pointer variable to a float</a:t>
            </a:r>
          </a:p>
        </p:txBody>
      </p:sp>
      <p:sp>
        <p:nvSpPr>
          <p:cNvPr id="92166" name="Text Box 5"/>
          <p:cNvSpPr txBox="1">
            <a:spLocks noChangeArrowheads="1"/>
          </p:cNvSpPr>
          <p:nvPr/>
        </p:nvSpPr>
        <p:spPr bwMode="auto">
          <a:xfrm>
            <a:off x="5410200" y="19050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Ask user for size of array</a:t>
            </a:r>
          </a:p>
        </p:txBody>
      </p:sp>
      <p:sp>
        <p:nvSpPr>
          <p:cNvPr id="92167" name="Text Box 6"/>
          <p:cNvSpPr txBox="1">
            <a:spLocks noChangeArrowheads="1"/>
          </p:cNvSpPr>
          <p:nvPr/>
        </p:nvSpPr>
        <p:spPr bwMode="auto">
          <a:xfrm>
            <a:off x="4343400" y="28956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Number of elements</a:t>
            </a:r>
          </a:p>
        </p:txBody>
      </p:sp>
      <p:sp>
        <p:nvSpPr>
          <p:cNvPr id="92168" name="Text Box 7"/>
          <p:cNvSpPr txBox="1">
            <a:spLocks noChangeArrowheads="1"/>
          </p:cNvSpPr>
          <p:nvPr/>
        </p:nvSpPr>
        <p:spPr bwMode="auto">
          <a:xfrm>
            <a:off x="4267200" y="5105400"/>
            <a:ext cx="4419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Read values into array elements using pointer sales in subscript notation</a:t>
            </a:r>
          </a:p>
        </p:txBody>
      </p:sp>
      <p:sp>
        <p:nvSpPr>
          <p:cNvPr id="92169" name="Text Box 8"/>
          <p:cNvSpPr txBox="1">
            <a:spLocks noChangeArrowheads="1"/>
          </p:cNvSpPr>
          <p:nvPr/>
        </p:nvSpPr>
        <p:spPr bwMode="auto">
          <a:xfrm>
            <a:off x="3276600" y="5867400"/>
            <a:ext cx="243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Free dynamically allocated memory</a:t>
            </a:r>
          </a:p>
        </p:txBody>
      </p:sp>
      <p:sp>
        <p:nvSpPr>
          <p:cNvPr id="92170" name="Text Box 9"/>
          <p:cNvSpPr txBox="1">
            <a:spLocks noChangeArrowheads="1"/>
          </p:cNvSpPr>
          <p:nvPr/>
        </p:nvSpPr>
        <p:spPr bwMode="auto">
          <a:xfrm>
            <a:off x="5105400" y="2286000"/>
            <a:ext cx="373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sales points to starting address of allocated memory</a:t>
            </a:r>
          </a:p>
        </p:txBody>
      </p:sp>
      <p:sp>
        <p:nvSpPr>
          <p:cNvPr id="92171" name="Text Box 10"/>
          <p:cNvSpPr txBox="1">
            <a:spLocks noChangeArrowheads="1"/>
          </p:cNvSpPr>
          <p:nvPr/>
        </p:nvSpPr>
        <p:spPr bwMode="auto">
          <a:xfrm>
            <a:off x="3505200" y="3200400"/>
            <a:ext cx="426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Check if allocation was successful</a:t>
            </a:r>
          </a:p>
        </p:txBody>
      </p:sp>
      <p:sp>
        <p:nvSpPr>
          <p:cNvPr id="213003" name="Line 11"/>
          <p:cNvSpPr>
            <a:spLocks noChangeShapeType="1"/>
          </p:cNvSpPr>
          <p:nvPr/>
        </p:nvSpPr>
        <p:spPr bwMode="auto">
          <a:xfrm flipH="1" flipV="1">
            <a:off x="4038600" y="28956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3004" name="Line 12"/>
          <p:cNvSpPr>
            <a:spLocks noChangeShapeType="1"/>
          </p:cNvSpPr>
          <p:nvPr/>
        </p:nvSpPr>
        <p:spPr bwMode="auto">
          <a:xfrm flipH="1" flipV="1">
            <a:off x="2590800" y="312420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D8D504-F440-4427-B36F-E84F108574FD}" type="slidenum">
              <a:rPr lang="el-GR"/>
              <a:pPr>
                <a:defRPr/>
              </a:pPr>
              <a:t>9</a:t>
            </a:fld>
            <a:endParaRPr lang="el-GR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</a:t>
            </a:r>
            <a:endParaRPr lang="en-US" altLang="el-GR" smtClean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el-GR" sz="2400" b="1" smtClean="0">
                <a:solidFill>
                  <a:srgbClr val="CC0000"/>
                </a:solidFill>
                <a:latin typeface="Courier New" pitchFamily="49" charset="0"/>
                <a:ea typeface="Courier (W1)" charset="0"/>
                <a:cs typeface="Times New Roman" pitchFamily="18" charset="0"/>
              </a:rPr>
              <a:t>int </a:t>
            </a:r>
            <a:r>
              <a:rPr lang="en-US" altLang="el-GR" sz="2400" b="1" smtClean="0">
                <a:solidFill>
                  <a:srgbClr val="CC0000"/>
                </a:solidFill>
                <a:latin typeface="Courier New" pitchFamily="49" charset="0"/>
                <a:ea typeface="Courier (W1)" charset="0"/>
                <a:cs typeface="Times New Roman" pitchFamily="18" charset="0"/>
              </a:rPr>
              <a:t>p</a:t>
            </a:r>
            <a:r>
              <a:rPr lang="en-AU" altLang="el-GR" sz="2400" b="1" smtClean="0">
                <a:solidFill>
                  <a:srgbClr val="CC0000"/>
                </a:solidFill>
                <a:latin typeface="Courier New" pitchFamily="49" charset="0"/>
                <a:ea typeface="Courier (W1)" charset="0"/>
                <a:cs typeface="Times New Roman" pitchFamily="18" charset="0"/>
              </a:rPr>
              <a:t>ower (int base, unsigned int exponent)</a:t>
            </a:r>
            <a:endParaRPr lang="el-GR" altLang="el-GR" sz="2400" b="1" smtClean="0">
              <a:solidFill>
                <a:srgbClr val="CC0000"/>
              </a:solidFill>
              <a:latin typeface="Courier New" pitchFamily="49" charset="0"/>
              <a:ea typeface="Courier (W1)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AU" altLang="el-GR" sz="2400" b="1" smtClean="0">
                <a:latin typeface="Courier New" pitchFamily="49" charset="0"/>
                <a:ea typeface="Courier (W1)" charset="0"/>
                <a:cs typeface="Times New Roman" pitchFamily="18" charset="0"/>
              </a:rPr>
              <a:t>{</a:t>
            </a:r>
            <a:endParaRPr lang="el-GR" altLang="el-GR" sz="2400" b="1" smtClean="0">
              <a:latin typeface="Courier New" pitchFamily="49" charset="0"/>
              <a:ea typeface="Courier (W1)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AU" altLang="el-GR" sz="2400" b="1" smtClean="0">
                <a:latin typeface="Courier New" pitchFamily="49" charset="0"/>
                <a:ea typeface="Courier (W1)" charset="0"/>
                <a:cs typeface="Times New Roman" pitchFamily="18" charset="0"/>
              </a:rPr>
              <a:t>	int	result = 1;</a:t>
            </a:r>
            <a:endParaRPr lang="el-GR" altLang="el-GR" sz="2400" b="1" smtClean="0">
              <a:latin typeface="Courier New" pitchFamily="49" charset="0"/>
              <a:ea typeface="Courier (W1)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AU" altLang="el-GR" sz="2400" b="1" smtClean="0">
                <a:latin typeface="Courier New" pitchFamily="49" charset="0"/>
                <a:ea typeface="Courier (W1)" charset="0"/>
                <a:cs typeface="Times New Roman" pitchFamily="18" charset="0"/>
              </a:rPr>
              <a:t>	for (int i = 0; i &lt; exponent; i</a:t>
            </a:r>
            <a:r>
              <a:rPr lang="el-GR" altLang="el-GR" sz="2400" b="1" smtClean="0">
                <a:latin typeface="Courier New" pitchFamily="49" charset="0"/>
                <a:ea typeface="Courier (W1)" charset="0"/>
                <a:cs typeface="Times New Roman" pitchFamily="18" charset="0"/>
              </a:rPr>
              <a:t>++</a:t>
            </a:r>
            <a:r>
              <a:rPr lang="en-AU" altLang="el-GR" sz="2400" b="1" smtClean="0">
                <a:latin typeface="Courier New" pitchFamily="49" charset="0"/>
                <a:ea typeface="Courier (W1)" charset="0"/>
                <a:cs typeface="Times New Roman" pitchFamily="18" charset="0"/>
              </a:rPr>
              <a:t>)</a:t>
            </a:r>
            <a:endParaRPr lang="el-GR" altLang="el-GR" sz="2400" b="1" smtClean="0">
              <a:latin typeface="Courier New" pitchFamily="49" charset="0"/>
              <a:ea typeface="Courier (W1)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AU" altLang="el-GR" sz="2400" b="1" smtClean="0">
                <a:latin typeface="Courier New" pitchFamily="49" charset="0"/>
                <a:ea typeface="Courier (W1)" charset="0"/>
                <a:cs typeface="Times New Roman" pitchFamily="18" charset="0"/>
              </a:rPr>
              <a:t>		result* = base;</a:t>
            </a:r>
            <a:endParaRPr lang="el-GR" altLang="el-GR" sz="2400" b="1" smtClean="0">
              <a:latin typeface="Courier New" pitchFamily="49" charset="0"/>
              <a:ea typeface="Courier (W1)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AU" altLang="el-GR" sz="2400" b="1" smtClean="0">
                <a:latin typeface="Courier New" pitchFamily="49" charset="0"/>
                <a:ea typeface="Courier (W1)" charset="0"/>
                <a:cs typeface="Times New Roman" pitchFamily="18" charset="0"/>
              </a:rPr>
              <a:t>	return result;</a:t>
            </a:r>
            <a:endParaRPr lang="el-GR" altLang="el-GR" sz="2400" b="1" smtClean="0">
              <a:latin typeface="Courier New" pitchFamily="49" charset="0"/>
              <a:ea typeface="Courier (W1)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AU" altLang="el-GR" sz="2400" b="1" smtClean="0">
                <a:latin typeface="Courier New" pitchFamily="49" charset="0"/>
                <a:ea typeface="Courier (W1)" charset="0"/>
                <a:cs typeface="Times New Roman" pitchFamily="18" charset="0"/>
              </a:rPr>
              <a:t>}</a:t>
            </a:r>
          </a:p>
          <a:p>
            <a:pPr eaLnBrk="1" hangingPunct="1">
              <a:buFontTx/>
              <a:buNone/>
            </a:pPr>
            <a:r>
              <a:rPr lang="el-GR" altLang="el-GR" b="1" smtClean="0">
                <a:solidFill>
                  <a:srgbClr val="CC0000"/>
                </a:solidFill>
                <a:ea typeface="Courier (W1)" charset="0"/>
                <a:cs typeface="Times New Roman" pitchFamily="18" charset="0"/>
              </a:rPr>
              <a:t>Κλήση Συνάρτησης</a:t>
            </a:r>
          </a:p>
          <a:p>
            <a:pPr eaLnBrk="1" hangingPunct="1">
              <a:buFontTx/>
              <a:buNone/>
            </a:pPr>
            <a:r>
              <a:rPr lang="en-AU" altLang="el-GR" sz="2400" b="1" smtClean="0">
                <a:solidFill>
                  <a:schemeClr val="accent2"/>
                </a:solidFill>
                <a:latin typeface="Courier New" pitchFamily="49" charset="0"/>
                <a:ea typeface="Courier (W1)" charset="0"/>
                <a:cs typeface="Times New Roman" pitchFamily="18" charset="0"/>
              </a:rPr>
              <a:t>#include &lt;iostream.h&gt;</a:t>
            </a:r>
          </a:p>
          <a:p>
            <a:pPr eaLnBrk="1" hangingPunct="1">
              <a:buFontTx/>
              <a:buNone/>
            </a:pPr>
            <a:r>
              <a:rPr lang="en-AU" altLang="el-GR" sz="2400" b="1" smtClean="0">
                <a:solidFill>
                  <a:schemeClr val="accent2"/>
                </a:solidFill>
                <a:latin typeface="Courier New" pitchFamily="49" charset="0"/>
                <a:ea typeface="Courier (W1)" charset="0"/>
                <a:cs typeface="Times New Roman" pitchFamily="18" charset="0"/>
              </a:rPr>
              <a:t>main (void)</a:t>
            </a:r>
          </a:p>
          <a:p>
            <a:pPr eaLnBrk="1" hangingPunct="1">
              <a:buFontTx/>
              <a:buNone/>
            </a:pPr>
            <a:r>
              <a:rPr lang="en-AU" altLang="el-GR" sz="2400" b="1" smtClean="0">
                <a:solidFill>
                  <a:schemeClr val="accent2"/>
                </a:solidFill>
                <a:latin typeface="Courier New" pitchFamily="49" charset="0"/>
                <a:ea typeface="Courier (W1)" charset="0"/>
                <a:cs typeface="Times New Roman" pitchFamily="18" charset="0"/>
              </a:rPr>
              <a:t>{	cout &lt;&lt; "2 ^ 8 = " &lt;&lt; </a:t>
            </a:r>
            <a:r>
              <a:rPr lang="en-US" altLang="el-GR" sz="2400" b="1" smtClean="0">
                <a:solidFill>
                  <a:srgbClr val="CC0000"/>
                </a:solidFill>
                <a:latin typeface="Courier New" pitchFamily="49" charset="0"/>
                <a:ea typeface="Courier (W1)" charset="0"/>
                <a:cs typeface="Times New Roman" pitchFamily="18" charset="0"/>
              </a:rPr>
              <a:t>p</a:t>
            </a:r>
            <a:r>
              <a:rPr lang="en-AU" altLang="el-GR" sz="2400" b="1" smtClean="0">
                <a:solidFill>
                  <a:srgbClr val="CC0000"/>
                </a:solidFill>
                <a:latin typeface="Courier New" pitchFamily="49" charset="0"/>
                <a:ea typeface="Courier (W1)" charset="0"/>
                <a:cs typeface="Times New Roman" pitchFamily="18" charset="0"/>
              </a:rPr>
              <a:t>ower(2,8)</a:t>
            </a:r>
            <a:r>
              <a:rPr lang="en-AU" altLang="el-GR" sz="2400" b="1" smtClean="0">
                <a:solidFill>
                  <a:schemeClr val="accent2"/>
                </a:solidFill>
                <a:latin typeface="Courier New" pitchFamily="49" charset="0"/>
                <a:ea typeface="Courier (W1)" charset="0"/>
                <a:cs typeface="Times New Roman" pitchFamily="18" charset="0"/>
              </a:rPr>
              <a:t> &lt;&lt; endl;</a:t>
            </a:r>
            <a:r>
              <a:rPr lang="en-AU" altLang="ja-JP" sz="2400" b="1" smtClean="0">
                <a:solidFill>
                  <a:schemeClr val="accent2"/>
                </a:solidFill>
                <a:latin typeface="Courier New" pitchFamily="49" charset="0"/>
                <a:ea typeface="MS PGothic" pitchFamily="34" charset="-128"/>
                <a:cs typeface="Times New Roman" pitchFamily="18" charset="0"/>
              </a:rPr>
              <a:t>}</a:t>
            </a:r>
            <a:endParaRPr lang="en-US" altLang="el-GR" sz="2400" b="1" smtClean="0">
              <a:solidFill>
                <a:schemeClr val="accent2"/>
              </a:solidFill>
              <a:latin typeface="Courier New" pitchFamily="49" charset="0"/>
              <a:ea typeface="MS PGothic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B45DC9E-9D02-413E-9AF5-CF0243F0B585}" type="slidenum">
              <a:rPr lang="el-GR"/>
              <a:pPr>
                <a:defRPr/>
              </a:pPr>
              <a:t>90</a:t>
            </a:fld>
            <a:endParaRPr lang="el-GR"/>
          </a:p>
        </p:txBody>
      </p:sp>
      <p:sp>
        <p:nvSpPr>
          <p:cNvPr id="9318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l-GR" sz="4000" b="1" smtClean="0">
                <a:solidFill>
                  <a:srgbClr val="CC3300"/>
                </a:solidFill>
              </a:rPr>
              <a:t>Structured Data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228388F-2007-4ED1-8AF2-E996E3836E9C}" type="slidenum">
              <a:rPr lang="el-GR"/>
              <a:pPr>
                <a:defRPr/>
              </a:pPr>
              <a:t>91</a:t>
            </a:fld>
            <a:endParaRPr lang="el-GR"/>
          </a:p>
        </p:txBody>
      </p:sp>
      <p:sp>
        <p:nvSpPr>
          <p:cNvPr id="94212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Abstract Data Types</a:t>
            </a:r>
          </a:p>
        </p:txBody>
      </p:sp>
      <p:sp>
        <p:nvSpPr>
          <p:cNvPr id="94213" name="Text Box 3"/>
          <p:cNvSpPr txBox="1">
            <a:spLocks noChangeArrowheads="1"/>
          </p:cNvSpPr>
          <p:nvPr/>
        </p:nvSpPr>
        <p:spPr bwMode="auto">
          <a:xfrm>
            <a:off x="533400" y="838200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An </a:t>
            </a:r>
            <a:r>
              <a:rPr lang="en-US" altLang="el-GR" sz="2400" u="sng">
                <a:solidFill>
                  <a:srgbClr val="008080"/>
                </a:solidFill>
                <a:latin typeface="Arial" pitchFamily="34" charset="0"/>
              </a:rPr>
              <a:t>abstraction</a:t>
            </a: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 is a model of something that includes only the general characteristics of an object</a:t>
            </a:r>
            <a:endParaRPr lang="en-US" altLang="el-GR" sz="2000">
              <a:solidFill>
                <a:srgbClr val="008080"/>
              </a:solidFill>
              <a:latin typeface="Arial" pitchFamily="34" charset="0"/>
            </a:endParaRPr>
          </a:p>
        </p:txBody>
      </p:sp>
      <p:sp>
        <p:nvSpPr>
          <p:cNvPr id="94214" name="Text Box 4"/>
          <p:cNvSpPr txBox="1">
            <a:spLocks noChangeArrowheads="1"/>
          </p:cNvSpPr>
          <p:nvPr/>
        </p:nvSpPr>
        <p:spPr bwMode="auto">
          <a:xfrm>
            <a:off x="457200" y="3962400"/>
            <a:ext cx="8382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Abstract data types (ADTs) are data types created by the programmer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ADTs have their own range (domain) of data and their own set of operations</a:t>
            </a:r>
            <a:endParaRPr lang="en-US" altLang="el-GR" sz="2000">
              <a:latin typeface="Arial" pitchFamily="34" charset="0"/>
            </a:endParaRPr>
          </a:p>
        </p:txBody>
      </p:sp>
      <p:sp>
        <p:nvSpPr>
          <p:cNvPr id="94215" name="Text Box 5"/>
          <p:cNvSpPr txBox="1">
            <a:spLocks noChangeArrowheads="1"/>
          </p:cNvSpPr>
          <p:nvPr/>
        </p:nvSpPr>
        <p:spPr bwMode="auto">
          <a:xfrm>
            <a:off x="457200" y="56388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A </a:t>
            </a:r>
            <a:r>
              <a:rPr lang="en-US" altLang="el-GR" sz="2400" u="sng">
                <a:solidFill>
                  <a:srgbClr val="CC3300"/>
                </a:solidFill>
                <a:latin typeface="Arial" pitchFamily="34" charset="0"/>
              </a:rPr>
              <a:t>structure</a:t>
            </a: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 is one way to create an abstract data type</a:t>
            </a:r>
            <a:endParaRPr lang="en-US" altLang="el-GR" sz="2000">
              <a:solidFill>
                <a:srgbClr val="CC3300"/>
              </a:solidFill>
              <a:latin typeface="Arial" pitchFamily="34" charset="0"/>
            </a:endParaRPr>
          </a:p>
        </p:txBody>
      </p:sp>
      <p:sp>
        <p:nvSpPr>
          <p:cNvPr id="215046" name="Rectangle 6"/>
          <p:cNvSpPr>
            <a:spLocks noChangeArrowheads="1"/>
          </p:cNvSpPr>
          <p:nvPr/>
        </p:nvSpPr>
        <p:spPr bwMode="auto">
          <a:xfrm>
            <a:off x="685800" y="1981200"/>
            <a:ext cx="7620000" cy="18288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4217" name="Text Box 7"/>
          <p:cNvSpPr txBox="1">
            <a:spLocks noChangeArrowheads="1"/>
          </p:cNvSpPr>
          <p:nvPr/>
        </p:nvSpPr>
        <p:spPr bwMode="auto">
          <a:xfrm>
            <a:off x="914400" y="1981200"/>
            <a:ext cx="7467600" cy="171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Example: The term ‘dog’ is an abstraction 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	It defines a general type of animal without 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	specifying the detailed characteristics of </a:t>
            </a:r>
          </a:p>
          <a:p>
            <a:pPr eaLnBrk="1" hangingPunct="1">
              <a:spcBef>
                <a:spcPct val="15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	any particular type of dog</a:t>
            </a:r>
            <a:endParaRPr lang="en-US" altLang="el-GR" sz="2400" b="0">
              <a:solidFill>
                <a:srgbClr val="CC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B223FB-055D-4082-A494-FC9B5C7170AB}" type="slidenum">
              <a:rPr lang="el-GR"/>
              <a:pPr>
                <a:defRPr/>
              </a:pPr>
              <a:t>92</a:t>
            </a:fld>
            <a:endParaRPr lang="el-GR"/>
          </a:p>
        </p:txBody>
      </p:sp>
      <p:sp>
        <p:nvSpPr>
          <p:cNvPr id="95236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Abstract Data Types (ADTs)</a:t>
            </a:r>
          </a:p>
        </p:txBody>
      </p:sp>
      <p:sp>
        <p:nvSpPr>
          <p:cNvPr id="95237" name="Text Box 3"/>
          <p:cNvSpPr txBox="1">
            <a:spLocks noChangeArrowheads="1"/>
          </p:cNvSpPr>
          <p:nvPr/>
        </p:nvSpPr>
        <p:spPr bwMode="auto">
          <a:xfrm>
            <a:off x="762000" y="762000"/>
            <a:ext cx="7848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Primitive data types are part of the C++ language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	   bool     int     char     float     double</a:t>
            </a:r>
            <a:endParaRPr lang="en-US" altLang="el-GR" sz="2400" u="sng">
              <a:latin typeface="Arial" pitchFamily="34" charset="0"/>
            </a:endParaRPr>
          </a:p>
        </p:txBody>
      </p:sp>
      <p:sp>
        <p:nvSpPr>
          <p:cNvPr id="95238" name="Text Box 4"/>
          <p:cNvSpPr txBox="1">
            <a:spLocks noChangeArrowheads="1"/>
          </p:cNvSpPr>
          <p:nvPr/>
        </p:nvSpPr>
        <p:spPr bwMode="auto">
          <a:xfrm>
            <a:off x="914400" y="1752600"/>
            <a:ext cx="7391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These data types define what values a variable may hold,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and what operations may be performed on the values</a:t>
            </a:r>
            <a:endParaRPr lang="en-US" altLang="el-GR" sz="2000" i="1">
              <a:latin typeface="Arial" pitchFamily="34" charset="0"/>
            </a:endParaRPr>
          </a:p>
        </p:txBody>
      </p:sp>
      <p:sp>
        <p:nvSpPr>
          <p:cNvPr id="95239" name="Text Box 5"/>
          <p:cNvSpPr txBox="1">
            <a:spLocks noChangeArrowheads="1"/>
          </p:cNvSpPr>
          <p:nvPr/>
        </p:nvSpPr>
        <p:spPr bwMode="auto">
          <a:xfrm>
            <a:off x="685800" y="4343400"/>
            <a:ext cx="80772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500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ADTs are composed of one or more primitive types</a:t>
            </a:r>
          </a:p>
          <a:p>
            <a:pPr eaLnBrk="1" hangingPunct="1">
              <a:spcBef>
                <a:spcPct val="3500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Programmer decides what values are acceptable</a:t>
            </a:r>
          </a:p>
          <a:p>
            <a:pPr eaLnBrk="1" hangingPunct="1">
              <a:spcBef>
                <a:spcPct val="3500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Programmer designs the set of operations to work on those values</a:t>
            </a:r>
            <a:endParaRPr lang="en-US" altLang="el-GR" sz="2400" i="1">
              <a:solidFill>
                <a:srgbClr val="008080"/>
              </a:solidFill>
              <a:latin typeface="Arial" pitchFamily="34" charset="0"/>
            </a:endParaRPr>
          </a:p>
        </p:txBody>
      </p:sp>
      <p:sp>
        <p:nvSpPr>
          <p:cNvPr id="216070" name="Rectangle 6"/>
          <p:cNvSpPr>
            <a:spLocks noChangeArrowheads="1"/>
          </p:cNvSpPr>
          <p:nvPr/>
        </p:nvSpPr>
        <p:spPr bwMode="auto">
          <a:xfrm>
            <a:off x="609600" y="2743200"/>
            <a:ext cx="7924800" cy="13716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5241" name="Text Box 7"/>
          <p:cNvSpPr txBox="1">
            <a:spLocks noChangeArrowheads="1"/>
          </p:cNvSpPr>
          <p:nvPr/>
        </p:nvSpPr>
        <p:spPr bwMode="auto">
          <a:xfrm>
            <a:off x="838200" y="2819400"/>
            <a:ext cx="7543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Example: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Integer data types are not used to store fractional numbers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Only the integer data types allow the modulus operator (% )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5398D5-CDEA-49DA-A2F2-AC818892D1BA}" type="slidenum">
              <a:rPr lang="el-GR"/>
              <a:pPr>
                <a:defRPr/>
              </a:pPr>
              <a:t>93</a:t>
            </a:fld>
            <a:endParaRPr lang="el-GR"/>
          </a:p>
        </p:txBody>
      </p:sp>
      <p:sp>
        <p:nvSpPr>
          <p:cNvPr id="96260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Combining Data</a:t>
            </a:r>
          </a:p>
        </p:txBody>
      </p:sp>
      <p:sp>
        <p:nvSpPr>
          <p:cNvPr id="96261" name="Text Box 3"/>
          <p:cNvSpPr txBox="1">
            <a:spLocks noChangeArrowheads="1"/>
          </p:cNvSpPr>
          <p:nvPr/>
        </p:nvSpPr>
        <p:spPr bwMode="auto">
          <a:xfrm>
            <a:off x="533400" y="6858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Use a </a:t>
            </a:r>
            <a:r>
              <a:rPr lang="en-US" altLang="el-GR" sz="2400" u="sng">
                <a:solidFill>
                  <a:srgbClr val="008080"/>
                </a:solidFill>
                <a:latin typeface="Arial" pitchFamily="34" charset="0"/>
              </a:rPr>
              <a:t>structure</a:t>
            </a: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 when a relationship exists between items of different data types</a:t>
            </a:r>
          </a:p>
        </p:txBody>
      </p:sp>
      <p:sp>
        <p:nvSpPr>
          <p:cNvPr id="96262" name="Text Box 4"/>
          <p:cNvSpPr txBox="1">
            <a:spLocks noChangeArrowheads="1"/>
          </p:cNvSpPr>
          <p:nvPr/>
        </p:nvSpPr>
        <p:spPr bwMode="auto">
          <a:xfrm>
            <a:off x="2209800" y="3962400"/>
            <a:ext cx="28956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struct PayRoll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empNum;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char name[ 25 ];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float hours;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float payRate;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float grossPay;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};</a:t>
            </a:r>
          </a:p>
        </p:txBody>
      </p:sp>
      <p:sp>
        <p:nvSpPr>
          <p:cNvPr id="96263" name="Text Box 5"/>
          <p:cNvSpPr txBox="1">
            <a:spLocks noChangeArrowheads="1"/>
          </p:cNvSpPr>
          <p:nvPr/>
        </p:nvSpPr>
        <p:spPr bwMode="auto">
          <a:xfrm>
            <a:off x="1600200" y="1905000"/>
            <a:ext cx="6096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Employee number		int empNum;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Employee name		char name[ 25 ];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Hours worked			float hours;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Hourly pay rate		float payRate;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Gross pay			float grossPay	</a:t>
            </a:r>
          </a:p>
        </p:txBody>
      </p:sp>
      <p:sp>
        <p:nvSpPr>
          <p:cNvPr id="96264" name="Text Box 6"/>
          <p:cNvSpPr txBox="1">
            <a:spLocks noChangeArrowheads="1"/>
          </p:cNvSpPr>
          <p:nvPr/>
        </p:nvSpPr>
        <p:spPr bwMode="auto">
          <a:xfrm>
            <a:off x="533400" y="3505200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Package employee information together in a structure</a:t>
            </a:r>
          </a:p>
        </p:txBody>
      </p:sp>
      <p:sp>
        <p:nvSpPr>
          <p:cNvPr id="96265" name="Text Box 7"/>
          <p:cNvSpPr txBox="1">
            <a:spLocks noChangeArrowheads="1"/>
          </p:cNvSpPr>
          <p:nvPr/>
        </p:nvSpPr>
        <p:spPr bwMode="auto">
          <a:xfrm>
            <a:off x="533400" y="1447800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Information between items of different data types</a:t>
            </a:r>
          </a:p>
        </p:txBody>
      </p:sp>
      <p:sp>
        <p:nvSpPr>
          <p:cNvPr id="96266" name="Text Box 8"/>
          <p:cNvSpPr txBox="1">
            <a:spLocks noChangeArrowheads="1"/>
          </p:cNvSpPr>
          <p:nvPr/>
        </p:nvSpPr>
        <p:spPr bwMode="auto">
          <a:xfrm>
            <a:off x="4572000" y="4038600"/>
            <a:ext cx="3962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Creates a data type called PayRoll</a:t>
            </a:r>
          </a:p>
        </p:txBody>
      </p:sp>
      <p:sp>
        <p:nvSpPr>
          <p:cNvPr id="96267" name="Text Box 9"/>
          <p:cNvSpPr txBox="1">
            <a:spLocks noChangeArrowheads="1"/>
          </p:cNvSpPr>
          <p:nvPr/>
        </p:nvSpPr>
        <p:spPr bwMode="auto">
          <a:xfrm>
            <a:off x="5181600" y="51816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CC3300"/>
                </a:solidFill>
                <a:latin typeface="Arial" pitchFamily="34" charset="0"/>
              </a:rPr>
              <a:t>Five members</a:t>
            </a:r>
          </a:p>
        </p:txBody>
      </p:sp>
      <p:sp>
        <p:nvSpPr>
          <p:cNvPr id="96268" name="Text Box 10"/>
          <p:cNvSpPr txBox="1">
            <a:spLocks noChangeArrowheads="1"/>
          </p:cNvSpPr>
          <p:nvPr/>
        </p:nvSpPr>
        <p:spPr bwMode="auto">
          <a:xfrm>
            <a:off x="381000" y="5638800"/>
            <a:ext cx="205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Closing brace with semicolon</a:t>
            </a:r>
          </a:p>
        </p:txBody>
      </p:sp>
      <p:sp>
        <p:nvSpPr>
          <p:cNvPr id="96269" name="Text Box 11"/>
          <p:cNvSpPr txBox="1">
            <a:spLocks noChangeArrowheads="1"/>
          </p:cNvSpPr>
          <p:nvPr/>
        </p:nvSpPr>
        <p:spPr bwMode="auto">
          <a:xfrm>
            <a:off x="533400" y="4648200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Opening brace</a:t>
            </a:r>
          </a:p>
        </p:txBody>
      </p:sp>
      <p:sp>
        <p:nvSpPr>
          <p:cNvPr id="96270" name="Text Box 12"/>
          <p:cNvSpPr txBox="1">
            <a:spLocks noChangeArrowheads="1"/>
          </p:cNvSpPr>
          <p:nvPr/>
        </p:nvSpPr>
        <p:spPr bwMode="auto">
          <a:xfrm>
            <a:off x="457200" y="39624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C++ Keyword</a:t>
            </a:r>
          </a:p>
        </p:txBody>
      </p:sp>
      <p:sp>
        <p:nvSpPr>
          <p:cNvPr id="96271" name="Text Box 13"/>
          <p:cNvSpPr txBox="1">
            <a:spLocks noChangeArrowheads="1"/>
          </p:cNvSpPr>
          <p:nvPr/>
        </p:nvSpPr>
        <p:spPr bwMode="auto">
          <a:xfrm>
            <a:off x="4191000" y="43434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Tag</a:t>
            </a:r>
          </a:p>
        </p:txBody>
      </p:sp>
      <p:sp>
        <p:nvSpPr>
          <p:cNvPr id="217102" name="Line 14"/>
          <p:cNvSpPr>
            <a:spLocks noChangeShapeType="1"/>
          </p:cNvSpPr>
          <p:nvPr/>
        </p:nvSpPr>
        <p:spPr bwMode="auto">
          <a:xfrm flipV="1">
            <a:off x="1828800" y="44958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7103" name="Line 15"/>
          <p:cNvSpPr>
            <a:spLocks noChangeShapeType="1"/>
          </p:cNvSpPr>
          <p:nvPr/>
        </p:nvSpPr>
        <p:spPr bwMode="auto">
          <a:xfrm flipH="1" flipV="1">
            <a:off x="3886200" y="42672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7104" name="Line 16"/>
          <p:cNvSpPr>
            <a:spLocks noChangeShapeType="1"/>
          </p:cNvSpPr>
          <p:nvPr/>
        </p:nvSpPr>
        <p:spPr bwMode="auto">
          <a:xfrm>
            <a:off x="2057400" y="59436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7105" name="AutoShape 17"/>
          <p:cNvSpPr>
            <a:spLocks/>
          </p:cNvSpPr>
          <p:nvPr/>
        </p:nvSpPr>
        <p:spPr bwMode="auto">
          <a:xfrm>
            <a:off x="4648200" y="4724400"/>
            <a:ext cx="533400" cy="1371600"/>
          </a:xfrm>
          <a:prstGeom prst="rightBrace">
            <a:avLst>
              <a:gd name="adj1" fmla="val 21429"/>
              <a:gd name="adj2" fmla="val 50000"/>
            </a:avLst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7106" name="AutoShape 18"/>
          <p:cNvSpPr>
            <a:spLocks noChangeArrowheads="1"/>
          </p:cNvSpPr>
          <p:nvPr/>
        </p:nvSpPr>
        <p:spPr bwMode="auto">
          <a:xfrm>
            <a:off x="3962400" y="2514600"/>
            <a:ext cx="1066800" cy="381000"/>
          </a:xfrm>
          <a:prstGeom prst="leftRightArrow">
            <a:avLst>
              <a:gd name="adj1" fmla="val 50000"/>
              <a:gd name="adj2" fmla="val 56000"/>
            </a:avLst>
          </a:prstGeom>
          <a:solidFill>
            <a:srgbClr val="008080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7107" name="Line 19"/>
          <p:cNvSpPr>
            <a:spLocks noChangeShapeType="1"/>
          </p:cNvSpPr>
          <p:nvPr/>
        </p:nvSpPr>
        <p:spPr bwMode="auto">
          <a:xfrm>
            <a:off x="1981200" y="41148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32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699634-1A4B-4F1A-9890-117522A21273}" type="slidenum">
              <a:rPr lang="el-GR"/>
              <a:pPr>
                <a:defRPr/>
              </a:pPr>
              <a:t>94</a:t>
            </a:fld>
            <a:endParaRPr lang="el-GR"/>
          </a:p>
        </p:txBody>
      </p:sp>
      <p:sp>
        <p:nvSpPr>
          <p:cNvPr id="97284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Declaring Structure Variables</a:t>
            </a:r>
          </a:p>
        </p:txBody>
      </p:sp>
      <p:sp>
        <p:nvSpPr>
          <p:cNvPr id="97285" name="Text Box 3"/>
          <p:cNvSpPr txBox="1">
            <a:spLocks noChangeArrowheads="1"/>
          </p:cNvSpPr>
          <p:nvPr/>
        </p:nvSpPr>
        <p:spPr bwMode="auto">
          <a:xfrm>
            <a:off x="609600" y="762000"/>
            <a:ext cx="4267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Each </a:t>
            </a:r>
            <a:r>
              <a:rPr lang="en-US" altLang="el-GR" sz="2400" u="sng">
                <a:solidFill>
                  <a:srgbClr val="008080"/>
                </a:solidFill>
                <a:latin typeface="Arial" pitchFamily="34" charset="0"/>
              </a:rPr>
              <a:t>instance</a:t>
            </a: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 of the PayRoll structure contains its own set of members</a:t>
            </a:r>
            <a:endParaRPr lang="en-US" altLang="el-GR" sz="1800" i="1">
              <a:solidFill>
                <a:srgbClr val="008080"/>
              </a:solidFill>
              <a:latin typeface="Arial" pitchFamily="34" charset="0"/>
            </a:endParaRPr>
          </a:p>
        </p:txBody>
      </p:sp>
      <p:sp>
        <p:nvSpPr>
          <p:cNvPr id="97286" name="Text Box 4"/>
          <p:cNvSpPr txBox="1">
            <a:spLocks noChangeArrowheads="1"/>
          </p:cNvSpPr>
          <p:nvPr/>
        </p:nvSpPr>
        <p:spPr bwMode="auto">
          <a:xfrm>
            <a:off x="685800" y="2362200"/>
            <a:ext cx="3810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struct PayRoll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empNum;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char name[ 25 ];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float hours;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float payRate;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float grossPay;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2000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PayRoll  deptHead, shopEmp;</a:t>
            </a:r>
          </a:p>
        </p:txBody>
      </p:sp>
      <p:sp>
        <p:nvSpPr>
          <p:cNvPr id="218117" name="Rectangle 5"/>
          <p:cNvSpPr>
            <a:spLocks noChangeArrowheads="1"/>
          </p:cNvSpPr>
          <p:nvPr/>
        </p:nvSpPr>
        <p:spPr bwMode="auto">
          <a:xfrm>
            <a:off x="4953000" y="1219200"/>
            <a:ext cx="3886200" cy="23622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18" name="Rectangle 6"/>
          <p:cNvSpPr>
            <a:spLocks noChangeArrowheads="1"/>
          </p:cNvSpPr>
          <p:nvPr/>
        </p:nvSpPr>
        <p:spPr bwMode="auto">
          <a:xfrm>
            <a:off x="6553200" y="2209800"/>
            <a:ext cx="1447800" cy="1143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7289" name="Text Box 7"/>
          <p:cNvSpPr txBox="1">
            <a:spLocks noChangeArrowheads="1"/>
          </p:cNvSpPr>
          <p:nvPr/>
        </p:nvSpPr>
        <p:spPr bwMode="auto">
          <a:xfrm>
            <a:off x="5181600" y="1371600"/>
            <a:ext cx="144780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empNum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name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hours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payRate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grossPay</a:t>
            </a:r>
          </a:p>
        </p:txBody>
      </p:sp>
      <p:sp>
        <p:nvSpPr>
          <p:cNvPr id="218120" name="Rectangle 8"/>
          <p:cNvSpPr>
            <a:spLocks noChangeArrowheads="1"/>
          </p:cNvSpPr>
          <p:nvPr/>
        </p:nvSpPr>
        <p:spPr bwMode="auto">
          <a:xfrm>
            <a:off x="6553200" y="1828800"/>
            <a:ext cx="1981200" cy="381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21" name="Rectangle 9"/>
          <p:cNvSpPr>
            <a:spLocks noChangeArrowheads="1"/>
          </p:cNvSpPr>
          <p:nvPr/>
        </p:nvSpPr>
        <p:spPr bwMode="auto">
          <a:xfrm>
            <a:off x="6553200" y="1447800"/>
            <a:ext cx="1066800" cy="381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22" name="Line 10"/>
          <p:cNvSpPr>
            <a:spLocks noChangeShapeType="1"/>
          </p:cNvSpPr>
          <p:nvPr/>
        </p:nvSpPr>
        <p:spPr bwMode="auto">
          <a:xfrm>
            <a:off x="6553200" y="2590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23" name="Line 11"/>
          <p:cNvSpPr>
            <a:spLocks noChangeShapeType="1"/>
          </p:cNvSpPr>
          <p:nvPr/>
        </p:nvSpPr>
        <p:spPr bwMode="auto">
          <a:xfrm>
            <a:off x="6553200" y="2971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7294" name="Text Box 12"/>
          <p:cNvSpPr txBox="1">
            <a:spLocks noChangeArrowheads="1"/>
          </p:cNvSpPr>
          <p:nvPr/>
        </p:nvSpPr>
        <p:spPr bwMode="auto">
          <a:xfrm>
            <a:off x="4953000" y="762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deptHead</a:t>
            </a:r>
          </a:p>
        </p:txBody>
      </p:sp>
      <p:sp>
        <p:nvSpPr>
          <p:cNvPr id="218125" name="Rectangle 13"/>
          <p:cNvSpPr>
            <a:spLocks noChangeArrowheads="1"/>
          </p:cNvSpPr>
          <p:nvPr/>
        </p:nvSpPr>
        <p:spPr bwMode="auto">
          <a:xfrm>
            <a:off x="4876800" y="4114800"/>
            <a:ext cx="3886200" cy="23622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26" name="Rectangle 14"/>
          <p:cNvSpPr>
            <a:spLocks noChangeArrowheads="1"/>
          </p:cNvSpPr>
          <p:nvPr/>
        </p:nvSpPr>
        <p:spPr bwMode="auto">
          <a:xfrm>
            <a:off x="6477000" y="5105400"/>
            <a:ext cx="1447800" cy="1143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7297" name="Text Box 15"/>
          <p:cNvSpPr txBox="1">
            <a:spLocks noChangeArrowheads="1"/>
          </p:cNvSpPr>
          <p:nvPr/>
        </p:nvSpPr>
        <p:spPr bwMode="auto">
          <a:xfrm>
            <a:off x="5105400" y="4267200"/>
            <a:ext cx="144780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empNum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name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hours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payRate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grossPay</a:t>
            </a:r>
          </a:p>
        </p:txBody>
      </p:sp>
      <p:sp>
        <p:nvSpPr>
          <p:cNvPr id="218128" name="Rectangle 16"/>
          <p:cNvSpPr>
            <a:spLocks noChangeArrowheads="1"/>
          </p:cNvSpPr>
          <p:nvPr/>
        </p:nvSpPr>
        <p:spPr bwMode="auto">
          <a:xfrm>
            <a:off x="6477000" y="4724400"/>
            <a:ext cx="1981200" cy="381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29" name="Rectangle 17"/>
          <p:cNvSpPr>
            <a:spLocks noChangeArrowheads="1"/>
          </p:cNvSpPr>
          <p:nvPr/>
        </p:nvSpPr>
        <p:spPr bwMode="auto">
          <a:xfrm>
            <a:off x="6477000" y="4343400"/>
            <a:ext cx="1066800" cy="381000"/>
          </a:xfrm>
          <a:prstGeom prst="rect">
            <a:avLst/>
          </a:prstGeom>
          <a:solidFill>
            <a:srgbClr val="E5D8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30" name="Line 18"/>
          <p:cNvSpPr>
            <a:spLocks noChangeShapeType="1"/>
          </p:cNvSpPr>
          <p:nvPr/>
        </p:nvSpPr>
        <p:spPr bwMode="auto">
          <a:xfrm>
            <a:off x="6477000" y="54864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31" name="Line 19"/>
          <p:cNvSpPr>
            <a:spLocks noChangeShapeType="1"/>
          </p:cNvSpPr>
          <p:nvPr/>
        </p:nvSpPr>
        <p:spPr bwMode="auto">
          <a:xfrm>
            <a:off x="6477000" y="58674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7302" name="Text Box 20"/>
          <p:cNvSpPr txBox="1">
            <a:spLocks noChangeArrowheads="1"/>
          </p:cNvSpPr>
          <p:nvPr/>
        </p:nvSpPr>
        <p:spPr bwMode="auto">
          <a:xfrm>
            <a:off x="4953000" y="36576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shopEmp</a:t>
            </a:r>
          </a:p>
        </p:txBody>
      </p:sp>
      <p:sp>
        <p:nvSpPr>
          <p:cNvPr id="97303" name="Text Box 21"/>
          <p:cNvSpPr txBox="1">
            <a:spLocks noChangeArrowheads="1"/>
          </p:cNvSpPr>
          <p:nvPr/>
        </p:nvSpPr>
        <p:spPr bwMode="auto">
          <a:xfrm>
            <a:off x="2133600" y="19812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Name of data type</a:t>
            </a:r>
          </a:p>
        </p:txBody>
      </p:sp>
      <p:sp>
        <p:nvSpPr>
          <p:cNvPr id="97304" name="Text Box 22"/>
          <p:cNvSpPr txBox="1">
            <a:spLocks noChangeArrowheads="1"/>
          </p:cNvSpPr>
          <p:nvPr/>
        </p:nvSpPr>
        <p:spPr bwMode="auto">
          <a:xfrm>
            <a:off x="3429000" y="35814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Members</a:t>
            </a:r>
          </a:p>
        </p:txBody>
      </p:sp>
      <p:sp>
        <p:nvSpPr>
          <p:cNvPr id="97305" name="Text Box 23"/>
          <p:cNvSpPr txBox="1">
            <a:spLocks noChangeArrowheads="1"/>
          </p:cNvSpPr>
          <p:nvPr/>
        </p:nvSpPr>
        <p:spPr bwMode="auto">
          <a:xfrm>
            <a:off x="228600" y="1981200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New data type</a:t>
            </a:r>
          </a:p>
        </p:txBody>
      </p:sp>
      <p:sp>
        <p:nvSpPr>
          <p:cNvPr id="97306" name="Text Box 24"/>
          <p:cNvSpPr txBox="1">
            <a:spLocks noChangeArrowheads="1"/>
          </p:cNvSpPr>
          <p:nvPr/>
        </p:nvSpPr>
        <p:spPr bwMode="auto">
          <a:xfrm>
            <a:off x="990600" y="4724400"/>
            <a:ext cx="403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variables of type PayRoll</a:t>
            </a:r>
          </a:p>
        </p:txBody>
      </p:sp>
      <p:sp>
        <p:nvSpPr>
          <p:cNvPr id="97307" name="Text Box 25"/>
          <p:cNvSpPr txBox="1">
            <a:spLocks noChangeArrowheads="1"/>
          </p:cNvSpPr>
          <p:nvPr/>
        </p:nvSpPr>
        <p:spPr bwMode="auto">
          <a:xfrm>
            <a:off x="1676400" y="5638800"/>
            <a:ext cx="2743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Structure variables are instances of PayRoll</a:t>
            </a:r>
          </a:p>
        </p:txBody>
      </p:sp>
      <p:sp>
        <p:nvSpPr>
          <p:cNvPr id="218138" name="AutoShape 26"/>
          <p:cNvSpPr>
            <a:spLocks/>
          </p:cNvSpPr>
          <p:nvPr/>
        </p:nvSpPr>
        <p:spPr bwMode="auto">
          <a:xfrm>
            <a:off x="3048000" y="3048000"/>
            <a:ext cx="381000" cy="1447800"/>
          </a:xfrm>
          <a:prstGeom prst="rightBrace">
            <a:avLst>
              <a:gd name="adj1" fmla="val 31667"/>
              <a:gd name="adj2" fmla="val 50000"/>
            </a:avLst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39" name="Line 27"/>
          <p:cNvSpPr>
            <a:spLocks noChangeShapeType="1"/>
          </p:cNvSpPr>
          <p:nvPr/>
        </p:nvSpPr>
        <p:spPr bwMode="auto">
          <a:xfrm flipH="1">
            <a:off x="2209800" y="2286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40" name="Line 28"/>
          <p:cNvSpPr>
            <a:spLocks noChangeShapeType="1"/>
          </p:cNvSpPr>
          <p:nvPr/>
        </p:nvSpPr>
        <p:spPr bwMode="auto">
          <a:xfrm flipH="1">
            <a:off x="990600" y="50292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41" name="Line 29"/>
          <p:cNvSpPr>
            <a:spLocks noChangeShapeType="1"/>
          </p:cNvSpPr>
          <p:nvPr/>
        </p:nvSpPr>
        <p:spPr bwMode="auto">
          <a:xfrm flipV="1">
            <a:off x="2362200" y="5410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42" name="Line 30"/>
          <p:cNvSpPr>
            <a:spLocks noChangeShapeType="1"/>
          </p:cNvSpPr>
          <p:nvPr/>
        </p:nvSpPr>
        <p:spPr bwMode="auto">
          <a:xfrm flipV="1">
            <a:off x="2362200" y="5410200"/>
            <a:ext cx="1143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F1C3C1D-6D80-4B38-8FDF-14089DC75938}" type="slidenum">
              <a:rPr lang="el-GR"/>
              <a:pPr>
                <a:defRPr/>
              </a:pPr>
              <a:t>95</a:t>
            </a:fld>
            <a:endParaRPr lang="el-GR"/>
          </a:p>
        </p:txBody>
      </p:sp>
      <p:sp>
        <p:nvSpPr>
          <p:cNvPr id="98307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Accessing Structure Members</a:t>
            </a:r>
          </a:p>
        </p:txBody>
      </p:sp>
      <p:sp>
        <p:nvSpPr>
          <p:cNvPr id="98308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Use the dot operator (.) to access individual members</a:t>
            </a:r>
          </a:p>
        </p:txBody>
      </p:sp>
      <p:sp>
        <p:nvSpPr>
          <p:cNvPr id="98309" name="Text Box 4"/>
          <p:cNvSpPr txBox="1">
            <a:spLocks noChangeArrowheads="1"/>
          </p:cNvSpPr>
          <p:nvPr/>
        </p:nvSpPr>
        <p:spPr bwMode="auto">
          <a:xfrm>
            <a:off x="685800" y="1066800"/>
            <a:ext cx="6705600" cy="573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struct PayRoll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empNum;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char name[ 25 ];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float hours, payRate, grossPay;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};</a:t>
            </a:r>
          </a:p>
          <a:p>
            <a:pPr eaLnBrk="1" hangingPunct="1">
              <a:spcBef>
                <a:spcPct val="15000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void main(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PayRoll emp1;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“Enter employee number: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cin &gt;&gt;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emp1.empNum</a:t>
            </a:r>
            <a:r>
              <a:rPr lang="en-US" altLang="el-GR" sz="2000">
                <a:latin typeface="Arial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“Enter employee name: “;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cin.getline (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emp1.name</a:t>
            </a:r>
            <a:r>
              <a:rPr lang="en-US" altLang="el-GR" sz="2000">
                <a:latin typeface="Arial" pitchFamily="34" charset="0"/>
              </a:rPr>
              <a:t>, 25 );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“Enter number of hours and pay rate:\n”;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cin &gt;&gt;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emp1.hours</a:t>
            </a:r>
            <a:r>
              <a:rPr lang="en-US" altLang="el-GR" sz="2000">
                <a:latin typeface="Arial" pitchFamily="34" charset="0"/>
              </a:rPr>
              <a:t> &gt;&gt;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emp1.payRate</a:t>
            </a:r>
            <a:r>
              <a:rPr lang="en-US" altLang="el-GR" sz="2000">
                <a:latin typeface="Arial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emp1.grossPay</a:t>
            </a:r>
            <a:r>
              <a:rPr lang="en-US" altLang="el-GR" sz="2000">
                <a:latin typeface="Arial" pitchFamily="34" charset="0"/>
              </a:rPr>
              <a:t> =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emp1.hours</a:t>
            </a:r>
            <a:r>
              <a:rPr lang="en-US" altLang="el-GR" sz="2000">
                <a:latin typeface="Arial" pitchFamily="34" charset="0"/>
              </a:rPr>
              <a:t> *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emp1.payRate</a:t>
            </a:r>
            <a:r>
              <a:rPr lang="en-US" altLang="el-GR" sz="2000">
                <a:latin typeface="Arial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.  .  .  .</a:t>
            </a:r>
          </a:p>
        </p:txBody>
      </p:sp>
      <p:sp>
        <p:nvSpPr>
          <p:cNvPr id="219141" name="Rectangle 5"/>
          <p:cNvSpPr>
            <a:spLocks noChangeArrowheads="1"/>
          </p:cNvSpPr>
          <p:nvPr/>
        </p:nvSpPr>
        <p:spPr bwMode="auto">
          <a:xfrm>
            <a:off x="3886200" y="2667000"/>
            <a:ext cx="4953000" cy="160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311" name="Text Box 6"/>
          <p:cNvSpPr txBox="1">
            <a:spLocks noChangeArrowheads="1"/>
          </p:cNvSpPr>
          <p:nvPr/>
        </p:nvSpPr>
        <p:spPr bwMode="auto">
          <a:xfrm>
            <a:off x="4038600" y="2667000"/>
            <a:ext cx="46482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Enter employee number: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122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Enter employee name: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Jane Java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Enter number of hours and pay rate:</a:t>
            </a:r>
          </a:p>
          <a:p>
            <a:pPr eaLnBrk="1" hangingPunct="1">
              <a:spcBef>
                <a:spcPct val="0"/>
              </a:spcBef>
              <a:buFontTx/>
              <a:buAutoNum type="arabicPlain" startAt="40"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25.50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Gross Pay: $1020.00</a:t>
            </a:r>
          </a:p>
        </p:txBody>
      </p:sp>
      <p:sp>
        <p:nvSpPr>
          <p:cNvPr id="98312" name="Text Box 7"/>
          <p:cNvSpPr txBox="1">
            <a:spLocks noChangeArrowheads="1"/>
          </p:cNvSpPr>
          <p:nvPr/>
        </p:nvSpPr>
        <p:spPr bwMode="auto">
          <a:xfrm>
            <a:off x="6172200" y="2133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Program output</a:t>
            </a:r>
          </a:p>
        </p:txBody>
      </p:sp>
      <p:sp>
        <p:nvSpPr>
          <p:cNvPr id="98313" name="Text Box 8"/>
          <p:cNvSpPr txBox="1">
            <a:spLocks noChangeArrowheads="1"/>
          </p:cNvSpPr>
          <p:nvPr/>
        </p:nvSpPr>
        <p:spPr bwMode="auto">
          <a:xfrm>
            <a:off x="5715000" y="487680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Read value into 25 element character array</a:t>
            </a:r>
          </a:p>
        </p:txBody>
      </p:sp>
      <p:sp>
        <p:nvSpPr>
          <p:cNvPr id="98314" name="Text Box 9"/>
          <p:cNvSpPr txBox="1">
            <a:spLocks noChangeArrowheads="1"/>
          </p:cNvSpPr>
          <p:nvPr/>
        </p:nvSpPr>
        <p:spPr bwMode="auto">
          <a:xfrm>
            <a:off x="2286000" y="33528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Instance of PayRoll</a:t>
            </a:r>
          </a:p>
        </p:txBody>
      </p:sp>
      <p:sp>
        <p:nvSpPr>
          <p:cNvPr id="219146" name="Line 10"/>
          <p:cNvSpPr>
            <a:spLocks noChangeShapeType="1"/>
          </p:cNvSpPr>
          <p:nvPr/>
        </p:nvSpPr>
        <p:spPr bwMode="auto">
          <a:xfrm flipH="1">
            <a:off x="2819400" y="3886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9147" name="Line 11"/>
          <p:cNvSpPr>
            <a:spLocks noChangeShapeType="1"/>
          </p:cNvSpPr>
          <p:nvPr/>
        </p:nvSpPr>
        <p:spPr bwMode="auto">
          <a:xfrm flipH="1">
            <a:off x="4724400" y="51816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F492F90-DA75-4C6A-BA07-04DE2EA0750C}" type="slidenum">
              <a:rPr lang="el-GR"/>
              <a:pPr>
                <a:defRPr/>
              </a:pPr>
              <a:t>96</a:t>
            </a:fld>
            <a:endParaRPr lang="el-GR"/>
          </a:p>
        </p:txBody>
      </p:sp>
      <p:sp>
        <p:nvSpPr>
          <p:cNvPr id="99332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Initializing a Structure</a:t>
            </a:r>
          </a:p>
        </p:txBody>
      </p:sp>
      <p:sp>
        <p:nvSpPr>
          <p:cNvPr id="99333" name="Text Box 3"/>
          <p:cNvSpPr txBox="1">
            <a:spLocks noChangeArrowheads="1"/>
          </p:cNvSpPr>
          <p:nvPr/>
        </p:nvSpPr>
        <p:spPr bwMode="auto">
          <a:xfrm>
            <a:off x="685800" y="7620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A structure variable can be initialized at declaration</a:t>
            </a:r>
          </a:p>
        </p:txBody>
      </p:sp>
      <p:sp>
        <p:nvSpPr>
          <p:cNvPr id="99334" name="Text Box 4"/>
          <p:cNvSpPr txBox="1">
            <a:spLocks noChangeArrowheads="1"/>
          </p:cNvSpPr>
          <p:nvPr/>
        </p:nvSpPr>
        <p:spPr bwMode="auto">
          <a:xfrm>
            <a:off x="1219200" y="1219200"/>
            <a:ext cx="32766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struct GeoInfo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     char city [ 30 ];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     char state [ 3 ];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     int distance;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};</a:t>
            </a:r>
            <a:endParaRPr lang="en-US" altLang="el-GR" sz="2400" i="1">
              <a:solidFill>
                <a:srgbClr val="808080"/>
              </a:solidFill>
              <a:latin typeface="Arial" pitchFamily="34" charset="0"/>
            </a:endParaRPr>
          </a:p>
        </p:txBody>
      </p:sp>
      <p:sp>
        <p:nvSpPr>
          <p:cNvPr id="99335" name="Text Box 5"/>
          <p:cNvSpPr txBox="1">
            <a:spLocks noChangeArrowheads="1"/>
          </p:cNvSpPr>
          <p:nvPr/>
        </p:nvSpPr>
        <p:spPr bwMode="auto">
          <a:xfrm>
            <a:off x="762000" y="3581400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GeoInfo location1 = { “State College”, “PA”, 250 };</a:t>
            </a:r>
            <a:endParaRPr lang="en-US" altLang="el-GR" sz="2400" i="1">
              <a:solidFill>
                <a:srgbClr val="808080"/>
              </a:solidFill>
              <a:latin typeface="Arial" pitchFamily="34" charset="0"/>
            </a:endParaRPr>
          </a:p>
        </p:txBody>
      </p:sp>
      <p:sp>
        <p:nvSpPr>
          <p:cNvPr id="99336" name="Text Box 6"/>
          <p:cNvSpPr txBox="1">
            <a:spLocks noChangeArrowheads="1"/>
          </p:cNvSpPr>
          <p:nvPr/>
        </p:nvSpPr>
        <p:spPr bwMode="auto">
          <a:xfrm>
            <a:off x="762000" y="4419600"/>
            <a:ext cx="5867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GeoInfo location2 = { “Harrisburg”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Location2.state = “PA”;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Location2.distance = 310;</a:t>
            </a:r>
            <a:endParaRPr lang="en-US" altLang="el-GR" sz="2400" i="1">
              <a:solidFill>
                <a:srgbClr val="808080"/>
              </a:solidFill>
              <a:latin typeface="Arial" pitchFamily="34" charset="0"/>
            </a:endParaRPr>
          </a:p>
        </p:txBody>
      </p:sp>
      <p:sp>
        <p:nvSpPr>
          <p:cNvPr id="99337" name="Text Box 7"/>
          <p:cNvSpPr txBox="1">
            <a:spLocks noChangeArrowheads="1"/>
          </p:cNvSpPr>
          <p:nvPr/>
        </p:nvSpPr>
        <p:spPr bwMode="auto">
          <a:xfrm>
            <a:off x="3886200" y="15240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Define data type GeoInfo</a:t>
            </a:r>
          </a:p>
        </p:txBody>
      </p:sp>
      <p:sp>
        <p:nvSpPr>
          <p:cNvPr id="99338" name="Text Box 8"/>
          <p:cNvSpPr txBox="1">
            <a:spLocks noChangeArrowheads="1"/>
          </p:cNvSpPr>
          <p:nvPr/>
        </p:nvSpPr>
        <p:spPr bwMode="auto">
          <a:xfrm>
            <a:off x="2590800" y="32766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Instance of type GeoInfo</a:t>
            </a:r>
          </a:p>
        </p:txBody>
      </p:sp>
      <p:sp>
        <p:nvSpPr>
          <p:cNvPr id="99339" name="Text Box 9"/>
          <p:cNvSpPr txBox="1">
            <a:spLocks noChangeArrowheads="1"/>
          </p:cNvSpPr>
          <p:nvPr/>
        </p:nvSpPr>
        <p:spPr bwMode="auto">
          <a:xfrm>
            <a:off x="5943600" y="32766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Initial values</a:t>
            </a:r>
          </a:p>
        </p:txBody>
      </p:sp>
      <p:sp>
        <p:nvSpPr>
          <p:cNvPr id="99340" name="Text Box 10"/>
          <p:cNvSpPr txBox="1">
            <a:spLocks noChangeArrowheads="1"/>
          </p:cNvSpPr>
          <p:nvPr/>
        </p:nvSpPr>
        <p:spPr bwMode="auto">
          <a:xfrm>
            <a:off x="2971800" y="40386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city member</a:t>
            </a:r>
          </a:p>
        </p:txBody>
      </p:sp>
      <p:sp>
        <p:nvSpPr>
          <p:cNvPr id="99341" name="Text Box 11"/>
          <p:cNvSpPr txBox="1">
            <a:spLocks noChangeArrowheads="1"/>
          </p:cNvSpPr>
          <p:nvPr/>
        </p:nvSpPr>
        <p:spPr bwMode="auto">
          <a:xfrm>
            <a:off x="4876800" y="4038600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state member</a:t>
            </a:r>
          </a:p>
        </p:txBody>
      </p:sp>
      <p:sp>
        <p:nvSpPr>
          <p:cNvPr id="99342" name="Text Box 12"/>
          <p:cNvSpPr txBox="1">
            <a:spLocks noChangeArrowheads="1"/>
          </p:cNvSpPr>
          <p:nvPr/>
        </p:nvSpPr>
        <p:spPr bwMode="auto">
          <a:xfrm>
            <a:off x="6934200" y="40386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distance member</a:t>
            </a:r>
          </a:p>
        </p:txBody>
      </p:sp>
      <p:sp>
        <p:nvSpPr>
          <p:cNvPr id="99343" name="Text Box 13"/>
          <p:cNvSpPr txBox="1">
            <a:spLocks noChangeArrowheads="1"/>
          </p:cNvSpPr>
          <p:nvPr/>
        </p:nvSpPr>
        <p:spPr bwMode="auto">
          <a:xfrm>
            <a:off x="6172200" y="44196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Only initializes city member</a:t>
            </a:r>
          </a:p>
        </p:txBody>
      </p:sp>
      <p:sp>
        <p:nvSpPr>
          <p:cNvPr id="99344" name="Text Box 14"/>
          <p:cNvSpPr txBox="1">
            <a:spLocks noChangeArrowheads="1"/>
          </p:cNvSpPr>
          <p:nvPr/>
        </p:nvSpPr>
        <p:spPr bwMode="auto">
          <a:xfrm>
            <a:off x="4724400" y="5105400"/>
            <a:ext cx="3124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Using assignment operator to initialize state and distance members</a:t>
            </a:r>
          </a:p>
        </p:txBody>
      </p:sp>
      <p:sp>
        <p:nvSpPr>
          <p:cNvPr id="220175" name="Line 15"/>
          <p:cNvSpPr>
            <a:spLocks noChangeShapeType="1"/>
          </p:cNvSpPr>
          <p:nvPr/>
        </p:nvSpPr>
        <p:spPr bwMode="auto">
          <a:xfrm flipV="1">
            <a:off x="3962400" y="3962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0176" name="Line 16"/>
          <p:cNvSpPr>
            <a:spLocks noChangeShapeType="1"/>
          </p:cNvSpPr>
          <p:nvPr/>
        </p:nvSpPr>
        <p:spPr bwMode="auto">
          <a:xfrm flipV="1">
            <a:off x="6019800" y="39624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0177" name="Line 17"/>
          <p:cNvSpPr>
            <a:spLocks noChangeShapeType="1"/>
          </p:cNvSpPr>
          <p:nvPr/>
        </p:nvSpPr>
        <p:spPr bwMode="auto">
          <a:xfrm flipV="1">
            <a:off x="7391400" y="39624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1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C7A70F0-C4B5-4711-B852-D0E659410019}" type="slidenum">
              <a:rPr lang="el-GR"/>
              <a:pPr>
                <a:defRPr/>
              </a:pPr>
              <a:t>97</a:t>
            </a:fld>
            <a:endParaRPr lang="el-GR"/>
          </a:p>
        </p:txBody>
      </p:sp>
      <p:sp>
        <p:nvSpPr>
          <p:cNvPr id="100356" name="Text Box 2"/>
          <p:cNvSpPr txBox="1">
            <a:spLocks noChangeArrowheads="1"/>
          </p:cNvSpPr>
          <p:nvPr/>
        </p:nvSpPr>
        <p:spPr bwMode="auto">
          <a:xfrm>
            <a:off x="1447800" y="2286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Arrays of Structures</a:t>
            </a:r>
          </a:p>
        </p:txBody>
      </p:sp>
      <p:sp>
        <p:nvSpPr>
          <p:cNvPr id="100357" name="Text Box 3"/>
          <p:cNvSpPr txBox="1">
            <a:spLocks noChangeArrowheads="1"/>
          </p:cNvSpPr>
          <p:nvPr/>
        </p:nvSpPr>
        <p:spPr bwMode="auto">
          <a:xfrm>
            <a:off x="685800" y="6858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0000"/>
                </a:solidFill>
                <a:latin typeface="Arial" pitchFamily="34" charset="0"/>
              </a:rPr>
              <a:t>Declare a 100 element array of type BookInfo</a:t>
            </a:r>
          </a:p>
        </p:txBody>
      </p:sp>
      <p:sp>
        <p:nvSpPr>
          <p:cNvPr id="100358" name="Text Box 4"/>
          <p:cNvSpPr txBox="1">
            <a:spLocks noChangeArrowheads="1"/>
          </p:cNvSpPr>
          <p:nvPr/>
        </p:nvSpPr>
        <p:spPr bwMode="auto">
          <a:xfrm>
            <a:off x="685800" y="32766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Access each element of the array with a subscript</a:t>
            </a:r>
          </a:p>
        </p:txBody>
      </p:sp>
      <p:sp>
        <p:nvSpPr>
          <p:cNvPr id="100359" name="Text Box 5"/>
          <p:cNvSpPr txBox="1">
            <a:spLocks noChangeArrowheads="1"/>
          </p:cNvSpPr>
          <p:nvPr/>
        </p:nvSpPr>
        <p:spPr bwMode="auto">
          <a:xfrm>
            <a:off x="685800" y="41910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Display the information of each array element</a:t>
            </a:r>
          </a:p>
        </p:txBody>
      </p:sp>
      <p:sp>
        <p:nvSpPr>
          <p:cNvPr id="100360" name="Text Box 6"/>
          <p:cNvSpPr txBox="1">
            <a:spLocks noChangeArrowheads="1"/>
          </p:cNvSpPr>
          <p:nvPr/>
        </p:nvSpPr>
        <p:spPr bwMode="auto">
          <a:xfrm>
            <a:off x="1371600" y="4648200"/>
            <a:ext cx="59436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for ( int index = 0; index &lt; 100; index++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bookList [ index ] . title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bookList [ index ] . number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cout &lt;&lt; bookList [ index ] . price &lt;&lt; end;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</a:t>
            </a:r>
          </a:p>
        </p:txBody>
      </p:sp>
      <p:sp>
        <p:nvSpPr>
          <p:cNvPr id="100361" name="Text Box 7"/>
          <p:cNvSpPr txBox="1">
            <a:spLocks noChangeArrowheads="1"/>
          </p:cNvSpPr>
          <p:nvPr/>
        </p:nvSpPr>
        <p:spPr bwMode="auto">
          <a:xfrm>
            <a:off x="2209800" y="36576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bookList [ 5 ] . title</a:t>
            </a:r>
          </a:p>
        </p:txBody>
      </p:sp>
      <p:sp>
        <p:nvSpPr>
          <p:cNvPr id="100362" name="Text Box 8"/>
          <p:cNvSpPr txBox="1">
            <a:spLocks noChangeArrowheads="1"/>
          </p:cNvSpPr>
          <p:nvPr/>
        </p:nvSpPr>
        <p:spPr bwMode="auto">
          <a:xfrm>
            <a:off x="1447800" y="1066800"/>
            <a:ext cx="44196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struct BookInfo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char title [ 50 ];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int number;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float price;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BookInfo  bookList [ 100 ];</a:t>
            </a:r>
          </a:p>
        </p:txBody>
      </p:sp>
      <p:sp>
        <p:nvSpPr>
          <p:cNvPr id="100363" name="Text Box 9"/>
          <p:cNvSpPr txBox="1">
            <a:spLocks noChangeArrowheads="1"/>
          </p:cNvSpPr>
          <p:nvPr/>
        </p:nvSpPr>
        <p:spPr bwMode="auto">
          <a:xfrm>
            <a:off x="3276600" y="24384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Array name</a:t>
            </a:r>
          </a:p>
        </p:txBody>
      </p:sp>
      <p:sp>
        <p:nvSpPr>
          <p:cNvPr id="100364" name="Text Box 10"/>
          <p:cNvSpPr txBox="1">
            <a:spLocks noChangeArrowheads="1"/>
          </p:cNvSpPr>
          <p:nvPr/>
        </p:nvSpPr>
        <p:spPr bwMode="auto">
          <a:xfrm>
            <a:off x="3733800" y="1295400"/>
            <a:ext cx="358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Define data type BookInfo</a:t>
            </a:r>
          </a:p>
        </p:txBody>
      </p:sp>
      <p:sp>
        <p:nvSpPr>
          <p:cNvPr id="100365" name="Text Box 11"/>
          <p:cNvSpPr txBox="1">
            <a:spLocks noChangeArrowheads="1"/>
          </p:cNvSpPr>
          <p:nvPr/>
        </p:nvSpPr>
        <p:spPr bwMode="auto">
          <a:xfrm>
            <a:off x="4876800" y="2133600"/>
            <a:ext cx="274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Number of elements</a:t>
            </a:r>
          </a:p>
        </p:txBody>
      </p:sp>
      <p:sp>
        <p:nvSpPr>
          <p:cNvPr id="100366" name="Text Box 12"/>
          <p:cNvSpPr txBox="1">
            <a:spLocks noChangeArrowheads="1"/>
          </p:cNvSpPr>
          <p:nvPr/>
        </p:nvSpPr>
        <p:spPr bwMode="auto">
          <a:xfrm>
            <a:off x="4876800" y="2667000"/>
            <a:ext cx="2743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Each element is a BookInfo structure</a:t>
            </a:r>
          </a:p>
        </p:txBody>
      </p:sp>
      <p:sp>
        <p:nvSpPr>
          <p:cNvPr id="100367" name="Text Box 13"/>
          <p:cNvSpPr txBox="1">
            <a:spLocks noChangeArrowheads="1"/>
          </p:cNvSpPr>
          <p:nvPr/>
        </p:nvSpPr>
        <p:spPr bwMode="auto">
          <a:xfrm>
            <a:off x="5181600" y="3657600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Accesses the title member of element [ 5 ]</a:t>
            </a:r>
          </a:p>
        </p:txBody>
      </p:sp>
      <p:sp>
        <p:nvSpPr>
          <p:cNvPr id="221198" name="Line 14"/>
          <p:cNvSpPr>
            <a:spLocks noChangeShapeType="1"/>
          </p:cNvSpPr>
          <p:nvPr/>
        </p:nvSpPr>
        <p:spPr bwMode="auto">
          <a:xfrm flipH="1">
            <a:off x="3352800" y="2743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1199" name="Line 15"/>
          <p:cNvSpPr>
            <a:spLocks noChangeShapeType="1"/>
          </p:cNvSpPr>
          <p:nvPr/>
        </p:nvSpPr>
        <p:spPr bwMode="auto">
          <a:xfrm flipH="1">
            <a:off x="4419600" y="23622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 /0</a:t>
            </a:r>
            <a:r>
              <a:rPr lang="en-US"/>
              <a:t>2</a:t>
            </a:r>
            <a:endParaRPr lang="el-GR"/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AF174EA-45CE-4DD1-AD66-C170E4470792}" type="slidenum">
              <a:rPr lang="el-GR"/>
              <a:pPr>
                <a:defRPr/>
              </a:pPr>
              <a:t>98</a:t>
            </a:fld>
            <a:endParaRPr lang="el-GR"/>
          </a:p>
        </p:txBody>
      </p:sp>
      <p:sp>
        <p:nvSpPr>
          <p:cNvPr id="101380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Nested Structures</a:t>
            </a:r>
          </a:p>
        </p:txBody>
      </p:sp>
      <p:sp>
        <p:nvSpPr>
          <p:cNvPr id="101381" name="Text Box 3"/>
          <p:cNvSpPr txBox="1">
            <a:spLocks noChangeArrowheads="1"/>
          </p:cNvSpPr>
          <p:nvPr/>
        </p:nvSpPr>
        <p:spPr bwMode="auto">
          <a:xfrm>
            <a:off x="685800" y="685800"/>
            <a:ext cx="777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A structure variable can have another structure variable as a member</a:t>
            </a:r>
          </a:p>
        </p:txBody>
      </p:sp>
      <p:sp>
        <p:nvSpPr>
          <p:cNvPr id="101382" name="Text Box 4"/>
          <p:cNvSpPr txBox="1">
            <a:spLocks noChangeArrowheads="1"/>
          </p:cNvSpPr>
          <p:nvPr/>
        </p:nvSpPr>
        <p:spPr bwMode="auto">
          <a:xfrm>
            <a:off x="1143000" y="1447800"/>
            <a:ext cx="3810000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struct Costs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wholesale;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retail;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struct Item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char partNum [ 10 ];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char description [ 25 ];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</a:t>
            </a: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Costs</a:t>
            </a:r>
            <a:r>
              <a:rPr lang="en-US" altLang="el-GR" sz="2000">
                <a:latin typeface="Arial" pitchFamily="34" charset="0"/>
              </a:rPr>
              <a:t> pricing;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};</a:t>
            </a:r>
            <a:endParaRPr lang="en-US" altLang="el-GR" sz="2000" i="1">
              <a:solidFill>
                <a:srgbClr val="808080"/>
              </a:solidFill>
              <a:latin typeface="Arial" pitchFamily="34" charset="0"/>
            </a:endParaRPr>
          </a:p>
        </p:txBody>
      </p:sp>
      <p:sp>
        <p:nvSpPr>
          <p:cNvPr id="101383" name="Text Box 5"/>
          <p:cNvSpPr txBox="1">
            <a:spLocks noChangeArrowheads="1"/>
          </p:cNvSpPr>
          <p:nvPr/>
        </p:nvSpPr>
        <p:spPr bwMode="auto">
          <a:xfrm>
            <a:off x="1143000" y="4953000"/>
            <a:ext cx="5105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Item widget;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widget.pricing.wholesale = 100.0;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widget.pricing.retail = 150.0;</a:t>
            </a:r>
          </a:p>
        </p:txBody>
      </p:sp>
      <p:sp>
        <p:nvSpPr>
          <p:cNvPr id="222214" name="Rectangle 6"/>
          <p:cNvSpPr>
            <a:spLocks noChangeArrowheads="1"/>
          </p:cNvSpPr>
          <p:nvPr/>
        </p:nvSpPr>
        <p:spPr bwMode="auto">
          <a:xfrm>
            <a:off x="4724400" y="1981200"/>
            <a:ext cx="4038600" cy="24384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1385" name="Text Box 7"/>
          <p:cNvSpPr txBox="1">
            <a:spLocks noChangeArrowheads="1"/>
          </p:cNvSpPr>
          <p:nvPr/>
        </p:nvSpPr>
        <p:spPr bwMode="auto">
          <a:xfrm>
            <a:off x="5105400" y="29718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ial" pitchFamily="34" charset="0"/>
              </a:rPr>
              <a:t>widget.pricing.</a:t>
            </a:r>
            <a:r>
              <a:rPr lang="en-US" altLang="el-GR" sz="2400">
                <a:solidFill>
                  <a:srgbClr val="CC3300"/>
                </a:solidFill>
                <a:latin typeface="Arial" pitchFamily="34" charset="0"/>
              </a:rPr>
              <a:t>retail</a:t>
            </a:r>
          </a:p>
        </p:txBody>
      </p:sp>
      <p:sp>
        <p:nvSpPr>
          <p:cNvPr id="222216" name="Arc 8"/>
          <p:cNvSpPr>
            <a:spLocks/>
          </p:cNvSpPr>
          <p:nvPr/>
        </p:nvSpPr>
        <p:spPr bwMode="auto">
          <a:xfrm rot="19710158" flipH="1">
            <a:off x="752475" y="1908175"/>
            <a:ext cx="1219200" cy="2208213"/>
          </a:xfrm>
          <a:custGeom>
            <a:avLst/>
            <a:gdLst>
              <a:gd name="G0" fmla="+- 0 0 0"/>
              <a:gd name="G1" fmla="+- 21135 0 0"/>
              <a:gd name="G2" fmla="+- 21600 0 0"/>
              <a:gd name="T0" fmla="*/ 4460 w 21600"/>
              <a:gd name="T1" fmla="*/ 0 h 21135"/>
              <a:gd name="T2" fmla="*/ 21600 w 21600"/>
              <a:gd name="T3" fmla="*/ 21135 h 21135"/>
              <a:gd name="T4" fmla="*/ 0 w 21600"/>
              <a:gd name="T5" fmla="*/ 21135 h 21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135" fill="none" extrusionOk="0">
                <a:moveTo>
                  <a:pt x="4459" y="0"/>
                </a:moveTo>
                <a:cubicBezTo>
                  <a:pt x="14450" y="2108"/>
                  <a:pt x="21600" y="10924"/>
                  <a:pt x="21600" y="21135"/>
                </a:cubicBezTo>
              </a:path>
              <a:path w="21600" h="21135" stroke="0" extrusionOk="0">
                <a:moveTo>
                  <a:pt x="4459" y="0"/>
                </a:moveTo>
                <a:cubicBezTo>
                  <a:pt x="14450" y="2108"/>
                  <a:pt x="21600" y="10924"/>
                  <a:pt x="21600" y="21135"/>
                </a:cubicBezTo>
                <a:lnTo>
                  <a:pt x="0" y="21135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2217" name="Line 9"/>
          <p:cNvSpPr>
            <a:spLocks noChangeShapeType="1"/>
          </p:cNvSpPr>
          <p:nvPr/>
        </p:nvSpPr>
        <p:spPr bwMode="auto">
          <a:xfrm flipV="1">
            <a:off x="1066800" y="1752600"/>
            <a:ext cx="76200" cy="2286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1388" name="Text Box 10"/>
          <p:cNvSpPr txBox="1">
            <a:spLocks noChangeArrowheads="1"/>
          </p:cNvSpPr>
          <p:nvPr/>
        </p:nvSpPr>
        <p:spPr bwMode="auto">
          <a:xfrm>
            <a:off x="6553200" y="35814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Member of Costs structure</a:t>
            </a:r>
          </a:p>
        </p:txBody>
      </p:sp>
      <p:sp>
        <p:nvSpPr>
          <p:cNvPr id="101389" name="Text Box 11"/>
          <p:cNvSpPr txBox="1">
            <a:spLocks noChangeArrowheads="1"/>
          </p:cNvSpPr>
          <p:nvPr/>
        </p:nvSpPr>
        <p:spPr bwMode="auto">
          <a:xfrm>
            <a:off x="5943600" y="22860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Member of Item structure</a:t>
            </a:r>
          </a:p>
        </p:txBody>
      </p:sp>
      <p:sp>
        <p:nvSpPr>
          <p:cNvPr id="101390" name="Text Box 12"/>
          <p:cNvSpPr txBox="1">
            <a:spLocks noChangeArrowheads="1"/>
          </p:cNvSpPr>
          <p:nvPr/>
        </p:nvSpPr>
        <p:spPr bwMode="auto">
          <a:xfrm>
            <a:off x="5105400" y="35814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Dot operators</a:t>
            </a:r>
          </a:p>
        </p:txBody>
      </p:sp>
      <p:sp>
        <p:nvSpPr>
          <p:cNvPr id="101391" name="Text Box 13"/>
          <p:cNvSpPr txBox="1">
            <a:spLocks noChangeArrowheads="1"/>
          </p:cNvSpPr>
          <p:nvPr/>
        </p:nvSpPr>
        <p:spPr bwMode="auto">
          <a:xfrm>
            <a:off x="3124200" y="44958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Member is a Costs structure</a:t>
            </a:r>
          </a:p>
        </p:txBody>
      </p:sp>
      <p:sp>
        <p:nvSpPr>
          <p:cNvPr id="101392" name="Text Box 14"/>
          <p:cNvSpPr txBox="1">
            <a:spLocks noChangeArrowheads="1"/>
          </p:cNvSpPr>
          <p:nvPr/>
        </p:nvSpPr>
        <p:spPr bwMode="auto">
          <a:xfrm>
            <a:off x="2895600" y="1524000"/>
            <a:ext cx="3733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Declare nested structure first</a:t>
            </a:r>
          </a:p>
        </p:txBody>
      </p:sp>
      <p:sp>
        <p:nvSpPr>
          <p:cNvPr id="222223" name="Line 15"/>
          <p:cNvSpPr>
            <a:spLocks noChangeShapeType="1"/>
          </p:cNvSpPr>
          <p:nvPr/>
        </p:nvSpPr>
        <p:spPr bwMode="auto">
          <a:xfrm flipH="1" flipV="1">
            <a:off x="2209800" y="4572000"/>
            <a:ext cx="914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2224" name="Line 16"/>
          <p:cNvSpPr>
            <a:spLocks noChangeShapeType="1"/>
          </p:cNvSpPr>
          <p:nvPr/>
        </p:nvSpPr>
        <p:spPr bwMode="auto">
          <a:xfrm flipH="1">
            <a:off x="6705600" y="28194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2225" name="Line 17"/>
          <p:cNvSpPr>
            <a:spLocks noChangeShapeType="1"/>
          </p:cNvSpPr>
          <p:nvPr/>
        </p:nvSpPr>
        <p:spPr bwMode="auto">
          <a:xfrm flipV="1">
            <a:off x="7467600" y="33528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2226" name="Line 18"/>
          <p:cNvSpPr>
            <a:spLocks noChangeShapeType="1"/>
          </p:cNvSpPr>
          <p:nvPr/>
        </p:nvSpPr>
        <p:spPr bwMode="auto">
          <a:xfrm flipV="1">
            <a:off x="5715000" y="3429000"/>
            <a:ext cx="1524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2227" name="Line 19"/>
          <p:cNvSpPr>
            <a:spLocks noChangeShapeType="1"/>
          </p:cNvSpPr>
          <p:nvPr/>
        </p:nvSpPr>
        <p:spPr bwMode="auto">
          <a:xfrm flipV="1">
            <a:off x="5715000" y="33528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chemeClr val="accent2"/>
                </a:solidFill>
                <a:latin typeface="Arial" pitchFamily="34" charset="0"/>
              </a:rPr>
              <a:t>Structures as Function Arguments</a:t>
            </a:r>
          </a:p>
        </p:txBody>
      </p:sp>
      <p:sp>
        <p:nvSpPr>
          <p:cNvPr id="102403" name="Text Box 3"/>
          <p:cNvSpPr txBox="1">
            <a:spLocks noChangeArrowheads="1"/>
          </p:cNvSpPr>
          <p:nvPr/>
        </p:nvSpPr>
        <p:spPr bwMode="auto">
          <a:xfrm>
            <a:off x="685800" y="6858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Individual members as function arguments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685800" y="1143000"/>
            <a:ext cx="2667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struct Rectangle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length;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width;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     float area;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};</a:t>
            </a: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609600" y="2971800"/>
            <a:ext cx="525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Rectangle box;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box.area = mult ( box.length, box.width );</a:t>
            </a: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609600" y="47244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Structure variable as argument</a:t>
            </a: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3048000" y="243840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Members as arguments</a:t>
            </a:r>
          </a:p>
        </p:txBody>
      </p:sp>
      <p:sp>
        <p:nvSpPr>
          <p:cNvPr id="223240" name="Rectangle 8"/>
          <p:cNvSpPr>
            <a:spLocks noChangeArrowheads="1"/>
          </p:cNvSpPr>
          <p:nvPr/>
        </p:nvSpPr>
        <p:spPr bwMode="auto">
          <a:xfrm>
            <a:off x="4648200" y="1371600"/>
            <a:ext cx="3962400" cy="17526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4800600" y="1447800"/>
            <a:ext cx="37338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Function definition: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float mult ( float x, float y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return x * 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}</a:t>
            </a:r>
          </a:p>
        </p:txBody>
      </p:sp>
      <p:sp>
        <p:nvSpPr>
          <p:cNvPr id="102410" name="Text Box 10"/>
          <p:cNvSpPr txBox="1">
            <a:spLocks noChangeArrowheads="1"/>
          </p:cNvSpPr>
          <p:nvPr/>
        </p:nvSpPr>
        <p:spPr bwMode="auto">
          <a:xfrm>
            <a:off x="609600" y="37338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solidFill>
                  <a:srgbClr val="008080"/>
                </a:solidFill>
                <a:latin typeface="Arial" pitchFamily="34" charset="0"/>
              </a:rPr>
              <a:t>Entire structure variables as function arguments</a:t>
            </a:r>
          </a:p>
        </p:txBody>
      </p:sp>
      <p:sp>
        <p:nvSpPr>
          <p:cNvPr id="102411" name="Text Box 11"/>
          <p:cNvSpPr txBox="1">
            <a:spLocks noChangeArrowheads="1"/>
          </p:cNvSpPr>
          <p:nvPr/>
        </p:nvSpPr>
        <p:spPr bwMode="auto">
          <a:xfrm>
            <a:off x="685800" y="42672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showRect ( box );</a:t>
            </a:r>
          </a:p>
        </p:txBody>
      </p:sp>
      <p:sp>
        <p:nvSpPr>
          <p:cNvPr id="223244" name="Rectangle 12"/>
          <p:cNvSpPr>
            <a:spLocks noChangeArrowheads="1"/>
          </p:cNvSpPr>
          <p:nvPr/>
        </p:nvSpPr>
        <p:spPr bwMode="auto">
          <a:xfrm>
            <a:off x="3962400" y="4343400"/>
            <a:ext cx="4572000" cy="2286000"/>
          </a:xfrm>
          <a:prstGeom prst="rect">
            <a:avLst/>
          </a:prstGeom>
          <a:solidFill>
            <a:srgbClr val="D8F9D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13" name="Text Box 13"/>
          <p:cNvSpPr txBox="1">
            <a:spLocks noChangeArrowheads="1"/>
          </p:cNvSpPr>
          <p:nvPr/>
        </p:nvSpPr>
        <p:spPr bwMode="auto">
          <a:xfrm>
            <a:off x="4191000" y="4343400"/>
            <a:ext cx="41910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CC3300"/>
                </a:solidFill>
                <a:latin typeface="Arial" pitchFamily="34" charset="0"/>
              </a:rPr>
              <a:t>Function definition: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void showRect ( Rectangle r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r.length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r.width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     cout &lt;&lt; r.area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latin typeface="Arial" pitchFamily="34" charset="0"/>
              </a:rPr>
              <a:t>     }</a:t>
            </a:r>
          </a:p>
        </p:txBody>
      </p:sp>
      <p:sp>
        <p:nvSpPr>
          <p:cNvPr id="102414" name="Text Box 14"/>
          <p:cNvSpPr txBox="1">
            <a:spLocks noChangeArrowheads="1"/>
          </p:cNvSpPr>
          <p:nvPr/>
        </p:nvSpPr>
        <p:spPr bwMode="auto">
          <a:xfrm>
            <a:off x="1143000" y="541020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Parameter r is initialized to box’s member values </a:t>
            </a:r>
          </a:p>
        </p:txBody>
      </p:sp>
      <p:sp>
        <p:nvSpPr>
          <p:cNvPr id="102415" name="Rectangle 15"/>
          <p:cNvSpPr>
            <a:spLocks noChangeArrowheads="1"/>
          </p:cNvSpPr>
          <p:nvPr/>
        </p:nvSpPr>
        <p:spPr bwMode="auto">
          <a:xfrm>
            <a:off x="6096000" y="6248400"/>
            <a:ext cx="2419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i="1">
                <a:solidFill>
                  <a:srgbClr val="808080"/>
                </a:solidFill>
                <a:latin typeface="Arial" pitchFamily="34" charset="0"/>
              </a:rPr>
              <a:t>Display r’s members</a:t>
            </a:r>
          </a:p>
        </p:txBody>
      </p:sp>
      <p:sp>
        <p:nvSpPr>
          <p:cNvPr id="223248" name="Line 16"/>
          <p:cNvSpPr>
            <a:spLocks noChangeShapeType="1"/>
          </p:cNvSpPr>
          <p:nvPr/>
        </p:nvSpPr>
        <p:spPr bwMode="auto">
          <a:xfrm flipH="1">
            <a:off x="3352800" y="30480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3249" name="Line 17"/>
          <p:cNvSpPr>
            <a:spLocks noChangeShapeType="1"/>
          </p:cNvSpPr>
          <p:nvPr/>
        </p:nvSpPr>
        <p:spPr bwMode="auto">
          <a:xfrm>
            <a:off x="3810000" y="30480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3250" name="Line 18"/>
          <p:cNvSpPr>
            <a:spLocks noChangeShapeType="1"/>
          </p:cNvSpPr>
          <p:nvPr/>
        </p:nvSpPr>
        <p:spPr bwMode="auto">
          <a:xfrm flipV="1">
            <a:off x="1752600" y="45720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3251" name="Line 19"/>
          <p:cNvSpPr>
            <a:spLocks noChangeShapeType="1"/>
          </p:cNvSpPr>
          <p:nvPr/>
        </p:nvSpPr>
        <p:spPr bwMode="auto">
          <a:xfrm flipV="1">
            <a:off x="3810000" y="5029200"/>
            <a:ext cx="3124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1874</TotalTime>
  <Words>10569</Words>
  <Application>Microsoft Office PowerPoint</Application>
  <PresentationFormat>On-screen Show (4:3)</PresentationFormat>
  <Paragraphs>1983</Paragraphs>
  <Slides>113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113</vt:i4>
      </vt:variant>
    </vt:vector>
  </HeadingPairs>
  <TitlesOfParts>
    <vt:vector size="123" baseType="lpstr">
      <vt:lpstr>Arial Unicode MS</vt:lpstr>
      <vt:lpstr>Arial</vt:lpstr>
      <vt:lpstr>Comic Sans MS</vt:lpstr>
      <vt:lpstr>Courier (W1)</vt:lpstr>
      <vt:lpstr>Courier New</vt:lpstr>
      <vt:lpstr>MS Mincho</vt:lpstr>
      <vt:lpstr>MS PGothic</vt:lpstr>
      <vt:lpstr>Times New Roman</vt:lpstr>
      <vt:lpstr>Verdana</vt:lpstr>
      <vt:lpstr>Προεπιλεγμένη σχεδίαση</vt:lpstr>
      <vt:lpstr>Επανάληψη στη C - Εισαγωγή στη C++</vt:lpstr>
      <vt:lpstr>Συναρτήσεις</vt:lpstr>
      <vt:lpstr>1. Συναρτήσεις βιβλιοθήκης</vt:lpstr>
      <vt:lpstr>PowerPoint Presentation</vt:lpstr>
      <vt:lpstr>2. Συναρτήσεις που ορίζονται από το χρήστη</vt:lpstr>
      <vt:lpstr>PowerPoint Presentation</vt:lpstr>
      <vt:lpstr>PowerPoint Presentation</vt:lpstr>
      <vt:lpstr>Συναρτήσεις που επιστρέφουν μία τιμή</vt:lpstr>
      <vt:lpstr>Παράδειγμα</vt:lpstr>
      <vt:lpstr>PowerPoint Presentation</vt:lpstr>
      <vt:lpstr>Μεταβίβαση παραμέτρων μέσω δεικτών (pointers)</vt:lpstr>
      <vt:lpstr>PowerPoint Presentation</vt:lpstr>
      <vt:lpstr>PowerPoint Presentation</vt:lpstr>
      <vt:lpstr>Συναρτήσεις inline</vt:lpstr>
      <vt:lpstr>Παράδειγμα </vt:lpstr>
      <vt:lpstr>Default Arguments</vt:lpstr>
      <vt:lpstr>Παράδειγμα -1</vt:lpstr>
      <vt:lpstr>2. Παράμετροι αναφοράς (Reference Parameters)</vt:lpstr>
      <vt:lpstr>PowerPoint Presentation</vt:lpstr>
      <vt:lpstr>Παράδειγμα - 2</vt:lpstr>
      <vt:lpstr>Παράδειγμα - 3</vt:lpstr>
      <vt:lpstr>Οι 3 τρόποι μεταβίβασης παραμέτρων</vt:lpstr>
      <vt:lpstr>Οι 3 τρόποι μεταβίβασης παραμέτρων</vt:lpstr>
      <vt:lpstr>Υπερφορτωμένες (overloaded) συναρτήσεις</vt:lpstr>
      <vt:lpstr>Παράδειγμα : Ροπές αδρανείας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Εκτέλεση του προγράμματος</vt:lpstr>
      <vt:lpstr>Αναδρομικές συναρτήσεις &amp; Αναδρομή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Αλφαριθμητικά (strings) - επανάληψη</vt:lpstr>
      <vt:lpstr>PowerPoint Presentation</vt:lpstr>
      <vt:lpstr>PowerPoint Presentation</vt:lpstr>
      <vt:lpstr>Χαρακτήρες (char) και αλφαριθμητικά</vt:lpstr>
      <vt:lpstr>Εισαγωγή και εμφάνιση αλφαριθμητικών</vt:lpstr>
      <vt:lpstr>Strings I/O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Συναρτήσεις βιβλιοθήκης για αλφαριθμητικά</vt:lpstr>
      <vt:lpstr>PowerPoint Presentation</vt:lpstr>
      <vt:lpstr>Παρατηρήσεις</vt:lpstr>
      <vt:lpstr>Πίνακες αλφαριθμητικών (arrays of strings)</vt:lpstr>
      <vt:lpstr>Αρχικοποίηση πίνακα (Initialize array of strings)</vt:lpstr>
      <vt:lpstr>Pointers, Arrays &amp; Pointers, Dynamic Memory Allocation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Structured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Δομές και δείκτες (pointers)</vt:lpstr>
      <vt:lpstr>PowerPoint Presentation</vt:lpstr>
      <vt:lpstr>PowerPoint Presentation</vt:lpstr>
      <vt:lpstr>PowerPoint Presentation</vt:lpstr>
      <vt:lpstr>Παράδειγμα </vt:lpstr>
      <vt:lpstr>PowerPoint Presentation</vt:lpstr>
      <vt:lpstr>Απαριθμήσιμοι τύποι (enumerated types)</vt:lpstr>
      <vt:lpstr>Παράδειγμα</vt:lpstr>
    </vt:vector>
  </TitlesOfParts>
  <Company>ΒΕΡΕΝΙΚΗ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ΣΤΕΦΑΝΟΣ</dc:creator>
  <cp:lastModifiedBy>ΣΤΕΦΑΝΟΣ</cp:lastModifiedBy>
  <cp:revision>236</cp:revision>
  <dcterms:created xsi:type="dcterms:W3CDTF">2003-09-21T16:57:34Z</dcterms:created>
  <dcterms:modified xsi:type="dcterms:W3CDTF">2015-10-13T08:42:03Z</dcterms:modified>
</cp:coreProperties>
</file>