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
  </p:handoutMasterIdLst>
  <p:sldIdLst>
    <p:sldId id="256" r:id="rId2"/>
    <p:sldId id="320" r:id="rId3"/>
    <p:sldId id="280" r:id="rId4"/>
    <p:sldId id="321" r:id="rId5"/>
  </p:sldIdLst>
  <p:sldSz cx="9144000" cy="6858000" type="screen4x3"/>
  <p:notesSz cx="6772275" cy="99044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7" autoAdjust="0"/>
  </p:normalViewPr>
  <p:slideViewPr>
    <p:cSldViewPr>
      <p:cViewPr varScale="1">
        <p:scale>
          <a:sx n="67" d="100"/>
          <a:sy n="67" d="100"/>
        </p:scale>
        <p:origin x="1188" y="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35288" cy="4953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sz="quarter" idx="1"/>
          </p:nvPr>
        </p:nvSpPr>
        <p:spPr>
          <a:xfrm>
            <a:off x="3835400" y="0"/>
            <a:ext cx="2935288" cy="495300"/>
          </a:xfrm>
          <a:prstGeom prst="rect">
            <a:avLst/>
          </a:prstGeom>
        </p:spPr>
        <p:txBody>
          <a:bodyPr vert="horz" lIns="91440" tIns="45720" rIns="91440" bIns="45720" rtlCol="0"/>
          <a:lstStyle>
            <a:lvl1pPr algn="r">
              <a:defRPr sz="1200"/>
            </a:lvl1pPr>
          </a:lstStyle>
          <a:p>
            <a:fld id="{D9B5488A-09D2-4040-A52E-FE84679A4831}" type="datetimeFigureOut">
              <a:rPr lang="el-GR" smtClean="0"/>
              <a:pPr/>
              <a:t>4/3/2020</a:t>
            </a:fld>
            <a:endParaRPr lang="el-GR"/>
          </a:p>
        </p:txBody>
      </p:sp>
      <p:sp>
        <p:nvSpPr>
          <p:cNvPr id="4" name="3 - Θέση υποσέλιδου"/>
          <p:cNvSpPr>
            <a:spLocks noGrp="1"/>
          </p:cNvSpPr>
          <p:nvPr>
            <p:ph type="ftr" sz="quarter" idx="2"/>
          </p:nvPr>
        </p:nvSpPr>
        <p:spPr>
          <a:xfrm>
            <a:off x="0" y="9407525"/>
            <a:ext cx="2935288" cy="495300"/>
          </a:xfrm>
          <a:prstGeom prst="rect">
            <a:avLst/>
          </a:prstGeom>
        </p:spPr>
        <p:txBody>
          <a:bodyPr vert="horz" lIns="91440" tIns="45720" rIns="91440" bIns="45720"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35400" y="9407525"/>
            <a:ext cx="2935288" cy="495300"/>
          </a:xfrm>
          <a:prstGeom prst="rect">
            <a:avLst/>
          </a:prstGeom>
        </p:spPr>
        <p:txBody>
          <a:bodyPr vert="horz" lIns="91440" tIns="45720" rIns="91440" bIns="45720" rtlCol="0" anchor="b"/>
          <a:lstStyle>
            <a:lvl1pPr algn="r">
              <a:defRPr sz="1200"/>
            </a:lvl1pPr>
          </a:lstStyle>
          <a:p>
            <a:fld id="{1CBBE242-E57F-4798-B881-1D0116AD0C40}" type="slidenum">
              <a:rPr lang="el-GR" smtClean="0"/>
              <a:pPr/>
              <a:t>‹#›</a:t>
            </a:fld>
            <a:endParaRPr lang="el-GR"/>
          </a:p>
        </p:txBody>
      </p:sp>
    </p:spTree>
    <p:extLst>
      <p:ext uri="{BB962C8B-B14F-4D97-AF65-F5344CB8AC3E}">
        <p14:creationId xmlns:p14="http://schemas.microsoft.com/office/powerpoint/2010/main" val="203089811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4/3/2020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4/3/2020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4/3/2020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4/3/2020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3D7780-7CA3-4AA4-8387-DBC8BC4E94FD}" type="datetimeFigureOut">
              <a:rPr lang="el-GR" smtClean="0"/>
              <a:pPr/>
              <a:t>4/3/2020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4/3/2020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B3D7780-7CA3-4AA4-8387-DBC8BC4E94FD}" type="datetimeFigureOut">
              <a:rPr lang="el-GR" smtClean="0"/>
              <a:pPr/>
              <a:t>4/3/2020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B3D7780-7CA3-4AA4-8387-DBC8BC4E94FD}" type="datetimeFigureOut">
              <a:rPr lang="el-GR" smtClean="0"/>
              <a:pPr/>
              <a:t>4/3/2020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3D7780-7CA3-4AA4-8387-DBC8BC4E94FD}" type="datetimeFigureOut">
              <a:rPr lang="el-GR" smtClean="0"/>
              <a:pPr/>
              <a:t>4/3/2020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4/3/2020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B3D7780-7CA3-4AA4-8387-DBC8BC4E94FD}" type="datetimeFigureOut">
              <a:rPr lang="el-GR" smtClean="0"/>
              <a:pPr/>
              <a:t>4/3/2020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FAFBD42-DA5D-4FC2-AA2C-A86C3FC63F5F}"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schemeClr val="accent5">
                <a:shade val="45000"/>
                <a:satMod val="135000"/>
              </a:schemeClr>
              <a:prstClr val="white"/>
            </a:duotone>
          </a:blip>
          <a:srcRect/>
          <a:stretch>
            <a:fillRect l="-17000" r="-17000"/>
          </a:stretch>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D7780-7CA3-4AA4-8387-DBC8BC4E94FD}" type="datetimeFigureOut">
              <a:rPr lang="el-GR" smtClean="0"/>
              <a:pPr/>
              <a:t>4/3/2020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AFBD42-DA5D-4FC2-AA2C-A86C3FC63F5F}"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2280344"/>
            <a:ext cx="9144000" cy="1938992"/>
          </a:xfrm>
          <a:prstGeom prst="rect">
            <a:avLst/>
          </a:prstGeom>
          <a:noFill/>
        </p:spPr>
        <p:txBody>
          <a:bodyPr wrap="square" rtlCol="0">
            <a:spAutoFit/>
          </a:bodyPr>
          <a:lstStyle/>
          <a:p>
            <a:pPr algn="ctr"/>
            <a:r>
              <a:rPr lang="el-GR" sz="4000" b="1" dirty="0" smtClean="0"/>
              <a:t>Ανανεώσιμες Πηγές Ενέργειας</a:t>
            </a:r>
          </a:p>
          <a:p>
            <a:pPr algn="ctr"/>
            <a:endParaRPr lang="el-GR" sz="4000" b="1" dirty="0" smtClean="0"/>
          </a:p>
          <a:p>
            <a:pPr algn="ctr"/>
            <a:r>
              <a:rPr lang="en-US" sz="4000" b="1" dirty="0" smtClean="0"/>
              <a:t>2020</a:t>
            </a:r>
            <a:endParaRPr lang="el-GR" sz="40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0" y="-27384"/>
            <a:ext cx="9144000" cy="7171194"/>
          </a:xfrm>
          <a:prstGeom prst="rect">
            <a:avLst/>
          </a:prstGeom>
          <a:noFill/>
        </p:spPr>
        <p:txBody>
          <a:bodyPr wrap="square" rtlCol="0">
            <a:spAutoFit/>
          </a:bodyPr>
          <a:lstStyle/>
          <a:p>
            <a:pPr algn="ctr"/>
            <a:r>
              <a:rPr lang="el-GR" sz="1600" b="1" dirty="0" smtClean="0"/>
              <a:t>ΗΜΕΡΟΛΟΓΙΟ ΜΑΘΗΜΑΤΟΣ</a:t>
            </a:r>
          </a:p>
          <a:p>
            <a:pPr algn="ctr"/>
            <a:endParaRPr lang="el-GR" sz="1600" b="1" dirty="0" smtClean="0"/>
          </a:p>
          <a:p>
            <a:r>
              <a:rPr lang="el-GR" sz="1600" dirty="0" smtClean="0"/>
              <a:t>Τρίτη 18/2</a:t>
            </a:r>
            <a:r>
              <a:rPr lang="el-GR" sz="1600" b="1" dirty="0" smtClean="0"/>
              <a:t>		1</a:t>
            </a:r>
            <a:r>
              <a:rPr lang="el-GR" sz="1600" b="1" baseline="30000" dirty="0" smtClean="0"/>
              <a:t>ο</a:t>
            </a:r>
            <a:r>
              <a:rPr lang="el-GR" sz="1600" b="1" dirty="0" smtClean="0"/>
              <a:t> Μάθημα	Εισαγωγή		</a:t>
            </a:r>
          </a:p>
          <a:p>
            <a:endParaRPr lang="el-GR" sz="1400" b="1" dirty="0" smtClean="0"/>
          </a:p>
          <a:p>
            <a:r>
              <a:rPr lang="el-GR" sz="1600" dirty="0"/>
              <a:t>Τρίτη </a:t>
            </a:r>
            <a:r>
              <a:rPr lang="el-GR" sz="1600" dirty="0" smtClean="0"/>
              <a:t>25/2</a:t>
            </a:r>
            <a:r>
              <a:rPr lang="el-GR" sz="1600" b="1" dirty="0"/>
              <a:t>		</a:t>
            </a:r>
            <a:r>
              <a:rPr lang="el-GR" sz="1600" b="1" dirty="0" smtClean="0"/>
              <a:t>2</a:t>
            </a:r>
            <a:r>
              <a:rPr lang="el-GR" sz="1600" b="1" baseline="30000" dirty="0" smtClean="0"/>
              <a:t>ο</a:t>
            </a:r>
            <a:r>
              <a:rPr lang="el-GR" sz="1600" b="1" dirty="0" smtClean="0"/>
              <a:t> </a:t>
            </a:r>
            <a:r>
              <a:rPr lang="el-GR" sz="1600" b="1" dirty="0"/>
              <a:t>Μάθημα	Υβριδικά Συστήματα (ΘΕΜΑ </a:t>
            </a:r>
            <a:r>
              <a:rPr lang="el-GR" sz="1600" b="1" dirty="0" smtClean="0"/>
              <a:t>1) </a:t>
            </a:r>
            <a:r>
              <a:rPr lang="el-GR" sz="1600" b="1" dirty="0"/>
              <a:t>		</a:t>
            </a:r>
            <a:endParaRPr lang="el-GR" sz="1600" dirty="0"/>
          </a:p>
          <a:p>
            <a:endParaRPr lang="el-GR" sz="1600" dirty="0" smtClean="0"/>
          </a:p>
          <a:p>
            <a:r>
              <a:rPr lang="el-GR" sz="1600" dirty="0" smtClean="0"/>
              <a:t>Τρίτη 3/3 </a:t>
            </a:r>
            <a:r>
              <a:rPr lang="el-GR" sz="1600" b="1" dirty="0" smtClean="0"/>
              <a:t>		3</a:t>
            </a:r>
            <a:r>
              <a:rPr lang="el-GR" sz="1600" b="1" baseline="30000" dirty="0" smtClean="0"/>
              <a:t>ο</a:t>
            </a:r>
            <a:r>
              <a:rPr lang="el-GR" sz="1600" b="1" dirty="0" smtClean="0"/>
              <a:t> Μάθημα	Ηλιακή </a:t>
            </a:r>
            <a:r>
              <a:rPr lang="el-GR" sz="1600" b="1" dirty="0"/>
              <a:t>Ενέργεια </a:t>
            </a:r>
            <a:r>
              <a:rPr lang="el-GR" sz="1600" b="1" dirty="0" smtClean="0"/>
              <a:t>(ΘΕΜΑ 2)	</a:t>
            </a:r>
            <a:endParaRPr lang="el-GR" sz="1600" dirty="0" smtClean="0"/>
          </a:p>
          <a:p>
            <a:endParaRPr lang="el-GR" sz="1400" dirty="0" smtClean="0"/>
          </a:p>
          <a:p>
            <a:r>
              <a:rPr lang="el-GR" sz="1600" dirty="0" smtClean="0"/>
              <a:t>Τρίτη 10/3 </a:t>
            </a:r>
            <a:r>
              <a:rPr lang="el-GR" sz="1600" b="1" dirty="0" smtClean="0"/>
              <a:t>	4</a:t>
            </a:r>
            <a:r>
              <a:rPr lang="el-GR" sz="1600" b="1" baseline="30000" dirty="0" smtClean="0"/>
              <a:t>ο</a:t>
            </a:r>
            <a:r>
              <a:rPr lang="el-GR" sz="1600" b="1" dirty="0" smtClean="0"/>
              <a:t> Μάθημα	</a:t>
            </a:r>
            <a:r>
              <a:rPr lang="el-GR" sz="1600" b="1" dirty="0" err="1" smtClean="0"/>
              <a:t>Φωτοβολταϊκά</a:t>
            </a:r>
            <a:r>
              <a:rPr lang="el-GR" sz="1600" b="1" dirty="0" smtClean="0"/>
              <a:t> </a:t>
            </a:r>
            <a:r>
              <a:rPr lang="el-GR" sz="1600" b="1" dirty="0"/>
              <a:t>(ΘΕΜΑ </a:t>
            </a:r>
            <a:r>
              <a:rPr lang="el-GR" sz="1600" b="1" dirty="0" smtClean="0"/>
              <a:t>3)</a:t>
            </a:r>
          </a:p>
          <a:p>
            <a:r>
              <a:rPr lang="el-GR" sz="1400" dirty="0" smtClean="0"/>
              <a:t>	</a:t>
            </a:r>
            <a:endParaRPr lang="el-GR" sz="1600" dirty="0" smtClean="0"/>
          </a:p>
          <a:p>
            <a:r>
              <a:rPr lang="el-GR" sz="1600" dirty="0" smtClean="0"/>
              <a:t>Τρίτη 17/3 	</a:t>
            </a:r>
            <a:r>
              <a:rPr lang="el-GR" sz="1600" b="1" dirty="0" smtClean="0"/>
              <a:t>5</a:t>
            </a:r>
            <a:r>
              <a:rPr lang="el-GR" sz="1600" b="1" baseline="30000" dirty="0" smtClean="0"/>
              <a:t>ο</a:t>
            </a:r>
            <a:r>
              <a:rPr lang="el-GR" sz="1600" b="1" dirty="0" smtClean="0"/>
              <a:t> Μάθημα	</a:t>
            </a:r>
            <a:r>
              <a:rPr lang="el-GR" sz="1600" b="1" dirty="0"/>
              <a:t> </a:t>
            </a:r>
            <a:r>
              <a:rPr lang="el-GR" sz="1600" b="1" dirty="0" smtClean="0"/>
              <a:t>Αιολικά </a:t>
            </a:r>
            <a:r>
              <a:rPr lang="el-GR" sz="1600" b="1" dirty="0"/>
              <a:t>(ΘΕΜΑ </a:t>
            </a:r>
            <a:r>
              <a:rPr lang="el-GR" sz="1600" b="1" dirty="0" smtClean="0"/>
              <a:t>4)</a:t>
            </a:r>
            <a:endParaRPr lang="el-GR" sz="1600" b="1" dirty="0"/>
          </a:p>
          <a:p>
            <a:endParaRPr lang="el-GR" sz="1400" dirty="0" smtClean="0"/>
          </a:p>
          <a:p>
            <a:r>
              <a:rPr lang="el-GR" sz="1600" dirty="0" smtClean="0"/>
              <a:t>Τρίτη 24/3		</a:t>
            </a:r>
            <a:r>
              <a:rPr lang="el-GR" sz="1600" b="1" dirty="0" smtClean="0"/>
              <a:t>6</a:t>
            </a:r>
            <a:r>
              <a:rPr lang="el-GR" sz="1600" b="1" baseline="30000" dirty="0" smtClean="0"/>
              <a:t>ο</a:t>
            </a:r>
            <a:r>
              <a:rPr lang="el-GR" sz="1600" b="1" dirty="0" smtClean="0"/>
              <a:t> Μάθημα	Γεωθερμία	</a:t>
            </a:r>
            <a:endParaRPr lang="el-GR" sz="1600" dirty="0" smtClean="0"/>
          </a:p>
          <a:p>
            <a:endParaRPr lang="en-US" sz="1400" b="1" dirty="0" smtClean="0"/>
          </a:p>
          <a:p>
            <a:r>
              <a:rPr lang="el-GR" sz="1600" dirty="0" smtClean="0"/>
              <a:t>Τρίτη 31/3</a:t>
            </a:r>
            <a:r>
              <a:rPr lang="el-GR" sz="1600" b="1" dirty="0" smtClean="0"/>
              <a:t>		7</a:t>
            </a:r>
            <a:r>
              <a:rPr lang="el-GR" sz="1600" b="1" baseline="30000" dirty="0" smtClean="0"/>
              <a:t>ο</a:t>
            </a:r>
            <a:r>
              <a:rPr lang="el-GR" sz="1600" b="1" dirty="0" smtClean="0"/>
              <a:t> Μάθημα	Γεωθερμική </a:t>
            </a:r>
            <a:r>
              <a:rPr lang="el-GR" sz="1600" b="1" dirty="0"/>
              <a:t>Συμπαραγωγή (ΘΕΜΑ </a:t>
            </a:r>
            <a:r>
              <a:rPr lang="el-GR" sz="1600" b="1" dirty="0" smtClean="0"/>
              <a:t>5) </a:t>
            </a:r>
            <a:r>
              <a:rPr lang="en-US" sz="1600" b="1" dirty="0"/>
              <a:t>	</a:t>
            </a:r>
            <a:endParaRPr lang="en-US" sz="1600" b="1" dirty="0" smtClean="0"/>
          </a:p>
          <a:p>
            <a:r>
              <a:rPr lang="el-GR" sz="1400" b="1" dirty="0" smtClean="0"/>
              <a:t>	</a:t>
            </a:r>
            <a:endParaRPr lang="en-US" sz="1400" b="1" dirty="0" smtClean="0"/>
          </a:p>
          <a:p>
            <a:r>
              <a:rPr lang="el-GR" sz="1600" dirty="0" smtClean="0"/>
              <a:t>Τρίτη 7/4 		</a:t>
            </a:r>
            <a:r>
              <a:rPr lang="el-GR" sz="1600" b="1" dirty="0" smtClean="0"/>
              <a:t>8</a:t>
            </a:r>
            <a:r>
              <a:rPr lang="el-GR" sz="1600" b="1" baseline="30000" dirty="0" smtClean="0"/>
              <a:t>ο</a:t>
            </a:r>
            <a:r>
              <a:rPr lang="el-GR" sz="1600" b="1" dirty="0" smtClean="0"/>
              <a:t> Μάθημα	1</a:t>
            </a:r>
            <a:r>
              <a:rPr lang="el-GR" sz="1600" b="1" baseline="30000" dirty="0" smtClean="0"/>
              <a:t>η</a:t>
            </a:r>
            <a:r>
              <a:rPr lang="el-GR" sz="1600" b="1" dirty="0" smtClean="0"/>
              <a:t> </a:t>
            </a:r>
            <a:r>
              <a:rPr lang="el-GR" sz="1600" b="1" dirty="0"/>
              <a:t>ΠΡΟΟΔΟΣ </a:t>
            </a:r>
            <a:r>
              <a:rPr lang="en-US" sz="1600" dirty="0" smtClean="0"/>
              <a:t>(</a:t>
            </a:r>
            <a:r>
              <a:rPr lang="el-GR" sz="1600" dirty="0"/>
              <a:t>στην ύλη των μαθημάτων 2 – 6)</a:t>
            </a:r>
          </a:p>
          <a:p>
            <a:endParaRPr lang="el-GR" sz="1400" b="1" dirty="0" smtClean="0">
              <a:solidFill>
                <a:srgbClr val="FF0000"/>
              </a:solidFill>
            </a:endParaRPr>
          </a:p>
          <a:p>
            <a:r>
              <a:rPr lang="el-GR" sz="1600" dirty="0" smtClean="0"/>
              <a:t>Τρίτη 28/4	 	</a:t>
            </a:r>
            <a:r>
              <a:rPr lang="el-GR" sz="1600" b="1" dirty="0" smtClean="0"/>
              <a:t>9</a:t>
            </a:r>
            <a:r>
              <a:rPr lang="el-GR" sz="1600" b="1" baseline="30000" dirty="0" smtClean="0"/>
              <a:t>ο</a:t>
            </a:r>
            <a:r>
              <a:rPr lang="el-GR" sz="1600" b="1" dirty="0" smtClean="0"/>
              <a:t> Μάθημα	Εισαγωγή </a:t>
            </a:r>
            <a:r>
              <a:rPr lang="el-GR" sz="1600" b="1" dirty="0"/>
              <a:t>Βιομάζας</a:t>
            </a:r>
            <a:r>
              <a:rPr lang="en-US" sz="1600" b="1" dirty="0"/>
              <a:t> </a:t>
            </a:r>
            <a:r>
              <a:rPr lang="el-GR" sz="1600" b="1" dirty="0"/>
              <a:t>(ΘΕΜΑ </a:t>
            </a:r>
            <a:r>
              <a:rPr lang="el-GR" sz="1600" b="1" dirty="0" smtClean="0"/>
              <a:t>6) </a:t>
            </a:r>
            <a:r>
              <a:rPr lang="el-GR" sz="1600" dirty="0" smtClean="0"/>
              <a:t>	</a:t>
            </a:r>
          </a:p>
          <a:p>
            <a:endParaRPr lang="el-GR" sz="1400" dirty="0" smtClean="0"/>
          </a:p>
          <a:p>
            <a:r>
              <a:rPr lang="el-GR" sz="1600" dirty="0" smtClean="0"/>
              <a:t>Τρίτη 5/5 		</a:t>
            </a:r>
            <a:r>
              <a:rPr lang="el-GR" sz="1600" b="1" dirty="0" smtClean="0"/>
              <a:t>10</a:t>
            </a:r>
            <a:r>
              <a:rPr lang="el-GR" sz="1600" b="1" baseline="30000" dirty="0" smtClean="0"/>
              <a:t>ο</a:t>
            </a:r>
            <a:r>
              <a:rPr lang="el-GR" sz="1600" b="1" dirty="0" smtClean="0"/>
              <a:t> Μάθημα	Καύση Βιομάζας </a:t>
            </a:r>
            <a:r>
              <a:rPr lang="el-GR" sz="1600" b="1" dirty="0"/>
              <a:t>(ΘΕΜΑ </a:t>
            </a:r>
            <a:r>
              <a:rPr lang="el-GR" sz="1600" b="1" dirty="0" smtClean="0"/>
              <a:t>7)</a:t>
            </a:r>
            <a:endParaRPr lang="el-GR" sz="1600" dirty="0" smtClean="0"/>
          </a:p>
          <a:p>
            <a:endParaRPr lang="el-GR" sz="1400" dirty="0" smtClean="0"/>
          </a:p>
          <a:p>
            <a:r>
              <a:rPr lang="el-GR" sz="1600" dirty="0" smtClean="0"/>
              <a:t>Τρίτη 12/5 	</a:t>
            </a:r>
            <a:r>
              <a:rPr lang="el-GR" sz="1600" b="1" dirty="0" smtClean="0"/>
              <a:t>11</a:t>
            </a:r>
            <a:r>
              <a:rPr lang="el-GR" sz="1600" b="1" baseline="30000" dirty="0" smtClean="0"/>
              <a:t>ο</a:t>
            </a:r>
            <a:r>
              <a:rPr lang="el-GR" sz="1600" b="1" dirty="0" smtClean="0"/>
              <a:t> Μάθημα	Αεριοποίηση </a:t>
            </a:r>
            <a:r>
              <a:rPr lang="el-GR" sz="1600" b="1" dirty="0"/>
              <a:t>Βιομάζας </a:t>
            </a:r>
            <a:r>
              <a:rPr lang="el-GR" sz="1600" b="1" dirty="0" smtClean="0"/>
              <a:t>	</a:t>
            </a:r>
          </a:p>
          <a:p>
            <a:endParaRPr lang="el-GR" sz="1400" b="1" dirty="0"/>
          </a:p>
          <a:p>
            <a:r>
              <a:rPr lang="el-GR" sz="1600" dirty="0"/>
              <a:t>Τρίτη </a:t>
            </a:r>
            <a:r>
              <a:rPr lang="el-GR" sz="1600" dirty="0" smtClean="0"/>
              <a:t>19/5 </a:t>
            </a:r>
            <a:r>
              <a:rPr lang="el-GR" sz="1600" dirty="0"/>
              <a:t>	</a:t>
            </a:r>
            <a:r>
              <a:rPr lang="el-GR" sz="1600" b="1" dirty="0" smtClean="0"/>
              <a:t>12</a:t>
            </a:r>
            <a:r>
              <a:rPr lang="el-GR" sz="1600" b="1" baseline="30000" dirty="0" smtClean="0"/>
              <a:t>ο</a:t>
            </a:r>
            <a:r>
              <a:rPr lang="el-GR" sz="1600" b="1" dirty="0" smtClean="0"/>
              <a:t> </a:t>
            </a:r>
            <a:r>
              <a:rPr lang="el-GR" sz="1600" b="1" dirty="0"/>
              <a:t>Μάθημα	</a:t>
            </a:r>
            <a:r>
              <a:rPr lang="el-GR" sz="1600" b="1" dirty="0" smtClean="0"/>
              <a:t>Αεριοποίηση </a:t>
            </a:r>
            <a:r>
              <a:rPr lang="el-GR" sz="1600" b="1" dirty="0"/>
              <a:t>Βιομάζας (ΘΕΜΑ </a:t>
            </a:r>
            <a:r>
              <a:rPr lang="el-GR" sz="1600" b="1" dirty="0" smtClean="0"/>
              <a:t>8)</a:t>
            </a:r>
          </a:p>
          <a:p>
            <a:endParaRPr lang="el-GR" sz="1600" b="1" dirty="0"/>
          </a:p>
          <a:p>
            <a:r>
              <a:rPr lang="el-GR" sz="1600" dirty="0"/>
              <a:t>Τρίτη </a:t>
            </a:r>
            <a:r>
              <a:rPr lang="el-GR" sz="1600" dirty="0" smtClean="0"/>
              <a:t>26/5</a:t>
            </a:r>
            <a:r>
              <a:rPr lang="el-GR" sz="1600" dirty="0"/>
              <a:t>	</a:t>
            </a:r>
            <a:r>
              <a:rPr lang="el-GR" sz="1600" dirty="0" smtClean="0"/>
              <a:t>	</a:t>
            </a:r>
            <a:r>
              <a:rPr lang="el-GR" sz="1600" b="1" dirty="0" smtClean="0"/>
              <a:t>13</a:t>
            </a:r>
            <a:r>
              <a:rPr lang="el-GR" sz="1600" b="1" baseline="30000" dirty="0" smtClean="0"/>
              <a:t>ο</a:t>
            </a:r>
            <a:r>
              <a:rPr lang="el-GR" sz="1600" b="1" dirty="0" smtClean="0"/>
              <a:t> </a:t>
            </a:r>
            <a:r>
              <a:rPr lang="el-GR" sz="1600" b="1" dirty="0"/>
              <a:t>Μάθημα	</a:t>
            </a:r>
            <a:r>
              <a:rPr lang="el-GR" sz="1600" b="1" dirty="0" smtClean="0"/>
              <a:t>Βιοαέριο </a:t>
            </a:r>
            <a:r>
              <a:rPr lang="el-GR" sz="1600" b="1" dirty="0"/>
              <a:t>(ΘΕΜΑ </a:t>
            </a:r>
            <a:r>
              <a:rPr lang="el-GR" sz="1600" b="1" dirty="0" smtClean="0"/>
              <a:t>9)</a:t>
            </a:r>
          </a:p>
          <a:p>
            <a:endParaRPr lang="el-GR" sz="1600" b="1" dirty="0" smtClean="0"/>
          </a:p>
          <a:p>
            <a:r>
              <a:rPr lang="el-GR" sz="1600" dirty="0" err="1" smtClean="0"/>
              <a:t>Ημερομ</a:t>
            </a:r>
            <a:r>
              <a:rPr lang="el-GR" sz="1600" dirty="0" smtClean="0"/>
              <a:t>. Εξεταστικής</a:t>
            </a:r>
            <a:r>
              <a:rPr lang="el-GR" sz="1600" b="1" dirty="0" smtClean="0"/>
              <a:t>			2η ΠΡΟΟΔΟΣ	</a:t>
            </a:r>
            <a:r>
              <a:rPr lang="en-US" sz="1600" dirty="0" smtClean="0"/>
              <a:t>(</a:t>
            </a:r>
            <a:r>
              <a:rPr lang="el-GR" sz="1600" dirty="0" smtClean="0"/>
              <a:t>στην ύλη των μαθημάτων 8 – 11)</a:t>
            </a:r>
          </a:p>
          <a:p>
            <a:endParaRPr lang="el-GR" sz="16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188640"/>
            <a:ext cx="9144000" cy="67710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ct val="0"/>
              </a:spcBef>
              <a:spcAft>
                <a:spcPct val="0"/>
              </a:spcAft>
              <a:buClrTx/>
              <a:buSzTx/>
              <a:tabLst/>
            </a:pPr>
            <a:r>
              <a:rPr kumimoji="0" lang="el-GR" sz="1600" b="1" i="0" u="none" strike="noStrike" cap="none" normalizeH="0" baseline="0" dirty="0" smtClean="0">
                <a:ln>
                  <a:noFill/>
                </a:ln>
                <a:solidFill>
                  <a:schemeClr val="tx1"/>
                </a:solidFill>
                <a:effectLst/>
                <a:ea typeface="Times New Roman" pitchFamily="18" charset="0"/>
                <a:cs typeface="Tahoma" pitchFamily="34" charset="0"/>
              </a:rPr>
              <a:t>Εβδομαδιαία θέματα	 Α</a:t>
            </a:r>
            <a:r>
              <a:rPr kumimoji="0" lang="el-GR" sz="1600" b="1" i="0" u="none" strike="noStrike" cap="none" normalizeH="0" dirty="0" smtClean="0">
                <a:ln>
                  <a:noFill/>
                </a:ln>
                <a:solidFill>
                  <a:schemeClr val="tx1"/>
                </a:solidFill>
                <a:effectLst/>
                <a:ea typeface="Times New Roman" pitchFamily="18" charset="0"/>
                <a:cs typeface="Tahoma" pitchFamily="34" charset="0"/>
              </a:rPr>
              <a:t> (θέματα </a:t>
            </a:r>
            <a:r>
              <a:rPr kumimoji="0" lang="el-GR" sz="1600" b="1" i="0" u="none" strike="noStrike" cap="none" normalizeH="0" baseline="0" dirty="0" smtClean="0">
                <a:ln>
                  <a:noFill/>
                </a:ln>
                <a:solidFill>
                  <a:schemeClr val="tx1"/>
                </a:solidFill>
                <a:effectLst/>
                <a:ea typeface="Times New Roman" pitchFamily="18" charset="0"/>
                <a:cs typeface="Tahoma" pitchFamily="34" charset="0"/>
              </a:rPr>
              <a:t>1</a:t>
            </a:r>
            <a:r>
              <a:rPr kumimoji="0" lang="el-GR" sz="1600" b="1" i="0" u="none" strike="noStrike" cap="none" normalizeH="0" dirty="0" smtClean="0">
                <a:ln>
                  <a:noFill/>
                </a:ln>
                <a:solidFill>
                  <a:schemeClr val="tx1"/>
                </a:solidFill>
                <a:effectLst/>
                <a:ea typeface="Times New Roman" pitchFamily="18" charset="0"/>
                <a:cs typeface="Tahoma" pitchFamily="34" charset="0"/>
              </a:rPr>
              <a:t> – 5) </a:t>
            </a:r>
            <a:r>
              <a:rPr kumimoji="0" lang="el-GR" sz="1600" b="1" i="0" u="none" strike="noStrike" cap="none" normalizeH="0" baseline="0" dirty="0" smtClean="0">
                <a:ln>
                  <a:noFill/>
                </a:ln>
                <a:solidFill>
                  <a:schemeClr val="tx1"/>
                </a:solidFill>
                <a:effectLst/>
                <a:ea typeface="Times New Roman" pitchFamily="18" charset="0"/>
                <a:cs typeface="Tahoma" pitchFamily="34" charset="0"/>
              </a:rPr>
              <a:t>	1 μονάδα		(βάση</a:t>
            </a:r>
            <a:r>
              <a:rPr kumimoji="0" lang="el-GR" sz="1600" b="1" i="0" u="none" strike="noStrike" cap="none" normalizeH="0" dirty="0" smtClean="0">
                <a:ln>
                  <a:noFill/>
                </a:ln>
                <a:solidFill>
                  <a:schemeClr val="tx1"/>
                </a:solidFill>
                <a:effectLst/>
                <a:ea typeface="Times New Roman" pitchFamily="18" charset="0"/>
                <a:cs typeface="Tahoma" pitchFamily="34" charset="0"/>
              </a:rPr>
              <a:t> 0,5 μονάδες)</a:t>
            </a:r>
            <a:r>
              <a:rPr kumimoji="0" lang="el-GR" sz="1600" b="1" i="0" u="none" strike="noStrike" cap="none" normalizeH="0" baseline="0" dirty="0" smtClean="0">
                <a:ln>
                  <a:noFill/>
                </a:ln>
                <a:solidFill>
                  <a:schemeClr val="tx1"/>
                </a:solidFill>
                <a:effectLst/>
                <a:ea typeface="Times New Roman" pitchFamily="18" charset="0"/>
                <a:cs typeface="Tahoma" pitchFamily="34" charset="0"/>
              </a:rPr>
              <a:t>	</a:t>
            </a:r>
          </a:p>
          <a:p>
            <a:pPr marL="342900" marR="0" lvl="0" indent="-342900" algn="just" defTabSz="914400" rtl="0" eaLnBrk="0" fontAlgn="base" latinLnBrk="0" hangingPunct="0">
              <a:lnSpc>
                <a:spcPct val="100000"/>
              </a:lnSpc>
              <a:spcBef>
                <a:spcPct val="0"/>
              </a:spcBef>
              <a:spcAft>
                <a:spcPct val="0"/>
              </a:spcAft>
              <a:buClrTx/>
              <a:buSzTx/>
              <a:tabLst/>
            </a:pPr>
            <a:r>
              <a:rPr lang="el-GR" sz="1600" b="1" dirty="0" smtClean="0">
                <a:ea typeface="Times New Roman" pitchFamily="18" charset="0"/>
                <a:cs typeface="Tahoma" pitchFamily="34" charset="0"/>
              </a:rPr>
              <a:t>1</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Πρόοδος 			4 μονάδες		(βάση 1,5 μονάδες)*</a:t>
            </a:r>
          </a:p>
          <a:p>
            <a:pPr marL="342900" indent="-342900" algn="just" eaLnBrk="0" fontAlgn="base" hangingPunct="0">
              <a:spcBef>
                <a:spcPct val="0"/>
              </a:spcBef>
              <a:spcAft>
                <a:spcPct val="0"/>
              </a:spcAft>
            </a:pPr>
            <a:r>
              <a:rPr lang="el-GR" sz="1600" b="1" dirty="0" smtClean="0">
                <a:ea typeface="Times New Roman" pitchFamily="18" charset="0"/>
                <a:cs typeface="Tahoma" pitchFamily="34" charset="0"/>
              </a:rPr>
              <a:t>Εβδομαδιαία θέματα	 Β (θέματα 6 – 9) 	1 μονάδα		(</a:t>
            </a:r>
            <a:r>
              <a:rPr lang="el-GR" sz="1600" b="1" dirty="0">
                <a:ea typeface="Times New Roman" pitchFamily="18" charset="0"/>
                <a:cs typeface="Tahoma" pitchFamily="34" charset="0"/>
              </a:rPr>
              <a:t>βάση 0,5 μονάδες)</a:t>
            </a:r>
            <a:endParaRPr lang="el-GR" sz="1600" b="1" dirty="0" smtClean="0">
              <a:ea typeface="Times New Roman" pitchFamily="18" charset="0"/>
              <a:cs typeface="Tahoma" pitchFamily="34" charset="0"/>
            </a:endParaRPr>
          </a:p>
          <a:p>
            <a:pPr marL="342900" lvl="0" indent="-342900" algn="just" eaLnBrk="0" fontAlgn="base" hangingPunct="0">
              <a:spcBef>
                <a:spcPct val="0"/>
              </a:spcBef>
              <a:spcAft>
                <a:spcPct val="0"/>
              </a:spcAft>
            </a:pPr>
            <a:r>
              <a:rPr lang="el-GR" sz="1600" b="1" dirty="0" smtClean="0">
                <a:ea typeface="Times New Roman" pitchFamily="18" charset="0"/>
                <a:cs typeface="Tahoma" pitchFamily="34" charset="0"/>
              </a:rPr>
              <a:t>2</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Πρόοδος 			4 μονάδες		(βάση 1,5 μονάδες)*</a:t>
            </a:r>
          </a:p>
          <a:p>
            <a:pPr marL="342900" indent="-342900" algn="just" eaLnBrk="0" fontAlgn="base" hangingPunct="0">
              <a:spcBef>
                <a:spcPct val="0"/>
              </a:spcBef>
              <a:spcAft>
                <a:spcPct val="0"/>
              </a:spcAft>
            </a:pPr>
            <a:r>
              <a:rPr lang="el-GR" sz="1600" b="1" dirty="0" smtClean="0">
                <a:ea typeface="Times New Roman" pitchFamily="18" charset="0"/>
                <a:cs typeface="Tahoma" pitchFamily="34" charset="0"/>
              </a:rPr>
              <a:t>Εργαστήριο**			1 μονάδα		(βάση 0,5 μονάδες)*</a:t>
            </a:r>
          </a:p>
          <a:p>
            <a:pPr marL="342900" lvl="0" indent="-342900" algn="just" eaLnBrk="0" fontAlgn="base" hangingPunct="0">
              <a:spcBef>
                <a:spcPct val="0"/>
              </a:spcBef>
              <a:spcAft>
                <a:spcPct val="0"/>
              </a:spcAft>
            </a:pPr>
            <a:endParaRPr lang="el-GR" sz="1600" b="1" dirty="0" smtClean="0">
              <a:ea typeface="Times New Roman" pitchFamily="18" charset="0"/>
              <a:cs typeface="Tahoma" pitchFamily="34" charset="0"/>
            </a:endParaRPr>
          </a:p>
          <a:p>
            <a:pPr marL="342900" lvl="0" indent="-342900" algn="just" eaLnBrk="0" fontAlgn="base" hangingPunct="0">
              <a:spcBef>
                <a:spcPct val="0"/>
              </a:spcBef>
              <a:spcAft>
                <a:spcPct val="0"/>
              </a:spcAft>
            </a:pPr>
            <a:r>
              <a:rPr lang="el-GR" sz="1600" b="1" dirty="0" smtClean="0">
                <a:ea typeface="Times New Roman" pitchFamily="18" charset="0"/>
                <a:cs typeface="Tahoma" pitchFamily="34" charset="0"/>
              </a:rPr>
              <a:t>Φοιτητές &gt; 10</a:t>
            </a:r>
            <a:r>
              <a:rPr lang="el-GR" sz="1600" b="1" baseline="30000" dirty="0" smtClean="0">
                <a:ea typeface="Times New Roman" pitchFamily="18" charset="0"/>
                <a:cs typeface="Tahoma" pitchFamily="34" charset="0"/>
              </a:rPr>
              <a:t>ο</a:t>
            </a:r>
            <a:r>
              <a:rPr lang="el-GR" sz="1600" b="1" dirty="0" smtClean="0">
                <a:ea typeface="Times New Roman" pitchFamily="18" charset="0"/>
                <a:cs typeface="Tahoma" pitchFamily="34" charset="0"/>
              </a:rPr>
              <a:t> Εξάμηνο</a:t>
            </a:r>
          </a:p>
          <a:p>
            <a:pPr marL="342900" lvl="0" indent="-342900" algn="just" eaLnBrk="0" fontAlgn="base" hangingPunct="0">
              <a:spcBef>
                <a:spcPct val="0"/>
              </a:spcBef>
              <a:spcAft>
                <a:spcPct val="0"/>
              </a:spcAft>
            </a:pPr>
            <a:endParaRPr lang="el-GR" sz="800" b="1" dirty="0" smtClean="0">
              <a:ea typeface="Times New Roman" pitchFamily="18" charset="0"/>
              <a:cs typeface="Tahoma" pitchFamily="34" charset="0"/>
            </a:endParaRPr>
          </a:p>
          <a:p>
            <a:pPr marL="342900" lvl="0" indent="-342900" algn="ctr" eaLnBrk="0" fontAlgn="base" hangingPunct="0">
              <a:spcBef>
                <a:spcPct val="0"/>
              </a:spcBef>
              <a:spcAft>
                <a:spcPct val="0"/>
              </a:spcAft>
            </a:pPr>
            <a:r>
              <a:rPr lang="el-GR" sz="1600" b="1" dirty="0" smtClean="0">
                <a:ea typeface="Times New Roman" pitchFamily="18" charset="0"/>
                <a:cs typeface="Tahoma" pitchFamily="34" charset="0"/>
              </a:rPr>
              <a:t>ΤΕΛΙΚΟΣ ΒΑΘΜΟΣ = ΘΕΜΑΤΑ Α + 1</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ΠΡΟΟΔΟΣ + ΘΕΜΑΤΑ Β + 2</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ΠΡΟΟΔΟΣ</a:t>
            </a:r>
          </a:p>
          <a:p>
            <a:pPr marL="342900" lvl="0" indent="-342900" algn="just" eaLnBrk="0" fontAlgn="base" hangingPunct="0">
              <a:spcBef>
                <a:spcPct val="0"/>
              </a:spcBef>
              <a:spcAft>
                <a:spcPct val="0"/>
              </a:spcAft>
            </a:pPr>
            <a:endParaRPr lang="el-GR" sz="1600" dirty="0" smtClean="0">
              <a:ea typeface="Times New Roman" pitchFamily="18" charset="0"/>
              <a:cs typeface="Tahoma" pitchFamily="34" charset="0"/>
            </a:endParaRPr>
          </a:p>
          <a:p>
            <a:pPr marL="342900" lvl="0" indent="-342900" algn="just" eaLnBrk="0" fontAlgn="base" hangingPunct="0">
              <a:spcBef>
                <a:spcPct val="0"/>
              </a:spcBef>
              <a:spcAft>
                <a:spcPct val="0"/>
              </a:spcAft>
            </a:pPr>
            <a:r>
              <a:rPr lang="el-GR" sz="1600" b="1" dirty="0" smtClean="0">
                <a:ea typeface="Times New Roman" pitchFamily="18" charset="0"/>
                <a:cs typeface="Tahoma" pitchFamily="34" charset="0"/>
              </a:rPr>
              <a:t>Φοιτητές 6</a:t>
            </a:r>
            <a:r>
              <a:rPr lang="el-GR" sz="1600" b="1" baseline="30000" dirty="0" smtClean="0">
                <a:ea typeface="Times New Roman" pitchFamily="18" charset="0"/>
                <a:cs typeface="Tahoma" pitchFamily="34" charset="0"/>
              </a:rPr>
              <a:t>ου</a:t>
            </a:r>
            <a:r>
              <a:rPr lang="el-GR" sz="1600" b="1" dirty="0" smtClean="0">
                <a:ea typeface="Times New Roman" pitchFamily="18" charset="0"/>
                <a:cs typeface="Tahoma" pitchFamily="34" charset="0"/>
              </a:rPr>
              <a:t>, 8</a:t>
            </a:r>
            <a:r>
              <a:rPr lang="el-GR" sz="1600" b="1" baseline="30000" dirty="0" smtClean="0">
                <a:ea typeface="Times New Roman" pitchFamily="18" charset="0"/>
                <a:cs typeface="Tahoma" pitchFamily="34" charset="0"/>
              </a:rPr>
              <a:t>ου</a:t>
            </a:r>
            <a:r>
              <a:rPr lang="el-GR" sz="1600" b="1" dirty="0" smtClean="0">
                <a:ea typeface="Times New Roman" pitchFamily="18" charset="0"/>
                <a:cs typeface="Tahoma" pitchFamily="34" charset="0"/>
              </a:rPr>
              <a:t> και 10</a:t>
            </a:r>
            <a:r>
              <a:rPr lang="el-GR" sz="1600" b="1" baseline="30000" dirty="0" smtClean="0">
                <a:ea typeface="Times New Roman" pitchFamily="18" charset="0"/>
                <a:cs typeface="Tahoma" pitchFamily="34" charset="0"/>
              </a:rPr>
              <a:t>ου</a:t>
            </a:r>
            <a:r>
              <a:rPr lang="el-GR" sz="1600" b="1" dirty="0" smtClean="0">
                <a:ea typeface="Times New Roman" pitchFamily="18" charset="0"/>
                <a:cs typeface="Tahoma" pitchFamily="34" charset="0"/>
              </a:rPr>
              <a:t> Εξαμήνου</a:t>
            </a:r>
          </a:p>
          <a:p>
            <a:pPr marL="342900" lvl="0" indent="-342900" algn="just" eaLnBrk="0" fontAlgn="base" hangingPunct="0">
              <a:spcBef>
                <a:spcPct val="0"/>
              </a:spcBef>
              <a:spcAft>
                <a:spcPct val="0"/>
              </a:spcAft>
            </a:pPr>
            <a:endParaRPr lang="el-GR" sz="1600" b="1" dirty="0" smtClean="0">
              <a:ea typeface="Times New Roman" pitchFamily="18" charset="0"/>
              <a:cs typeface="Tahoma" pitchFamily="34" charset="0"/>
            </a:endParaRPr>
          </a:p>
          <a:p>
            <a:pPr marL="342900" lvl="0" indent="-342900" algn="just" eaLnBrk="0" fontAlgn="base" hangingPunct="0">
              <a:spcBef>
                <a:spcPct val="0"/>
              </a:spcBef>
              <a:spcAft>
                <a:spcPct val="0"/>
              </a:spcAft>
            </a:pPr>
            <a:endParaRPr lang="el-GR" sz="800" b="1" dirty="0" smtClean="0">
              <a:ea typeface="Times New Roman" pitchFamily="18" charset="0"/>
              <a:cs typeface="Tahoma" pitchFamily="34" charset="0"/>
            </a:endParaRPr>
          </a:p>
          <a:p>
            <a:pPr marL="342900" lvl="0" indent="-342900" algn="ctr" eaLnBrk="0" fontAlgn="base" hangingPunct="0">
              <a:spcBef>
                <a:spcPct val="0"/>
              </a:spcBef>
              <a:spcAft>
                <a:spcPct val="0"/>
              </a:spcAft>
            </a:pPr>
            <a:r>
              <a:rPr lang="el-GR" sz="1600" b="1" dirty="0" smtClean="0">
                <a:ea typeface="Times New Roman" pitchFamily="18" charset="0"/>
                <a:cs typeface="Tahoma" pitchFamily="34" charset="0"/>
              </a:rPr>
              <a:t>ΤΕΛΙΚΟΣ ΒΑΘΜΟΣ = (ΘΕΜΑΤΑ Α + 1</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ΠΡΟΟΔΟΣ + ΘΕΜΑΤΑ Β + 2</a:t>
            </a:r>
            <a:r>
              <a:rPr lang="el-GR" sz="1600" b="1" baseline="30000" dirty="0" smtClean="0">
                <a:ea typeface="Times New Roman" pitchFamily="18" charset="0"/>
                <a:cs typeface="Tahoma" pitchFamily="34" charset="0"/>
              </a:rPr>
              <a:t>Η</a:t>
            </a:r>
            <a:r>
              <a:rPr lang="el-GR" sz="1600" b="1" dirty="0" smtClean="0">
                <a:ea typeface="Times New Roman" pitchFamily="18" charset="0"/>
                <a:cs typeface="Tahoma" pitchFamily="34" charset="0"/>
              </a:rPr>
              <a:t> ΠΡΟΟΔΟΣ)*0,9 + ΕΡΓΑΣΤΗΡΙΟ*0,1</a:t>
            </a:r>
          </a:p>
          <a:p>
            <a:pPr marL="342900" lvl="0" indent="-342900" algn="just" eaLnBrk="0" fontAlgn="base" hangingPunct="0">
              <a:spcBef>
                <a:spcPct val="0"/>
              </a:spcBef>
              <a:spcAft>
                <a:spcPct val="0"/>
              </a:spcAft>
            </a:pPr>
            <a:endParaRPr lang="el-GR" sz="16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Όποια βαθμολογία (θεμάτων ή προόδου) κατοχυρώσει ο/η φοιτητής/</a:t>
            </a:r>
            <a:r>
              <a:rPr lang="el-GR" sz="1600" dirty="0" err="1" smtClean="0">
                <a:ea typeface="Times New Roman" pitchFamily="18" charset="0"/>
                <a:cs typeface="Tahoma" pitchFamily="34" charset="0"/>
              </a:rPr>
              <a:t>τρια</a:t>
            </a:r>
            <a:r>
              <a:rPr lang="el-GR" sz="1600" dirty="0" smtClean="0">
                <a:ea typeface="Times New Roman" pitchFamily="18" charset="0"/>
                <a:cs typeface="Tahoma" pitchFamily="34" charset="0"/>
              </a:rPr>
              <a:t> διατηρείται μέχρι και την επόμενη πτυχιακή εξεταστική (Φεβρουάριο**) - (π.χ. αν περάσει μόνο τη μία πρόοδο, τότε τον Σεπτέμβριο ή τον Φεβρουάριο μπορεί να δώσει μόνο την άλλη). </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Για να περάσει το μάθημα, κάποιος, θα πρέπει να έχει τουλάχιστον τη βάση στην 1</a:t>
            </a:r>
            <a:r>
              <a:rPr lang="el-GR" sz="1600" baseline="30000" dirty="0" smtClean="0">
                <a:ea typeface="Times New Roman" pitchFamily="18" charset="0"/>
                <a:cs typeface="Tahoma" pitchFamily="34" charset="0"/>
              </a:rPr>
              <a:t>η</a:t>
            </a:r>
            <a:r>
              <a:rPr lang="el-GR" sz="1600" dirty="0" smtClean="0">
                <a:ea typeface="Times New Roman" pitchFamily="18" charset="0"/>
                <a:cs typeface="Tahoma" pitchFamily="34" charset="0"/>
              </a:rPr>
              <a:t> Πρόοδο, στη 2</a:t>
            </a:r>
            <a:r>
              <a:rPr lang="el-GR" sz="1600" baseline="30000" dirty="0" smtClean="0">
                <a:ea typeface="Times New Roman" pitchFamily="18" charset="0"/>
                <a:cs typeface="Tahoma" pitchFamily="34" charset="0"/>
              </a:rPr>
              <a:t>η</a:t>
            </a:r>
            <a:r>
              <a:rPr lang="el-GR" sz="1600" dirty="0" smtClean="0">
                <a:ea typeface="Times New Roman" pitchFamily="18" charset="0"/>
                <a:cs typeface="Tahoma" pitchFamily="34" charset="0"/>
              </a:rPr>
              <a:t> Πρόοδο, στα Θέματα Α και στα Θέματα Β, και το άθροισμα των επιμέρους βαθμών να είναι πάνω από 5.</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Για τους φοιτητές του 6</a:t>
            </a:r>
            <a:r>
              <a:rPr lang="el-GR" sz="1600" baseline="30000" dirty="0" smtClean="0">
                <a:ea typeface="Times New Roman" pitchFamily="18" charset="0"/>
                <a:cs typeface="Tahoma" pitchFamily="34" charset="0"/>
              </a:rPr>
              <a:t>ου</a:t>
            </a:r>
            <a:r>
              <a:rPr lang="el-GR" sz="1600" dirty="0" smtClean="0">
                <a:ea typeface="Times New Roman" pitchFamily="18" charset="0"/>
                <a:cs typeface="Tahoma" pitchFamily="34" charset="0"/>
              </a:rPr>
              <a:t> , 8</a:t>
            </a:r>
            <a:r>
              <a:rPr lang="el-GR" sz="1600" baseline="30000" dirty="0" smtClean="0">
                <a:ea typeface="Times New Roman" pitchFamily="18" charset="0"/>
                <a:cs typeface="Tahoma" pitchFamily="34" charset="0"/>
              </a:rPr>
              <a:t>ου</a:t>
            </a:r>
            <a:r>
              <a:rPr lang="el-GR" sz="1600" dirty="0" smtClean="0">
                <a:ea typeface="Times New Roman" pitchFamily="18" charset="0"/>
                <a:cs typeface="Tahoma" pitchFamily="34" charset="0"/>
              </a:rPr>
              <a:t> και 10</a:t>
            </a:r>
            <a:r>
              <a:rPr lang="el-GR" sz="1600" baseline="30000" dirty="0" smtClean="0">
                <a:ea typeface="Times New Roman" pitchFamily="18" charset="0"/>
                <a:cs typeface="Tahoma" pitchFamily="34" charset="0"/>
              </a:rPr>
              <a:t>ου</a:t>
            </a:r>
            <a:r>
              <a:rPr lang="el-GR" sz="1600" dirty="0" smtClean="0">
                <a:ea typeface="Times New Roman" pitchFamily="18" charset="0"/>
                <a:cs typeface="Tahoma" pitchFamily="34" charset="0"/>
              </a:rPr>
              <a:t> Εξαμήνου, για να περαστεί το μάθημα θα πρέπει, εκτός από τα παραπάνω, και στο Εργαστήριο να έχουν πάρει τουλάχιστον τη βάση. Όσοι περάσουν το Εργαστήριο και κοπούν συνολικά στο μάθημα, δεν επαναλαμβάνουν το Εργαστήριο την επόμενη φορά που θα δηλώσουν το μάθημα.</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marL="355600" lvl="0" indent="-355600" algn="just" eaLnBrk="0" fontAlgn="base" hangingPunct="0">
              <a:spcBef>
                <a:spcPct val="0"/>
              </a:spcBef>
              <a:spcAft>
                <a:spcPct val="0"/>
              </a:spcAft>
            </a:pPr>
            <a:r>
              <a:rPr lang="el-GR" sz="1400" dirty="0" smtClean="0">
                <a:ea typeface="Times New Roman" pitchFamily="18" charset="0"/>
                <a:cs typeface="Tahoma" pitchFamily="34" charset="0"/>
              </a:rPr>
              <a:t>* 	Για να κατοχυρώσει βαθμολογία για τον Σεπτέμβριο ή τον Φεβρουάριο θα πρέπει να έχει πάρει τουλάχιστον τη βάση</a:t>
            </a:r>
          </a:p>
          <a:p>
            <a:pPr marL="355600" lvl="0" indent="-355600" algn="just" eaLnBrk="0" fontAlgn="base" hangingPunct="0">
              <a:spcBef>
                <a:spcPct val="0"/>
              </a:spcBef>
              <a:spcAft>
                <a:spcPct val="0"/>
              </a:spcAft>
            </a:pPr>
            <a:r>
              <a:rPr lang="el-GR" sz="1400" dirty="0" smtClean="0">
                <a:ea typeface="Times New Roman" pitchFamily="18" charset="0"/>
                <a:cs typeface="Tahoma" pitchFamily="34" charset="0"/>
              </a:rPr>
              <a:t>**	Με την προϋπόθεση να συνεχίσει η πτυχιακή εξεταστική να επιτρέπεται από το νόμο</a:t>
            </a:r>
            <a:endParaRPr lang="el-GR" sz="1600" dirty="0" smtClean="0">
              <a:ea typeface="Times New Roman" pitchFamily="18" charset="0"/>
              <a:cs typeface="Tahoma" pitchFamily="34" charset="0"/>
            </a:endParaRPr>
          </a:p>
        </p:txBody>
      </p:sp>
      <p:sp>
        <p:nvSpPr>
          <p:cNvPr id="5" name="Rectangle 1"/>
          <p:cNvSpPr>
            <a:spLocks noChangeArrowheads="1"/>
          </p:cNvSpPr>
          <p:nvPr/>
        </p:nvSpPr>
        <p:spPr bwMode="auto">
          <a:xfrm>
            <a:off x="0" y="-99392"/>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ctr" defTabSz="914400" rtl="0" eaLnBrk="1" fontAlgn="base" latinLnBrk="0" hangingPunct="1">
              <a:lnSpc>
                <a:spcPct val="100000"/>
              </a:lnSpc>
              <a:spcBef>
                <a:spcPct val="0"/>
              </a:spcBef>
              <a:spcAft>
                <a:spcPct val="0"/>
              </a:spcAft>
              <a:buClrTx/>
              <a:buSzTx/>
              <a:tabLst/>
            </a:pPr>
            <a:r>
              <a:rPr kumimoji="0" lang="el-GR" sz="2400" b="1" i="0" u="none" strike="noStrike" cap="none" normalizeH="0" baseline="0" dirty="0" smtClean="0">
                <a:ln>
                  <a:noFill/>
                </a:ln>
                <a:solidFill>
                  <a:schemeClr val="tx1"/>
                </a:solidFill>
                <a:effectLst/>
                <a:cs typeface="Tahoma" pitchFamily="34" charset="0"/>
              </a:rPr>
              <a:t>Σχήμα Βαθμολόγησης</a:t>
            </a:r>
            <a:endParaRPr kumimoji="0" lang="el-GR" sz="2400" b="1"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0" y="-38427"/>
            <a:ext cx="9144000" cy="7478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endParaRPr lang="el-GR" sz="16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Κάθε θέμα θα λύνεται από ομάδες ενός ή δύο το πολύ ατόμων. Οι ομάδες μπορούν δηλωθούν πριν από την κατάθεση του 1</a:t>
            </a:r>
            <a:r>
              <a:rPr lang="el-GR" sz="1600" baseline="30000" dirty="0" smtClean="0">
                <a:ea typeface="Times New Roman" pitchFamily="18" charset="0"/>
                <a:cs typeface="Tahoma" pitchFamily="34" charset="0"/>
              </a:rPr>
              <a:t>ου</a:t>
            </a:r>
            <a:r>
              <a:rPr lang="el-GR" sz="1600" dirty="0" smtClean="0">
                <a:ea typeface="Times New Roman" pitchFamily="18" charset="0"/>
                <a:cs typeface="Tahoma" pitchFamily="34" charset="0"/>
              </a:rPr>
              <a:t> θέματος.</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Η εκφώνηση, το αρχείο βαθμολογίας και  το υπόδειγμα λύσης (π.χ. </a:t>
            </a:r>
            <a:r>
              <a:rPr lang="en-US" sz="1600" b="1" dirty="0" smtClean="0">
                <a:ea typeface="Times New Roman" pitchFamily="18" charset="0"/>
                <a:cs typeface="Tahoma" pitchFamily="34" charset="0"/>
              </a:rPr>
              <a:t>Thema_1_omada_x</a:t>
            </a:r>
            <a:r>
              <a:rPr lang="el-GR" sz="1600" b="1" dirty="0" smtClean="0">
                <a:ea typeface="Times New Roman" pitchFamily="18" charset="0"/>
                <a:cs typeface="Tahoma" pitchFamily="34" charset="0"/>
              </a:rPr>
              <a:t> </a:t>
            </a:r>
            <a:r>
              <a:rPr lang="el-GR" sz="1600" dirty="0" smtClean="0">
                <a:ea typeface="Times New Roman" pitchFamily="18" charset="0"/>
                <a:cs typeface="Tahoma" pitchFamily="34" charset="0"/>
              </a:rPr>
              <a:t>ή</a:t>
            </a:r>
            <a:r>
              <a:rPr lang="el-GR" sz="1600" b="1" dirty="0" smtClean="0">
                <a:ea typeface="Times New Roman" pitchFamily="18" charset="0"/>
                <a:cs typeface="Tahoma" pitchFamily="34" charset="0"/>
              </a:rPr>
              <a:t> </a:t>
            </a:r>
            <a:r>
              <a:rPr lang="en-US" sz="1600" b="1" dirty="0" err="1" smtClean="0">
                <a:ea typeface="Times New Roman" pitchFamily="18" charset="0"/>
                <a:cs typeface="Tahoma" pitchFamily="34" charset="0"/>
              </a:rPr>
              <a:t>Thema</a:t>
            </a:r>
            <a:r>
              <a:rPr lang="en-US" sz="1600" b="1" dirty="0" smtClean="0">
                <a:ea typeface="Times New Roman" pitchFamily="18" charset="0"/>
                <a:cs typeface="Tahoma" pitchFamily="34" charset="0"/>
              </a:rPr>
              <a:t>_</a:t>
            </a:r>
            <a:r>
              <a:rPr lang="el-GR" sz="1600" b="1" dirty="0" smtClean="0">
                <a:ea typeface="Times New Roman" pitchFamily="18" charset="0"/>
                <a:cs typeface="Tahoma" pitchFamily="34" charset="0"/>
              </a:rPr>
              <a:t>2</a:t>
            </a:r>
            <a:r>
              <a:rPr lang="en-US" sz="1600" b="1" dirty="0" smtClean="0">
                <a:ea typeface="Times New Roman" pitchFamily="18" charset="0"/>
                <a:cs typeface="Tahoma" pitchFamily="34" charset="0"/>
              </a:rPr>
              <a:t>_</a:t>
            </a:r>
            <a:r>
              <a:rPr lang="en-US" sz="1600" b="1" dirty="0" err="1" smtClean="0">
                <a:ea typeface="Times New Roman" pitchFamily="18" charset="0"/>
                <a:cs typeface="Tahoma" pitchFamily="34" charset="0"/>
              </a:rPr>
              <a:t>omada</a:t>
            </a:r>
            <a:r>
              <a:rPr lang="el-GR" sz="1600" b="1" dirty="0" smtClean="0">
                <a:ea typeface="Times New Roman" pitchFamily="18" charset="0"/>
                <a:cs typeface="Tahoma" pitchFamily="34" charset="0"/>
              </a:rPr>
              <a:t>_</a:t>
            </a:r>
            <a:r>
              <a:rPr lang="en-US" sz="1600" b="1" dirty="0" smtClean="0">
                <a:ea typeface="Times New Roman" pitchFamily="18" charset="0"/>
                <a:cs typeface="Tahoma" pitchFamily="34" charset="0"/>
              </a:rPr>
              <a:t>x</a:t>
            </a:r>
            <a:r>
              <a:rPr lang="el-GR" sz="1600" dirty="0" smtClean="0">
                <a:ea typeface="Times New Roman" pitchFamily="18" charset="0"/>
                <a:cs typeface="Tahoma" pitchFamily="34" charset="0"/>
              </a:rPr>
              <a:t>) κάθε </a:t>
            </a:r>
            <a:r>
              <a:rPr lang="el-GR" sz="1600" b="1" dirty="0" smtClean="0">
                <a:ea typeface="Times New Roman" pitchFamily="18" charset="0"/>
                <a:cs typeface="Tahoma" pitchFamily="34" charset="0"/>
              </a:rPr>
              <a:t>Εβδομαδιαίου Θέματος </a:t>
            </a:r>
            <a:r>
              <a:rPr lang="el-GR" sz="1600" dirty="0" smtClean="0">
                <a:ea typeface="Times New Roman" pitchFamily="18" charset="0"/>
                <a:cs typeface="Tahoma" pitchFamily="34" charset="0"/>
              </a:rPr>
              <a:t>θα βρίσκονται αναρτημένα στον κατάλογο </a:t>
            </a:r>
            <a:r>
              <a:rPr lang="en-US" sz="1600" dirty="0" smtClean="0">
                <a:ea typeface="Times New Roman" pitchFamily="18" charset="0"/>
                <a:cs typeface="Tahoma" pitchFamily="34" charset="0"/>
              </a:rPr>
              <a:t>“</a:t>
            </a:r>
            <a:r>
              <a:rPr lang="el-GR" sz="1600" b="1" dirty="0" smtClean="0">
                <a:ea typeface="Times New Roman" pitchFamily="18" charset="0"/>
                <a:cs typeface="Tahoma" pitchFamily="34" charset="0"/>
              </a:rPr>
              <a:t>Εργασίες</a:t>
            </a:r>
            <a:r>
              <a:rPr lang="en-US" sz="1600" dirty="0" smtClean="0">
                <a:ea typeface="Times New Roman" pitchFamily="18" charset="0"/>
                <a:cs typeface="Tahoma" pitchFamily="34" charset="0"/>
              </a:rPr>
              <a:t>”</a:t>
            </a:r>
            <a:r>
              <a:rPr lang="el-GR" sz="1600" dirty="0" smtClean="0">
                <a:ea typeface="Times New Roman" pitchFamily="18" charset="0"/>
                <a:cs typeface="Tahoma" pitchFamily="34" charset="0"/>
              </a:rPr>
              <a:t> του </a:t>
            </a:r>
            <a:r>
              <a:rPr lang="en-US" sz="1600" b="1" dirty="0" smtClean="0">
                <a:ea typeface="Times New Roman" pitchFamily="18" charset="0"/>
                <a:cs typeface="Tahoma" pitchFamily="34" charset="0"/>
              </a:rPr>
              <a:t>e-class</a:t>
            </a:r>
            <a:r>
              <a:rPr lang="el-GR" sz="1600" dirty="0" smtClean="0">
                <a:ea typeface="Times New Roman" pitchFamily="18" charset="0"/>
                <a:cs typeface="Tahoma" pitchFamily="34" charset="0"/>
              </a:rPr>
              <a:t>, στον αντίστοιχο φάκελο (Φάκελος Θέματος 1, Φάκελος Θέματος 2 </a:t>
            </a:r>
            <a:r>
              <a:rPr lang="el-GR" sz="1600" dirty="0" err="1" smtClean="0">
                <a:ea typeface="Times New Roman" pitchFamily="18" charset="0"/>
                <a:cs typeface="Tahoma" pitchFamily="34" charset="0"/>
              </a:rPr>
              <a:t>κ.ο.κ</a:t>
            </a:r>
            <a:r>
              <a:rPr lang="el-GR" sz="1600" dirty="0" smtClean="0">
                <a:ea typeface="Times New Roman" pitchFamily="18" charset="0"/>
                <a:cs typeface="Tahoma" pitchFamily="34" charset="0"/>
              </a:rPr>
              <a:t>.) και από την ημέρα του αντίστοιχου μαθήματος.</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Κάθε ομάδα φοιτητών κατεβάζει και σώζει το υπόδειγμα λύσης με όνομα </a:t>
            </a:r>
            <a:r>
              <a:rPr lang="en-US" sz="1600" dirty="0" err="1" smtClean="0">
                <a:ea typeface="Times New Roman" pitchFamily="18" charset="0"/>
                <a:cs typeface="Tahoma" pitchFamily="34" charset="0"/>
              </a:rPr>
              <a:t>Thema</a:t>
            </a:r>
            <a:r>
              <a:rPr lang="en-US" sz="1600" dirty="0" smtClean="0">
                <a:ea typeface="Times New Roman" pitchFamily="18" charset="0"/>
                <a:cs typeface="Tahoma" pitchFamily="34" charset="0"/>
              </a:rPr>
              <a:t>_ 1_ </a:t>
            </a:r>
            <a:r>
              <a:rPr lang="en-US" sz="1600" dirty="0" err="1" smtClean="0">
                <a:ea typeface="Times New Roman" pitchFamily="18" charset="0"/>
                <a:cs typeface="Tahoma" pitchFamily="34" charset="0"/>
              </a:rPr>
              <a:t>omada</a:t>
            </a:r>
            <a:r>
              <a:rPr lang="en-US" sz="1600" dirty="0" smtClean="0">
                <a:ea typeface="Times New Roman" pitchFamily="18" charset="0"/>
                <a:cs typeface="Tahoma" pitchFamily="34" charset="0"/>
              </a:rPr>
              <a:t>_</a:t>
            </a:r>
            <a:r>
              <a:rPr lang="el-GR" sz="1600" dirty="0" smtClean="0">
                <a:ea typeface="Times New Roman" pitchFamily="18" charset="0"/>
                <a:cs typeface="Tahoma" pitchFamily="34" charset="0"/>
              </a:rPr>
              <a:t>1, η πρώτη ομάδα, </a:t>
            </a:r>
            <a:r>
              <a:rPr lang="en-US" sz="1600" dirty="0" err="1" smtClean="0">
                <a:ea typeface="Times New Roman" pitchFamily="18" charset="0"/>
                <a:cs typeface="Tahoma" pitchFamily="34" charset="0"/>
              </a:rPr>
              <a:t>Thema</a:t>
            </a:r>
            <a:r>
              <a:rPr lang="en-US" sz="1600" dirty="0" smtClean="0">
                <a:ea typeface="Times New Roman" pitchFamily="18" charset="0"/>
                <a:cs typeface="Tahoma" pitchFamily="34" charset="0"/>
              </a:rPr>
              <a:t>_ 1_ </a:t>
            </a:r>
            <a:r>
              <a:rPr lang="en-US" sz="1600" dirty="0" err="1" smtClean="0">
                <a:ea typeface="Times New Roman" pitchFamily="18" charset="0"/>
                <a:cs typeface="Tahoma" pitchFamily="34" charset="0"/>
              </a:rPr>
              <a:t>omada</a:t>
            </a:r>
            <a:r>
              <a:rPr lang="en-US" sz="1600" dirty="0" smtClean="0">
                <a:ea typeface="Times New Roman" pitchFamily="18" charset="0"/>
                <a:cs typeface="Tahoma" pitchFamily="34" charset="0"/>
              </a:rPr>
              <a:t>_</a:t>
            </a:r>
            <a:r>
              <a:rPr lang="el-GR" sz="1600" dirty="0" smtClean="0">
                <a:ea typeface="Times New Roman" pitchFamily="18" charset="0"/>
                <a:cs typeface="Tahoma" pitchFamily="34" charset="0"/>
              </a:rPr>
              <a:t>2 η δεύτερη …. </a:t>
            </a:r>
            <a:r>
              <a:rPr lang="en-US" sz="1600" dirty="0" err="1" smtClean="0">
                <a:ea typeface="Times New Roman" pitchFamily="18" charset="0"/>
                <a:cs typeface="Tahoma" pitchFamily="34" charset="0"/>
              </a:rPr>
              <a:t>Thema</a:t>
            </a:r>
            <a:r>
              <a:rPr lang="en-US" sz="1600" dirty="0" smtClean="0">
                <a:ea typeface="Times New Roman" pitchFamily="18" charset="0"/>
                <a:cs typeface="Tahoma" pitchFamily="34" charset="0"/>
              </a:rPr>
              <a:t>_ 1_ </a:t>
            </a:r>
            <a:r>
              <a:rPr lang="en-US" sz="1600" dirty="0" err="1" smtClean="0">
                <a:ea typeface="Times New Roman" pitchFamily="18" charset="0"/>
                <a:cs typeface="Tahoma" pitchFamily="34" charset="0"/>
              </a:rPr>
              <a:t>omada</a:t>
            </a:r>
            <a:r>
              <a:rPr lang="en-US" sz="1600" dirty="0" smtClean="0">
                <a:ea typeface="Times New Roman" pitchFamily="18" charset="0"/>
                <a:cs typeface="Tahoma" pitchFamily="34" charset="0"/>
              </a:rPr>
              <a:t>_</a:t>
            </a:r>
            <a:r>
              <a:rPr lang="el-GR" sz="1600" dirty="0" smtClean="0">
                <a:ea typeface="Times New Roman" pitchFamily="18" charset="0"/>
                <a:cs typeface="Tahoma" pitchFamily="34" charset="0"/>
              </a:rPr>
              <a:t>15 η 15</a:t>
            </a:r>
            <a:r>
              <a:rPr lang="el-GR" sz="1600" baseline="30000" dirty="0" smtClean="0">
                <a:ea typeface="Times New Roman" pitchFamily="18" charset="0"/>
                <a:cs typeface="Tahoma" pitchFamily="34" charset="0"/>
              </a:rPr>
              <a:t>η</a:t>
            </a:r>
            <a:r>
              <a:rPr lang="el-GR" sz="1600" dirty="0" smtClean="0">
                <a:ea typeface="Times New Roman" pitchFamily="18" charset="0"/>
                <a:cs typeface="Tahoma" pitchFamily="34" charset="0"/>
              </a:rPr>
              <a:t> ομάδα … </a:t>
            </a:r>
            <a:r>
              <a:rPr lang="el-GR" sz="1600" dirty="0" err="1" smtClean="0">
                <a:ea typeface="Times New Roman" pitchFamily="18" charset="0"/>
                <a:cs typeface="Tahoma" pitchFamily="34" charset="0"/>
              </a:rPr>
              <a:t>κ.ο.κ</a:t>
            </a:r>
            <a:r>
              <a:rPr lang="el-GR" sz="1600" dirty="0" smtClean="0">
                <a:ea typeface="Times New Roman" pitchFamily="18" charset="0"/>
                <a:cs typeface="Tahoma" pitchFamily="34" charset="0"/>
              </a:rPr>
              <a:t>.</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Λύνει το θέμα μέσα στο αρχείο του υποδείγματος και το ανεβάζει στο φάκελο από όπου κατέβασε το υπόδειγμα (π.χ. Φάκελος Θέματος 1) με το όνομα που του έχει δώσει (π.χ. </a:t>
            </a:r>
            <a:r>
              <a:rPr lang="en-US" sz="1600" dirty="0" err="1" smtClean="0">
                <a:ea typeface="Times New Roman" pitchFamily="18" charset="0"/>
                <a:cs typeface="Tahoma" pitchFamily="34" charset="0"/>
              </a:rPr>
              <a:t>Thema</a:t>
            </a:r>
            <a:r>
              <a:rPr lang="en-US" sz="1600" dirty="0" smtClean="0">
                <a:ea typeface="Times New Roman" pitchFamily="18" charset="0"/>
                <a:cs typeface="Tahoma" pitchFamily="34" charset="0"/>
              </a:rPr>
              <a:t>_ 1_ </a:t>
            </a:r>
            <a:r>
              <a:rPr lang="en-US" sz="1600" dirty="0" err="1" smtClean="0">
                <a:ea typeface="Times New Roman" pitchFamily="18" charset="0"/>
                <a:cs typeface="Tahoma" pitchFamily="34" charset="0"/>
              </a:rPr>
              <a:t>omada</a:t>
            </a:r>
            <a:r>
              <a:rPr lang="en-US" sz="1600" dirty="0" smtClean="0">
                <a:ea typeface="Times New Roman" pitchFamily="18" charset="0"/>
                <a:cs typeface="Tahoma" pitchFamily="34" charset="0"/>
              </a:rPr>
              <a:t>_</a:t>
            </a:r>
            <a:r>
              <a:rPr lang="el-GR" sz="1600" dirty="0" smtClean="0">
                <a:ea typeface="Times New Roman" pitchFamily="18" charset="0"/>
                <a:cs typeface="Tahoma" pitchFamily="34" charset="0"/>
              </a:rPr>
              <a:t>1, </a:t>
            </a:r>
            <a:r>
              <a:rPr lang="en-US" sz="1600" dirty="0" err="1" smtClean="0">
                <a:ea typeface="Times New Roman" pitchFamily="18" charset="0"/>
                <a:cs typeface="Tahoma" pitchFamily="34" charset="0"/>
              </a:rPr>
              <a:t>Thema</a:t>
            </a:r>
            <a:r>
              <a:rPr lang="en-US" sz="1600" dirty="0" smtClean="0">
                <a:ea typeface="Times New Roman" pitchFamily="18" charset="0"/>
                <a:cs typeface="Tahoma" pitchFamily="34" charset="0"/>
              </a:rPr>
              <a:t>_ 1_ </a:t>
            </a:r>
            <a:r>
              <a:rPr lang="en-US" sz="1600" dirty="0" err="1" smtClean="0">
                <a:ea typeface="Times New Roman" pitchFamily="18" charset="0"/>
                <a:cs typeface="Tahoma" pitchFamily="34" charset="0"/>
              </a:rPr>
              <a:t>omada</a:t>
            </a:r>
            <a:r>
              <a:rPr lang="en-US" sz="1600" dirty="0" smtClean="0">
                <a:ea typeface="Times New Roman" pitchFamily="18" charset="0"/>
                <a:cs typeface="Tahoma" pitchFamily="34" charset="0"/>
              </a:rPr>
              <a:t>_</a:t>
            </a:r>
            <a:r>
              <a:rPr lang="el-GR" sz="1600" dirty="0" smtClean="0">
                <a:ea typeface="Times New Roman" pitchFamily="18" charset="0"/>
                <a:cs typeface="Tahoma" pitchFamily="34" charset="0"/>
              </a:rPr>
              <a:t>2 </a:t>
            </a:r>
            <a:r>
              <a:rPr lang="el-GR" sz="1600" dirty="0" err="1" smtClean="0">
                <a:ea typeface="Times New Roman" pitchFamily="18" charset="0"/>
                <a:cs typeface="Tahoma" pitchFamily="34" charset="0"/>
              </a:rPr>
              <a:t>κ.ο.κ</a:t>
            </a:r>
            <a:r>
              <a:rPr lang="el-GR" sz="1600" dirty="0" smtClean="0">
                <a:ea typeface="Times New Roman" pitchFamily="18" charset="0"/>
                <a:cs typeface="Tahoma" pitchFamily="34" charset="0"/>
              </a:rPr>
              <a:t>.), χωρίς:</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marL="342900" lvl="0" indent="-342900" algn="just" eaLnBrk="0" fontAlgn="base" hangingPunct="0">
              <a:spcBef>
                <a:spcPct val="0"/>
              </a:spcBef>
              <a:spcAft>
                <a:spcPct val="0"/>
              </a:spcAft>
              <a:buFont typeface="+mj-lt"/>
              <a:buAutoNum type="arabicPeriod"/>
            </a:pPr>
            <a:r>
              <a:rPr lang="el-GR" sz="1600" dirty="0" smtClean="0">
                <a:ea typeface="Times New Roman" pitchFamily="18" charset="0"/>
                <a:cs typeface="Tahoma" pitchFamily="34" charset="0"/>
              </a:rPr>
              <a:t>να αλλάξει τον τύπο του αρχείου (μόνο αρχεία </a:t>
            </a:r>
            <a:r>
              <a:rPr lang="en-US" sz="1600" dirty="0" err="1" smtClean="0">
                <a:ea typeface="Times New Roman" pitchFamily="18" charset="0"/>
                <a:cs typeface="Tahoma" pitchFamily="34" charset="0"/>
              </a:rPr>
              <a:t>xlxs</a:t>
            </a:r>
            <a:r>
              <a:rPr lang="el-GR" sz="1600" dirty="0" smtClean="0">
                <a:ea typeface="Times New Roman" pitchFamily="18" charset="0"/>
                <a:cs typeface="Tahoma" pitchFamily="34" charset="0"/>
              </a:rPr>
              <a:t> γίνονται δεκτά)</a:t>
            </a:r>
          </a:p>
          <a:p>
            <a:pPr marL="342900" lvl="0" indent="-342900" algn="just" eaLnBrk="0" fontAlgn="base" hangingPunct="0">
              <a:spcBef>
                <a:spcPct val="0"/>
              </a:spcBef>
              <a:spcAft>
                <a:spcPct val="0"/>
              </a:spcAft>
              <a:buFont typeface="+mj-lt"/>
              <a:buAutoNum type="arabicPeriod"/>
            </a:pPr>
            <a:r>
              <a:rPr lang="el-GR" sz="1600" dirty="0" smtClean="0">
                <a:ea typeface="Times New Roman" pitchFamily="18" charset="0"/>
                <a:cs typeface="Tahoma" pitchFamily="34" charset="0"/>
              </a:rPr>
              <a:t>να προσθέσει άλλα φύλλα εργασίας στο αρχείο </a:t>
            </a:r>
            <a:r>
              <a:rPr lang="en-US" sz="1600" dirty="0" err="1" smtClean="0">
                <a:ea typeface="Times New Roman" pitchFamily="18" charset="0"/>
                <a:cs typeface="Tahoma" pitchFamily="34" charset="0"/>
              </a:rPr>
              <a:t>xlxs</a:t>
            </a:r>
            <a:r>
              <a:rPr lang="el-GR" sz="1600" dirty="0" smtClean="0">
                <a:ea typeface="Times New Roman" pitchFamily="18" charset="0"/>
                <a:cs typeface="Tahoma" pitchFamily="34" charset="0"/>
              </a:rPr>
              <a:t>, πέραν του φύλλου </a:t>
            </a:r>
            <a:r>
              <a:rPr lang="en-US" sz="1600" dirty="0" smtClean="0">
                <a:ea typeface="Times New Roman" pitchFamily="18" charset="0"/>
                <a:cs typeface="Tahoma" pitchFamily="34" charset="0"/>
              </a:rPr>
              <a:t>sheet1</a:t>
            </a:r>
            <a:r>
              <a:rPr lang="el-GR" sz="1600" dirty="0" smtClean="0">
                <a:ea typeface="Times New Roman" pitchFamily="18" charset="0"/>
                <a:cs typeface="Tahoma" pitchFamily="34" charset="0"/>
              </a:rPr>
              <a:t>, που το αρχείο αυτό περιέχει</a:t>
            </a:r>
          </a:p>
          <a:p>
            <a:pPr marL="342900" lvl="0" indent="-342900" algn="just" eaLnBrk="0" fontAlgn="base" hangingPunct="0">
              <a:spcBef>
                <a:spcPct val="0"/>
              </a:spcBef>
              <a:spcAft>
                <a:spcPct val="0"/>
              </a:spcAft>
              <a:buFont typeface="+mj-lt"/>
              <a:buAutoNum type="arabicPeriod"/>
            </a:pPr>
            <a:r>
              <a:rPr lang="el-GR" sz="1600" dirty="0" smtClean="0">
                <a:ea typeface="Times New Roman" pitchFamily="18" charset="0"/>
                <a:cs typeface="Tahoma" pitchFamily="34" charset="0"/>
              </a:rPr>
              <a:t>να προσθέσει γραμμές ή στήλες, στο αρχείο του υποδείγματος που κατέβασε, να μετακινήσει ή να ξεκλειδώσει κελιά </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Το αρχείο της βαθμολογίας σε κάθε φάκελο θα ανανεώνεται εβδομαδιαία, θα δείχνει τα κελία στα οποία η κάθε ομάδα θα έχει κάνει λάθος (αν έχει κάνει), θα αφαιρεί μία μονάδα για κάθε λάθος και θα σημειώνει τη βαθμολογία του κάθε θέματος, για την κάθε ομάδα.</a:t>
            </a:r>
          </a:p>
          <a:p>
            <a:pPr lvl="0" algn="just" eaLnBrk="0" fontAlgn="base" hangingPunct="0">
              <a:spcBef>
                <a:spcPct val="0"/>
              </a:spcBef>
              <a:spcAft>
                <a:spcPct val="0"/>
              </a:spcAft>
            </a:pPr>
            <a:endParaRPr lang="el-GR" sz="800" dirty="0" smtClean="0">
              <a:ea typeface="Times New Roman" pitchFamily="18" charset="0"/>
              <a:cs typeface="Tahoma" pitchFamily="34" charset="0"/>
            </a:endParaRPr>
          </a:p>
          <a:p>
            <a:pPr lvl="0" algn="just" eaLnBrk="0" fontAlgn="base" hangingPunct="0">
              <a:spcBef>
                <a:spcPct val="0"/>
              </a:spcBef>
              <a:spcAft>
                <a:spcPct val="0"/>
              </a:spcAft>
            </a:pPr>
            <a:r>
              <a:rPr lang="el-GR" sz="1600" dirty="0" smtClean="0">
                <a:ea typeface="Times New Roman" pitchFamily="18" charset="0"/>
                <a:cs typeface="Tahoma" pitchFamily="34" charset="0"/>
              </a:rPr>
              <a:t>Με βάση την υπόδειξη των λαθών, κάθε ομάδα θα μπορεί να ξανανεβάζει τη λύση του θέματος της, πάντα στον ίδιο φάκελο, διορθώνοντας τα λάθη και βελτιώνοντας τη βαθμολογία της, έως και την Εξεταστική του Σεπτεμβρίου (ή του επόμενου Φεβρουαρίου, αν ο νόμος επιτρέπει πτυχιακή εξεταστική). Με τον τρόπο αυτό κάθε ομάδα μπορεί να πάρει τη μέγιστη βαθμολογία (10) σε κάθε θέμα, ανεξάρτητα από το πόσες φορές το διόρθωσε. </a:t>
            </a:r>
          </a:p>
          <a:p>
            <a:pPr lvl="0" algn="just" eaLnBrk="0" fontAlgn="base" hangingPunct="0">
              <a:spcBef>
                <a:spcPct val="0"/>
              </a:spcBef>
              <a:spcAft>
                <a:spcPct val="0"/>
              </a:spcAft>
            </a:pPr>
            <a:endParaRPr lang="el-GR" sz="1600" dirty="0" smtClean="0">
              <a:ea typeface="Times New Roman" pitchFamily="18" charset="0"/>
              <a:cs typeface="Tahoma" pitchFamily="34" charset="0"/>
            </a:endParaRPr>
          </a:p>
          <a:p>
            <a:pPr lvl="0" algn="just" eaLnBrk="0" fontAlgn="base" hangingPunct="0">
              <a:spcBef>
                <a:spcPct val="0"/>
              </a:spcBef>
              <a:spcAft>
                <a:spcPct val="0"/>
              </a:spcAft>
            </a:pPr>
            <a:endParaRPr lang="el-GR" sz="1600" dirty="0" smtClean="0">
              <a:ea typeface="Times New Roman" pitchFamily="18" charset="0"/>
              <a:cs typeface="Tahoma" pitchFamily="34" charset="0"/>
            </a:endParaRPr>
          </a:p>
        </p:txBody>
      </p:sp>
      <p:sp>
        <p:nvSpPr>
          <p:cNvPr id="5" name="Rectangle 1"/>
          <p:cNvSpPr>
            <a:spLocks noChangeArrowheads="1"/>
          </p:cNvSpPr>
          <p:nvPr/>
        </p:nvSpPr>
        <p:spPr bwMode="auto">
          <a:xfrm>
            <a:off x="0" y="-99392"/>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algn="ctr" defTabSz="914400" rtl="0" eaLnBrk="1" fontAlgn="base" latinLnBrk="0" hangingPunct="1">
              <a:lnSpc>
                <a:spcPct val="100000"/>
              </a:lnSpc>
              <a:spcBef>
                <a:spcPct val="0"/>
              </a:spcBef>
              <a:spcAft>
                <a:spcPct val="0"/>
              </a:spcAft>
              <a:buClrTx/>
              <a:buSzTx/>
              <a:tabLst/>
            </a:pPr>
            <a:r>
              <a:rPr kumimoji="0" lang="el-GR" sz="2400" b="1" i="0" u="none" strike="noStrike" cap="none" normalizeH="0" baseline="0" dirty="0" smtClean="0">
                <a:ln>
                  <a:noFill/>
                </a:ln>
                <a:solidFill>
                  <a:schemeClr val="tx1"/>
                </a:solidFill>
                <a:effectLst/>
                <a:cs typeface="Tahoma" pitchFamily="34" charset="0"/>
              </a:rPr>
              <a:t>Εβδομαδιαία Θέματα</a:t>
            </a:r>
            <a:endParaRPr kumimoji="0" lang="el-GR" sz="2400" b="1"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1578</TotalTime>
  <Words>370</Words>
  <Application>Microsoft Office PowerPoint</Application>
  <PresentationFormat>On-screen Show (4:3)</PresentationFormat>
  <Paragraphs>73</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Tahoma</vt:lpstr>
      <vt:lpstr>Times New Roman</vt:lpstr>
      <vt:lpstr>Θέμα του Office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costas</dc:creator>
  <cp:lastModifiedBy>user</cp:lastModifiedBy>
  <cp:revision>152</cp:revision>
  <dcterms:created xsi:type="dcterms:W3CDTF">2011-10-10T12:35:39Z</dcterms:created>
  <dcterms:modified xsi:type="dcterms:W3CDTF">2020-03-04T14:51:20Z</dcterms:modified>
</cp:coreProperties>
</file>