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3" r:id="rId9"/>
    <p:sldId id="265" r:id="rId10"/>
    <p:sldId id="266" r:id="rId11"/>
    <p:sldId id="268" r:id="rId12"/>
    <p:sldId id="260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8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655-BDE0-144E-BD72-0A48616AD8D5}" type="datetimeFigureOut">
              <a:rPr lang="en-US" smtClean="0"/>
              <a:t>16/04/21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1986"/>
            <a:ext cx="7772400" cy="2365078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4000" dirty="0" smtClean="0"/>
              <a:t>Γιώργος </a:t>
            </a:r>
            <a:r>
              <a:rPr lang="el-GR" sz="4000" dirty="0" err="1" smtClean="0"/>
              <a:t>Μαυρομμάτης</a:t>
            </a:r>
            <a:r>
              <a:rPr lang="el-GR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>
                <a:solidFill>
                  <a:schemeClr val="tx1"/>
                </a:solidFill>
              </a:rPr>
              <a:t>Ενότητα </a:t>
            </a:r>
            <a:r>
              <a:rPr lang="el-GR" sz="4400" dirty="0">
                <a:solidFill>
                  <a:schemeClr val="tx1"/>
                </a:solidFill>
              </a:rPr>
              <a:t>6</a:t>
            </a:r>
            <a:r>
              <a:rPr lang="el-GR" sz="4400" baseline="30000" dirty="0" smtClean="0">
                <a:solidFill>
                  <a:schemeClr val="tx1"/>
                </a:solidFill>
              </a:rPr>
              <a:t>η</a:t>
            </a:r>
            <a:r>
              <a:rPr lang="el-GR" sz="4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l-GR" sz="2400" dirty="0" err="1" smtClean="0">
                <a:solidFill>
                  <a:schemeClr val="tx1"/>
                </a:solidFill>
              </a:rPr>
              <a:t>α+β</a:t>
            </a:r>
            <a:r>
              <a:rPr lang="el-GR" sz="2400" dirty="0" smtClean="0">
                <a:solidFill>
                  <a:schemeClr val="tx1"/>
                </a:solidFill>
              </a:rPr>
              <a:t>) </a:t>
            </a:r>
            <a:endParaRPr lang="el-GR" sz="2400" dirty="0" smtClean="0">
              <a:solidFill>
                <a:schemeClr val="tx1"/>
              </a:solidFill>
            </a:endParaRPr>
          </a:p>
          <a:p>
            <a:r>
              <a:rPr lang="el-GR" sz="4400" b="1" dirty="0" smtClean="0">
                <a:solidFill>
                  <a:schemeClr val="tx1"/>
                </a:solidFill>
              </a:rPr>
              <a:t>ΕΘΝΙΚΙΣΜΟ</a:t>
            </a:r>
            <a:r>
              <a:rPr lang="el-GR" sz="4400" b="1" dirty="0">
                <a:solidFill>
                  <a:schemeClr val="tx1"/>
                </a:solidFill>
              </a:rPr>
              <a:t>Σ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762000"/>
            <a:ext cx="8940800" cy="117591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Εθνικισμός</a:t>
            </a:r>
            <a:br>
              <a:rPr lang="el-GR" dirty="0" smtClean="0"/>
            </a:br>
            <a:r>
              <a:rPr lang="el-GR" dirty="0"/>
              <a:t>Ιδεολογία και  πολιτικό κίνημα 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>με </a:t>
            </a:r>
            <a:r>
              <a:rPr lang="el-GR" sz="2700" dirty="0"/>
              <a:t>σκοπό την 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3600" b="1" dirty="0" smtClean="0"/>
              <a:t>δημιουργία</a:t>
            </a:r>
            <a:r>
              <a:rPr lang="el-GR" sz="3600" dirty="0" smtClean="0"/>
              <a:t> </a:t>
            </a:r>
            <a:r>
              <a:rPr lang="el-GR" sz="3600" dirty="0"/>
              <a:t>ή </a:t>
            </a:r>
            <a:r>
              <a:rPr lang="el-GR" sz="3600" dirty="0" smtClean="0"/>
              <a:t>την </a:t>
            </a:r>
            <a:r>
              <a:rPr lang="el-GR" sz="3600" b="1" dirty="0"/>
              <a:t>ολοκλήρωση</a:t>
            </a:r>
            <a:r>
              <a:rPr lang="el-GR" sz="3600" dirty="0"/>
              <a:t> του έθνους κράτους</a:t>
            </a:r>
            <a:br>
              <a:rPr lang="el-GR" sz="3600" dirty="0"/>
            </a:br>
            <a:r>
              <a:rPr lang="el-GR" dirty="0" smtClean="0"/>
              <a:t> </a:t>
            </a:r>
            <a:endParaRPr lang="en-US" dirty="0"/>
          </a:p>
        </p:txBody>
      </p:sp>
      <p:pic>
        <p:nvPicPr>
          <p:cNvPr id="4" name="Content Placeholder 3" descr="αυτοκρ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743" r="-51743"/>
          <a:stretch>
            <a:fillRect/>
          </a:stretch>
        </p:blipFill>
        <p:spPr>
          <a:xfrm>
            <a:off x="-1067645" y="2278362"/>
            <a:ext cx="11729721" cy="4459352"/>
          </a:xfrm>
        </p:spPr>
      </p:pic>
    </p:spTree>
    <p:extLst>
      <p:ext uri="{BB962C8B-B14F-4D97-AF65-F5344CB8AC3E}">
        <p14:creationId xmlns:p14="http://schemas.microsoft.com/office/powerpoint/2010/main" val="267509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2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8" y="405915"/>
            <a:ext cx="8902643" cy="6219665"/>
          </a:xfrm>
        </p:spPr>
        <p:txBody>
          <a:bodyPr/>
          <a:lstStyle/>
          <a:p>
            <a:r>
              <a:rPr lang="el-GR" sz="4400" dirty="0" smtClean="0"/>
              <a:t>Ποι</a:t>
            </a:r>
            <a:r>
              <a:rPr lang="el-GR" sz="4400" dirty="0"/>
              <a:t>ο</a:t>
            </a:r>
            <a:r>
              <a:rPr lang="el-GR" sz="4400" dirty="0" smtClean="0"/>
              <a:t> </a:t>
            </a:r>
            <a:r>
              <a:rPr lang="el-GR" sz="4400" dirty="0"/>
              <a:t>μπορεί να είναι πρόβλημα; </a:t>
            </a:r>
            <a:endParaRPr lang="el-GR" sz="44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dirty="0"/>
              <a:t>Το να μην συμπεριλαμβάνει όλα τα εθνικά εδάφη (τάφοι προγόνων ...   κόκκινη μηλιά...)  ή το να υπάρχουν στα εδάφη του «αλλοεθνείς» </a:t>
            </a:r>
            <a:endParaRPr lang="el-G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Το έθνος-κράτος αξιώνει και επιβάλλει καθαρότητα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4400" dirty="0" smtClean="0"/>
              <a:t>Και </a:t>
            </a:r>
            <a:r>
              <a:rPr lang="el-GR" sz="4400" dirty="0"/>
              <a:t>ποια </a:t>
            </a:r>
            <a:r>
              <a:rPr lang="el-GR" sz="4400" dirty="0" smtClean="0"/>
              <a:t>μπορεί να είναι </a:t>
            </a:r>
            <a:r>
              <a:rPr lang="el-GR" sz="4400" dirty="0"/>
              <a:t>η λύση;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430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>
            <a:normAutofit/>
          </a:bodyPr>
          <a:lstStyle/>
          <a:p>
            <a:r>
              <a:rPr lang="el-GR" dirty="0" smtClean="0"/>
              <a:t>Εθνικισμός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4" y="1187294"/>
            <a:ext cx="8689475" cy="5460138"/>
          </a:xfrm>
        </p:spPr>
        <p:txBody>
          <a:bodyPr>
            <a:normAutofit fontScale="92500"/>
          </a:bodyPr>
          <a:lstStyle/>
          <a:p>
            <a:r>
              <a:rPr lang="el-GR" sz="3500" dirty="0" err="1" smtClean="0"/>
              <a:t>Νεωτερικό</a:t>
            </a:r>
            <a:r>
              <a:rPr lang="el-GR" sz="3500" dirty="0" smtClean="0"/>
              <a:t> φαινόμενο  (έθνος κράτος) </a:t>
            </a:r>
          </a:p>
          <a:p>
            <a:r>
              <a:rPr lang="el-GR" sz="3600" dirty="0"/>
              <a:t>Ε</a:t>
            </a:r>
            <a:r>
              <a:rPr lang="el-GR" sz="3600" dirty="0" smtClean="0"/>
              <a:t>νεργός </a:t>
            </a:r>
            <a:r>
              <a:rPr lang="el-GR" sz="3600" dirty="0"/>
              <a:t>αλληλεγγύη </a:t>
            </a:r>
            <a:r>
              <a:rPr lang="el-GR" sz="3600" dirty="0" smtClean="0"/>
              <a:t>εντός της ομάδας </a:t>
            </a:r>
          </a:p>
          <a:p>
            <a:r>
              <a:rPr lang="el-GR" sz="3500" dirty="0" smtClean="0"/>
              <a:t>Εναρμόνιση πολιτικής και εθνικής οντότητας</a:t>
            </a:r>
          </a:p>
          <a:p>
            <a:r>
              <a:rPr lang="el-GR" sz="3500" dirty="0"/>
              <a:t>Θεμέλια: γλώσσα και πολιτισμός </a:t>
            </a:r>
          </a:p>
          <a:p>
            <a:r>
              <a:rPr lang="el-GR" dirty="0" smtClean="0"/>
              <a:t>Εθνικός (ιδρυτικός) μύθος     ένα αφήγημα </a:t>
            </a:r>
          </a:p>
          <a:p>
            <a:pPr marL="0" indent="0">
              <a:buNone/>
            </a:pPr>
            <a:r>
              <a:rPr lang="el-GR" sz="2800" dirty="0" smtClean="0"/>
              <a:t>  </a:t>
            </a:r>
            <a:r>
              <a:rPr lang="el-GR" sz="2600" dirty="0" smtClean="0"/>
              <a:t>(επιλεκτική χρήση υπαρχόντων στοιχείων </a:t>
            </a:r>
            <a:r>
              <a:rPr lang="mr-IN" sz="2600" dirty="0" smtClean="0"/>
              <a:t>–</a:t>
            </a:r>
            <a:r>
              <a:rPr lang="el-GR" sz="2600" dirty="0" smtClean="0"/>
              <a:t> απάλειψη άλλων ...) </a:t>
            </a:r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l-GR" sz="3500" smtClean="0"/>
              <a:t>     Προσοχή</a:t>
            </a:r>
            <a:r>
              <a:rPr lang="el-GR" sz="3500" dirty="0" smtClean="0"/>
              <a:t>:</a:t>
            </a:r>
          </a:p>
          <a:p>
            <a:pPr marL="0" indent="0">
              <a:buNone/>
            </a:pPr>
            <a:r>
              <a:rPr lang="el-GR" sz="2800" dirty="0" smtClean="0"/>
              <a:t> </a:t>
            </a:r>
            <a:r>
              <a:rPr lang="el-GR" sz="3000" b="1" dirty="0" smtClean="0"/>
              <a:t>Άλλο «αγάπη για την πατρίδα» </a:t>
            </a:r>
            <a:r>
              <a:rPr lang="mr-IN" sz="3000" b="1" dirty="0" smtClean="0"/>
              <a:t>–</a:t>
            </a:r>
            <a:r>
              <a:rPr lang="el-GR" sz="3000" b="1" dirty="0" smtClean="0"/>
              <a:t> άλλο εθνικισμός  </a:t>
            </a:r>
          </a:p>
          <a:p>
            <a:pPr marL="0" indent="0">
              <a:buNone/>
            </a:pPr>
            <a:r>
              <a:rPr lang="el-GR" sz="2800" dirty="0" smtClean="0"/>
              <a:t>(κριτήριο η στάση απέναντι στον πολιτισμικά διαφορετικό!) </a:t>
            </a:r>
          </a:p>
        </p:txBody>
      </p:sp>
    </p:spTree>
    <p:extLst>
      <p:ext uri="{BB962C8B-B14F-4D97-AF65-F5344CB8AC3E}">
        <p14:creationId xmlns:p14="http://schemas.microsoft.com/office/powerpoint/2010/main" val="231575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684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Έθνος </a:t>
            </a:r>
            <a:r>
              <a:rPr lang="mr-IN" dirty="0" smtClean="0"/>
              <a:t>–</a:t>
            </a:r>
            <a:r>
              <a:rPr lang="el-GR" dirty="0" smtClean="0"/>
              <a:t> κράτος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5" y="1430420"/>
            <a:ext cx="8595895" cy="5120105"/>
          </a:xfrm>
        </p:spPr>
        <p:txBody>
          <a:bodyPr>
            <a:normAutofit fontScale="92500"/>
          </a:bodyPr>
          <a:lstStyle/>
          <a:p>
            <a:r>
              <a:rPr lang="el-GR" sz="3900" dirty="0" smtClean="0"/>
              <a:t>Επιδίωξη πολιτισμικής ομοιογενοποίησης</a:t>
            </a:r>
          </a:p>
          <a:p>
            <a:pPr marL="0" indent="0"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(</a:t>
            </a:r>
            <a:r>
              <a:rPr lang="el-GR" sz="2800" dirty="0" err="1"/>
              <a:t>χμμμ</a:t>
            </a:r>
            <a:r>
              <a:rPr lang="el-GR" sz="2800" dirty="0"/>
              <a:t>... Ελβετία; </a:t>
            </a:r>
            <a:r>
              <a:rPr lang="el-GR" sz="2800" dirty="0" smtClean="0"/>
              <a:t>  Αλβανία</a:t>
            </a:r>
            <a:r>
              <a:rPr lang="el-GR" sz="2800" dirty="0"/>
              <a:t>; )</a:t>
            </a:r>
          </a:p>
          <a:p>
            <a:pPr marL="0" indent="0">
              <a:buNone/>
            </a:pPr>
            <a:r>
              <a:rPr lang="el-GR" sz="1700" dirty="0" smtClean="0"/>
              <a:t> </a:t>
            </a:r>
            <a:endParaRPr lang="en-US" sz="1700" dirty="0" smtClean="0"/>
          </a:p>
          <a:p>
            <a:r>
              <a:rPr lang="el-GR" sz="3900" dirty="0" smtClean="0"/>
              <a:t>Αξίωση </a:t>
            </a:r>
            <a:r>
              <a:rPr lang="el-GR" sz="3900" dirty="0"/>
              <a:t>αποκλειστικής υπαγωγής </a:t>
            </a:r>
            <a:endParaRPr lang="el-GR" sz="3900" dirty="0" smtClean="0"/>
          </a:p>
          <a:p>
            <a:endParaRPr lang="el-GR" sz="1700" dirty="0"/>
          </a:p>
          <a:p>
            <a:r>
              <a:rPr lang="el-GR" sz="3900" dirty="0"/>
              <a:t>Το Έθνος κάνει το Κράτος ή </a:t>
            </a:r>
            <a:endParaRPr lang="el-GR" sz="3900" dirty="0" smtClean="0"/>
          </a:p>
          <a:p>
            <a:pPr marL="0" indent="0">
              <a:buNone/>
            </a:pPr>
            <a:r>
              <a:rPr lang="el-GR" sz="3900" dirty="0"/>
              <a:t> </a:t>
            </a:r>
            <a:r>
              <a:rPr lang="el-GR" sz="3900" dirty="0" smtClean="0"/>
              <a:t>                                 το </a:t>
            </a:r>
            <a:r>
              <a:rPr lang="el-GR" sz="3900" dirty="0"/>
              <a:t>Κράτος κάνει το Έθνος; </a:t>
            </a:r>
          </a:p>
          <a:p>
            <a:endParaRPr lang="el-GR" sz="1700" dirty="0"/>
          </a:p>
          <a:p>
            <a:r>
              <a:rPr lang="el-GR" sz="3900" dirty="0"/>
              <a:t>Εθνική ταυτότητα: αφύπνιση ή κατασκευή </a:t>
            </a:r>
            <a:endParaRPr lang="en-US" sz="3900" dirty="0"/>
          </a:p>
          <a:p>
            <a:pPr marL="0" indent="0">
              <a:buNone/>
            </a:pPr>
            <a:r>
              <a:rPr lang="el-GR" sz="2600" dirty="0" smtClean="0"/>
              <a:t>      </a:t>
            </a:r>
            <a:r>
              <a:rPr lang="el-GR" sz="2400" dirty="0" smtClean="0"/>
              <a:t>αίμα </a:t>
            </a:r>
            <a:r>
              <a:rPr lang="mr-IN" sz="2400" dirty="0" smtClean="0"/>
              <a:t>–</a:t>
            </a:r>
            <a:r>
              <a:rPr lang="el-GR" sz="2400" dirty="0" smtClean="0"/>
              <a:t> έδαφος // </a:t>
            </a:r>
            <a:r>
              <a:rPr lang="el-GR" sz="2400" dirty="0" err="1" smtClean="0"/>
              <a:t>εσενσιαλιστική</a:t>
            </a:r>
            <a:r>
              <a:rPr lang="el-GR" sz="2400" dirty="0" smtClean="0"/>
              <a:t> </a:t>
            </a:r>
            <a:r>
              <a:rPr lang="mr-IN" sz="2400" dirty="0" smtClean="0"/>
              <a:t>–</a:t>
            </a:r>
            <a:r>
              <a:rPr lang="el-GR" sz="2400" dirty="0" smtClean="0"/>
              <a:t> </a:t>
            </a:r>
            <a:r>
              <a:rPr lang="el-GR" sz="2400" dirty="0" err="1" smtClean="0"/>
              <a:t>κονστρουξιονιστική</a:t>
            </a:r>
            <a:r>
              <a:rPr lang="el-GR" sz="2400" dirty="0" smtClean="0"/>
              <a:t> προσέγγιση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3238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957262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Και τι μας </a:t>
            </a:r>
            <a:r>
              <a:rPr lang="el-GR" sz="4000" dirty="0" err="1" smtClean="0"/>
              <a:t>νοιάζουν</a:t>
            </a:r>
            <a:r>
              <a:rPr lang="el-GR" sz="4000" dirty="0" smtClean="0"/>
              <a:t>  εμάς όλα αυτά;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72" y="1600199"/>
            <a:ext cx="8742828" cy="4946817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Διαπολιτισμική εκπαίδευση  </a:t>
            </a:r>
          </a:p>
          <a:p>
            <a:r>
              <a:rPr lang="el-GR" dirty="0" smtClean="0"/>
              <a:t>Αρχές  ...  </a:t>
            </a:r>
          </a:p>
          <a:p>
            <a:r>
              <a:rPr lang="el-GR" dirty="0" err="1" smtClean="0"/>
              <a:t>Αντιεθνικιστικός</a:t>
            </a:r>
            <a:r>
              <a:rPr lang="el-GR" dirty="0" smtClean="0"/>
              <a:t> τρόπος σκέψης </a:t>
            </a:r>
          </a:p>
          <a:p>
            <a:r>
              <a:rPr lang="el-GR" dirty="0" smtClean="0"/>
              <a:t>Συμπερίληψη διαφορετικών </a:t>
            </a:r>
          </a:p>
          <a:p>
            <a:pPr marL="0" indent="0">
              <a:buNone/>
            </a:pPr>
            <a:r>
              <a:rPr lang="el-GR" dirty="0" smtClean="0"/>
              <a:t>     </a:t>
            </a:r>
            <a:r>
              <a:rPr lang="el-GR" sz="2800" dirty="0" smtClean="0"/>
              <a:t>(σχέση μεταξύ εθνικισμού και ρατσισμού;) </a:t>
            </a:r>
          </a:p>
          <a:p>
            <a:endParaRPr lang="el-GR" sz="2800" dirty="0"/>
          </a:p>
          <a:p>
            <a:r>
              <a:rPr lang="el-GR" dirty="0" smtClean="0"/>
              <a:t>Εθνοκεντρισμός στην εκπαίδευση; </a:t>
            </a:r>
          </a:p>
          <a:p>
            <a:r>
              <a:rPr lang="el-GR" dirty="0" smtClean="0"/>
              <a:t>Αλλαγές  μέσα στο χρόνο;    </a:t>
            </a:r>
          </a:p>
          <a:p>
            <a:r>
              <a:rPr lang="el-GR" smtClean="0"/>
              <a:t>Κίνδυνος «απώλειας </a:t>
            </a:r>
            <a:r>
              <a:rPr lang="el-GR" dirty="0" smtClean="0"/>
              <a:t>ταυτότητας» 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4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856"/>
            <a:ext cx="8229600" cy="778308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Επανάληψη από το προηγούμενο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b="1" dirty="0"/>
              <a:t>Ρ</a:t>
            </a:r>
            <a:r>
              <a:rPr lang="el-GR" sz="4000" b="1" dirty="0" smtClean="0"/>
              <a:t>ατσισμός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19" y="1351801"/>
            <a:ext cx="8794081" cy="5284311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Συγκρότηση </a:t>
            </a:r>
            <a:r>
              <a:rPr lang="el-GR" dirty="0"/>
              <a:t>κατηγοριών (με τρόπο αυθαίρετο)  </a:t>
            </a:r>
            <a:r>
              <a:rPr lang="el-GR" dirty="0" smtClean="0"/>
              <a:t>-  </a:t>
            </a:r>
            <a:r>
              <a:rPr lang="el-GR" u="sng" dirty="0"/>
              <a:t>κατάταξη ανθρώπων σε ανώτερους και κατώτερους</a:t>
            </a:r>
            <a:r>
              <a:rPr lang="el-GR" dirty="0"/>
              <a:t>. </a:t>
            </a:r>
          </a:p>
          <a:p>
            <a:r>
              <a:rPr lang="el-GR" u="sng" dirty="0"/>
              <a:t>Ν</a:t>
            </a:r>
            <a:r>
              <a:rPr lang="el-GR" u="sng" dirty="0" smtClean="0"/>
              <a:t>ομιμοποίηση </a:t>
            </a:r>
            <a:r>
              <a:rPr lang="el-GR" u="sng" dirty="0"/>
              <a:t>ανισότητας </a:t>
            </a:r>
          </a:p>
          <a:p>
            <a:r>
              <a:rPr lang="el-GR" dirty="0"/>
              <a:t>Ενεργή αντίθεση στον «άλλο»  - </a:t>
            </a:r>
            <a:r>
              <a:rPr lang="el-GR" u="sng" dirty="0" smtClean="0"/>
              <a:t>παρεμπόδιση </a:t>
            </a:r>
            <a:r>
              <a:rPr lang="el-GR" u="sng" dirty="0"/>
              <a:t>πρόσβασης σε πόρους.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/>
              <a:t>Ρατσισμός σημαίνει παραβίαση της αρχής της ισότητας, που είναι </a:t>
            </a:r>
            <a:r>
              <a:rPr lang="el-GR" dirty="0" smtClean="0"/>
              <a:t>θεμέλιο του σύγχρονου </a:t>
            </a:r>
            <a:r>
              <a:rPr lang="el-GR" dirty="0" err="1" smtClean="0"/>
              <a:t>αξιακού</a:t>
            </a:r>
            <a:r>
              <a:rPr lang="el-GR" dirty="0" smtClean="0"/>
              <a:t> μας συστήματος, του πολιτικού και και </a:t>
            </a:r>
            <a:r>
              <a:rPr lang="el-GR" dirty="0"/>
              <a:t>νομικού μας πολιτισμού.  </a:t>
            </a:r>
            <a:endParaRPr lang="el-GR" dirty="0" smtClean="0"/>
          </a:p>
          <a:p>
            <a:r>
              <a:rPr lang="el-GR" b="1" dirty="0"/>
              <a:t>Εμείς είμαστε ρατσιστές</a:t>
            </a:r>
            <a:r>
              <a:rPr lang="el-GR" b="1" dirty="0" smtClean="0"/>
              <a:t>;;;              Κριτήρια! </a:t>
            </a:r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4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04472"/>
          </a:xfrm>
        </p:spPr>
        <p:txBody>
          <a:bodyPr>
            <a:normAutofit/>
          </a:bodyPr>
          <a:lstStyle/>
          <a:p>
            <a:r>
              <a:rPr lang="el-GR" b="1" dirty="0" smtClean="0"/>
              <a:t>Εθνικισμός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5329"/>
            <a:ext cx="8229600" cy="3490834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Τι είσαι εσύ ;    </a:t>
            </a:r>
          </a:p>
          <a:p>
            <a:r>
              <a:rPr lang="el-GR" sz="4000" dirty="0" smtClean="0"/>
              <a:t>Και πώς το ξέρεις; </a:t>
            </a:r>
          </a:p>
          <a:p>
            <a:r>
              <a:rPr lang="el-GR" sz="4000" dirty="0" smtClean="0"/>
              <a:t>Πάντα ήταν έτσι  (η γενιά σου);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72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43" y="1600200"/>
            <a:ext cx="8577557" cy="4994950"/>
          </a:xfrm>
        </p:spPr>
        <p:txBody>
          <a:bodyPr>
            <a:normAutofit/>
          </a:bodyPr>
          <a:lstStyle/>
          <a:p>
            <a:r>
              <a:rPr lang="el-GR" dirty="0"/>
              <a:t>πως προέκυψε ελληνικό κράτος? </a:t>
            </a:r>
            <a:endParaRPr lang="en-US" dirty="0"/>
          </a:p>
          <a:p>
            <a:r>
              <a:rPr lang="el-GR" dirty="0"/>
              <a:t>Πως το σκέφτηκαν αυτοί και κάναν επανάσταση?</a:t>
            </a:r>
            <a:endParaRPr lang="en-US" dirty="0"/>
          </a:p>
          <a:p>
            <a:r>
              <a:rPr lang="el-GR" dirty="0"/>
              <a:t>Πριν τι υπήρχε?   </a:t>
            </a:r>
            <a:endParaRPr lang="en-US" dirty="0"/>
          </a:p>
          <a:p>
            <a:r>
              <a:rPr lang="el-GR" dirty="0"/>
              <a:t>Από που τα μαθαίνουμε όλα αυτά? </a:t>
            </a:r>
            <a:endParaRPr lang="en-US" dirty="0"/>
          </a:p>
          <a:p>
            <a:r>
              <a:rPr lang="el-GR" dirty="0" smtClean="0"/>
              <a:t>Ποιος </a:t>
            </a:r>
            <a:r>
              <a:rPr lang="el-GR" dirty="0"/>
              <a:t>έγραψε την ιστορία?  </a:t>
            </a:r>
            <a:r>
              <a:rPr lang="el-GR" dirty="0" smtClean="0"/>
              <a:t>Πριν </a:t>
            </a:r>
            <a:r>
              <a:rPr lang="el-GR" dirty="0"/>
              <a:t>γραφεί αυτή η ιστορία τι ιστορία υπήρχε? </a:t>
            </a:r>
            <a:endParaRPr lang="el-GR" dirty="0" smtClean="0"/>
          </a:p>
          <a:p>
            <a:r>
              <a:rPr lang="el-GR" sz="2800" dirty="0" smtClean="0"/>
              <a:t>(</a:t>
            </a:r>
            <a:r>
              <a:rPr lang="el-GR" sz="2800" dirty="0"/>
              <a:t>εκκλησία, τοπικοί </a:t>
            </a:r>
            <a:r>
              <a:rPr lang="el-GR" sz="2800" dirty="0" smtClean="0"/>
              <a:t>μύθοι, τραγούδια) </a:t>
            </a:r>
          </a:p>
          <a:p>
            <a:pPr marL="0" indent="0">
              <a:buNone/>
            </a:pPr>
            <a:r>
              <a:rPr lang="el-GR" sz="2000" dirty="0"/>
              <a:t> </a:t>
            </a:r>
            <a:r>
              <a:rPr lang="el-GR" sz="2000" dirty="0" smtClean="0"/>
              <a:t>                                                                               «</a:t>
            </a:r>
            <a:r>
              <a:rPr lang="el-GR" sz="2000" dirty="0"/>
              <a:t>βεβαιότητα για ύπαρξη δράκων»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8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>
            <a:normAutofit/>
          </a:bodyPr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86" y="939800"/>
            <a:ext cx="8811213" cy="5737277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Πως </a:t>
            </a:r>
            <a:r>
              <a:rPr lang="el-GR" dirty="0"/>
              <a:t>γράφεται η ιστορία? </a:t>
            </a:r>
            <a:endParaRPr lang="en-US" dirty="0"/>
          </a:p>
          <a:p>
            <a:r>
              <a:rPr lang="el-GR" dirty="0" smtClean="0"/>
              <a:t>Είναι ένα αφήγημα μοναδικό; Η ιστορία είναι «μια» </a:t>
            </a:r>
          </a:p>
          <a:p>
            <a:r>
              <a:rPr lang="el-GR" dirty="0" smtClean="0"/>
              <a:t>αλλάζει η ιστορία;  </a:t>
            </a:r>
            <a:r>
              <a:rPr lang="el-GR" sz="2400" dirty="0" smtClean="0"/>
              <a:t>Ναι ή όχι και γιατί;  </a:t>
            </a:r>
            <a:endParaRPr lang="el-GR" sz="2400" dirty="0"/>
          </a:p>
          <a:p>
            <a:r>
              <a:rPr lang="el-GR" dirty="0" smtClean="0"/>
              <a:t> Παραχαράσσεται;    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l-GR" dirty="0" smtClean="0"/>
              <a:t>Τι μαθαίνουμε για το παρελθόν;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- σφαγές...     </a:t>
            </a:r>
          </a:p>
          <a:p>
            <a:pPr marL="0" indent="0">
              <a:buNone/>
            </a:pPr>
            <a:r>
              <a:rPr lang="el-GR" dirty="0" smtClean="0"/>
              <a:t>    - Κολοκοτρώνης, Μπότσαρης, Τζαβέλας, Κουντουριώτης </a:t>
            </a:r>
          </a:p>
          <a:p>
            <a:pPr marL="0" indent="0">
              <a:buNone/>
            </a:pPr>
            <a:r>
              <a:rPr lang="el-GR" dirty="0" smtClean="0"/>
              <a:t>    - «άλλες» δραστηριότητες</a:t>
            </a:r>
          </a:p>
          <a:p>
            <a:pPr marL="0" indent="0">
              <a:buNone/>
            </a:pPr>
            <a:endParaRPr lang="el-GR" sz="38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l-GR" sz="3800" b="1" dirty="0"/>
              <a:t> </a:t>
            </a:r>
            <a:r>
              <a:rPr lang="el-GR" sz="3800" b="1" dirty="0" smtClean="0"/>
              <a:t>      Το παρόν είναι που  </a:t>
            </a:r>
            <a:r>
              <a:rPr lang="el-GR" sz="3800" b="1" dirty="0"/>
              <a:t>ερμηνεύει το παρελθόν </a:t>
            </a:r>
            <a:endParaRPr lang="el-GR" sz="3800" b="1" dirty="0" smtClean="0"/>
          </a:p>
          <a:p>
            <a:pPr marL="0" indent="0">
              <a:buNone/>
            </a:pPr>
            <a:r>
              <a:rPr lang="el-GR" b="1" dirty="0" smtClean="0"/>
              <a:t>             και </a:t>
            </a:r>
            <a:r>
              <a:rPr lang="el-GR" b="1" dirty="0"/>
              <a:t>όχι το παρελθόν το παρόν</a:t>
            </a:r>
            <a:r>
              <a:rPr lang="el-G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7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9500"/>
          </a:xfrm>
        </p:spPr>
        <p:txBody>
          <a:bodyPr>
            <a:normAutofit/>
          </a:bodyPr>
          <a:lstStyle/>
          <a:p>
            <a:r>
              <a:rPr lang="el-GR" sz="4000" dirty="0"/>
              <a:t>Εθνικοί μύθοι   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3600" dirty="0" smtClean="0"/>
              <a:t>επιλεκτική </a:t>
            </a:r>
            <a:r>
              <a:rPr lang="el-GR" sz="3600" dirty="0"/>
              <a:t>χρήση στοιχείων   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παράδοση   </a:t>
            </a:r>
            <a:r>
              <a:rPr lang="el-GR" sz="3600" dirty="0"/>
              <a:t>επινόηση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864600" cy="4229100"/>
          </a:xfrm>
        </p:spPr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r>
              <a:rPr lang="el-GR" dirty="0"/>
              <a:t>σχολές ιστοριογραφίας </a:t>
            </a:r>
            <a:endParaRPr lang="en-US" dirty="0"/>
          </a:p>
          <a:p>
            <a:r>
              <a:rPr lang="el-GR" dirty="0" smtClean="0"/>
              <a:t>Ζαμπέλιος </a:t>
            </a:r>
            <a:r>
              <a:rPr lang="el-GR" sz="2600" dirty="0" smtClean="0"/>
              <a:t> </a:t>
            </a:r>
            <a:r>
              <a:rPr lang="el-GR" dirty="0" err="1"/>
              <a:t>Παπαρηγόπουλος</a:t>
            </a:r>
            <a:r>
              <a:rPr lang="el-GR" sz="2800" dirty="0"/>
              <a:t> </a:t>
            </a:r>
            <a:r>
              <a:rPr lang="el-GR" sz="2600" dirty="0" smtClean="0"/>
              <a:t>(</a:t>
            </a:r>
            <a:r>
              <a:rPr lang="el-GR" sz="2600" dirty="0"/>
              <a:t>γερμανικός ρομαντισμός)</a:t>
            </a:r>
            <a:endParaRPr lang="en-US" sz="2600" dirty="0"/>
          </a:p>
          <a:p>
            <a:r>
              <a:rPr lang="el-GR" dirty="0"/>
              <a:t>τρίπτυχο (Βυζάντιο?</a:t>
            </a:r>
            <a:r>
              <a:rPr lang="el-GR" dirty="0" smtClean="0"/>
              <a:t>)  (</a:t>
            </a:r>
            <a:r>
              <a:rPr lang="el-GR" sz="2600" dirty="0" smtClean="0"/>
              <a:t>χριστιανική θεοκρατία - εθνικοί; )</a:t>
            </a:r>
          </a:p>
          <a:p>
            <a:r>
              <a:rPr lang="el-GR" dirty="0" smtClean="0"/>
              <a:t>Ελληνικός ιδρυτικός μύθος </a:t>
            </a:r>
            <a:endParaRPr lang="el-GR" dirty="0"/>
          </a:p>
          <a:p>
            <a:r>
              <a:rPr lang="el-GR" dirty="0" smtClean="0"/>
              <a:t>Εθνική ταυτότητα   (ταυτότητα  </a:t>
            </a:r>
            <a:r>
              <a:rPr lang="el-GR" dirty="0"/>
              <a:t>κατασκευή </a:t>
            </a:r>
            <a:r>
              <a:rPr lang="el-GR" dirty="0" smtClean="0"/>
              <a:t>...) </a:t>
            </a:r>
            <a:endParaRPr lang="en-US" dirty="0"/>
          </a:p>
          <a:p>
            <a:endParaRPr lang="en-US" dirty="0"/>
          </a:p>
          <a:p>
            <a:r>
              <a:rPr lang="el-GR" dirty="0"/>
              <a:t>Ηρόδοτος </a:t>
            </a:r>
            <a:r>
              <a:rPr lang="el-GR" b="1" dirty="0"/>
              <a:t>(</a:t>
            </a:r>
            <a:r>
              <a:rPr lang="el-GR" b="1" dirty="0" err="1"/>
              <a:t>όμαιμον</a:t>
            </a:r>
            <a:r>
              <a:rPr lang="el-GR" b="1" dirty="0"/>
              <a:t> </a:t>
            </a:r>
            <a:r>
              <a:rPr lang="mr-IN" b="1" dirty="0"/>
              <a:t>–</a:t>
            </a:r>
            <a:r>
              <a:rPr lang="el-GR" b="1" dirty="0"/>
              <a:t> </a:t>
            </a:r>
            <a:r>
              <a:rPr lang="el-GR" b="1" dirty="0" err="1"/>
              <a:t>ομόθρησκον</a:t>
            </a:r>
            <a:r>
              <a:rPr lang="el-GR" b="1" dirty="0"/>
              <a:t> - </a:t>
            </a:r>
            <a:r>
              <a:rPr lang="el-GR" b="1" dirty="0" err="1"/>
              <a:t>ομόγλωσσον</a:t>
            </a:r>
            <a:r>
              <a:rPr lang="el-GR" b="1" dirty="0"/>
              <a:t>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95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200"/>
            <a:ext cx="8229600" cy="853100"/>
          </a:xfrm>
        </p:spPr>
        <p:txBody>
          <a:bodyPr>
            <a:normAutofit/>
          </a:bodyPr>
          <a:lstStyle/>
          <a:p>
            <a:r>
              <a:rPr lang="el-GR" dirty="0" smtClean="0"/>
              <a:t>Τι είναι λοιπόν το έθνος;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63" y="1451291"/>
            <a:ext cx="8548283" cy="4980003"/>
          </a:xfrm>
        </p:spPr>
        <p:txBody>
          <a:bodyPr/>
          <a:lstStyle/>
          <a:p>
            <a:r>
              <a:rPr lang="el-GR" dirty="0" smtClean="0"/>
              <a:t>έθνος - κράτος   </a:t>
            </a:r>
            <a:r>
              <a:rPr lang="el-GR" dirty="0"/>
              <a:t>πολιτική και συναισθηματική-ιδεολογική ενότητα </a:t>
            </a:r>
            <a:r>
              <a:rPr lang="el-GR" dirty="0" smtClean="0"/>
              <a:t>   λαός </a:t>
            </a:r>
            <a:r>
              <a:rPr lang="mr-IN" dirty="0" smtClean="0"/>
              <a:t>–</a:t>
            </a:r>
            <a:r>
              <a:rPr lang="el-GR" dirty="0" smtClean="0"/>
              <a:t> έδαφος </a:t>
            </a:r>
            <a:r>
              <a:rPr lang="mr-IN" dirty="0" smtClean="0"/>
              <a:t>–</a:t>
            </a:r>
            <a:r>
              <a:rPr lang="el-GR" dirty="0" smtClean="0"/>
              <a:t> εξουσία</a:t>
            </a:r>
          </a:p>
          <a:p>
            <a:endParaRPr lang="en-US" dirty="0"/>
          </a:p>
          <a:p>
            <a:r>
              <a:rPr lang="el-GR" b="1" dirty="0"/>
              <a:t>υπαγωγές </a:t>
            </a:r>
            <a:endParaRPr lang="en-US" b="1" dirty="0"/>
          </a:p>
          <a:p>
            <a:pPr marL="0" indent="0">
              <a:buNone/>
            </a:pPr>
            <a:r>
              <a:rPr lang="el-GR" u="sng" dirty="0" smtClean="0"/>
              <a:t>Νομική </a:t>
            </a:r>
            <a:r>
              <a:rPr lang="el-GR" dirty="0" smtClean="0"/>
              <a:t>    </a:t>
            </a:r>
            <a:r>
              <a:rPr lang="el-GR" u="sng" dirty="0" smtClean="0"/>
              <a:t>Συναισθηματική </a:t>
            </a:r>
            <a:r>
              <a:rPr lang="el-GR" dirty="0" smtClean="0"/>
              <a:t>    </a:t>
            </a:r>
            <a:r>
              <a:rPr lang="el-GR" u="sng" dirty="0" smtClean="0"/>
              <a:t>Πολιτικό- </a:t>
            </a:r>
            <a:r>
              <a:rPr lang="el-GR" u="sng" dirty="0"/>
              <a:t>ιδεολογική </a:t>
            </a:r>
            <a:endParaRPr lang="el-GR" u="sng" dirty="0" smtClean="0"/>
          </a:p>
          <a:p>
            <a:endParaRPr lang="el-GR" u="sng" dirty="0"/>
          </a:p>
          <a:p>
            <a:pPr marL="0" indent="0" algn="ctr">
              <a:buNone/>
            </a:pPr>
            <a:r>
              <a:rPr lang="el-GR" b="1" u="sng" dirty="0" smtClean="0"/>
              <a:t>Και ποι</a:t>
            </a:r>
            <a:r>
              <a:rPr lang="el-GR" b="1" u="sng" dirty="0"/>
              <a:t>ο</a:t>
            </a:r>
            <a:r>
              <a:rPr lang="el-GR" b="1" u="sng" dirty="0" smtClean="0"/>
              <a:t>ς δικαιούται να ανήκει σε αυτό; </a:t>
            </a:r>
          </a:p>
          <a:p>
            <a:pPr marL="0" indent="0" algn="ctr">
              <a:buNone/>
            </a:pPr>
            <a:r>
              <a:rPr lang="el-GR" sz="2400" dirty="0" smtClean="0"/>
              <a:t>Εδώ, στον εμφύλιο οι «άλλοι» ήταν εχθροί του έθνους </a:t>
            </a:r>
          </a:p>
          <a:p>
            <a:pPr marL="0" indent="0" algn="ctr">
              <a:buNone/>
            </a:pPr>
            <a:r>
              <a:rPr lang="el-GR" sz="2400" dirty="0" smtClean="0"/>
              <a:t>και έπρεπε να εξαλειφθούν (κάποιες φορές, αδέρφια)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09600" y="1358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3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00100"/>
          </a:xfrm>
        </p:spPr>
        <p:txBody>
          <a:bodyPr>
            <a:normAutofit/>
          </a:bodyPr>
          <a:lstStyle/>
          <a:p>
            <a:r>
              <a:rPr lang="el-GR" dirty="0" smtClean="0"/>
              <a:t>Ιστορίες και περιπτώσεις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206500"/>
            <a:ext cx="8686800" cy="5511800"/>
          </a:xfrm>
        </p:spPr>
        <p:txBody>
          <a:bodyPr>
            <a:normAutofit/>
          </a:bodyPr>
          <a:lstStyle/>
          <a:p>
            <a:endParaRPr lang="en-US" sz="800" u="sng" dirty="0"/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l-GR" sz="2800" dirty="0" smtClean="0"/>
              <a:t>Λεωνίδας  </a:t>
            </a:r>
            <a:r>
              <a:rPr lang="el-GR" sz="2400" dirty="0" smtClean="0"/>
              <a:t>(Έλληνας </a:t>
            </a:r>
            <a:r>
              <a:rPr lang="mr-IN" sz="2400" dirty="0" smtClean="0"/>
              <a:t>–</a:t>
            </a:r>
            <a:r>
              <a:rPr lang="el-GR" sz="2400" dirty="0" smtClean="0"/>
              <a:t> Εβραίος </a:t>
            </a:r>
            <a:r>
              <a:rPr lang="mr-IN" sz="2400" dirty="0" smtClean="0"/>
              <a:t>–</a:t>
            </a:r>
            <a:r>
              <a:rPr lang="el-GR" sz="2400" dirty="0" smtClean="0"/>
              <a:t> Αλβανός)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l-GR" sz="2800" dirty="0" err="1" smtClean="0"/>
              <a:t>Μαρούσα</a:t>
            </a:r>
            <a:r>
              <a:rPr lang="el-GR" sz="2800" dirty="0" smtClean="0"/>
              <a:t>  </a:t>
            </a:r>
            <a:r>
              <a:rPr lang="el-GR" sz="2400" dirty="0" smtClean="0"/>
              <a:t>(Ρωμιά </a:t>
            </a:r>
            <a:r>
              <a:rPr lang="mr-IN" sz="2400" dirty="0" smtClean="0"/>
              <a:t>–</a:t>
            </a:r>
            <a:r>
              <a:rPr lang="el-GR" sz="2400" dirty="0" smtClean="0"/>
              <a:t> Τουρκία </a:t>
            </a:r>
            <a:r>
              <a:rPr lang="mr-IN" sz="2400" dirty="0" smtClean="0"/>
              <a:t>–</a:t>
            </a:r>
            <a:r>
              <a:rPr lang="el-GR" sz="2400" dirty="0" smtClean="0"/>
              <a:t> Βουλγαρία </a:t>
            </a:r>
            <a:r>
              <a:rPr lang="mr-IN" sz="2400" dirty="0" smtClean="0"/>
              <a:t>–</a:t>
            </a:r>
            <a:r>
              <a:rPr lang="el-GR" sz="2400" dirty="0" smtClean="0"/>
              <a:t> Ρωσία </a:t>
            </a:r>
            <a:r>
              <a:rPr lang="mr-IN" sz="2400" dirty="0" smtClean="0"/>
              <a:t>–</a:t>
            </a:r>
            <a:r>
              <a:rPr lang="el-GR" sz="2400" dirty="0" smtClean="0"/>
              <a:t>Γερμανία)</a:t>
            </a:r>
          </a:p>
          <a:p>
            <a:pPr>
              <a:buFontTx/>
              <a:buChar char="-"/>
            </a:pPr>
            <a:r>
              <a:rPr lang="en-US" sz="2800" dirty="0" smtClean="0"/>
              <a:t>Lars </a:t>
            </a:r>
            <a:r>
              <a:rPr lang="en-US" sz="2400" dirty="0" smtClean="0"/>
              <a:t>(</a:t>
            </a:r>
            <a:r>
              <a:rPr lang="el-GR" sz="2400" dirty="0" smtClean="0"/>
              <a:t>Σουηδία </a:t>
            </a:r>
            <a:r>
              <a:rPr lang="mr-IN" sz="2400" dirty="0" smtClean="0"/>
              <a:t>–</a:t>
            </a:r>
            <a:r>
              <a:rPr lang="el-GR" sz="2400" dirty="0" smtClean="0"/>
              <a:t> γάμοι </a:t>
            </a:r>
            <a:r>
              <a:rPr lang="mr-IN" sz="2400" dirty="0" smtClean="0"/>
              <a:t>–</a:t>
            </a:r>
            <a:r>
              <a:rPr lang="el-GR" sz="2400" dirty="0" smtClean="0"/>
              <a:t> Ελλάδα) </a:t>
            </a:r>
          </a:p>
          <a:p>
            <a:pPr>
              <a:buFontTx/>
              <a:buChar char="-"/>
            </a:pPr>
            <a:endParaRPr lang="el-GR" sz="1200" dirty="0" smtClean="0"/>
          </a:p>
          <a:p>
            <a:pPr>
              <a:buFontTx/>
              <a:buChar char="-"/>
            </a:pPr>
            <a:endParaRPr lang="el-GR" sz="1200" dirty="0" smtClean="0"/>
          </a:p>
          <a:p>
            <a:pPr>
              <a:buFontTx/>
              <a:buChar char="-"/>
            </a:pPr>
            <a:r>
              <a:rPr lang="el-GR" sz="2800" dirty="0" smtClean="0"/>
              <a:t>Ο φίλος μου ο </a:t>
            </a:r>
            <a:r>
              <a:rPr lang="el-GR" sz="2800" dirty="0" err="1" smtClean="0"/>
              <a:t>Δαβίκο</a:t>
            </a:r>
            <a:r>
              <a:rPr lang="el-GR" sz="2800" dirty="0" smtClean="0"/>
              <a:t> και η γιαγιά </a:t>
            </a:r>
            <a:r>
              <a:rPr lang="el-GR" sz="2800" dirty="0" err="1" smtClean="0"/>
              <a:t>Χατιτζέ</a:t>
            </a:r>
            <a:r>
              <a:rPr lang="el-GR" sz="2800" dirty="0" smtClean="0"/>
              <a:t> </a:t>
            </a:r>
            <a:endParaRPr lang="el-GR" sz="2800" dirty="0"/>
          </a:p>
          <a:p>
            <a:pPr>
              <a:buFontTx/>
              <a:buChar char="-"/>
            </a:pPr>
            <a:endParaRPr lang="el-GR" sz="1200" dirty="0" smtClean="0"/>
          </a:p>
          <a:p>
            <a:pPr>
              <a:buFontTx/>
              <a:buChar char="-"/>
            </a:pPr>
            <a:endParaRPr lang="el-GR" sz="1200" dirty="0"/>
          </a:p>
          <a:p>
            <a:pPr>
              <a:buFontTx/>
              <a:buChar char="-"/>
            </a:pPr>
            <a:r>
              <a:rPr lang="el-GR" sz="2800" dirty="0" smtClean="0"/>
              <a:t>Ρωμιοί πρόσφυγες 1922</a:t>
            </a:r>
          </a:p>
          <a:p>
            <a:pPr>
              <a:buFontTx/>
              <a:buChar char="-"/>
            </a:pPr>
            <a:r>
              <a:rPr lang="el-GR" sz="2800" dirty="0" smtClean="0"/>
              <a:t>Έλληνες Αμερικής</a:t>
            </a:r>
          </a:p>
          <a:p>
            <a:pPr>
              <a:buFontTx/>
              <a:buChar char="-"/>
            </a:pPr>
            <a:r>
              <a:rPr lang="el-GR" sz="2800" dirty="0" err="1" smtClean="0"/>
              <a:t>Αλβανάκια</a:t>
            </a:r>
            <a:r>
              <a:rPr lang="el-GR" sz="2800" dirty="0" smtClean="0"/>
              <a:t> (1,5 γενιά )   σήμερα;</a:t>
            </a:r>
          </a:p>
        </p:txBody>
      </p:sp>
    </p:spTree>
    <p:extLst>
      <p:ext uri="{BB962C8B-B14F-4D97-AF65-F5344CB8AC3E}">
        <p14:creationId xmlns:p14="http://schemas.microsoft.com/office/powerpoint/2010/main" val="404922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00FF"/>
                </a:solidFill>
              </a:rPr>
              <a:t>Jus </a:t>
            </a:r>
            <a:r>
              <a:rPr lang="en-US" dirty="0" err="1" smtClean="0">
                <a:solidFill>
                  <a:srgbClr val="0000FF"/>
                </a:solidFill>
              </a:rPr>
              <a:t>sanguinis</a:t>
            </a:r>
            <a:r>
              <a:rPr lang="el-GR" dirty="0" smtClean="0">
                <a:solidFill>
                  <a:srgbClr val="0000FF"/>
                </a:solidFill>
              </a:rPr>
              <a:t> </a:t>
            </a:r>
            <a:r>
              <a:rPr lang="el-GR" dirty="0">
                <a:solidFill>
                  <a:srgbClr val="0000FF"/>
                </a:solidFill>
              </a:rPr>
              <a:t>- jus </a:t>
            </a:r>
            <a:r>
              <a:rPr lang="el-GR" dirty="0" smtClean="0">
                <a:solidFill>
                  <a:srgbClr val="0000FF"/>
                </a:solidFill>
              </a:rPr>
              <a:t>s</a:t>
            </a:r>
            <a:r>
              <a:rPr lang="en-US" dirty="0" err="1" smtClean="0">
                <a:solidFill>
                  <a:srgbClr val="0000FF"/>
                </a:solidFill>
              </a:rPr>
              <a:t>oli</a:t>
            </a:r>
            <a:r>
              <a:rPr lang="el-GR" dirty="0" smtClean="0">
                <a:solidFill>
                  <a:srgbClr val="0000FF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l-GR" sz="3600" u="sng" dirty="0" smtClean="0"/>
              <a:t>ερχόμαστε </a:t>
            </a:r>
            <a:r>
              <a:rPr lang="mr-IN" sz="3600" u="sng" dirty="0" smtClean="0"/>
              <a:t>–</a:t>
            </a:r>
            <a:r>
              <a:rPr lang="el-GR" sz="3600" u="sng" dirty="0" smtClean="0"/>
              <a:t> πηγαίνουμε  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pic>
        <p:nvPicPr>
          <p:cNvPr id="4" name="Content Placeholder 3" descr="ερχόμαστε - πάμε 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" r="5575"/>
          <a:stretch>
            <a:fillRect/>
          </a:stretch>
        </p:blipFill>
        <p:spPr>
          <a:xfrm>
            <a:off x="1160243" y="1828802"/>
            <a:ext cx="6396257" cy="2939640"/>
          </a:xfrm>
        </p:spPr>
      </p:pic>
      <p:sp>
        <p:nvSpPr>
          <p:cNvPr id="7" name="TextBox 6"/>
          <p:cNvSpPr txBox="1"/>
          <p:nvPr/>
        </p:nvSpPr>
        <p:spPr>
          <a:xfrm>
            <a:off x="101600" y="5118100"/>
            <a:ext cx="89535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l-GR" sz="2400" dirty="0"/>
              <a:t>Ελληνικότητα τι σημαίνει; </a:t>
            </a:r>
            <a:r>
              <a:rPr lang="el-GR" sz="2400" dirty="0" smtClean="0"/>
              <a:t> </a:t>
            </a:r>
            <a:r>
              <a:rPr lang="el-GR" sz="2400" u="sng" dirty="0" smtClean="0"/>
              <a:t>Πάντα</a:t>
            </a:r>
            <a:r>
              <a:rPr lang="el-GR" sz="2400" dirty="0" smtClean="0"/>
              <a:t> </a:t>
            </a:r>
            <a:r>
              <a:rPr lang="el-GR" sz="2400" dirty="0"/>
              <a:t>αυτό σήμαινε; </a:t>
            </a:r>
            <a:r>
              <a:rPr lang="el-GR" sz="2400" dirty="0" smtClean="0"/>
              <a:t>  </a:t>
            </a:r>
            <a:r>
              <a:rPr lang="el-GR" sz="2200" dirty="0" smtClean="0"/>
              <a:t>(</a:t>
            </a:r>
            <a:r>
              <a:rPr lang="el-GR" sz="2200" dirty="0"/>
              <a:t>ουσία</a:t>
            </a:r>
            <a:r>
              <a:rPr lang="el-GR" sz="2200" dirty="0" smtClean="0"/>
              <a:t>;   κατασκευή;)</a:t>
            </a:r>
            <a:endParaRPr lang="el-GR" sz="2200" dirty="0"/>
          </a:p>
          <a:p>
            <a:pPr>
              <a:buFontTx/>
              <a:buChar char="-"/>
            </a:pPr>
            <a:r>
              <a:rPr lang="el-GR" sz="2200" dirty="0"/>
              <a:t>Πρώτα χριστιανικά χρόνια;  </a:t>
            </a:r>
            <a:r>
              <a:rPr lang="el-GR" sz="2200" dirty="0" smtClean="0"/>
              <a:t>     τι </a:t>
            </a:r>
            <a:r>
              <a:rPr lang="el-GR" sz="2200" dirty="0"/>
              <a:t>θα έλεγαν οι προ-προ-προπάπποι μας; </a:t>
            </a:r>
          </a:p>
          <a:p>
            <a:r>
              <a:rPr lang="el-GR" dirty="0"/>
              <a:t>        </a:t>
            </a:r>
            <a:r>
              <a:rPr lang="el-GR" dirty="0" smtClean="0"/>
              <a:t>                       </a:t>
            </a:r>
            <a:r>
              <a:rPr lang="el-GR" sz="3600" dirty="0"/>
              <a:t>Έλληνας γεννιέσαι ή γίνεσαι;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201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624</Words>
  <Application>Microsoft Macintosh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Διαπολιτισμική Εκπαίδευση  Γιώργος Μαυρομμάτης </vt:lpstr>
      <vt:lpstr>Επανάληψη από το προηγούμενο  Ρατσισμός </vt:lpstr>
      <vt:lpstr>Εθνικισμός </vt:lpstr>
      <vt:lpstr>PowerPoint Presentation</vt:lpstr>
      <vt:lpstr>Ιστορία</vt:lpstr>
      <vt:lpstr>Εθνικοί μύθοι    επιλεκτική χρήση στοιχείων    παράδοση   επινόηση  </vt:lpstr>
      <vt:lpstr>Τι είναι λοιπόν το έθνος; </vt:lpstr>
      <vt:lpstr>Ιστορίες και περιπτώσεις </vt:lpstr>
      <vt:lpstr>Jus sanguinis - jus soli   ερχόμαστε – πηγαίνουμε   </vt:lpstr>
      <vt:lpstr>Εθνικισμός Ιδεολογία και  πολιτικό κίνημα  με σκοπό την  δημιουργία ή την ολοκλήρωση του έθνους κράτους  </vt:lpstr>
      <vt:lpstr>PowerPoint Presentation</vt:lpstr>
      <vt:lpstr>Εθνικισμός </vt:lpstr>
      <vt:lpstr>Έθνος – κράτος </vt:lpstr>
      <vt:lpstr>Και τι μας νοιάζουν  εμάς όλα αυτά;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39</cp:revision>
  <dcterms:created xsi:type="dcterms:W3CDTF">2021-02-18T16:05:05Z</dcterms:created>
  <dcterms:modified xsi:type="dcterms:W3CDTF">2021-04-16T10:25:11Z</dcterms:modified>
</cp:coreProperties>
</file>