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4" r:id="rId7"/>
    <p:sldId id="259" r:id="rId8"/>
    <p:sldId id="263" r:id="rId9"/>
    <p:sldId id="265" r:id="rId10"/>
    <p:sldId id="266" r:id="rId11"/>
    <p:sldId id="268" r:id="rId12"/>
    <p:sldId id="260" r:id="rId13"/>
    <p:sldId id="269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-100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655-BDE0-144E-BD72-0A48616AD8D5}" type="datetimeFigureOut">
              <a:rPr lang="en-US" smtClean="0"/>
              <a:t>16/04/21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9991-435F-2747-9DFE-DF1D8622B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895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655-BDE0-144E-BD72-0A48616AD8D5}" type="datetimeFigureOut">
              <a:rPr lang="en-US" smtClean="0"/>
              <a:t>16/04/21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9991-435F-2747-9DFE-DF1D8622B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497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655-BDE0-144E-BD72-0A48616AD8D5}" type="datetimeFigureOut">
              <a:rPr lang="en-US" smtClean="0"/>
              <a:t>16/04/21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9991-435F-2747-9DFE-DF1D8622B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801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655-BDE0-144E-BD72-0A48616AD8D5}" type="datetimeFigureOut">
              <a:rPr lang="en-US" smtClean="0"/>
              <a:t>16/04/21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9991-435F-2747-9DFE-DF1D8622B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309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655-BDE0-144E-BD72-0A48616AD8D5}" type="datetimeFigureOut">
              <a:rPr lang="en-US" smtClean="0"/>
              <a:t>16/04/21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9991-435F-2747-9DFE-DF1D8622B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991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655-BDE0-144E-BD72-0A48616AD8D5}" type="datetimeFigureOut">
              <a:rPr lang="en-US" smtClean="0"/>
              <a:t>16/04/21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9991-435F-2747-9DFE-DF1D8622B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933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655-BDE0-144E-BD72-0A48616AD8D5}" type="datetimeFigureOut">
              <a:rPr lang="en-US" smtClean="0"/>
              <a:t>16/04/21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9991-435F-2747-9DFE-DF1D8622B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099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655-BDE0-144E-BD72-0A48616AD8D5}" type="datetimeFigureOut">
              <a:rPr lang="en-US" smtClean="0"/>
              <a:t>16/04/21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9991-435F-2747-9DFE-DF1D8622B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202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655-BDE0-144E-BD72-0A48616AD8D5}" type="datetimeFigureOut">
              <a:rPr lang="en-US" smtClean="0"/>
              <a:t>16/04/21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9991-435F-2747-9DFE-DF1D8622B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597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655-BDE0-144E-BD72-0A48616AD8D5}" type="datetimeFigureOut">
              <a:rPr lang="en-US" smtClean="0"/>
              <a:t>16/04/21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9991-435F-2747-9DFE-DF1D8622B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183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655-BDE0-144E-BD72-0A48616AD8D5}" type="datetimeFigureOut">
              <a:rPr lang="en-US" smtClean="0"/>
              <a:t>16/04/21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9991-435F-2747-9DFE-DF1D8622B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180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2E2655-BDE0-144E-BD72-0A48616AD8D5}" type="datetimeFigureOut">
              <a:rPr lang="en-US" smtClean="0"/>
              <a:t>16/04/21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A9991-435F-2747-9DFE-DF1D8622B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702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91986"/>
            <a:ext cx="7772400" cy="2365078"/>
          </a:xfrm>
        </p:spPr>
        <p:txBody>
          <a:bodyPr>
            <a:normAutofit/>
          </a:bodyPr>
          <a:lstStyle/>
          <a:p>
            <a:r>
              <a:rPr lang="el-GR" sz="4800" b="1" dirty="0" smtClean="0"/>
              <a:t>Διαπολιτισμική Εκπαίδευση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l-GR" sz="4000" dirty="0" smtClean="0"/>
              <a:t>Γιώργος </a:t>
            </a:r>
            <a:r>
              <a:rPr lang="el-GR" sz="4000" dirty="0" err="1" smtClean="0"/>
              <a:t>Μαυρομμάτης</a:t>
            </a:r>
            <a:r>
              <a:rPr lang="el-GR" sz="4000" dirty="0" smtClean="0"/>
              <a:t> 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l-GR" sz="4400" dirty="0" smtClean="0">
                <a:solidFill>
                  <a:schemeClr val="tx1"/>
                </a:solidFill>
              </a:rPr>
              <a:t>Ενότητα </a:t>
            </a:r>
            <a:r>
              <a:rPr lang="el-GR" sz="4400" dirty="0">
                <a:solidFill>
                  <a:schemeClr val="tx1"/>
                </a:solidFill>
              </a:rPr>
              <a:t>6</a:t>
            </a:r>
            <a:r>
              <a:rPr lang="el-GR" sz="4400" baseline="30000" dirty="0" smtClean="0">
                <a:solidFill>
                  <a:schemeClr val="tx1"/>
                </a:solidFill>
              </a:rPr>
              <a:t>η</a:t>
            </a:r>
            <a:r>
              <a:rPr lang="el-GR" sz="4400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(</a:t>
            </a:r>
            <a:r>
              <a:rPr lang="el-GR" sz="2400" dirty="0" err="1" smtClean="0">
                <a:solidFill>
                  <a:schemeClr val="tx1"/>
                </a:solidFill>
              </a:rPr>
              <a:t>α+β</a:t>
            </a:r>
            <a:r>
              <a:rPr lang="el-GR" sz="2400" dirty="0" smtClean="0">
                <a:solidFill>
                  <a:schemeClr val="tx1"/>
                </a:solidFill>
              </a:rPr>
              <a:t>) </a:t>
            </a:r>
            <a:endParaRPr lang="el-GR" sz="2400" dirty="0" smtClean="0">
              <a:solidFill>
                <a:schemeClr val="tx1"/>
              </a:solidFill>
            </a:endParaRPr>
          </a:p>
          <a:p>
            <a:r>
              <a:rPr lang="el-GR" sz="4400" b="1" dirty="0" smtClean="0">
                <a:solidFill>
                  <a:schemeClr val="tx1"/>
                </a:solidFill>
              </a:rPr>
              <a:t>ΕΘΝΙΚΙΣΜΟ</a:t>
            </a:r>
            <a:r>
              <a:rPr lang="el-GR" sz="4400" b="1" dirty="0">
                <a:solidFill>
                  <a:schemeClr val="tx1"/>
                </a:solidFill>
              </a:rPr>
              <a:t>Σ</a:t>
            </a:r>
            <a:endParaRPr lang="en-US" sz="4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9549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" y="762000"/>
            <a:ext cx="8940800" cy="1175917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Εθνικισμός</a:t>
            </a:r>
            <a:br>
              <a:rPr lang="el-GR" dirty="0" smtClean="0"/>
            </a:br>
            <a:r>
              <a:rPr lang="el-GR" dirty="0"/>
              <a:t>Ιδεολογία και  πολιτικό κίνημα </a:t>
            </a:r>
            <a:r>
              <a:rPr lang="el-GR" sz="2700" dirty="0" smtClean="0"/>
              <a:t/>
            </a:r>
            <a:br>
              <a:rPr lang="el-GR" sz="2700" dirty="0" smtClean="0"/>
            </a:br>
            <a:r>
              <a:rPr lang="el-GR" sz="2700" dirty="0" smtClean="0"/>
              <a:t>με </a:t>
            </a:r>
            <a:r>
              <a:rPr lang="el-GR" sz="2700" dirty="0"/>
              <a:t>σκοπό την </a:t>
            </a:r>
            <a:r>
              <a:rPr lang="el-GR" sz="2700" dirty="0" smtClean="0"/>
              <a:t/>
            </a:r>
            <a:br>
              <a:rPr lang="el-GR" sz="2700" dirty="0" smtClean="0"/>
            </a:br>
            <a:r>
              <a:rPr lang="el-GR" sz="3600" b="1" dirty="0" smtClean="0"/>
              <a:t>δημιουργία</a:t>
            </a:r>
            <a:r>
              <a:rPr lang="el-GR" sz="3600" dirty="0" smtClean="0"/>
              <a:t> </a:t>
            </a:r>
            <a:r>
              <a:rPr lang="el-GR" sz="3600" dirty="0"/>
              <a:t>ή </a:t>
            </a:r>
            <a:r>
              <a:rPr lang="el-GR" sz="3600" dirty="0" smtClean="0"/>
              <a:t>την </a:t>
            </a:r>
            <a:r>
              <a:rPr lang="el-GR" sz="3600" b="1" dirty="0"/>
              <a:t>ολοκλήρωση</a:t>
            </a:r>
            <a:r>
              <a:rPr lang="el-GR" sz="3600" dirty="0"/>
              <a:t> του έθνους κράτους</a:t>
            </a:r>
            <a:br>
              <a:rPr lang="el-GR" sz="3600" dirty="0"/>
            </a:br>
            <a:r>
              <a:rPr lang="el-GR" dirty="0" smtClean="0"/>
              <a:t> </a:t>
            </a:r>
            <a:endParaRPr lang="en-US" dirty="0"/>
          </a:p>
        </p:txBody>
      </p:sp>
      <p:pic>
        <p:nvPicPr>
          <p:cNvPr id="4" name="Content Placeholder 3" descr="αυτοκρ.jpe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1743" r="-51743"/>
          <a:stretch>
            <a:fillRect/>
          </a:stretch>
        </p:blipFill>
        <p:spPr>
          <a:xfrm>
            <a:off x="-1067645" y="2278362"/>
            <a:ext cx="11729721" cy="4459352"/>
          </a:xfrm>
        </p:spPr>
      </p:pic>
    </p:spTree>
    <p:extLst>
      <p:ext uri="{BB962C8B-B14F-4D97-AF65-F5344CB8AC3E}">
        <p14:creationId xmlns:p14="http://schemas.microsoft.com/office/powerpoint/2010/main" val="26750946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1277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628" y="405915"/>
            <a:ext cx="8902643" cy="6219665"/>
          </a:xfrm>
        </p:spPr>
        <p:txBody>
          <a:bodyPr/>
          <a:lstStyle/>
          <a:p>
            <a:r>
              <a:rPr lang="el-GR" sz="4400" dirty="0" smtClean="0"/>
              <a:t>Ποι</a:t>
            </a:r>
            <a:r>
              <a:rPr lang="el-GR" sz="4400" dirty="0"/>
              <a:t>ο</a:t>
            </a:r>
            <a:r>
              <a:rPr lang="el-GR" sz="4400" dirty="0" smtClean="0"/>
              <a:t> </a:t>
            </a:r>
            <a:r>
              <a:rPr lang="el-GR" sz="4400" dirty="0"/>
              <a:t>μπορεί να είναι πρόβλημα; </a:t>
            </a:r>
            <a:endParaRPr lang="el-GR" sz="4400" dirty="0" smtClean="0"/>
          </a:p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r>
              <a:rPr lang="el-GR" dirty="0"/>
              <a:t>Το να μην συμπεριλαμβάνει όλα τα εθνικά εδάφη (τάφοι προγόνων ...   κόκκινη μηλιά...)  ή το να υπάρχουν στα εδάφη του «αλλοεθνείς» </a:t>
            </a:r>
            <a:endParaRPr lang="el-GR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l-GR" dirty="0" smtClean="0"/>
              <a:t>Το έθνος-κράτος αξιώνει και επιβάλλει καθαρότητα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sz="4400" dirty="0" smtClean="0"/>
              <a:t>Και </a:t>
            </a:r>
            <a:r>
              <a:rPr lang="el-GR" sz="4400" dirty="0"/>
              <a:t>ποια </a:t>
            </a:r>
            <a:r>
              <a:rPr lang="el-GR" sz="4400" dirty="0" smtClean="0"/>
              <a:t>μπορεί να είναι </a:t>
            </a:r>
            <a:r>
              <a:rPr lang="el-GR" sz="4400" dirty="0"/>
              <a:t>η λύση;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7343064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16000"/>
          </a:xfrm>
        </p:spPr>
        <p:txBody>
          <a:bodyPr>
            <a:normAutofit/>
          </a:bodyPr>
          <a:lstStyle/>
          <a:p>
            <a:r>
              <a:rPr lang="el-GR" dirty="0" smtClean="0"/>
              <a:t>Εθνικισμός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4104" y="1187294"/>
            <a:ext cx="8689475" cy="5460138"/>
          </a:xfrm>
        </p:spPr>
        <p:txBody>
          <a:bodyPr>
            <a:normAutofit fontScale="92500"/>
          </a:bodyPr>
          <a:lstStyle/>
          <a:p>
            <a:r>
              <a:rPr lang="el-GR" sz="3500" dirty="0" err="1" smtClean="0"/>
              <a:t>Νεωτερικό</a:t>
            </a:r>
            <a:r>
              <a:rPr lang="el-GR" sz="3500" dirty="0" smtClean="0"/>
              <a:t> φαινόμενο  (έθνος κράτος) </a:t>
            </a:r>
          </a:p>
          <a:p>
            <a:r>
              <a:rPr lang="el-GR" sz="3600" dirty="0"/>
              <a:t>Ε</a:t>
            </a:r>
            <a:r>
              <a:rPr lang="el-GR" sz="3600" dirty="0" smtClean="0"/>
              <a:t>νεργός </a:t>
            </a:r>
            <a:r>
              <a:rPr lang="el-GR" sz="3600" dirty="0"/>
              <a:t>αλληλεγγύη </a:t>
            </a:r>
            <a:r>
              <a:rPr lang="el-GR" sz="3600" dirty="0" smtClean="0"/>
              <a:t>εντός της ομάδας </a:t>
            </a:r>
          </a:p>
          <a:p>
            <a:r>
              <a:rPr lang="el-GR" sz="3500" dirty="0" smtClean="0"/>
              <a:t>Εναρμόνιση πολιτικής και εθνικής οντότητας</a:t>
            </a:r>
          </a:p>
          <a:p>
            <a:r>
              <a:rPr lang="el-GR" sz="3500" dirty="0"/>
              <a:t>Θεμέλια: γλώσσα και πολιτισμός </a:t>
            </a:r>
          </a:p>
          <a:p>
            <a:r>
              <a:rPr lang="el-GR" dirty="0" smtClean="0"/>
              <a:t>Εθνικός (ιδρυτικός) μύθος     ένα αφήγημα </a:t>
            </a:r>
          </a:p>
          <a:p>
            <a:pPr marL="0" indent="0">
              <a:buNone/>
            </a:pPr>
            <a:r>
              <a:rPr lang="el-GR" sz="2800" dirty="0" smtClean="0"/>
              <a:t>  </a:t>
            </a:r>
            <a:r>
              <a:rPr lang="el-GR" sz="2600" dirty="0" smtClean="0"/>
              <a:t>(επιλεκτική χρήση υπαρχόντων στοιχείων </a:t>
            </a:r>
            <a:r>
              <a:rPr lang="mr-IN" sz="2600" dirty="0" smtClean="0"/>
              <a:t>–</a:t>
            </a:r>
            <a:r>
              <a:rPr lang="el-GR" sz="2600" dirty="0" smtClean="0"/>
              <a:t> απάλειψη άλλων ...) </a:t>
            </a:r>
            <a:endParaRPr lang="en-US" sz="2600" dirty="0" smtClean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l-GR" sz="3500" smtClean="0"/>
              <a:t>     Προσοχή</a:t>
            </a:r>
            <a:r>
              <a:rPr lang="el-GR" sz="3500" dirty="0" smtClean="0"/>
              <a:t>:</a:t>
            </a:r>
          </a:p>
          <a:p>
            <a:pPr marL="0" indent="0">
              <a:buNone/>
            </a:pPr>
            <a:r>
              <a:rPr lang="el-GR" sz="2800" dirty="0" smtClean="0"/>
              <a:t> </a:t>
            </a:r>
            <a:r>
              <a:rPr lang="el-GR" sz="3000" b="1" dirty="0" smtClean="0"/>
              <a:t>Άλλο «αγάπη για την πατρίδα» </a:t>
            </a:r>
            <a:r>
              <a:rPr lang="mr-IN" sz="3000" b="1" dirty="0" smtClean="0"/>
              <a:t>–</a:t>
            </a:r>
            <a:r>
              <a:rPr lang="el-GR" sz="3000" b="1" dirty="0" smtClean="0"/>
              <a:t> άλλο εθνικισμός  </a:t>
            </a:r>
          </a:p>
          <a:p>
            <a:pPr marL="0" indent="0">
              <a:buNone/>
            </a:pPr>
            <a:r>
              <a:rPr lang="el-GR" sz="2800" dirty="0" smtClean="0"/>
              <a:t>(κριτήριο η στάση απέναντι στον πολιτισμικά διαφορετικό!) </a:t>
            </a:r>
          </a:p>
        </p:txBody>
      </p:sp>
    </p:spTree>
    <p:extLst>
      <p:ext uri="{BB962C8B-B14F-4D97-AF65-F5344CB8AC3E}">
        <p14:creationId xmlns:p14="http://schemas.microsoft.com/office/powerpoint/2010/main" val="23157552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3684"/>
            <a:ext cx="8229600" cy="721895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Έθνος </a:t>
            </a:r>
            <a:r>
              <a:rPr lang="mr-IN" dirty="0" smtClean="0"/>
              <a:t>–</a:t>
            </a:r>
            <a:r>
              <a:rPr lang="el-GR" dirty="0" smtClean="0"/>
              <a:t> κράτος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4105" y="1430420"/>
            <a:ext cx="8595895" cy="5120105"/>
          </a:xfrm>
        </p:spPr>
        <p:txBody>
          <a:bodyPr>
            <a:normAutofit fontScale="92500"/>
          </a:bodyPr>
          <a:lstStyle/>
          <a:p>
            <a:r>
              <a:rPr lang="el-GR" sz="3900" dirty="0" smtClean="0"/>
              <a:t>Επιδίωξη πολιτισμικής ομοιογενοποίησης</a:t>
            </a:r>
          </a:p>
          <a:p>
            <a:pPr marL="0" indent="0">
              <a:buNone/>
            </a:pPr>
            <a:r>
              <a:rPr lang="el-GR" sz="2800" dirty="0"/>
              <a:t> </a:t>
            </a:r>
            <a:r>
              <a:rPr lang="el-GR" sz="2800" dirty="0" smtClean="0"/>
              <a:t>       (</a:t>
            </a:r>
            <a:r>
              <a:rPr lang="el-GR" sz="2800" dirty="0" err="1"/>
              <a:t>χμμμ</a:t>
            </a:r>
            <a:r>
              <a:rPr lang="el-GR" sz="2800" dirty="0"/>
              <a:t>... Ελβετία; </a:t>
            </a:r>
            <a:r>
              <a:rPr lang="el-GR" sz="2800" dirty="0" smtClean="0"/>
              <a:t>  Αλβανία</a:t>
            </a:r>
            <a:r>
              <a:rPr lang="el-GR" sz="2800" dirty="0"/>
              <a:t>; )</a:t>
            </a:r>
          </a:p>
          <a:p>
            <a:pPr marL="0" indent="0">
              <a:buNone/>
            </a:pPr>
            <a:r>
              <a:rPr lang="el-GR" sz="1700" dirty="0" smtClean="0"/>
              <a:t> </a:t>
            </a:r>
            <a:endParaRPr lang="en-US" sz="1700" dirty="0" smtClean="0"/>
          </a:p>
          <a:p>
            <a:r>
              <a:rPr lang="el-GR" sz="3900" dirty="0" smtClean="0"/>
              <a:t>Αξίωση </a:t>
            </a:r>
            <a:r>
              <a:rPr lang="el-GR" sz="3900" dirty="0"/>
              <a:t>αποκλειστικής υπαγωγής </a:t>
            </a:r>
            <a:endParaRPr lang="el-GR" sz="3900" dirty="0" smtClean="0"/>
          </a:p>
          <a:p>
            <a:endParaRPr lang="el-GR" sz="1700" dirty="0"/>
          </a:p>
          <a:p>
            <a:r>
              <a:rPr lang="el-GR" sz="3900" dirty="0"/>
              <a:t>Το Έθνος κάνει το Κράτος ή </a:t>
            </a:r>
            <a:endParaRPr lang="el-GR" sz="3900" dirty="0" smtClean="0"/>
          </a:p>
          <a:p>
            <a:pPr marL="0" indent="0">
              <a:buNone/>
            </a:pPr>
            <a:r>
              <a:rPr lang="el-GR" sz="3900" dirty="0"/>
              <a:t> </a:t>
            </a:r>
            <a:r>
              <a:rPr lang="el-GR" sz="3900" dirty="0" smtClean="0"/>
              <a:t>                                 το </a:t>
            </a:r>
            <a:r>
              <a:rPr lang="el-GR" sz="3900" dirty="0"/>
              <a:t>Κράτος κάνει το Έθνος; </a:t>
            </a:r>
          </a:p>
          <a:p>
            <a:endParaRPr lang="el-GR" sz="1700" dirty="0"/>
          </a:p>
          <a:p>
            <a:r>
              <a:rPr lang="el-GR" sz="3900" dirty="0"/>
              <a:t>Εθνική ταυτότητα: αφύπνιση ή κατασκευή </a:t>
            </a:r>
            <a:endParaRPr lang="en-US" sz="3900" dirty="0"/>
          </a:p>
          <a:p>
            <a:pPr marL="0" indent="0">
              <a:buNone/>
            </a:pPr>
            <a:r>
              <a:rPr lang="el-GR" sz="2600" dirty="0" smtClean="0"/>
              <a:t>      </a:t>
            </a:r>
            <a:r>
              <a:rPr lang="el-GR" sz="2400" dirty="0" smtClean="0"/>
              <a:t>αίμα </a:t>
            </a:r>
            <a:r>
              <a:rPr lang="mr-IN" sz="2400" dirty="0" smtClean="0"/>
              <a:t>–</a:t>
            </a:r>
            <a:r>
              <a:rPr lang="el-GR" sz="2400" dirty="0" smtClean="0"/>
              <a:t> έδαφος // </a:t>
            </a:r>
            <a:r>
              <a:rPr lang="el-GR" sz="2400" dirty="0" err="1" smtClean="0"/>
              <a:t>εσενσιαλιστική</a:t>
            </a:r>
            <a:r>
              <a:rPr lang="el-GR" sz="2400" dirty="0" smtClean="0"/>
              <a:t> </a:t>
            </a:r>
            <a:r>
              <a:rPr lang="mr-IN" sz="2400" dirty="0" smtClean="0"/>
              <a:t>–</a:t>
            </a:r>
            <a:r>
              <a:rPr lang="el-GR" sz="2400" dirty="0" smtClean="0"/>
              <a:t> </a:t>
            </a:r>
            <a:r>
              <a:rPr lang="el-GR" sz="2400" dirty="0" err="1" smtClean="0"/>
              <a:t>κονστρουξιονιστική</a:t>
            </a:r>
            <a:r>
              <a:rPr lang="el-GR" sz="2400" dirty="0" smtClean="0"/>
              <a:t> προσέγγιση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032388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957262"/>
          </a:xfrm>
        </p:spPr>
        <p:txBody>
          <a:bodyPr>
            <a:normAutofit/>
          </a:bodyPr>
          <a:lstStyle/>
          <a:p>
            <a:r>
              <a:rPr lang="el-GR" sz="4000" dirty="0" smtClean="0"/>
              <a:t>Και τι μας </a:t>
            </a:r>
            <a:r>
              <a:rPr lang="el-GR" sz="4000" dirty="0" err="1" smtClean="0"/>
              <a:t>νοιάζουν</a:t>
            </a:r>
            <a:r>
              <a:rPr lang="el-GR" sz="4000" dirty="0" smtClean="0"/>
              <a:t>  εμάς όλα αυτά;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8772" y="1600199"/>
            <a:ext cx="8742828" cy="4946817"/>
          </a:xfrm>
        </p:spPr>
        <p:txBody>
          <a:bodyPr>
            <a:normAutofit lnSpcReduction="10000"/>
          </a:bodyPr>
          <a:lstStyle/>
          <a:p>
            <a:r>
              <a:rPr lang="el-GR" b="1" dirty="0" smtClean="0"/>
              <a:t>Διαπολιτισμική εκπαίδευση  </a:t>
            </a:r>
          </a:p>
          <a:p>
            <a:r>
              <a:rPr lang="el-GR" dirty="0" smtClean="0"/>
              <a:t>Αρχές  ...  </a:t>
            </a:r>
          </a:p>
          <a:p>
            <a:r>
              <a:rPr lang="el-GR" dirty="0" err="1" smtClean="0"/>
              <a:t>Αντιεθνικιστικός</a:t>
            </a:r>
            <a:r>
              <a:rPr lang="el-GR" dirty="0" smtClean="0"/>
              <a:t> τρόπος σκέψης </a:t>
            </a:r>
          </a:p>
          <a:p>
            <a:r>
              <a:rPr lang="el-GR" dirty="0" smtClean="0"/>
              <a:t>Συμπερίληψη διαφορετικών </a:t>
            </a:r>
          </a:p>
          <a:p>
            <a:pPr marL="0" indent="0">
              <a:buNone/>
            </a:pPr>
            <a:r>
              <a:rPr lang="el-GR" dirty="0" smtClean="0"/>
              <a:t>     </a:t>
            </a:r>
            <a:r>
              <a:rPr lang="el-GR" sz="2800" dirty="0" smtClean="0"/>
              <a:t>(σχέση μεταξύ εθνικισμού και ρατσισμού;) </a:t>
            </a:r>
          </a:p>
          <a:p>
            <a:endParaRPr lang="el-GR" sz="2800" dirty="0"/>
          </a:p>
          <a:p>
            <a:r>
              <a:rPr lang="el-GR" dirty="0" smtClean="0"/>
              <a:t>Εθνοκεντρισμός στην εκπαίδευση; </a:t>
            </a:r>
          </a:p>
          <a:p>
            <a:r>
              <a:rPr lang="el-GR" dirty="0" smtClean="0"/>
              <a:t>Αλλαγές  μέσα στο χρόνο;    </a:t>
            </a:r>
          </a:p>
          <a:p>
            <a:r>
              <a:rPr lang="el-GR" smtClean="0"/>
              <a:t>Κίνδυνος «απώλειας </a:t>
            </a:r>
            <a:r>
              <a:rPr lang="el-GR" dirty="0" smtClean="0"/>
              <a:t>ταυτότητας» ;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542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3856"/>
            <a:ext cx="8229600" cy="778308"/>
          </a:xfrm>
        </p:spPr>
        <p:txBody>
          <a:bodyPr>
            <a:normAutofit fontScale="90000"/>
          </a:bodyPr>
          <a:lstStyle/>
          <a:p>
            <a:r>
              <a:rPr lang="el-GR" sz="3100" dirty="0" smtClean="0"/>
              <a:t>Επανάληψη από το προηγούμενο 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sz="4000" b="1" dirty="0"/>
              <a:t>Ρ</a:t>
            </a:r>
            <a:r>
              <a:rPr lang="el-GR" sz="4000" b="1" dirty="0" smtClean="0"/>
              <a:t>ατσισμός</a:t>
            </a:r>
            <a:r>
              <a:rPr lang="el-GR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519" y="1351801"/>
            <a:ext cx="8794081" cy="5284311"/>
          </a:xfrm>
        </p:spPr>
        <p:txBody>
          <a:bodyPr>
            <a:normAutofit fontScale="92500"/>
          </a:bodyPr>
          <a:lstStyle/>
          <a:p>
            <a:r>
              <a:rPr lang="el-GR" dirty="0" smtClean="0"/>
              <a:t>Συγκρότηση </a:t>
            </a:r>
            <a:r>
              <a:rPr lang="el-GR" dirty="0"/>
              <a:t>κατηγοριών (με τρόπο αυθαίρετο)  </a:t>
            </a:r>
            <a:r>
              <a:rPr lang="el-GR" dirty="0" smtClean="0"/>
              <a:t>-  </a:t>
            </a:r>
            <a:r>
              <a:rPr lang="el-GR" u="sng" dirty="0"/>
              <a:t>κατάταξη ανθρώπων σε ανώτερους και κατώτερους</a:t>
            </a:r>
            <a:r>
              <a:rPr lang="el-GR" dirty="0"/>
              <a:t>. </a:t>
            </a:r>
          </a:p>
          <a:p>
            <a:r>
              <a:rPr lang="el-GR" u="sng" dirty="0"/>
              <a:t>Ν</a:t>
            </a:r>
            <a:r>
              <a:rPr lang="el-GR" u="sng" dirty="0" smtClean="0"/>
              <a:t>ομιμοποίηση </a:t>
            </a:r>
            <a:r>
              <a:rPr lang="el-GR" u="sng" dirty="0"/>
              <a:t>ανισότητας </a:t>
            </a:r>
          </a:p>
          <a:p>
            <a:r>
              <a:rPr lang="el-GR" dirty="0"/>
              <a:t>Ενεργή αντίθεση στον «άλλο»  - </a:t>
            </a:r>
            <a:r>
              <a:rPr lang="el-GR" u="sng" dirty="0" smtClean="0"/>
              <a:t>παρεμπόδιση </a:t>
            </a:r>
            <a:r>
              <a:rPr lang="el-GR" u="sng" dirty="0"/>
              <a:t>πρόσβασης σε πόρους.</a:t>
            </a:r>
            <a:r>
              <a:rPr lang="el-GR" dirty="0"/>
              <a:t> </a:t>
            </a:r>
            <a:endParaRPr lang="el-GR" dirty="0" smtClean="0"/>
          </a:p>
          <a:p>
            <a:r>
              <a:rPr lang="el-GR" dirty="0"/>
              <a:t>Ρατσισμός σημαίνει παραβίαση της αρχής της ισότητας, που είναι </a:t>
            </a:r>
            <a:r>
              <a:rPr lang="el-GR" dirty="0" smtClean="0"/>
              <a:t>θεμέλιο του σύγχρονου </a:t>
            </a:r>
            <a:r>
              <a:rPr lang="el-GR" dirty="0" err="1" smtClean="0"/>
              <a:t>αξιακού</a:t>
            </a:r>
            <a:r>
              <a:rPr lang="el-GR" dirty="0" smtClean="0"/>
              <a:t> μας συστήματος, του πολιτικού και και </a:t>
            </a:r>
            <a:r>
              <a:rPr lang="el-GR" dirty="0"/>
              <a:t>νομικού μας πολιτισμού.  </a:t>
            </a:r>
            <a:endParaRPr lang="el-GR" dirty="0" smtClean="0"/>
          </a:p>
          <a:p>
            <a:r>
              <a:rPr lang="el-GR" b="1" dirty="0"/>
              <a:t>Εμείς είμαστε ρατσιστές</a:t>
            </a:r>
            <a:r>
              <a:rPr lang="el-GR" b="1" dirty="0" smtClean="0"/>
              <a:t>;;;              Κριτήρια! </a:t>
            </a:r>
            <a:endParaRPr lang="el-GR" dirty="0"/>
          </a:p>
          <a:p>
            <a:endParaRPr lang="el-G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847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04472"/>
          </a:xfrm>
        </p:spPr>
        <p:txBody>
          <a:bodyPr>
            <a:normAutofit/>
          </a:bodyPr>
          <a:lstStyle/>
          <a:p>
            <a:r>
              <a:rPr lang="el-GR" b="1" dirty="0" smtClean="0"/>
              <a:t>Εθνικισμός</a:t>
            </a:r>
            <a:r>
              <a:rPr lang="el-GR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35329"/>
            <a:ext cx="8229600" cy="3490834"/>
          </a:xfrm>
        </p:spPr>
        <p:txBody>
          <a:bodyPr>
            <a:normAutofit/>
          </a:bodyPr>
          <a:lstStyle/>
          <a:p>
            <a:r>
              <a:rPr lang="el-GR" sz="4000" dirty="0" smtClean="0"/>
              <a:t>Τι είσαι εσύ ;    </a:t>
            </a:r>
          </a:p>
          <a:p>
            <a:r>
              <a:rPr lang="el-GR" sz="4000" dirty="0" smtClean="0"/>
              <a:t>Και πώς το ξέρεις; </a:t>
            </a:r>
          </a:p>
          <a:p>
            <a:r>
              <a:rPr lang="el-GR" sz="4000" dirty="0" smtClean="0"/>
              <a:t>Πάντα ήταν έτσι  (η γενιά σου); 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727228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243" y="1600200"/>
            <a:ext cx="8577557" cy="4994950"/>
          </a:xfrm>
        </p:spPr>
        <p:txBody>
          <a:bodyPr>
            <a:normAutofit/>
          </a:bodyPr>
          <a:lstStyle/>
          <a:p>
            <a:r>
              <a:rPr lang="el-GR" dirty="0"/>
              <a:t>πως προέκυψε ελληνικό κράτος? </a:t>
            </a:r>
            <a:endParaRPr lang="en-US" dirty="0"/>
          </a:p>
          <a:p>
            <a:r>
              <a:rPr lang="el-GR" dirty="0"/>
              <a:t>Πως το σκέφτηκαν αυτοί και κάναν επανάσταση?</a:t>
            </a:r>
            <a:endParaRPr lang="en-US" dirty="0"/>
          </a:p>
          <a:p>
            <a:r>
              <a:rPr lang="el-GR" dirty="0"/>
              <a:t>Πριν τι υπήρχε?   </a:t>
            </a:r>
            <a:endParaRPr lang="en-US" dirty="0"/>
          </a:p>
          <a:p>
            <a:r>
              <a:rPr lang="el-GR" dirty="0"/>
              <a:t>Από που τα μαθαίνουμε όλα αυτά? </a:t>
            </a:r>
            <a:endParaRPr lang="en-US" dirty="0"/>
          </a:p>
          <a:p>
            <a:r>
              <a:rPr lang="el-GR" dirty="0" smtClean="0"/>
              <a:t>Ποιος </a:t>
            </a:r>
            <a:r>
              <a:rPr lang="el-GR" dirty="0"/>
              <a:t>έγραψε την ιστορία?  </a:t>
            </a:r>
            <a:r>
              <a:rPr lang="el-GR" dirty="0" smtClean="0"/>
              <a:t>Πριν </a:t>
            </a:r>
            <a:r>
              <a:rPr lang="el-GR" dirty="0"/>
              <a:t>γραφεί αυτή η ιστορία τι ιστορία υπήρχε? </a:t>
            </a:r>
            <a:endParaRPr lang="el-GR" dirty="0" smtClean="0"/>
          </a:p>
          <a:p>
            <a:r>
              <a:rPr lang="el-GR" sz="2800" dirty="0" smtClean="0"/>
              <a:t>(</a:t>
            </a:r>
            <a:r>
              <a:rPr lang="el-GR" sz="2800" dirty="0"/>
              <a:t>εκκλησία, τοπικοί </a:t>
            </a:r>
            <a:r>
              <a:rPr lang="el-GR" sz="2800" dirty="0" smtClean="0"/>
              <a:t>μύθοι, τραγούδια) </a:t>
            </a:r>
          </a:p>
          <a:p>
            <a:pPr marL="0" indent="0">
              <a:buNone/>
            </a:pPr>
            <a:r>
              <a:rPr lang="el-GR" sz="2000" dirty="0"/>
              <a:t> </a:t>
            </a:r>
            <a:r>
              <a:rPr lang="el-GR" sz="2000" dirty="0" smtClean="0"/>
              <a:t>                                                                               «</a:t>
            </a:r>
            <a:r>
              <a:rPr lang="el-GR" sz="2000" dirty="0"/>
              <a:t>βεβαιότητα για ύπαρξη δράκων»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74881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25500"/>
          </a:xfrm>
        </p:spPr>
        <p:txBody>
          <a:bodyPr>
            <a:normAutofit/>
          </a:bodyPr>
          <a:lstStyle/>
          <a:p>
            <a:r>
              <a:rPr lang="el-GR" dirty="0" smtClean="0"/>
              <a:t>Ιστορία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486" y="939800"/>
            <a:ext cx="8811213" cy="5737277"/>
          </a:xfrm>
        </p:spPr>
        <p:txBody>
          <a:bodyPr>
            <a:normAutofit fontScale="85000" lnSpcReduction="10000"/>
          </a:bodyPr>
          <a:lstStyle/>
          <a:p>
            <a:r>
              <a:rPr lang="el-GR" dirty="0" smtClean="0"/>
              <a:t>Πως </a:t>
            </a:r>
            <a:r>
              <a:rPr lang="el-GR" dirty="0"/>
              <a:t>γράφεται η ιστορία? </a:t>
            </a:r>
            <a:endParaRPr lang="en-US" dirty="0"/>
          </a:p>
          <a:p>
            <a:r>
              <a:rPr lang="el-GR" dirty="0" smtClean="0"/>
              <a:t>Είναι ένα αφήγημα μοναδικό; Η ιστορία είναι «μια» </a:t>
            </a:r>
          </a:p>
          <a:p>
            <a:r>
              <a:rPr lang="el-GR" dirty="0" smtClean="0"/>
              <a:t>αλλάζει η ιστορία;  </a:t>
            </a:r>
            <a:r>
              <a:rPr lang="el-GR" sz="2400" dirty="0" smtClean="0"/>
              <a:t>Ναι ή όχι και γιατί;  </a:t>
            </a:r>
            <a:endParaRPr lang="el-GR" sz="2400" dirty="0"/>
          </a:p>
          <a:p>
            <a:r>
              <a:rPr lang="el-GR" dirty="0" smtClean="0"/>
              <a:t> Παραχαράσσεται;     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l-GR" dirty="0" smtClean="0"/>
              <a:t>Τι μαθαίνουμε για το παρελθόν;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 - σφαγές...     </a:t>
            </a:r>
          </a:p>
          <a:p>
            <a:pPr marL="0" indent="0">
              <a:buNone/>
            </a:pPr>
            <a:r>
              <a:rPr lang="el-GR" dirty="0" smtClean="0"/>
              <a:t>    - Κολοκοτρώνης, Μπότσαρης, Τζαβέλας, Κουντουριώτης </a:t>
            </a:r>
          </a:p>
          <a:p>
            <a:pPr marL="0" indent="0">
              <a:buNone/>
            </a:pPr>
            <a:r>
              <a:rPr lang="el-GR" dirty="0" smtClean="0"/>
              <a:t>    - «άλλες» δραστηριότητες</a:t>
            </a:r>
          </a:p>
          <a:p>
            <a:pPr marL="0" indent="0">
              <a:buNone/>
            </a:pPr>
            <a:endParaRPr lang="el-GR" sz="3800" dirty="0" smtClean="0">
              <a:solidFill>
                <a:srgbClr val="3366FF"/>
              </a:solidFill>
            </a:endParaRPr>
          </a:p>
          <a:p>
            <a:pPr marL="0" indent="0">
              <a:buNone/>
            </a:pPr>
            <a:r>
              <a:rPr lang="el-GR" sz="3800" b="1" dirty="0"/>
              <a:t> </a:t>
            </a:r>
            <a:r>
              <a:rPr lang="el-GR" sz="3800" b="1" dirty="0" smtClean="0"/>
              <a:t>      Το παρόν είναι που  </a:t>
            </a:r>
            <a:r>
              <a:rPr lang="el-GR" sz="3800" b="1" dirty="0"/>
              <a:t>ερμηνεύει το παρελθόν </a:t>
            </a:r>
            <a:endParaRPr lang="el-GR" sz="3800" b="1" dirty="0" smtClean="0"/>
          </a:p>
          <a:p>
            <a:pPr marL="0" indent="0">
              <a:buNone/>
            </a:pPr>
            <a:r>
              <a:rPr lang="el-GR" b="1" dirty="0" smtClean="0"/>
              <a:t>             και </a:t>
            </a:r>
            <a:r>
              <a:rPr lang="el-GR" b="1" dirty="0"/>
              <a:t>όχι το παρελθόν το παρόν</a:t>
            </a:r>
            <a:r>
              <a:rPr lang="el-GR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4777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349500"/>
          </a:xfrm>
        </p:spPr>
        <p:txBody>
          <a:bodyPr>
            <a:normAutofit/>
          </a:bodyPr>
          <a:lstStyle/>
          <a:p>
            <a:r>
              <a:rPr lang="el-GR" sz="4000" dirty="0"/>
              <a:t>Εθνικοί μύθοι   </a:t>
            </a:r>
            <a:r>
              <a:rPr lang="el-GR" sz="4000" dirty="0" smtClean="0"/>
              <a:t/>
            </a:r>
            <a:br>
              <a:rPr lang="el-GR" sz="4000" dirty="0" smtClean="0"/>
            </a:br>
            <a:r>
              <a:rPr lang="el-GR" sz="3600" dirty="0" smtClean="0"/>
              <a:t>επιλεκτική </a:t>
            </a:r>
            <a:r>
              <a:rPr lang="el-GR" sz="3600" dirty="0"/>
              <a:t>χρήση στοιχείων   </a:t>
            </a:r>
            <a:r>
              <a:rPr lang="el-GR" sz="3600" dirty="0" smtClean="0"/>
              <a:t/>
            </a:r>
            <a:br>
              <a:rPr lang="el-GR" sz="3600" dirty="0" smtClean="0"/>
            </a:br>
            <a:r>
              <a:rPr lang="el-GR" sz="3600" dirty="0" smtClean="0"/>
              <a:t>παράδοση   </a:t>
            </a:r>
            <a:r>
              <a:rPr lang="el-GR" sz="3600" dirty="0"/>
              <a:t>επινόηση </a:t>
            </a:r>
            <a:r>
              <a:rPr lang="en-US" sz="3600" dirty="0"/>
              <a:t/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362200"/>
            <a:ext cx="8864600" cy="4229100"/>
          </a:xfrm>
        </p:spPr>
        <p:txBody>
          <a:bodyPr>
            <a:normAutofit fontScale="92500" lnSpcReduction="10000"/>
          </a:bodyPr>
          <a:lstStyle/>
          <a:p>
            <a:endParaRPr lang="el-GR" dirty="0" smtClean="0"/>
          </a:p>
          <a:p>
            <a:r>
              <a:rPr lang="el-GR" dirty="0"/>
              <a:t>σχολές ιστοριογραφίας </a:t>
            </a:r>
            <a:endParaRPr lang="en-US" dirty="0"/>
          </a:p>
          <a:p>
            <a:r>
              <a:rPr lang="el-GR" dirty="0" smtClean="0"/>
              <a:t>Ζαμπέλιος </a:t>
            </a:r>
            <a:r>
              <a:rPr lang="el-GR" sz="2600" dirty="0" smtClean="0"/>
              <a:t> </a:t>
            </a:r>
            <a:r>
              <a:rPr lang="el-GR" dirty="0" err="1"/>
              <a:t>Παπαρηγόπουλος</a:t>
            </a:r>
            <a:r>
              <a:rPr lang="el-GR" sz="2800" dirty="0"/>
              <a:t> </a:t>
            </a:r>
            <a:r>
              <a:rPr lang="el-GR" sz="2600" dirty="0" smtClean="0"/>
              <a:t>(</a:t>
            </a:r>
            <a:r>
              <a:rPr lang="el-GR" sz="2600" dirty="0"/>
              <a:t>γερμανικός ρομαντισμός)</a:t>
            </a:r>
            <a:endParaRPr lang="en-US" sz="2600" dirty="0"/>
          </a:p>
          <a:p>
            <a:r>
              <a:rPr lang="el-GR" dirty="0"/>
              <a:t>τρίπτυχο (Βυζάντιο?</a:t>
            </a:r>
            <a:r>
              <a:rPr lang="el-GR" dirty="0" smtClean="0"/>
              <a:t>)  (</a:t>
            </a:r>
            <a:r>
              <a:rPr lang="el-GR" sz="2600" dirty="0" smtClean="0"/>
              <a:t>χριστιανική θεοκρατία - εθνικοί; )</a:t>
            </a:r>
          </a:p>
          <a:p>
            <a:r>
              <a:rPr lang="el-GR" dirty="0" smtClean="0"/>
              <a:t>Ελληνικός ιδρυτικός μύθος </a:t>
            </a:r>
            <a:endParaRPr lang="el-GR" dirty="0"/>
          </a:p>
          <a:p>
            <a:r>
              <a:rPr lang="el-GR" dirty="0" smtClean="0"/>
              <a:t>Εθνική ταυτότητα   (ταυτότητα  </a:t>
            </a:r>
            <a:r>
              <a:rPr lang="el-GR" dirty="0"/>
              <a:t>κατασκευή </a:t>
            </a:r>
            <a:r>
              <a:rPr lang="el-GR" dirty="0" smtClean="0"/>
              <a:t>...) </a:t>
            </a:r>
            <a:endParaRPr lang="en-US" dirty="0"/>
          </a:p>
          <a:p>
            <a:endParaRPr lang="en-US" dirty="0"/>
          </a:p>
          <a:p>
            <a:r>
              <a:rPr lang="el-GR" dirty="0"/>
              <a:t>Ηρόδοτος </a:t>
            </a:r>
            <a:r>
              <a:rPr lang="el-GR" b="1" dirty="0"/>
              <a:t>(</a:t>
            </a:r>
            <a:r>
              <a:rPr lang="el-GR" b="1" dirty="0" err="1"/>
              <a:t>όμαιμον</a:t>
            </a:r>
            <a:r>
              <a:rPr lang="el-GR" b="1" dirty="0"/>
              <a:t> </a:t>
            </a:r>
            <a:r>
              <a:rPr lang="mr-IN" b="1" dirty="0"/>
              <a:t>–</a:t>
            </a:r>
            <a:r>
              <a:rPr lang="el-GR" b="1" dirty="0"/>
              <a:t> </a:t>
            </a:r>
            <a:r>
              <a:rPr lang="el-GR" b="1" dirty="0" err="1"/>
              <a:t>ομόθρησκον</a:t>
            </a:r>
            <a:r>
              <a:rPr lang="el-GR" b="1" dirty="0"/>
              <a:t> - </a:t>
            </a:r>
            <a:r>
              <a:rPr lang="el-GR" b="1" dirty="0" err="1"/>
              <a:t>ομόγλωσσον</a:t>
            </a:r>
            <a:r>
              <a:rPr lang="el-GR" b="1" dirty="0"/>
              <a:t>)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79587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0200"/>
            <a:ext cx="8229600" cy="853100"/>
          </a:xfrm>
        </p:spPr>
        <p:txBody>
          <a:bodyPr>
            <a:normAutofit/>
          </a:bodyPr>
          <a:lstStyle/>
          <a:p>
            <a:r>
              <a:rPr lang="el-GR" dirty="0" smtClean="0"/>
              <a:t>Τι είναι λοιπόν το έθνος;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763" y="1451291"/>
            <a:ext cx="8548283" cy="4980003"/>
          </a:xfrm>
        </p:spPr>
        <p:txBody>
          <a:bodyPr/>
          <a:lstStyle/>
          <a:p>
            <a:r>
              <a:rPr lang="el-GR" dirty="0" smtClean="0"/>
              <a:t>έθνος - κράτος   </a:t>
            </a:r>
            <a:r>
              <a:rPr lang="el-GR" dirty="0"/>
              <a:t>πολιτική και συναισθηματική-ιδεολογική ενότητα </a:t>
            </a:r>
            <a:r>
              <a:rPr lang="el-GR" dirty="0" smtClean="0"/>
              <a:t>   λαός </a:t>
            </a:r>
            <a:r>
              <a:rPr lang="mr-IN" dirty="0" smtClean="0"/>
              <a:t>–</a:t>
            </a:r>
            <a:r>
              <a:rPr lang="el-GR" dirty="0" smtClean="0"/>
              <a:t> έδαφος </a:t>
            </a:r>
            <a:r>
              <a:rPr lang="mr-IN" dirty="0" smtClean="0"/>
              <a:t>–</a:t>
            </a:r>
            <a:r>
              <a:rPr lang="el-GR" dirty="0" smtClean="0"/>
              <a:t> εξουσία</a:t>
            </a:r>
          </a:p>
          <a:p>
            <a:endParaRPr lang="en-US" dirty="0"/>
          </a:p>
          <a:p>
            <a:r>
              <a:rPr lang="el-GR" b="1" dirty="0"/>
              <a:t>υπαγωγές </a:t>
            </a:r>
            <a:endParaRPr lang="en-US" b="1" dirty="0"/>
          </a:p>
          <a:p>
            <a:pPr marL="0" indent="0">
              <a:buNone/>
            </a:pPr>
            <a:r>
              <a:rPr lang="el-GR" u="sng" dirty="0" smtClean="0"/>
              <a:t>Νομική </a:t>
            </a:r>
            <a:r>
              <a:rPr lang="el-GR" dirty="0" smtClean="0"/>
              <a:t>    </a:t>
            </a:r>
            <a:r>
              <a:rPr lang="el-GR" u="sng" dirty="0" smtClean="0"/>
              <a:t>Συναισθηματική </a:t>
            </a:r>
            <a:r>
              <a:rPr lang="el-GR" dirty="0" smtClean="0"/>
              <a:t>    </a:t>
            </a:r>
            <a:r>
              <a:rPr lang="el-GR" u="sng" dirty="0" smtClean="0"/>
              <a:t>Πολιτικό- </a:t>
            </a:r>
            <a:r>
              <a:rPr lang="el-GR" u="sng" dirty="0"/>
              <a:t>ιδεολογική </a:t>
            </a:r>
            <a:endParaRPr lang="el-GR" u="sng" dirty="0" smtClean="0"/>
          </a:p>
          <a:p>
            <a:endParaRPr lang="el-GR" u="sng" dirty="0"/>
          </a:p>
          <a:p>
            <a:pPr marL="0" indent="0" algn="ctr">
              <a:buNone/>
            </a:pPr>
            <a:r>
              <a:rPr lang="el-GR" b="1" u="sng" dirty="0" smtClean="0"/>
              <a:t>Και ποι</a:t>
            </a:r>
            <a:r>
              <a:rPr lang="el-GR" b="1" u="sng" dirty="0"/>
              <a:t>ο</a:t>
            </a:r>
            <a:r>
              <a:rPr lang="el-GR" b="1" u="sng" dirty="0" smtClean="0"/>
              <a:t>ς δικαιούται να ανήκει σε αυτό; </a:t>
            </a:r>
          </a:p>
          <a:p>
            <a:pPr marL="0" indent="0" algn="ctr">
              <a:buNone/>
            </a:pPr>
            <a:r>
              <a:rPr lang="el-GR" sz="2400" dirty="0" smtClean="0"/>
              <a:t>Εδώ, στον εμφύλιο οι «άλλοι» ήταν εχθροί του έθνους </a:t>
            </a:r>
          </a:p>
          <a:p>
            <a:pPr marL="0" indent="0" algn="ctr">
              <a:buNone/>
            </a:pPr>
            <a:r>
              <a:rPr lang="el-GR" sz="2400" dirty="0" smtClean="0"/>
              <a:t>και έπρεπε να εξαλειφθούν (κάποιες φορές, αδέρφια)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-609600" y="13589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3382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800100"/>
          </a:xfrm>
        </p:spPr>
        <p:txBody>
          <a:bodyPr>
            <a:normAutofit/>
          </a:bodyPr>
          <a:lstStyle/>
          <a:p>
            <a:r>
              <a:rPr lang="el-GR" dirty="0" smtClean="0"/>
              <a:t>Ιστορίες και περιπτώσεις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300" y="1206500"/>
            <a:ext cx="8686800" cy="5511800"/>
          </a:xfrm>
        </p:spPr>
        <p:txBody>
          <a:bodyPr>
            <a:normAutofit/>
          </a:bodyPr>
          <a:lstStyle/>
          <a:p>
            <a:endParaRPr lang="en-US" sz="800" u="sng" dirty="0"/>
          </a:p>
          <a:p>
            <a:pPr marL="0" indent="0">
              <a:buNone/>
            </a:pPr>
            <a:r>
              <a:rPr lang="en-US" sz="2800" dirty="0" smtClean="0"/>
              <a:t>- </a:t>
            </a:r>
            <a:r>
              <a:rPr lang="el-GR" sz="2800" dirty="0" smtClean="0"/>
              <a:t>Λεωνίδας  </a:t>
            </a:r>
            <a:r>
              <a:rPr lang="el-GR" sz="2400" dirty="0" smtClean="0"/>
              <a:t>(Έλληνας </a:t>
            </a:r>
            <a:r>
              <a:rPr lang="mr-IN" sz="2400" dirty="0" smtClean="0"/>
              <a:t>–</a:t>
            </a:r>
            <a:r>
              <a:rPr lang="el-GR" sz="2400" dirty="0" smtClean="0"/>
              <a:t> Εβραίος </a:t>
            </a:r>
            <a:r>
              <a:rPr lang="mr-IN" sz="2400" dirty="0" smtClean="0"/>
              <a:t>–</a:t>
            </a:r>
            <a:r>
              <a:rPr lang="el-GR" sz="2400" dirty="0" smtClean="0"/>
              <a:t> Αλβανός)</a:t>
            </a:r>
          </a:p>
          <a:p>
            <a:pPr marL="0" indent="0">
              <a:buNone/>
            </a:pPr>
            <a:r>
              <a:rPr lang="en-US" sz="2800" dirty="0" smtClean="0"/>
              <a:t>- </a:t>
            </a:r>
            <a:r>
              <a:rPr lang="el-GR" sz="2800" dirty="0" err="1" smtClean="0"/>
              <a:t>Μαρούσα</a:t>
            </a:r>
            <a:r>
              <a:rPr lang="el-GR" sz="2800" dirty="0" smtClean="0"/>
              <a:t>  </a:t>
            </a:r>
            <a:r>
              <a:rPr lang="el-GR" sz="2400" dirty="0" smtClean="0"/>
              <a:t>(Ρωμιά </a:t>
            </a:r>
            <a:r>
              <a:rPr lang="mr-IN" sz="2400" dirty="0" smtClean="0"/>
              <a:t>–</a:t>
            </a:r>
            <a:r>
              <a:rPr lang="el-GR" sz="2400" dirty="0" smtClean="0"/>
              <a:t> Τουρκία </a:t>
            </a:r>
            <a:r>
              <a:rPr lang="mr-IN" sz="2400" dirty="0" smtClean="0"/>
              <a:t>–</a:t>
            </a:r>
            <a:r>
              <a:rPr lang="el-GR" sz="2400" dirty="0" smtClean="0"/>
              <a:t> Βουλγαρία </a:t>
            </a:r>
            <a:r>
              <a:rPr lang="mr-IN" sz="2400" dirty="0" smtClean="0"/>
              <a:t>–</a:t>
            </a:r>
            <a:r>
              <a:rPr lang="el-GR" sz="2400" dirty="0" smtClean="0"/>
              <a:t> Ρωσία </a:t>
            </a:r>
            <a:r>
              <a:rPr lang="mr-IN" sz="2400" dirty="0" smtClean="0"/>
              <a:t>–</a:t>
            </a:r>
            <a:r>
              <a:rPr lang="el-GR" sz="2400" dirty="0" smtClean="0"/>
              <a:t>Γερμανία)</a:t>
            </a:r>
          </a:p>
          <a:p>
            <a:pPr>
              <a:buFontTx/>
              <a:buChar char="-"/>
            </a:pPr>
            <a:r>
              <a:rPr lang="en-US" sz="2800" dirty="0" smtClean="0"/>
              <a:t>Lars </a:t>
            </a:r>
            <a:r>
              <a:rPr lang="en-US" sz="2400" dirty="0" smtClean="0"/>
              <a:t>(</a:t>
            </a:r>
            <a:r>
              <a:rPr lang="el-GR" sz="2400" dirty="0" smtClean="0"/>
              <a:t>Σουηδία </a:t>
            </a:r>
            <a:r>
              <a:rPr lang="mr-IN" sz="2400" dirty="0" smtClean="0"/>
              <a:t>–</a:t>
            </a:r>
            <a:r>
              <a:rPr lang="el-GR" sz="2400" dirty="0" smtClean="0"/>
              <a:t> γάμοι </a:t>
            </a:r>
            <a:r>
              <a:rPr lang="mr-IN" sz="2400" dirty="0" smtClean="0"/>
              <a:t>–</a:t>
            </a:r>
            <a:r>
              <a:rPr lang="el-GR" sz="2400" dirty="0" smtClean="0"/>
              <a:t> Ελλάδα) </a:t>
            </a:r>
          </a:p>
          <a:p>
            <a:pPr>
              <a:buFontTx/>
              <a:buChar char="-"/>
            </a:pPr>
            <a:endParaRPr lang="el-GR" sz="1200" dirty="0" smtClean="0"/>
          </a:p>
          <a:p>
            <a:pPr>
              <a:buFontTx/>
              <a:buChar char="-"/>
            </a:pPr>
            <a:endParaRPr lang="el-GR" sz="1200" dirty="0" smtClean="0"/>
          </a:p>
          <a:p>
            <a:pPr>
              <a:buFontTx/>
              <a:buChar char="-"/>
            </a:pPr>
            <a:r>
              <a:rPr lang="el-GR" sz="2800" dirty="0" smtClean="0"/>
              <a:t>Ο φίλος μου ο </a:t>
            </a:r>
            <a:r>
              <a:rPr lang="el-GR" sz="2800" dirty="0" err="1" smtClean="0"/>
              <a:t>Δαβίκο</a:t>
            </a:r>
            <a:r>
              <a:rPr lang="el-GR" sz="2800" dirty="0" smtClean="0"/>
              <a:t> και η γιαγιά </a:t>
            </a:r>
            <a:r>
              <a:rPr lang="el-GR" sz="2800" dirty="0" err="1" smtClean="0"/>
              <a:t>Χατιτζέ</a:t>
            </a:r>
            <a:r>
              <a:rPr lang="el-GR" sz="2800" dirty="0" smtClean="0"/>
              <a:t> </a:t>
            </a:r>
            <a:endParaRPr lang="el-GR" sz="2800" dirty="0"/>
          </a:p>
          <a:p>
            <a:pPr>
              <a:buFontTx/>
              <a:buChar char="-"/>
            </a:pPr>
            <a:endParaRPr lang="el-GR" sz="1200" dirty="0" smtClean="0"/>
          </a:p>
          <a:p>
            <a:pPr>
              <a:buFontTx/>
              <a:buChar char="-"/>
            </a:pPr>
            <a:endParaRPr lang="el-GR" sz="1200" dirty="0"/>
          </a:p>
          <a:p>
            <a:pPr>
              <a:buFontTx/>
              <a:buChar char="-"/>
            </a:pPr>
            <a:r>
              <a:rPr lang="el-GR" sz="2800" dirty="0" smtClean="0"/>
              <a:t>Ρωμιοί πρόσφυγες 1922</a:t>
            </a:r>
          </a:p>
          <a:p>
            <a:pPr>
              <a:buFontTx/>
              <a:buChar char="-"/>
            </a:pPr>
            <a:r>
              <a:rPr lang="el-GR" sz="2800" dirty="0" smtClean="0"/>
              <a:t>Έλληνες Αμερικής</a:t>
            </a:r>
          </a:p>
          <a:p>
            <a:pPr>
              <a:buFontTx/>
              <a:buChar char="-"/>
            </a:pPr>
            <a:r>
              <a:rPr lang="el-GR" sz="2800" dirty="0" err="1" smtClean="0"/>
              <a:t>Αλβανάκια</a:t>
            </a:r>
            <a:r>
              <a:rPr lang="el-GR" sz="2800" dirty="0" smtClean="0"/>
              <a:t> (1,5 γενιά )   σήμερα;</a:t>
            </a:r>
          </a:p>
        </p:txBody>
      </p:sp>
    </p:spTree>
    <p:extLst>
      <p:ext uri="{BB962C8B-B14F-4D97-AF65-F5344CB8AC3E}">
        <p14:creationId xmlns:p14="http://schemas.microsoft.com/office/powerpoint/2010/main" val="40492224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 fontScale="90000"/>
          </a:bodyPr>
          <a:lstStyle/>
          <a:p>
            <a:r>
              <a:rPr lang="el-GR" dirty="0">
                <a:solidFill>
                  <a:srgbClr val="0000FF"/>
                </a:solidFill>
              </a:rPr>
              <a:t>Jus </a:t>
            </a:r>
            <a:r>
              <a:rPr lang="en-US" dirty="0" err="1" smtClean="0">
                <a:solidFill>
                  <a:srgbClr val="0000FF"/>
                </a:solidFill>
              </a:rPr>
              <a:t>sanguinis</a:t>
            </a:r>
            <a:r>
              <a:rPr lang="el-GR" dirty="0" smtClean="0">
                <a:solidFill>
                  <a:srgbClr val="0000FF"/>
                </a:solidFill>
              </a:rPr>
              <a:t> </a:t>
            </a:r>
            <a:r>
              <a:rPr lang="el-GR" dirty="0">
                <a:solidFill>
                  <a:srgbClr val="0000FF"/>
                </a:solidFill>
              </a:rPr>
              <a:t>- jus </a:t>
            </a:r>
            <a:r>
              <a:rPr lang="el-GR" dirty="0" smtClean="0">
                <a:solidFill>
                  <a:srgbClr val="0000FF"/>
                </a:solidFill>
              </a:rPr>
              <a:t>s</a:t>
            </a:r>
            <a:r>
              <a:rPr lang="en-US" dirty="0" err="1" smtClean="0">
                <a:solidFill>
                  <a:srgbClr val="0000FF"/>
                </a:solidFill>
              </a:rPr>
              <a:t>oli</a:t>
            </a:r>
            <a:r>
              <a:rPr lang="el-GR" dirty="0" smtClean="0">
                <a:solidFill>
                  <a:srgbClr val="0000FF"/>
                </a:solidFill>
              </a:rPr>
              <a:t>  </a:t>
            </a:r>
            <a:r>
              <a:rPr lang="en-US" dirty="0">
                <a:solidFill>
                  <a:srgbClr val="0000FF"/>
                </a:solidFill>
              </a:rPr>
              <a:t/>
            </a:r>
            <a:br>
              <a:rPr lang="en-US" dirty="0">
                <a:solidFill>
                  <a:srgbClr val="0000FF"/>
                </a:solidFill>
              </a:rPr>
            </a:br>
            <a:r>
              <a:rPr lang="el-GR" sz="3600" u="sng" dirty="0" smtClean="0"/>
              <a:t>ερχόμαστε </a:t>
            </a:r>
            <a:r>
              <a:rPr lang="mr-IN" sz="3600" u="sng" dirty="0" smtClean="0"/>
              <a:t>–</a:t>
            </a:r>
            <a:r>
              <a:rPr lang="el-GR" sz="3600" u="sng" dirty="0" smtClean="0"/>
              <a:t> πηγαίνουμε  </a:t>
            </a:r>
            <a:r>
              <a:rPr lang="en-US" u="sng" dirty="0"/>
              <a:t/>
            </a:r>
            <a:br>
              <a:rPr lang="en-US" u="sng" dirty="0"/>
            </a:br>
            <a:endParaRPr lang="en-US" dirty="0"/>
          </a:p>
        </p:txBody>
      </p:sp>
      <p:pic>
        <p:nvPicPr>
          <p:cNvPr id="4" name="Content Placeholder 3" descr="ερχόμαστε - πάμε .jpe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75" r="5575"/>
          <a:stretch>
            <a:fillRect/>
          </a:stretch>
        </p:blipFill>
        <p:spPr>
          <a:xfrm>
            <a:off x="1160243" y="1828802"/>
            <a:ext cx="6396257" cy="2939640"/>
          </a:xfrm>
        </p:spPr>
      </p:pic>
      <p:sp>
        <p:nvSpPr>
          <p:cNvPr id="7" name="TextBox 6"/>
          <p:cNvSpPr txBox="1"/>
          <p:nvPr/>
        </p:nvSpPr>
        <p:spPr>
          <a:xfrm>
            <a:off x="101600" y="5118100"/>
            <a:ext cx="89535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l-GR" sz="2400" dirty="0"/>
              <a:t>Ελληνικότητα τι σημαίνει; </a:t>
            </a:r>
            <a:r>
              <a:rPr lang="el-GR" sz="2400" dirty="0" smtClean="0"/>
              <a:t> </a:t>
            </a:r>
            <a:r>
              <a:rPr lang="el-GR" sz="2400" u="sng" dirty="0" smtClean="0"/>
              <a:t>Πάντα</a:t>
            </a:r>
            <a:r>
              <a:rPr lang="el-GR" sz="2400" dirty="0" smtClean="0"/>
              <a:t> </a:t>
            </a:r>
            <a:r>
              <a:rPr lang="el-GR" sz="2400" dirty="0"/>
              <a:t>αυτό σήμαινε; </a:t>
            </a:r>
            <a:r>
              <a:rPr lang="el-GR" sz="2400" dirty="0" smtClean="0"/>
              <a:t>  </a:t>
            </a:r>
            <a:r>
              <a:rPr lang="el-GR" sz="2200" dirty="0" smtClean="0"/>
              <a:t>(</a:t>
            </a:r>
            <a:r>
              <a:rPr lang="el-GR" sz="2200" dirty="0"/>
              <a:t>ουσία</a:t>
            </a:r>
            <a:r>
              <a:rPr lang="el-GR" sz="2200" dirty="0" smtClean="0"/>
              <a:t>;   κατασκευή;)</a:t>
            </a:r>
            <a:endParaRPr lang="el-GR" sz="2200" dirty="0"/>
          </a:p>
          <a:p>
            <a:pPr>
              <a:buFontTx/>
              <a:buChar char="-"/>
            </a:pPr>
            <a:r>
              <a:rPr lang="el-GR" sz="2200" dirty="0"/>
              <a:t>Πρώτα χριστιανικά χρόνια;  </a:t>
            </a:r>
            <a:r>
              <a:rPr lang="el-GR" sz="2200" dirty="0" smtClean="0"/>
              <a:t>     τι </a:t>
            </a:r>
            <a:r>
              <a:rPr lang="el-GR" sz="2200" dirty="0"/>
              <a:t>θα έλεγαν οι προ-προ-προπάπποι μας; </a:t>
            </a:r>
          </a:p>
          <a:p>
            <a:r>
              <a:rPr lang="el-GR" dirty="0"/>
              <a:t>        </a:t>
            </a:r>
            <a:r>
              <a:rPr lang="el-GR" dirty="0" smtClean="0"/>
              <a:t>                       </a:t>
            </a:r>
            <a:r>
              <a:rPr lang="el-GR" sz="3600" dirty="0"/>
              <a:t>Έλληνας γεννιέσαι ή γίνεσαι;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62011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968</TotalTime>
  <Words>624</Words>
  <Application>Microsoft Macintosh PowerPoint</Application>
  <PresentationFormat>On-screen Show (4:3)</PresentationFormat>
  <Paragraphs>108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Διαπολιτισμική Εκπαίδευση  Γιώργος Μαυρομμάτης </vt:lpstr>
      <vt:lpstr>Επανάληψη από το προηγούμενο  Ρατσισμός </vt:lpstr>
      <vt:lpstr>Εθνικισμός </vt:lpstr>
      <vt:lpstr>PowerPoint Presentation</vt:lpstr>
      <vt:lpstr>Ιστορία</vt:lpstr>
      <vt:lpstr>Εθνικοί μύθοι    επιλεκτική χρήση στοιχείων    παράδοση   επινόηση  </vt:lpstr>
      <vt:lpstr>Τι είναι λοιπόν το έθνος; </vt:lpstr>
      <vt:lpstr>Ιστορίες και περιπτώσεις </vt:lpstr>
      <vt:lpstr>Jus sanguinis - jus soli   ερχόμαστε – πηγαίνουμε   </vt:lpstr>
      <vt:lpstr>Εθνικισμός Ιδεολογία και  πολιτικό κίνημα  με σκοπό την  δημιουργία ή την ολοκλήρωση του έθνους κράτους  </vt:lpstr>
      <vt:lpstr>PowerPoint Presentation</vt:lpstr>
      <vt:lpstr>Εθνικισμός </vt:lpstr>
      <vt:lpstr>Έθνος – κράτος </vt:lpstr>
      <vt:lpstr>Και τι μας νοιάζουν  εμάς όλα αυτά;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Διαπολιτισμική Εκπαίδευση  Γιώργος Μαυρομμάτης </dc:title>
  <dc:creator>Α</dc:creator>
  <cp:lastModifiedBy>Α</cp:lastModifiedBy>
  <cp:revision>39</cp:revision>
  <dcterms:created xsi:type="dcterms:W3CDTF">2021-02-18T16:05:05Z</dcterms:created>
  <dcterms:modified xsi:type="dcterms:W3CDTF">2021-04-16T10:25:11Z</dcterms:modified>
</cp:coreProperties>
</file>