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16/12/2019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16/12/2019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solidFill>
            <a:schemeClr val="accent3"/>
          </a:solidFill>
        </p:spPr>
        <p:txBody>
          <a:bodyPr/>
          <a:lstStyle/>
          <a:p>
            <a:r>
              <a:rPr lang="el-GR" dirty="0" smtClean="0"/>
              <a:t>Αυτόνομα Οπλικά Συστήματα</a:t>
            </a:r>
            <a:endParaRPr lang="el-GR" dirty="0"/>
          </a:p>
        </p:txBody>
      </p:sp>
      <p:sp>
        <p:nvSpPr>
          <p:cNvPr id="3" name="2 - Υπότιτλος"/>
          <p:cNvSpPr>
            <a:spLocks noGrp="1"/>
          </p:cNvSpPr>
          <p:nvPr>
            <p:ph type="subTitle" idx="1"/>
          </p:nvPr>
        </p:nvSpPr>
        <p:spPr/>
        <p:style>
          <a:lnRef idx="2">
            <a:schemeClr val="accent2"/>
          </a:lnRef>
          <a:fillRef idx="1">
            <a:schemeClr val="lt1"/>
          </a:fillRef>
          <a:effectRef idx="0">
            <a:schemeClr val="accent2"/>
          </a:effectRef>
          <a:fontRef idx="minor">
            <a:schemeClr val="dk1"/>
          </a:fontRef>
        </p:style>
        <p:txBody>
          <a:bodyPr/>
          <a:lstStyle/>
          <a:p>
            <a:r>
              <a:rPr lang="el-GR" dirty="0" smtClean="0"/>
              <a:t>Κωνσταντίνος Αντωνόπουλος </a:t>
            </a:r>
            <a:r>
              <a:rPr lang="en-US" dirty="0" smtClean="0"/>
              <a:t>©2019</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noAutofit/>
          </a:bodyPr>
          <a:lstStyle/>
          <a:p>
            <a:r>
              <a:rPr lang="en-US" sz="2000" dirty="0" smtClean="0"/>
              <a:t>US, Department of Defense, Directive 3000.09, Autonomy in Weapons Systems, 21 November 2012</a:t>
            </a:r>
            <a:br>
              <a:rPr lang="en-US" sz="2000" dirty="0" smtClean="0"/>
            </a:br>
            <a:r>
              <a:rPr lang="en-US" sz="2000" dirty="0" smtClean="0"/>
              <a:t>Source: N. </a:t>
            </a:r>
            <a:r>
              <a:rPr lang="en-US" sz="2000" dirty="0" err="1" smtClean="0"/>
              <a:t>Tsagourias</a:t>
            </a:r>
            <a:r>
              <a:rPr lang="en-US" sz="2000" dirty="0" smtClean="0"/>
              <a:t> &amp; A. Morrison, International Humanitarian law, Cases, Materials and Commentary, Cambridge 2018, 180</a:t>
            </a:r>
            <a:endParaRPr lang="el-GR" sz="2000" dirty="0"/>
          </a:p>
        </p:txBody>
      </p:sp>
      <p:sp>
        <p:nvSpPr>
          <p:cNvPr id="3" name="2 - Θέση περιεχομένου"/>
          <p:cNvSpPr>
            <a:spLocks noGrp="1"/>
          </p:cNvSpPr>
          <p:nvPr>
            <p:ph sz="half" idx="1"/>
          </p:nvPr>
        </p:nvSpPr>
        <p:spPr>
          <a:solidFill>
            <a:schemeClr val="accent6">
              <a:lumMod val="60000"/>
              <a:lumOff val="40000"/>
            </a:schemeClr>
          </a:solidFill>
        </p:spPr>
        <p:txBody>
          <a:bodyPr>
            <a:normAutofit fontScale="62500" lnSpcReduction="20000"/>
          </a:bodyPr>
          <a:lstStyle/>
          <a:p>
            <a:r>
              <a:rPr lang="en-US" dirty="0" smtClean="0"/>
              <a:t>Autonomous and semi-autonomous weapons systems shall be designed to allow commanders and operators to exercise appropriate levels of human judgment over the use of force. These measures will ensure that autonomous or semi-autonomous weapons systems:</a:t>
            </a:r>
            <a:endParaRPr lang="el-GR" dirty="0"/>
          </a:p>
        </p:txBody>
      </p:sp>
      <p:sp>
        <p:nvSpPr>
          <p:cNvPr id="4" name="3 - Θέση περιεχομένου"/>
          <p:cNvSpPr>
            <a:spLocks noGrp="1"/>
          </p:cNvSpPr>
          <p:nvPr>
            <p:ph sz="half" idx="2"/>
          </p:nvPr>
        </p:nvSpPr>
        <p:spPr>
          <a:solidFill>
            <a:schemeClr val="accent4">
              <a:lumMod val="20000"/>
              <a:lumOff val="80000"/>
            </a:schemeClr>
          </a:solidFill>
        </p:spPr>
        <p:txBody>
          <a:bodyPr>
            <a:normAutofit fontScale="62500" lnSpcReduction="20000"/>
          </a:bodyPr>
          <a:lstStyle/>
          <a:p>
            <a:r>
              <a:rPr lang="en-US" dirty="0" smtClean="0"/>
              <a:t>Function as anticipated in realistic operational environments against adaptive adversaries</a:t>
            </a:r>
          </a:p>
          <a:p>
            <a:r>
              <a:rPr lang="en-US" dirty="0" smtClean="0"/>
              <a:t>Complete engagements in a timeframe consistent with commander and operator intentions and, if unable to do so, terminate engagements or seek additional input before continuing the engagement</a:t>
            </a:r>
          </a:p>
          <a:p>
            <a:r>
              <a:rPr lang="en-US" dirty="0" smtClean="0"/>
              <a:t>Are sufficiently robust to minimize failures that could lead to unintended  engagements or to loss of control of the system to unauthorized parties</a:t>
            </a:r>
          </a:p>
          <a:p>
            <a:r>
              <a:rPr lang="en-US" dirty="0" smtClean="0"/>
              <a:t>Persons who authorize/direct the use of, or operate autonomous … weapons must do so with appropriate care and in accordance with the law of war …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solidFill>
            <a:schemeClr val="accent3"/>
          </a:solidFill>
        </p:spPr>
        <p:txBody>
          <a:bodyPr/>
          <a:lstStyle/>
          <a:p>
            <a:r>
              <a:rPr lang="el-GR" dirty="0" smtClean="0"/>
              <a:t>Ορισμός</a:t>
            </a:r>
            <a:endParaRPr lang="el-GR" dirty="0"/>
          </a:p>
        </p:txBody>
      </p:sp>
      <p:sp>
        <p:nvSpPr>
          <p:cNvPr id="5" name="4 - Θέση περιεχομένου"/>
          <p:cNvSpPr>
            <a:spLocks noGrp="1"/>
          </p:cNvSpPr>
          <p:nvPr>
            <p:ph sz="half" idx="1"/>
          </p:nvPr>
        </p:nvSpPr>
        <p:spPr>
          <a:solidFill>
            <a:schemeClr val="accent6">
              <a:lumMod val="60000"/>
              <a:lumOff val="40000"/>
            </a:schemeClr>
          </a:solidFill>
        </p:spPr>
        <p:txBody>
          <a:bodyPr>
            <a:normAutofit fontScale="77500" lnSpcReduction="20000"/>
          </a:bodyPr>
          <a:lstStyle/>
          <a:p>
            <a:r>
              <a:rPr lang="en-US" dirty="0" smtClean="0"/>
              <a:t>ICRC</a:t>
            </a:r>
            <a:r>
              <a:rPr lang="el-GR" dirty="0" smtClean="0"/>
              <a:t>: Οποιοδήποτε οπλικό σύστημα (ξηρά, θάλασσα, αέρας) με αυτονομία στις «κρίσιμες λειτουργίες» του = Όπλο που επιλέγει (αναζήτηση, εντοπισμός, αναγνώριση) και επιτίθεται εναντίον στόχων χωρίς ανθρώπινη παρέμβαση</a:t>
            </a:r>
          </a:p>
          <a:p>
            <a:r>
              <a:rPr lang="el-GR" dirty="0" smtClean="0"/>
              <a:t>Μετά την αρχική ενεργοποίηση «αυτονομείται» και αναλαμβάνει τη διαδικασία στόχευσης που σε άλλες περιπτώσεις ελέγχεται από ανθρώπους</a:t>
            </a:r>
            <a:endParaRPr lang="el-GR" dirty="0"/>
          </a:p>
        </p:txBody>
      </p:sp>
      <p:pic>
        <p:nvPicPr>
          <p:cNvPr id="1026" name="Picture 2" descr="C:\Users\User\Pictures\Autonomous weapons-1.jpg"/>
          <p:cNvPicPr>
            <a:picLocks noGrp="1" noChangeAspect="1" noChangeArrowheads="1"/>
          </p:cNvPicPr>
          <p:nvPr>
            <p:ph sz="half" idx="2"/>
          </p:nvPr>
        </p:nvPicPr>
        <p:blipFill>
          <a:blip r:embed="rId2"/>
          <a:srcRect/>
          <a:stretch>
            <a:fillRect/>
          </a:stretch>
        </p:blipFill>
        <p:spPr bwMode="auto">
          <a:xfrm>
            <a:off x="4648200" y="2727325"/>
            <a:ext cx="4038600" cy="227171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lstStyle/>
          <a:p>
            <a:r>
              <a:rPr lang="el-GR" dirty="0" smtClean="0"/>
              <a:t>Παραδείγματα</a:t>
            </a:r>
            <a:endParaRPr lang="el-GR" dirty="0"/>
          </a:p>
        </p:txBody>
      </p:sp>
      <p:sp>
        <p:nvSpPr>
          <p:cNvPr id="3" name="2 - Θέση περιεχομένου"/>
          <p:cNvSpPr>
            <a:spLocks noGrp="1"/>
          </p:cNvSpPr>
          <p:nvPr>
            <p:ph sz="half" idx="1"/>
          </p:nvPr>
        </p:nvSpPr>
        <p:spPr>
          <a:solidFill>
            <a:schemeClr val="accent6">
              <a:lumMod val="60000"/>
              <a:lumOff val="40000"/>
            </a:schemeClr>
          </a:solidFill>
        </p:spPr>
        <p:txBody>
          <a:bodyPr/>
          <a:lstStyle/>
          <a:p>
            <a:r>
              <a:rPr lang="el-GR" dirty="0" smtClean="0"/>
              <a:t>Οχήματα ενεργού προστασίας</a:t>
            </a:r>
          </a:p>
          <a:p>
            <a:r>
              <a:rPr lang="el-GR" dirty="0" smtClean="0"/>
              <a:t>Αντιαεροπορικά / Αντιπυραυλικά συστήματα</a:t>
            </a:r>
          </a:p>
          <a:p>
            <a:r>
              <a:rPr lang="en-US" dirty="0" smtClean="0"/>
              <a:t>Sentry guns</a:t>
            </a:r>
            <a:r>
              <a:rPr lang="el-GR" dirty="0" smtClean="0"/>
              <a:t> (φύλαξη περιμέτρου)</a:t>
            </a:r>
          </a:p>
          <a:p>
            <a:r>
              <a:rPr lang="en-US" dirty="0" smtClean="0"/>
              <a:t>Loitering munitions</a:t>
            </a:r>
            <a:endParaRPr lang="el-GR" dirty="0"/>
          </a:p>
        </p:txBody>
      </p:sp>
      <p:pic>
        <p:nvPicPr>
          <p:cNvPr id="2050" name="Picture 2" descr="C:\Users\User\Pictures\Autonomous weapons-5.jpg"/>
          <p:cNvPicPr>
            <a:picLocks noGrp="1" noChangeAspect="1" noChangeArrowheads="1"/>
          </p:cNvPicPr>
          <p:nvPr>
            <p:ph sz="half" idx="2"/>
          </p:nvPr>
        </p:nvPicPr>
        <p:blipFill>
          <a:blip r:embed="rId2"/>
          <a:srcRect/>
          <a:stretch>
            <a:fillRect/>
          </a:stretch>
        </p:blipFill>
        <p:spPr bwMode="auto">
          <a:xfrm>
            <a:off x="4648200" y="2770740"/>
            <a:ext cx="4038600" cy="218488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lstStyle/>
          <a:p>
            <a:r>
              <a:rPr lang="el-GR" dirty="0" smtClean="0"/>
              <a:t>Χαρακτηριστικά – Χρήση</a:t>
            </a:r>
            <a:endParaRPr lang="el-GR" dirty="0"/>
          </a:p>
        </p:txBody>
      </p:sp>
      <p:sp>
        <p:nvSpPr>
          <p:cNvPr id="3" name="2 - Θέση περιεχομένου"/>
          <p:cNvSpPr>
            <a:spLocks noGrp="1"/>
          </p:cNvSpPr>
          <p:nvPr>
            <p:ph sz="half" idx="1"/>
          </p:nvPr>
        </p:nvSpPr>
        <p:spPr>
          <a:solidFill>
            <a:schemeClr val="accent6">
              <a:lumMod val="60000"/>
              <a:lumOff val="40000"/>
            </a:schemeClr>
          </a:solidFill>
        </p:spPr>
        <p:txBody>
          <a:bodyPr>
            <a:normAutofit fontScale="62500" lnSpcReduction="20000"/>
          </a:bodyPr>
          <a:lstStyle/>
          <a:p>
            <a:r>
              <a:rPr lang="el-GR" dirty="0" smtClean="0"/>
              <a:t>Λειτουργούν με αυτόνομο τρόπο = ενεργοποιούνται για να λειτουργούν αυτόνομα για συγκεκριμένες χρονικές περιόδους</a:t>
            </a:r>
          </a:p>
          <a:p>
            <a:r>
              <a:rPr lang="el-GR" dirty="0" smtClean="0"/>
              <a:t>Σύγχρονη χρήση: Περιορίζονται σε συγκεκριμένα «καθήκοντα» (αμυντικές και όχι επιθετικές επιχειρήσεις) – συγκεκριμένους στόχους (αντικείμενα και όχι προσωπικό) – συγκεκριμένες περιστάσεις (απλό, προβλέψιμο και περιορισμένο περιβάλλον)</a:t>
            </a:r>
          </a:p>
          <a:p>
            <a:r>
              <a:rPr lang="el-GR" dirty="0" smtClean="0"/>
              <a:t>Επιβλέπονται από χειριστή</a:t>
            </a:r>
          </a:p>
          <a:p>
            <a:r>
              <a:rPr lang="el-GR" dirty="0" smtClean="0"/>
              <a:t>Μελλοντική χρήση: Περισσότερη ελευθερία δράσης (προσδιορισμός στόχου, αντίδραση σε μεταβαλλόμενες περιστάσεις)</a:t>
            </a:r>
          </a:p>
        </p:txBody>
      </p:sp>
      <p:pic>
        <p:nvPicPr>
          <p:cNvPr id="3077" name="Picture 5" descr="C:\Users\User\Pictures\Autonomous weapons-3.jpg"/>
          <p:cNvPicPr>
            <a:picLocks noGrp="1" noChangeAspect="1" noChangeArrowheads="1"/>
          </p:cNvPicPr>
          <p:nvPr>
            <p:ph sz="half" idx="2"/>
          </p:nvPr>
        </p:nvPicPr>
        <p:blipFill>
          <a:blip r:embed="rId2"/>
          <a:srcRect/>
          <a:stretch>
            <a:fillRect/>
          </a:stretch>
        </p:blipFill>
        <p:spPr bwMode="auto">
          <a:xfrm>
            <a:off x="4648200" y="2347104"/>
            <a:ext cx="4038600" cy="303215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normAutofit fontScale="90000"/>
          </a:bodyPr>
          <a:lstStyle/>
          <a:p>
            <a:r>
              <a:rPr lang="el-GR" dirty="0" smtClean="0"/>
              <a:t>Συμμόρφωση με Ανθρωπιστικό Δίκαιο</a:t>
            </a:r>
            <a:endParaRPr lang="el-GR" dirty="0"/>
          </a:p>
        </p:txBody>
      </p:sp>
      <p:sp>
        <p:nvSpPr>
          <p:cNvPr id="3" name="2 - Θέση περιεχομένου"/>
          <p:cNvSpPr>
            <a:spLocks noGrp="1"/>
          </p:cNvSpPr>
          <p:nvPr>
            <p:ph sz="half" idx="1"/>
          </p:nvPr>
        </p:nvSpPr>
        <p:spPr>
          <a:solidFill>
            <a:schemeClr val="accent6">
              <a:lumMod val="60000"/>
              <a:lumOff val="40000"/>
            </a:schemeClr>
          </a:solidFill>
        </p:spPr>
        <p:txBody>
          <a:bodyPr>
            <a:normAutofit fontScale="70000" lnSpcReduction="20000"/>
          </a:bodyPr>
          <a:lstStyle/>
          <a:p>
            <a:r>
              <a:rPr lang="el-GR" dirty="0" smtClean="0"/>
              <a:t>Προκλήσεις:</a:t>
            </a:r>
          </a:p>
          <a:p>
            <a:pPr marL="514350" indent="-514350">
              <a:buFont typeface="+mj-lt"/>
              <a:buAutoNum type="arabicPeriod"/>
            </a:pPr>
            <a:r>
              <a:rPr lang="el-GR" dirty="0" smtClean="0"/>
              <a:t>Διάκριση μεταξύ μαχητών / αμάχων και στρατιωτικών στόχων / πολιτικών αντικειμένων</a:t>
            </a:r>
          </a:p>
          <a:p>
            <a:pPr marL="514350" indent="-514350">
              <a:buFont typeface="+mj-lt"/>
              <a:buAutoNum type="arabicPeriod"/>
            </a:pPr>
            <a:r>
              <a:rPr lang="el-GR" dirty="0" smtClean="0"/>
              <a:t>Διάκριση μεταξύ μαχητών που επιχειρούν και μαχητών «εκτός μάχης»</a:t>
            </a:r>
          </a:p>
          <a:p>
            <a:pPr marL="514350" indent="-514350">
              <a:buFont typeface="+mj-lt"/>
              <a:buAutoNum type="arabicPeriod"/>
            </a:pPr>
            <a:r>
              <a:rPr lang="el-GR" dirty="0" smtClean="0"/>
              <a:t>Δυνατότητα στάθμισης παραγόντων αν μια επίθεση προκαλέσει δυσανάλογες παράπλευρες απώλειες ή ζημίες</a:t>
            </a:r>
          </a:p>
          <a:p>
            <a:pPr marL="514350" indent="-514350">
              <a:buFont typeface="+mj-lt"/>
              <a:buAutoNum type="arabicPeriod"/>
            </a:pPr>
            <a:r>
              <a:rPr lang="el-GR" dirty="0" smtClean="0"/>
              <a:t>Δυνατότητα ματαίωσης ή αναβολής μιας επίθεσης</a:t>
            </a:r>
          </a:p>
          <a:p>
            <a:pPr marL="514350" indent="-514350"/>
            <a:r>
              <a:rPr lang="el-GR" dirty="0" smtClean="0"/>
              <a:t>Άρθρο 36 ΠΠ Ι</a:t>
            </a:r>
          </a:p>
          <a:p>
            <a:pPr marL="514350" indent="-514350">
              <a:buNone/>
            </a:pPr>
            <a:endParaRPr lang="el-GR" dirty="0"/>
          </a:p>
        </p:txBody>
      </p:sp>
      <p:pic>
        <p:nvPicPr>
          <p:cNvPr id="4098" name="Picture 2" descr="C:\Users\User\Pictures\Autonomous weapons-2.jpg"/>
          <p:cNvPicPr>
            <a:picLocks noGrp="1" noChangeAspect="1" noChangeArrowheads="1"/>
          </p:cNvPicPr>
          <p:nvPr>
            <p:ph sz="half" idx="2"/>
          </p:nvPr>
        </p:nvPicPr>
        <p:blipFill>
          <a:blip r:embed="rId2"/>
          <a:srcRect/>
          <a:stretch>
            <a:fillRect/>
          </a:stretch>
        </p:blipFill>
        <p:spPr bwMode="auto">
          <a:xfrm>
            <a:off x="4648200" y="2798000"/>
            <a:ext cx="4038600" cy="213036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normAutofit fontScale="90000"/>
          </a:bodyPr>
          <a:lstStyle/>
          <a:p>
            <a:r>
              <a:rPr lang="el-GR" dirty="0" smtClean="0"/>
              <a:t>Συμμόρφωση με Ανθρωπιστικό Δίκαιο</a:t>
            </a:r>
            <a:endParaRPr lang="el-GR" dirty="0"/>
          </a:p>
        </p:txBody>
      </p:sp>
      <p:sp>
        <p:nvSpPr>
          <p:cNvPr id="3" name="2 - Θέση περιεχομένου"/>
          <p:cNvSpPr>
            <a:spLocks noGrp="1"/>
          </p:cNvSpPr>
          <p:nvPr>
            <p:ph sz="half" idx="1"/>
          </p:nvPr>
        </p:nvSpPr>
        <p:spPr>
          <a:solidFill>
            <a:schemeClr val="accent6">
              <a:lumMod val="40000"/>
              <a:lumOff val="60000"/>
            </a:schemeClr>
          </a:solidFill>
        </p:spPr>
        <p:txBody>
          <a:bodyPr>
            <a:normAutofit fontScale="85000" lnSpcReduction="10000"/>
          </a:bodyPr>
          <a:lstStyle/>
          <a:p>
            <a:r>
              <a:rPr lang="el-GR" dirty="0" smtClean="0"/>
              <a:t>Σοβαρές αμφιβολίες για συμμόρφωση με το δίκαιο σε περίπλοκες ή σύνθετες περιστάσεις</a:t>
            </a:r>
          </a:p>
          <a:p>
            <a:r>
              <a:rPr lang="el-GR" dirty="0" smtClean="0"/>
              <a:t>Απαραίτητος ανθρώπινος έλεγχος και εποπτεία για να διασφαλιστεί συμμόρφωση με το δίκαιο</a:t>
            </a:r>
          </a:p>
          <a:p>
            <a:r>
              <a:rPr lang="el-GR" dirty="0" smtClean="0"/>
              <a:t>Βαθμός εποπτείας: είδος του όπλου, είδος της χρήσης του, επιχειρησιακό περιβάλλον, είδος στόχων</a:t>
            </a:r>
            <a:endParaRPr lang="el-GR" dirty="0"/>
          </a:p>
        </p:txBody>
      </p:sp>
      <p:pic>
        <p:nvPicPr>
          <p:cNvPr id="5122" name="Picture 2" descr="C:\Users\User\Pictures\Autonomous weapons-6.jpg"/>
          <p:cNvPicPr>
            <a:picLocks noGrp="1" noChangeAspect="1" noChangeArrowheads="1"/>
          </p:cNvPicPr>
          <p:nvPr>
            <p:ph sz="half" idx="2"/>
          </p:nvPr>
        </p:nvPicPr>
        <p:blipFill>
          <a:blip r:embed="rId2"/>
          <a:srcRect/>
          <a:stretch>
            <a:fillRect/>
          </a:stretch>
        </p:blipFill>
        <p:spPr bwMode="auto">
          <a:xfrm>
            <a:off x="4648200" y="2959810"/>
            <a:ext cx="4038600" cy="180674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lstStyle/>
          <a:p>
            <a:r>
              <a:rPr lang="el-GR" dirty="0" smtClean="0"/>
              <a:t>Νομική Αξιολόγηση</a:t>
            </a:r>
            <a:endParaRPr lang="el-GR" dirty="0"/>
          </a:p>
        </p:txBody>
      </p:sp>
      <p:sp>
        <p:nvSpPr>
          <p:cNvPr id="3" name="2 - Θέση περιεχομένου"/>
          <p:cNvSpPr>
            <a:spLocks noGrp="1"/>
          </p:cNvSpPr>
          <p:nvPr>
            <p:ph sz="half" idx="1"/>
          </p:nvPr>
        </p:nvSpPr>
        <p:spPr>
          <a:solidFill>
            <a:schemeClr val="accent6">
              <a:lumMod val="60000"/>
              <a:lumOff val="40000"/>
            </a:schemeClr>
          </a:solidFill>
        </p:spPr>
        <p:txBody>
          <a:bodyPr>
            <a:normAutofit fontScale="92500" lnSpcReduction="20000"/>
          </a:bodyPr>
          <a:lstStyle/>
          <a:p>
            <a:r>
              <a:rPr lang="el-GR" dirty="0" smtClean="0"/>
              <a:t>Κατανόηση των δυνατοτήτων και </a:t>
            </a:r>
            <a:r>
              <a:rPr lang="el-GR" dirty="0" err="1" smtClean="0"/>
              <a:t>προβλεψιμότητα</a:t>
            </a:r>
            <a:r>
              <a:rPr lang="el-GR" dirty="0" smtClean="0"/>
              <a:t> των συνεπειών της χρήσης του μέσω δοκιμών</a:t>
            </a:r>
          </a:p>
          <a:p>
            <a:r>
              <a:rPr lang="el-GR" dirty="0" smtClean="0"/>
              <a:t>Εάν οι συνέπειες χρήσης δεν είναι προβλέψιμες = κίνδυνος παραβίασης του δικαίου</a:t>
            </a:r>
          </a:p>
          <a:p>
            <a:r>
              <a:rPr lang="el-GR" dirty="0" smtClean="0"/>
              <a:t>Υψηλός βαθμός εποπτείας ώστε να περιοριστεί ή καταργηθεί η αυτονομία</a:t>
            </a:r>
            <a:endParaRPr lang="el-GR" dirty="0"/>
          </a:p>
        </p:txBody>
      </p:sp>
      <p:pic>
        <p:nvPicPr>
          <p:cNvPr id="6146" name="Picture 2" descr="C:\Users\User\Pictures\Autonomous weapons-7.jfif"/>
          <p:cNvPicPr>
            <a:picLocks noGrp="1" noChangeAspect="1" noChangeArrowheads="1"/>
          </p:cNvPicPr>
          <p:nvPr>
            <p:ph sz="half" idx="2"/>
          </p:nvPr>
        </p:nvPicPr>
        <p:blipFill>
          <a:blip r:embed="rId2"/>
          <a:srcRect/>
          <a:stretch>
            <a:fillRect/>
          </a:stretch>
        </p:blipFill>
        <p:spPr bwMode="auto">
          <a:xfrm>
            <a:off x="5238750" y="3063081"/>
            <a:ext cx="2857500" cy="16002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lstStyle/>
          <a:p>
            <a:r>
              <a:rPr lang="el-GR" dirty="0" smtClean="0"/>
              <a:t>Ευθύνη</a:t>
            </a:r>
            <a:endParaRPr lang="el-GR" dirty="0"/>
          </a:p>
        </p:txBody>
      </p:sp>
      <p:sp>
        <p:nvSpPr>
          <p:cNvPr id="3" name="2 - Θέση περιεχομένου"/>
          <p:cNvSpPr>
            <a:spLocks noGrp="1"/>
          </p:cNvSpPr>
          <p:nvPr>
            <p:ph sz="half" idx="1"/>
          </p:nvPr>
        </p:nvSpPr>
        <p:spPr>
          <a:solidFill>
            <a:schemeClr val="accent6">
              <a:lumMod val="60000"/>
              <a:lumOff val="40000"/>
            </a:schemeClr>
          </a:solidFill>
        </p:spPr>
        <p:txBody>
          <a:bodyPr>
            <a:normAutofit fontScale="62500" lnSpcReduction="20000"/>
          </a:bodyPr>
          <a:lstStyle/>
          <a:p>
            <a:r>
              <a:rPr lang="el-GR" dirty="0" smtClean="0"/>
              <a:t>Δύο απόψεις:</a:t>
            </a:r>
          </a:p>
          <a:p>
            <a:pPr marL="514350" indent="-514350">
              <a:buFont typeface="+mj-lt"/>
              <a:buAutoNum type="arabicPeriod"/>
            </a:pPr>
            <a:r>
              <a:rPr lang="el-GR" dirty="0" smtClean="0"/>
              <a:t>Απώλεια ανθρώπινου ελέγχου θα δημιουργήσει «κενό ευθύνης»</a:t>
            </a:r>
          </a:p>
          <a:p>
            <a:pPr marL="514350" indent="-514350">
              <a:buFont typeface="+mj-lt"/>
              <a:buAutoNum type="arabicPeriod"/>
            </a:pPr>
            <a:r>
              <a:rPr lang="el-GR" dirty="0" smtClean="0"/>
              <a:t>Δεν υπάρχει πιθανότητα «κενού» διότι πάντα θα υπάρχει ανθρώπινη απόφαση να χρησιμοποιηθεί το όπλο</a:t>
            </a:r>
          </a:p>
          <a:p>
            <a:pPr marL="514350" indent="-514350"/>
            <a:r>
              <a:rPr lang="el-GR" dirty="0" smtClean="0"/>
              <a:t>Ωστόσο: Η απώλεια ελέγχου ή οι μη-προβλέψιμες συνέπειες της χρήσης περιορίζουν ή κάνουν αδύνατη την απόδοση ευθύνης [π.χ. το αυτόνομο όπλο αποφασίζει για τη στόχευση]</a:t>
            </a:r>
            <a:endParaRPr lang="el-GR" dirty="0"/>
          </a:p>
        </p:txBody>
      </p:sp>
      <p:sp>
        <p:nvSpPr>
          <p:cNvPr id="4" name="3 - Θέση περιεχομένου"/>
          <p:cNvSpPr>
            <a:spLocks noGrp="1"/>
          </p:cNvSpPr>
          <p:nvPr>
            <p:ph sz="half" idx="2"/>
          </p:nvPr>
        </p:nvSpPr>
        <p:spPr>
          <a:solidFill>
            <a:schemeClr val="accent2">
              <a:lumMod val="20000"/>
              <a:lumOff val="80000"/>
            </a:schemeClr>
          </a:solidFill>
        </p:spPr>
        <p:txBody>
          <a:bodyPr>
            <a:normAutofit fontScale="62500" lnSpcReduction="20000"/>
          </a:bodyPr>
          <a:lstStyle/>
          <a:p>
            <a:r>
              <a:rPr lang="el-GR" dirty="0" smtClean="0"/>
              <a:t>Απόδοση Ατομικής Ευθύνης θα υπάρξει:</a:t>
            </a:r>
          </a:p>
          <a:p>
            <a:pPr marL="514350" indent="-514350">
              <a:buFont typeface="+mj-lt"/>
              <a:buAutoNum type="arabicPeriod"/>
            </a:pPr>
            <a:r>
              <a:rPr lang="el-GR" dirty="0" smtClean="0"/>
              <a:t>Ο προγραμματιστής εκ προθέσεως προγραμματίζει το όπλο να τελέσει εγκλήματα πολέμου</a:t>
            </a:r>
          </a:p>
          <a:p>
            <a:pPr marL="514350" indent="-514350">
              <a:buFont typeface="+mj-lt"/>
              <a:buAutoNum type="arabicPeriod"/>
            </a:pPr>
            <a:r>
              <a:rPr lang="el-GR" dirty="0" smtClean="0"/>
              <a:t>Ο διοικητής θα φέρει ευθύνη ανωτέρου αν χρησιμοποιήσει το όπλο με μη-σύννομο τρόπο</a:t>
            </a:r>
          </a:p>
          <a:p>
            <a:pPr marL="514350" indent="-514350">
              <a:buFont typeface="+mj-lt"/>
              <a:buAutoNum type="arabicPeriod"/>
            </a:pPr>
            <a:r>
              <a:rPr lang="el-GR" dirty="0" smtClean="0"/>
              <a:t>Ο διοικητής θα φέρει ευθύνη ανωτέρου αν εν γνώσει του αναπτύξει αυτόνομα όπλα των οποίων η χρήση δεν έχει προβλέψιμες συνέπειες</a:t>
            </a:r>
          </a:p>
          <a:p>
            <a:pPr marL="514350" indent="-514350"/>
            <a:r>
              <a:rPr lang="el-GR" dirty="0" smtClean="0"/>
              <a:t>Ευθύνη Κράτους: Παραβιάσεις του δικαίου εξαιτίας της απουσίας ή πλημμελούς δοκιμής του όπλου</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txBody>
          <a:bodyPr/>
          <a:lstStyle/>
          <a:p>
            <a:r>
              <a:rPr lang="el-GR" dirty="0" smtClean="0"/>
              <a:t>Ζητήματα Ηθικής</a:t>
            </a:r>
            <a:endParaRPr lang="el-GR" dirty="0"/>
          </a:p>
        </p:txBody>
      </p:sp>
      <p:sp>
        <p:nvSpPr>
          <p:cNvPr id="3" name="2 - Θέση περιεχομένου"/>
          <p:cNvSpPr>
            <a:spLocks noGrp="1"/>
          </p:cNvSpPr>
          <p:nvPr>
            <p:ph sz="half" idx="1"/>
          </p:nvPr>
        </p:nvSpPr>
        <p:spPr>
          <a:solidFill>
            <a:schemeClr val="accent6">
              <a:lumMod val="60000"/>
              <a:lumOff val="40000"/>
            </a:schemeClr>
          </a:solidFill>
        </p:spPr>
        <p:txBody>
          <a:bodyPr>
            <a:normAutofit fontScale="92500" lnSpcReduction="10000"/>
          </a:bodyPr>
          <a:lstStyle/>
          <a:p>
            <a:r>
              <a:rPr lang="el-GR" dirty="0" smtClean="0"/>
              <a:t>Θεμελιώδες ζήτημα εάν οι αρχές του ανθρωπισμού και οι επιταγές της δημόσιας συνείδησης θα επιτρέψουν σε «μηχανές» να λαμβάνουν αποφάσεις «ζωής και θανάτου» στο πλαίσιο ένοπλης σύρραξης χωρίς ανθρώπινη παρέμβαση</a:t>
            </a:r>
            <a:endParaRPr lang="el-GR" dirty="0"/>
          </a:p>
        </p:txBody>
      </p:sp>
      <p:sp>
        <p:nvSpPr>
          <p:cNvPr id="4" name="3 - Θέση περιεχομένου"/>
          <p:cNvSpPr>
            <a:spLocks noGrp="1"/>
          </p:cNvSpPr>
          <p:nvPr>
            <p:ph sz="half" idx="2"/>
          </p:nvPr>
        </p:nvSpPr>
        <p:spPr>
          <a:solidFill>
            <a:schemeClr val="accent4">
              <a:lumMod val="20000"/>
              <a:lumOff val="80000"/>
            </a:schemeClr>
          </a:solidFill>
        </p:spPr>
        <p:txBody>
          <a:bodyPr>
            <a:normAutofit fontScale="92500" lnSpcReduction="10000"/>
          </a:bodyPr>
          <a:lstStyle/>
          <a:p>
            <a:r>
              <a:rPr lang="el-GR" dirty="0" smtClean="0"/>
              <a:t>Κράτη, ειδικοί, κοινωνία των πολιτών: δυσφορία στην ιδέα ότι ένα οπλικό σύστημα χρησιμοποιεί βία πέρα από ανθρώπινο έλεγχο</a:t>
            </a:r>
          </a:p>
          <a:p>
            <a:r>
              <a:rPr lang="el-GR" dirty="0" smtClean="0"/>
              <a:t>Το μέλλον; Ευρεία συναίνεση ότι πρέπει να υπάρχει ουσιαστικός και αποτελεσματικός ανθρώπινος έλεγχος</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TotalTime>
  <Words>620</Words>
  <PresentationFormat>Προβολή στην οθόνη (4:3)</PresentationFormat>
  <Paragraphs>50</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Θέμα του Office</vt:lpstr>
      <vt:lpstr>Αυτόνομα Οπλικά Συστήματα</vt:lpstr>
      <vt:lpstr>Ορισμός</vt:lpstr>
      <vt:lpstr>Παραδείγματα</vt:lpstr>
      <vt:lpstr>Χαρακτηριστικά – Χρήση</vt:lpstr>
      <vt:lpstr>Συμμόρφωση με Ανθρωπιστικό Δίκαιο</vt:lpstr>
      <vt:lpstr>Συμμόρφωση με Ανθρωπιστικό Δίκαιο</vt:lpstr>
      <vt:lpstr>Νομική Αξιολόγηση</vt:lpstr>
      <vt:lpstr>Ευθύνη</vt:lpstr>
      <vt:lpstr>Ζητήματα Ηθικής</vt:lpstr>
      <vt:lpstr>US, Department of Defense, Directive 3000.09, Autonomy in Weapons Systems, 21 November 2012 Source: N. Tsagourias &amp; A. Morrison, International Humanitarian law, Cases, Materials and Commentary, Cambridge 2018, 180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Αυτόνομα Οπλικά Συστήματα</dc:title>
  <dc:creator>User</dc:creator>
  <cp:lastModifiedBy>User</cp:lastModifiedBy>
  <cp:revision>14</cp:revision>
  <dcterms:created xsi:type="dcterms:W3CDTF">2019-12-16T16:51:26Z</dcterms:created>
  <dcterms:modified xsi:type="dcterms:W3CDTF">2019-12-16T19:20:11Z</dcterms:modified>
</cp:coreProperties>
</file>