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7" r:id="rId13"/>
    <p:sldId id="270" r:id="rId14"/>
    <p:sldId id="271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4615" autoAdjust="0"/>
  </p:normalViewPr>
  <p:slideViewPr>
    <p:cSldViewPr>
      <p:cViewPr>
        <p:scale>
          <a:sx n="100" d="100"/>
          <a:sy n="100" d="100"/>
        </p:scale>
        <p:origin x="-194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279B08-224A-4A66-91E2-0F47FCAF6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20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7B23F-1267-47B8-A0DD-B191E061C882}" type="slidenum">
              <a:rPr lang="en-US"/>
              <a:pPr/>
              <a:t>1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Κάντε κλικ για να προσθέσετε σημειώσεις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3300"/>
            </a:lvl1pPr>
          </a:lstStyle>
          <a:p>
            <a:pPr lvl="0"/>
            <a:r>
              <a:rPr lang="el-GR" noProof="0" smtClean="0"/>
              <a:t>Στυλ κύριου τίτλου</a:t>
            </a:r>
            <a:endParaRPr lang="en-US" noProof="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l-GR" noProof="0" smtClean="0"/>
              <a:t>Στυλ κύριου υπότιτλου</a:t>
            </a:r>
            <a:endParaRPr lang="en-US" noProof="0" smtClean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4E483B-59CF-4D40-9E07-1884A7FF64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17041-E239-461E-96B7-A2816BC21E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1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9D85E-6B8D-496C-8F6D-A7020FACA6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75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17784A2-2DB7-4811-97A9-571DB1147C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3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8258-3A06-43AD-98BB-3D07AD8A6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2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159CB-FEC8-4CFE-96F6-C60ABC39F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9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82326-DCDC-4132-AEC6-72A133EF8C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6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35FB7-47B6-42A2-89A4-D861C67232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4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F1310-8E8F-4D80-A3CF-8651BDA8FA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8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9D255-2762-4180-94F6-F055F3B0BA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5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6239-4AAA-48C9-98F3-A1B01BA5F7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2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754E1-57D6-4275-AE72-E51B79951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7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τίτλων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354CBD6-EC84-4B1D-8537-C9869CCDD2C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5368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800" dirty="0" smtClean="0"/>
              <a:t>ΗΛΕΚΤΡΙΚΑ ΚΥΚΛΩΜΑΤΑ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3003575"/>
            <a:ext cx="7632848" cy="3233737"/>
          </a:xfrm>
        </p:spPr>
        <p:txBody>
          <a:bodyPr/>
          <a:lstStyle/>
          <a:p>
            <a:r>
              <a:rPr lang="el-GR" dirty="0" smtClean="0"/>
              <a:t>ΑΝΑΛΥΣΗ</a:t>
            </a:r>
          </a:p>
          <a:p>
            <a:r>
              <a:rPr lang="el-GR" dirty="0" smtClean="0"/>
              <a:t>ΜΙΚΤΩΝ  ΚΥΚΛΩΜΑΤΩΝ</a:t>
            </a:r>
          </a:p>
          <a:p>
            <a:r>
              <a:rPr lang="el-GR" dirty="0" smtClean="0"/>
              <a:t>18-03-2021</a:t>
            </a:r>
          </a:p>
          <a:p>
            <a:endParaRPr lang="el-GR" dirty="0" smtClean="0"/>
          </a:p>
          <a:p>
            <a:pPr algn="l"/>
            <a:r>
              <a:rPr lang="el-GR" sz="2000" dirty="0" smtClean="0"/>
              <a:t>ΔΙΔΑΣΚΩΝ:</a:t>
            </a:r>
            <a:r>
              <a:rPr lang="el-GR" dirty="0" smtClean="0"/>
              <a:t> </a:t>
            </a:r>
            <a:r>
              <a:rPr lang="el-GR" sz="2000" dirty="0" smtClean="0"/>
              <a:t>ΚΑΡΑΚΑΤΣΑΝΗΣ ΘΕΟΚΛΗΤΟΣ</a:t>
            </a:r>
            <a:endParaRPr lang="el-GR" sz="2000" dirty="0"/>
          </a:p>
        </p:txBody>
      </p:sp>
      <p:pic>
        <p:nvPicPr>
          <p:cNvPr id="2052" name="Picture 4" descr="σημειωματάριο και μολύβ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2514600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4"/>
          </p:nvPr>
        </p:nvSpPr>
        <p:spPr>
          <a:xfrm>
            <a:off x="6516216" y="6248400"/>
            <a:ext cx="2133600" cy="457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12576" y="-32246"/>
            <a:ext cx="7543800" cy="652934"/>
          </a:xfrm>
        </p:spPr>
        <p:txBody>
          <a:bodyPr/>
          <a:lstStyle/>
          <a:p>
            <a:r>
              <a:rPr lang="el-GR" dirty="0" smtClean="0"/>
              <a:t>ΠΗΓΗ </a:t>
            </a:r>
            <a:r>
              <a:rPr lang="en-US" dirty="0" smtClean="0"/>
              <a:t> </a:t>
            </a:r>
            <a:r>
              <a:rPr lang="el-GR" dirty="0" smtClean="0"/>
              <a:t>ΡΕΥΜΑΤΟΣ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83401"/>
            <a:ext cx="9164688" cy="38316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6512" y="4417948"/>
            <a:ext cx="3931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 Ε=12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Στρογγυλεμένο ορθογώνιο 6"/>
          <p:cNvSpPr/>
          <p:nvPr/>
        </p:nvSpPr>
        <p:spPr>
          <a:xfrm>
            <a:off x="0" y="1268760"/>
            <a:ext cx="3059832" cy="3096344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5400600" y="1124744"/>
            <a:ext cx="3131840" cy="324036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3275856" y="134250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</a:t>
            </a:r>
            <a:endParaRPr lang="el-GR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410774" y="371877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</a:t>
            </a:r>
            <a:endParaRPr lang="el-GR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8811374" y="127050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</a:t>
            </a:r>
            <a:endParaRPr lang="el-GR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8811374" y="387117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</a:t>
            </a:r>
            <a:endParaRPr lang="el-GR" sz="3600" dirty="0"/>
          </a:p>
        </p:txBody>
      </p:sp>
      <p:cxnSp>
        <p:nvCxnSpPr>
          <p:cNvPr id="18" name="Γωνιακή σύνδεση 17"/>
          <p:cNvCxnSpPr/>
          <p:nvPr/>
        </p:nvCxnSpPr>
        <p:spPr>
          <a:xfrm rot="16200000" flipV="1">
            <a:off x="3162395" y="2036643"/>
            <a:ext cx="576064" cy="349141"/>
          </a:xfrm>
          <a:prstGeom prst="bent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Γωνιακή σύνδεση 20"/>
          <p:cNvCxnSpPr/>
          <p:nvPr/>
        </p:nvCxnSpPr>
        <p:spPr>
          <a:xfrm rot="5400000">
            <a:off x="3013317" y="3259491"/>
            <a:ext cx="874221" cy="349142"/>
          </a:xfrm>
          <a:prstGeom prst="bent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Γωνιακή σύνδεση 23"/>
          <p:cNvCxnSpPr/>
          <p:nvPr/>
        </p:nvCxnSpPr>
        <p:spPr>
          <a:xfrm rot="16200000" flipV="1">
            <a:off x="8391147" y="2135580"/>
            <a:ext cx="606623" cy="108010"/>
          </a:xfrm>
          <a:prstGeom prst="bent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Γωνιακή σύνδεση 25"/>
          <p:cNvCxnSpPr/>
          <p:nvPr/>
        </p:nvCxnSpPr>
        <p:spPr>
          <a:xfrm rot="5400000">
            <a:off x="8293348" y="3344055"/>
            <a:ext cx="874226" cy="180021"/>
          </a:xfrm>
          <a:prstGeom prst="bentConnector3">
            <a:avLst>
              <a:gd name="adj1" fmla="val 5121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5496" y="5157192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</a:t>
            </a:r>
            <a:r>
              <a:rPr lang="el-GR" sz="3200" b="1" dirty="0" smtClean="0"/>
              <a:t>=12</a:t>
            </a:r>
            <a:r>
              <a:rPr lang="en-US" sz="3200" b="1" dirty="0" smtClean="0"/>
              <a:t>V</a:t>
            </a:r>
            <a:r>
              <a:rPr lang="en-US" sz="2800" dirty="0" smtClean="0"/>
              <a:t> </a:t>
            </a:r>
            <a:endParaRPr lang="el-GR" sz="2800" dirty="0"/>
          </a:p>
        </p:txBody>
      </p:sp>
      <p:pic>
        <p:nvPicPr>
          <p:cNvPr id="102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66" y="2374019"/>
            <a:ext cx="8477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53" y="2380109"/>
            <a:ext cx="904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1763688" y="5157192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Ia</a:t>
            </a:r>
            <a:r>
              <a:rPr lang="en-US" sz="3200" b="1" dirty="0" smtClean="0"/>
              <a:t>=6A</a:t>
            </a:r>
            <a:endParaRPr lang="el-GR" sz="3200" b="1" dirty="0"/>
          </a:p>
        </p:txBody>
      </p:sp>
      <p:pic>
        <p:nvPicPr>
          <p:cNvPr id="102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143" y="1988840"/>
            <a:ext cx="1266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3898114" y="4417948"/>
            <a:ext cx="1754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R=4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48074" y="5148481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</a:t>
            </a:r>
            <a:r>
              <a:rPr lang="en-US" sz="3200" b="1" baseline="-25000" dirty="0" smtClean="0"/>
              <a:t>R</a:t>
            </a:r>
            <a:r>
              <a:rPr lang="el-GR" sz="3200" b="1" dirty="0" smtClean="0"/>
              <a:t>=</a:t>
            </a:r>
            <a:r>
              <a:rPr lang="en-US" sz="3200" b="1" dirty="0" smtClean="0"/>
              <a:t>8V</a:t>
            </a:r>
            <a:r>
              <a:rPr lang="en-US" sz="2800" dirty="0" smtClean="0"/>
              <a:t> </a:t>
            </a:r>
            <a:endParaRPr lang="el-GR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5225478" y="5148481"/>
            <a:ext cx="1260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</a:t>
            </a:r>
            <a:r>
              <a:rPr lang="en-US" sz="3200" b="1" baseline="-25000" dirty="0" smtClean="0"/>
              <a:t>R</a:t>
            </a:r>
            <a:r>
              <a:rPr lang="en-US" sz="3200" b="1" dirty="0" smtClean="0"/>
              <a:t>=2A</a:t>
            </a:r>
            <a:endParaRPr lang="el-GR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984127" y="5148481"/>
            <a:ext cx="1739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</a:t>
            </a:r>
            <a:r>
              <a:rPr lang="en-US" sz="3200" b="1" baseline="-25000" dirty="0" smtClean="0"/>
              <a:t>R</a:t>
            </a:r>
            <a:r>
              <a:rPr lang="en-US" sz="3200" b="1" dirty="0" smtClean="0"/>
              <a:t>=16W</a:t>
            </a:r>
            <a:endParaRPr lang="el-GR" sz="3200" b="1" dirty="0"/>
          </a:p>
        </p:txBody>
      </p: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492896"/>
            <a:ext cx="8477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37" y="2524125"/>
            <a:ext cx="904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35" y="2141240"/>
            <a:ext cx="133883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5614214" y="4417948"/>
            <a:ext cx="3494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6A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2009" y="-479821"/>
            <a:ext cx="8858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93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 animBg="1"/>
      <p:bldP spid="9" grpId="0"/>
      <p:bldP spid="14" grpId="0"/>
      <p:bldP spid="15" grpId="0"/>
      <p:bldP spid="16" grpId="0"/>
      <p:bldP spid="39" grpId="0"/>
      <p:bldP spid="47" grpId="0"/>
      <p:bldP spid="49" grpId="0"/>
      <p:bldP spid="50" grpId="0"/>
      <p:bldP spid="51" grpId="0"/>
      <p:bldP spid="52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D255-2762-4180-94F6-F055F3B0BA3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52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9144000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25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6" name="TextBox 5"/>
              <p:cNvSpPr txBox="1"/>
              <p:nvPr/>
            </p:nvSpPr>
            <p:spPr>
              <a:xfrm>
                <a:off x="5940152" y="171280"/>
                <a:ext cx="3240360" cy="109748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3200" i="1" dirty="0"/>
              </a:p>
            </p:txBody>
          </p:sp>
        </mc:Choice>
        <mc:Fallback xmlns="">
          <p:sp useBgFill="1"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71280"/>
                <a:ext cx="3240360" cy="10974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19472" y="39762"/>
            <a:ext cx="9199984" cy="580926"/>
          </a:xfrm>
          <a:noFill/>
        </p:spPr>
        <p:txBody>
          <a:bodyPr/>
          <a:lstStyle/>
          <a:p>
            <a:r>
              <a:rPr lang="el-GR" dirty="0" smtClean="0"/>
              <a:t>Χρήση του τύπου διαιρέτη ρεύματος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595"/>
            <a:ext cx="9180512" cy="368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24288" y="4941168"/>
                <a:ext cx="35276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800" b="0" i="0" dirty="0" smtClean="0">
                              <a:latin typeface="Cambria Math"/>
                            </a:rPr>
                            <m:t>ΓΔ</m:t>
                          </m:r>
                        </m:sub>
                      </m:sSub>
                      <m:r>
                        <a:rPr lang="en-US" sz="2800" b="0" i="0" dirty="0" smtClean="0">
                          <a:latin typeface="Cambria Math"/>
                        </a:rPr>
                        <m:t>=</m:t>
                      </m:r>
                      <m:r>
                        <a:rPr lang="el-GR" sz="2800" b="0" i="1" dirty="0" smtClean="0">
                          <a:latin typeface="Cambria Math"/>
                        </a:rPr>
                        <m:t> 12 + 10</m:t>
                      </m:r>
                      <m:r>
                        <a:rPr lang="en-US" sz="2800" i="0" dirty="0" smtClean="0">
                          <a:latin typeface="Cambria Math"/>
                        </a:rPr>
                        <m:t>//</m:t>
                      </m:r>
                      <m:r>
                        <a:rPr lang="el-GR" sz="2800" b="0" i="0" dirty="0" smtClean="0">
                          <a:latin typeface="Cambria Math"/>
                        </a:rPr>
                        <m:t>40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88" y="4941168"/>
                <a:ext cx="352763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51520" y="5473522"/>
                <a:ext cx="3959097" cy="1339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800" b="0" i="0" dirty="0" smtClean="0">
                              <a:latin typeface="Cambria Math"/>
                            </a:rPr>
                            <m:t>ΓΔ</m:t>
                          </m:r>
                        </m:sub>
                      </m:sSub>
                      <m:r>
                        <a:rPr lang="en-US" sz="2800" b="0" i="0" dirty="0" smtClean="0">
                          <a:latin typeface="Cambria Math"/>
                        </a:rPr>
                        <m:t>=</m:t>
                      </m:r>
                      <m:r>
                        <a:rPr lang="el-GR" sz="2800" b="0" i="1" dirty="0" smtClean="0">
                          <a:latin typeface="Cambria Math"/>
                        </a:rPr>
                        <m:t> 12 +</m:t>
                      </m:r>
                      <m:f>
                        <m:fPr>
                          <m:ctrlPr>
                            <a:rPr lang="el-GR" sz="2800" b="0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sz="2800" b="0" i="1" dirty="0" smtClean="0">
                              <a:latin typeface="Cambria Math"/>
                              <a:ea typeface="Cambria Math"/>
                            </a:rPr>
                            <m:t>10×</m:t>
                          </m:r>
                          <m:r>
                            <a:rPr lang="el-GR" sz="2800" b="0" i="1" dirty="0" smtClean="0">
                              <a:latin typeface="Cambria Math"/>
                              <a:ea typeface="Cambria Math"/>
                            </a:rPr>
                            <m:t>40</m:t>
                          </m:r>
                        </m:num>
                        <m:den>
                          <m:r>
                            <a:rPr lang="el-GR" sz="2800" b="0" i="1" dirty="0" smtClean="0">
                              <a:latin typeface="Cambria Math"/>
                              <a:ea typeface="Cambria Math"/>
                            </a:rPr>
                            <m:t>10+40</m:t>
                          </m:r>
                        </m:den>
                      </m:f>
                      <m:r>
                        <a:rPr lang="el-GR" sz="2800" b="0" i="1" dirty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l-GR" sz="2800" dirty="0" smtClean="0"/>
              </a:p>
              <a:p>
                <a:r>
                  <a:rPr lang="el-GR" sz="2800" dirty="0"/>
                  <a:t> </a:t>
                </a:r>
                <a:r>
                  <a:rPr lang="el-GR" sz="2800" dirty="0" smtClean="0"/>
                  <a:t>            12 +  8 = 20 Ω </a:t>
                </a:r>
                <a:endParaRPr lang="el-GR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473522"/>
                <a:ext cx="3959097" cy="1339854"/>
              </a:xfrm>
              <a:prstGeom prst="rect">
                <a:avLst/>
              </a:prstGeom>
              <a:blipFill rotWithShape="1">
                <a:blip r:embed="rId5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7" y="4941168"/>
            <a:ext cx="47910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1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 useBgFill="1">
            <p:nvSpPr>
              <p:cNvPr id="10" name="TextBox 9"/>
              <p:cNvSpPr txBox="1"/>
              <p:nvPr/>
            </p:nvSpPr>
            <p:spPr>
              <a:xfrm>
                <a:off x="4788024" y="27264"/>
                <a:ext cx="3240360" cy="109748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3200" i="1" dirty="0"/>
              </a:p>
            </p:txBody>
          </p:sp>
        </mc:Choice>
        <mc:Fallback>
          <p:sp useBgFill="1"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7264"/>
                <a:ext cx="3240360" cy="10974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 useBgFill="1">
            <p:nvSpPr>
              <p:cNvPr id="8" name="TextBox 7"/>
              <p:cNvSpPr txBox="1"/>
              <p:nvPr/>
            </p:nvSpPr>
            <p:spPr>
              <a:xfrm>
                <a:off x="5220072" y="1119961"/>
                <a:ext cx="4392393" cy="1732975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800" b="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dirty="0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800" b="0" i="1" dirty="0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800" b="0" i="1" dirty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+…+</m:t>
                              </m:r>
                              <m:f>
                                <m:fPr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dirty="0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800" i="1" dirty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sub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i="1" dirty="0"/>
              </a:p>
            </p:txBody>
          </p:sp>
        </mc:Choice>
        <mc:Fallback>
          <p:sp useBgFill="1"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119961"/>
                <a:ext cx="4392393" cy="17329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568863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 useBgFill="1">
            <p:nvSpPr>
              <p:cNvPr id="9" name="TextBox 8"/>
              <p:cNvSpPr txBox="1"/>
              <p:nvPr/>
            </p:nvSpPr>
            <p:spPr>
              <a:xfrm>
                <a:off x="-36512" y="3356992"/>
                <a:ext cx="5400600" cy="1658018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l-GR" sz="28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l-GR" sz="28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800" b="0" i="1" dirty="0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l-GR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800" b="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800" b="0" i="1" dirty="0" smtClean="0">
                                      <a:latin typeface="Cambria Math"/>
                                    </a:rPr>
                                    <m:t>20</m:t>
                                  </m:r>
                                </m:e>
                                <m:sub>
                                  <m:r>
                                    <a:rPr lang="el-GR" sz="2800" b="0" i="1" dirty="0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800" b="0" i="1" dirty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l-GR" sz="2800" b="0" i="1" dirty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l-GR" sz="2800" i="1" dirty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l-GR" sz="2800" b="0" i="1" dirty="0" smtClean="0">
                                      <a:latin typeface="Cambria Math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l-GR" sz="2800" i="1" dirty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l-GR" sz="2800" b="0" i="1" dirty="0" smtClean="0">
                                      <a:latin typeface="Cambria Math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l-GR" sz="2800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l-GR" sz="2800" b="0" i="1" dirty="0" smtClean="0">
                                      <a:latin typeface="Cambria Math"/>
                                    </a:rPr>
                                    <m:t>10</m:t>
                                  </m:r>
                                  <m:r>
                                    <a:rPr lang="el-GR" sz="2800" i="1" dirty="0" smtClean="0">
                                      <a:latin typeface="Cambria Math"/>
                                    </a:rPr>
                                    <m:t> </m:t>
                                  </m:r>
                                </m:den>
                              </m:f>
                            </m:e>
                            <m:sub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l-GR" sz="2800" b="0" i="1" dirty="0" smtClean="0">
                          <a:latin typeface="Cambria Math"/>
                        </a:rPr>
                        <m:t>=0,75</m:t>
                      </m:r>
                      <m:r>
                        <m:rPr>
                          <m:sty m:val="p"/>
                        </m:rPr>
                        <a:rPr lang="el-GR" sz="2800" b="0" i="0" dirty="0" smtClean="0">
                          <a:latin typeface="Cambria Math"/>
                        </a:rPr>
                        <m:t>Α</m:t>
                      </m:r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i="1" dirty="0"/>
              </a:p>
            </p:txBody>
          </p:sp>
        </mc:Choice>
        <mc:Fallback>
          <p:sp useBgFill="1"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356992"/>
                <a:ext cx="5400600" cy="16580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 useBgFill="1">
            <p:nvSpPr>
              <p:cNvPr id="11" name="TextBox 10"/>
              <p:cNvSpPr txBox="1"/>
              <p:nvPr/>
            </p:nvSpPr>
            <p:spPr>
              <a:xfrm>
                <a:off x="251520" y="5083350"/>
                <a:ext cx="5400600" cy="1658018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0" i="1" dirty="0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l-GR" sz="28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l-GR" sz="2800" b="0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800" b="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800" b="0" i="1" dirty="0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b>
                                  <m:r>
                                    <a:rPr lang="el-GR" sz="2800" b="0" i="1" dirty="0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800" b="0" i="1" dirty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l-GR" sz="2800" b="0" i="1" dirty="0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l-GR" sz="2800" i="1" dirty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l-GR" sz="2800" b="0" i="1" dirty="0" smtClean="0">
                                      <a:latin typeface="Cambria Math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l-GR" sz="2800" i="1" dirty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l-GR" sz="2800" b="0" i="1" dirty="0" smtClean="0">
                                      <a:latin typeface="Cambria Math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l-GR" sz="2800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l-GR" sz="2800" b="0" i="1" dirty="0" smtClean="0">
                                      <a:latin typeface="Cambria Math"/>
                                    </a:rPr>
                                    <m:t>10</m:t>
                                  </m:r>
                                  <m:r>
                                    <a:rPr lang="el-GR" sz="2800" i="1" dirty="0" smtClean="0">
                                      <a:latin typeface="Cambria Math"/>
                                    </a:rPr>
                                    <m:t> </m:t>
                                  </m:r>
                                </m:den>
                              </m:f>
                            </m:e>
                            <m:sub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l-GR" sz="2800" b="0" i="1" dirty="0" smtClean="0">
                          <a:latin typeface="Cambria Math"/>
                        </a:rPr>
                        <m:t>=1,50</m:t>
                      </m:r>
                      <m:r>
                        <m:rPr>
                          <m:sty m:val="p"/>
                        </m:rPr>
                        <a:rPr lang="el-GR" sz="2800" b="0" i="0" dirty="0" smtClean="0">
                          <a:latin typeface="Cambria Math"/>
                        </a:rPr>
                        <m:t>Α</m:t>
                      </m:r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i="1" dirty="0"/>
              </a:p>
            </p:txBody>
          </p:sp>
        </mc:Choice>
        <mc:Fallback>
          <p:sp useBgFill="1"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083350"/>
                <a:ext cx="5400600" cy="16580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 useBgFill="1">
            <p:nvSpPr>
              <p:cNvPr id="13" name="TextBox 12"/>
              <p:cNvSpPr txBox="1"/>
              <p:nvPr/>
            </p:nvSpPr>
            <p:spPr>
              <a:xfrm>
                <a:off x="5652120" y="5661248"/>
                <a:ext cx="3528392" cy="52322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l-GR" sz="28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l-GR" sz="28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800" b="0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l-GR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l-GR" sz="2800" b="0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8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l-GR" sz="2800" b="0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8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l-GR" sz="2800" b="0" i="1" dirty="0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l-GR" sz="2800" b="0" i="1" dirty="0" smtClean="0">
                          <a:latin typeface="Cambria Math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l-GR" sz="2800" b="0" i="0" dirty="0" smtClean="0">
                          <a:latin typeface="Cambria Math"/>
                        </a:rPr>
                        <m:t>Α</m:t>
                      </m:r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i="1" dirty="0"/>
              </a:p>
            </p:txBody>
          </p:sp>
        </mc:Choice>
        <mc:Fallback>
          <p:sp useBgFill="1"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5661248"/>
                <a:ext cx="352839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47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 useBgFill="1">
            <p:nvSpPr>
              <p:cNvPr id="8" name="TextBox 7"/>
              <p:cNvSpPr txBox="1"/>
              <p:nvPr/>
            </p:nvSpPr>
            <p:spPr>
              <a:xfrm>
                <a:off x="6012160" y="1556792"/>
                <a:ext cx="3240360" cy="109748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𝑅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dirty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3200" i="1" dirty="0"/>
              </a:p>
            </p:txBody>
          </p:sp>
        </mc:Choice>
        <mc:Fallback>
          <p:sp useBgFill="1"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556792"/>
                <a:ext cx="3240360" cy="10974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 useBgFill="1">
            <p:nvSpPr>
              <p:cNvPr id="7" name="TextBox 6"/>
              <p:cNvSpPr txBox="1"/>
              <p:nvPr/>
            </p:nvSpPr>
            <p:spPr>
              <a:xfrm>
                <a:off x="5940152" y="-27384"/>
                <a:ext cx="3240360" cy="109748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𝑅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dirty="0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dirty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3200" i="1" dirty="0"/>
              </a:p>
            </p:txBody>
          </p:sp>
        </mc:Choice>
        <mc:Fallback>
          <p:sp useBgFill="1"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-27384"/>
                <a:ext cx="3240360" cy="10974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D255-2762-4180-94F6-F055F3B0BA3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3"/>
            <a:ext cx="6228184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 useBgFill="1">
            <p:nvSpPr>
              <p:cNvPr id="4" name="TextBox 3"/>
              <p:cNvSpPr txBox="1"/>
              <p:nvPr/>
            </p:nvSpPr>
            <p:spPr>
              <a:xfrm>
                <a:off x="-108520" y="3501008"/>
                <a:ext cx="8568952" cy="168918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800" b="0" i="1" dirty="0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l-GR" sz="28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l-GR" sz="28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800" b="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800" b="0" i="1" dirty="0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b>
                                  <m:r>
                                    <a:rPr lang="el-GR" sz="2800" b="0" i="1" dirty="0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800" b="0" i="1" dirty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l-GR" sz="2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l-GR" sz="28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l-GR" sz="2800" i="1" dirty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l-GR" sz="2800" b="0" i="1" dirty="0" smtClean="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l-GR" sz="2800" i="1" dirty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l-GR" sz="2800" b="0" i="1" dirty="0" smtClean="0">
                                      <a:latin typeface="Cambria Math"/>
                                    </a:rPr>
                                    <m:t>40</m:t>
                                  </m:r>
                                </m:den>
                              </m:f>
                            </m:e>
                            <m:sub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l-GR" sz="2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800" i="1" dirty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b>
                                  <m:r>
                                    <a:rPr lang="el-GR" sz="2800" i="1" dirty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800" i="1" dirty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l-GR" sz="2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800" b="0" i="1" dirty="0" smtClean="0">
                                  <a:latin typeface="Cambria Math"/>
                                </a:rPr>
                                <m:t>0,75</m:t>
                              </m:r>
                            </m:e>
                            <m:sub>
                              <m:r>
                                <a:rPr lang="el-GR" sz="2800" b="0" i="1" dirty="0" smtClean="0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l-GR" sz="2800" b="0" i="1" dirty="0" smtClean="0">
                                      <a:latin typeface="Cambria Math"/>
                                    </a:rPr>
                                    <m:t>40+10</m:t>
                                  </m:r>
                                </m:num>
                                <m:den>
                                  <m:r>
                                    <a:rPr lang="el-GR" sz="2800" i="1" dirty="0">
                                      <a:latin typeface="Cambria Math"/>
                                    </a:rPr>
                                    <m:t> 10</m:t>
                                  </m:r>
                                  <m:r>
                                    <a:rPr lang="el-GR" sz="2800" i="1" dirty="0" smtClean="0"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r>
                                    <a:rPr lang="el-GR" sz="2800" b="0" i="1" dirty="0" smtClean="0">
                                      <a:latin typeface="Cambria Math"/>
                                      <a:ea typeface="Cambria Math"/>
                                    </a:rPr>
                                    <m:t>40</m:t>
                                  </m:r>
                                </m:den>
                              </m:f>
                            </m:e>
                            <m:sub>
                              <m:r>
                                <a:rPr lang="en-US" sz="2800" i="1" dirty="0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l-GR" sz="2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800" b="0" i="1" dirty="0" smtClean="0">
                              <a:latin typeface="Cambria Math"/>
                            </a:rPr>
                            <m:t>40</m:t>
                          </m:r>
                          <m:r>
                            <a:rPr lang="en-US" sz="2800" i="1" dirty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l-GR" sz="2800" b="0" i="1" dirty="0" smtClean="0">
                              <a:latin typeface="Cambria Math"/>
                              <a:ea typeface="Cambria Math"/>
                            </a:rPr>
                            <m:t>0,75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800" b="0" i="1" dirty="0" smtClean="0">
                                  <a:latin typeface="Cambria Math"/>
                                </a:rPr>
                                <m:t>40+10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l-GR" sz="2800" b="0" i="1" dirty="0" smtClean="0">
                          <a:latin typeface="Cambria Math"/>
                        </a:rPr>
                        <m:t>=0</m:t>
                      </m:r>
                      <m:r>
                        <a:rPr lang="el-GR" sz="2800" b="0" i="1" dirty="0" smtClean="0">
                          <a:latin typeface="Cambria Math"/>
                        </a:rPr>
                        <m:t>,60</m:t>
                      </m:r>
                      <m:r>
                        <m:rPr>
                          <m:sty m:val="p"/>
                        </m:rPr>
                        <a:rPr lang="el-GR" sz="2800" b="0" i="0" dirty="0" smtClean="0">
                          <a:latin typeface="Cambria Math"/>
                        </a:rPr>
                        <m:t>Α</m:t>
                      </m:r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i="1" dirty="0"/>
              </a:p>
            </p:txBody>
          </p:sp>
        </mc:Choice>
        <mc:Fallback>
          <p:sp useBgFill="1"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3501008"/>
                <a:ext cx="8568952" cy="16891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 useBgFill="1">
            <p:nvSpPr>
              <p:cNvPr id="5" name="TextBox 4"/>
              <p:cNvSpPr txBox="1"/>
              <p:nvPr/>
            </p:nvSpPr>
            <p:spPr>
              <a:xfrm>
                <a:off x="-108520" y="5157192"/>
                <a:ext cx="8568952" cy="168918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800" b="0" i="1" dirty="0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l-GR" sz="28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l-GR" sz="28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800" b="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800" b="0" i="1" dirty="0" smtClean="0">
                                      <a:latin typeface="Cambria Math"/>
                                    </a:rPr>
                                    <m:t>40</m:t>
                                  </m:r>
                                </m:e>
                                <m:sub>
                                  <m:r>
                                    <a:rPr lang="el-GR" sz="2800" b="0" i="1" dirty="0" smtClean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800" b="0" i="1" dirty="0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l-GR" sz="2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l-GR" sz="28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l-GR" sz="2800" i="1" dirty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l-GR" sz="2800" b="0" i="1" dirty="0" smtClean="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l-GR" sz="2800" i="1" dirty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l-GR" sz="2800" b="0" i="1" dirty="0" smtClean="0">
                                      <a:latin typeface="Cambria Math"/>
                                    </a:rPr>
                                    <m:t>40</m:t>
                                  </m:r>
                                </m:den>
                              </m:f>
                            </m:e>
                            <m:sub>
                              <m:r>
                                <a:rPr lang="en-US" sz="2800" b="0" i="1" dirty="0" smtClean="0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l-GR" sz="2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800" b="0" i="1" dirty="0" smtClean="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l-GR" sz="2800" i="1" dirty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l-GR" sz="2800" i="1" dirty="0"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800" i="1" dirty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l-GR" sz="2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800" b="0" i="1" dirty="0" smtClean="0">
                                  <a:latin typeface="Cambria Math"/>
                                </a:rPr>
                                <m:t>0,75</m:t>
                              </m:r>
                            </m:e>
                            <m:sub>
                              <m:r>
                                <a:rPr lang="el-GR" sz="2800" b="0" i="1" dirty="0" smtClean="0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l-GR" sz="2800" b="0" i="1" dirty="0" smtClean="0">
                                      <a:latin typeface="Cambria Math"/>
                                    </a:rPr>
                                    <m:t>40+10</m:t>
                                  </m:r>
                                </m:num>
                                <m:den>
                                  <m:r>
                                    <a:rPr lang="el-GR" sz="2800" i="1" dirty="0">
                                      <a:latin typeface="Cambria Math"/>
                                    </a:rPr>
                                    <m:t> 10</m:t>
                                  </m:r>
                                  <m:r>
                                    <a:rPr lang="el-GR" sz="2800" i="1" dirty="0" smtClean="0"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r>
                                    <a:rPr lang="el-GR" sz="2800" b="0" i="1" dirty="0" smtClean="0">
                                      <a:latin typeface="Cambria Math"/>
                                      <a:ea typeface="Cambria Math"/>
                                    </a:rPr>
                                    <m:t>40</m:t>
                                  </m:r>
                                </m:den>
                              </m:f>
                            </m:e>
                            <m:sub>
                              <m:r>
                                <a:rPr lang="en-US" sz="2800" i="1" dirty="0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l-GR" sz="2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800" b="0" i="1" dirty="0" smtClean="0">
                              <a:latin typeface="Cambria Math"/>
                            </a:rPr>
                            <m:t>10</m:t>
                          </m:r>
                          <m:r>
                            <a:rPr lang="en-US" sz="2800" i="1" dirty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l-GR" sz="2800" b="0" i="1" dirty="0" smtClean="0">
                              <a:latin typeface="Cambria Math"/>
                              <a:ea typeface="Cambria Math"/>
                            </a:rPr>
                            <m:t>0,75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800" b="0" i="1" dirty="0" smtClean="0">
                                  <a:latin typeface="Cambria Math"/>
                                </a:rPr>
                                <m:t>40+10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l-GR" sz="2800" b="0" i="1" dirty="0" smtClean="0">
                          <a:latin typeface="Cambria Math"/>
                        </a:rPr>
                        <m:t>=0</m:t>
                      </m:r>
                      <m:r>
                        <a:rPr lang="el-GR" sz="2800" b="0" i="1" dirty="0" smtClean="0">
                          <a:latin typeface="Cambria Math"/>
                        </a:rPr>
                        <m:t>,15</m:t>
                      </m:r>
                      <m:r>
                        <m:rPr>
                          <m:sty m:val="p"/>
                        </m:rPr>
                        <a:rPr lang="el-GR" sz="2800" b="0" i="0" dirty="0" smtClean="0">
                          <a:latin typeface="Cambria Math"/>
                        </a:rPr>
                        <m:t>Α</m:t>
                      </m:r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800" i="1" dirty="0"/>
              </a:p>
            </p:txBody>
          </p:sp>
        </mc:Choice>
        <mc:Fallback>
          <p:sp useBgFill="1"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5157192"/>
                <a:ext cx="8568952" cy="16891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 useBgFill="1">
            <p:nvSpPr>
              <p:cNvPr id="6" name="TextBox 5"/>
              <p:cNvSpPr txBox="1"/>
              <p:nvPr/>
            </p:nvSpPr>
            <p:spPr>
              <a:xfrm>
                <a:off x="5724128" y="4810177"/>
                <a:ext cx="3600400" cy="630237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l-GR" sz="3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l-GR" sz="32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3200" b="0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US" sz="3200" i="1" dirty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l-GR" sz="32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3200" i="1" dirty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2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3200" b="0" i="1" dirty="0" smtClean="0">
                                  <a:latin typeface="Cambria Math"/>
                                </a:rPr>
                                <m:t>𝛪</m:t>
                              </m:r>
                            </m:e>
                            <m:sub>
                              <m:r>
                                <a:rPr lang="el-GR" sz="32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b>
                          <m:r>
                            <a:rPr lang="el-GR" sz="3200" b="0" i="1" dirty="0" smtClean="0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l-GR" sz="3200" b="0" i="1" dirty="0" smtClean="0">
                          <a:latin typeface="Cambria Math"/>
                        </a:rPr>
                        <m:t>=0,75</m:t>
                      </m:r>
                      <m:r>
                        <m:rPr>
                          <m:sty m:val="p"/>
                        </m:rPr>
                        <a:rPr lang="el-GR" sz="3200" b="0" i="0" dirty="0" smtClean="0">
                          <a:latin typeface="Cambria Math"/>
                        </a:rPr>
                        <m:t>Α</m:t>
                      </m:r>
                      <m:r>
                        <a:rPr lang="en-US" sz="3200" b="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3200" i="1" dirty="0"/>
              </a:p>
            </p:txBody>
          </p:sp>
        </mc:Choice>
        <mc:Fallback>
          <p:sp useBgFill="1"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810177"/>
                <a:ext cx="3600400" cy="63023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 useBgFill="1">
            <p:nvSpPr>
              <p:cNvPr id="9" name="TextBox 8"/>
              <p:cNvSpPr txBox="1"/>
              <p:nvPr/>
            </p:nvSpPr>
            <p:spPr>
              <a:xfrm>
                <a:off x="6372200" y="2996952"/>
                <a:ext cx="3240360" cy="630109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𝑅</m:t>
                          </m:r>
                          <m:r>
                            <a:rPr lang="en-US" sz="3200" b="0" i="0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l-GR" sz="32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3200" b="0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US" sz="3200" i="1" dirty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𝑅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3200" i="1" dirty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2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3200" b="0" i="1" dirty="0" smtClean="0">
                                  <a:latin typeface="Cambria Math"/>
                                </a:rPr>
                                <m:t>𝛪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e>
                        <m:sub>
                          <m:r>
                            <a:rPr lang="en-US" sz="3200" b="0" i="1" dirty="0" smtClean="0"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l-GR" sz="3200" i="1" dirty="0"/>
              </a:p>
            </p:txBody>
          </p:sp>
        </mc:Choice>
        <mc:Fallback>
          <p:sp useBgFill="1"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996952"/>
                <a:ext cx="3240360" cy="6301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96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ΑΝΑΛΥΣΗ  ΜΙΚΤΩΝ  ΚΥΚΛΩΜΑΤΩΝ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37618"/>
            <a:ext cx="8229600" cy="4915718"/>
          </a:xfrm>
        </p:spPr>
        <p:txBody>
          <a:bodyPr/>
          <a:lstStyle/>
          <a:p>
            <a:pPr marL="0" indent="0" algn="just">
              <a:spcBef>
                <a:spcPts val="1800"/>
              </a:spcBef>
              <a:buNone/>
            </a:pPr>
            <a:r>
              <a:rPr lang="el-GR" sz="3200" dirty="0" smtClean="0"/>
              <a:t>Απλοποίηση των μικτών και σύνθετων κυκλωμάτων σε απλά κυκλώματα είτε συνδεσμολογίας  σειράς  είτε  παράλληλης.</a:t>
            </a:r>
            <a:endParaRPr lang="el-GR" sz="3200" dirty="0"/>
          </a:p>
          <a:p>
            <a:pPr>
              <a:spcBef>
                <a:spcPts val="600"/>
              </a:spcBef>
            </a:pPr>
            <a:r>
              <a:rPr lang="el-GR" dirty="0" smtClean="0"/>
              <a:t>ΝΟΜΟΣ   ΤΟΥ  </a:t>
            </a:r>
            <a:r>
              <a:rPr lang="en-US" dirty="0" smtClean="0"/>
              <a:t>OHM</a:t>
            </a:r>
          </a:p>
          <a:p>
            <a:pPr>
              <a:spcBef>
                <a:spcPts val="600"/>
              </a:spcBef>
            </a:pPr>
            <a:r>
              <a:rPr lang="el-GR" dirty="0" smtClean="0"/>
              <a:t>ΣΥΝΘΕΣΗ  ΑΝΤΙΣΤΑΣΕΩΝ</a:t>
            </a:r>
          </a:p>
          <a:p>
            <a:pPr>
              <a:spcBef>
                <a:spcPts val="600"/>
              </a:spcBef>
            </a:pPr>
            <a:r>
              <a:rPr lang="el-GR" dirty="0" smtClean="0"/>
              <a:t>1</a:t>
            </a:r>
            <a:r>
              <a:rPr lang="el-GR" baseline="30000" dirty="0" smtClean="0"/>
              <a:t>ος</a:t>
            </a:r>
            <a:r>
              <a:rPr lang="el-GR" dirty="0" smtClean="0"/>
              <a:t> ΝΟΜΟΣ ΤΑΣΕΩΝ ΤΟΥ </a:t>
            </a:r>
            <a:r>
              <a:rPr lang="en-US" dirty="0" smtClean="0"/>
              <a:t>KIRCHHOFF</a:t>
            </a:r>
          </a:p>
          <a:p>
            <a:pPr>
              <a:spcBef>
                <a:spcPts val="600"/>
              </a:spcBef>
            </a:pPr>
            <a:r>
              <a:rPr lang="el-GR" dirty="0" smtClean="0"/>
              <a:t>2</a:t>
            </a:r>
            <a:r>
              <a:rPr lang="el-GR" baseline="30000" dirty="0" smtClean="0"/>
              <a:t>ος</a:t>
            </a:r>
            <a:r>
              <a:rPr lang="el-GR" dirty="0" smtClean="0"/>
              <a:t> ΝΟΜΟΣ ΡΕΥΜΑΤΩΝ ΤΟΥ </a:t>
            </a:r>
            <a:r>
              <a:rPr lang="en-US" dirty="0" smtClean="0"/>
              <a:t>KIRCHHOFF</a:t>
            </a:r>
          </a:p>
          <a:p>
            <a:pPr>
              <a:spcBef>
                <a:spcPts val="600"/>
              </a:spcBef>
            </a:pPr>
            <a:r>
              <a:rPr lang="el-GR" dirty="0" smtClean="0"/>
              <a:t>ΤΥΠΟΣ  ΔΙΑΙΡΕΤΗ  ΤΑΣΗΣ</a:t>
            </a:r>
          </a:p>
          <a:p>
            <a:pPr>
              <a:spcBef>
                <a:spcPts val="600"/>
              </a:spcBef>
            </a:pPr>
            <a:r>
              <a:rPr lang="el-GR" dirty="0" smtClean="0"/>
              <a:t>ΤΥΠΟΣ  ΔΙΑΙΡΕΤΗ  ΡΕΥΜΑΤΟΣ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9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ΜΙΚΤΑ  ΚΥΚΛΩΜΑΤΑ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278"/>
            <a:ext cx="9144000" cy="537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34" y="3594720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645024"/>
            <a:ext cx="2051720" cy="242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455" y="5157192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33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D255-2762-4180-94F6-F055F3B0BA3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22" y="2204864"/>
            <a:ext cx="449999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64288" y="5097378"/>
            <a:ext cx="1281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>
                <a:cs typeface="Raavi" panose="020B0502040204020203" pitchFamily="34" charset="0"/>
              </a:rPr>
              <a:t>40 Ω</a:t>
            </a:r>
            <a:endParaRPr lang="el-GR" sz="4000" dirty="0">
              <a:cs typeface="Raav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2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D255-2762-4180-94F6-F055F3B0BA3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42"/>
            <a:ext cx="9143999" cy="687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4624"/>
            <a:ext cx="4294237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10002" y="3861048"/>
            <a:ext cx="1566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/>
              <a:t>100 Ω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42110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D255-2762-4180-94F6-F055F3B0BA3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2780928"/>
            <a:ext cx="17335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9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D255-2762-4180-94F6-F055F3B0BA3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1600" y="2636912"/>
            <a:ext cx="8763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91680" y="539969"/>
                <a:ext cx="22010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3200" b="0" i="0" dirty="0" smtClean="0">
                              <a:latin typeface="Cambria Math"/>
                            </a:rPr>
                            <m:t>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3200" b="0" i="0" dirty="0" smtClean="0">
                              <a:latin typeface="Cambria Math"/>
                            </a:rPr>
                            <m:t>Τ</m:t>
                          </m:r>
                        </m:sub>
                      </m:sSub>
                      <m:r>
                        <a:rPr lang="el-GR" sz="3200" i="1" dirty="0" smtClean="0">
                          <a:latin typeface="Cambria Math"/>
                        </a:rPr>
                        <m:t>=0,60</m:t>
                      </m:r>
                      <m:r>
                        <m:rPr>
                          <m:sty m:val="p"/>
                        </m:rPr>
                        <a:rPr lang="el-GR" sz="3200" i="0" dirty="0" smtClean="0">
                          <a:latin typeface="Cambria Math"/>
                        </a:rPr>
                        <m:t>Α</m:t>
                      </m:r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39969"/>
                <a:ext cx="220105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74232" y="107921"/>
                <a:ext cx="20541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3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b="0" i="0" dirty="0" smtClean="0">
                            <a:latin typeface="Cambria Math"/>
                          </a:rPr>
                          <m:t>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3200" b="0" i="0" dirty="0" smtClean="0">
                            <a:latin typeface="Cambria Math"/>
                          </a:rPr>
                          <m:t>Τ</m:t>
                        </m:r>
                      </m:sub>
                    </m:sSub>
                    <m:r>
                      <a:rPr lang="el-GR" sz="320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dirty="0">
                            <a:latin typeface="Cambria Math"/>
                          </a:rPr>
                          <m:t>Ι</m:t>
                        </m:r>
                      </m:e>
                      <m:sub>
                        <m:r>
                          <a:rPr lang="el-GR" sz="3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3200" dirty="0" smtClean="0"/>
                  <a:t>+</a:t>
                </a:r>
                <a:r>
                  <a:rPr lang="el-GR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dirty="0">
                            <a:latin typeface="Cambria Math"/>
                          </a:rPr>
                          <m:t>Ι</m:t>
                        </m:r>
                      </m:e>
                      <m:sub>
                        <m:r>
                          <a:rPr lang="el-GR" sz="3200" b="0" i="0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l-GR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232" y="107921"/>
                <a:ext cx="2054152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516216" y="2833772"/>
            <a:ext cx="1334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=0,20Α</a:t>
            </a:r>
            <a:endParaRPr lang="el-GR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4705980"/>
            <a:ext cx="1334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=0,40Α</a:t>
            </a:r>
            <a:endParaRPr lang="el-G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25384" y="683985"/>
                <a:ext cx="2895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T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0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R</m:t>
                          </m:r>
                          <m:r>
                            <a:rPr lang="en-US" sz="32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</a:rPr>
                            <m:t>R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384" y="683985"/>
                <a:ext cx="2895088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3033430" y="3564305"/>
                <a:ext cx="10345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R</m:t>
                        </m:r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/>
                  <a:t>=</a:t>
                </a:r>
                <a:endParaRPr lang="el-GR" sz="3200" dirty="0"/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430" y="3564305"/>
                <a:ext cx="1034514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3542" r="-14201" b="-3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Ορθογώνιο 11"/>
              <p:cNvSpPr/>
              <p:nvPr/>
            </p:nvSpPr>
            <p:spPr>
              <a:xfrm>
                <a:off x="3600207" y="1548081"/>
                <a:ext cx="17638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R</m:t>
                        </m:r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/>
                  <a:t>=60V</a:t>
                </a:r>
                <a:endParaRPr lang="el-GR" sz="3200" dirty="0"/>
              </a:p>
            </p:txBody>
          </p:sp>
        </mc:Choice>
        <mc:Fallback xmlns="">
          <p:sp>
            <p:nvSpPr>
              <p:cNvPr id="12" name="Ορθογώνιο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207" y="1548081"/>
                <a:ext cx="1763881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3542" r="-7958" b="-3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40152" y="1260049"/>
                <a:ext cx="3081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R</m:t>
                          </m:r>
                          <m:r>
                            <a:rPr lang="en-US" sz="3200" b="0" i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0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R</m:t>
                          </m:r>
                          <m:r>
                            <a:rPr lang="en-US" sz="3200" b="0" i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3200" b="0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</a:rPr>
                            <m:t>R</m:t>
                          </m:r>
                          <m:r>
                            <a:rPr lang="en-US" sz="3200" b="0" i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260049"/>
                <a:ext cx="3081035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Ορθογώνιο 13"/>
              <p:cNvSpPr/>
              <p:nvPr/>
            </p:nvSpPr>
            <p:spPr>
              <a:xfrm>
                <a:off x="7380312" y="5085184"/>
                <a:ext cx="10345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R</m:t>
                        </m:r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 smtClean="0"/>
                  <a:t>=</a:t>
                </a:r>
                <a:endParaRPr lang="el-GR" sz="3200" dirty="0"/>
              </a:p>
            </p:txBody>
          </p:sp>
        </mc:Choice>
        <mc:Fallback xmlns="">
          <p:sp>
            <p:nvSpPr>
              <p:cNvPr id="14" name="Ορθογώνιο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5085184"/>
                <a:ext cx="1034514" cy="584775"/>
              </a:xfrm>
              <a:prstGeom prst="rect">
                <a:avLst/>
              </a:prstGeom>
              <a:blipFill rotWithShape="1">
                <a:blip r:embed="rId10"/>
                <a:stretch>
                  <a:fillRect t="-13542" r="-14201" b="-3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Ορθογώνιο 14"/>
              <p:cNvSpPr/>
              <p:nvPr/>
            </p:nvSpPr>
            <p:spPr>
              <a:xfrm>
                <a:off x="6264503" y="3420289"/>
                <a:ext cx="17638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R</m:t>
                        </m:r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 smtClean="0"/>
                  <a:t>=10V</a:t>
                </a:r>
                <a:endParaRPr lang="el-GR" sz="3200" dirty="0"/>
              </a:p>
            </p:txBody>
          </p:sp>
        </mc:Choice>
        <mc:Fallback xmlns="">
          <p:sp>
            <p:nvSpPr>
              <p:cNvPr id="15" name="Ορθογώνιο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503" y="3420289"/>
                <a:ext cx="1763881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3542" r="-7958" b="-3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716016" y="980728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=</a:t>
            </a:r>
            <a:r>
              <a:rPr lang="en-US" sz="2800" dirty="0" smtClean="0"/>
              <a:t>10</a:t>
            </a:r>
            <a:r>
              <a:rPr lang="el-GR" sz="2800" dirty="0" smtClean="0"/>
              <a:t>0Ω</a:t>
            </a:r>
            <a:endParaRPr lang="el-GR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283968" y="2905780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=</a:t>
            </a:r>
            <a:r>
              <a:rPr lang="en-US" sz="2800" dirty="0" smtClean="0"/>
              <a:t>10</a:t>
            </a:r>
            <a:r>
              <a:rPr lang="el-GR" sz="2800" dirty="0" smtClean="0"/>
              <a:t>0Ω</a:t>
            </a:r>
            <a:endParaRPr lang="el-GR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876256" y="470598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150Ω</a:t>
            </a:r>
            <a:endParaRPr lang="el-GR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8100392" y="362586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50Ω</a:t>
            </a:r>
            <a:endParaRPr lang="el-G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587842" y="1764105"/>
                <a:ext cx="22965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T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0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en-US" sz="3200" b="0" i="0" smtClean="0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842" y="1764105"/>
                <a:ext cx="2296526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689272" y="1825660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=</a:t>
            </a:r>
            <a:r>
              <a:rPr lang="en-US" sz="2800" dirty="0" smtClean="0"/>
              <a:t>166,7</a:t>
            </a:r>
            <a:r>
              <a:rPr lang="el-GR" sz="2800" dirty="0" smtClean="0"/>
              <a:t>Ω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06109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  <p:bldP spid="8" grpId="0"/>
      <p:bldP spid="5" grpId="0"/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D255-2762-4180-94F6-F055F3B0BA3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3999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6303" y="3589753"/>
            <a:ext cx="762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739" y="2204864"/>
            <a:ext cx="723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43" y="0"/>
            <a:ext cx="1080120" cy="6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644" y="3743678"/>
            <a:ext cx="1011924" cy="71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25" y="4725144"/>
            <a:ext cx="95877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20072" y="-36095"/>
                <a:ext cx="39018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R</m:t>
                        </m:r>
                        <m:r>
                          <a:rPr lang="en-US" sz="3200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0" smtClean="0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T</m:t>
                        </m:r>
                      </m:sub>
                    </m:sSub>
                    <m:r>
                      <a:rPr lang="en-US" sz="3200" b="0" i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R</m:t>
                        </m:r>
                        <m:r>
                          <a:rPr lang="en-US" sz="3200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R</m:t>
                        </m:r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el-GR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-36095"/>
                <a:ext cx="3901837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20072" y="404664"/>
                <a:ext cx="20514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R</m:t>
                          </m:r>
                          <m:r>
                            <a:rPr lang="en-US" sz="3200" b="0" i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0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R</m:t>
                          </m:r>
                          <m:r>
                            <a:rPr lang="en-US" sz="3200" b="0" i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04664"/>
                <a:ext cx="2051459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292080" y="522920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0,67A</a:t>
            </a:r>
            <a:endParaRPr lang="el-GR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646372" y="5157192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0,33A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67744" y="2196153"/>
                <a:ext cx="7691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3200" dirty="0" smtClean="0"/>
                  <a:t>=</a:t>
                </a:r>
                <a:endParaRPr lang="el-GR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196153"/>
                <a:ext cx="769185" cy="584775"/>
              </a:xfrm>
              <a:prstGeom prst="rect">
                <a:avLst/>
              </a:prstGeom>
              <a:blipFill rotWithShape="1">
                <a:blip r:embed="rId10"/>
                <a:stretch>
                  <a:fillRect t="-13542" r="-19841" b="-3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92080" y="908720"/>
                <a:ext cx="35381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R</m:t>
                        </m:r>
                        <m:r>
                          <a:rPr lang="en-US" sz="3200" b="0" i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/>
                              </a:rPr>
                              <m:t>T</m:t>
                            </m:r>
                          </m:sub>
                        </m:sSub>
                        <m:r>
                          <a:rPr lang="en-US" sz="3200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3200" b="0" i="1" dirty="0" smtClean="0">
                        <a:latin typeface="Cambria Math"/>
                      </a:rPr>
                      <m:t>/(</m:t>
                    </m:r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32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 smtClean="0"/>
                  <a:t>)</a:t>
                </a:r>
                <a:endParaRPr lang="el-GR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908720"/>
                <a:ext cx="3538148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3542" r="-3270" b="-3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43941" y="2204864"/>
                <a:ext cx="19640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R</m:t>
                        </m:r>
                        <m:r>
                          <a:rPr lang="en-US" sz="3200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200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R</m:t>
                        </m:r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l-GR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941" y="2204864"/>
                <a:ext cx="1964064" cy="584775"/>
              </a:xfrm>
              <a:prstGeom prst="rect">
                <a:avLst/>
              </a:prstGeom>
              <a:blipFill rotWithShape="1">
                <a:blip r:embed="rId12"/>
                <a:stretch>
                  <a:fillRect l="-8075" t="-13542" b="-3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34" y="-27384"/>
                <a:ext cx="2999347" cy="766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box>
                          <m:box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2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latin typeface="Cambria Math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latin typeface="Cambria Math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latin typeface="Cambria Math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latin typeface="Cambria Math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320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sz="3200" b="0" i="0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e>
                        </m:box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endParaRPr lang="el-GR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" y="-27384"/>
                <a:ext cx="2999347" cy="766620"/>
              </a:xfrm>
              <a:prstGeom prst="rect">
                <a:avLst/>
              </a:prstGeom>
              <a:blipFill rotWithShape="1">
                <a:blip r:embed="rId13"/>
                <a:stretch>
                  <a:fillRect t="-10400" b="-24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4309" y="681809"/>
                <a:ext cx="2599045" cy="87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/>
                                  </a:rPr>
                                  <m:t>T</m:t>
                                </m:r>
                              </m:sub>
                            </m:sSub>
                          </m:e>
                          <m:sub>
                            <m:r>
                              <a:rPr lang="en-US" sz="3200" b="0" i="1" dirty="0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3200" dirty="0" smtClean="0"/>
                  <a:t> =80Ω</a:t>
                </a:r>
                <a:endParaRPr lang="el-GR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9" y="681809"/>
                <a:ext cx="2599045" cy="874983"/>
              </a:xfrm>
              <a:prstGeom prst="rect">
                <a:avLst/>
              </a:prstGeom>
              <a:blipFill rotWithShape="1">
                <a:blip r:embed="rId14"/>
                <a:stretch>
                  <a:fillRect r="-5164" b="-27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405667" y="5661248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16</a:t>
            </a:r>
            <a:r>
              <a:rPr lang="en-US" sz="3600" dirty="0" smtClean="0"/>
              <a:t>,</a:t>
            </a:r>
            <a:r>
              <a:rPr lang="el-GR" sz="3600" dirty="0" smtClean="0"/>
              <a:t>67</a:t>
            </a:r>
            <a:r>
              <a:rPr lang="en-US" sz="3600" dirty="0" smtClean="0"/>
              <a:t>W</a:t>
            </a:r>
            <a:endParaRPr lang="el-GR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5270108" y="5662989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33,33W</a:t>
            </a:r>
            <a:endParaRPr lang="el-GR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2915816" y="5589240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20W</a:t>
            </a:r>
            <a:endParaRPr lang="el-GR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3510364" y="1124744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10W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373492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D255-2762-4180-94F6-F055F3B0BA3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3999" cy="327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434" y="3212976"/>
                <a:ext cx="3682226" cy="710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sz="2800" i="0" dirty="0" smtClean="0">
                        <a:latin typeface="Cambria Math"/>
                      </a:rPr>
                      <m:t> //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800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latin typeface="Cambria Math"/>
                          </a:rPr>
                          <m:t>50</m:t>
                        </m:r>
                        <m:r>
                          <a:rPr lang="en-US" sz="2800" i="1" dirty="0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800" i="1" dirty="0" smtClean="0">
                            <a:latin typeface="Cambria Math"/>
                          </a:rPr>
                          <m:t>50</m:t>
                        </m:r>
                      </m:num>
                      <m:den>
                        <m:r>
                          <a:rPr lang="en-US" sz="2800" i="1" dirty="0" smtClean="0">
                            <a:latin typeface="Cambria Math"/>
                          </a:rPr>
                          <m:t>50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+50</m:t>
                        </m:r>
                      </m:den>
                    </m:f>
                  </m:oMath>
                </a14:m>
                <a:r>
                  <a:rPr lang="el-GR" sz="2800" dirty="0" smtClean="0"/>
                  <a:t> </a:t>
                </a:r>
                <a:r>
                  <a:rPr lang="en-US" sz="2800" dirty="0" smtClean="0"/>
                  <a:t>= 25</a:t>
                </a:r>
                <a:r>
                  <a:rPr lang="el-GR" sz="2800" dirty="0" smtClean="0"/>
                  <a:t>Ω</a:t>
                </a:r>
                <a:r>
                  <a:rPr lang="en-US" sz="2800" dirty="0" smtClean="0"/>
                  <a:t> </a:t>
                </a:r>
                <a:endParaRPr lang="el-GR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4" y="3212976"/>
                <a:ext cx="3682226" cy="710451"/>
              </a:xfrm>
              <a:prstGeom prst="rect">
                <a:avLst/>
              </a:prstGeom>
              <a:blipFill rotWithShape="1">
                <a:blip r:embed="rId3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0688"/>
            <a:ext cx="244827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36712"/>
            <a:ext cx="122413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6876256" y="1527175"/>
                <a:ext cx="14008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 b="0" i="1" dirty="0">
                            <a:latin typeface="Cambria Math"/>
                          </a:rPr>
                          <m:t>6</m:t>
                        </m:r>
                        <m:r>
                          <a:rPr lang="el-GR" sz="2400" b="0" i="1" dirty="0" smtClean="0"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r>
                  <a:rPr lang="el-GR" sz="2400" dirty="0" smtClean="0"/>
                  <a:t>=25Ω</a:t>
                </a:r>
                <a:endParaRPr lang="el-GR" sz="2400" dirty="0"/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1527175"/>
                <a:ext cx="1400833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304" t="-9333" r="-5217" b="-32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496" y="3880678"/>
                <a:ext cx="6382260" cy="55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𝑒𝑞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l-GR" sz="28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l-GR" sz="2800" b="0" i="0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l-GR" sz="2800" b="0" i="1" dirty="0" smtClean="0">
                            <a:latin typeface="Cambria Math"/>
                          </a:rPr>
                          <m:t>6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7</m:t>
                        </m:r>
                      </m:sub>
                    </m:sSub>
                    <m:r>
                      <a:rPr lang="el-GR" sz="2800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l-GR" sz="2800" b="0" i="1" dirty="0" smtClean="0">
                            <a:latin typeface="Cambria Math"/>
                          </a:rPr>
                          <m:t>8</m:t>
                        </m:r>
                      </m:sub>
                    </m:sSub>
                  </m:oMath>
                </a14:m>
                <a:r>
                  <a:rPr lang="el-GR" sz="2800" dirty="0" smtClean="0"/>
                  <a:t> </a:t>
                </a:r>
                <a:r>
                  <a:rPr lang="en-US" sz="2800" dirty="0" smtClean="0"/>
                  <a:t>=</a:t>
                </a:r>
                <a:r>
                  <a:rPr lang="el-GR" sz="2800" dirty="0" smtClean="0"/>
                  <a:t> 5+25+30 =</a:t>
                </a:r>
                <a:r>
                  <a:rPr lang="en-US" sz="2800" dirty="0" smtClean="0"/>
                  <a:t> </a:t>
                </a:r>
                <a:r>
                  <a:rPr lang="el-GR" sz="2800" dirty="0" smtClean="0"/>
                  <a:t>60Ω</a:t>
                </a:r>
                <a:r>
                  <a:rPr lang="en-US" sz="2800" dirty="0" smtClean="0"/>
                  <a:t> </a:t>
                </a:r>
                <a:endParaRPr lang="el-GR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880678"/>
                <a:ext cx="6382260" cy="556434"/>
              </a:xfrm>
              <a:prstGeom prst="rect">
                <a:avLst/>
              </a:prstGeom>
              <a:blipFill rotWithShape="1">
                <a:blip r:embed="rId7"/>
                <a:stretch>
                  <a:fillRect t="-12088" b="-230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056" y="4308881"/>
                <a:ext cx="3837654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𝑒𝑞</m:t>
                        </m:r>
                      </m:sub>
                    </m:sSub>
                    <m:r>
                      <a:rPr lang="en-US" sz="2800" i="0" dirty="0" smtClean="0">
                        <a:latin typeface="Cambria Math"/>
                      </a:rPr>
                      <m:t> //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800" i="1" dirty="0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800" b="0" i="1" dirty="0" smtClean="0">
                            <a:latin typeface="Cambria Math"/>
                            <a:ea typeface="Cambria Math"/>
                          </a:rPr>
                          <m:t>6</m:t>
                        </m:r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+60</m:t>
                        </m:r>
                      </m:den>
                    </m:f>
                  </m:oMath>
                </a14:m>
                <a:r>
                  <a:rPr lang="el-GR" sz="2800" dirty="0" smtClean="0"/>
                  <a:t> </a:t>
                </a:r>
                <a:r>
                  <a:rPr lang="en-US" sz="2800" dirty="0" smtClean="0"/>
                  <a:t>= 15</a:t>
                </a:r>
                <a:r>
                  <a:rPr lang="el-GR" sz="2800" dirty="0" smtClean="0"/>
                  <a:t>Ω</a:t>
                </a:r>
                <a:r>
                  <a:rPr lang="en-US" sz="2800" dirty="0" smtClean="0"/>
                  <a:t> </a:t>
                </a:r>
                <a:endParaRPr lang="el-GR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6" y="4308881"/>
                <a:ext cx="3837654" cy="704295"/>
              </a:xfrm>
              <a:prstGeom prst="rect">
                <a:avLst/>
              </a:prstGeom>
              <a:blipFill rotWithShape="1">
                <a:blip r:embed="rId8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9326" y="4941168"/>
                <a:ext cx="6821226" cy="55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𝑅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/>
                              </a:rPr>
                              <m:t>𝑒𝑞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sz="2800" b="0" i="0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𝑒𝑞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l-GR" sz="2800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9</m:t>
                        </m:r>
                      </m:sub>
                    </m:sSub>
                  </m:oMath>
                </a14:m>
                <a:r>
                  <a:rPr lang="el-GR" sz="2800" dirty="0" smtClean="0"/>
                  <a:t> </a:t>
                </a:r>
                <a:r>
                  <a:rPr lang="en-US" sz="2800" dirty="0" smtClean="0"/>
                  <a:t>=</a:t>
                </a:r>
                <a:r>
                  <a:rPr lang="el-GR" sz="2800" dirty="0" smtClean="0"/>
                  <a:t> </a:t>
                </a:r>
                <a:r>
                  <a:rPr lang="en-US" sz="2800" dirty="0" smtClean="0"/>
                  <a:t>25</a:t>
                </a:r>
                <a:r>
                  <a:rPr lang="el-GR" sz="2800" dirty="0" smtClean="0"/>
                  <a:t>+</a:t>
                </a:r>
                <a:r>
                  <a:rPr lang="en-US" sz="2800" dirty="0" smtClean="0"/>
                  <a:t>1</a:t>
                </a:r>
                <a:r>
                  <a:rPr lang="el-GR" sz="2800" dirty="0" smtClean="0"/>
                  <a:t>5+</a:t>
                </a:r>
                <a:r>
                  <a:rPr lang="en-US" sz="2800" dirty="0" smtClean="0"/>
                  <a:t>20</a:t>
                </a:r>
                <a:r>
                  <a:rPr lang="el-GR" sz="2800" dirty="0" smtClean="0"/>
                  <a:t> =</a:t>
                </a:r>
                <a:r>
                  <a:rPr lang="en-US" sz="2800" dirty="0" smtClean="0"/>
                  <a:t> </a:t>
                </a:r>
                <a:r>
                  <a:rPr lang="el-GR" sz="2800" dirty="0" smtClean="0"/>
                  <a:t>60Ω</a:t>
                </a:r>
                <a:r>
                  <a:rPr lang="en-US" sz="2800" dirty="0" smtClean="0"/>
                  <a:t> </a:t>
                </a:r>
                <a:endParaRPr lang="el-GR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6" y="4941168"/>
                <a:ext cx="6821226" cy="556434"/>
              </a:xfrm>
              <a:prstGeom prst="rect">
                <a:avLst/>
              </a:prstGeom>
              <a:blipFill rotWithShape="1">
                <a:blip r:embed="rId9"/>
                <a:stretch>
                  <a:fillRect t="-12088" b="-230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6274" y="5445224"/>
                <a:ext cx="4089068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𝑅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𝑒𝑞</m:t>
                        </m:r>
                      </m:sub>
                    </m:sSub>
                    <m:r>
                      <a:rPr lang="en-US" sz="2800" i="0" dirty="0" smtClean="0">
                        <a:latin typeface="Cambria Math"/>
                      </a:rPr>
                      <m:t> //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800" i="1" dirty="0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800" b="0" i="1" dirty="0" smtClean="0">
                            <a:latin typeface="Cambria Math"/>
                            <a:ea typeface="Cambria Math"/>
                          </a:rPr>
                          <m:t>6</m:t>
                        </m:r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sz="28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+60</m:t>
                        </m:r>
                      </m:den>
                    </m:f>
                  </m:oMath>
                </a14:m>
                <a:r>
                  <a:rPr lang="el-GR" sz="2800" dirty="0" smtClean="0"/>
                  <a:t> </a:t>
                </a:r>
                <a:r>
                  <a:rPr lang="en-US" sz="2800" dirty="0" smtClean="0"/>
                  <a:t>= 15</a:t>
                </a:r>
                <a:r>
                  <a:rPr lang="el-GR" sz="2800" dirty="0" smtClean="0"/>
                  <a:t>Ω</a:t>
                </a:r>
                <a:r>
                  <a:rPr lang="en-US" sz="2800" dirty="0" smtClean="0"/>
                  <a:t> </a:t>
                </a:r>
                <a:endParaRPr lang="el-GR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4" y="5445224"/>
                <a:ext cx="4089068" cy="704295"/>
              </a:xfrm>
              <a:prstGeom prst="rect">
                <a:avLst/>
              </a:prstGeom>
              <a:blipFill rotWithShape="1">
                <a:blip r:embed="rId10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7356" y="6112926"/>
                <a:ext cx="6997493" cy="55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𝐴𝐵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sz="2800" b="0" i="0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𝑒𝑞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l-GR" sz="2800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10</m:t>
                        </m:r>
                      </m:sub>
                    </m:sSub>
                  </m:oMath>
                </a14:m>
                <a:r>
                  <a:rPr lang="el-GR" sz="2800" dirty="0" smtClean="0"/>
                  <a:t> </a:t>
                </a:r>
                <a:r>
                  <a:rPr lang="en-US" sz="2800" dirty="0" smtClean="0"/>
                  <a:t>=</a:t>
                </a:r>
                <a:r>
                  <a:rPr lang="el-GR" sz="2800" dirty="0" smtClean="0"/>
                  <a:t> </a:t>
                </a:r>
                <a:r>
                  <a:rPr lang="en-US" sz="2800" dirty="0" smtClean="0"/>
                  <a:t>10</a:t>
                </a:r>
                <a:r>
                  <a:rPr lang="el-GR" sz="2800" dirty="0" smtClean="0"/>
                  <a:t>+</a:t>
                </a:r>
                <a:r>
                  <a:rPr lang="en-US" sz="2800" dirty="0" smtClean="0"/>
                  <a:t>1</a:t>
                </a:r>
                <a:r>
                  <a:rPr lang="el-GR" sz="2800" dirty="0" smtClean="0"/>
                  <a:t>5+</a:t>
                </a:r>
                <a:r>
                  <a:rPr lang="en-US" sz="2800" dirty="0" smtClean="0"/>
                  <a:t>10</a:t>
                </a:r>
                <a:r>
                  <a:rPr lang="el-GR" sz="2800" dirty="0" smtClean="0"/>
                  <a:t> =</a:t>
                </a:r>
                <a:r>
                  <a:rPr lang="en-US" sz="2800" dirty="0" smtClean="0"/>
                  <a:t> 35</a:t>
                </a:r>
                <a:r>
                  <a:rPr lang="el-GR" sz="2800" dirty="0" smtClean="0"/>
                  <a:t>Ω</a:t>
                </a:r>
                <a:r>
                  <a:rPr lang="en-US" sz="2800" dirty="0" smtClean="0"/>
                  <a:t> </a:t>
                </a:r>
                <a:endParaRPr lang="el-GR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56" y="6112926"/>
                <a:ext cx="6997493" cy="556434"/>
              </a:xfrm>
              <a:prstGeom prst="rect">
                <a:avLst/>
              </a:prstGeom>
              <a:blipFill rotWithShape="1">
                <a:blip r:embed="rId11"/>
                <a:stretch>
                  <a:fillRect t="-12088" b="-230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5113968" y="1436703"/>
                <a:ext cx="1042208" cy="6961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36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𝒆𝒒</m:t>
                          </m:r>
                        </m:sub>
                      </m:sSub>
                    </m:oMath>
                  </m:oMathPara>
                </a14:m>
                <a:endParaRPr lang="el-GR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968" y="1436703"/>
                <a:ext cx="1042208" cy="69615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Αριστερό άγκιστρο 6"/>
          <p:cNvSpPr/>
          <p:nvPr/>
        </p:nvSpPr>
        <p:spPr>
          <a:xfrm flipV="1">
            <a:off x="4860032" y="548680"/>
            <a:ext cx="576064" cy="2736304"/>
          </a:xfrm>
          <a:prstGeom prst="leftBrace">
            <a:avLst>
              <a:gd name="adj1" fmla="val 0"/>
              <a:gd name="adj2" fmla="val 50000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Αριστερό άγκιστρο 15"/>
          <p:cNvSpPr/>
          <p:nvPr/>
        </p:nvSpPr>
        <p:spPr>
          <a:xfrm flipV="1">
            <a:off x="2339752" y="476672"/>
            <a:ext cx="576064" cy="2736304"/>
          </a:xfrm>
          <a:prstGeom prst="leftBrace">
            <a:avLst>
              <a:gd name="adj1" fmla="val 0"/>
              <a:gd name="adj2" fmla="val 50000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Ορθογώνιο 16"/>
              <p:cNvSpPr/>
              <p:nvPr/>
            </p:nvSpPr>
            <p:spPr>
              <a:xfrm>
                <a:off x="2737704" y="1484784"/>
                <a:ext cx="1160831" cy="6961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𝑹</m:t>
                          </m:r>
                          <m:r>
                            <a:rPr lang="en-US" sz="36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36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𝒆𝒒</m:t>
                          </m:r>
                        </m:sub>
                      </m:sSub>
                    </m:oMath>
                  </m:oMathPara>
                </a14:m>
                <a:endParaRPr lang="el-GR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Ορθογώνιο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704" y="1484784"/>
                <a:ext cx="1160831" cy="69615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42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  <p:bldP spid="12" grpId="0"/>
      <p:bldP spid="6" grpId="0"/>
      <p:bldP spid="7" grpId="0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10" name="TextBox 9"/>
              <p:cNvSpPr txBox="1"/>
              <p:nvPr/>
            </p:nvSpPr>
            <p:spPr>
              <a:xfrm>
                <a:off x="6228184" y="-7493"/>
                <a:ext cx="2987824" cy="844205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𝑉</m:t>
                      </m:r>
                      <m:r>
                        <a:rPr lang="en-US" sz="2400" i="1" baseline="-25000" dirty="0">
                          <a:latin typeface="Cambria Math"/>
                        </a:rPr>
                        <m:t>𝑅</m:t>
                      </m:r>
                      <m:r>
                        <a:rPr lang="en-US" sz="2400" b="0" i="1" baseline="-25000" dirty="0" smtClean="0">
                          <a:latin typeface="Cambria Math"/>
                        </a:rPr>
                        <m:t>𝑛</m:t>
                      </m:r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/>
                              <a:ea typeface="Cambria Math"/>
                            </a:rPr>
                            <m:t>    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400" i="1" baseline="-25000" dirty="0">
                              <a:latin typeface="Cambria Math"/>
                              <a:ea typeface="Cambria Math"/>
                            </a:rPr>
                            <m:t>     </m:t>
                          </m:r>
                        </m:num>
                        <m:den>
                          <m:r>
                            <a:rPr lang="en-US" sz="2400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𝑅𝑛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 useBgFill="1"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-7493"/>
                <a:ext cx="2987824" cy="8442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19472" y="44624"/>
            <a:ext cx="7543800" cy="620688"/>
          </a:xfrm>
        </p:spPr>
        <p:txBody>
          <a:bodyPr/>
          <a:lstStyle/>
          <a:p>
            <a:r>
              <a:rPr lang="el-GR" dirty="0" smtClean="0"/>
              <a:t>Χρήση του τύπου διαιρέτη τάσης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0757"/>
            <a:ext cx="4355976" cy="255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16821"/>
            <a:ext cx="9143999" cy="34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01847" y="4308881"/>
                <a:ext cx="3510513" cy="55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800" b="0" i="0" dirty="0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)</m:t>
                    </m:r>
                    <m:r>
                      <a:rPr lang="en-US" sz="2800" i="0" dirty="0" smtClean="0">
                        <a:latin typeface="Cambria Math"/>
                      </a:rPr>
                      <m:t>//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endParaRPr lang="el-GR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847" y="4308881"/>
                <a:ext cx="3510513" cy="5572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7375591" y="4311378"/>
                <a:ext cx="1876929" cy="616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</a:rPr>
                          <m:t>20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20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</a:rPr>
                          <m:t>20+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400" dirty="0" smtClean="0"/>
                  <a:t>=10</a:t>
                </a:r>
                <a:r>
                  <a:rPr lang="el-GR" sz="2400" dirty="0" smtClean="0"/>
                  <a:t>Ω</a:t>
                </a:r>
                <a:r>
                  <a:rPr lang="en-US" dirty="0" smtClean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91" y="4311378"/>
                <a:ext cx="1876929" cy="616964"/>
              </a:xfrm>
              <a:prstGeom prst="rect">
                <a:avLst/>
              </a:prstGeom>
              <a:blipFill rotWithShape="1">
                <a:blip r:embed="rId6"/>
                <a:stretch>
                  <a:fillRect l="-5195" b="-89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01847" y="4960028"/>
                <a:ext cx="2475293" cy="826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800" b="0" i="0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sz="2800" b="0" i="1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dirty="0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 </a:t>
                </a:r>
                <a:endParaRPr lang="el-GR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847" y="4960028"/>
                <a:ext cx="2475293" cy="82695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09499" y="4978306"/>
                <a:ext cx="2915029" cy="776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10</m:t>
                                </m:r>
                                <m:r>
                                  <a:rPr lang="en-US" sz="2800" b="0" i="1" dirty="0" smtClean="0">
                                    <a:latin typeface="Cambria Math"/>
                                    <a:ea typeface="Cambria Math"/>
                                  </a:rPr>
                                  <m:t>×10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 </m:t>
                                </m:r>
                              </m:sub>
                            </m:sSub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20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=2,5V</a:t>
                </a:r>
                <a:r>
                  <a:rPr lang="en-US" sz="2800" dirty="0" smtClean="0"/>
                  <a:t> </a:t>
                </a:r>
                <a:endParaRPr lang="el-GR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499" y="4978306"/>
                <a:ext cx="2915029" cy="776944"/>
              </a:xfrm>
              <a:prstGeom prst="rect">
                <a:avLst/>
              </a:prstGeom>
              <a:blipFill rotWithShape="1">
                <a:blip r:embed="rId8"/>
                <a:stretch>
                  <a:fillRect l="-4175" b="-15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55976" y="5914410"/>
                <a:ext cx="2540696" cy="792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800" b="0" i="0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0" dirty="0" smtClean="0">
                                    <a:latin typeface="Cambria Math"/>
                                  </a:rPr>
                                  <m:t>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dirty="0" smtClean="0">
                                    <a:latin typeface="Cambria Math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en-US" sz="2800" i="1" dirty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sz="2800" b="0" i="1" dirty="0" smtClean="0">
                                <a:latin typeface="Cambria Math"/>
                              </a:rPr>
                              <m:t>     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4 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den>
                    </m:f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 </a:t>
                </a:r>
                <a:endParaRPr lang="el-GR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914410"/>
                <a:ext cx="2540696" cy="79258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68298" y="5958269"/>
                <a:ext cx="2928238" cy="783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  2,5</m:t>
                                </m:r>
                                <m:r>
                                  <a:rPr lang="en-US" sz="2800" b="0" i="1" dirty="0" smtClean="0">
                                    <a:latin typeface="Cambria Math"/>
                                    <a:ea typeface="Cambria Math"/>
                                  </a:rPr>
                                  <m:t>×15 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/>
                                  </a:rPr>
                                  <m:t> </m:t>
                                </m:r>
                              </m:sub>
                            </m:sSub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5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15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=1,875V</a:t>
                </a:r>
                <a:r>
                  <a:rPr lang="en-US" sz="2800" dirty="0" smtClean="0"/>
                  <a:t> </a:t>
                </a:r>
                <a:endParaRPr lang="el-GR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298" y="5958269"/>
                <a:ext cx="2928238" cy="783099"/>
              </a:xfrm>
              <a:prstGeom prst="rect">
                <a:avLst/>
              </a:prstGeom>
              <a:blipFill rotWithShape="1">
                <a:blip r:embed="rId10"/>
                <a:stretch>
                  <a:fillRect l="-4167" b="-7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/>
          <p:cNvSpPr/>
          <p:nvPr/>
        </p:nvSpPr>
        <p:spPr>
          <a:xfrm>
            <a:off x="2" y="836712"/>
            <a:ext cx="3779910" cy="3384376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48880"/>
            <a:ext cx="158417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36" y="2708920"/>
            <a:ext cx="9999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80112" y="2905780"/>
            <a:ext cx="113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=2,5V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49156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5" grpId="0"/>
      <p:bldP spid="9" grpId="0"/>
      <p:bldP spid="11" grpId="0"/>
      <p:bldP spid="12" grpId="0"/>
      <p:bldP spid="13" grpId="0"/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Εκπαιδευτική παρουσίαση">
  <a:themeElements>
    <a:clrScheme name="trainingpres1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trainingpres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ingpres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pres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Εκπαιδευτική παρουσίαση</Template>
  <TotalTime>2692</TotalTime>
  <Words>991</Words>
  <Application>Microsoft Office PowerPoint</Application>
  <PresentationFormat>Προβολή στην οθόνη (4:3)</PresentationFormat>
  <Paragraphs>108</Paragraphs>
  <Slides>15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Εκπαιδευτική παρουσίαση</vt:lpstr>
      <vt:lpstr>ΗΛΕΚΤΡΙΚΑ ΚΥΚΛΩΜΑΤΑ </vt:lpstr>
      <vt:lpstr>ΜΙΚΤΑ  ΚΥΚΛΩΜΑΤΑ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Χρήση του τύπου διαιρέτη τάσης</vt:lpstr>
      <vt:lpstr>ΠΗΓΗ  ΡΕΥΜΑΤΟΣ</vt:lpstr>
      <vt:lpstr>Παρουσίαση του PowerPoint</vt:lpstr>
      <vt:lpstr>Χρήση του τύπου διαιρέτη ρεύματος</vt:lpstr>
      <vt:lpstr>Παρουσίαση του PowerPoint</vt:lpstr>
      <vt:lpstr>Παρουσίαση του PowerPoint</vt:lpstr>
      <vt:lpstr>ΑΝΑΛΥΣΗ  ΜΙΚΤΩΝ  ΚΥΚΛΩΜΑΤΩΝ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ΗΛΕΚΤΡΙΚΑ ΚΥΚΛΩΜΑΤΑ</dc:title>
  <dc:creator>ΘΕΟΚΛΗΤΟΣ</dc:creator>
  <cp:lastModifiedBy>Admin</cp:lastModifiedBy>
  <cp:revision>186</cp:revision>
  <dcterms:created xsi:type="dcterms:W3CDTF">2020-03-19T06:44:50Z</dcterms:created>
  <dcterms:modified xsi:type="dcterms:W3CDTF">2021-03-14T10:45:13Z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TC060888081032</vt:lpwstr>
  </property>
</Properties>
</file>