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305" r:id="rId4"/>
    <p:sldId id="258" r:id="rId5"/>
    <p:sldId id="259" r:id="rId6"/>
    <p:sldId id="306" r:id="rId7"/>
    <p:sldId id="291" r:id="rId8"/>
    <p:sldId id="300" r:id="rId9"/>
    <p:sldId id="293" r:id="rId10"/>
    <p:sldId id="301" r:id="rId11"/>
    <p:sldId id="307" r:id="rId12"/>
    <p:sldId id="270" r:id="rId13"/>
    <p:sldId id="271" r:id="rId14"/>
    <p:sldId id="283" r:id="rId15"/>
    <p:sldId id="276" r:id="rId16"/>
    <p:sldId id="272" r:id="rId17"/>
    <p:sldId id="277" r:id="rId18"/>
    <p:sldId id="278" r:id="rId19"/>
    <p:sldId id="284" r:id="rId20"/>
    <p:sldId id="286" r:id="rId21"/>
    <p:sldId id="273" r:id="rId22"/>
    <p:sldId id="287" r:id="rId23"/>
    <p:sldId id="285" r:id="rId24"/>
    <p:sldId id="274" r:id="rId25"/>
    <p:sldId id="279" r:id="rId26"/>
    <p:sldId id="303" r:id="rId27"/>
    <p:sldId id="280" r:id="rId28"/>
    <p:sldId id="297" r:id="rId29"/>
    <p:sldId id="299" r:id="rId30"/>
    <p:sldId id="288" r:id="rId31"/>
    <p:sldId id="282" r:id="rId32"/>
    <p:sldId id="281" r:id="rId33"/>
    <p:sldId id="302" r:id="rId34"/>
    <p:sldId id="290" r:id="rId35"/>
    <p:sldId id="289" r:id="rId36"/>
    <p:sldId id="275" r:id="rId37"/>
    <p:sldId id="295" r:id="rId38"/>
    <p:sldId id="296" r:id="rId39"/>
    <p:sldId id="304"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AE31A67-3D6C-43B7-814F-2BE199BEDF46}"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FFAED7-45BC-45F8-B860-3ECF904EB2B5}"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31A67-3D6C-43B7-814F-2BE199BEDF46}" type="datetimeFigureOut">
              <a:rPr lang="el-GR" smtClean="0"/>
              <a:pPr/>
              <a:t>18/5/2020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FFAED7-45BC-45F8-B860-3ECF904EB2B5}"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548681"/>
            <a:ext cx="7772400" cy="1944215"/>
          </a:xfrm>
        </p:spPr>
        <p:txBody>
          <a:bodyPr/>
          <a:lstStyle/>
          <a:p>
            <a:r>
              <a:rPr lang="el-GR" b="1" dirty="0" smtClean="0"/>
              <a:t>ΑΝΘΡΩΠΟΛΟΓΙΚΕΣ ΑΝΑΓΝΩΣΕΙΣ ΤΗΣ ΔΙΑΤΡΟΦΙΚΗΣ ΣΤΕΡΗΣΗΣ</a:t>
            </a:r>
            <a:endParaRPr lang="el-GR" b="1" dirty="0"/>
          </a:p>
        </p:txBody>
      </p:sp>
      <p:sp>
        <p:nvSpPr>
          <p:cNvPr id="3" name="2 - Υπότιτλος"/>
          <p:cNvSpPr>
            <a:spLocks noGrp="1"/>
          </p:cNvSpPr>
          <p:nvPr>
            <p:ph type="subTitle" idx="1"/>
          </p:nvPr>
        </p:nvSpPr>
        <p:spPr/>
        <p:txBody>
          <a:bodyPr/>
          <a:lstStyle/>
          <a:p>
            <a:endParaRPr lang="el-GR" b="1" dirty="0">
              <a:solidFill>
                <a:schemeClr val="tx1"/>
              </a:solidFill>
            </a:endParaRPr>
          </a:p>
        </p:txBody>
      </p:sp>
      <p:pic>
        <p:nvPicPr>
          <p:cNvPr id="1026" name="Picture 2" descr="C:\Users\BALIA\Contacts\Pictures\αρχείο λήψης.jpg"/>
          <p:cNvPicPr>
            <a:picLocks noChangeAspect="1" noChangeArrowheads="1"/>
          </p:cNvPicPr>
          <p:nvPr/>
        </p:nvPicPr>
        <p:blipFill>
          <a:blip r:embed="rId2" cstate="print"/>
          <a:srcRect/>
          <a:stretch>
            <a:fillRect/>
          </a:stretch>
        </p:blipFill>
        <p:spPr bwMode="auto">
          <a:xfrm>
            <a:off x="827584" y="2852936"/>
            <a:ext cx="7560840" cy="400506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28596" y="428604"/>
            <a:ext cx="8286808" cy="5697559"/>
          </a:xfrm>
        </p:spPr>
        <p:txBody>
          <a:bodyPr>
            <a:noAutofit/>
          </a:bodyPr>
          <a:lstStyle/>
          <a:p>
            <a:r>
              <a:rPr lang="el-GR" sz="2400" dirty="0" smtClean="0"/>
              <a:t>Παρά την “Πράσινη Επανάσταση” –και την αισιοδοξία, με ημερομηνία λήξης, για ανάπτυξη των λιγότερο αναπτυγμένων χωρών- κατά το δεύτερο μισό του 20</a:t>
            </a:r>
            <a:r>
              <a:rPr lang="el-GR" sz="2400" baseline="30000" dirty="0" smtClean="0"/>
              <a:t>ου</a:t>
            </a:r>
            <a:r>
              <a:rPr lang="el-GR" sz="2400" dirty="0" smtClean="0"/>
              <a:t> αιώνα, ένα μεγάλο ποσοστό (σχεδόν 15%) του παγκόσμιου πληθυσμού στερείται ακόμη και των βασικών ειδών διατροφής. Σύμφωνα με την </a:t>
            </a:r>
            <a:r>
              <a:rPr lang="en-US" sz="2400" dirty="0" err="1" smtClean="0"/>
              <a:t>Caplan</a:t>
            </a:r>
            <a:r>
              <a:rPr lang="el-GR" sz="2400" dirty="0" smtClean="0"/>
              <a:t> (1992) το πρόβλημα της πείνας είναι εξαιρετικά πολύπλοκο και μόνο αν το εξετάσουμε στην ολότητά του δηλαδή αν συμπεριλάβουμε τις </a:t>
            </a:r>
            <a:r>
              <a:rPr lang="el-GR" sz="2400" dirty="0" err="1" smtClean="0"/>
              <a:t>έμφυλες</a:t>
            </a:r>
            <a:r>
              <a:rPr lang="el-GR" sz="2400" dirty="0" smtClean="0"/>
              <a:t> σχέσεις, τις </a:t>
            </a:r>
            <a:r>
              <a:rPr lang="el-GR" sz="2400" dirty="0" err="1" smtClean="0"/>
              <a:t>μικρο</a:t>
            </a:r>
            <a:r>
              <a:rPr lang="el-GR" sz="2400" dirty="0" smtClean="0"/>
              <a:t>-πολιτικές των οικογενειών, τις τοπικές συνήθειες και παραδόσεις, τον αριθμό γεννήσεων, τις κρατούσες απόψεις περί υγείας αλλά και το </a:t>
            </a:r>
            <a:r>
              <a:rPr lang="el-GR" sz="2400" dirty="0" err="1" smtClean="0"/>
              <a:t>μακρο</a:t>
            </a:r>
            <a:r>
              <a:rPr lang="el-GR" sz="2400" dirty="0" smtClean="0"/>
              <a:t>-πολιτικό σκηνικό μπορούμε να ελπίζουμε σε μια κατανόηση του προβλήματος. Και σίγουρα ο οίκτος, ή αγαθοεργία εξοβελίζουν την ανταλλαγή και την αμοιβαιότητα και επιτείνουν αυτό που οι ανθρωπολόγοι ονόμασαν “θέαση του κόσμου με τα μάτια των Δυτικών” και επομένως </a:t>
            </a:r>
            <a:r>
              <a:rPr lang="el-GR" sz="2400" dirty="0" err="1" smtClean="0"/>
              <a:t>θυματοποίηση</a:t>
            </a:r>
            <a:r>
              <a:rPr lang="el-GR" sz="2400" dirty="0" smtClean="0"/>
              <a:t> των άφωνων άλλων.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Για μια ψύχραιμη αποτίμηση του ζητήματος της Πείνας στον αναπτυσσόμενο κόσμο βλέπε  </a:t>
            </a:r>
            <a:r>
              <a:rPr lang="en-US" dirty="0" smtClean="0"/>
              <a:t>Bernstein, Crow, Mackintosh &amp; Martin, 1990, </a:t>
            </a:r>
            <a:r>
              <a:rPr lang="en-GB" i="1" dirty="0" smtClean="0"/>
              <a:t>The Food Question</a:t>
            </a:r>
            <a:r>
              <a:rPr lang="el-GR" i="1" dirty="0" smtClean="0"/>
              <a:t>: </a:t>
            </a:r>
            <a:r>
              <a:rPr lang="en-GB" i="1" dirty="0" smtClean="0"/>
              <a:t>Profits Versus People</a:t>
            </a:r>
            <a:r>
              <a:rPr lang="el-GR" i="1" dirty="0" smtClean="0"/>
              <a:t>?</a:t>
            </a:r>
            <a:r>
              <a:rPr lang="el-GR" dirty="0" smtClean="0"/>
              <a:t> </a:t>
            </a:r>
            <a:r>
              <a:rPr lang="el-GR" i="1" dirty="0" smtClean="0"/>
              <a:t> </a:t>
            </a:r>
            <a:endParaRPr lang="el-GR" dirty="0" smtClean="0"/>
          </a:p>
          <a:p>
            <a:pPr>
              <a:buNone/>
            </a:pPr>
            <a:r>
              <a:rPr lang="el-GR" dirty="0" smtClean="0"/>
              <a:t>	</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Μια εθνογραφία της διατροφικής στέρησης και της παροχής διατροφικής βοήθειας στο παρόν</a:t>
            </a:r>
            <a:endParaRPr lang="el-GR" dirty="0"/>
          </a:p>
        </p:txBody>
      </p:sp>
      <p:sp>
        <p:nvSpPr>
          <p:cNvPr id="3" name="2 - Θέση περιεχομένου"/>
          <p:cNvSpPr>
            <a:spLocks noGrp="1"/>
          </p:cNvSpPr>
          <p:nvPr>
            <p:ph idx="1"/>
          </p:nvPr>
        </p:nvSpPr>
        <p:spPr>
          <a:xfrm>
            <a:off x="457200" y="2132856"/>
            <a:ext cx="8229600" cy="4464496"/>
          </a:xfrm>
        </p:spPr>
        <p:txBody>
          <a:bodyPr>
            <a:normAutofit lnSpcReduction="10000"/>
          </a:bodyPr>
          <a:lstStyle/>
          <a:p>
            <a:r>
              <a:rPr lang="el-GR" dirty="0" smtClean="0"/>
              <a:t>Οι </a:t>
            </a:r>
            <a:r>
              <a:rPr lang="el-GR" dirty="0" err="1" smtClean="0"/>
              <a:t>προνοιακές</a:t>
            </a:r>
            <a:r>
              <a:rPr lang="el-GR" dirty="0" smtClean="0"/>
              <a:t> δομές του δήμου Θεσσαλονίκης για την «άμεση αντιμετώπιση της φτώχειας»</a:t>
            </a:r>
          </a:p>
          <a:p>
            <a:r>
              <a:rPr lang="el-GR" dirty="0" smtClean="0"/>
              <a:t>Η διεύθυνση κοινωνικής πολιτικής , τα </a:t>
            </a:r>
            <a:r>
              <a:rPr lang="el-GR" dirty="0" err="1" smtClean="0"/>
              <a:t>προνοιακά</a:t>
            </a:r>
            <a:r>
              <a:rPr lang="el-GR" dirty="0" smtClean="0"/>
              <a:t> επιδόματα και οι δωρεάν εμβολιασμοί</a:t>
            </a:r>
          </a:p>
          <a:p>
            <a:r>
              <a:rPr lang="el-GR" dirty="0" smtClean="0"/>
              <a:t>Τα συσσίτια</a:t>
            </a:r>
            <a:r>
              <a:rPr lang="en-US" dirty="0" smtClean="0"/>
              <a:t> </a:t>
            </a:r>
            <a:endParaRPr lang="el-GR" dirty="0" smtClean="0"/>
          </a:p>
          <a:p>
            <a:r>
              <a:rPr lang="el-GR" dirty="0" smtClean="0"/>
              <a:t>Τα κοινωνικά παντοπωλεία</a:t>
            </a:r>
          </a:p>
          <a:p>
            <a:r>
              <a:rPr lang="el-GR" dirty="0" smtClean="0"/>
              <a:t>Το υπνωτήριο</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Emergency food assistance</a:t>
            </a:r>
            <a:r>
              <a:rPr lang="el-GR" dirty="0" smtClean="0"/>
              <a:t>: άμεση, επείγουσα διατροφική βοήθεια…</a:t>
            </a:r>
            <a:endParaRPr lang="el-GR" dirty="0"/>
          </a:p>
        </p:txBody>
      </p:sp>
      <p:sp>
        <p:nvSpPr>
          <p:cNvPr id="3" name="2 - Θέση περιεχομένου"/>
          <p:cNvSpPr>
            <a:spLocks noGrp="1"/>
          </p:cNvSpPr>
          <p:nvPr>
            <p:ph idx="1"/>
          </p:nvPr>
        </p:nvSpPr>
        <p:spPr/>
        <p:txBody>
          <a:bodyPr/>
          <a:lstStyle/>
          <a:p>
            <a:pPr>
              <a:buNone/>
            </a:pPr>
            <a:r>
              <a:rPr lang="el-GR" dirty="0" smtClean="0"/>
              <a:t>Εθνογραφικά παραδείγματα  από Καναδά, Β. Αμερική, Αγγλία</a:t>
            </a:r>
          </a:p>
          <a:p>
            <a:pPr>
              <a:buNone/>
            </a:pPr>
            <a:endParaRPr lang="en-US" dirty="0" smtClean="0"/>
          </a:p>
          <a:p>
            <a:r>
              <a:rPr lang="en-US" dirty="0" err="1" smtClean="0"/>
              <a:t>Tarasuk</a:t>
            </a:r>
            <a:r>
              <a:rPr lang="en-US" dirty="0" smtClean="0"/>
              <a:t> and </a:t>
            </a:r>
            <a:r>
              <a:rPr lang="en-US" dirty="0" err="1" smtClean="0"/>
              <a:t>Eakin</a:t>
            </a:r>
            <a:r>
              <a:rPr lang="en-US" dirty="0" smtClean="0"/>
              <a:t>, 2003</a:t>
            </a:r>
          </a:p>
          <a:p>
            <a:r>
              <a:rPr lang="en-US" dirty="0" err="1" smtClean="0"/>
              <a:t>Loopstra</a:t>
            </a:r>
            <a:r>
              <a:rPr lang="en-US" dirty="0" smtClean="0"/>
              <a:t> and </a:t>
            </a:r>
            <a:r>
              <a:rPr lang="en-US" dirty="0" err="1" smtClean="0"/>
              <a:t>Tarasuk</a:t>
            </a:r>
            <a:r>
              <a:rPr lang="en-US" dirty="0" smtClean="0"/>
              <a:t>, 2012</a:t>
            </a:r>
          </a:p>
          <a:p>
            <a:r>
              <a:rPr lang="en-US" dirty="0" smtClean="0"/>
              <a:t>Riches, 2002</a:t>
            </a:r>
          </a:p>
          <a:p>
            <a:r>
              <a:rPr lang="en-US" dirty="0" err="1" smtClean="0"/>
              <a:t>Caplan</a:t>
            </a:r>
            <a:r>
              <a:rPr lang="en-US" dirty="0" smtClean="0"/>
              <a:t>, 2015</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οργάνωση </a:t>
            </a:r>
            <a:r>
              <a:rPr lang="en-US" dirty="0" err="1" smtClean="0"/>
              <a:t>Trusell</a:t>
            </a:r>
            <a:r>
              <a:rPr lang="en-US" dirty="0" smtClean="0"/>
              <a:t> Trust: </a:t>
            </a:r>
            <a:r>
              <a:rPr lang="el-GR" dirty="0" smtClean="0"/>
              <a:t>μια χριστιανική φιλανθρωπική οργάνωση</a:t>
            </a:r>
            <a:endParaRPr lang="el-GR" dirty="0"/>
          </a:p>
        </p:txBody>
      </p:sp>
      <p:sp>
        <p:nvSpPr>
          <p:cNvPr id="3" name="2 - Θέση περιεχομένου"/>
          <p:cNvSpPr>
            <a:spLocks noGrp="1"/>
          </p:cNvSpPr>
          <p:nvPr>
            <p:ph idx="1"/>
          </p:nvPr>
        </p:nvSpPr>
        <p:spPr/>
        <p:txBody>
          <a:bodyPr/>
          <a:lstStyle/>
          <a:p>
            <a:pPr>
              <a:buNone/>
            </a:pPr>
            <a:r>
              <a:rPr lang="el-GR" dirty="0" smtClean="0"/>
              <a:t>Η τροφή συγκεντρώνεται σε εκκλησίες, σχολεία και τοπικά </a:t>
            </a:r>
            <a:r>
              <a:rPr lang="en-US" dirty="0" smtClean="0"/>
              <a:t>supermarkets (Tesco)</a:t>
            </a:r>
            <a:endParaRPr lang="el-GR" dirty="0" smtClean="0"/>
          </a:p>
          <a:p>
            <a:pPr>
              <a:buNone/>
            </a:pPr>
            <a:r>
              <a:rPr lang="el-GR" dirty="0" smtClean="0"/>
              <a:t>«Αποκαθιστώντας την αξιοπρέπεια και αναζωπυρώνοντας την ελπίδα. Κοινοτικά προγράμματα για την αντιμετώπιση της φτώχειας και του αποκλεισμού»</a:t>
            </a:r>
            <a:endParaRPr lang="en-US" dirty="0" smtClean="0"/>
          </a:p>
          <a:p>
            <a:r>
              <a:rPr lang="el-GR" dirty="0" smtClean="0"/>
              <a:t>Ζητήματα: </a:t>
            </a:r>
            <a:r>
              <a:rPr lang="el-GR" dirty="0" err="1" smtClean="0"/>
              <a:t>στιγματοποίηση</a:t>
            </a:r>
            <a:r>
              <a:rPr lang="el-GR" dirty="0" smtClean="0"/>
              <a:t>, </a:t>
            </a:r>
            <a:r>
              <a:rPr lang="el-GR" dirty="0" err="1" smtClean="0"/>
              <a:t>θυματοποίηση</a:t>
            </a:r>
            <a:r>
              <a:rPr lang="el-GR" dirty="0" smtClean="0"/>
              <a:t>, αισθήματα ντροπής… ο ρόλος της Εκκλησίας</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Πολιτικά ζητούμενα</a:t>
            </a:r>
            <a:endParaRPr lang="el-GR" dirty="0"/>
          </a:p>
        </p:txBody>
      </p:sp>
      <p:sp>
        <p:nvSpPr>
          <p:cNvPr id="3" name="2 - Θέση περιεχομένου"/>
          <p:cNvSpPr>
            <a:spLocks noGrp="1"/>
          </p:cNvSpPr>
          <p:nvPr>
            <p:ph idx="1"/>
          </p:nvPr>
        </p:nvSpPr>
        <p:spPr/>
        <p:txBody>
          <a:bodyPr/>
          <a:lstStyle/>
          <a:p>
            <a:r>
              <a:rPr lang="el-GR" dirty="0" smtClean="0"/>
              <a:t>Ποιος δικαιούται τη διατροφική βοήθεια;</a:t>
            </a:r>
          </a:p>
          <a:p>
            <a:r>
              <a:rPr lang="el-GR" dirty="0" smtClean="0"/>
              <a:t>Ποιος παρέχει τη διατροφική βοήθεια και για ποιους λόγους;</a:t>
            </a:r>
          </a:p>
          <a:p>
            <a:r>
              <a:rPr lang="el-GR" dirty="0" smtClean="0"/>
              <a:t>Ποιά είναι τα κριτήρια για να θεωρηθεί κάποιος «ωφελούμενος» ή «δικαιούχος»;</a:t>
            </a:r>
          </a:p>
          <a:p>
            <a:r>
              <a:rPr lang="el-GR" dirty="0" smtClean="0"/>
              <a:t>Είναι τελικά αποτελεσματική η παρεχόμενη βοήθεια;</a:t>
            </a:r>
          </a:p>
          <a:p>
            <a:pPr>
              <a:buNone/>
            </a:pP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Αντιμετωπίζοντας και κατασκευάζοντας τον άλλο…</a:t>
            </a:r>
            <a:r>
              <a:rPr lang="en-US" dirty="0" smtClean="0"/>
              <a:t> </a:t>
            </a:r>
            <a:r>
              <a:rPr lang="el-GR" dirty="0" smtClean="0"/>
              <a:t>νεόπτωχοι και άνεργοι…</a:t>
            </a:r>
            <a:endParaRPr lang="el-GR" dirty="0"/>
          </a:p>
        </p:txBody>
      </p:sp>
      <p:sp>
        <p:nvSpPr>
          <p:cNvPr id="3" name="2 - Θέση περιεχομένου"/>
          <p:cNvSpPr>
            <a:spLocks noGrp="1"/>
          </p:cNvSpPr>
          <p:nvPr>
            <p:ph idx="1"/>
          </p:nvPr>
        </p:nvSpPr>
        <p:spPr>
          <a:xfrm>
            <a:off x="457200" y="2060848"/>
            <a:ext cx="8229600" cy="4797152"/>
          </a:xfrm>
        </p:spPr>
        <p:txBody>
          <a:bodyPr>
            <a:normAutofit/>
          </a:bodyPr>
          <a:lstStyle/>
          <a:p>
            <a:r>
              <a:rPr lang="en-US" dirty="0" smtClean="0"/>
              <a:t>M. Douglas, 1966, </a:t>
            </a:r>
            <a:r>
              <a:rPr lang="en-US" i="1" dirty="0" smtClean="0"/>
              <a:t>Purity and Danger,</a:t>
            </a:r>
            <a:r>
              <a:rPr lang="en-US" dirty="0" smtClean="0"/>
              <a:t> (“Matter out of place”)</a:t>
            </a:r>
          </a:p>
          <a:p>
            <a:r>
              <a:rPr lang="en-US" dirty="0" err="1" smtClean="0"/>
              <a:t>Georgio</a:t>
            </a:r>
            <a:r>
              <a:rPr lang="en-US" dirty="0" smtClean="0"/>
              <a:t> </a:t>
            </a:r>
            <a:r>
              <a:rPr lang="en-US" dirty="0" err="1" smtClean="0"/>
              <a:t>Agamben</a:t>
            </a:r>
            <a:r>
              <a:rPr lang="en-US" dirty="0" smtClean="0"/>
              <a:t>, </a:t>
            </a:r>
            <a:r>
              <a:rPr lang="el-GR" dirty="0" smtClean="0"/>
              <a:t>2005 (1995) </a:t>
            </a:r>
            <a:r>
              <a:rPr lang="en-US" i="1" dirty="0" smtClean="0"/>
              <a:t>Homo </a:t>
            </a:r>
            <a:r>
              <a:rPr lang="en-US" i="1" dirty="0" err="1" smtClean="0"/>
              <a:t>Sacer</a:t>
            </a:r>
            <a:r>
              <a:rPr lang="en-US" i="1" dirty="0" smtClean="0"/>
              <a:t>, </a:t>
            </a:r>
            <a:r>
              <a:rPr lang="el-GR" i="1" dirty="0" smtClean="0"/>
              <a:t>Κυρίαρχη Εξουσία και Γυμνή Ζωή</a:t>
            </a:r>
            <a:r>
              <a:rPr lang="el-GR" dirty="0" smtClean="0"/>
              <a:t> (</a:t>
            </a:r>
            <a:r>
              <a:rPr lang="en-US" dirty="0" smtClean="0"/>
              <a:t>bare life and the notion of denizen</a:t>
            </a:r>
            <a:r>
              <a:rPr lang="el-GR" dirty="0" smtClean="0"/>
              <a:t>  (Η έννοια της απογυμνωμένης ζωής)</a:t>
            </a:r>
          </a:p>
          <a:p>
            <a:r>
              <a:rPr lang="en-US" dirty="0" err="1" smtClean="0"/>
              <a:t>Agamben</a:t>
            </a:r>
            <a:r>
              <a:rPr lang="en-US" dirty="0" smtClean="0"/>
              <a:t>, </a:t>
            </a:r>
            <a:r>
              <a:rPr lang="el-GR" dirty="0" smtClean="0"/>
              <a:t>2013, </a:t>
            </a:r>
            <a:r>
              <a:rPr lang="el-GR" i="1" dirty="0" smtClean="0"/>
              <a:t>Κατάσταση Εξαίρεσης</a:t>
            </a:r>
            <a:endParaRPr lang="en-US" i="1" dirty="0" smtClean="0"/>
          </a:p>
          <a:p>
            <a:r>
              <a:rPr lang="en-US" dirty="0" err="1" smtClean="0"/>
              <a:t>Zygmount</a:t>
            </a:r>
            <a:r>
              <a:rPr lang="en-US" dirty="0" smtClean="0"/>
              <a:t> Bauman, 2004, </a:t>
            </a:r>
            <a:r>
              <a:rPr lang="en-US" i="1" dirty="0" smtClean="0"/>
              <a:t>Wasted Lives</a:t>
            </a:r>
            <a:r>
              <a:rPr lang="en-US" dirty="0" smtClean="0"/>
              <a:t> (“Human Waste”) and 2006, </a:t>
            </a:r>
            <a:r>
              <a:rPr lang="en-US" i="1" dirty="0" smtClean="0"/>
              <a:t>Liquid Fear</a:t>
            </a:r>
            <a:endParaRPr lang="el-GR" i="1" dirty="0" smtClean="0"/>
          </a:p>
          <a:p>
            <a:pPr>
              <a:buNone/>
            </a:pP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err="1" smtClean="0"/>
              <a:t>Kravva</a:t>
            </a:r>
            <a:r>
              <a:rPr lang="en-US" dirty="0" smtClean="0"/>
              <a:t>, V., 2014, “Politicizing Hospitality: the emergency food assistance landscape in Thessaloniki”</a:t>
            </a:r>
            <a:endParaRPr lang="el-GR" dirty="0"/>
          </a:p>
        </p:txBody>
      </p:sp>
      <p:sp>
        <p:nvSpPr>
          <p:cNvPr id="3" name="2 - Θέση περιεχομένου"/>
          <p:cNvSpPr>
            <a:spLocks noGrp="1"/>
          </p:cNvSpPr>
          <p:nvPr>
            <p:ph idx="1"/>
          </p:nvPr>
        </p:nvSpPr>
        <p:spPr>
          <a:xfrm>
            <a:off x="457200" y="1916832"/>
            <a:ext cx="8229600" cy="4209331"/>
          </a:xfrm>
        </p:spPr>
        <p:txBody>
          <a:bodyPr>
            <a:normAutofit fontScale="92500" lnSpcReduction="10000"/>
          </a:bodyPr>
          <a:lstStyle/>
          <a:p>
            <a:pPr>
              <a:buNone/>
            </a:pPr>
            <a:r>
              <a:rPr lang="el-GR" dirty="0" smtClean="0"/>
              <a:t>    </a:t>
            </a:r>
            <a:r>
              <a:rPr lang="en-US" dirty="0" smtClean="0"/>
              <a:t>“Unemployment can be seen as an absolute modern trouble. It is an abnormal condition, an anomaly in a modern society in which full members are above all classified as producers. Full employment is not only a desirable social condition but as its own, ultimate destination and the basic prerequisite for social order and systemic reproduction. Modern societies </a:t>
            </a:r>
            <a:r>
              <a:rPr lang="en-US" dirty="0" err="1" smtClean="0"/>
              <a:t>honour</a:t>
            </a:r>
            <a:r>
              <a:rPr lang="en-US" dirty="0" smtClean="0"/>
              <a:t> production and at the same time cherish consumption and consuming lifestyles”</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Από το εργασιακό έθος </a:t>
            </a:r>
            <a:br>
              <a:rPr lang="el-GR" dirty="0" smtClean="0"/>
            </a:br>
            <a:r>
              <a:rPr lang="el-GR" dirty="0" smtClean="0"/>
              <a:t>στο έθος της κατανάλωσης!</a:t>
            </a:r>
            <a:endParaRPr lang="el-GR" dirty="0"/>
          </a:p>
        </p:txBody>
      </p:sp>
      <p:sp>
        <p:nvSpPr>
          <p:cNvPr id="3" name="2 - Θέση περιεχομένου"/>
          <p:cNvSpPr>
            <a:spLocks noGrp="1"/>
          </p:cNvSpPr>
          <p:nvPr>
            <p:ph idx="1"/>
          </p:nvPr>
        </p:nvSpPr>
        <p:spPr>
          <a:xfrm>
            <a:off x="457200" y="1988840"/>
            <a:ext cx="8229600" cy="4137323"/>
          </a:xfrm>
        </p:spPr>
        <p:txBody>
          <a:bodyPr/>
          <a:lstStyle/>
          <a:p>
            <a:pPr>
              <a:buNone/>
            </a:pPr>
            <a:r>
              <a:rPr lang="el-GR" dirty="0" smtClean="0"/>
              <a:t>  </a:t>
            </a:r>
            <a:r>
              <a:rPr lang="en-US" dirty="0" smtClean="0"/>
              <a:t>“In other words we have moved from the work ethic </a:t>
            </a:r>
            <a:r>
              <a:rPr lang="el-GR" dirty="0" smtClean="0"/>
              <a:t> </a:t>
            </a:r>
            <a:r>
              <a:rPr lang="en-US" dirty="0" smtClean="0"/>
              <a:t>to the ethic of consumption and a culture of consumerism. People who cannot be classified as producers or even consumers immediately constitute the problematic ‘other’, a misplaced category and a threat to social balance”</a:t>
            </a:r>
            <a:r>
              <a:rPr lang="el-GR" dirty="0" smtClean="0"/>
              <a:t> (</a:t>
            </a:r>
            <a:r>
              <a:rPr lang="en-US" dirty="0" err="1" smtClean="0"/>
              <a:t>Kravva</a:t>
            </a:r>
            <a:r>
              <a:rPr lang="en-US" dirty="0" smtClean="0"/>
              <a:t>, 2014)</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Γραφειοκρατία και αναποτελεσματικότητα </a:t>
            </a:r>
            <a:endParaRPr lang="el-GR" dirty="0"/>
          </a:p>
        </p:txBody>
      </p:sp>
      <p:sp>
        <p:nvSpPr>
          <p:cNvPr id="3" name="2 - Θέση περιεχομένου"/>
          <p:cNvSpPr>
            <a:spLocks noGrp="1"/>
          </p:cNvSpPr>
          <p:nvPr>
            <p:ph idx="1"/>
          </p:nvPr>
        </p:nvSpPr>
        <p:spPr>
          <a:xfrm>
            <a:off x="457200" y="1811957"/>
            <a:ext cx="8229600" cy="4353347"/>
          </a:xfrm>
        </p:spPr>
        <p:txBody>
          <a:bodyPr/>
          <a:lstStyle/>
          <a:p>
            <a:pPr>
              <a:buNone/>
            </a:pPr>
            <a:r>
              <a:rPr lang="el-GR" dirty="0" smtClean="0"/>
              <a:t>   </a:t>
            </a:r>
            <a:r>
              <a:rPr lang="el-GR" i="1" dirty="0" smtClean="0"/>
              <a:t>«Σε μερικές περιπτώσεις είναι πραγματικά δύσκολο για αυτούς τους ανθρώπους να συγκεντρώσουν τα απαιτούμενα δικαιολογητικά και είναι ένα έξοδο να κάνουν φωτοτυπίες. Και φυσικά είναι δύσκολο να τα προσκομίσουν στην πρόνοια και να πάρουν την απαιτούμενη έγκριση και τις υπογραφές» (</a:t>
            </a:r>
            <a:r>
              <a:rPr lang="en-US" i="1" dirty="0" smtClean="0"/>
              <a:t> </a:t>
            </a:r>
            <a:r>
              <a:rPr lang="el-GR" i="1" dirty="0" smtClean="0"/>
              <a:t>εργαζόμενος σε </a:t>
            </a:r>
            <a:r>
              <a:rPr lang="en-US" i="1" dirty="0" smtClean="0"/>
              <a:t>NGO)</a:t>
            </a:r>
            <a:endParaRPr lang="el-GR"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28596" y="357166"/>
            <a:ext cx="8286808" cy="6500834"/>
          </a:xfrm>
        </p:spPr>
        <p:txBody>
          <a:bodyPr>
            <a:noAutofit/>
          </a:bodyPr>
          <a:lstStyle/>
          <a:p>
            <a:r>
              <a:rPr lang="el-GR" sz="2200" dirty="0" smtClean="0"/>
              <a:t>Σύμφωνα με το Μαλθουσιανό μοντέλο –που κυριάρχησε στα τέλη του 19</a:t>
            </a:r>
            <a:r>
              <a:rPr lang="el-GR" sz="2200" baseline="30000" dirty="0" smtClean="0"/>
              <a:t>ου</a:t>
            </a:r>
            <a:r>
              <a:rPr lang="el-GR" sz="2200" dirty="0" smtClean="0"/>
              <a:t> αιώνα- για την πείνα και τους λιμούς ευθύνεται η απότομη μείωση της διαθεσιμότητας των κατά κεφαλήν τροφίμων. Κάτι τέτοιο  μπορεί να οφείλεται σε φυσικές καταστροφές (πχ, πλημμύρες, ξηρασία) ή στην απότομη και ανεξέλεγκτη αύξηση του πληθυσμού. Το μοντέλο που πρότεινε ο </a:t>
            </a:r>
            <a:r>
              <a:rPr lang="el-GR" sz="2200" dirty="0" err="1" smtClean="0"/>
              <a:t>Μάλθους</a:t>
            </a:r>
            <a:r>
              <a:rPr lang="el-GR" sz="2200" dirty="0" smtClean="0"/>
              <a:t> κρίθηκε εν πολλοίς ανεπαρκές, με άρωμα εξελικτικής διαδρομής και </a:t>
            </a:r>
            <a:r>
              <a:rPr lang="el-GR" sz="2200" dirty="0" err="1" smtClean="0"/>
              <a:t>νομοτελειακότητας</a:t>
            </a:r>
            <a:r>
              <a:rPr lang="el-GR" sz="2200" dirty="0" smtClean="0"/>
              <a:t>. Ιστορικοί και ανθρωπολόγοι που </a:t>
            </a:r>
            <a:r>
              <a:rPr lang="el-GR" sz="2200" dirty="0" err="1" smtClean="0"/>
              <a:t>προβληματοποίησαν</a:t>
            </a:r>
            <a:r>
              <a:rPr lang="el-GR" sz="2200" dirty="0" smtClean="0"/>
              <a:t> τις διαστάσεις της πείνας κυρίως μετά το δεύτερο μισό του 20</a:t>
            </a:r>
            <a:r>
              <a:rPr lang="el-GR" sz="2200" baseline="30000" dirty="0" smtClean="0"/>
              <a:t>ου</a:t>
            </a:r>
            <a:r>
              <a:rPr lang="el-GR" sz="2200" dirty="0" smtClean="0"/>
              <a:t> αιώνα εμπνεύστηκαν από τις θεωρίες του Νομπελίστα οικονομολόγου </a:t>
            </a:r>
            <a:r>
              <a:rPr lang="en-US" sz="2200" dirty="0" err="1" smtClean="0"/>
              <a:t>Amartya</a:t>
            </a:r>
            <a:r>
              <a:rPr lang="en-US" sz="2200" dirty="0" smtClean="0"/>
              <a:t> </a:t>
            </a:r>
            <a:r>
              <a:rPr lang="en-US" sz="2200" dirty="0" err="1" smtClean="0"/>
              <a:t>Sen</a:t>
            </a:r>
            <a:r>
              <a:rPr lang="el-GR" sz="2200" dirty="0" smtClean="0"/>
              <a:t> (βραβείο Νόμπελ 1998) σύμφωνα με τον οποίο η πείνα δεν είναι παρά μειωμένη δυνατότητα ανταλλαγής </a:t>
            </a:r>
            <a:r>
              <a:rPr lang="el-GR" sz="2200" i="1" dirty="0" smtClean="0"/>
              <a:t>(</a:t>
            </a:r>
            <a:r>
              <a:rPr lang="en-US" sz="2200" i="1" dirty="0" smtClean="0"/>
              <a:t>Food Entitlement</a:t>
            </a:r>
            <a:r>
              <a:rPr lang="el-GR" sz="2200" i="1" dirty="0" smtClean="0"/>
              <a:t>)</a:t>
            </a:r>
            <a:r>
              <a:rPr lang="el-GR" sz="2200" dirty="0" smtClean="0"/>
              <a:t> η οποία με τη σειρά της οδηγεί σε ανεπαρκή διαθεσιμότητα τροφίμων και ανεπαρκή πρόσβαση στα τρόφιμα. Το πρόβλημα των μηχανισμών αναδιανομής και η σαθρή κοινωνική ασφάλεια καθιστούν κάποιες κοινωνικές ομάδες πιο ευάλωτες στον υποσιτισμό. </a:t>
            </a:r>
          </a:p>
          <a:p>
            <a:endParaRPr lang="el-GR" sz="2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Γραφειοκρατίας συνέχεια…</a:t>
            </a: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   </a:t>
            </a:r>
            <a:r>
              <a:rPr lang="el-GR" i="1" dirty="0" smtClean="0"/>
              <a:t>«Οι άνθρωποι που έρχονται για την υπογραφή των δικαιολογητικών τους στην Πρόνοια πραγματικά περνάνε μεγάλη σύγχυση…. Τα προσκομίζουν όλα και μετά από μερικούς μήνες τους ζητείται κάτι ακόμη. Τόσες υπογραφές! Πραγματικά δε βλέπω το λόγο. Πριν από λίγο μια γυναίκα που ζητούσε επίδομα άρχισε να φωνάζει. Δεν ήξερα τι να της πω και ξέρεις κάτι; Είχε δίκιο…» </a:t>
            </a:r>
          </a:p>
          <a:p>
            <a:pPr>
              <a:buNone/>
            </a:pPr>
            <a:r>
              <a:rPr lang="el-GR" i="1" dirty="0" smtClean="0"/>
              <a:t>    (εργαζόμενη στην Πρόνοια στον τομέα επιδομάτων)</a:t>
            </a:r>
            <a:endParaRPr lang="el-GR"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δικαιούχοι…» και </a:t>
            </a:r>
            <a:br>
              <a:rPr lang="el-GR" dirty="0" smtClean="0"/>
            </a:br>
            <a:r>
              <a:rPr lang="el-GR" dirty="0" smtClean="0"/>
              <a:t>«</a:t>
            </a:r>
            <a:r>
              <a:rPr lang="en-US" dirty="0" smtClean="0"/>
              <a:t>o</a:t>
            </a:r>
            <a:r>
              <a:rPr lang="el-GR" dirty="0" smtClean="0"/>
              <a:t>ι ωφελούμενοι» ή παλεύοντας με τη γραφειοκρατία  </a:t>
            </a:r>
            <a:endParaRPr lang="el-GR" dirty="0"/>
          </a:p>
        </p:txBody>
      </p:sp>
      <p:sp>
        <p:nvSpPr>
          <p:cNvPr id="3" name="2 - Θέση περιεχομένου"/>
          <p:cNvSpPr>
            <a:spLocks noGrp="1"/>
          </p:cNvSpPr>
          <p:nvPr>
            <p:ph idx="1"/>
          </p:nvPr>
        </p:nvSpPr>
        <p:spPr>
          <a:xfrm>
            <a:off x="457200" y="1988840"/>
            <a:ext cx="8229600" cy="4137323"/>
          </a:xfrm>
        </p:spPr>
        <p:txBody>
          <a:bodyPr>
            <a:normAutofit fontScale="85000" lnSpcReduction="20000"/>
          </a:bodyPr>
          <a:lstStyle/>
          <a:p>
            <a:r>
              <a:rPr lang="el-GR" dirty="0" smtClean="0"/>
              <a:t>Φωτοτυπία ταυτότητας</a:t>
            </a:r>
          </a:p>
          <a:p>
            <a:r>
              <a:rPr lang="el-GR" dirty="0" smtClean="0"/>
              <a:t>Κάρτα ανεργίας (αν υπάρχει)</a:t>
            </a:r>
          </a:p>
          <a:p>
            <a:r>
              <a:rPr lang="el-GR" dirty="0" smtClean="0"/>
              <a:t>Απόδειξη πληρωμένου λογαριασμού ΔΕΗ ή ΟΤΕ</a:t>
            </a:r>
          </a:p>
          <a:p>
            <a:r>
              <a:rPr lang="el-GR" dirty="0" smtClean="0"/>
              <a:t>Πιστοποιητικό οικογενειακής κατάστασης</a:t>
            </a:r>
          </a:p>
          <a:p>
            <a:r>
              <a:rPr lang="el-GR" dirty="0" smtClean="0"/>
              <a:t>Συμπληρωμένο εκκαθαριστικό εφορίας</a:t>
            </a:r>
          </a:p>
          <a:p>
            <a:pPr>
              <a:buNone/>
            </a:pPr>
            <a:endParaRPr lang="el-GR" dirty="0" smtClean="0"/>
          </a:p>
          <a:p>
            <a:pPr>
              <a:buNone/>
            </a:pPr>
            <a:r>
              <a:rPr lang="el-GR" dirty="0" smtClean="0"/>
              <a:t>    Η διαδικασία διαρκεί πάνω από οκτώ μήνες </a:t>
            </a:r>
          </a:p>
          <a:p>
            <a:pPr>
              <a:buNone/>
            </a:pPr>
            <a:r>
              <a:rPr lang="el-GR" i="1" dirty="0" smtClean="0"/>
              <a:t>«Γιατί δεν υπάρχει αρκετό προσωπικό να ελέγξει τα έγγραφα και να τα υπογράψει!» (εργαζόμενη στην Πρόνοια)</a:t>
            </a:r>
            <a:endParaRPr lang="el-GR"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εργαζόμενοι λένε και άλλα!</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   </a:t>
            </a:r>
            <a:r>
              <a:rPr lang="el-GR" i="1" dirty="0" smtClean="0"/>
              <a:t>«Πάλι τα ίδια, μια γυναίκα που στεκόταν στην ουρά λιποθύμησε…. Τόσοι πολλοί άνθρωποι. Έχετε καθόλου χυμό να της δώσω; Θα έλθω πάλι αν τα πράγματα χειροτερέψουν» (εργαζόμενη στα </a:t>
            </a:r>
            <a:r>
              <a:rPr lang="el-GR" i="1" dirty="0" err="1" smtClean="0"/>
              <a:t>προνοιακά</a:t>
            </a:r>
            <a:r>
              <a:rPr lang="el-GR" i="1" dirty="0" smtClean="0"/>
              <a:t> επιδόματα»</a:t>
            </a:r>
          </a:p>
          <a:p>
            <a:pPr>
              <a:buNone/>
            </a:pPr>
            <a:endParaRPr lang="el-GR" dirty="0" smtClean="0"/>
          </a:p>
          <a:p>
            <a:pPr>
              <a:buNone/>
            </a:pPr>
            <a:r>
              <a:rPr lang="el-GR" dirty="0" smtClean="0"/>
              <a:t>    </a:t>
            </a:r>
            <a:r>
              <a:rPr lang="el-GR" i="1" dirty="0" smtClean="0"/>
              <a:t>«Δόξα τω Θεώ δεν καθαρίζω τον πρώτο όροφο… έχει πολύ περισσότερη βρωμιά εκεί…» (καθαρίστρια)</a:t>
            </a:r>
            <a:endParaRPr lang="el-GR"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Μια στιγμή απόγνωσης…</a:t>
            </a: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i="1" dirty="0" smtClean="0"/>
              <a:t>«Θα το κάψω το </a:t>
            </a:r>
            <a:r>
              <a:rPr lang="el-GR" i="1" dirty="0" err="1" smtClean="0"/>
              <a:t>μπουρδέλο</a:t>
            </a:r>
            <a:r>
              <a:rPr lang="el-GR" i="1" dirty="0" smtClean="0"/>
              <a:t> την Πρόνοια! Πήγα πολλές φορές και συνέχεια μου ζητούν αυτά τα ηλίθια έγγραφα «Η ταυτότητά σου δεν αρκεί». Ειλικρινά το μόνο που χρειάζομαι είναι λίγη βενζίνη για να βάλω φωτιά στο … </a:t>
            </a:r>
            <a:r>
              <a:rPr lang="el-GR" i="1" dirty="0" err="1" smtClean="0"/>
              <a:t>κωλομέρος</a:t>
            </a:r>
            <a:r>
              <a:rPr lang="el-GR" i="1" dirty="0" smtClean="0"/>
              <a:t>. Αλλά τι φταίνε αυτοί οι αθώοι άνθρωποι που πάνε εκεί ζητώντας βοήθεια;»</a:t>
            </a:r>
            <a:r>
              <a:rPr lang="el-GR" dirty="0" smtClean="0"/>
              <a:t> (από το ημερολόγιό μου, μονόλογος άπορου στη στάση του λεωφορείου)</a:t>
            </a:r>
          </a:p>
          <a:p>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διαφορετικές φωνές και ρητορικές: ο δήμος, η εκκλησία και οι </a:t>
            </a:r>
            <a:r>
              <a:rPr lang="en-US" dirty="0" smtClean="0"/>
              <a:t>NGOs</a:t>
            </a:r>
            <a:endParaRPr lang="el-GR" dirty="0"/>
          </a:p>
        </p:txBody>
      </p:sp>
      <p:sp>
        <p:nvSpPr>
          <p:cNvPr id="3" name="2 - Θέση περιεχομένου"/>
          <p:cNvSpPr>
            <a:spLocks noGrp="1"/>
          </p:cNvSpPr>
          <p:nvPr>
            <p:ph idx="1"/>
          </p:nvPr>
        </p:nvSpPr>
        <p:spPr>
          <a:xfrm>
            <a:off x="457200" y="2276872"/>
            <a:ext cx="8229600" cy="3849291"/>
          </a:xfrm>
        </p:spPr>
        <p:txBody>
          <a:bodyPr>
            <a:normAutofit/>
          </a:bodyPr>
          <a:lstStyle/>
          <a:p>
            <a:pPr>
              <a:buNone/>
            </a:pPr>
            <a:r>
              <a:rPr lang="el-GR" sz="4000" dirty="0" smtClean="0"/>
              <a:t>   Διαφορετικές φωνές, </a:t>
            </a:r>
          </a:p>
          <a:p>
            <a:pPr>
              <a:buNone/>
            </a:pPr>
            <a:r>
              <a:rPr lang="el-GR" sz="4000" dirty="0" smtClean="0"/>
              <a:t>   διαφορετικές ατζέντες, </a:t>
            </a:r>
          </a:p>
          <a:p>
            <a:pPr>
              <a:buNone/>
            </a:pPr>
            <a:r>
              <a:rPr lang="el-GR" sz="4000" dirty="0" smtClean="0"/>
              <a:t>   ανταγωνισμοί </a:t>
            </a:r>
          </a:p>
          <a:p>
            <a:pPr>
              <a:buNone/>
            </a:pPr>
            <a:r>
              <a:rPr lang="el-GR" sz="4000" dirty="0" smtClean="0"/>
              <a:t>   και αμφίβολη αποτελεσματικότητα!!!</a:t>
            </a:r>
            <a:endParaRPr lang="el-GR" sz="4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052736"/>
          </a:xfrm>
        </p:spPr>
        <p:txBody>
          <a:bodyPr>
            <a:normAutofit fontScale="90000"/>
          </a:bodyPr>
          <a:lstStyle/>
          <a:p>
            <a:r>
              <a:rPr lang="el-GR" dirty="0" smtClean="0"/>
              <a:t>Ο Δήμος δια στόματος κοινωνικής λειτουργού</a:t>
            </a:r>
            <a:endParaRPr lang="el-GR" dirty="0"/>
          </a:p>
        </p:txBody>
      </p:sp>
      <p:sp>
        <p:nvSpPr>
          <p:cNvPr id="3" name="2 - Θέση περιεχομένου"/>
          <p:cNvSpPr>
            <a:spLocks noGrp="1"/>
          </p:cNvSpPr>
          <p:nvPr>
            <p:ph idx="1"/>
          </p:nvPr>
        </p:nvSpPr>
        <p:spPr>
          <a:xfrm>
            <a:off x="0" y="1124744"/>
            <a:ext cx="9144000" cy="5001419"/>
          </a:xfrm>
        </p:spPr>
        <p:txBody>
          <a:bodyPr>
            <a:noAutofit/>
          </a:bodyPr>
          <a:lstStyle/>
          <a:p>
            <a:pPr>
              <a:buNone/>
            </a:pPr>
            <a:r>
              <a:rPr lang="el-GR" sz="2400" dirty="0" smtClean="0"/>
              <a:t>      </a:t>
            </a:r>
            <a:r>
              <a:rPr lang="el-GR" sz="2400" i="1" dirty="0" smtClean="0"/>
              <a:t>«Αυτά που οφείλει να κάνει το κράτος περάσαμε στους Δήμους, η αρχή έγινε με τον Καλλικράτη, περάσανε πάρα πολλές κρατικές αρμοδιότητες στους δήμους. Αλλά αυτό έγινε κατά τη γνώμη μου με τρόπο άτακτο, και αυτή τη στιγμή και οι δήμοι έχουν πελαγώσει με το δίκιο τους… Νιώθω πολύ μεγάλο φόρτο εργασίας. Καταρχήν ήρθε το τμήμα κοινωνικής αρωγής, η πρόνοια όλη έχει έρθει στο δήμο και επιδόματα που εξυπηρετούνταν από την περιφέρεια αυτό έχει περάσεις στους δήμους. Και είναι πολύ δύσκολα, βέβαια. Ο Καλλικράτης θεσπίστηκε το 2010. Το 11-12 υποτίθεται  ότι  ήταν μια μεταβατική περίοδος, και όλες οι αρμοδιότητες της πρόνοιας θα τις έπαιρνε ο δήμος Θες. νίκης και το 13 θα τις μοίραζε στους κατά τόπους δήμους. Αυτό δεν έχει γίνει ακόμη, τη δουλειά των άλλων δήμων συνεχίζει και την κάνει ο δήμος Θεσσαλονίκης. Δηλ. η διεύθυνση κοινωνικής πρόνοιας εδώ. Αυτά που τα κάνανε οι κοινωνικοί λειτουργοί της περιφέρειας τα κάνουμε τώρα εμείς…»</a:t>
            </a:r>
          </a:p>
          <a:p>
            <a:endParaRPr lang="el-G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εθελοντισμός;</a:t>
            </a:r>
            <a:endParaRPr lang="el-GR" dirty="0"/>
          </a:p>
        </p:txBody>
      </p:sp>
      <p:sp>
        <p:nvSpPr>
          <p:cNvPr id="3" name="2 - Θέση περιεχομένου"/>
          <p:cNvSpPr>
            <a:spLocks noGrp="1"/>
          </p:cNvSpPr>
          <p:nvPr>
            <p:ph idx="1"/>
          </p:nvPr>
        </p:nvSpPr>
        <p:spPr>
          <a:xfrm>
            <a:off x="0" y="1600200"/>
            <a:ext cx="9144000" cy="5257800"/>
          </a:xfrm>
        </p:spPr>
        <p:txBody>
          <a:bodyPr>
            <a:normAutofit fontScale="77500" lnSpcReduction="20000"/>
          </a:bodyPr>
          <a:lstStyle/>
          <a:p>
            <a:pPr>
              <a:buNone/>
            </a:pPr>
            <a:r>
              <a:rPr lang="el-GR" dirty="0" smtClean="0"/>
              <a:t>    </a:t>
            </a:r>
            <a:r>
              <a:rPr lang="el-GR" sz="3600" i="1" dirty="0" smtClean="0"/>
              <a:t>«Υπάρχει ο εθελοντισμός στα παραπάνω, σε ένα μικρό ποσοστό. Γιατί ο εθελοντισμός για να λειτουργήσει καλά πρέπει να είναι οργανωμένος… αλλιώς ίσα </a:t>
            </a:r>
            <a:r>
              <a:rPr lang="el-GR" sz="3600" i="1" dirty="0" err="1" smtClean="0"/>
              <a:t>ίσα</a:t>
            </a:r>
            <a:r>
              <a:rPr lang="el-GR" sz="3600" i="1" dirty="0" smtClean="0"/>
              <a:t> που κάποιες φορές μας δυσκολεύει κιόλας… όταν έχεις άτομα που δεν έχουν κάποιο συντονιστή, ή κάποιον που να τους δικτυώσει, δε σε εξυπηρετεί ο εθελοντής, σε δυσκολεύει στο έργο σου»</a:t>
            </a:r>
          </a:p>
          <a:p>
            <a:pPr>
              <a:buNone/>
            </a:pPr>
            <a:r>
              <a:rPr lang="el-GR" sz="3600" i="1" dirty="0" smtClean="0"/>
              <a:t>     «Υπάρχουν συνεργασίες με ΜΚΟ (όπως η ΑΡΣΙΣ). Είναι ένα καινούργιο και αυτό φαινόμενο, αυτό έχει γίνει λόγω της κρίσης, καθαρά. Γιατί σε κάποια προγράμματα δε σου επιτρέπουν να πάρεις εσύ προσωπικό και σου βάζουν όρο να πάρεις προσωπικό από τις ΜΚΟ. Σχετικά η συνεργασία καλή αλλά υπάρχουν και προβλήματα σε αυτό το κομμάτι…»  (κοινωνική λειτουργός δήμου)</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Εκκλησία «ε άνθρωποι είναι και αυτοί»: </a:t>
            </a:r>
            <a:br>
              <a:rPr lang="el-GR" dirty="0" smtClean="0"/>
            </a:br>
            <a:r>
              <a:rPr lang="el-GR" dirty="0" smtClean="0"/>
              <a:t>«ανθρωπισμός» και «φιλανθρωπία…»</a:t>
            </a:r>
            <a:endParaRPr lang="el-GR" dirty="0"/>
          </a:p>
        </p:txBody>
      </p:sp>
      <p:sp>
        <p:nvSpPr>
          <p:cNvPr id="3" name="2 - Θέση περιεχομένου"/>
          <p:cNvSpPr>
            <a:spLocks noGrp="1"/>
          </p:cNvSpPr>
          <p:nvPr>
            <p:ph idx="1"/>
          </p:nvPr>
        </p:nvSpPr>
        <p:spPr>
          <a:xfrm>
            <a:off x="0" y="1772816"/>
            <a:ext cx="9144000" cy="5085184"/>
          </a:xfrm>
        </p:spPr>
        <p:txBody>
          <a:bodyPr>
            <a:normAutofit fontScale="62500" lnSpcReduction="20000"/>
          </a:bodyPr>
          <a:lstStyle/>
          <a:p>
            <a:pPr>
              <a:buNone/>
            </a:pPr>
            <a:r>
              <a:rPr lang="el-GR" dirty="0" smtClean="0"/>
              <a:t>      </a:t>
            </a:r>
            <a:r>
              <a:rPr lang="el-GR" sz="3800" i="1" dirty="0" smtClean="0"/>
              <a:t>«Έχουμε μια αποθήκη εδώ μέσα. Στην εκκλησία στα μνημόσυνα και σε άλλες ευκαιρίες μας φέρνουν τρόφιμα, αγαθοεργία και τα βάζουμε μέσα. Πάμε και αγοράζουμε όμως και εμείς κατά διαστήματα, γιατί ? Γιατί υπάρχουν οικογένειες που δεν είναι γραμμένες, ή δε θέλουν να γραφτούν… δεν ξέρω τι συμβαίνει. Πάντως αυτές έρχονται και μας ζητάνε να τις βοηθήσουμε, δηλαδή πρώτα θα απευθυνθούν στην Εκκλησία (του Αγίου Δημητρίου) και η Εκκλησία μας τους στέλνει εδώ πέρα. Κάνουμε λοιπόν μια τσάντα: λάδι, όσπρια, ζυμαρικά, κονσέρβες. Τα ετοιμάζουμε και τους τα δίνουμε. Να περάσουνε ξέρω </a:t>
            </a:r>
            <a:r>
              <a:rPr lang="el-GR" sz="3800" i="1" dirty="0" err="1" smtClean="0"/>
              <a:t>γω</a:t>
            </a:r>
            <a:r>
              <a:rPr lang="el-GR" sz="3800" i="1" dirty="0" smtClean="0"/>
              <a:t> πες δέκα μέρες αυτοί οι άνθρωποι… για να περάσουν τις δύσκολες στιγμές που έρχονται… Δε θα διώξουμε κανένα, όμως δεν μπορεί και οποιοσδήποτε να πάρει φαγητό (!). Πάνε πρώτα στο δήμο και γράφονται ή μας λένε από τον Δήμο προσθέστε αυτόν κάτω από τη λίστα.. Αυτοί θα πάνε στο Πάτερ με το χαρτάκι τους –που γράφει το όνομά τους- και ο πάτερ θα τους βάλει σφραγίδα και </a:t>
            </a:r>
            <a:r>
              <a:rPr lang="el-GR" sz="3800" i="1" dirty="0" err="1" smtClean="0"/>
              <a:t>ημερομηνία…Εφόσον</a:t>
            </a:r>
            <a:r>
              <a:rPr lang="el-GR" sz="3800" i="1" dirty="0" smtClean="0"/>
              <a:t> είναι κατοχυρωμένοι δηλαδή δεν μπορεί να παίρνει φαγητό ο πας ένας…»     </a:t>
            </a:r>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60648"/>
            <a:ext cx="8229600" cy="6336704"/>
          </a:xfrm>
        </p:spPr>
        <p:txBody>
          <a:bodyPr>
            <a:normAutofit fontScale="70000" lnSpcReduction="20000"/>
          </a:bodyPr>
          <a:lstStyle/>
          <a:p>
            <a:pPr>
              <a:buNone/>
            </a:pPr>
            <a:r>
              <a:rPr lang="el-GR" dirty="0" smtClean="0"/>
              <a:t>     </a:t>
            </a:r>
            <a:r>
              <a:rPr lang="el-GR" sz="3600" i="1" dirty="0" smtClean="0"/>
              <a:t>«Τώρα πριν κλείσουμε λίγα λεπτά αν μας έχει περισσέψει καμιά μερίδα και έρθει κάποιος και μας πει πεινάω, θα του δώσουμε κάτι. Στο μεταξύ αν έχουν περισσέψει πιο πολλοί δίσκοι αρχίζουν και μαζεύονται άνθρωποι έξω θα τους δώσουμε από ένα… Βέβαια καμιά φορά γίνεται και κατάχρηση αυτού του πράγματος, ξέρετε, ειδοποιούν και άλλους, είχαμε και κάτι μαλώματα το καλοκαίρι. Εμείς τους λέμε προσέξτε, τόσους δίσκους έχουμε, αλλιώς δεν έχει φαγητό… Οι πρώτοι που ήρθαν εδώ και περιμένουν ώρα αυτοί θα πάρουν… με τη σειρά»</a:t>
            </a:r>
          </a:p>
          <a:p>
            <a:pPr>
              <a:buNone/>
            </a:pPr>
            <a:endParaRPr lang="el-GR" sz="3600" i="1" dirty="0" smtClean="0"/>
          </a:p>
          <a:p>
            <a:pPr lvl="0">
              <a:buNone/>
            </a:pPr>
            <a:r>
              <a:rPr lang="el-GR" sz="3600" i="1" dirty="0" smtClean="0"/>
              <a:t>      «Δεν έχουμε ουρά… Δεν είναι καλό και ο κόσμος εδώ γύρω να τους βλέπει. Αρχίζει το συσσίτιο 12 στις 11. 50 αρχίζουν και μαζεύονται, αυτό δε μας πολυαρέσει αλλά τι να κάνουμε… Κοιτάμε πώς να εξυπηρετήσουμε, αν μαζευτούν πολλοί ξεκινάμε και παρά πέντε να μην τους βλέπει και απέξω ο κόσμος, ούτε να τους βλέπει ο κόσμος να μαζεύονται εδώ ούτε μεταξύ τους να υπάρχουν καταστάσεις τέτοιες»</a:t>
            </a:r>
          </a:p>
          <a:p>
            <a:endParaRPr lang="el-GR" sz="3600" i="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μακρινοί άλλοι…</a:t>
            </a:r>
            <a:endParaRPr lang="el-GR" dirty="0"/>
          </a:p>
        </p:txBody>
      </p:sp>
      <p:sp>
        <p:nvSpPr>
          <p:cNvPr id="3" name="2 - Θέση περιεχομένου"/>
          <p:cNvSpPr>
            <a:spLocks noGrp="1"/>
          </p:cNvSpPr>
          <p:nvPr>
            <p:ph idx="1"/>
          </p:nvPr>
        </p:nvSpPr>
        <p:spPr/>
        <p:txBody>
          <a:bodyPr>
            <a:normAutofit fontScale="92500" lnSpcReduction="10000"/>
          </a:bodyPr>
          <a:lstStyle/>
          <a:p>
            <a:pPr lvl="0">
              <a:buNone/>
            </a:pPr>
            <a:r>
              <a:rPr lang="el-GR" dirty="0" smtClean="0"/>
              <a:t>    «</a:t>
            </a:r>
            <a:r>
              <a:rPr lang="el-GR" i="1" dirty="0" smtClean="0"/>
              <a:t>Οι </a:t>
            </a:r>
            <a:r>
              <a:rPr lang="el-GR" i="1" dirty="0" err="1" smtClean="0"/>
              <a:t>Ρομά</a:t>
            </a:r>
            <a:r>
              <a:rPr lang="el-GR" i="1" dirty="0" smtClean="0"/>
              <a:t> δεν έρχονται, δε μένουν στο κέντρο μένουν σε άλλους δήμους. </a:t>
            </a:r>
          </a:p>
          <a:p>
            <a:pPr lvl="0">
              <a:buNone/>
            </a:pPr>
            <a:r>
              <a:rPr lang="el-GR" i="1" dirty="0" smtClean="0"/>
              <a:t>    Και στην εκκλησία έρχονται αλλά δε τους δίνουμε, είναι ιδιόρρυθμοι πολύ ιδιόρρυθμοι…</a:t>
            </a:r>
          </a:p>
          <a:p>
            <a:pPr lvl="0">
              <a:buNone/>
            </a:pPr>
            <a:r>
              <a:rPr lang="el-GR" i="1" dirty="0" smtClean="0"/>
              <a:t>    Έχουν τις δικές τους κοινότητες είναι πιο…</a:t>
            </a:r>
          </a:p>
          <a:p>
            <a:pPr lvl="0">
              <a:buNone/>
            </a:pPr>
            <a:r>
              <a:rPr lang="el-GR" i="1" dirty="0" smtClean="0"/>
              <a:t>    Ακόμη και στην εκκλησία γίνονται φοβερά φορτικοί σε σημείο που θυμώνουμε… πάνε οι προσκυνητές και αυτοί κολλιτσίδες και συνέχεια φοβάμαι κιόλας… τέλος πάντων αυτές είναι καταστάσεις… αυτοί δε είναι μια άλλη ιστορία!» </a:t>
            </a:r>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Η πείνα ως κοινωνικά </a:t>
            </a:r>
            <a:r>
              <a:rPr lang="el-GR" dirty="0" err="1" smtClean="0"/>
              <a:t>προσδιορίσιμη</a:t>
            </a:r>
            <a:r>
              <a:rPr lang="el-GR" dirty="0" smtClean="0"/>
              <a:t> και αναγνώσιμη αντιμετωπίστηκε όχι ως τελεολογική και αναπόφευκτη πραγματικότητα αλλά ως μια κατάσταση που χαρακτηρίζεται από πολυσημία  και σίγουρα οι αιτίες που οδηγούν σε διατροφικές κρίσεις πολλές και πολυσύνθετες. Με άλλα λόγια τα αίτια που οδηγούν στην πείνα και τη στέρηση μπορεί να είναι ταυτόχρονα οικονομικά, κοινωνικά και πολιτικά –έχουμε να κάνουμε επομένως με ένα κατεξοχήν «ολικό κοινωνικό γεγονός»- ενώ όταν μιλάμε για πείνα μάλλον θα πρέπει να χρησιμοποιούμε πληθυντικό αριθμό υπογραμμίζοντας έτσι την ιστορικότητα του φαινομένου.</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Εκκλησία, ο επίτροπος, οι κυρίες του φιλόπτωχου ταμείου και η ενορία του Αγίου Δημητρίου</a:t>
            </a:r>
            <a:endParaRPr lang="el-GR" dirty="0"/>
          </a:p>
        </p:txBody>
      </p:sp>
      <p:sp>
        <p:nvSpPr>
          <p:cNvPr id="3" name="2 - Θέση περιεχομένου"/>
          <p:cNvSpPr>
            <a:spLocks noGrp="1"/>
          </p:cNvSpPr>
          <p:nvPr>
            <p:ph idx="1"/>
          </p:nvPr>
        </p:nvSpPr>
        <p:spPr>
          <a:xfrm>
            <a:off x="457200" y="1844824"/>
            <a:ext cx="8229600" cy="4281339"/>
          </a:xfrm>
        </p:spPr>
        <p:txBody>
          <a:bodyPr/>
          <a:lstStyle/>
          <a:p>
            <a:pPr>
              <a:buNone/>
            </a:pPr>
            <a:endParaRPr lang="el-GR" dirty="0" smtClean="0"/>
          </a:p>
          <a:p>
            <a:pPr>
              <a:buNone/>
            </a:pPr>
            <a:r>
              <a:rPr lang="en-US" sz="4000" dirty="0" smtClean="0"/>
              <a:t>“When bodies matter…”</a:t>
            </a:r>
            <a:r>
              <a:rPr lang="el-GR" sz="4000" dirty="0" smtClean="0"/>
              <a:t> ή όταν οι «δικαιούχοι» σκύβουν για να πάρουν τον δίσκο με το φαγητό τους… Ή όταν αφήνουν τις σακούλες με τα φαγητά έξω από την πόρτα…</a:t>
            </a:r>
            <a:endParaRPr lang="el-GR" sz="4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err="1" smtClean="0"/>
              <a:t>Slavoj</a:t>
            </a:r>
            <a:r>
              <a:rPr lang="en-US" dirty="0" smtClean="0"/>
              <a:t> </a:t>
            </a:r>
            <a:r>
              <a:rPr lang="en-US" dirty="0" err="1" smtClean="0"/>
              <a:t>Zizek</a:t>
            </a:r>
            <a:r>
              <a:rPr lang="en-US" dirty="0" smtClean="0"/>
              <a:t>, 2011, </a:t>
            </a:r>
            <a:r>
              <a:rPr lang="en-US" i="1" dirty="0" smtClean="0"/>
              <a:t>Living the End Times</a:t>
            </a:r>
            <a:endParaRPr lang="el-GR" i="1" dirty="0"/>
          </a:p>
        </p:txBody>
      </p:sp>
      <p:sp>
        <p:nvSpPr>
          <p:cNvPr id="3" name="2 - Θέση περιεχομένου"/>
          <p:cNvSpPr>
            <a:spLocks noGrp="1"/>
          </p:cNvSpPr>
          <p:nvPr>
            <p:ph idx="1"/>
          </p:nvPr>
        </p:nvSpPr>
        <p:spPr/>
        <p:txBody>
          <a:bodyPr/>
          <a:lstStyle/>
          <a:p>
            <a:pPr>
              <a:buNone/>
            </a:pPr>
            <a:r>
              <a:rPr lang="el-GR" dirty="0" smtClean="0"/>
              <a:t>Η φιλελεύθερη ουτοπία και  η </a:t>
            </a:r>
            <a:r>
              <a:rPr lang="el-GR" dirty="0" err="1" smtClean="0"/>
              <a:t>απολιτικοποίηση</a:t>
            </a:r>
            <a:r>
              <a:rPr lang="el-GR" dirty="0" smtClean="0"/>
              <a:t> της ζωής</a:t>
            </a:r>
          </a:p>
          <a:p>
            <a:pPr>
              <a:buNone/>
            </a:pPr>
            <a:endParaRPr lang="el-GR" dirty="0" smtClean="0"/>
          </a:p>
          <a:p>
            <a:pPr>
              <a:buNone/>
            </a:pPr>
            <a:r>
              <a:rPr lang="en-US" dirty="0" err="1" smtClean="0"/>
              <a:t>Rozakou</a:t>
            </a:r>
            <a:r>
              <a:rPr lang="en-US" dirty="0" smtClean="0"/>
              <a:t>, 2012, “Politics of compassion”</a:t>
            </a:r>
          </a:p>
          <a:p>
            <a:pPr>
              <a:buNone/>
            </a:pPr>
            <a:endParaRPr lang="el-GR" dirty="0" smtClean="0"/>
          </a:p>
          <a:p>
            <a:pPr>
              <a:buNone/>
            </a:pPr>
            <a:r>
              <a:rPr lang="en-US" dirty="0" err="1" smtClean="0"/>
              <a:t>Bakalaki</a:t>
            </a:r>
            <a:r>
              <a:rPr lang="en-US" dirty="0" smtClean="0"/>
              <a:t>, 2008, Philanthropy as a powerful rhetoric of social heroism and hypocrisy, the “unselfish giving”</a:t>
            </a:r>
            <a:endParaRPr lang="el-GR" dirty="0" smtClean="0"/>
          </a:p>
          <a:p>
            <a:pPr>
              <a:buNone/>
            </a:pP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a:t>
            </a:r>
            <a:r>
              <a:rPr lang="en-US" dirty="0" smtClean="0"/>
              <a:t>NGOs </a:t>
            </a:r>
            <a:r>
              <a:rPr lang="el-GR" dirty="0" smtClean="0"/>
              <a:t>παλεύουν να αποδείξουν ότι ο ελέφαντας δεν πετά…</a:t>
            </a:r>
            <a:endParaRPr lang="el-GR" dirty="0"/>
          </a:p>
        </p:txBody>
      </p:sp>
      <p:sp>
        <p:nvSpPr>
          <p:cNvPr id="3" name="2 - Θέση περιεχομένου"/>
          <p:cNvSpPr>
            <a:spLocks noGrp="1"/>
          </p:cNvSpPr>
          <p:nvPr>
            <p:ph idx="1"/>
          </p:nvPr>
        </p:nvSpPr>
        <p:spPr/>
        <p:txBody>
          <a:bodyPr>
            <a:normAutofit fontScale="25000" lnSpcReduction="20000"/>
          </a:bodyPr>
          <a:lstStyle/>
          <a:p>
            <a:pPr>
              <a:buNone/>
            </a:pPr>
            <a:r>
              <a:rPr lang="el-GR" dirty="0" smtClean="0"/>
              <a:t>            </a:t>
            </a:r>
            <a:r>
              <a:rPr lang="el-GR" sz="11200" i="1" dirty="0" smtClean="0"/>
              <a:t>«Τον Ιούλιο είχαμε 800 αιτήσεις και έπρεπε να τις δούμε εγώ και η κοινωνική λειτουργός του συσσιτίου… Μας πήρε σίγουρα 3 εβδομάδες. Δουλεύαμε ένα οκτάωρο τη μέρα. Πολύ κουραστικό, ήμασταν πάνω από χαρτιά και παίρναμε τηλέφωνα όλη την ώρα, φέρτε μου κι εκείνο το χαρτί, πολύ γραφειοκρατία. Ήταν πολύ δύσκολο γιατί όλοι οι δικαιούχοι ήταν στην ίδια κατάσταση, δεν ήξερες ποιόν να βάλεις πάνω από το άλλο. Δεν μπορούμε να τους εξυπηρετήσουμε όλους. Και οι ίδιες οι υποδομές δεν μπορούν να καλύψουν όλες τις ανάγκες… Άμα είχαμε μια μεγαλύτερη αποθήκη και μπορούσαμε να διαχειριστούμε πιο πολλά τρόφιμα… με την παρούσα κατάσταση είναι οριακά» </a:t>
            </a:r>
            <a:r>
              <a:rPr lang="el-GR" sz="11200" dirty="0" smtClean="0"/>
              <a:t>(εργαζόμενος στην ΑΡΣΙΣ)</a:t>
            </a:r>
          </a:p>
          <a:p>
            <a:endParaRPr lang="el-GR" sz="112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Και με τα </a:t>
            </a:r>
            <a:r>
              <a:rPr lang="el-GR" dirty="0" err="1" smtClean="0"/>
              <a:t>κοντολήξιμα</a:t>
            </a:r>
            <a:r>
              <a:rPr lang="el-GR" dirty="0" smtClean="0"/>
              <a:t> τι γίνεται;</a:t>
            </a:r>
            <a:endParaRPr lang="el-GR" dirty="0"/>
          </a:p>
        </p:txBody>
      </p:sp>
      <p:sp>
        <p:nvSpPr>
          <p:cNvPr id="3" name="2 - Θέση περιεχομένου"/>
          <p:cNvSpPr>
            <a:spLocks noGrp="1"/>
          </p:cNvSpPr>
          <p:nvPr>
            <p:ph idx="1"/>
          </p:nvPr>
        </p:nvSpPr>
        <p:spPr>
          <a:xfrm>
            <a:off x="0" y="1600200"/>
            <a:ext cx="9144000" cy="5257800"/>
          </a:xfrm>
        </p:spPr>
        <p:txBody>
          <a:bodyPr>
            <a:normAutofit fontScale="77500" lnSpcReduction="20000"/>
          </a:bodyPr>
          <a:lstStyle/>
          <a:p>
            <a:pPr>
              <a:buNone/>
            </a:pPr>
            <a:r>
              <a:rPr lang="el-GR" dirty="0" smtClean="0"/>
              <a:t>    </a:t>
            </a:r>
            <a:r>
              <a:rPr lang="el-GR" i="1" dirty="0" smtClean="0"/>
              <a:t>«Πολλές επιχειρήσεις μας παίρνουν τηλεφωνούν και μας λένε σε 1 μήνα λήγει το τάδε προϊόν. Εμείς το παραλαμβάνουμε και το διαθέτουμε και έτσι δεν πάει χαμένο, ενημερώνουμε τον κόσμο για τα </a:t>
            </a:r>
            <a:r>
              <a:rPr lang="el-GR" i="1" dirty="0" err="1" smtClean="0"/>
              <a:t>κοντολήξιμα</a:t>
            </a:r>
            <a:r>
              <a:rPr lang="el-GR" i="1" dirty="0" smtClean="0"/>
              <a:t> προϊόντα. Τα τρόφιμα που θα δώσει το σουπερ μάρκετ σίγουρα είναι </a:t>
            </a:r>
            <a:r>
              <a:rPr lang="el-GR" i="1" dirty="0" err="1" smtClean="0"/>
              <a:t>κοντολήξιμα</a:t>
            </a:r>
            <a:r>
              <a:rPr lang="el-GR" i="1" dirty="0" smtClean="0"/>
              <a:t>… Βέβαια. Και από δωρεές πολιτών μπορεί να συμβεί αυτό, να το έχει δηλ. χρόνια στο ντουλάπι του… Σε άλλες περιπτώσεις όταν κάτι πρέπει να καταναλωθεί άμεσα εμείς θα πάρουμε τηλέφωνο τους δικαιούχους. Η πολιτική μας είναι να μη δώσουμε ληγμένα»</a:t>
            </a:r>
          </a:p>
          <a:p>
            <a:pPr>
              <a:buNone/>
            </a:pPr>
            <a:r>
              <a:rPr lang="el-GR" i="1" dirty="0" smtClean="0"/>
              <a:t>     «Σε κράτη της Αφρικής έχουν βρεθεί ανθρωπιστικές οργανώσεις με τρόφιμα ληγμένα, και στη Λατινική Αμερική. Εξαρτάται πως κοστολογείς την ανθρώπινη αξιοπρέπεια…»</a:t>
            </a:r>
          </a:p>
          <a:p>
            <a:pPr>
              <a:buNone/>
            </a:pPr>
            <a:endParaRPr lang="el-GR" dirty="0" smtClean="0"/>
          </a:p>
          <a:p>
            <a:pPr>
              <a:buNone/>
            </a:pPr>
            <a:r>
              <a:rPr lang="el-GR" dirty="0" smtClean="0"/>
              <a:t>     Τελικά όμως διανέμονται… Περιγραφή του περιστατικού στα γραφεία της πρόνοιας με το κοριτσάκι και τη σοκολάτα…</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51520" y="188640"/>
            <a:ext cx="8640960" cy="6480720"/>
          </a:xfrm>
        </p:spPr>
        <p:txBody>
          <a:bodyPr>
            <a:normAutofit fontScale="77500" lnSpcReduction="20000"/>
          </a:bodyPr>
          <a:lstStyle/>
          <a:p>
            <a:pPr>
              <a:buNone/>
            </a:pPr>
            <a:r>
              <a:rPr lang="el-GR" dirty="0" smtClean="0"/>
              <a:t>     </a:t>
            </a:r>
            <a:r>
              <a:rPr lang="el-GR" i="1" dirty="0" smtClean="0"/>
              <a:t>«Το κράτος βέβαια έχει παραλύσει, δεν κάνει τίποτα. Εγώ το κράτος πιστεύω ότι κάνει ότι μπορεί για να διευρύνει τη φτώχεια… Μέσα σε 4 χρόνια είχαμε συντριβή της μεσαίας τάξης, που δημιούργησε το φαινόμενο του </a:t>
            </a:r>
            <a:r>
              <a:rPr lang="el-GR" i="1" dirty="0" err="1" smtClean="0"/>
              <a:t>νεοπτωχισμού</a:t>
            </a:r>
            <a:r>
              <a:rPr lang="el-GR" i="1" dirty="0" smtClean="0"/>
              <a:t>, έχουμε ανθρώπους που χρειάζονται βοήθεια και δεν μπορούν, ή ντρέπονται. Έχουν να φάνε μέρες αλλά δεν χτυπάνε το κουδούνι του γείτονα γιατί θα σχολιαστεί αρνητικά στη γειτονιά. Διεύρυνση της φορολογίας, μεγάλωμα της ανισότητας ανάμεσα σε πλούσιους και φτωχούς. και δραστηριοποιούνται περί τις 200 ανθρωπιστικές οργανώσεις στην Ελλάδα σήμερα. Και αν δείτε στα στοιχεία του ΟΑΣΑ είμαστε στην ίδια θέση με χώρες όπως η Γκάνα, η Ναμίμπια, ίσα με τη Βουλγαρία ενώ το 2007 η Ελλάδα είχε δείκτες ευμάρειας υψηλότατους, ίσους με σκανδιναβικές χώρες. Έχουμε φτάσει την Αφρική»</a:t>
            </a:r>
            <a:r>
              <a:rPr lang="el-GR" dirty="0" smtClean="0"/>
              <a:t> (εργαζόμενος στην ΑΡΣΙΣ)</a:t>
            </a:r>
          </a:p>
          <a:p>
            <a:pPr>
              <a:buNone/>
            </a:pPr>
            <a:endParaRPr lang="el-GR" dirty="0" smtClean="0"/>
          </a:p>
          <a:p>
            <a:pPr>
              <a:buNone/>
            </a:pPr>
            <a:r>
              <a:rPr lang="el-GR" dirty="0" smtClean="0"/>
              <a:t>     </a:t>
            </a:r>
            <a:r>
              <a:rPr lang="el-GR" i="1" dirty="0" smtClean="0"/>
              <a:t>«Φυσικά πρόκειται για μπάλωμα, ένα παλιό σακάκι που ενώ θα έπρεπε να αγοραστεί από την αρχή το μπαλώνουμε…»</a:t>
            </a:r>
            <a:r>
              <a:rPr lang="el-GR" dirty="0" smtClean="0"/>
              <a:t> (εργαζόμενη στην ΑΡΣΙΣ)</a:t>
            </a:r>
          </a:p>
          <a:p>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υπνωτήριο αστέγων και οι ασκούμενες </a:t>
            </a:r>
            <a:r>
              <a:rPr lang="el-GR" dirty="0" err="1" smtClean="0"/>
              <a:t>βιοπολιτικές</a:t>
            </a:r>
            <a:endParaRPr lang="el-GR" dirty="0"/>
          </a:p>
        </p:txBody>
      </p:sp>
      <p:sp>
        <p:nvSpPr>
          <p:cNvPr id="3" name="2 - Θέση περιεχομένου"/>
          <p:cNvSpPr>
            <a:spLocks noGrp="1"/>
          </p:cNvSpPr>
          <p:nvPr>
            <p:ph idx="1"/>
          </p:nvPr>
        </p:nvSpPr>
        <p:spPr>
          <a:xfrm>
            <a:off x="0" y="1600200"/>
            <a:ext cx="9144000" cy="4925144"/>
          </a:xfrm>
        </p:spPr>
        <p:txBody>
          <a:bodyPr>
            <a:normAutofit fontScale="85000" lnSpcReduction="20000"/>
          </a:bodyPr>
          <a:lstStyle/>
          <a:p>
            <a:r>
              <a:rPr lang="el-GR" dirty="0" smtClean="0"/>
              <a:t>Κτίριο στην περιοχή των σφαγείων (εκτός πόλης) χρηματοδοτούμενο από τη φιλόπτωχο αδελφότητα ανδρών(!) και πρόσφατα χρηματοδοτήθηκε από το </a:t>
            </a:r>
            <a:r>
              <a:rPr lang="el-GR" smtClean="0"/>
              <a:t>ίδρυμα Νιάρχου</a:t>
            </a:r>
            <a:endParaRPr lang="en-US" dirty="0" smtClean="0"/>
          </a:p>
          <a:p>
            <a:r>
              <a:rPr lang="el-GR" dirty="0" smtClean="0"/>
              <a:t>Παροχή στέγης, «φιλοξενούμενοι»</a:t>
            </a:r>
          </a:p>
          <a:p>
            <a:pPr>
              <a:buNone/>
            </a:pPr>
            <a:endParaRPr lang="el-GR" dirty="0" smtClean="0"/>
          </a:p>
          <a:p>
            <a:pPr>
              <a:buNone/>
            </a:pPr>
            <a:r>
              <a:rPr lang="el-GR" sz="3500" dirty="0" smtClean="0"/>
              <a:t>    </a:t>
            </a:r>
            <a:r>
              <a:rPr lang="el-GR" sz="3500" i="1" dirty="0" smtClean="0"/>
              <a:t>«Είναι δύσκολο κοινό… πρέπει με το που θα μπουν να τους πάρουμε το ιστορικό και να υπογράψουν δήλωση ότι δεν πάσχουν από σεξουαλικά μεταδιδόμενα νοσήματα. Και μετά υποχρεωτικά να κάνουν μπάνιο. Τα φώτα κλείνουν υποχρεωτικά στις 22.00 πρέπει τότε όλοι να κοιμηθούν» </a:t>
            </a:r>
            <a:r>
              <a:rPr lang="el-GR" dirty="0" smtClean="0"/>
              <a:t>(κοινωνική λειτουργός του δήμου)</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Food as a human right</a:t>
            </a:r>
            <a:r>
              <a:rPr lang="el-GR" dirty="0" smtClean="0"/>
              <a:t> ή ο λόγος περί ανθρωπίνων δικαιωμάτων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n-US" dirty="0" smtClean="0"/>
              <a:t>Thinking </a:t>
            </a:r>
            <a:r>
              <a:rPr lang="el-GR" dirty="0" smtClean="0"/>
              <a:t>«</a:t>
            </a:r>
            <a:r>
              <a:rPr lang="en-US" dirty="0" smtClean="0"/>
              <a:t>outside the charitable food box</a:t>
            </a:r>
            <a:r>
              <a:rPr lang="el-GR" dirty="0" smtClean="0"/>
              <a:t>»</a:t>
            </a:r>
            <a:r>
              <a:rPr lang="en-US" dirty="0" smtClean="0"/>
              <a:t> (Riches 2002, 2011)</a:t>
            </a:r>
            <a:endParaRPr lang="el-GR" dirty="0" smtClean="0"/>
          </a:p>
          <a:p>
            <a:r>
              <a:rPr lang="el-GR" dirty="0" smtClean="0"/>
              <a:t>Ζητήματα δύναμης, αποκλεισμού και ασυμμετρίας: η παροχή βοήθειας πέρα από ρομαντικές αναγνώσεις. Η διατροφική επισφάλεια (</a:t>
            </a:r>
            <a:r>
              <a:rPr lang="en-US" dirty="0" smtClean="0"/>
              <a:t>food insecurity)</a:t>
            </a:r>
            <a:r>
              <a:rPr lang="el-GR" dirty="0" smtClean="0"/>
              <a:t> ένα ζήτημα αμιγώς πολιτικό</a:t>
            </a:r>
          </a:p>
          <a:p>
            <a:r>
              <a:rPr lang="el-GR" dirty="0" smtClean="0"/>
              <a:t>Οι ρητορικές του μεγάλου κράτους, οι νεοφιλελεύθερες πολιτικές</a:t>
            </a:r>
            <a:r>
              <a:rPr lang="en-US" dirty="0" smtClean="0"/>
              <a:t> </a:t>
            </a:r>
            <a:r>
              <a:rPr lang="el-GR" dirty="0" smtClean="0"/>
              <a:t>και η αποδυνάμωση του κράτους πρόνοιας, πολιτικές λιτότητας</a:t>
            </a:r>
          </a:p>
          <a:p>
            <a:r>
              <a:rPr lang="el-GR" dirty="0" smtClean="0"/>
              <a:t>Η τροφή ως ανθρώπινο δικαίωμα  (</a:t>
            </a:r>
            <a:r>
              <a:rPr lang="en-US" dirty="0" smtClean="0"/>
              <a:t>Riches 2002, 2011 and </a:t>
            </a:r>
            <a:r>
              <a:rPr lang="en-US" dirty="0" err="1" smtClean="0"/>
              <a:t>Lumbie</a:t>
            </a:r>
            <a:r>
              <a:rPr lang="en-US" dirty="0" smtClean="0"/>
              <a:t>-Mumford, 2013)</a:t>
            </a:r>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24744"/>
          </a:xfrm>
        </p:spPr>
        <p:txBody>
          <a:bodyPr>
            <a:normAutofit fontScale="90000"/>
          </a:bodyPr>
          <a:lstStyle/>
          <a:p>
            <a:r>
              <a:rPr lang="el-GR" dirty="0" smtClean="0"/>
              <a:t>Η ύστερη νεωτερική συνθήκη και το πάγωμα της εικόνας</a:t>
            </a:r>
            <a:endParaRPr lang="el-GR" dirty="0"/>
          </a:p>
        </p:txBody>
      </p:sp>
      <p:sp>
        <p:nvSpPr>
          <p:cNvPr id="3" name="2 - Θέση περιεχομένου"/>
          <p:cNvSpPr>
            <a:spLocks noGrp="1"/>
          </p:cNvSpPr>
          <p:nvPr>
            <p:ph idx="1"/>
          </p:nvPr>
        </p:nvSpPr>
        <p:spPr>
          <a:xfrm>
            <a:off x="0" y="980728"/>
            <a:ext cx="9144000" cy="4381947"/>
          </a:xfrm>
        </p:spPr>
        <p:txBody>
          <a:bodyPr>
            <a:noAutofit/>
          </a:bodyPr>
          <a:lstStyle/>
          <a:p>
            <a:pPr algn="just">
              <a:buNone/>
            </a:pPr>
            <a:r>
              <a:rPr lang="el-GR" sz="2400" dirty="0" smtClean="0"/>
              <a:t>     Θα κλείσουμε με ένα ακόμη παράδοξο που χαρακτηρίζει τη νεωτερική συνθήκη: την καλλιέργεια θα μπορούσε να πει κανείς της </a:t>
            </a:r>
            <a:r>
              <a:rPr lang="el-GR" sz="2400" dirty="0" err="1" smtClean="0"/>
              <a:t>γαστρολαγνείας</a:t>
            </a:r>
            <a:r>
              <a:rPr lang="el-GR" sz="2400" dirty="0" smtClean="0"/>
              <a:t> και της </a:t>
            </a:r>
            <a:r>
              <a:rPr lang="el-GR" sz="2400" dirty="0" err="1" smtClean="0"/>
              <a:t>ηδονοβλεπτικής</a:t>
            </a:r>
            <a:r>
              <a:rPr lang="el-GR" sz="2400" dirty="0" smtClean="0"/>
              <a:t> γαστρονομίας. Κι όλα αυτά τη στιγμή που οι οικονομικές και κοινωνικές ανισότητες στον πλανήτη οξύνονται επικίνδυνα και οι έχοντες βλέπουν στις όποιες οθόνες τους μακρινούς άλλους να αναμετρώνται καθημερινά με την πείνα και τη στέρηση. Και τι γίνεται με τους δικούς μας άλλους; Όσο περισσότερο πεινάμε τόσο περισσότερο οι εκπομπές μαγειρικής απολαμβάνουν ακροαματικότητα και γεμίζουν το κατά γενική ομολογία ανιαρό πρόγραμμα της τηλεόρασης, είτε πρόκειται για </a:t>
            </a:r>
            <a:r>
              <a:rPr lang="en-US" sz="2400" dirty="0" smtClean="0"/>
              <a:t>reality</a:t>
            </a:r>
            <a:r>
              <a:rPr lang="el-GR" sz="2400" dirty="0" smtClean="0"/>
              <a:t>-</a:t>
            </a:r>
            <a:r>
              <a:rPr lang="en-US" sz="2400" dirty="0" smtClean="0"/>
              <a:t>shows</a:t>
            </a:r>
            <a:r>
              <a:rPr lang="el-GR" sz="2400" dirty="0" smtClean="0"/>
              <a:t> τύπου </a:t>
            </a:r>
            <a:r>
              <a:rPr lang="en-US" sz="2400" dirty="0" smtClean="0"/>
              <a:t>Master Chef</a:t>
            </a:r>
            <a:r>
              <a:rPr lang="el-GR" sz="2400" dirty="0" smtClean="0"/>
              <a:t> , είτε για εκπομπές τύπου «Κυριακή στο χωριό» που εμπνέουν νοσταλγία για τα φαγητά της ελληνίδας γιαγιάς. Παγωμένες και εξιδανικευμένες εικόνες που μυθοποιούν την οικονομική και κοινωνική απελπισία της </a:t>
            </a:r>
            <a:r>
              <a:rPr lang="el-GR" sz="2400" dirty="0" err="1" smtClean="0"/>
              <a:t>μνημονιακής</a:t>
            </a:r>
            <a:r>
              <a:rPr lang="el-GR" sz="2400" dirty="0" smtClean="0"/>
              <a:t> Ελλάδας, «</a:t>
            </a:r>
            <a:r>
              <a:rPr lang="el-GR" sz="2400" dirty="0" err="1" smtClean="0"/>
              <a:t>μυστικοποιούν</a:t>
            </a:r>
            <a:r>
              <a:rPr lang="el-GR" sz="2400" dirty="0" smtClean="0"/>
              <a:t>» την πραγματική φτώχια και «επιτηρούν» με </a:t>
            </a:r>
            <a:r>
              <a:rPr lang="el-GR" sz="2400" dirty="0" err="1" smtClean="0"/>
              <a:t>Φουκωϊκούς</a:t>
            </a:r>
            <a:r>
              <a:rPr lang="el-GR" sz="2400" dirty="0" smtClean="0"/>
              <a:t> όρους την υπό επιτήρηση χώρα.  </a:t>
            </a:r>
          </a:p>
          <a:p>
            <a:endParaRPr lang="el-GR"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7384"/>
            <a:ext cx="9144000" cy="6336704"/>
          </a:xfrm>
        </p:spPr>
        <p:txBody>
          <a:bodyPr>
            <a:noAutofit/>
          </a:bodyPr>
          <a:lstStyle/>
          <a:p>
            <a:r>
              <a:rPr lang="el-GR" sz="2800" dirty="0" smtClean="0"/>
              <a:t>Η </a:t>
            </a:r>
            <a:r>
              <a:rPr lang="el-GR" sz="2800" dirty="0" err="1" smtClean="0"/>
              <a:t>γαστροανομία</a:t>
            </a:r>
            <a:r>
              <a:rPr lang="el-GR" sz="2800" dirty="0" smtClean="0"/>
              <a:t> είναι μια γενικευμένη κατάσταση του ύστερου καπιταλισμού που σχετίζεται με τη σύγχρονη κοινωνία του θεάματος σύμφωνα με τον </a:t>
            </a:r>
            <a:r>
              <a:rPr lang="en-US" sz="2800" dirty="0" smtClean="0"/>
              <a:t>Guy </a:t>
            </a:r>
            <a:r>
              <a:rPr lang="en-US" sz="2800" dirty="0" err="1" smtClean="0"/>
              <a:t>Debord</a:t>
            </a:r>
            <a:r>
              <a:rPr lang="el-GR" sz="2800" dirty="0" smtClean="0"/>
              <a:t>. Γι αυτόν το θέαμα ορίζεται «ως μια κοινωνική σχέση μεταξύ των ατόμων </a:t>
            </a:r>
            <a:r>
              <a:rPr lang="el-GR" sz="2800" dirty="0" err="1" smtClean="0"/>
              <a:t>διαμεσολαβούμενη</a:t>
            </a:r>
            <a:r>
              <a:rPr lang="el-GR" sz="2800" dirty="0" smtClean="0"/>
              <a:t> από τις εικόνες» ([1967] 2000: 14) με αποτέλεσμα μια αυξανόμενη </a:t>
            </a:r>
            <a:r>
              <a:rPr lang="el-GR" sz="2800" dirty="0" err="1" smtClean="0"/>
              <a:t>θεαματικοποίηση</a:t>
            </a:r>
            <a:r>
              <a:rPr lang="el-GR" sz="2800" dirty="0" smtClean="0"/>
              <a:t> της ίδιας της κοινωνικής ζωής. </a:t>
            </a:r>
          </a:p>
          <a:p>
            <a:r>
              <a:rPr lang="el-GR" sz="2800" dirty="0" smtClean="0"/>
              <a:t>Ο </a:t>
            </a:r>
            <a:r>
              <a:rPr lang="el-GR" sz="2800" dirty="0" err="1" smtClean="0"/>
              <a:t>Λάλλας</a:t>
            </a:r>
            <a:r>
              <a:rPr lang="el-GR" sz="2800" dirty="0" smtClean="0"/>
              <a:t> στην ανάλυση του Μικρόκοσμου του </a:t>
            </a:r>
            <a:r>
              <a:rPr lang="en-US" sz="2800" dirty="0" smtClean="0"/>
              <a:t>Mall </a:t>
            </a:r>
            <a:r>
              <a:rPr lang="el-GR" sz="2800" dirty="0" smtClean="0"/>
              <a:t> κάνει λόγο για θεαματική κατανάλωση όπου «οι αναπαραστάσεις ως ανεστραμμένες εικόνες της πραγματικότητας παρουσιάζονται ως αντανακλάσεις της πραγματικής αλήθειας» (2012: 156) μόνο που στην περίπτωση αυτή ίσως θα μπορούσαμε να μιλήσουμε για μη-κατανάλωση και την </a:t>
            </a:r>
            <a:r>
              <a:rPr lang="el-GR" sz="2800" dirty="0" err="1" smtClean="0"/>
              <a:t>θεαματικοποίησή</a:t>
            </a:r>
            <a:r>
              <a:rPr lang="el-GR" sz="2800" dirty="0" smtClean="0"/>
              <a:t> της.  </a:t>
            </a:r>
          </a:p>
          <a:p>
            <a:endParaRPr lang="el-GR"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2655897"/>
          </a:xfrm>
        </p:spPr>
        <p:txBody>
          <a:bodyPr>
            <a:normAutofit/>
          </a:bodyPr>
          <a:lstStyle/>
          <a:p>
            <a:r>
              <a:rPr lang="en-US" sz="6000" dirty="0" smtClean="0"/>
              <a:t>valiakravva@gmail.com</a:t>
            </a:r>
            <a:endParaRPr lang="el-GR" sz="6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ιστορικότητα και το εξηγήσιμο των επισιτιστικών κρίσεων</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n-US" dirty="0" smtClean="0"/>
              <a:t>   </a:t>
            </a:r>
            <a:r>
              <a:rPr lang="el-GR" dirty="0" smtClean="0"/>
              <a:t>Θα </a:t>
            </a:r>
            <a:r>
              <a:rPr lang="el-GR" dirty="0"/>
              <a:t>πρέπει να επισημανθεί ότι για τον </a:t>
            </a:r>
            <a:r>
              <a:rPr lang="en-US" dirty="0" err="1" smtClean="0"/>
              <a:t>Sen</a:t>
            </a:r>
            <a:r>
              <a:rPr lang="el-GR" dirty="0" smtClean="0"/>
              <a:t> </a:t>
            </a:r>
            <a:r>
              <a:rPr lang="el-GR" dirty="0"/>
              <a:t>οι επισιτιστικές κρίσεις έχουν αφενός ιστορικότητα, δηλαδή ενσκήπτουν σε συγκεκριμένες ιστορικές περιόδους και άρα είναι εξηγήσιμες ως ένα βαθμό και αφετέρου πλήττουν περισσότερο συγκεκριμένες πληθυσμιακές ομάδες οι οποίες για διάφορους λόγους είναι ιστορικά και πολιτικά αποκομμένες από την πλειονότητα ενός συγκεκριμένου πληθυσμού.  </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908720"/>
            <a:ext cx="8229600" cy="508918"/>
          </a:xfrm>
        </p:spPr>
        <p:txBody>
          <a:bodyPr>
            <a:normAutofit fontScale="90000"/>
          </a:bodyPr>
          <a:lstStyle/>
          <a:p>
            <a:r>
              <a:rPr lang="en-US" dirty="0" smtClean="0"/>
              <a:t>Pat </a:t>
            </a:r>
            <a:r>
              <a:rPr lang="en-US" dirty="0" err="1" smtClean="0"/>
              <a:t>Caplan</a:t>
            </a:r>
            <a:r>
              <a:rPr lang="en-US" dirty="0" smtClean="0"/>
              <a:t>, </a:t>
            </a:r>
            <a:r>
              <a:rPr lang="el-GR" dirty="0" smtClean="0"/>
              <a:t>1992, </a:t>
            </a:r>
            <a:r>
              <a:rPr lang="en-US" dirty="0" smtClean="0"/>
              <a:t>“Feasts, Fasts and Famine: Food for Thought”</a:t>
            </a:r>
            <a:r>
              <a:rPr lang="el-GR" dirty="0" smtClean="0"/>
              <a:t/>
            </a:r>
            <a:br>
              <a:rPr lang="el-GR" dirty="0" smtClean="0"/>
            </a:br>
            <a:r>
              <a:rPr lang="el-GR" dirty="0" smtClean="0"/>
              <a:t>Προς μια ανθρωπολογική ανάγνωση της πείνας</a:t>
            </a:r>
            <a:endParaRPr lang="el-GR" dirty="0"/>
          </a:p>
        </p:txBody>
      </p:sp>
      <p:sp>
        <p:nvSpPr>
          <p:cNvPr id="3" name="2 - Θέση περιεχομένου"/>
          <p:cNvSpPr>
            <a:spLocks noGrp="1"/>
          </p:cNvSpPr>
          <p:nvPr>
            <p:ph idx="1"/>
          </p:nvPr>
        </p:nvSpPr>
        <p:spPr>
          <a:xfrm>
            <a:off x="428596" y="2643182"/>
            <a:ext cx="8143932" cy="4214818"/>
          </a:xfrm>
        </p:spPr>
        <p:txBody>
          <a:bodyPr>
            <a:noAutofit/>
          </a:bodyPr>
          <a:lstStyle/>
          <a:p>
            <a:pPr algn="just">
              <a:buNone/>
            </a:pPr>
            <a:r>
              <a:rPr lang="el-GR" sz="2400" dirty="0" smtClean="0"/>
              <a:t>     </a:t>
            </a:r>
            <a:r>
              <a:rPr lang="el-GR" sz="2400" dirty="0" smtClean="0"/>
              <a:t>Σύμφωνα </a:t>
            </a:r>
            <a:r>
              <a:rPr lang="el-GR" sz="2400" dirty="0"/>
              <a:t>με την </a:t>
            </a:r>
            <a:r>
              <a:rPr lang="en-US" sz="2400" dirty="0"/>
              <a:t>Pat </a:t>
            </a:r>
            <a:r>
              <a:rPr lang="en-US" sz="2400" dirty="0" err="1"/>
              <a:t>Caplan</a:t>
            </a:r>
            <a:r>
              <a:rPr lang="en-US" sz="2400" dirty="0"/>
              <a:t> </a:t>
            </a:r>
            <a:r>
              <a:rPr lang="el-GR" sz="2400" dirty="0"/>
              <a:t>χρειαζόμαστε  φωνές και τοπικά αφηγήματα για να ανασυνθέσουμε το πολύπλοκο φαινόμενο της πείνας. Η υποκειμενική πρόσληψη και αντιμετώπιση της πείνας αναδεικνύονται σε μέγιστα ζητούμενα και μέσω αυτών ο αναλυτής μπορεί να αποφύγει τις κακοτοπιές της </a:t>
            </a:r>
            <a:r>
              <a:rPr lang="el-GR" sz="2400" dirty="0" err="1"/>
              <a:t>θυματοποίησης</a:t>
            </a:r>
            <a:r>
              <a:rPr lang="el-GR" sz="2400" dirty="0"/>
              <a:t> και της υποτιθέμενης παθητικότητας. Τα δρώντα υποκείμενα  ακόμη και εν τω μέσω επισιτιστικών κρίσεων δηλαδή ακόμη και όταν πεινούν κάνουν επιλογές, παίρνουν αποφάσεις και υιοθετούν στρατηγικές επιβίωσης.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pPr algn="just">
              <a:buNone/>
            </a:pPr>
            <a:r>
              <a:rPr lang="el-GR" dirty="0" smtClean="0"/>
              <a:t>    Άρα </a:t>
            </a:r>
            <a:r>
              <a:rPr lang="el-GR" dirty="0" smtClean="0"/>
              <a:t>μια ανθρωπολογική ανάγνωση της πείνας θα πρέπει να επικεντρωθεί τόσο στις αιτίες αυτής όσο και στους τρόπους αντιμετώπισής της αλλά και στις όποιες συνέπειές της. Οι επισιτιστικές κρίσεις, φαινόμενα σύνθετα και </a:t>
            </a:r>
            <a:r>
              <a:rPr lang="el-GR" dirty="0" err="1" smtClean="0"/>
              <a:t>πολυεπίπεδα</a:t>
            </a:r>
            <a:r>
              <a:rPr lang="el-GR" dirty="0" smtClean="0"/>
              <a:t>, εμπλέκουν και κινητοποιούν τόσο το ατομικό όσο και το συλλογικό επίπεδο: τα δρώντα υποκείμενα ως άτομα αλλά και ως μέλη μιας ομάδας και ενός δικτύου οργανώνουν τις ζωές τους και αναπτύσσουν στρατηγικές επιβίωσης στην προσπάθειά τους να αντιμετωπίσουν την επισφαλή κατάσταση που δημιουργείται. </a:t>
            </a:r>
          </a:p>
          <a:p>
            <a:endParaRPr lang="el-GR" dirty="0" smtClean="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908720"/>
          </a:xfrm>
        </p:spPr>
        <p:txBody>
          <a:bodyPr/>
          <a:lstStyle/>
          <a:p>
            <a:r>
              <a:rPr lang="el-GR" dirty="0" smtClean="0"/>
              <a:t>Η </a:t>
            </a:r>
            <a:r>
              <a:rPr lang="el-GR" dirty="0" err="1" smtClean="0"/>
              <a:t>ταξικότητα</a:t>
            </a:r>
            <a:r>
              <a:rPr lang="el-GR" dirty="0" smtClean="0"/>
              <a:t> της πείνας</a:t>
            </a:r>
            <a:endParaRPr lang="el-GR" dirty="0"/>
          </a:p>
        </p:txBody>
      </p:sp>
      <p:sp>
        <p:nvSpPr>
          <p:cNvPr id="3" name="2 - Θέση περιεχομένου"/>
          <p:cNvSpPr>
            <a:spLocks noGrp="1"/>
          </p:cNvSpPr>
          <p:nvPr>
            <p:ph idx="1"/>
          </p:nvPr>
        </p:nvSpPr>
        <p:spPr>
          <a:xfrm>
            <a:off x="0" y="1124744"/>
            <a:ext cx="9144000" cy="5544616"/>
          </a:xfrm>
        </p:spPr>
        <p:txBody>
          <a:bodyPr>
            <a:noAutofit/>
          </a:bodyPr>
          <a:lstStyle/>
          <a:p>
            <a:pPr>
              <a:buNone/>
            </a:pPr>
            <a:r>
              <a:rPr lang="el-GR" sz="2400" dirty="0" smtClean="0"/>
              <a:t>      </a:t>
            </a:r>
            <a:r>
              <a:rPr lang="el-GR" sz="2800" dirty="0" smtClean="0"/>
              <a:t>Ένα άλλο ζήτημα που εγείρεται είναι η </a:t>
            </a:r>
            <a:r>
              <a:rPr lang="el-GR" sz="2800" dirty="0" err="1" smtClean="0"/>
              <a:t>ταξικότητα</a:t>
            </a:r>
            <a:r>
              <a:rPr lang="el-GR" sz="2800" dirty="0" smtClean="0"/>
              <a:t> της πείνας, φαινόμενο που μοιάζει να ακολουθεί κατά πόδας την όξυνση των </a:t>
            </a:r>
            <a:r>
              <a:rPr lang="el-GR" sz="2800" dirty="0" err="1" smtClean="0"/>
              <a:t>κοινωνικο</a:t>
            </a:r>
            <a:r>
              <a:rPr lang="el-GR" sz="2800" dirty="0" smtClean="0"/>
              <a:t>-οικονομικών αντιθέσεων στην εποχή του ύστερου καπιταλισμού ή κατ’ άλλους την εποχή της παγκοσμιοποίησης και των –κατά </a:t>
            </a:r>
            <a:r>
              <a:rPr lang="en-US" sz="2800" dirty="0" err="1" smtClean="0"/>
              <a:t>Appadurai</a:t>
            </a:r>
            <a:r>
              <a:rPr lang="el-GR" sz="2800" dirty="0" smtClean="0"/>
              <a:t>- παγκόσμιων ροών. Η </a:t>
            </a:r>
            <a:r>
              <a:rPr lang="en-US" sz="2800" dirty="0" smtClean="0"/>
              <a:t>Janet M</a:t>
            </a:r>
            <a:r>
              <a:rPr lang="el-GR" sz="2800" dirty="0" smtClean="0"/>
              <a:t>. </a:t>
            </a:r>
            <a:r>
              <a:rPr lang="en-US" sz="2800" dirty="0" err="1" smtClean="0"/>
              <a:t>Fitchen</a:t>
            </a:r>
            <a:r>
              <a:rPr lang="el-GR" sz="2800" smtClean="0"/>
              <a:t> (1997)</a:t>
            </a:r>
            <a:r>
              <a:rPr lang="en-US" sz="2800" smtClean="0"/>
              <a:t> </a:t>
            </a:r>
            <a:r>
              <a:rPr lang="el-GR" sz="2800" dirty="0" smtClean="0"/>
              <a:t>συνδέει την πείνα και τον υποσιτισμό με τη φτώχια στις Ηνωμένες Πολιτείες, θέτοντας εν </a:t>
            </a:r>
            <a:r>
              <a:rPr lang="el-GR" sz="2800" dirty="0" err="1" smtClean="0"/>
              <a:t>αμφιβόλω</a:t>
            </a:r>
            <a:r>
              <a:rPr lang="el-GR" sz="2800" dirty="0" smtClean="0"/>
              <a:t> το στερεότυπο των αναπτυγμένων, προηγμένων και χορτασμένων Αμερικανών και θυμίζοντας ότι η στέρηση δεν είναι θλιβερό προνόμιο των μη-δυτικών «άλλων». </a:t>
            </a:r>
          </a:p>
          <a:p>
            <a:endParaRPr 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Ποσότητα ή ποιότητα;</a:t>
            </a: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smtClean="0"/>
              <a:t>    Ταυτόχρονα διάγουμε την εποχή των πολλών και φτωχών σε θρεπτική αξία τροφίμων ενώ σαφώς παρατηρείται στροφή από την ποιότητα στην ποσότητα. Η διατροφική αυτή λογική επηρεάζει περισσότερο τα φτωχότερα κοινωνικά στρώματα τα οποία τρέφονται με φθηνές και αμφιβόλου ποιότητας τροφές ενώ οι έχοντες ακολουθούν υγιεινά πρότυπα διατροφής που συνάδουν με το γενικότερο </a:t>
            </a:r>
            <a:r>
              <a:rPr lang="en-US" dirty="0" smtClean="0"/>
              <a:t>lifestyle </a:t>
            </a:r>
            <a:r>
              <a:rPr lang="el-GR" dirty="0" smtClean="0"/>
              <a:t>–εδώ η «διάκριση» του </a:t>
            </a:r>
            <a:r>
              <a:rPr lang="en-US" dirty="0" err="1" smtClean="0"/>
              <a:t>Bourdieu</a:t>
            </a:r>
            <a:r>
              <a:rPr lang="el-GR" dirty="0" smtClean="0"/>
              <a:t> σίγουρα δίνει την ταξική διάσταση της κατανάλωσης- με βάση τα βιολογικά προϊόντα, μια διατροφή πλουσιότερη, ποιοτικότερη και σαφώς ακριβότερη.</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Western gaze </a:t>
            </a:r>
            <a:r>
              <a:rPr lang="el-GR" dirty="0" smtClean="0"/>
              <a:t>ή το Δυτικό βλέμμα…</a:t>
            </a:r>
            <a:endParaRPr lang="el-GR" dirty="0"/>
          </a:p>
        </p:txBody>
      </p:sp>
      <p:sp>
        <p:nvSpPr>
          <p:cNvPr id="3" name="2 - Θέση περιεχομένου"/>
          <p:cNvSpPr>
            <a:spLocks noGrp="1"/>
          </p:cNvSpPr>
          <p:nvPr>
            <p:ph idx="1"/>
          </p:nvPr>
        </p:nvSpPr>
        <p:spPr>
          <a:xfrm>
            <a:off x="428596" y="1412776"/>
            <a:ext cx="8535892" cy="5256584"/>
          </a:xfrm>
        </p:spPr>
        <p:txBody>
          <a:bodyPr>
            <a:normAutofit fontScale="32500" lnSpcReduction="20000"/>
          </a:bodyPr>
          <a:lstStyle/>
          <a:p>
            <a:pPr>
              <a:buNone/>
            </a:pPr>
            <a:r>
              <a:rPr lang="el-GR" sz="8000" dirty="0" smtClean="0"/>
              <a:t>    Τη δεκαετία του 1970 και ’80 παρακολουθήσαμε συγκλονισμένοι στις οθόνες των τηλεοράσεων το υπόλοιπο μισό του πλανήτη να πεθαίνει από πείνα: Αιθίοπες, </a:t>
            </a:r>
            <a:r>
              <a:rPr lang="el-GR" sz="8000" dirty="0" err="1" smtClean="0"/>
              <a:t>Σουδανοί</a:t>
            </a:r>
            <a:r>
              <a:rPr lang="el-GR" sz="8000" dirty="0" smtClean="0"/>
              <a:t> και άλλοι Αφρικανοί έγιναν η πεμπτουσία της πείνας και τα σκελετωμένα παιδικά σώματα ταυτίστηκαν με την Αφρικανική ήπειρο στη συνείδηση των δυτικών. Το δυτικό βλέμμα καλλιέργησε μια σχεδόν </a:t>
            </a:r>
            <a:r>
              <a:rPr lang="el-GR" sz="8000" dirty="0" err="1" smtClean="0"/>
              <a:t>ηδονοβλεπτική</a:t>
            </a:r>
            <a:r>
              <a:rPr lang="el-GR" sz="8000" dirty="0" smtClean="0"/>
              <a:t> διάθεση που σαφώς δεν άφησε πολλά περιθώρια για  προβληματοποίηση και κριτική ανάγνωση αυτής της δραματικής επισιτιστικής κρίσης. Η αποικιοκρατία και η απομύζηση των τοπικών πόρων ευθύνεται σε μεγάλο βαθμό για την πείνα και την υπανάπτυξη στον Τρίτο Κόσμο ενώ οι αγαθοεργίες της ένοχης Δύσης μοιάζουν ανίσχυρες να ανακουφίσουν τους Αφρικανικούς πληθυσμούς. </a:t>
            </a:r>
            <a:endParaRPr lang="el-GR" sz="8000" b="1" dirty="0" smtClean="0"/>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3426</Words>
  <Application>Microsoft Office PowerPoint</Application>
  <PresentationFormat>Προβολή στην οθόνη (4:3)</PresentationFormat>
  <Paragraphs>122</Paragraphs>
  <Slides>39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Θέμα του Office</vt:lpstr>
      <vt:lpstr>ΑΝΘΡΩΠΟΛΟΓΙΚΕΣ ΑΝΑΓΝΩΣΕΙΣ ΤΗΣ ΔΙΑΤΡΟΦΙΚΗΣ ΣΤΕΡΗΣΗΣ</vt:lpstr>
      <vt:lpstr>Διαφάνεια 2</vt:lpstr>
      <vt:lpstr>Διαφάνεια 3</vt:lpstr>
      <vt:lpstr>Η ιστορικότητα και το εξηγήσιμο των επισιτιστικών κρίσεων</vt:lpstr>
      <vt:lpstr>Pat Caplan, 1992, “Feasts, Fasts and Famine: Food for Thought” Προς μια ανθρωπολογική ανάγνωση της πείνας</vt:lpstr>
      <vt:lpstr>Διαφάνεια 6</vt:lpstr>
      <vt:lpstr>Η ταξικότητα της πείνας</vt:lpstr>
      <vt:lpstr>Ποσότητα ή ποιότητα;</vt:lpstr>
      <vt:lpstr>Western gaze ή το Δυτικό βλέμμα…</vt:lpstr>
      <vt:lpstr>Διαφάνεια 10</vt:lpstr>
      <vt:lpstr>Διαφάνεια 11</vt:lpstr>
      <vt:lpstr>Μια εθνογραφία της διατροφικής στέρησης και της παροχής διατροφικής βοήθειας στο παρόν</vt:lpstr>
      <vt:lpstr>Emergency food assistance: άμεση, επείγουσα διατροφική βοήθεια…</vt:lpstr>
      <vt:lpstr>Η οργάνωση Trusell Trust: μια χριστιανική φιλανθρωπική οργάνωση</vt:lpstr>
      <vt:lpstr>Πολιτικά ζητούμενα</vt:lpstr>
      <vt:lpstr>Αντιμετωπίζοντας και κατασκευάζοντας τον άλλο… νεόπτωχοι και άνεργοι…</vt:lpstr>
      <vt:lpstr>Kravva, V., 2014, “Politicizing Hospitality: the emergency food assistance landscape in Thessaloniki”</vt:lpstr>
      <vt:lpstr>Από το εργασιακό έθος  στο έθος της κατανάλωσης!</vt:lpstr>
      <vt:lpstr>Γραφειοκρατία και αναποτελεσματικότητα </vt:lpstr>
      <vt:lpstr>Γραφειοκρατίας συνέχεια…</vt:lpstr>
      <vt:lpstr>«Οι δικαιούχοι…» και  «oι ωφελούμενοι» ή παλεύοντας με τη γραφειοκρατία  </vt:lpstr>
      <vt:lpstr>Οι εργαζόμενοι λένε και άλλα!</vt:lpstr>
      <vt:lpstr>Μια στιγμή απόγνωσης…</vt:lpstr>
      <vt:lpstr>Οι διαφορετικές φωνές και ρητορικές: ο δήμος, η εκκλησία και οι NGOs</vt:lpstr>
      <vt:lpstr>Ο Δήμος δια στόματος κοινωνικής λειτουργού</vt:lpstr>
      <vt:lpstr>Ο εθελοντισμός;</vt:lpstr>
      <vt:lpstr>Η Εκκλησία «ε άνθρωποι είναι και αυτοί»:  «ανθρωπισμός» και «φιλανθρωπία…»</vt:lpstr>
      <vt:lpstr>Διαφάνεια 28</vt:lpstr>
      <vt:lpstr>Οι μακρινοί άλλοι…</vt:lpstr>
      <vt:lpstr>Η Εκκλησία, ο επίτροπος, οι κυρίες του φιλόπτωχου ταμείου και η ενορία του Αγίου Δημητρίου</vt:lpstr>
      <vt:lpstr>Slavoj Zizek, 2011, Living the End Times</vt:lpstr>
      <vt:lpstr>Οι NGOs παλεύουν να αποδείξουν ότι ο ελέφαντας δεν πετά…</vt:lpstr>
      <vt:lpstr>Και με τα κοντολήξιμα τι γίνεται;</vt:lpstr>
      <vt:lpstr>Διαφάνεια 34</vt:lpstr>
      <vt:lpstr>Το υπνωτήριο αστέγων και οι ασκούμενες βιοπολιτικές</vt:lpstr>
      <vt:lpstr>Food as a human right ή ο λόγος περί ανθρωπίνων δικαιωμάτων</vt:lpstr>
      <vt:lpstr>Η ύστερη νεωτερική συνθήκη και το πάγωμα της εικόνας</vt:lpstr>
      <vt:lpstr>Διαφάνεια 38</vt:lpstr>
      <vt:lpstr>valiakravva@gmail.com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ΑΝΑΓΝΩΣΕΙΣ ΤΗΣ ΔΙΑΤΡΟΦΙΚΗΣ ΣΤΕΡΗΣΗΣ</dc:title>
  <dc:creator>BALIA</dc:creator>
  <cp:lastModifiedBy>Χρήστης</cp:lastModifiedBy>
  <cp:revision>52</cp:revision>
  <dcterms:created xsi:type="dcterms:W3CDTF">2016-04-26T18:40:51Z</dcterms:created>
  <dcterms:modified xsi:type="dcterms:W3CDTF">2020-05-18T06:03:11Z</dcterms:modified>
</cp:coreProperties>
</file>