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wav" ContentType="audio/wav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8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9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0.bin" ContentType="application/vnd.openxmlformats-officedocument.oleObject"/>
  <Override PartName="/ppt/notesSlides/notesSlide49.xml" ContentType="application/vnd.openxmlformats-officedocument.presentationml.notesSlide+xml"/>
  <Override PartName="/ppt/embeddings/oleObject11.bin" ContentType="application/vnd.openxmlformats-officedocument.oleObject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embeddings/oleObject12.bin" ContentType="application/vnd.openxmlformats-officedocument.oleObject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57.xml" ContentType="application/vnd.openxmlformats-officedocument.presentationml.notesSlide+xml"/>
  <Override PartName="/ppt/embeddings/oleObject15.bin" ContentType="application/vnd.openxmlformats-officedocument.oleObject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embeddings/oleObject16.bin" ContentType="application/vnd.openxmlformats-officedocument.oleObject"/>
  <Override PartName="/ppt/notesSlides/notesSlide62.xml" ContentType="application/vnd.openxmlformats-officedocument.presentationml.notesSlide+xml"/>
  <Override PartName="/ppt/embeddings/oleObject17.bin" ContentType="application/vnd.openxmlformats-officedocument.oleObject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18.bin" ContentType="application/vnd.openxmlformats-officedocument.oleObject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embeddings/oleObject19.bin" ContentType="application/vnd.openxmlformats-officedocument.oleObject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937" r:id="rId2"/>
    <p:sldId id="670" r:id="rId3"/>
    <p:sldId id="333" r:id="rId4"/>
    <p:sldId id="822" r:id="rId5"/>
    <p:sldId id="385" r:id="rId6"/>
    <p:sldId id="921" r:id="rId7"/>
    <p:sldId id="838" r:id="rId8"/>
    <p:sldId id="628" r:id="rId9"/>
    <p:sldId id="629" r:id="rId10"/>
    <p:sldId id="630" r:id="rId11"/>
    <p:sldId id="631" r:id="rId12"/>
    <p:sldId id="633" r:id="rId13"/>
    <p:sldId id="812" r:id="rId14"/>
    <p:sldId id="746" r:id="rId15"/>
    <p:sldId id="636" r:id="rId16"/>
    <p:sldId id="712" r:id="rId17"/>
    <p:sldId id="713" r:id="rId18"/>
    <p:sldId id="714" r:id="rId19"/>
    <p:sldId id="638" r:id="rId20"/>
    <p:sldId id="715" r:id="rId21"/>
    <p:sldId id="639" r:id="rId22"/>
    <p:sldId id="640" r:id="rId23"/>
    <p:sldId id="891" r:id="rId24"/>
    <p:sldId id="892" r:id="rId25"/>
    <p:sldId id="824" r:id="rId26"/>
    <p:sldId id="929" r:id="rId27"/>
    <p:sldId id="930" r:id="rId28"/>
    <p:sldId id="647" r:id="rId29"/>
    <p:sldId id="893" r:id="rId30"/>
    <p:sldId id="894" r:id="rId31"/>
    <p:sldId id="648" r:id="rId32"/>
    <p:sldId id="649" r:id="rId33"/>
    <p:sldId id="830" r:id="rId34"/>
    <p:sldId id="839" r:id="rId35"/>
    <p:sldId id="475" r:id="rId36"/>
    <p:sldId id="476" r:id="rId37"/>
    <p:sldId id="313" r:id="rId38"/>
    <p:sldId id="650" r:id="rId39"/>
    <p:sldId id="651" r:id="rId40"/>
    <p:sldId id="841" r:id="rId41"/>
    <p:sldId id="653" r:id="rId42"/>
    <p:sldId id="931" r:id="rId43"/>
    <p:sldId id="932" r:id="rId44"/>
    <p:sldId id="657" r:id="rId45"/>
    <p:sldId id="658" r:id="rId46"/>
    <p:sldId id="335" r:id="rId47"/>
    <p:sldId id="938" r:id="rId48"/>
    <p:sldId id="939" r:id="rId49"/>
    <p:sldId id="940" r:id="rId50"/>
    <p:sldId id="941" r:id="rId51"/>
    <p:sldId id="943" r:id="rId52"/>
    <p:sldId id="991" r:id="rId53"/>
    <p:sldId id="944" r:id="rId54"/>
    <p:sldId id="945" r:id="rId55"/>
    <p:sldId id="946" r:id="rId56"/>
    <p:sldId id="947" r:id="rId57"/>
    <p:sldId id="948" r:id="rId58"/>
    <p:sldId id="949" r:id="rId59"/>
    <p:sldId id="950" r:id="rId60"/>
    <p:sldId id="951" r:id="rId61"/>
    <p:sldId id="952" r:id="rId62"/>
    <p:sldId id="953" r:id="rId63"/>
    <p:sldId id="954" r:id="rId64"/>
    <p:sldId id="955" r:id="rId65"/>
    <p:sldId id="956" r:id="rId66"/>
    <p:sldId id="957" r:id="rId67"/>
    <p:sldId id="958" r:id="rId68"/>
    <p:sldId id="959" r:id="rId69"/>
    <p:sldId id="960" r:id="rId70"/>
    <p:sldId id="961" r:id="rId71"/>
    <p:sldId id="962" r:id="rId72"/>
    <p:sldId id="963" r:id="rId73"/>
    <p:sldId id="964" r:id="rId74"/>
    <p:sldId id="965" r:id="rId75"/>
    <p:sldId id="966" r:id="rId76"/>
    <p:sldId id="967" r:id="rId77"/>
    <p:sldId id="968" r:id="rId78"/>
    <p:sldId id="969" r:id="rId79"/>
    <p:sldId id="970" r:id="rId80"/>
    <p:sldId id="971" r:id="rId81"/>
    <p:sldId id="972" r:id="rId82"/>
    <p:sldId id="973" r:id="rId83"/>
    <p:sldId id="974" r:id="rId84"/>
    <p:sldId id="975" r:id="rId85"/>
    <p:sldId id="976" r:id="rId86"/>
    <p:sldId id="977" r:id="rId87"/>
    <p:sldId id="978" r:id="rId88"/>
    <p:sldId id="979" r:id="rId89"/>
    <p:sldId id="980" r:id="rId90"/>
    <p:sldId id="981" r:id="rId91"/>
    <p:sldId id="982" r:id="rId92"/>
    <p:sldId id="983" r:id="rId93"/>
    <p:sldId id="984" r:id="rId94"/>
    <p:sldId id="985" r:id="rId95"/>
    <p:sldId id="986" r:id="rId96"/>
    <p:sldId id="987" r:id="rId97"/>
    <p:sldId id="988" r:id="rId98"/>
    <p:sldId id="989" r:id="rId99"/>
    <p:sldId id="990" r:id="rId100"/>
  </p:sldIdLst>
  <p:sldSz cx="9144000" cy="6858000" type="screen4x3"/>
  <p:notesSz cx="70866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FFFF00"/>
    <a:srgbClr val="FF9966"/>
    <a:srgbClr val="FF0000"/>
    <a:srgbClr val="663300"/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2" autoAdjust="0"/>
    <p:restoredTop sz="97857" autoAdjust="0"/>
  </p:normalViewPr>
  <p:slideViewPr>
    <p:cSldViewPr snapToGrid="0">
      <p:cViewPr>
        <p:scale>
          <a:sx n="75" d="100"/>
          <a:sy n="75" d="100"/>
        </p:scale>
        <p:origin x="-1136" y="-496"/>
      </p:cViewPr>
      <p:guideLst>
        <p:guide orient="horz" pos="319"/>
        <p:guide orient="horz" pos="1587"/>
        <p:guide orient="horz" pos="3946"/>
        <p:guide pos="5548"/>
        <p:guide pos="3039"/>
        <p:guide pos="47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06" y="-72"/>
      </p:cViewPr>
      <p:guideLst>
        <p:guide orient="horz" pos="666"/>
        <p:guide pos="3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endParaRPr lang="de-CH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endParaRPr lang="de-CH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78988"/>
            <a:ext cx="30718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endParaRPr lang="de-CH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678988"/>
            <a:ext cx="30718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47845986-FFDD-446E-AE5B-DC2A906C8B4C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03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1333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6163"/>
            <a:ext cx="5197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77825" y="9598025"/>
            <a:ext cx="4587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868" tIns="47431" rIns="94868" bIns="47431">
            <a:spAutoFit/>
          </a:bodyPr>
          <a:lstStyle/>
          <a:p>
            <a:pPr defTabSz="949325"/>
            <a:r>
              <a:rPr lang="de-DE" sz="800"/>
              <a:t>V 6.2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45200" y="9590088"/>
            <a:ext cx="7889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905" tIns="47452" rIns="94905" bIns="47452">
            <a:spAutoFit/>
          </a:bodyPr>
          <a:lstStyle/>
          <a:p>
            <a:pPr defTabSz="949325"/>
            <a:r>
              <a:rPr lang="de-DE" sz="1000" b="1"/>
              <a:t>Seite </a:t>
            </a:r>
            <a:fld id="{0879FA70-C7D7-49BC-B99A-6B514E61BD4B}" type="slidenum">
              <a:rPr lang="de-DE" sz="1000" b="1"/>
              <a:pPr defTabSz="949325"/>
              <a:t>‹#›</a:t>
            </a:fld>
            <a:endParaRPr lang="de-DE" sz="3700" b="1"/>
          </a:p>
        </p:txBody>
      </p:sp>
    </p:spTree>
    <p:extLst>
      <p:ext uri="{BB962C8B-B14F-4D97-AF65-F5344CB8AC3E}">
        <p14:creationId xmlns:p14="http://schemas.microsoft.com/office/powerpoint/2010/main" val="2585068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image" Target="../media/image2.jpeg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619" name="Picture 3" descr="LEONARDO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959600" cy="660400"/>
          </a:xfrm>
          <a:prstGeom prst="rect">
            <a:avLst/>
          </a:prstGeom>
          <a:noFill/>
        </p:spPr>
      </p:pic>
      <p:sp>
        <p:nvSpPr>
          <p:cNvPr id="1519639" name="Text Box 23"/>
          <p:cNvSpPr txBox="1">
            <a:spLocks noChangeArrowheads="1"/>
          </p:cNvSpPr>
          <p:nvPr/>
        </p:nvSpPr>
        <p:spPr bwMode="auto">
          <a:xfrm>
            <a:off x="890588" y="1436688"/>
            <a:ext cx="5368925" cy="2643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1800" b="1"/>
              <a:t>Περιεχόμενα</a:t>
            </a:r>
          </a:p>
          <a:p>
            <a:endParaRPr lang="el-GR" sz="180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sz="1400"/>
              <a:t> Εισαγωγή					σ.     3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sz="1400"/>
              <a:t> Βασικές έννοιες Ευέλικτου Εργοστασίου		σ.     6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sz="1400"/>
              <a:t> Ο σχεδιασμός γραμμών παραγωγής		σ.   55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sz="1400"/>
              <a:t> Τροφοδοσία υλικών μέσω της μεθόδου ΚΑΝΒΑΝ	σ. 104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sz="1400"/>
              <a:t> Η υποστηρικτική οργάνωση			σ. 156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sz="1400"/>
              <a:t> Δομή Εργου				σ. 181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sz="1400"/>
              <a:t> Επισκόπηση				σ. 195</a:t>
            </a:r>
          </a:p>
          <a:p>
            <a:endParaRPr lang="de-DE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6513" cy="3836987"/>
          </a:xfrm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25" y="4856163"/>
            <a:ext cx="5051425" cy="4600575"/>
          </a:xfrm>
          <a:ln/>
        </p:spPr>
        <p:txBody>
          <a:bodyPr lIns="94905" tIns="47452" rIns="94905" bIns="4745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3625" y="4856163"/>
            <a:ext cx="5051425" cy="4600575"/>
          </a:xfrm>
          <a:noFill/>
          <a:ln/>
        </p:spPr>
        <p:txBody>
          <a:bodyPr lIns="94905" tIns="47452" rIns="94905" bIns="47452"/>
          <a:lstStyle/>
          <a:p>
            <a:endParaRPr lang="de-DE"/>
          </a:p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9574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3625" y="4856163"/>
            <a:ext cx="5051425" cy="4600575"/>
          </a:xfrm>
          <a:ln/>
        </p:spPr>
        <p:txBody>
          <a:bodyPr lIns="94905" tIns="47452" rIns="94905" bIns="47452"/>
          <a:lstStyle/>
          <a:p>
            <a:pPr marL="228600" indent="-228600">
              <a:tabLst>
                <a:tab pos="0" algn="l"/>
              </a:tabLst>
            </a:pPr>
            <a:endParaRPr lang="de-DE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1363663" y="5229225"/>
            <a:ext cx="187325" cy="280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3420" tIns="48578" rIns="93420" bIns="48578">
            <a:spAutoFit/>
          </a:bodyPr>
          <a:lstStyle/>
          <a:p>
            <a:pPr defTabSz="949325"/>
            <a:endParaRPr lang="de-DE" sz="1200" b="1"/>
          </a:p>
        </p:txBody>
      </p:sp>
      <p:sp>
        <p:nvSpPr>
          <p:cNvPr id="870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3625" y="4856163"/>
            <a:ext cx="5051425" cy="4600575"/>
          </a:xfrm>
          <a:ln/>
        </p:spPr>
        <p:txBody>
          <a:bodyPr lIns="94905" tIns="47452" rIns="94905" bIns="4745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" indent="-85725">
              <a:buFontTx/>
              <a:buChar char="-"/>
            </a:pPr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1089025" y="5029200"/>
            <a:ext cx="5197475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081" tIns="47036" rIns="94081" bIns="47036"/>
          <a:lstStyle/>
          <a:p>
            <a:pPr algn="just">
              <a:spcBef>
                <a:spcPct val="30000"/>
              </a:spcBef>
            </a:pPr>
            <a:endParaRPr lang="de-CH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49" tIns="47420" rIns="94849" bIns="47420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3625" y="4856163"/>
            <a:ext cx="5051425" cy="4600575"/>
          </a:xfrm>
          <a:ln/>
        </p:spPr>
        <p:txBody>
          <a:bodyPr lIns="94905" tIns="47452" rIns="94905" bIns="4745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.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832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4072" tIns="47032" rIns="94072" bIns="47032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" indent="-85725"/>
            <a:endParaRPr lang="de-CH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40" tIns="47416" rIns="94840" bIns="47416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" indent="-85725">
              <a:buFontTx/>
              <a:buChar char="-"/>
            </a:pPr>
            <a:endParaRPr lang="de-CH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8771" name="Rectangle 3"/>
          <p:cNvSpPr>
            <a:spLocks noChangeArrowheads="1"/>
          </p:cNvSpPr>
          <p:nvPr/>
        </p:nvSpPr>
        <p:spPr bwMode="auto">
          <a:xfrm>
            <a:off x="1049338" y="4892675"/>
            <a:ext cx="5197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072" tIns="47032" rIns="94072" bIns="47032"/>
          <a:lstStyle/>
          <a:p>
            <a:pPr marL="85725" indent="-85725" algn="just">
              <a:spcBef>
                <a:spcPct val="30000"/>
              </a:spcBef>
            </a:pPr>
            <a:endParaRPr lang="de-CH" sz="120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4072" tIns="47032" rIns="94072" bIns="4703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3625" y="4856163"/>
            <a:ext cx="5051425" cy="4600575"/>
          </a:xfrm>
          <a:ln/>
        </p:spPr>
        <p:txBody>
          <a:bodyPr lIns="94905" tIns="47452" rIns="94905" bIns="47452"/>
          <a:lstStyle/>
          <a:p>
            <a:pPr marL="228600" indent="-228600"/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072" tIns="47032" rIns="94072" bIns="47032"/>
          <a:lstStyle/>
          <a:p>
            <a:pPr marL="180975" indent="-180975" defTabSz="266700"/>
            <a:r>
              <a:rPr lang="de-DE"/>
              <a:t>	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40" tIns="47416" rIns="94840" bIns="47416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  <a:ln/>
        </p:spPr>
        <p:txBody>
          <a:bodyPr lIns="94840" tIns="47416" rIns="94840" bIns="47416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  <a:ln/>
        </p:spPr>
        <p:txBody>
          <a:bodyPr lIns="94840" tIns="47416" rIns="94840" bIns="47416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  <a:ln/>
        </p:spPr>
        <p:txBody>
          <a:bodyPr lIns="94840" tIns="47416" rIns="94840" bIns="47416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40" tIns="47416" rIns="94840" bIns="47416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194300" cy="4600575"/>
          </a:xfrm>
        </p:spPr>
        <p:txBody>
          <a:bodyPr lIns="94844" tIns="47418" rIns="94844" bIns="47418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6512" cy="3836987"/>
          </a:xfrm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00">
              <a:tabLst>
                <a:tab pos="1076325" algn="l"/>
              </a:tabLst>
            </a:pPr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1750" cy="3833812"/>
          </a:xfrm>
          <a:ln/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6163"/>
            <a:ext cx="5667375" cy="460057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3625" y="4856163"/>
            <a:ext cx="5051425" cy="4600575"/>
          </a:xfrm>
          <a:ln/>
        </p:spPr>
        <p:txBody>
          <a:bodyPr lIns="94905" tIns="47452" rIns="94905" bIns="4745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194300" cy="4600575"/>
          </a:xfrm>
        </p:spPr>
        <p:txBody>
          <a:bodyPr lIns="94844" tIns="47418" rIns="94844" bIns="47418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6163"/>
            <a:ext cx="5194300" cy="4600575"/>
          </a:xfrm>
        </p:spPr>
        <p:txBody>
          <a:bodyPr lIns="94844" tIns="47418" rIns="94844" bIns="47418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974850" y="774700"/>
            <a:ext cx="7162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069" name="Text Box 45"/>
          <p:cNvSpPr txBox="1">
            <a:spLocks noChangeArrowheads="1"/>
          </p:cNvSpPr>
          <p:nvPr userDrawn="1"/>
        </p:nvSpPr>
        <p:spPr bwMode="auto">
          <a:xfrm>
            <a:off x="53975" y="11255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Εισαγωγή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53975" y="49863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Δομή Εργου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" name="Text Box 51"/>
          <p:cNvSpPr txBox="1">
            <a:spLocks noChangeArrowheads="1"/>
          </p:cNvSpPr>
          <p:nvPr userDrawn="1"/>
        </p:nvSpPr>
        <p:spPr bwMode="auto">
          <a:xfrm>
            <a:off x="53975" y="5648325"/>
            <a:ext cx="171926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Επισκόπηση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77" name="Object 18"/>
          <p:cNvGraphicFramePr>
            <a:graphicFrameLocks noChangeAspect="1"/>
          </p:cNvGraphicFramePr>
          <p:nvPr/>
        </p:nvGraphicFramePr>
        <p:xfrm>
          <a:off x="322263" y="84138"/>
          <a:ext cx="990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Bild" r:id="rId15" imgW="1036320" imgH="1013460" progId="Word.Picture.8">
                  <p:embed/>
                </p:oleObj>
              </mc:Choice>
              <mc:Fallback>
                <p:oleObj name="Bild" r:id="rId15" imgW="1036320" imgH="1013460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84138"/>
                        <a:ext cx="9906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7.png"/><Relationship Id="rId6" Type="http://schemas.openxmlformats.org/officeDocument/2006/relationships/slide" Target="slide21.xml"/><Relationship Id="rId7" Type="http://schemas.openxmlformats.org/officeDocument/2006/relationships/slide" Target="slide14.xml"/><Relationship Id="rId8" Type="http://schemas.openxmlformats.org/officeDocument/2006/relationships/slide" Target="slide43.xml"/><Relationship Id="rId9" Type="http://schemas.openxmlformats.org/officeDocument/2006/relationships/slide" Target="slide32.xm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4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3.emf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4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43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3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4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5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5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57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Relationship Id="rId3" Type="http://schemas.openxmlformats.org/officeDocument/2006/relationships/audio" Target="../media/audio1.wav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Text Box 2"/>
          <p:cNvSpPr txBox="1">
            <a:spLocks noChangeArrowheads="1"/>
          </p:cNvSpPr>
          <p:nvPr/>
        </p:nvSpPr>
        <p:spPr bwMode="auto">
          <a:xfrm>
            <a:off x="53975" y="11255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Εισαγωγή</a:t>
            </a:r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2146300" y="2616200"/>
            <a:ext cx="6134100" cy="10178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endParaRPr lang="el-GR" b="1" dirty="0"/>
          </a:p>
          <a:p>
            <a:pPr algn="ctr">
              <a:spcBef>
                <a:spcPct val="50000"/>
              </a:spcBef>
            </a:pPr>
            <a:r>
              <a:rPr lang="el-GR" b="1" dirty="0" smtClean="0"/>
              <a:t>    Λιτή </a:t>
            </a:r>
            <a:r>
              <a:rPr lang="el-GR" b="1" dirty="0"/>
              <a:t>Παραγωγή και Παραγωγή σε ροή</a:t>
            </a:r>
            <a:endParaRPr lang="de-DE" b="1" dirty="0"/>
          </a:p>
        </p:txBody>
      </p:sp>
      <p:sp>
        <p:nvSpPr>
          <p:cNvPr id="1844225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184750" y="60232925"/>
            <a:ext cx="0" cy="0"/>
          </a:xfrm>
          <a:custGeom>
            <a:avLst/>
            <a:gdLst>
              <a:gd name="T0" fmla="+- 0 22966 22966"/>
              <a:gd name="T1" fmla="*/ T0 w 1"/>
              <a:gd name="T2" fmla="+- 0 17039 17039"/>
              <a:gd name="T3" fmla="*/ 17039 h 1"/>
              <a:gd name="T4" fmla="+- 0 22966 22966"/>
              <a:gd name="T5" fmla="*/ T4 w 1"/>
              <a:gd name="T6" fmla="+- 0 17039 17039"/>
              <a:gd name="T7" fmla="*/ 17039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8" name="Text Box 4"/>
          <p:cNvSpPr txBox="1">
            <a:spLocks noChangeArrowheads="1"/>
          </p:cNvSpPr>
          <p:nvPr/>
        </p:nvSpPr>
        <p:spPr bwMode="auto">
          <a:xfrm>
            <a:off x="5103813" y="138113"/>
            <a:ext cx="377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Επιτυχημένες</a:t>
            </a:r>
            <a:r>
              <a:rPr lang="en-US">
                <a:solidFill>
                  <a:srgbClr val="990000"/>
                </a:solidFill>
              </a:rPr>
              <a:t> </a:t>
            </a:r>
            <a:r>
              <a:rPr lang="el-GR">
                <a:solidFill>
                  <a:srgbClr val="990000"/>
                </a:solidFill>
              </a:rPr>
              <a:t>επιχειρήσεις</a:t>
            </a:r>
            <a:endParaRPr lang="en-US">
              <a:solidFill>
                <a:srgbClr val="990000"/>
              </a:solidFill>
            </a:endParaRPr>
          </a:p>
        </p:txBody>
      </p:sp>
      <p:grpSp>
        <p:nvGrpSpPr>
          <p:cNvPr id="784411" name="Group 27"/>
          <p:cNvGrpSpPr>
            <a:grpSpLocks/>
          </p:cNvGrpSpPr>
          <p:nvPr/>
        </p:nvGrpSpPr>
        <p:grpSpPr bwMode="auto">
          <a:xfrm>
            <a:off x="3009900" y="1143000"/>
            <a:ext cx="5475288" cy="4940300"/>
            <a:chOff x="1896" y="720"/>
            <a:chExt cx="3449" cy="3112"/>
          </a:xfrm>
        </p:grpSpPr>
        <p:sp>
          <p:nvSpPr>
            <p:cNvPr id="78438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896" y="720"/>
              <a:ext cx="3449" cy="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1" name="Freeform 7"/>
            <p:cNvSpPr>
              <a:spLocks/>
            </p:cNvSpPr>
            <p:nvPr/>
          </p:nvSpPr>
          <p:spPr bwMode="auto">
            <a:xfrm>
              <a:off x="2045" y="810"/>
              <a:ext cx="3300" cy="3022"/>
            </a:xfrm>
            <a:custGeom>
              <a:avLst/>
              <a:gdLst/>
              <a:ahLst/>
              <a:cxnLst>
                <a:cxn ang="0">
                  <a:pos x="3300" y="1502"/>
                </a:cxn>
                <a:cxn ang="0">
                  <a:pos x="3267" y="1805"/>
                </a:cxn>
                <a:cxn ang="0">
                  <a:pos x="3173" y="2088"/>
                </a:cxn>
                <a:cxn ang="0">
                  <a:pos x="3013" y="2350"/>
                </a:cxn>
                <a:cxn ang="0">
                  <a:pos x="2813" y="2577"/>
                </a:cxn>
                <a:cxn ang="0">
                  <a:pos x="2569" y="2760"/>
                </a:cxn>
                <a:cxn ang="0">
                  <a:pos x="2282" y="2901"/>
                </a:cxn>
                <a:cxn ang="0">
                  <a:pos x="1973" y="2991"/>
                </a:cxn>
                <a:cxn ang="0">
                  <a:pos x="1646" y="3022"/>
                </a:cxn>
                <a:cxn ang="0">
                  <a:pos x="1308" y="2991"/>
                </a:cxn>
                <a:cxn ang="0">
                  <a:pos x="999" y="2901"/>
                </a:cxn>
                <a:cxn ang="0">
                  <a:pos x="731" y="2760"/>
                </a:cxn>
                <a:cxn ang="0">
                  <a:pos x="480" y="2577"/>
                </a:cxn>
                <a:cxn ang="0">
                  <a:pos x="287" y="2350"/>
                </a:cxn>
                <a:cxn ang="0">
                  <a:pos x="131" y="2088"/>
                </a:cxn>
                <a:cxn ang="0">
                  <a:pos x="33" y="1805"/>
                </a:cxn>
                <a:cxn ang="0">
                  <a:pos x="0" y="1502"/>
                </a:cxn>
                <a:cxn ang="0">
                  <a:pos x="33" y="1195"/>
                </a:cxn>
                <a:cxn ang="0">
                  <a:pos x="131" y="920"/>
                </a:cxn>
                <a:cxn ang="0">
                  <a:pos x="287" y="661"/>
                </a:cxn>
                <a:cxn ang="0">
                  <a:pos x="480" y="437"/>
                </a:cxn>
                <a:cxn ang="0">
                  <a:pos x="731" y="251"/>
                </a:cxn>
                <a:cxn ang="0">
                  <a:pos x="999" y="113"/>
                </a:cxn>
                <a:cxn ang="0">
                  <a:pos x="1308" y="31"/>
                </a:cxn>
                <a:cxn ang="0">
                  <a:pos x="1646" y="0"/>
                </a:cxn>
                <a:cxn ang="0">
                  <a:pos x="1973" y="31"/>
                </a:cxn>
                <a:cxn ang="0">
                  <a:pos x="2282" y="113"/>
                </a:cxn>
                <a:cxn ang="0">
                  <a:pos x="2569" y="251"/>
                </a:cxn>
                <a:cxn ang="0">
                  <a:pos x="2813" y="437"/>
                </a:cxn>
                <a:cxn ang="0">
                  <a:pos x="3013" y="661"/>
                </a:cxn>
                <a:cxn ang="0">
                  <a:pos x="3173" y="920"/>
                </a:cxn>
                <a:cxn ang="0">
                  <a:pos x="3267" y="1195"/>
                </a:cxn>
                <a:cxn ang="0">
                  <a:pos x="3300" y="1502"/>
                </a:cxn>
              </a:cxnLst>
              <a:rect l="0" t="0" r="r" b="b"/>
              <a:pathLst>
                <a:path w="3300" h="3022">
                  <a:moveTo>
                    <a:pt x="3300" y="1502"/>
                  </a:moveTo>
                  <a:lnTo>
                    <a:pt x="3267" y="1805"/>
                  </a:lnTo>
                  <a:lnTo>
                    <a:pt x="3173" y="2088"/>
                  </a:lnTo>
                  <a:lnTo>
                    <a:pt x="3013" y="2350"/>
                  </a:lnTo>
                  <a:lnTo>
                    <a:pt x="2813" y="2577"/>
                  </a:lnTo>
                  <a:lnTo>
                    <a:pt x="2569" y="2760"/>
                  </a:lnTo>
                  <a:lnTo>
                    <a:pt x="2282" y="2901"/>
                  </a:lnTo>
                  <a:lnTo>
                    <a:pt x="1973" y="2991"/>
                  </a:lnTo>
                  <a:lnTo>
                    <a:pt x="1646" y="3022"/>
                  </a:lnTo>
                  <a:lnTo>
                    <a:pt x="1308" y="2991"/>
                  </a:lnTo>
                  <a:lnTo>
                    <a:pt x="999" y="2901"/>
                  </a:lnTo>
                  <a:lnTo>
                    <a:pt x="731" y="2760"/>
                  </a:lnTo>
                  <a:lnTo>
                    <a:pt x="480" y="2577"/>
                  </a:lnTo>
                  <a:lnTo>
                    <a:pt x="287" y="2350"/>
                  </a:lnTo>
                  <a:lnTo>
                    <a:pt x="131" y="2088"/>
                  </a:lnTo>
                  <a:lnTo>
                    <a:pt x="33" y="1805"/>
                  </a:lnTo>
                  <a:lnTo>
                    <a:pt x="0" y="1502"/>
                  </a:lnTo>
                  <a:lnTo>
                    <a:pt x="33" y="1195"/>
                  </a:lnTo>
                  <a:lnTo>
                    <a:pt x="131" y="920"/>
                  </a:lnTo>
                  <a:lnTo>
                    <a:pt x="287" y="661"/>
                  </a:lnTo>
                  <a:lnTo>
                    <a:pt x="480" y="437"/>
                  </a:lnTo>
                  <a:lnTo>
                    <a:pt x="731" y="251"/>
                  </a:lnTo>
                  <a:lnTo>
                    <a:pt x="999" y="113"/>
                  </a:lnTo>
                  <a:lnTo>
                    <a:pt x="1308" y="31"/>
                  </a:lnTo>
                  <a:lnTo>
                    <a:pt x="1646" y="0"/>
                  </a:lnTo>
                  <a:lnTo>
                    <a:pt x="1973" y="31"/>
                  </a:lnTo>
                  <a:lnTo>
                    <a:pt x="2282" y="113"/>
                  </a:lnTo>
                  <a:lnTo>
                    <a:pt x="2569" y="251"/>
                  </a:lnTo>
                  <a:lnTo>
                    <a:pt x="2813" y="437"/>
                  </a:lnTo>
                  <a:lnTo>
                    <a:pt x="3013" y="661"/>
                  </a:lnTo>
                  <a:lnTo>
                    <a:pt x="3173" y="920"/>
                  </a:lnTo>
                  <a:lnTo>
                    <a:pt x="3267" y="1195"/>
                  </a:lnTo>
                  <a:lnTo>
                    <a:pt x="3300" y="150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2" name="Freeform 8"/>
            <p:cNvSpPr>
              <a:spLocks/>
            </p:cNvSpPr>
            <p:nvPr/>
          </p:nvSpPr>
          <p:spPr bwMode="auto">
            <a:xfrm>
              <a:off x="1900" y="723"/>
              <a:ext cx="3300" cy="3016"/>
            </a:xfrm>
            <a:custGeom>
              <a:avLst/>
              <a:gdLst/>
              <a:ahLst/>
              <a:cxnLst>
                <a:cxn ang="0">
                  <a:pos x="3300" y="1500"/>
                </a:cxn>
                <a:cxn ang="0">
                  <a:pos x="3267" y="1803"/>
                </a:cxn>
                <a:cxn ang="0">
                  <a:pos x="3169" y="2082"/>
                </a:cxn>
                <a:cxn ang="0">
                  <a:pos x="3013" y="2344"/>
                </a:cxn>
                <a:cxn ang="0">
                  <a:pos x="2813" y="2571"/>
                </a:cxn>
                <a:cxn ang="0">
                  <a:pos x="2569" y="2757"/>
                </a:cxn>
                <a:cxn ang="0">
                  <a:pos x="2282" y="2895"/>
                </a:cxn>
                <a:cxn ang="0">
                  <a:pos x="1973" y="2988"/>
                </a:cxn>
                <a:cxn ang="0">
                  <a:pos x="1642" y="3016"/>
                </a:cxn>
                <a:cxn ang="0">
                  <a:pos x="1308" y="2988"/>
                </a:cxn>
                <a:cxn ang="0">
                  <a:pos x="999" y="2895"/>
                </a:cxn>
                <a:cxn ang="0">
                  <a:pos x="730" y="2757"/>
                </a:cxn>
                <a:cxn ang="0">
                  <a:pos x="487" y="2571"/>
                </a:cxn>
                <a:cxn ang="0">
                  <a:pos x="287" y="2344"/>
                </a:cxn>
                <a:cxn ang="0">
                  <a:pos x="127" y="2082"/>
                </a:cxn>
                <a:cxn ang="0">
                  <a:pos x="32" y="1803"/>
                </a:cxn>
                <a:cxn ang="0">
                  <a:pos x="0" y="1500"/>
                </a:cxn>
                <a:cxn ang="0">
                  <a:pos x="32" y="1189"/>
                </a:cxn>
                <a:cxn ang="0">
                  <a:pos x="127" y="914"/>
                </a:cxn>
                <a:cxn ang="0">
                  <a:pos x="287" y="655"/>
                </a:cxn>
                <a:cxn ang="0">
                  <a:pos x="487" y="442"/>
                </a:cxn>
                <a:cxn ang="0">
                  <a:pos x="730" y="255"/>
                </a:cxn>
                <a:cxn ang="0">
                  <a:pos x="999" y="118"/>
                </a:cxn>
                <a:cxn ang="0">
                  <a:pos x="1308" y="31"/>
                </a:cxn>
                <a:cxn ang="0">
                  <a:pos x="1642" y="0"/>
                </a:cxn>
                <a:cxn ang="0">
                  <a:pos x="1973" y="31"/>
                </a:cxn>
                <a:cxn ang="0">
                  <a:pos x="2282" y="118"/>
                </a:cxn>
                <a:cxn ang="0">
                  <a:pos x="2569" y="255"/>
                </a:cxn>
                <a:cxn ang="0">
                  <a:pos x="2813" y="442"/>
                </a:cxn>
                <a:cxn ang="0">
                  <a:pos x="3013" y="655"/>
                </a:cxn>
                <a:cxn ang="0">
                  <a:pos x="3169" y="914"/>
                </a:cxn>
                <a:cxn ang="0">
                  <a:pos x="3267" y="1189"/>
                </a:cxn>
                <a:cxn ang="0">
                  <a:pos x="3300" y="1500"/>
                </a:cxn>
              </a:cxnLst>
              <a:rect l="0" t="0" r="r" b="b"/>
              <a:pathLst>
                <a:path w="3300" h="3016">
                  <a:moveTo>
                    <a:pt x="3300" y="1500"/>
                  </a:moveTo>
                  <a:lnTo>
                    <a:pt x="3267" y="1803"/>
                  </a:lnTo>
                  <a:lnTo>
                    <a:pt x="3169" y="2082"/>
                  </a:lnTo>
                  <a:lnTo>
                    <a:pt x="3013" y="2344"/>
                  </a:lnTo>
                  <a:lnTo>
                    <a:pt x="2813" y="2571"/>
                  </a:lnTo>
                  <a:lnTo>
                    <a:pt x="2569" y="2757"/>
                  </a:lnTo>
                  <a:lnTo>
                    <a:pt x="2282" y="2895"/>
                  </a:lnTo>
                  <a:lnTo>
                    <a:pt x="1973" y="2988"/>
                  </a:lnTo>
                  <a:lnTo>
                    <a:pt x="1642" y="3016"/>
                  </a:lnTo>
                  <a:lnTo>
                    <a:pt x="1308" y="2988"/>
                  </a:lnTo>
                  <a:lnTo>
                    <a:pt x="999" y="2895"/>
                  </a:lnTo>
                  <a:lnTo>
                    <a:pt x="730" y="2757"/>
                  </a:lnTo>
                  <a:lnTo>
                    <a:pt x="487" y="2571"/>
                  </a:lnTo>
                  <a:lnTo>
                    <a:pt x="287" y="2344"/>
                  </a:lnTo>
                  <a:lnTo>
                    <a:pt x="127" y="2082"/>
                  </a:lnTo>
                  <a:lnTo>
                    <a:pt x="32" y="1803"/>
                  </a:lnTo>
                  <a:lnTo>
                    <a:pt x="0" y="1500"/>
                  </a:lnTo>
                  <a:lnTo>
                    <a:pt x="32" y="1189"/>
                  </a:lnTo>
                  <a:lnTo>
                    <a:pt x="127" y="914"/>
                  </a:lnTo>
                  <a:lnTo>
                    <a:pt x="287" y="655"/>
                  </a:lnTo>
                  <a:lnTo>
                    <a:pt x="487" y="442"/>
                  </a:lnTo>
                  <a:lnTo>
                    <a:pt x="730" y="255"/>
                  </a:lnTo>
                  <a:lnTo>
                    <a:pt x="999" y="118"/>
                  </a:lnTo>
                  <a:lnTo>
                    <a:pt x="1308" y="31"/>
                  </a:lnTo>
                  <a:lnTo>
                    <a:pt x="1642" y="0"/>
                  </a:lnTo>
                  <a:lnTo>
                    <a:pt x="1973" y="31"/>
                  </a:lnTo>
                  <a:lnTo>
                    <a:pt x="2282" y="118"/>
                  </a:lnTo>
                  <a:lnTo>
                    <a:pt x="2569" y="255"/>
                  </a:lnTo>
                  <a:lnTo>
                    <a:pt x="2813" y="442"/>
                  </a:lnTo>
                  <a:lnTo>
                    <a:pt x="3013" y="655"/>
                  </a:lnTo>
                  <a:lnTo>
                    <a:pt x="3169" y="914"/>
                  </a:lnTo>
                  <a:lnTo>
                    <a:pt x="3267" y="1189"/>
                  </a:lnTo>
                  <a:lnTo>
                    <a:pt x="3300" y="1500"/>
                  </a:lnTo>
                  <a:close/>
                </a:path>
              </a:pathLst>
            </a:cu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tint val="53725"/>
                    <a:invGamma/>
                  </a:srgbClr>
                </a:gs>
              </a:gsLst>
              <a:lin ang="2700000" scaled="1"/>
            </a:gra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3" name="Freeform 9"/>
            <p:cNvSpPr>
              <a:spLocks/>
            </p:cNvSpPr>
            <p:nvPr/>
          </p:nvSpPr>
          <p:spPr bwMode="auto">
            <a:xfrm>
              <a:off x="1900" y="723"/>
              <a:ext cx="3300" cy="3016"/>
            </a:xfrm>
            <a:custGeom>
              <a:avLst/>
              <a:gdLst/>
              <a:ahLst/>
              <a:cxnLst>
                <a:cxn ang="0">
                  <a:pos x="3300" y="1500"/>
                </a:cxn>
                <a:cxn ang="0">
                  <a:pos x="3267" y="1803"/>
                </a:cxn>
                <a:cxn ang="0">
                  <a:pos x="3169" y="2082"/>
                </a:cxn>
                <a:cxn ang="0">
                  <a:pos x="3013" y="2344"/>
                </a:cxn>
                <a:cxn ang="0">
                  <a:pos x="2813" y="2571"/>
                </a:cxn>
                <a:cxn ang="0">
                  <a:pos x="2569" y="2757"/>
                </a:cxn>
                <a:cxn ang="0">
                  <a:pos x="2282" y="2895"/>
                </a:cxn>
                <a:cxn ang="0">
                  <a:pos x="1973" y="2988"/>
                </a:cxn>
                <a:cxn ang="0">
                  <a:pos x="1642" y="3016"/>
                </a:cxn>
                <a:cxn ang="0">
                  <a:pos x="1308" y="2988"/>
                </a:cxn>
                <a:cxn ang="0">
                  <a:pos x="999" y="2895"/>
                </a:cxn>
                <a:cxn ang="0">
                  <a:pos x="730" y="2757"/>
                </a:cxn>
                <a:cxn ang="0">
                  <a:pos x="487" y="2571"/>
                </a:cxn>
                <a:cxn ang="0">
                  <a:pos x="287" y="2344"/>
                </a:cxn>
                <a:cxn ang="0">
                  <a:pos x="127" y="2082"/>
                </a:cxn>
                <a:cxn ang="0">
                  <a:pos x="32" y="1803"/>
                </a:cxn>
                <a:cxn ang="0">
                  <a:pos x="0" y="1500"/>
                </a:cxn>
                <a:cxn ang="0">
                  <a:pos x="32" y="1189"/>
                </a:cxn>
                <a:cxn ang="0">
                  <a:pos x="127" y="914"/>
                </a:cxn>
                <a:cxn ang="0">
                  <a:pos x="287" y="655"/>
                </a:cxn>
                <a:cxn ang="0">
                  <a:pos x="487" y="442"/>
                </a:cxn>
                <a:cxn ang="0">
                  <a:pos x="730" y="255"/>
                </a:cxn>
                <a:cxn ang="0">
                  <a:pos x="999" y="118"/>
                </a:cxn>
                <a:cxn ang="0">
                  <a:pos x="1308" y="31"/>
                </a:cxn>
                <a:cxn ang="0">
                  <a:pos x="1642" y="0"/>
                </a:cxn>
                <a:cxn ang="0">
                  <a:pos x="1973" y="31"/>
                </a:cxn>
                <a:cxn ang="0">
                  <a:pos x="2282" y="118"/>
                </a:cxn>
                <a:cxn ang="0">
                  <a:pos x="2569" y="255"/>
                </a:cxn>
                <a:cxn ang="0">
                  <a:pos x="2813" y="442"/>
                </a:cxn>
                <a:cxn ang="0">
                  <a:pos x="3013" y="655"/>
                </a:cxn>
                <a:cxn ang="0">
                  <a:pos x="3169" y="914"/>
                </a:cxn>
                <a:cxn ang="0">
                  <a:pos x="3267" y="1189"/>
                </a:cxn>
                <a:cxn ang="0">
                  <a:pos x="3300" y="1500"/>
                </a:cxn>
              </a:cxnLst>
              <a:rect l="0" t="0" r="r" b="b"/>
              <a:pathLst>
                <a:path w="3300" h="3016">
                  <a:moveTo>
                    <a:pt x="3300" y="1500"/>
                  </a:moveTo>
                  <a:lnTo>
                    <a:pt x="3267" y="1803"/>
                  </a:lnTo>
                  <a:lnTo>
                    <a:pt x="3169" y="2082"/>
                  </a:lnTo>
                  <a:lnTo>
                    <a:pt x="3013" y="2344"/>
                  </a:lnTo>
                  <a:lnTo>
                    <a:pt x="2813" y="2571"/>
                  </a:lnTo>
                  <a:lnTo>
                    <a:pt x="2569" y="2757"/>
                  </a:lnTo>
                  <a:lnTo>
                    <a:pt x="2282" y="2895"/>
                  </a:lnTo>
                  <a:lnTo>
                    <a:pt x="1973" y="2988"/>
                  </a:lnTo>
                  <a:lnTo>
                    <a:pt x="1642" y="3016"/>
                  </a:lnTo>
                  <a:lnTo>
                    <a:pt x="1308" y="2988"/>
                  </a:lnTo>
                  <a:lnTo>
                    <a:pt x="999" y="2895"/>
                  </a:lnTo>
                  <a:lnTo>
                    <a:pt x="730" y="2757"/>
                  </a:lnTo>
                  <a:lnTo>
                    <a:pt x="487" y="2571"/>
                  </a:lnTo>
                  <a:lnTo>
                    <a:pt x="287" y="2344"/>
                  </a:lnTo>
                  <a:lnTo>
                    <a:pt x="127" y="2082"/>
                  </a:lnTo>
                  <a:lnTo>
                    <a:pt x="32" y="1803"/>
                  </a:lnTo>
                  <a:lnTo>
                    <a:pt x="0" y="1500"/>
                  </a:lnTo>
                  <a:lnTo>
                    <a:pt x="32" y="1189"/>
                  </a:lnTo>
                  <a:lnTo>
                    <a:pt x="127" y="914"/>
                  </a:lnTo>
                  <a:lnTo>
                    <a:pt x="287" y="655"/>
                  </a:lnTo>
                  <a:lnTo>
                    <a:pt x="487" y="442"/>
                  </a:lnTo>
                  <a:lnTo>
                    <a:pt x="730" y="255"/>
                  </a:lnTo>
                  <a:lnTo>
                    <a:pt x="999" y="118"/>
                  </a:lnTo>
                  <a:lnTo>
                    <a:pt x="1308" y="31"/>
                  </a:lnTo>
                  <a:lnTo>
                    <a:pt x="1642" y="0"/>
                  </a:lnTo>
                  <a:lnTo>
                    <a:pt x="1973" y="31"/>
                  </a:lnTo>
                  <a:lnTo>
                    <a:pt x="2282" y="118"/>
                  </a:lnTo>
                  <a:lnTo>
                    <a:pt x="2569" y="255"/>
                  </a:lnTo>
                  <a:lnTo>
                    <a:pt x="2813" y="442"/>
                  </a:lnTo>
                  <a:lnTo>
                    <a:pt x="3013" y="655"/>
                  </a:lnTo>
                  <a:lnTo>
                    <a:pt x="3169" y="914"/>
                  </a:lnTo>
                  <a:lnTo>
                    <a:pt x="3267" y="1189"/>
                  </a:lnTo>
                  <a:lnTo>
                    <a:pt x="3300" y="1500"/>
                  </a:lnTo>
                  <a:close/>
                </a:path>
              </a:pathLst>
            </a:custGeom>
            <a:noFill/>
            <a:ln w="6350">
              <a:solidFill>
                <a:srgbClr val="00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4" name="Freeform 10"/>
            <p:cNvSpPr>
              <a:spLocks/>
            </p:cNvSpPr>
            <p:nvPr/>
          </p:nvSpPr>
          <p:spPr bwMode="auto">
            <a:xfrm>
              <a:off x="1900" y="723"/>
              <a:ext cx="3300" cy="3016"/>
            </a:xfrm>
            <a:custGeom>
              <a:avLst/>
              <a:gdLst/>
              <a:ahLst/>
              <a:cxnLst>
                <a:cxn ang="0">
                  <a:pos x="3300" y="1500"/>
                </a:cxn>
                <a:cxn ang="0">
                  <a:pos x="3267" y="1803"/>
                </a:cxn>
                <a:cxn ang="0">
                  <a:pos x="3169" y="2082"/>
                </a:cxn>
                <a:cxn ang="0">
                  <a:pos x="3013" y="2344"/>
                </a:cxn>
                <a:cxn ang="0">
                  <a:pos x="2813" y="2571"/>
                </a:cxn>
                <a:cxn ang="0">
                  <a:pos x="2569" y="2757"/>
                </a:cxn>
                <a:cxn ang="0">
                  <a:pos x="2282" y="2895"/>
                </a:cxn>
                <a:cxn ang="0">
                  <a:pos x="1973" y="2988"/>
                </a:cxn>
                <a:cxn ang="0">
                  <a:pos x="1642" y="3016"/>
                </a:cxn>
                <a:cxn ang="0">
                  <a:pos x="1308" y="2988"/>
                </a:cxn>
                <a:cxn ang="0">
                  <a:pos x="999" y="2895"/>
                </a:cxn>
                <a:cxn ang="0">
                  <a:pos x="730" y="2757"/>
                </a:cxn>
                <a:cxn ang="0">
                  <a:pos x="487" y="2571"/>
                </a:cxn>
                <a:cxn ang="0">
                  <a:pos x="287" y="2344"/>
                </a:cxn>
                <a:cxn ang="0">
                  <a:pos x="127" y="2082"/>
                </a:cxn>
                <a:cxn ang="0">
                  <a:pos x="32" y="1803"/>
                </a:cxn>
                <a:cxn ang="0">
                  <a:pos x="0" y="1500"/>
                </a:cxn>
                <a:cxn ang="0">
                  <a:pos x="32" y="1189"/>
                </a:cxn>
                <a:cxn ang="0">
                  <a:pos x="127" y="914"/>
                </a:cxn>
                <a:cxn ang="0">
                  <a:pos x="287" y="655"/>
                </a:cxn>
                <a:cxn ang="0">
                  <a:pos x="487" y="442"/>
                </a:cxn>
                <a:cxn ang="0">
                  <a:pos x="730" y="255"/>
                </a:cxn>
                <a:cxn ang="0">
                  <a:pos x="999" y="118"/>
                </a:cxn>
                <a:cxn ang="0">
                  <a:pos x="1308" y="31"/>
                </a:cxn>
                <a:cxn ang="0">
                  <a:pos x="1642" y="0"/>
                </a:cxn>
                <a:cxn ang="0">
                  <a:pos x="1973" y="31"/>
                </a:cxn>
                <a:cxn ang="0">
                  <a:pos x="2282" y="118"/>
                </a:cxn>
                <a:cxn ang="0">
                  <a:pos x="2569" y="255"/>
                </a:cxn>
                <a:cxn ang="0">
                  <a:pos x="2813" y="442"/>
                </a:cxn>
                <a:cxn ang="0">
                  <a:pos x="3013" y="655"/>
                </a:cxn>
                <a:cxn ang="0">
                  <a:pos x="3169" y="914"/>
                </a:cxn>
                <a:cxn ang="0">
                  <a:pos x="3267" y="1189"/>
                </a:cxn>
                <a:cxn ang="0">
                  <a:pos x="3300" y="1500"/>
                </a:cxn>
              </a:cxnLst>
              <a:rect l="0" t="0" r="r" b="b"/>
              <a:pathLst>
                <a:path w="3300" h="3016">
                  <a:moveTo>
                    <a:pt x="3300" y="1500"/>
                  </a:moveTo>
                  <a:lnTo>
                    <a:pt x="3267" y="1803"/>
                  </a:lnTo>
                  <a:lnTo>
                    <a:pt x="3169" y="2082"/>
                  </a:lnTo>
                  <a:lnTo>
                    <a:pt x="3013" y="2344"/>
                  </a:lnTo>
                  <a:lnTo>
                    <a:pt x="2813" y="2571"/>
                  </a:lnTo>
                  <a:lnTo>
                    <a:pt x="2569" y="2757"/>
                  </a:lnTo>
                  <a:lnTo>
                    <a:pt x="2282" y="2895"/>
                  </a:lnTo>
                  <a:lnTo>
                    <a:pt x="1973" y="2988"/>
                  </a:lnTo>
                  <a:lnTo>
                    <a:pt x="1642" y="3016"/>
                  </a:lnTo>
                  <a:lnTo>
                    <a:pt x="1308" y="2988"/>
                  </a:lnTo>
                  <a:lnTo>
                    <a:pt x="999" y="2895"/>
                  </a:lnTo>
                  <a:lnTo>
                    <a:pt x="730" y="2757"/>
                  </a:lnTo>
                  <a:lnTo>
                    <a:pt x="487" y="2571"/>
                  </a:lnTo>
                  <a:lnTo>
                    <a:pt x="287" y="2344"/>
                  </a:lnTo>
                  <a:lnTo>
                    <a:pt x="127" y="2082"/>
                  </a:lnTo>
                  <a:lnTo>
                    <a:pt x="32" y="1803"/>
                  </a:lnTo>
                  <a:lnTo>
                    <a:pt x="0" y="1500"/>
                  </a:lnTo>
                  <a:lnTo>
                    <a:pt x="32" y="1189"/>
                  </a:lnTo>
                  <a:lnTo>
                    <a:pt x="127" y="914"/>
                  </a:lnTo>
                  <a:lnTo>
                    <a:pt x="287" y="655"/>
                  </a:lnTo>
                  <a:lnTo>
                    <a:pt x="487" y="442"/>
                  </a:lnTo>
                  <a:lnTo>
                    <a:pt x="730" y="255"/>
                  </a:lnTo>
                  <a:lnTo>
                    <a:pt x="999" y="118"/>
                  </a:lnTo>
                  <a:lnTo>
                    <a:pt x="1308" y="31"/>
                  </a:lnTo>
                  <a:lnTo>
                    <a:pt x="1642" y="0"/>
                  </a:lnTo>
                  <a:lnTo>
                    <a:pt x="1973" y="31"/>
                  </a:lnTo>
                  <a:lnTo>
                    <a:pt x="2282" y="118"/>
                  </a:lnTo>
                  <a:lnTo>
                    <a:pt x="2569" y="255"/>
                  </a:lnTo>
                  <a:lnTo>
                    <a:pt x="2813" y="442"/>
                  </a:lnTo>
                  <a:lnTo>
                    <a:pt x="3013" y="655"/>
                  </a:lnTo>
                  <a:lnTo>
                    <a:pt x="3169" y="914"/>
                  </a:lnTo>
                  <a:lnTo>
                    <a:pt x="3267" y="1189"/>
                  </a:lnTo>
                  <a:lnTo>
                    <a:pt x="3300" y="150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5" name="Freeform 11"/>
            <p:cNvSpPr>
              <a:spLocks/>
            </p:cNvSpPr>
            <p:nvPr/>
          </p:nvSpPr>
          <p:spPr bwMode="auto">
            <a:xfrm>
              <a:off x="2299" y="723"/>
              <a:ext cx="1218" cy="2940"/>
            </a:xfrm>
            <a:custGeom>
              <a:avLst/>
              <a:gdLst/>
              <a:ahLst/>
              <a:cxnLst>
                <a:cxn ang="0">
                  <a:pos x="1218" y="2940"/>
                </a:cxn>
                <a:cxn ang="0">
                  <a:pos x="578" y="2664"/>
                </a:cxn>
                <a:cxn ang="0">
                  <a:pos x="280" y="2299"/>
                </a:cxn>
                <a:cxn ang="0">
                  <a:pos x="135" y="2034"/>
                </a:cxn>
                <a:cxn ang="0">
                  <a:pos x="48" y="1710"/>
                </a:cxn>
                <a:cxn ang="0">
                  <a:pos x="0" y="1482"/>
                </a:cxn>
                <a:cxn ang="0">
                  <a:pos x="0" y="1217"/>
                </a:cxn>
                <a:cxn ang="0">
                  <a:pos x="135" y="810"/>
                </a:cxn>
                <a:cxn ang="0">
                  <a:pos x="342" y="493"/>
                </a:cxn>
                <a:cxn ang="0">
                  <a:pos x="676" y="180"/>
                </a:cxn>
                <a:cxn ang="0">
                  <a:pos x="829" y="138"/>
                </a:cxn>
                <a:cxn ang="0">
                  <a:pos x="1120" y="0"/>
                </a:cxn>
              </a:cxnLst>
              <a:rect l="0" t="0" r="r" b="b"/>
              <a:pathLst>
                <a:path w="1218" h="2940">
                  <a:moveTo>
                    <a:pt x="1218" y="2940"/>
                  </a:moveTo>
                  <a:lnTo>
                    <a:pt x="578" y="2664"/>
                  </a:lnTo>
                  <a:lnTo>
                    <a:pt x="280" y="2299"/>
                  </a:lnTo>
                  <a:lnTo>
                    <a:pt x="135" y="2034"/>
                  </a:lnTo>
                  <a:lnTo>
                    <a:pt x="48" y="1710"/>
                  </a:lnTo>
                  <a:lnTo>
                    <a:pt x="0" y="1482"/>
                  </a:lnTo>
                  <a:lnTo>
                    <a:pt x="0" y="1217"/>
                  </a:lnTo>
                  <a:lnTo>
                    <a:pt x="135" y="810"/>
                  </a:lnTo>
                  <a:lnTo>
                    <a:pt x="342" y="493"/>
                  </a:lnTo>
                  <a:lnTo>
                    <a:pt x="676" y="180"/>
                  </a:lnTo>
                  <a:lnTo>
                    <a:pt x="829" y="138"/>
                  </a:lnTo>
                  <a:lnTo>
                    <a:pt x="1120" y="0"/>
                  </a:lnTo>
                </a:path>
              </a:pathLst>
            </a:custGeom>
            <a:noFill/>
            <a:ln w="2387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6" name="Line 12"/>
            <p:cNvSpPr>
              <a:spLocks noChangeShapeType="1"/>
            </p:cNvSpPr>
            <p:nvPr/>
          </p:nvSpPr>
          <p:spPr bwMode="auto">
            <a:xfrm flipV="1">
              <a:off x="3564" y="723"/>
              <a:ext cx="1" cy="2940"/>
            </a:xfrm>
            <a:prstGeom prst="line">
              <a:avLst/>
            </a:prstGeom>
            <a:noFill/>
            <a:ln w="2387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7" name="Freeform 13"/>
            <p:cNvSpPr>
              <a:spLocks/>
            </p:cNvSpPr>
            <p:nvPr/>
          </p:nvSpPr>
          <p:spPr bwMode="auto">
            <a:xfrm>
              <a:off x="2928" y="723"/>
              <a:ext cx="589" cy="2885"/>
            </a:xfrm>
            <a:custGeom>
              <a:avLst/>
              <a:gdLst/>
              <a:ahLst/>
              <a:cxnLst>
                <a:cxn ang="0">
                  <a:pos x="589" y="2885"/>
                </a:cxn>
                <a:cxn ang="0">
                  <a:pos x="291" y="2485"/>
                </a:cxn>
                <a:cxn ang="0">
                  <a:pos x="0" y="1803"/>
                </a:cxn>
                <a:cxn ang="0">
                  <a:pos x="0" y="1251"/>
                </a:cxn>
                <a:cxn ang="0">
                  <a:pos x="47" y="945"/>
                </a:cxn>
                <a:cxn ang="0">
                  <a:pos x="146" y="624"/>
                </a:cxn>
                <a:cxn ang="0">
                  <a:pos x="291" y="318"/>
                </a:cxn>
                <a:cxn ang="0">
                  <a:pos x="589" y="0"/>
                </a:cxn>
              </a:cxnLst>
              <a:rect l="0" t="0" r="r" b="b"/>
              <a:pathLst>
                <a:path w="589" h="2885">
                  <a:moveTo>
                    <a:pt x="589" y="2885"/>
                  </a:moveTo>
                  <a:lnTo>
                    <a:pt x="291" y="2485"/>
                  </a:lnTo>
                  <a:lnTo>
                    <a:pt x="0" y="1803"/>
                  </a:lnTo>
                  <a:lnTo>
                    <a:pt x="0" y="1251"/>
                  </a:lnTo>
                  <a:lnTo>
                    <a:pt x="47" y="945"/>
                  </a:lnTo>
                  <a:lnTo>
                    <a:pt x="146" y="624"/>
                  </a:lnTo>
                  <a:lnTo>
                    <a:pt x="291" y="318"/>
                  </a:lnTo>
                  <a:lnTo>
                    <a:pt x="589" y="0"/>
                  </a:lnTo>
                </a:path>
              </a:pathLst>
            </a:custGeom>
            <a:noFill/>
            <a:ln w="2387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8" name="Freeform 14"/>
            <p:cNvSpPr>
              <a:spLocks/>
            </p:cNvSpPr>
            <p:nvPr/>
          </p:nvSpPr>
          <p:spPr bwMode="auto">
            <a:xfrm>
              <a:off x="3564" y="723"/>
              <a:ext cx="1247" cy="2940"/>
            </a:xfrm>
            <a:custGeom>
              <a:avLst/>
              <a:gdLst/>
              <a:ahLst/>
              <a:cxnLst>
                <a:cxn ang="0">
                  <a:pos x="0" y="2940"/>
                </a:cxn>
                <a:cxn ang="0">
                  <a:pos x="651" y="2664"/>
                </a:cxn>
                <a:cxn ang="0">
                  <a:pos x="952" y="2299"/>
                </a:cxn>
                <a:cxn ang="0">
                  <a:pos x="1101" y="2034"/>
                </a:cxn>
                <a:cxn ang="0">
                  <a:pos x="1196" y="1710"/>
                </a:cxn>
                <a:cxn ang="0">
                  <a:pos x="1247" y="1482"/>
                </a:cxn>
                <a:cxn ang="0">
                  <a:pos x="1247" y="1217"/>
                </a:cxn>
                <a:cxn ang="0">
                  <a:pos x="1101" y="810"/>
                </a:cxn>
                <a:cxn ang="0">
                  <a:pos x="894" y="493"/>
                </a:cxn>
                <a:cxn ang="0">
                  <a:pos x="553" y="180"/>
                </a:cxn>
                <a:cxn ang="0">
                  <a:pos x="109" y="0"/>
                </a:cxn>
              </a:cxnLst>
              <a:rect l="0" t="0" r="r" b="b"/>
              <a:pathLst>
                <a:path w="1247" h="2940">
                  <a:moveTo>
                    <a:pt x="0" y="2940"/>
                  </a:moveTo>
                  <a:lnTo>
                    <a:pt x="651" y="2664"/>
                  </a:lnTo>
                  <a:lnTo>
                    <a:pt x="952" y="2299"/>
                  </a:lnTo>
                  <a:lnTo>
                    <a:pt x="1101" y="2034"/>
                  </a:lnTo>
                  <a:lnTo>
                    <a:pt x="1196" y="1710"/>
                  </a:lnTo>
                  <a:lnTo>
                    <a:pt x="1247" y="1482"/>
                  </a:lnTo>
                  <a:lnTo>
                    <a:pt x="1247" y="1217"/>
                  </a:lnTo>
                  <a:lnTo>
                    <a:pt x="1101" y="810"/>
                  </a:lnTo>
                  <a:lnTo>
                    <a:pt x="894" y="493"/>
                  </a:lnTo>
                  <a:lnTo>
                    <a:pt x="553" y="180"/>
                  </a:lnTo>
                  <a:lnTo>
                    <a:pt x="109" y="0"/>
                  </a:lnTo>
                </a:path>
              </a:pathLst>
            </a:custGeom>
            <a:noFill/>
            <a:ln w="2387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399" name="Freeform 15"/>
            <p:cNvSpPr>
              <a:spLocks/>
            </p:cNvSpPr>
            <p:nvPr/>
          </p:nvSpPr>
          <p:spPr bwMode="auto">
            <a:xfrm>
              <a:off x="3564" y="723"/>
              <a:ext cx="603" cy="2885"/>
            </a:xfrm>
            <a:custGeom>
              <a:avLst/>
              <a:gdLst/>
              <a:ahLst/>
              <a:cxnLst>
                <a:cxn ang="0">
                  <a:pos x="0" y="2885"/>
                </a:cxn>
                <a:cxn ang="0">
                  <a:pos x="305" y="2485"/>
                </a:cxn>
                <a:cxn ang="0">
                  <a:pos x="603" y="1803"/>
                </a:cxn>
                <a:cxn ang="0">
                  <a:pos x="603" y="1251"/>
                </a:cxn>
                <a:cxn ang="0">
                  <a:pos x="553" y="945"/>
                </a:cxn>
                <a:cxn ang="0">
                  <a:pos x="454" y="624"/>
                </a:cxn>
                <a:cxn ang="0">
                  <a:pos x="305" y="318"/>
                </a:cxn>
                <a:cxn ang="0">
                  <a:pos x="0" y="0"/>
                </a:cxn>
              </a:cxnLst>
              <a:rect l="0" t="0" r="r" b="b"/>
              <a:pathLst>
                <a:path w="603" h="2885">
                  <a:moveTo>
                    <a:pt x="0" y="2885"/>
                  </a:moveTo>
                  <a:lnTo>
                    <a:pt x="305" y="2485"/>
                  </a:lnTo>
                  <a:lnTo>
                    <a:pt x="603" y="1803"/>
                  </a:lnTo>
                  <a:lnTo>
                    <a:pt x="603" y="1251"/>
                  </a:lnTo>
                  <a:lnTo>
                    <a:pt x="553" y="945"/>
                  </a:lnTo>
                  <a:lnTo>
                    <a:pt x="454" y="624"/>
                  </a:lnTo>
                  <a:lnTo>
                    <a:pt x="305" y="318"/>
                  </a:lnTo>
                  <a:lnTo>
                    <a:pt x="0" y="0"/>
                  </a:lnTo>
                </a:path>
              </a:pathLst>
            </a:custGeom>
            <a:noFill/>
            <a:ln w="2387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0" name="Line 16"/>
            <p:cNvSpPr>
              <a:spLocks noChangeShapeType="1"/>
            </p:cNvSpPr>
            <p:nvPr/>
          </p:nvSpPr>
          <p:spPr bwMode="auto">
            <a:xfrm>
              <a:off x="1900" y="2205"/>
              <a:ext cx="3209" cy="1"/>
            </a:xfrm>
            <a:prstGeom prst="line">
              <a:avLst/>
            </a:prstGeom>
            <a:noFill/>
            <a:ln w="2387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1" name="Freeform 17"/>
            <p:cNvSpPr>
              <a:spLocks/>
            </p:cNvSpPr>
            <p:nvPr/>
          </p:nvSpPr>
          <p:spPr bwMode="auto">
            <a:xfrm>
              <a:off x="2299" y="2846"/>
              <a:ext cx="2461" cy="269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389" y="83"/>
                </a:cxn>
                <a:cxn ang="0">
                  <a:pos x="829" y="0"/>
                </a:cxn>
                <a:cxn ang="0">
                  <a:pos x="1265" y="0"/>
                </a:cxn>
                <a:cxn ang="0">
                  <a:pos x="1719" y="49"/>
                </a:cxn>
                <a:cxn ang="0">
                  <a:pos x="2014" y="83"/>
                </a:cxn>
                <a:cxn ang="0">
                  <a:pos x="2217" y="176"/>
                </a:cxn>
                <a:cxn ang="0">
                  <a:pos x="2461" y="269"/>
                </a:cxn>
              </a:cxnLst>
              <a:rect l="0" t="0" r="r" b="b"/>
              <a:pathLst>
                <a:path w="2461" h="269">
                  <a:moveTo>
                    <a:pt x="0" y="221"/>
                  </a:moveTo>
                  <a:lnTo>
                    <a:pt x="389" y="83"/>
                  </a:lnTo>
                  <a:lnTo>
                    <a:pt x="829" y="0"/>
                  </a:lnTo>
                  <a:lnTo>
                    <a:pt x="1265" y="0"/>
                  </a:lnTo>
                  <a:lnTo>
                    <a:pt x="1719" y="49"/>
                  </a:lnTo>
                  <a:lnTo>
                    <a:pt x="2014" y="83"/>
                  </a:lnTo>
                  <a:lnTo>
                    <a:pt x="2217" y="176"/>
                  </a:lnTo>
                  <a:lnTo>
                    <a:pt x="2461" y="269"/>
                  </a:lnTo>
                </a:path>
              </a:pathLst>
            </a:custGeom>
            <a:noFill/>
            <a:ln w="2387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2" name="Freeform 18"/>
            <p:cNvSpPr>
              <a:spLocks/>
            </p:cNvSpPr>
            <p:nvPr/>
          </p:nvSpPr>
          <p:spPr bwMode="auto">
            <a:xfrm>
              <a:off x="2299" y="1258"/>
              <a:ext cx="2461" cy="275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89" y="182"/>
                </a:cxn>
                <a:cxn ang="0">
                  <a:pos x="829" y="275"/>
                </a:cxn>
                <a:cxn ang="0">
                  <a:pos x="1265" y="275"/>
                </a:cxn>
                <a:cxn ang="0">
                  <a:pos x="1719" y="231"/>
                </a:cxn>
                <a:cxn ang="0">
                  <a:pos x="2014" y="182"/>
                </a:cxn>
                <a:cxn ang="0">
                  <a:pos x="2217" y="89"/>
                </a:cxn>
                <a:cxn ang="0">
                  <a:pos x="2461" y="0"/>
                </a:cxn>
              </a:cxnLst>
              <a:rect l="0" t="0" r="r" b="b"/>
              <a:pathLst>
                <a:path w="2461" h="275">
                  <a:moveTo>
                    <a:pt x="0" y="51"/>
                  </a:moveTo>
                  <a:lnTo>
                    <a:pt x="389" y="182"/>
                  </a:lnTo>
                  <a:lnTo>
                    <a:pt x="829" y="275"/>
                  </a:lnTo>
                  <a:lnTo>
                    <a:pt x="1265" y="275"/>
                  </a:lnTo>
                  <a:lnTo>
                    <a:pt x="1719" y="231"/>
                  </a:lnTo>
                  <a:lnTo>
                    <a:pt x="2014" y="182"/>
                  </a:lnTo>
                  <a:lnTo>
                    <a:pt x="2217" y="89"/>
                  </a:lnTo>
                  <a:lnTo>
                    <a:pt x="2461" y="0"/>
                  </a:lnTo>
                </a:path>
              </a:pathLst>
            </a:custGeom>
            <a:noFill/>
            <a:ln w="2387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3" name="Freeform 19"/>
            <p:cNvSpPr>
              <a:spLocks/>
            </p:cNvSpPr>
            <p:nvPr/>
          </p:nvSpPr>
          <p:spPr bwMode="auto">
            <a:xfrm>
              <a:off x="2841" y="854"/>
              <a:ext cx="1374" cy="18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33" y="93"/>
                </a:cxn>
                <a:cxn ang="0">
                  <a:pos x="331" y="145"/>
                </a:cxn>
                <a:cxn ang="0">
                  <a:pos x="629" y="187"/>
                </a:cxn>
                <a:cxn ang="0">
                  <a:pos x="1076" y="145"/>
                </a:cxn>
                <a:cxn ang="0">
                  <a:pos x="1374" y="0"/>
                </a:cxn>
              </a:cxnLst>
              <a:rect l="0" t="0" r="r" b="b"/>
              <a:pathLst>
                <a:path w="1374" h="187">
                  <a:moveTo>
                    <a:pt x="0" y="18"/>
                  </a:moveTo>
                  <a:lnTo>
                    <a:pt x="233" y="93"/>
                  </a:lnTo>
                  <a:lnTo>
                    <a:pt x="331" y="145"/>
                  </a:lnTo>
                  <a:lnTo>
                    <a:pt x="629" y="187"/>
                  </a:lnTo>
                  <a:lnTo>
                    <a:pt x="1076" y="145"/>
                  </a:lnTo>
                  <a:lnTo>
                    <a:pt x="1374" y="0"/>
                  </a:lnTo>
                </a:path>
              </a:pathLst>
            </a:custGeom>
            <a:noFill/>
            <a:ln w="2387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4" name="Freeform 20"/>
            <p:cNvSpPr>
              <a:spLocks/>
            </p:cNvSpPr>
            <p:nvPr/>
          </p:nvSpPr>
          <p:spPr bwMode="auto">
            <a:xfrm>
              <a:off x="3012" y="3339"/>
              <a:ext cx="1050" cy="283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60" y="93"/>
                </a:cxn>
                <a:cxn ang="0">
                  <a:pos x="207" y="93"/>
                </a:cxn>
                <a:cxn ang="0">
                  <a:pos x="458" y="0"/>
                </a:cxn>
                <a:cxn ang="0">
                  <a:pos x="807" y="48"/>
                </a:cxn>
                <a:cxn ang="0">
                  <a:pos x="1003" y="269"/>
                </a:cxn>
                <a:cxn ang="0">
                  <a:pos x="1050" y="269"/>
                </a:cxn>
              </a:cxnLst>
              <a:rect l="0" t="0" r="r" b="b"/>
              <a:pathLst>
                <a:path w="1050" h="283">
                  <a:moveTo>
                    <a:pt x="0" y="283"/>
                  </a:moveTo>
                  <a:lnTo>
                    <a:pt x="160" y="93"/>
                  </a:lnTo>
                  <a:lnTo>
                    <a:pt x="207" y="93"/>
                  </a:lnTo>
                  <a:lnTo>
                    <a:pt x="458" y="0"/>
                  </a:lnTo>
                  <a:lnTo>
                    <a:pt x="807" y="48"/>
                  </a:lnTo>
                  <a:lnTo>
                    <a:pt x="1003" y="269"/>
                  </a:lnTo>
                  <a:lnTo>
                    <a:pt x="1050" y="269"/>
                  </a:lnTo>
                </a:path>
              </a:pathLst>
            </a:custGeom>
            <a:noFill/>
            <a:ln w="2387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5" name="Freeform 21"/>
            <p:cNvSpPr>
              <a:spLocks/>
            </p:cNvSpPr>
            <p:nvPr/>
          </p:nvSpPr>
          <p:spPr bwMode="auto">
            <a:xfrm>
              <a:off x="3023" y="3536"/>
              <a:ext cx="1094" cy="186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49" y="186"/>
                </a:cxn>
                <a:cxn ang="0">
                  <a:pos x="748" y="186"/>
                </a:cxn>
                <a:cxn ang="0">
                  <a:pos x="1094" y="93"/>
                </a:cxn>
                <a:cxn ang="0">
                  <a:pos x="796" y="44"/>
                </a:cxn>
                <a:cxn ang="0">
                  <a:pos x="396" y="0"/>
                </a:cxn>
                <a:cxn ang="0">
                  <a:pos x="0" y="113"/>
                </a:cxn>
              </a:cxnLst>
              <a:rect l="0" t="0" r="r" b="b"/>
              <a:pathLst>
                <a:path w="1094" h="186">
                  <a:moveTo>
                    <a:pt x="0" y="113"/>
                  </a:moveTo>
                  <a:lnTo>
                    <a:pt x="349" y="186"/>
                  </a:lnTo>
                  <a:lnTo>
                    <a:pt x="748" y="186"/>
                  </a:lnTo>
                  <a:lnTo>
                    <a:pt x="1094" y="93"/>
                  </a:lnTo>
                  <a:lnTo>
                    <a:pt x="796" y="44"/>
                  </a:lnTo>
                  <a:lnTo>
                    <a:pt x="396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6" name="Freeform 22"/>
            <p:cNvSpPr>
              <a:spLocks/>
            </p:cNvSpPr>
            <p:nvPr/>
          </p:nvSpPr>
          <p:spPr bwMode="auto">
            <a:xfrm>
              <a:off x="3023" y="1847"/>
              <a:ext cx="1094" cy="999"/>
            </a:xfrm>
            <a:custGeom>
              <a:avLst/>
              <a:gdLst/>
              <a:ahLst/>
              <a:cxnLst>
                <a:cxn ang="0">
                  <a:pos x="349" y="358"/>
                </a:cxn>
                <a:cxn ang="0">
                  <a:pos x="196" y="265"/>
                </a:cxn>
                <a:cxn ang="0">
                  <a:pos x="0" y="265"/>
                </a:cxn>
                <a:cxn ang="0">
                  <a:pos x="0" y="138"/>
                </a:cxn>
                <a:cxn ang="0">
                  <a:pos x="250" y="0"/>
                </a:cxn>
                <a:cxn ang="0">
                  <a:pos x="541" y="0"/>
                </a:cxn>
                <a:cxn ang="0">
                  <a:pos x="894" y="93"/>
                </a:cxn>
                <a:cxn ang="0">
                  <a:pos x="948" y="265"/>
                </a:cxn>
                <a:cxn ang="0">
                  <a:pos x="1094" y="231"/>
                </a:cxn>
                <a:cxn ang="0">
                  <a:pos x="894" y="682"/>
                </a:cxn>
                <a:cxn ang="0">
                  <a:pos x="948" y="775"/>
                </a:cxn>
                <a:cxn ang="0">
                  <a:pos x="494" y="999"/>
                </a:cxn>
                <a:cxn ang="0">
                  <a:pos x="298" y="724"/>
                </a:cxn>
                <a:cxn ang="0">
                  <a:pos x="349" y="358"/>
                </a:cxn>
              </a:cxnLst>
              <a:rect l="0" t="0" r="r" b="b"/>
              <a:pathLst>
                <a:path w="1094" h="999">
                  <a:moveTo>
                    <a:pt x="349" y="358"/>
                  </a:moveTo>
                  <a:lnTo>
                    <a:pt x="196" y="265"/>
                  </a:lnTo>
                  <a:lnTo>
                    <a:pt x="0" y="265"/>
                  </a:lnTo>
                  <a:lnTo>
                    <a:pt x="0" y="138"/>
                  </a:lnTo>
                  <a:lnTo>
                    <a:pt x="250" y="0"/>
                  </a:lnTo>
                  <a:lnTo>
                    <a:pt x="541" y="0"/>
                  </a:lnTo>
                  <a:lnTo>
                    <a:pt x="894" y="93"/>
                  </a:lnTo>
                  <a:lnTo>
                    <a:pt x="948" y="265"/>
                  </a:lnTo>
                  <a:lnTo>
                    <a:pt x="1094" y="231"/>
                  </a:lnTo>
                  <a:lnTo>
                    <a:pt x="894" y="682"/>
                  </a:lnTo>
                  <a:lnTo>
                    <a:pt x="948" y="775"/>
                  </a:lnTo>
                  <a:lnTo>
                    <a:pt x="494" y="999"/>
                  </a:lnTo>
                  <a:lnTo>
                    <a:pt x="298" y="724"/>
                  </a:lnTo>
                  <a:lnTo>
                    <a:pt x="349" y="358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663300"/>
                </a:gs>
              </a:gsLst>
              <a:lin ang="5400000" scaled="1"/>
            </a:gra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7" name="Freeform 23"/>
            <p:cNvSpPr>
              <a:spLocks/>
            </p:cNvSpPr>
            <p:nvPr/>
          </p:nvSpPr>
          <p:spPr bwMode="auto">
            <a:xfrm>
              <a:off x="3197" y="934"/>
              <a:ext cx="1981" cy="1351"/>
            </a:xfrm>
            <a:custGeom>
              <a:avLst/>
              <a:gdLst/>
              <a:ahLst/>
              <a:cxnLst>
                <a:cxn ang="0">
                  <a:pos x="196" y="847"/>
                </a:cxn>
                <a:cxn ang="0">
                  <a:pos x="47" y="892"/>
                </a:cxn>
                <a:cxn ang="0">
                  <a:pos x="0" y="706"/>
                </a:cxn>
                <a:cxn ang="0">
                  <a:pos x="244" y="492"/>
                </a:cxn>
                <a:cxn ang="0">
                  <a:pos x="345" y="492"/>
                </a:cxn>
                <a:cxn ang="0">
                  <a:pos x="440" y="265"/>
                </a:cxn>
                <a:cxn ang="0">
                  <a:pos x="291" y="355"/>
                </a:cxn>
                <a:cxn ang="0">
                  <a:pos x="145" y="403"/>
                </a:cxn>
                <a:cxn ang="0">
                  <a:pos x="47" y="265"/>
                </a:cxn>
                <a:cxn ang="0">
                  <a:pos x="291" y="93"/>
                </a:cxn>
                <a:cxn ang="0">
                  <a:pos x="589" y="0"/>
                </a:cxn>
                <a:cxn ang="0">
                  <a:pos x="785" y="93"/>
                </a:cxn>
                <a:cxn ang="0">
                  <a:pos x="1239" y="44"/>
                </a:cxn>
                <a:cxn ang="0">
                  <a:pos x="1385" y="138"/>
                </a:cxn>
                <a:cxn ang="0">
                  <a:pos x="1545" y="262"/>
                </a:cxn>
                <a:cxn ang="0">
                  <a:pos x="1705" y="430"/>
                </a:cxn>
                <a:cxn ang="0">
                  <a:pos x="1883" y="706"/>
                </a:cxn>
                <a:cxn ang="0">
                  <a:pos x="1981" y="1071"/>
                </a:cxn>
                <a:cxn ang="0">
                  <a:pos x="1835" y="1123"/>
                </a:cxn>
                <a:cxn ang="0">
                  <a:pos x="1628" y="1071"/>
                </a:cxn>
                <a:cxn ang="0">
                  <a:pos x="1534" y="1351"/>
                </a:cxn>
                <a:cxn ang="0">
                  <a:pos x="1138" y="937"/>
                </a:cxn>
                <a:cxn ang="0">
                  <a:pos x="738" y="847"/>
                </a:cxn>
                <a:cxn ang="0">
                  <a:pos x="941" y="985"/>
                </a:cxn>
                <a:cxn ang="0">
                  <a:pos x="1087" y="985"/>
                </a:cxn>
                <a:cxn ang="0">
                  <a:pos x="941" y="1071"/>
                </a:cxn>
                <a:cxn ang="0">
                  <a:pos x="542" y="847"/>
                </a:cxn>
                <a:cxn ang="0">
                  <a:pos x="640" y="765"/>
                </a:cxn>
                <a:cxn ang="0">
                  <a:pos x="494" y="706"/>
                </a:cxn>
                <a:cxn ang="0">
                  <a:pos x="440" y="847"/>
                </a:cxn>
                <a:cxn ang="0">
                  <a:pos x="345" y="706"/>
                </a:cxn>
                <a:cxn ang="0">
                  <a:pos x="196" y="847"/>
                </a:cxn>
              </a:cxnLst>
              <a:rect l="0" t="0" r="r" b="b"/>
              <a:pathLst>
                <a:path w="1981" h="1351">
                  <a:moveTo>
                    <a:pt x="196" y="847"/>
                  </a:moveTo>
                  <a:lnTo>
                    <a:pt x="47" y="892"/>
                  </a:lnTo>
                  <a:lnTo>
                    <a:pt x="0" y="706"/>
                  </a:lnTo>
                  <a:lnTo>
                    <a:pt x="244" y="492"/>
                  </a:lnTo>
                  <a:lnTo>
                    <a:pt x="345" y="492"/>
                  </a:lnTo>
                  <a:lnTo>
                    <a:pt x="440" y="265"/>
                  </a:lnTo>
                  <a:lnTo>
                    <a:pt x="291" y="355"/>
                  </a:lnTo>
                  <a:lnTo>
                    <a:pt x="145" y="403"/>
                  </a:lnTo>
                  <a:lnTo>
                    <a:pt x="47" y="265"/>
                  </a:lnTo>
                  <a:lnTo>
                    <a:pt x="291" y="93"/>
                  </a:lnTo>
                  <a:lnTo>
                    <a:pt x="589" y="0"/>
                  </a:lnTo>
                  <a:lnTo>
                    <a:pt x="785" y="93"/>
                  </a:lnTo>
                  <a:lnTo>
                    <a:pt x="1239" y="44"/>
                  </a:lnTo>
                  <a:lnTo>
                    <a:pt x="1385" y="138"/>
                  </a:lnTo>
                  <a:lnTo>
                    <a:pt x="1545" y="262"/>
                  </a:lnTo>
                  <a:lnTo>
                    <a:pt x="1705" y="430"/>
                  </a:lnTo>
                  <a:lnTo>
                    <a:pt x="1883" y="706"/>
                  </a:lnTo>
                  <a:lnTo>
                    <a:pt x="1981" y="1071"/>
                  </a:lnTo>
                  <a:lnTo>
                    <a:pt x="1835" y="1123"/>
                  </a:lnTo>
                  <a:lnTo>
                    <a:pt x="1628" y="1071"/>
                  </a:lnTo>
                  <a:lnTo>
                    <a:pt x="1534" y="1351"/>
                  </a:lnTo>
                  <a:lnTo>
                    <a:pt x="1138" y="937"/>
                  </a:lnTo>
                  <a:lnTo>
                    <a:pt x="738" y="847"/>
                  </a:lnTo>
                  <a:lnTo>
                    <a:pt x="941" y="985"/>
                  </a:lnTo>
                  <a:lnTo>
                    <a:pt x="1087" y="985"/>
                  </a:lnTo>
                  <a:lnTo>
                    <a:pt x="941" y="1071"/>
                  </a:lnTo>
                  <a:lnTo>
                    <a:pt x="542" y="847"/>
                  </a:lnTo>
                  <a:lnTo>
                    <a:pt x="640" y="765"/>
                  </a:lnTo>
                  <a:lnTo>
                    <a:pt x="494" y="706"/>
                  </a:lnTo>
                  <a:lnTo>
                    <a:pt x="440" y="847"/>
                  </a:lnTo>
                  <a:lnTo>
                    <a:pt x="345" y="706"/>
                  </a:lnTo>
                  <a:lnTo>
                    <a:pt x="196" y="847"/>
                  </a:ln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663300"/>
                </a:gs>
              </a:gsLst>
              <a:lin ang="5400000" scaled="1"/>
            </a:gra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8" name="Freeform 24"/>
            <p:cNvSpPr>
              <a:spLocks/>
            </p:cNvSpPr>
            <p:nvPr/>
          </p:nvSpPr>
          <p:spPr bwMode="auto">
            <a:xfrm>
              <a:off x="3971" y="2615"/>
              <a:ext cx="196" cy="231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176"/>
                </a:cxn>
                <a:cxn ang="0">
                  <a:pos x="98" y="231"/>
                </a:cxn>
                <a:cxn ang="0">
                  <a:pos x="196" y="0"/>
                </a:cxn>
              </a:cxnLst>
              <a:rect l="0" t="0" r="r" b="b"/>
              <a:pathLst>
                <a:path w="196" h="231">
                  <a:moveTo>
                    <a:pt x="196" y="0"/>
                  </a:moveTo>
                  <a:lnTo>
                    <a:pt x="0" y="176"/>
                  </a:lnTo>
                  <a:lnTo>
                    <a:pt x="98" y="23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993300"/>
            </a:soli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09" name="Freeform 25"/>
            <p:cNvSpPr>
              <a:spLocks/>
            </p:cNvSpPr>
            <p:nvPr/>
          </p:nvSpPr>
          <p:spPr bwMode="auto">
            <a:xfrm>
              <a:off x="2696" y="737"/>
              <a:ext cx="1090" cy="410"/>
            </a:xfrm>
            <a:custGeom>
              <a:avLst/>
              <a:gdLst/>
              <a:ahLst/>
              <a:cxnLst>
                <a:cxn ang="0">
                  <a:pos x="592" y="0"/>
                </a:cxn>
                <a:cxn ang="0">
                  <a:pos x="247" y="90"/>
                </a:cxn>
                <a:cxn ang="0">
                  <a:pos x="47" y="179"/>
                </a:cxn>
                <a:cxn ang="0">
                  <a:pos x="0" y="410"/>
                </a:cxn>
                <a:cxn ang="0">
                  <a:pos x="1090" y="0"/>
                </a:cxn>
                <a:cxn ang="0">
                  <a:pos x="592" y="0"/>
                </a:cxn>
              </a:cxnLst>
              <a:rect l="0" t="0" r="r" b="b"/>
              <a:pathLst>
                <a:path w="1090" h="410">
                  <a:moveTo>
                    <a:pt x="592" y="0"/>
                  </a:moveTo>
                  <a:lnTo>
                    <a:pt x="247" y="90"/>
                  </a:lnTo>
                  <a:lnTo>
                    <a:pt x="47" y="179"/>
                  </a:lnTo>
                  <a:lnTo>
                    <a:pt x="0" y="410"/>
                  </a:lnTo>
                  <a:lnTo>
                    <a:pt x="1090" y="0"/>
                  </a:lnTo>
                  <a:lnTo>
                    <a:pt x="592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663300"/>
                </a:gs>
              </a:gsLst>
              <a:lin ang="5400000" scaled="1"/>
            </a:gra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4410" name="Freeform 26"/>
            <p:cNvSpPr>
              <a:spLocks/>
            </p:cNvSpPr>
            <p:nvPr/>
          </p:nvSpPr>
          <p:spPr bwMode="auto">
            <a:xfrm>
              <a:off x="1911" y="2033"/>
              <a:ext cx="338" cy="8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38" y="310"/>
                </a:cxn>
                <a:cxn ang="0">
                  <a:pos x="290" y="589"/>
                </a:cxn>
                <a:cxn ang="0">
                  <a:pos x="145" y="813"/>
                </a:cxn>
                <a:cxn ang="0">
                  <a:pos x="47" y="538"/>
                </a:cxn>
                <a:cxn ang="0">
                  <a:pos x="0" y="310"/>
                </a:cxn>
                <a:cxn ang="0">
                  <a:pos x="3" y="0"/>
                </a:cxn>
              </a:cxnLst>
              <a:rect l="0" t="0" r="r" b="b"/>
              <a:pathLst>
                <a:path w="338" h="813">
                  <a:moveTo>
                    <a:pt x="3" y="0"/>
                  </a:moveTo>
                  <a:lnTo>
                    <a:pt x="338" y="310"/>
                  </a:lnTo>
                  <a:lnTo>
                    <a:pt x="290" y="589"/>
                  </a:lnTo>
                  <a:lnTo>
                    <a:pt x="145" y="813"/>
                  </a:lnTo>
                  <a:lnTo>
                    <a:pt x="47" y="538"/>
                  </a:lnTo>
                  <a:lnTo>
                    <a:pt x="0" y="31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100000">
                  <a:srgbClr val="993300">
                    <a:gamma/>
                    <a:tint val="53725"/>
                    <a:invGamma/>
                  </a:srgbClr>
                </a:gs>
              </a:gsLst>
              <a:lin ang="5400000" scaled="1"/>
            </a:gradFill>
            <a:ln w="238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2189163" y="2144713"/>
            <a:ext cx="58192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70</a:t>
            </a:r>
            <a:r>
              <a:rPr lang="el-G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΄ Τεχνολογία</a:t>
            </a:r>
            <a:r>
              <a:rPr lang="el-G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Καινοτομία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80</a:t>
            </a:r>
            <a:r>
              <a:rPr lang="el-G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΄ Ποιότητα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90</a:t>
            </a:r>
            <a:r>
              <a:rPr lang="el-GR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΄</a:t>
            </a:r>
            <a:r>
              <a:rPr 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Εξυπηρέτηση,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l-G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l-G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Ανταπόκριση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2000+  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??</a:t>
            </a:r>
            <a:endParaRPr lang="el-GR" sz="4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l-G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2010+ ??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4416" name="Text Box 32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Text Box 3"/>
          <p:cNvSpPr txBox="1">
            <a:spLocks noChangeArrowheads="1"/>
          </p:cNvSpPr>
          <p:nvPr/>
        </p:nvSpPr>
        <p:spPr bwMode="auto">
          <a:xfrm>
            <a:off x="2501900" y="1235075"/>
            <a:ext cx="58150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“</a:t>
            </a:r>
            <a:r>
              <a:rPr lang="el-GR"/>
              <a:t>Με την ανάδυση της Διαδικτυακής Αγοράς</a:t>
            </a:r>
            <a:r>
              <a:rPr lang="en-US"/>
              <a:t>, </a:t>
            </a:r>
            <a:r>
              <a:rPr lang="el-GR"/>
              <a:t>της Πληροφορικής Τεχνολογίας</a:t>
            </a:r>
            <a:r>
              <a:rPr lang="en-US"/>
              <a:t>,</a:t>
            </a:r>
            <a:r>
              <a:rPr lang="el-GR"/>
              <a:t> του Ηλεκτρονικού Εμπορίου κ.α</a:t>
            </a:r>
            <a:r>
              <a:rPr lang="en-US"/>
              <a:t>. </a:t>
            </a:r>
            <a:r>
              <a:rPr lang="el-GR"/>
              <a:t>ξεκίνησε ένας νέος επιτακτικός τομέας</a:t>
            </a:r>
            <a:r>
              <a:rPr lang="en-US"/>
              <a:t>, </a:t>
            </a:r>
            <a:r>
              <a:rPr lang="el-GR"/>
              <a:t>όπου μόνο οι ταχύτεροι είναι ικανοί να επιζήσουν</a:t>
            </a:r>
            <a:r>
              <a:rPr lang="en-US"/>
              <a:t>”</a:t>
            </a:r>
          </a:p>
        </p:txBody>
      </p:sp>
      <p:sp>
        <p:nvSpPr>
          <p:cNvPr id="786436" name="Text Box 4"/>
          <p:cNvSpPr txBox="1">
            <a:spLocks noChangeArrowheads="1"/>
          </p:cNvSpPr>
          <p:nvPr/>
        </p:nvSpPr>
        <p:spPr bwMode="auto">
          <a:xfrm>
            <a:off x="6511925" y="3262313"/>
            <a:ext cx="177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Zitat: Roland Berger</a:t>
            </a:r>
            <a:endParaRPr lang="en-US" sz="1400" b="1"/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2400300" y="-11113"/>
            <a:ext cx="6464300" cy="822326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Η ταχύτητα</a:t>
            </a:r>
            <a:r>
              <a:rPr lang="en-US">
                <a:solidFill>
                  <a:srgbClr val="990000"/>
                </a:solidFill>
              </a:rPr>
              <a:t> </a:t>
            </a:r>
            <a:r>
              <a:rPr lang="el-GR">
                <a:solidFill>
                  <a:srgbClr val="990000"/>
                </a:solidFill>
              </a:rPr>
              <a:t>μετατρέπεται σε αποφασιστικό παράγοντα επιτυχίας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786441" name="Text Box 9"/>
          <p:cNvSpPr txBox="1">
            <a:spLocks noChangeArrowheads="1"/>
          </p:cNvSpPr>
          <p:nvPr/>
        </p:nvSpPr>
        <p:spPr bwMode="auto">
          <a:xfrm>
            <a:off x="2501900" y="3622675"/>
            <a:ext cx="58150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ή</a:t>
            </a:r>
            <a:r>
              <a:rPr lang="en-US"/>
              <a:t>, </a:t>
            </a:r>
          </a:p>
          <a:p>
            <a:endParaRPr lang="en-US"/>
          </a:p>
          <a:p>
            <a:r>
              <a:rPr lang="el-GR"/>
              <a:t>δεν ισχύει τόσο ότι οι μεγάλοι τρώνε τους μικρότερους αλλά οι ταχύτεροι τους πιο αργούς</a:t>
            </a:r>
            <a:r>
              <a:rPr lang="en-US"/>
              <a:t>...</a:t>
            </a:r>
          </a:p>
        </p:txBody>
      </p:sp>
      <p:sp>
        <p:nvSpPr>
          <p:cNvPr id="786445" name="Text Box 13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Text Box 2"/>
          <p:cNvSpPr txBox="1">
            <a:spLocks noChangeArrowheads="1"/>
          </p:cNvSpPr>
          <p:nvPr/>
        </p:nvSpPr>
        <p:spPr bwMode="auto">
          <a:xfrm>
            <a:off x="3929063" y="115888"/>
            <a:ext cx="495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Άποψη της Εφοδιαστικής Αλυσίδας</a:t>
            </a:r>
            <a:endParaRPr lang="en-US">
              <a:solidFill>
                <a:srgbClr val="990000"/>
              </a:solidFill>
            </a:endParaRPr>
          </a:p>
        </p:txBody>
      </p:sp>
      <p:graphicFrame>
        <p:nvGraphicFramePr>
          <p:cNvPr id="790531" name="Object 3"/>
          <p:cNvGraphicFramePr>
            <a:graphicFrameLocks noChangeAspect="1"/>
          </p:cNvGraphicFramePr>
          <p:nvPr/>
        </p:nvGraphicFramePr>
        <p:xfrm flipH="1">
          <a:off x="5937250" y="1585913"/>
          <a:ext cx="1652588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34" name="Clip" r:id="rId4" imgW="4582440" imgH="3315240" progId="">
                  <p:embed/>
                </p:oleObj>
              </mc:Choice>
              <mc:Fallback>
                <p:oleObj name="Clip" r:id="rId4" imgW="4582440" imgH="3315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937250" y="1585913"/>
                        <a:ext cx="1652588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32" name="Object 4"/>
          <p:cNvGraphicFramePr>
            <a:graphicFrameLocks noChangeAspect="1"/>
          </p:cNvGraphicFramePr>
          <p:nvPr/>
        </p:nvGraphicFramePr>
        <p:xfrm flipH="1">
          <a:off x="3055938" y="3262313"/>
          <a:ext cx="1652587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35" name="Clip" r:id="rId6" imgW="4582440" imgH="3315240" progId="">
                  <p:embed/>
                </p:oleObj>
              </mc:Choice>
              <mc:Fallback>
                <p:oleObj name="Clip" r:id="rId6" imgW="4582440" imgH="33152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055938" y="3262313"/>
                        <a:ext cx="1652587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33" name="Rectangle 5"/>
          <p:cNvSpPr>
            <a:spLocks noChangeArrowheads="1"/>
          </p:cNvSpPr>
          <p:nvPr/>
        </p:nvSpPr>
        <p:spPr bwMode="auto">
          <a:xfrm>
            <a:off x="1908175" y="4579938"/>
            <a:ext cx="1263650" cy="8239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600" b="1">
                <a:solidFill>
                  <a:srgbClr val="990033"/>
                </a:solidFill>
              </a:rPr>
              <a:t>Προμηθευτής</a:t>
            </a:r>
            <a:endParaRPr lang="en-US" sz="1600" b="1">
              <a:solidFill>
                <a:srgbClr val="990033"/>
              </a:solidFill>
            </a:endParaRPr>
          </a:p>
          <a:p>
            <a:pPr algn="ctr"/>
            <a:endParaRPr lang="en-US" sz="1800" b="1"/>
          </a:p>
        </p:txBody>
      </p:sp>
      <p:sp>
        <p:nvSpPr>
          <p:cNvPr id="790534" name="Rectangle 6"/>
          <p:cNvSpPr>
            <a:spLocks noChangeArrowheads="1"/>
          </p:cNvSpPr>
          <p:nvPr/>
        </p:nvSpPr>
        <p:spPr bwMode="auto">
          <a:xfrm>
            <a:off x="4303713" y="2525713"/>
            <a:ext cx="1714500" cy="9445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2000" b="1">
                <a:solidFill>
                  <a:srgbClr val="A50021"/>
                </a:solidFill>
              </a:rPr>
              <a:t>Παραγωγός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790535" name="Rectangle 7"/>
          <p:cNvSpPr>
            <a:spLocks noChangeArrowheads="1"/>
          </p:cNvSpPr>
          <p:nvPr/>
        </p:nvSpPr>
        <p:spPr bwMode="auto">
          <a:xfrm>
            <a:off x="7645400" y="1308100"/>
            <a:ext cx="1263650" cy="8239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2000" b="1">
                <a:solidFill>
                  <a:srgbClr val="A50021"/>
                </a:solidFill>
              </a:rPr>
              <a:t>Πελάτης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790550" name="AutoShape 22"/>
          <p:cNvSpPr>
            <a:spLocks noChangeArrowheads="1"/>
          </p:cNvSpPr>
          <p:nvPr/>
        </p:nvSpPr>
        <p:spPr bwMode="auto">
          <a:xfrm rot="-1984850">
            <a:off x="1701800" y="2970213"/>
            <a:ext cx="1831975" cy="658812"/>
          </a:xfrm>
          <a:prstGeom prst="curvedDownArrow">
            <a:avLst>
              <a:gd name="adj1" fmla="val 28773"/>
              <a:gd name="adj2" fmla="val 99990"/>
              <a:gd name="adj3" fmla="val 68426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0551" name="AutoShape 23"/>
          <p:cNvSpPr>
            <a:spLocks noChangeArrowheads="1"/>
          </p:cNvSpPr>
          <p:nvPr/>
        </p:nvSpPr>
        <p:spPr bwMode="auto">
          <a:xfrm rot="19434386" flipV="1">
            <a:off x="5835650" y="3213100"/>
            <a:ext cx="1831975" cy="658813"/>
          </a:xfrm>
          <a:prstGeom prst="curvedDownArrow">
            <a:avLst>
              <a:gd name="adj1" fmla="val 28773"/>
              <a:gd name="adj2" fmla="val 99990"/>
              <a:gd name="adj3" fmla="val 68426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0552" name="Text Box 24"/>
          <p:cNvSpPr txBox="1">
            <a:spLocks noChangeArrowheads="1"/>
          </p:cNvSpPr>
          <p:nvPr/>
        </p:nvSpPr>
        <p:spPr bwMode="auto">
          <a:xfrm>
            <a:off x="5010150" y="5878513"/>
            <a:ext cx="387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Ροή υλών σε όλα τα στάδια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90558" name="Text Box 30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50" grpId="0" animBg="1"/>
      <p:bldP spid="7905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3236913" y="153988"/>
            <a:ext cx="567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990000"/>
                </a:solidFill>
              </a:rPr>
              <a:t>Αργή Επιχείρηση</a:t>
            </a:r>
            <a:r>
              <a:rPr lang="en-US">
                <a:solidFill>
                  <a:srgbClr val="990000"/>
                </a:solidFill>
              </a:rPr>
              <a:t> </a:t>
            </a:r>
            <a:r>
              <a:rPr lang="el-GR">
                <a:solidFill>
                  <a:srgbClr val="990000"/>
                </a:solidFill>
              </a:rPr>
              <a:t>αντί</a:t>
            </a:r>
            <a:r>
              <a:rPr lang="en-US">
                <a:solidFill>
                  <a:srgbClr val="990000"/>
                </a:solidFill>
              </a:rPr>
              <a:t> </a:t>
            </a:r>
            <a:r>
              <a:rPr lang="el-GR">
                <a:solidFill>
                  <a:srgbClr val="990000"/>
                </a:solidFill>
              </a:rPr>
              <a:t>Επιχείρησης Ροής</a:t>
            </a:r>
            <a:endParaRPr lang="en-US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9056" name="Text Box 64"/>
          <p:cNvSpPr txBox="1">
            <a:spLocks noChangeArrowheads="1"/>
          </p:cNvSpPr>
          <p:nvPr/>
        </p:nvSpPr>
        <p:spPr bwMode="auto">
          <a:xfrm>
            <a:off x="2276475" y="1114425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...</a:t>
            </a:r>
            <a:r>
              <a:rPr lang="el-GR" sz="2000"/>
              <a:t>για την εξω- και εσωτερική σας εφοδιαστική αλυσίδα</a:t>
            </a:r>
            <a:r>
              <a:rPr lang="en-US" sz="2000"/>
              <a:t>!</a:t>
            </a:r>
          </a:p>
        </p:txBody>
      </p:sp>
      <p:pic>
        <p:nvPicPr>
          <p:cNvPr id="1109087" name="Picture 95" descr="CTRUK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1188" y="3595688"/>
            <a:ext cx="812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9088" name="Picture 96" descr="CRUIS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732338"/>
            <a:ext cx="62547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9089" name="Picture 97" descr="CAIR0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2338" y="2236788"/>
            <a:ext cx="7127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09091" name="Object 99"/>
          <p:cNvGraphicFramePr>
            <a:graphicFrameLocks noChangeAspect="1"/>
          </p:cNvGraphicFramePr>
          <p:nvPr/>
        </p:nvGraphicFramePr>
        <p:xfrm flipH="1">
          <a:off x="2990850" y="3695700"/>
          <a:ext cx="6556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52" name="Clip" r:id="rId7" imgW="4582440" imgH="3315240" progId="">
                  <p:embed/>
                </p:oleObj>
              </mc:Choice>
              <mc:Fallback>
                <p:oleObj name="Clip" r:id="rId7" imgW="4582440" imgH="331524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990850" y="3695700"/>
                        <a:ext cx="65563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9092" name="Rectangle 100"/>
          <p:cNvSpPr>
            <a:spLocks noChangeArrowheads="1"/>
          </p:cNvSpPr>
          <p:nvPr/>
        </p:nvSpPr>
        <p:spPr bwMode="auto">
          <a:xfrm>
            <a:off x="2633663" y="4338638"/>
            <a:ext cx="557212" cy="47148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6667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 b="1"/>
              <a:t>Παραγωγός</a:t>
            </a:r>
            <a:r>
              <a:rPr lang="en-US" sz="800" b="1"/>
              <a:t>r</a:t>
            </a:r>
            <a:endParaRPr lang="en-US" sz="2000" b="1"/>
          </a:p>
        </p:txBody>
      </p:sp>
      <p:sp>
        <p:nvSpPr>
          <p:cNvPr id="1109093" name="Rectangle 101"/>
          <p:cNvSpPr>
            <a:spLocks noChangeArrowheads="1"/>
          </p:cNvSpPr>
          <p:nvPr/>
        </p:nvSpPr>
        <p:spPr bwMode="auto">
          <a:xfrm>
            <a:off x="3562350" y="3413125"/>
            <a:ext cx="557213" cy="4699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43137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 b="1"/>
              <a:t>Πελάτης</a:t>
            </a:r>
            <a:endParaRPr lang="en-US" sz="2000" b="1"/>
          </a:p>
        </p:txBody>
      </p:sp>
      <p:grpSp>
        <p:nvGrpSpPr>
          <p:cNvPr id="1109094" name="Group 102"/>
          <p:cNvGrpSpPr>
            <a:grpSpLocks/>
          </p:cNvGrpSpPr>
          <p:nvPr/>
        </p:nvGrpSpPr>
        <p:grpSpPr bwMode="auto">
          <a:xfrm rot="1342513">
            <a:off x="1973263" y="4327525"/>
            <a:ext cx="484187" cy="709613"/>
            <a:chOff x="675" y="1072"/>
            <a:chExt cx="768" cy="868"/>
          </a:xfrm>
        </p:grpSpPr>
        <p:sp>
          <p:nvSpPr>
            <p:cNvPr id="1109095" name="Freeform 103"/>
            <p:cNvSpPr>
              <a:spLocks/>
            </p:cNvSpPr>
            <p:nvPr/>
          </p:nvSpPr>
          <p:spPr bwMode="auto">
            <a:xfrm>
              <a:off x="676" y="1131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0"/>
                </a:cxn>
                <a:cxn ang="0">
                  <a:pos x="159" y="550"/>
                </a:cxn>
                <a:cxn ang="0">
                  <a:pos x="167" y="500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3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1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2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6"/>
                </a:cxn>
                <a:cxn ang="0">
                  <a:pos x="311" y="180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0"/>
                  </a:lnTo>
                  <a:lnTo>
                    <a:pt x="158" y="576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500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7"/>
                  </a:lnTo>
                  <a:lnTo>
                    <a:pt x="237" y="353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1"/>
                  </a:lnTo>
                  <a:lnTo>
                    <a:pt x="400" y="200"/>
                  </a:lnTo>
                  <a:lnTo>
                    <a:pt x="431" y="180"/>
                  </a:lnTo>
                  <a:lnTo>
                    <a:pt x="463" y="161"/>
                  </a:lnTo>
                  <a:lnTo>
                    <a:pt x="496" y="142"/>
                  </a:lnTo>
                  <a:lnTo>
                    <a:pt x="533" y="123"/>
                  </a:lnTo>
                  <a:lnTo>
                    <a:pt x="569" y="105"/>
                  </a:lnTo>
                  <a:lnTo>
                    <a:pt x="608" y="89"/>
                  </a:lnTo>
                  <a:lnTo>
                    <a:pt x="648" y="72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7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6"/>
                  </a:lnTo>
                  <a:lnTo>
                    <a:pt x="350" y="157"/>
                  </a:lnTo>
                  <a:lnTo>
                    <a:pt x="311" y="180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8"/>
                  </a:lnTo>
                  <a:lnTo>
                    <a:pt x="25" y="462"/>
                  </a:lnTo>
                  <a:lnTo>
                    <a:pt x="17" y="487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4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096" name="Freeform 104"/>
            <p:cNvSpPr>
              <a:spLocks/>
            </p:cNvSpPr>
            <p:nvPr/>
          </p:nvSpPr>
          <p:spPr bwMode="auto">
            <a:xfrm>
              <a:off x="675" y="1657"/>
              <a:ext cx="59" cy="2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2" y="74"/>
                </a:cxn>
                <a:cxn ang="0">
                  <a:pos x="6" y="99"/>
                </a:cxn>
                <a:cxn ang="0">
                  <a:pos x="11" y="124"/>
                </a:cxn>
                <a:cxn ang="0">
                  <a:pos x="18" y="149"/>
                </a:cxn>
                <a:cxn ang="0">
                  <a:pos x="26" y="174"/>
                </a:cxn>
                <a:cxn ang="0">
                  <a:pos x="35" y="199"/>
                </a:cxn>
                <a:cxn ang="0">
                  <a:pos x="46" y="224"/>
                </a:cxn>
                <a:cxn ang="0">
                  <a:pos x="58" y="249"/>
                </a:cxn>
                <a:cxn ang="0">
                  <a:pos x="59" y="224"/>
                </a:cxn>
                <a:cxn ang="0">
                  <a:pos x="48" y="199"/>
                </a:cxn>
                <a:cxn ang="0">
                  <a:pos x="36" y="174"/>
                </a:cxn>
                <a:cxn ang="0">
                  <a:pos x="27" y="149"/>
                </a:cxn>
                <a:cxn ang="0">
                  <a:pos x="19" y="124"/>
                </a:cxn>
                <a:cxn ang="0">
                  <a:pos x="12" y="99"/>
                </a:cxn>
                <a:cxn ang="0">
                  <a:pos x="7" y="74"/>
                </a:cxn>
                <a:cxn ang="0">
                  <a:pos x="3" y="50"/>
                </a:cxn>
                <a:cxn ang="0">
                  <a:pos x="1" y="25"/>
                </a:cxn>
                <a:cxn ang="0">
                  <a:pos x="1" y="0"/>
                </a:cxn>
              </a:cxnLst>
              <a:rect l="0" t="0" r="r" b="b"/>
              <a:pathLst>
                <a:path w="59" h="249">
                  <a:moveTo>
                    <a:pt x="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2" y="74"/>
                  </a:lnTo>
                  <a:lnTo>
                    <a:pt x="6" y="99"/>
                  </a:lnTo>
                  <a:lnTo>
                    <a:pt x="11" y="124"/>
                  </a:lnTo>
                  <a:lnTo>
                    <a:pt x="18" y="149"/>
                  </a:lnTo>
                  <a:lnTo>
                    <a:pt x="26" y="174"/>
                  </a:lnTo>
                  <a:lnTo>
                    <a:pt x="35" y="199"/>
                  </a:lnTo>
                  <a:lnTo>
                    <a:pt x="46" y="224"/>
                  </a:lnTo>
                  <a:lnTo>
                    <a:pt x="58" y="249"/>
                  </a:lnTo>
                  <a:lnTo>
                    <a:pt x="59" y="224"/>
                  </a:lnTo>
                  <a:lnTo>
                    <a:pt x="48" y="199"/>
                  </a:lnTo>
                  <a:lnTo>
                    <a:pt x="36" y="174"/>
                  </a:lnTo>
                  <a:lnTo>
                    <a:pt x="27" y="149"/>
                  </a:lnTo>
                  <a:lnTo>
                    <a:pt x="19" y="124"/>
                  </a:lnTo>
                  <a:lnTo>
                    <a:pt x="12" y="99"/>
                  </a:lnTo>
                  <a:lnTo>
                    <a:pt x="7" y="74"/>
                  </a:lnTo>
                  <a:lnTo>
                    <a:pt x="3" y="50"/>
                  </a:lnTo>
                  <a:lnTo>
                    <a:pt x="1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097" name="Freeform 105"/>
            <p:cNvSpPr>
              <a:spLocks/>
            </p:cNvSpPr>
            <p:nvPr/>
          </p:nvSpPr>
          <p:spPr bwMode="auto">
            <a:xfrm>
              <a:off x="733" y="1881"/>
              <a:ext cx="182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181" y="25"/>
                </a:cxn>
                <a:cxn ang="0">
                  <a:pos x="182" y="0"/>
                </a:cxn>
                <a:cxn ang="0">
                  <a:pos x="1" y="0"/>
                </a:cxn>
              </a:cxnLst>
              <a:rect l="0" t="0" r="r" b="b"/>
              <a:pathLst>
                <a:path w="182" h="25">
                  <a:moveTo>
                    <a:pt x="1" y="0"/>
                  </a:moveTo>
                  <a:lnTo>
                    <a:pt x="0" y="25"/>
                  </a:lnTo>
                  <a:lnTo>
                    <a:pt x="181" y="25"/>
                  </a:lnTo>
                  <a:lnTo>
                    <a:pt x="1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098" name="Freeform 106"/>
            <p:cNvSpPr>
              <a:spLocks/>
            </p:cNvSpPr>
            <p:nvPr/>
          </p:nvSpPr>
          <p:spPr bwMode="auto">
            <a:xfrm>
              <a:off x="1210" y="1088"/>
              <a:ext cx="62" cy="5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"/>
                </a:cxn>
                <a:cxn ang="0">
                  <a:pos x="61" y="58"/>
                </a:cxn>
                <a:cxn ang="0">
                  <a:pos x="62" y="33"/>
                </a:cxn>
                <a:cxn ang="0">
                  <a:pos x="1" y="0"/>
                </a:cxn>
              </a:cxnLst>
              <a:rect l="0" t="0" r="r" b="b"/>
              <a:pathLst>
                <a:path w="62" h="58">
                  <a:moveTo>
                    <a:pt x="1" y="0"/>
                  </a:moveTo>
                  <a:lnTo>
                    <a:pt x="0" y="26"/>
                  </a:lnTo>
                  <a:lnTo>
                    <a:pt x="61" y="58"/>
                  </a:lnTo>
                  <a:lnTo>
                    <a:pt x="62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099" name="Freeform 107"/>
            <p:cNvSpPr>
              <a:spLocks/>
            </p:cNvSpPr>
            <p:nvPr/>
          </p:nvSpPr>
          <p:spPr bwMode="auto">
            <a:xfrm>
              <a:off x="832" y="1145"/>
              <a:ext cx="492" cy="526"/>
            </a:xfrm>
            <a:custGeom>
              <a:avLst/>
              <a:gdLst/>
              <a:ahLst/>
              <a:cxnLst>
                <a:cxn ang="0">
                  <a:pos x="2" y="502"/>
                </a:cxn>
                <a:cxn ang="0">
                  <a:pos x="0" y="526"/>
                </a:cxn>
                <a:cxn ang="0">
                  <a:pos x="2" y="502"/>
                </a:cxn>
                <a:cxn ang="0">
                  <a:pos x="5" y="475"/>
                </a:cxn>
                <a:cxn ang="0">
                  <a:pos x="10" y="451"/>
                </a:cxn>
                <a:cxn ang="0">
                  <a:pos x="16" y="426"/>
                </a:cxn>
                <a:cxn ang="0">
                  <a:pos x="25" y="401"/>
                </a:cxn>
                <a:cxn ang="0">
                  <a:pos x="36" y="377"/>
                </a:cxn>
                <a:cxn ang="0">
                  <a:pos x="49" y="352"/>
                </a:cxn>
                <a:cxn ang="0">
                  <a:pos x="63" y="328"/>
                </a:cxn>
                <a:cxn ang="0">
                  <a:pos x="79" y="304"/>
                </a:cxn>
                <a:cxn ang="0">
                  <a:pos x="97" y="282"/>
                </a:cxn>
                <a:cxn ang="0">
                  <a:pos x="117" y="259"/>
                </a:cxn>
                <a:cxn ang="0">
                  <a:pos x="139" y="236"/>
                </a:cxn>
                <a:cxn ang="0">
                  <a:pos x="162" y="215"/>
                </a:cxn>
                <a:cxn ang="0">
                  <a:pos x="187" y="193"/>
                </a:cxn>
                <a:cxn ang="0">
                  <a:pos x="215" y="173"/>
                </a:cxn>
                <a:cxn ang="0">
                  <a:pos x="243" y="152"/>
                </a:cxn>
                <a:cxn ang="0">
                  <a:pos x="273" y="132"/>
                </a:cxn>
                <a:cxn ang="0">
                  <a:pos x="305" y="113"/>
                </a:cxn>
                <a:cxn ang="0">
                  <a:pos x="339" y="94"/>
                </a:cxn>
                <a:cxn ang="0">
                  <a:pos x="374" y="75"/>
                </a:cxn>
                <a:cxn ang="0">
                  <a:pos x="412" y="58"/>
                </a:cxn>
                <a:cxn ang="0">
                  <a:pos x="450" y="41"/>
                </a:cxn>
                <a:cxn ang="0">
                  <a:pos x="491" y="24"/>
                </a:cxn>
                <a:cxn ang="0">
                  <a:pos x="492" y="0"/>
                </a:cxn>
                <a:cxn ang="0">
                  <a:pos x="451" y="17"/>
                </a:cxn>
                <a:cxn ang="0">
                  <a:pos x="413" y="32"/>
                </a:cxn>
                <a:cxn ang="0">
                  <a:pos x="377" y="51"/>
                </a:cxn>
                <a:cxn ang="0">
                  <a:pos x="340" y="69"/>
                </a:cxn>
                <a:cxn ang="0">
                  <a:pos x="307" y="87"/>
                </a:cxn>
                <a:cxn ang="0">
                  <a:pos x="275" y="107"/>
                </a:cxn>
                <a:cxn ang="0">
                  <a:pos x="244" y="126"/>
                </a:cxn>
                <a:cxn ang="0">
                  <a:pos x="216" y="147"/>
                </a:cxn>
                <a:cxn ang="0">
                  <a:pos x="188" y="168"/>
                </a:cxn>
                <a:cxn ang="0">
                  <a:pos x="164" y="190"/>
                </a:cxn>
                <a:cxn ang="0">
                  <a:pos x="140" y="211"/>
                </a:cxn>
                <a:cxn ang="0">
                  <a:pos x="118" y="234"/>
                </a:cxn>
                <a:cxn ang="0">
                  <a:pos x="98" y="257"/>
                </a:cxn>
                <a:cxn ang="0">
                  <a:pos x="81" y="279"/>
                </a:cxn>
                <a:cxn ang="0">
                  <a:pos x="64" y="303"/>
                </a:cxn>
                <a:cxn ang="0">
                  <a:pos x="50" y="327"/>
                </a:cxn>
                <a:cxn ang="0">
                  <a:pos x="37" y="351"/>
                </a:cxn>
                <a:cxn ang="0">
                  <a:pos x="27" y="376"/>
                </a:cxn>
                <a:cxn ang="0">
                  <a:pos x="17" y="401"/>
                </a:cxn>
                <a:cxn ang="0">
                  <a:pos x="11" y="426"/>
                </a:cxn>
                <a:cxn ang="0">
                  <a:pos x="6" y="451"/>
                </a:cxn>
                <a:cxn ang="0">
                  <a:pos x="3" y="475"/>
                </a:cxn>
                <a:cxn ang="0">
                  <a:pos x="2" y="502"/>
                </a:cxn>
              </a:cxnLst>
              <a:rect l="0" t="0" r="r" b="b"/>
              <a:pathLst>
                <a:path w="492" h="526">
                  <a:moveTo>
                    <a:pt x="2" y="502"/>
                  </a:moveTo>
                  <a:lnTo>
                    <a:pt x="0" y="526"/>
                  </a:lnTo>
                  <a:lnTo>
                    <a:pt x="2" y="502"/>
                  </a:lnTo>
                  <a:lnTo>
                    <a:pt x="5" y="475"/>
                  </a:lnTo>
                  <a:lnTo>
                    <a:pt x="10" y="451"/>
                  </a:lnTo>
                  <a:lnTo>
                    <a:pt x="16" y="426"/>
                  </a:lnTo>
                  <a:lnTo>
                    <a:pt x="25" y="401"/>
                  </a:lnTo>
                  <a:lnTo>
                    <a:pt x="36" y="377"/>
                  </a:lnTo>
                  <a:lnTo>
                    <a:pt x="49" y="352"/>
                  </a:lnTo>
                  <a:lnTo>
                    <a:pt x="63" y="328"/>
                  </a:lnTo>
                  <a:lnTo>
                    <a:pt x="79" y="304"/>
                  </a:lnTo>
                  <a:lnTo>
                    <a:pt x="97" y="282"/>
                  </a:lnTo>
                  <a:lnTo>
                    <a:pt x="117" y="259"/>
                  </a:lnTo>
                  <a:lnTo>
                    <a:pt x="139" y="236"/>
                  </a:lnTo>
                  <a:lnTo>
                    <a:pt x="162" y="215"/>
                  </a:lnTo>
                  <a:lnTo>
                    <a:pt x="187" y="193"/>
                  </a:lnTo>
                  <a:lnTo>
                    <a:pt x="215" y="173"/>
                  </a:lnTo>
                  <a:lnTo>
                    <a:pt x="243" y="152"/>
                  </a:lnTo>
                  <a:lnTo>
                    <a:pt x="273" y="132"/>
                  </a:lnTo>
                  <a:lnTo>
                    <a:pt x="305" y="113"/>
                  </a:lnTo>
                  <a:lnTo>
                    <a:pt x="339" y="94"/>
                  </a:lnTo>
                  <a:lnTo>
                    <a:pt x="374" y="75"/>
                  </a:lnTo>
                  <a:lnTo>
                    <a:pt x="412" y="58"/>
                  </a:lnTo>
                  <a:lnTo>
                    <a:pt x="450" y="41"/>
                  </a:lnTo>
                  <a:lnTo>
                    <a:pt x="491" y="24"/>
                  </a:lnTo>
                  <a:lnTo>
                    <a:pt x="492" y="0"/>
                  </a:lnTo>
                  <a:lnTo>
                    <a:pt x="451" y="17"/>
                  </a:lnTo>
                  <a:lnTo>
                    <a:pt x="413" y="32"/>
                  </a:lnTo>
                  <a:lnTo>
                    <a:pt x="377" y="51"/>
                  </a:lnTo>
                  <a:lnTo>
                    <a:pt x="340" y="69"/>
                  </a:lnTo>
                  <a:lnTo>
                    <a:pt x="307" y="87"/>
                  </a:lnTo>
                  <a:lnTo>
                    <a:pt x="275" y="107"/>
                  </a:lnTo>
                  <a:lnTo>
                    <a:pt x="244" y="126"/>
                  </a:lnTo>
                  <a:lnTo>
                    <a:pt x="216" y="147"/>
                  </a:lnTo>
                  <a:lnTo>
                    <a:pt x="188" y="168"/>
                  </a:lnTo>
                  <a:lnTo>
                    <a:pt x="164" y="190"/>
                  </a:lnTo>
                  <a:lnTo>
                    <a:pt x="140" y="211"/>
                  </a:lnTo>
                  <a:lnTo>
                    <a:pt x="118" y="234"/>
                  </a:lnTo>
                  <a:lnTo>
                    <a:pt x="98" y="257"/>
                  </a:lnTo>
                  <a:lnTo>
                    <a:pt x="81" y="279"/>
                  </a:lnTo>
                  <a:lnTo>
                    <a:pt x="64" y="303"/>
                  </a:lnTo>
                  <a:lnTo>
                    <a:pt x="50" y="327"/>
                  </a:lnTo>
                  <a:lnTo>
                    <a:pt x="37" y="351"/>
                  </a:lnTo>
                  <a:lnTo>
                    <a:pt x="27" y="376"/>
                  </a:lnTo>
                  <a:lnTo>
                    <a:pt x="17" y="401"/>
                  </a:lnTo>
                  <a:lnTo>
                    <a:pt x="11" y="426"/>
                  </a:lnTo>
                  <a:lnTo>
                    <a:pt x="6" y="451"/>
                  </a:lnTo>
                  <a:lnTo>
                    <a:pt x="3" y="475"/>
                  </a:lnTo>
                  <a:lnTo>
                    <a:pt x="2" y="502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00" name="Freeform 108"/>
            <p:cNvSpPr>
              <a:spLocks/>
            </p:cNvSpPr>
            <p:nvPr/>
          </p:nvSpPr>
          <p:spPr bwMode="auto">
            <a:xfrm>
              <a:off x="1323" y="1145"/>
              <a:ext cx="60" cy="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4"/>
                </a:cxn>
                <a:cxn ang="0">
                  <a:pos x="59" y="63"/>
                </a:cxn>
                <a:cxn ang="0">
                  <a:pos x="60" y="37"/>
                </a:cxn>
                <a:cxn ang="0">
                  <a:pos x="1" y="0"/>
                </a:cxn>
              </a:cxnLst>
              <a:rect l="0" t="0" r="r" b="b"/>
              <a:pathLst>
                <a:path w="60" h="63">
                  <a:moveTo>
                    <a:pt x="1" y="0"/>
                  </a:moveTo>
                  <a:lnTo>
                    <a:pt x="0" y="24"/>
                  </a:lnTo>
                  <a:lnTo>
                    <a:pt x="59" y="63"/>
                  </a:lnTo>
                  <a:lnTo>
                    <a:pt x="6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01" name="Freeform 109"/>
            <p:cNvSpPr>
              <a:spLocks/>
            </p:cNvSpPr>
            <p:nvPr/>
          </p:nvSpPr>
          <p:spPr bwMode="auto">
            <a:xfrm>
              <a:off x="1382" y="1072"/>
              <a:ext cx="61" cy="136"/>
            </a:xfrm>
            <a:custGeom>
              <a:avLst/>
              <a:gdLst/>
              <a:ahLst/>
              <a:cxnLst>
                <a:cxn ang="0">
                  <a:pos x="1" y="110"/>
                </a:cxn>
                <a:cxn ang="0">
                  <a:pos x="0" y="136"/>
                </a:cxn>
                <a:cxn ang="0">
                  <a:pos x="60" y="26"/>
                </a:cxn>
                <a:cxn ang="0">
                  <a:pos x="61" y="0"/>
                </a:cxn>
                <a:cxn ang="0">
                  <a:pos x="1" y="110"/>
                </a:cxn>
              </a:cxnLst>
              <a:rect l="0" t="0" r="r" b="b"/>
              <a:pathLst>
                <a:path w="61" h="136">
                  <a:moveTo>
                    <a:pt x="1" y="110"/>
                  </a:moveTo>
                  <a:lnTo>
                    <a:pt x="0" y="136"/>
                  </a:lnTo>
                  <a:lnTo>
                    <a:pt x="60" y="26"/>
                  </a:lnTo>
                  <a:lnTo>
                    <a:pt x="61" y="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02" name="Freeform 110"/>
            <p:cNvSpPr>
              <a:spLocks/>
            </p:cNvSpPr>
            <p:nvPr/>
          </p:nvSpPr>
          <p:spPr bwMode="auto">
            <a:xfrm>
              <a:off x="676" y="1072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1"/>
                </a:cxn>
                <a:cxn ang="0">
                  <a:pos x="159" y="550"/>
                </a:cxn>
                <a:cxn ang="0">
                  <a:pos x="167" y="499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4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0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3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5"/>
                </a:cxn>
                <a:cxn ang="0">
                  <a:pos x="311" y="179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1"/>
                  </a:lnTo>
                  <a:lnTo>
                    <a:pt x="158" y="575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499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6"/>
                  </a:lnTo>
                  <a:lnTo>
                    <a:pt x="237" y="354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0"/>
                  </a:lnTo>
                  <a:lnTo>
                    <a:pt x="400" y="199"/>
                  </a:lnTo>
                  <a:lnTo>
                    <a:pt x="431" y="180"/>
                  </a:lnTo>
                  <a:lnTo>
                    <a:pt x="463" y="160"/>
                  </a:lnTo>
                  <a:lnTo>
                    <a:pt x="496" y="142"/>
                  </a:lnTo>
                  <a:lnTo>
                    <a:pt x="533" y="124"/>
                  </a:lnTo>
                  <a:lnTo>
                    <a:pt x="569" y="105"/>
                  </a:lnTo>
                  <a:lnTo>
                    <a:pt x="608" y="88"/>
                  </a:lnTo>
                  <a:lnTo>
                    <a:pt x="648" y="73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6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5"/>
                  </a:lnTo>
                  <a:lnTo>
                    <a:pt x="350" y="158"/>
                  </a:lnTo>
                  <a:lnTo>
                    <a:pt x="311" y="179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7"/>
                  </a:lnTo>
                  <a:lnTo>
                    <a:pt x="25" y="462"/>
                  </a:lnTo>
                  <a:lnTo>
                    <a:pt x="17" y="486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5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09103" name="Group 111"/>
          <p:cNvGrpSpPr>
            <a:grpSpLocks/>
          </p:cNvGrpSpPr>
          <p:nvPr/>
        </p:nvGrpSpPr>
        <p:grpSpPr bwMode="auto">
          <a:xfrm rot="3881240">
            <a:off x="3501232" y="4299743"/>
            <a:ext cx="323850" cy="639763"/>
            <a:chOff x="4472" y="2549"/>
            <a:chExt cx="288" cy="1014"/>
          </a:xfrm>
        </p:grpSpPr>
        <p:sp>
          <p:nvSpPr>
            <p:cNvPr id="1109104" name="Freeform 112"/>
            <p:cNvSpPr>
              <a:spLocks/>
            </p:cNvSpPr>
            <p:nvPr/>
          </p:nvSpPr>
          <p:spPr bwMode="auto">
            <a:xfrm>
              <a:off x="4502" y="2567"/>
              <a:ext cx="258" cy="996"/>
            </a:xfrm>
            <a:custGeom>
              <a:avLst/>
              <a:gdLst/>
              <a:ahLst/>
              <a:cxnLst>
                <a:cxn ang="0">
                  <a:pos x="60" y="966"/>
                </a:cxn>
                <a:cxn ang="0">
                  <a:pos x="90" y="912"/>
                </a:cxn>
                <a:cxn ang="0">
                  <a:pos x="114" y="864"/>
                </a:cxn>
                <a:cxn ang="0">
                  <a:pos x="132" y="810"/>
                </a:cxn>
                <a:cxn ang="0">
                  <a:pos x="150" y="756"/>
                </a:cxn>
                <a:cxn ang="0">
                  <a:pos x="162" y="708"/>
                </a:cxn>
                <a:cxn ang="0">
                  <a:pos x="174" y="660"/>
                </a:cxn>
                <a:cxn ang="0">
                  <a:pos x="180" y="606"/>
                </a:cxn>
                <a:cxn ang="0">
                  <a:pos x="186" y="558"/>
                </a:cxn>
                <a:cxn ang="0">
                  <a:pos x="180" y="504"/>
                </a:cxn>
                <a:cxn ang="0">
                  <a:pos x="180" y="456"/>
                </a:cxn>
                <a:cxn ang="0">
                  <a:pos x="168" y="402"/>
                </a:cxn>
                <a:cxn ang="0">
                  <a:pos x="156" y="354"/>
                </a:cxn>
                <a:cxn ang="0">
                  <a:pos x="138" y="300"/>
                </a:cxn>
                <a:cxn ang="0">
                  <a:pos x="114" y="246"/>
                </a:cxn>
                <a:cxn ang="0">
                  <a:pos x="84" y="192"/>
                </a:cxn>
                <a:cxn ang="0">
                  <a:pos x="54" y="138"/>
                </a:cxn>
                <a:cxn ang="0">
                  <a:pos x="0" y="156"/>
                </a:cxn>
                <a:cxn ang="0">
                  <a:pos x="12" y="0"/>
                </a:cxn>
                <a:cxn ang="0">
                  <a:pos x="156" y="90"/>
                </a:cxn>
                <a:cxn ang="0">
                  <a:pos x="114" y="108"/>
                </a:cxn>
                <a:cxn ang="0">
                  <a:pos x="144" y="168"/>
                </a:cxn>
                <a:cxn ang="0">
                  <a:pos x="174" y="216"/>
                </a:cxn>
                <a:cxn ang="0">
                  <a:pos x="198" y="270"/>
                </a:cxn>
                <a:cxn ang="0">
                  <a:pos x="222" y="324"/>
                </a:cxn>
                <a:cxn ang="0">
                  <a:pos x="234" y="378"/>
                </a:cxn>
                <a:cxn ang="0">
                  <a:pos x="246" y="432"/>
                </a:cxn>
                <a:cxn ang="0">
                  <a:pos x="258" y="486"/>
                </a:cxn>
                <a:cxn ang="0">
                  <a:pos x="258" y="540"/>
                </a:cxn>
                <a:cxn ang="0">
                  <a:pos x="258" y="594"/>
                </a:cxn>
                <a:cxn ang="0">
                  <a:pos x="252" y="648"/>
                </a:cxn>
                <a:cxn ang="0">
                  <a:pos x="246" y="702"/>
                </a:cxn>
                <a:cxn ang="0">
                  <a:pos x="228" y="756"/>
                </a:cxn>
                <a:cxn ang="0">
                  <a:pos x="210" y="816"/>
                </a:cxn>
                <a:cxn ang="0">
                  <a:pos x="192" y="876"/>
                </a:cxn>
                <a:cxn ang="0">
                  <a:pos x="162" y="936"/>
                </a:cxn>
                <a:cxn ang="0">
                  <a:pos x="132" y="996"/>
                </a:cxn>
                <a:cxn ang="0">
                  <a:pos x="60" y="966"/>
                </a:cxn>
              </a:cxnLst>
              <a:rect l="0" t="0" r="r" b="b"/>
              <a:pathLst>
                <a:path w="258" h="996">
                  <a:moveTo>
                    <a:pt x="60" y="966"/>
                  </a:moveTo>
                  <a:lnTo>
                    <a:pt x="90" y="912"/>
                  </a:lnTo>
                  <a:lnTo>
                    <a:pt x="114" y="864"/>
                  </a:lnTo>
                  <a:lnTo>
                    <a:pt x="132" y="810"/>
                  </a:lnTo>
                  <a:lnTo>
                    <a:pt x="150" y="756"/>
                  </a:lnTo>
                  <a:lnTo>
                    <a:pt x="162" y="708"/>
                  </a:lnTo>
                  <a:lnTo>
                    <a:pt x="174" y="660"/>
                  </a:lnTo>
                  <a:lnTo>
                    <a:pt x="180" y="606"/>
                  </a:lnTo>
                  <a:lnTo>
                    <a:pt x="186" y="558"/>
                  </a:lnTo>
                  <a:lnTo>
                    <a:pt x="180" y="504"/>
                  </a:lnTo>
                  <a:lnTo>
                    <a:pt x="180" y="456"/>
                  </a:lnTo>
                  <a:lnTo>
                    <a:pt x="168" y="402"/>
                  </a:lnTo>
                  <a:lnTo>
                    <a:pt x="156" y="354"/>
                  </a:lnTo>
                  <a:lnTo>
                    <a:pt x="138" y="300"/>
                  </a:lnTo>
                  <a:lnTo>
                    <a:pt x="114" y="246"/>
                  </a:lnTo>
                  <a:lnTo>
                    <a:pt x="84" y="192"/>
                  </a:lnTo>
                  <a:lnTo>
                    <a:pt x="54" y="138"/>
                  </a:lnTo>
                  <a:lnTo>
                    <a:pt x="0" y="156"/>
                  </a:lnTo>
                  <a:lnTo>
                    <a:pt x="12" y="0"/>
                  </a:lnTo>
                  <a:lnTo>
                    <a:pt x="156" y="90"/>
                  </a:lnTo>
                  <a:lnTo>
                    <a:pt x="114" y="108"/>
                  </a:lnTo>
                  <a:lnTo>
                    <a:pt x="144" y="168"/>
                  </a:lnTo>
                  <a:lnTo>
                    <a:pt x="174" y="216"/>
                  </a:lnTo>
                  <a:lnTo>
                    <a:pt x="198" y="270"/>
                  </a:lnTo>
                  <a:lnTo>
                    <a:pt x="222" y="324"/>
                  </a:lnTo>
                  <a:lnTo>
                    <a:pt x="234" y="378"/>
                  </a:lnTo>
                  <a:lnTo>
                    <a:pt x="246" y="432"/>
                  </a:lnTo>
                  <a:lnTo>
                    <a:pt x="258" y="486"/>
                  </a:lnTo>
                  <a:lnTo>
                    <a:pt x="258" y="540"/>
                  </a:lnTo>
                  <a:lnTo>
                    <a:pt x="258" y="594"/>
                  </a:lnTo>
                  <a:lnTo>
                    <a:pt x="252" y="648"/>
                  </a:lnTo>
                  <a:lnTo>
                    <a:pt x="246" y="702"/>
                  </a:lnTo>
                  <a:lnTo>
                    <a:pt x="228" y="756"/>
                  </a:lnTo>
                  <a:lnTo>
                    <a:pt x="210" y="816"/>
                  </a:lnTo>
                  <a:lnTo>
                    <a:pt x="192" y="876"/>
                  </a:lnTo>
                  <a:lnTo>
                    <a:pt x="162" y="936"/>
                  </a:lnTo>
                  <a:lnTo>
                    <a:pt x="132" y="996"/>
                  </a:lnTo>
                  <a:lnTo>
                    <a:pt x="60" y="966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05" name="Freeform 113"/>
            <p:cNvSpPr>
              <a:spLocks/>
            </p:cNvSpPr>
            <p:nvPr/>
          </p:nvSpPr>
          <p:spPr bwMode="auto">
            <a:xfrm>
              <a:off x="4472" y="2549"/>
              <a:ext cx="258" cy="996"/>
            </a:xfrm>
            <a:custGeom>
              <a:avLst/>
              <a:gdLst/>
              <a:ahLst/>
              <a:cxnLst>
                <a:cxn ang="0">
                  <a:pos x="66" y="960"/>
                </a:cxn>
                <a:cxn ang="0">
                  <a:pos x="90" y="912"/>
                </a:cxn>
                <a:cxn ang="0">
                  <a:pos x="114" y="858"/>
                </a:cxn>
                <a:cxn ang="0">
                  <a:pos x="138" y="804"/>
                </a:cxn>
                <a:cxn ang="0">
                  <a:pos x="156" y="756"/>
                </a:cxn>
                <a:cxn ang="0">
                  <a:pos x="168" y="708"/>
                </a:cxn>
                <a:cxn ang="0">
                  <a:pos x="180" y="654"/>
                </a:cxn>
                <a:cxn ang="0">
                  <a:pos x="186" y="606"/>
                </a:cxn>
                <a:cxn ang="0">
                  <a:pos x="186" y="552"/>
                </a:cxn>
                <a:cxn ang="0">
                  <a:pos x="186" y="504"/>
                </a:cxn>
                <a:cxn ang="0">
                  <a:pos x="180" y="450"/>
                </a:cxn>
                <a:cxn ang="0">
                  <a:pos x="168" y="402"/>
                </a:cxn>
                <a:cxn ang="0">
                  <a:pos x="156" y="348"/>
                </a:cxn>
                <a:cxn ang="0">
                  <a:pos x="138" y="294"/>
                </a:cxn>
                <a:cxn ang="0">
                  <a:pos x="114" y="246"/>
                </a:cxn>
                <a:cxn ang="0">
                  <a:pos x="90" y="192"/>
                </a:cxn>
                <a:cxn ang="0">
                  <a:pos x="54" y="138"/>
                </a:cxn>
                <a:cxn ang="0">
                  <a:pos x="0" y="150"/>
                </a:cxn>
                <a:cxn ang="0">
                  <a:pos x="12" y="0"/>
                </a:cxn>
                <a:cxn ang="0">
                  <a:pos x="162" y="90"/>
                </a:cxn>
                <a:cxn ang="0">
                  <a:pos x="120" y="108"/>
                </a:cxn>
                <a:cxn ang="0">
                  <a:pos x="150" y="162"/>
                </a:cxn>
                <a:cxn ang="0">
                  <a:pos x="180" y="216"/>
                </a:cxn>
                <a:cxn ang="0">
                  <a:pos x="204" y="270"/>
                </a:cxn>
                <a:cxn ang="0">
                  <a:pos x="222" y="324"/>
                </a:cxn>
                <a:cxn ang="0">
                  <a:pos x="240" y="378"/>
                </a:cxn>
                <a:cxn ang="0">
                  <a:pos x="252" y="426"/>
                </a:cxn>
                <a:cxn ang="0">
                  <a:pos x="258" y="480"/>
                </a:cxn>
                <a:cxn ang="0">
                  <a:pos x="258" y="534"/>
                </a:cxn>
                <a:cxn ang="0">
                  <a:pos x="258" y="588"/>
                </a:cxn>
                <a:cxn ang="0">
                  <a:pos x="258" y="642"/>
                </a:cxn>
                <a:cxn ang="0">
                  <a:pos x="246" y="702"/>
                </a:cxn>
                <a:cxn ang="0">
                  <a:pos x="234" y="756"/>
                </a:cxn>
                <a:cxn ang="0">
                  <a:pos x="216" y="816"/>
                </a:cxn>
                <a:cxn ang="0">
                  <a:pos x="192" y="870"/>
                </a:cxn>
                <a:cxn ang="0">
                  <a:pos x="168" y="930"/>
                </a:cxn>
                <a:cxn ang="0">
                  <a:pos x="138" y="996"/>
                </a:cxn>
                <a:cxn ang="0">
                  <a:pos x="66" y="960"/>
                </a:cxn>
              </a:cxnLst>
              <a:rect l="0" t="0" r="r" b="b"/>
              <a:pathLst>
                <a:path w="258" h="996">
                  <a:moveTo>
                    <a:pt x="66" y="960"/>
                  </a:moveTo>
                  <a:lnTo>
                    <a:pt x="90" y="912"/>
                  </a:lnTo>
                  <a:lnTo>
                    <a:pt x="114" y="858"/>
                  </a:lnTo>
                  <a:lnTo>
                    <a:pt x="138" y="804"/>
                  </a:lnTo>
                  <a:lnTo>
                    <a:pt x="156" y="756"/>
                  </a:lnTo>
                  <a:lnTo>
                    <a:pt x="168" y="708"/>
                  </a:lnTo>
                  <a:lnTo>
                    <a:pt x="180" y="654"/>
                  </a:lnTo>
                  <a:lnTo>
                    <a:pt x="186" y="606"/>
                  </a:lnTo>
                  <a:lnTo>
                    <a:pt x="186" y="552"/>
                  </a:lnTo>
                  <a:lnTo>
                    <a:pt x="186" y="504"/>
                  </a:lnTo>
                  <a:lnTo>
                    <a:pt x="180" y="450"/>
                  </a:lnTo>
                  <a:lnTo>
                    <a:pt x="168" y="402"/>
                  </a:lnTo>
                  <a:lnTo>
                    <a:pt x="156" y="348"/>
                  </a:lnTo>
                  <a:lnTo>
                    <a:pt x="138" y="294"/>
                  </a:lnTo>
                  <a:lnTo>
                    <a:pt x="114" y="246"/>
                  </a:lnTo>
                  <a:lnTo>
                    <a:pt x="90" y="192"/>
                  </a:lnTo>
                  <a:lnTo>
                    <a:pt x="54" y="138"/>
                  </a:lnTo>
                  <a:lnTo>
                    <a:pt x="0" y="150"/>
                  </a:lnTo>
                  <a:lnTo>
                    <a:pt x="12" y="0"/>
                  </a:lnTo>
                  <a:lnTo>
                    <a:pt x="162" y="90"/>
                  </a:lnTo>
                  <a:lnTo>
                    <a:pt x="120" y="108"/>
                  </a:lnTo>
                  <a:lnTo>
                    <a:pt x="150" y="162"/>
                  </a:lnTo>
                  <a:lnTo>
                    <a:pt x="180" y="216"/>
                  </a:lnTo>
                  <a:lnTo>
                    <a:pt x="204" y="270"/>
                  </a:lnTo>
                  <a:lnTo>
                    <a:pt x="222" y="324"/>
                  </a:lnTo>
                  <a:lnTo>
                    <a:pt x="240" y="378"/>
                  </a:lnTo>
                  <a:lnTo>
                    <a:pt x="252" y="426"/>
                  </a:lnTo>
                  <a:lnTo>
                    <a:pt x="258" y="480"/>
                  </a:lnTo>
                  <a:lnTo>
                    <a:pt x="258" y="534"/>
                  </a:lnTo>
                  <a:lnTo>
                    <a:pt x="258" y="588"/>
                  </a:lnTo>
                  <a:lnTo>
                    <a:pt x="258" y="642"/>
                  </a:lnTo>
                  <a:lnTo>
                    <a:pt x="246" y="702"/>
                  </a:lnTo>
                  <a:lnTo>
                    <a:pt x="234" y="756"/>
                  </a:lnTo>
                  <a:lnTo>
                    <a:pt x="216" y="816"/>
                  </a:lnTo>
                  <a:lnTo>
                    <a:pt x="192" y="870"/>
                  </a:lnTo>
                  <a:lnTo>
                    <a:pt x="168" y="930"/>
                  </a:lnTo>
                  <a:lnTo>
                    <a:pt x="138" y="996"/>
                  </a:lnTo>
                  <a:lnTo>
                    <a:pt x="66" y="96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09106" name="Rectangle 114"/>
          <p:cNvSpPr>
            <a:spLocks noChangeArrowheads="1"/>
          </p:cNvSpPr>
          <p:nvPr/>
        </p:nvSpPr>
        <p:spPr bwMode="auto">
          <a:xfrm>
            <a:off x="4995863" y="3163888"/>
            <a:ext cx="585787" cy="3937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6667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 b="1"/>
              <a:t>Παραγωγός</a:t>
            </a:r>
            <a:endParaRPr lang="en-US" sz="2000" b="1"/>
          </a:p>
        </p:txBody>
      </p:sp>
      <p:grpSp>
        <p:nvGrpSpPr>
          <p:cNvPr id="1109107" name="Group 115"/>
          <p:cNvGrpSpPr>
            <a:grpSpLocks/>
          </p:cNvGrpSpPr>
          <p:nvPr/>
        </p:nvGrpSpPr>
        <p:grpSpPr bwMode="auto">
          <a:xfrm rot="1342513">
            <a:off x="4287838" y="3175000"/>
            <a:ext cx="508000" cy="593725"/>
            <a:chOff x="675" y="1072"/>
            <a:chExt cx="768" cy="868"/>
          </a:xfrm>
        </p:grpSpPr>
        <p:sp>
          <p:nvSpPr>
            <p:cNvPr id="1109108" name="Freeform 116"/>
            <p:cNvSpPr>
              <a:spLocks/>
            </p:cNvSpPr>
            <p:nvPr/>
          </p:nvSpPr>
          <p:spPr bwMode="auto">
            <a:xfrm>
              <a:off x="676" y="1131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0"/>
                </a:cxn>
                <a:cxn ang="0">
                  <a:pos x="159" y="550"/>
                </a:cxn>
                <a:cxn ang="0">
                  <a:pos x="167" y="500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3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1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2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6"/>
                </a:cxn>
                <a:cxn ang="0">
                  <a:pos x="311" y="180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0"/>
                  </a:lnTo>
                  <a:lnTo>
                    <a:pt x="158" y="576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500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7"/>
                  </a:lnTo>
                  <a:lnTo>
                    <a:pt x="237" y="353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1"/>
                  </a:lnTo>
                  <a:lnTo>
                    <a:pt x="400" y="200"/>
                  </a:lnTo>
                  <a:lnTo>
                    <a:pt x="431" y="180"/>
                  </a:lnTo>
                  <a:lnTo>
                    <a:pt x="463" y="161"/>
                  </a:lnTo>
                  <a:lnTo>
                    <a:pt x="496" y="142"/>
                  </a:lnTo>
                  <a:lnTo>
                    <a:pt x="533" y="123"/>
                  </a:lnTo>
                  <a:lnTo>
                    <a:pt x="569" y="105"/>
                  </a:lnTo>
                  <a:lnTo>
                    <a:pt x="608" y="89"/>
                  </a:lnTo>
                  <a:lnTo>
                    <a:pt x="648" y="72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7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6"/>
                  </a:lnTo>
                  <a:lnTo>
                    <a:pt x="350" y="157"/>
                  </a:lnTo>
                  <a:lnTo>
                    <a:pt x="311" y="180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8"/>
                  </a:lnTo>
                  <a:lnTo>
                    <a:pt x="25" y="462"/>
                  </a:lnTo>
                  <a:lnTo>
                    <a:pt x="17" y="487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4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09" name="Freeform 117"/>
            <p:cNvSpPr>
              <a:spLocks/>
            </p:cNvSpPr>
            <p:nvPr/>
          </p:nvSpPr>
          <p:spPr bwMode="auto">
            <a:xfrm>
              <a:off x="675" y="1657"/>
              <a:ext cx="59" cy="2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2" y="74"/>
                </a:cxn>
                <a:cxn ang="0">
                  <a:pos x="6" y="99"/>
                </a:cxn>
                <a:cxn ang="0">
                  <a:pos x="11" y="124"/>
                </a:cxn>
                <a:cxn ang="0">
                  <a:pos x="18" y="149"/>
                </a:cxn>
                <a:cxn ang="0">
                  <a:pos x="26" y="174"/>
                </a:cxn>
                <a:cxn ang="0">
                  <a:pos x="35" y="199"/>
                </a:cxn>
                <a:cxn ang="0">
                  <a:pos x="46" y="224"/>
                </a:cxn>
                <a:cxn ang="0">
                  <a:pos x="58" y="249"/>
                </a:cxn>
                <a:cxn ang="0">
                  <a:pos x="59" y="224"/>
                </a:cxn>
                <a:cxn ang="0">
                  <a:pos x="48" y="199"/>
                </a:cxn>
                <a:cxn ang="0">
                  <a:pos x="36" y="174"/>
                </a:cxn>
                <a:cxn ang="0">
                  <a:pos x="27" y="149"/>
                </a:cxn>
                <a:cxn ang="0">
                  <a:pos x="19" y="124"/>
                </a:cxn>
                <a:cxn ang="0">
                  <a:pos x="12" y="99"/>
                </a:cxn>
                <a:cxn ang="0">
                  <a:pos x="7" y="74"/>
                </a:cxn>
                <a:cxn ang="0">
                  <a:pos x="3" y="50"/>
                </a:cxn>
                <a:cxn ang="0">
                  <a:pos x="1" y="25"/>
                </a:cxn>
                <a:cxn ang="0">
                  <a:pos x="1" y="0"/>
                </a:cxn>
              </a:cxnLst>
              <a:rect l="0" t="0" r="r" b="b"/>
              <a:pathLst>
                <a:path w="59" h="249">
                  <a:moveTo>
                    <a:pt x="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2" y="74"/>
                  </a:lnTo>
                  <a:lnTo>
                    <a:pt x="6" y="99"/>
                  </a:lnTo>
                  <a:lnTo>
                    <a:pt x="11" y="124"/>
                  </a:lnTo>
                  <a:lnTo>
                    <a:pt x="18" y="149"/>
                  </a:lnTo>
                  <a:lnTo>
                    <a:pt x="26" y="174"/>
                  </a:lnTo>
                  <a:lnTo>
                    <a:pt x="35" y="199"/>
                  </a:lnTo>
                  <a:lnTo>
                    <a:pt x="46" y="224"/>
                  </a:lnTo>
                  <a:lnTo>
                    <a:pt x="58" y="249"/>
                  </a:lnTo>
                  <a:lnTo>
                    <a:pt x="59" y="224"/>
                  </a:lnTo>
                  <a:lnTo>
                    <a:pt x="48" y="199"/>
                  </a:lnTo>
                  <a:lnTo>
                    <a:pt x="36" y="174"/>
                  </a:lnTo>
                  <a:lnTo>
                    <a:pt x="27" y="149"/>
                  </a:lnTo>
                  <a:lnTo>
                    <a:pt x="19" y="124"/>
                  </a:lnTo>
                  <a:lnTo>
                    <a:pt x="12" y="99"/>
                  </a:lnTo>
                  <a:lnTo>
                    <a:pt x="7" y="74"/>
                  </a:lnTo>
                  <a:lnTo>
                    <a:pt x="3" y="50"/>
                  </a:lnTo>
                  <a:lnTo>
                    <a:pt x="1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10" name="Freeform 118"/>
            <p:cNvSpPr>
              <a:spLocks/>
            </p:cNvSpPr>
            <p:nvPr/>
          </p:nvSpPr>
          <p:spPr bwMode="auto">
            <a:xfrm>
              <a:off x="733" y="1881"/>
              <a:ext cx="182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181" y="25"/>
                </a:cxn>
                <a:cxn ang="0">
                  <a:pos x="182" y="0"/>
                </a:cxn>
                <a:cxn ang="0">
                  <a:pos x="1" y="0"/>
                </a:cxn>
              </a:cxnLst>
              <a:rect l="0" t="0" r="r" b="b"/>
              <a:pathLst>
                <a:path w="182" h="25">
                  <a:moveTo>
                    <a:pt x="1" y="0"/>
                  </a:moveTo>
                  <a:lnTo>
                    <a:pt x="0" y="25"/>
                  </a:lnTo>
                  <a:lnTo>
                    <a:pt x="181" y="25"/>
                  </a:lnTo>
                  <a:lnTo>
                    <a:pt x="1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11" name="Freeform 119"/>
            <p:cNvSpPr>
              <a:spLocks/>
            </p:cNvSpPr>
            <p:nvPr/>
          </p:nvSpPr>
          <p:spPr bwMode="auto">
            <a:xfrm>
              <a:off x="1210" y="1088"/>
              <a:ext cx="62" cy="5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"/>
                </a:cxn>
                <a:cxn ang="0">
                  <a:pos x="61" y="58"/>
                </a:cxn>
                <a:cxn ang="0">
                  <a:pos x="62" y="33"/>
                </a:cxn>
                <a:cxn ang="0">
                  <a:pos x="1" y="0"/>
                </a:cxn>
              </a:cxnLst>
              <a:rect l="0" t="0" r="r" b="b"/>
              <a:pathLst>
                <a:path w="62" h="58">
                  <a:moveTo>
                    <a:pt x="1" y="0"/>
                  </a:moveTo>
                  <a:lnTo>
                    <a:pt x="0" y="26"/>
                  </a:lnTo>
                  <a:lnTo>
                    <a:pt x="61" y="58"/>
                  </a:lnTo>
                  <a:lnTo>
                    <a:pt x="62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12" name="Freeform 120"/>
            <p:cNvSpPr>
              <a:spLocks/>
            </p:cNvSpPr>
            <p:nvPr/>
          </p:nvSpPr>
          <p:spPr bwMode="auto">
            <a:xfrm>
              <a:off x="832" y="1145"/>
              <a:ext cx="492" cy="526"/>
            </a:xfrm>
            <a:custGeom>
              <a:avLst/>
              <a:gdLst/>
              <a:ahLst/>
              <a:cxnLst>
                <a:cxn ang="0">
                  <a:pos x="2" y="502"/>
                </a:cxn>
                <a:cxn ang="0">
                  <a:pos x="0" y="526"/>
                </a:cxn>
                <a:cxn ang="0">
                  <a:pos x="2" y="502"/>
                </a:cxn>
                <a:cxn ang="0">
                  <a:pos x="5" y="475"/>
                </a:cxn>
                <a:cxn ang="0">
                  <a:pos x="10" y="451"/>
                </a:cxn>
                <a:cxn ang="0">
                  <a:pos x="16" y="426"/>
                </a:cxn>
                <a:cxn ang="0">
                  <a:pos x="25" y="401"/>
                </a:cxn>
                <a:cxn ang="0">
                  <a:pos x="36" y="377"/>
                </a:cxn>
                <a:cxn ang="0">
                  <a:pos x="49" y="352"/>
                </a:cxn>
                <a:cxn ang="0">
                  <a:pos x="63" y="328"/>
                </a:cxn>
                <a:cxn ang="0">
                  <a:pos x="79" y="304"/>
                </a:cxn>
                <a:cxn ang="0">
                  <a:pos x="97" y="282"/>
                </a:cxn>
                <a:cxn ang="0">
                  <a:pos x="117" y="259"/>
                </a:cxn>
                <a:cxn ang="0">
                  <a:pos x="139" y="236"/>
                </a:cxn>
                <a:cxn ang="0">
                  <a:pos x="162" y="215"/>
                </a:cxn>
                <a:cxn ang="0">
                  <a:pos x="187" y="193"/>
                </a:cxn>
                <a:cxn ang="0">
                  <a:pos x="215" y="173"/>
                </a:cxn>
                <a:cxn ang="0">
                  <a:pos x="243" y="152"/>
                </a:cxn>
                <a:cxn ang="0">
                  <a:pos x="273" y="132"/>
                </a:cxn>
                <a:cxn ang="0">
                  <a:pos x="305" y="113"/>
                </a:cxn>
                <a:cxn ang="0">
                  <a:pos x="339" y="94"/>
                </a:cxn>
                <a:cxn ang="0">
                  <a:pos x="374" y="75"/>
                </a:cxn>
                <a:cxn ang="0">
                  <a:pos x="412" y="58"/>
                </a:cxn>
                <a:cxn ang="0">
                  <a:pos x="450" y="41"/>
                </a:cxn>
                <a:cxn ang="0">
                  <a:pos x="491" y="24"/>
                </a:cxn>
                <a:cxn ang="0">
                  <a:pos x="492" y="0"/>
                </a:cxn>
                <a:cxn ang="0">
                  <a:pos x="451" y="17"/>
                </a:cxn>
                <a:cxn ang="0">
                  <a:pos x="413" y="32"/>
                </a:cxn>
                <a:cxn ang="0">
                  <a:pos x="377" y="51"/>
                </a:cxn>
                <a:cxn ang="0">
                  <a:pos x="340" y="69"/>
                </a:cxn>
                <a:cxn ang="0">
                  <a:pos x="307" y="87"/>
                </a:cxn>
                <a:cxn ang="0">
                  <a:pos x="275" y="107"/>
                </a:cxn>
                <a:cxn ang="0">
                  <a:pos x="244" y="126"/>
                </a:cxn>
                <a:cxn ang="0">
                  <a:pos x="216" y="147"/>
                </a:cxn>
                <a:cxn ang="0">
                  <a:pos x="188" y="168"/>
                </a:cxn>
                <a:cxn ang="0">
                  <a:pos x="164" y="190"/>
                </a:cxn>
                <a:cxn ang="0">
                  <a:pos x="140" y="211"/>
                </a:cxn>
                <a:cxn ang="0">
                  <a:pos x="118" y="234"/>
                </a:cxn>
                <a:cxn ang="0">
                  <a:pos x="98" y="257"/>
                </a:cxn>
                <a:cxn ang="0">
                  <a:pos x="81" y="279"/>
                </a:cxn>
                <a:cxn ang="0">
                  <a:pos x="64" y="303"/>
                </a:cxn>
                <a:cxn ang="0">
                  <a:pos x="50" y="327"/>
                </a:cxn>
                <a:cxn ang="0">
                  <a:pos x="37" y="351"/>
                </a:cxn>
                <a:cxn ang="0">
                  <a:pos x="27" y="376"/>
                </a:cxn>
                <a:cxn ang="0">
                  <a:pos x="17" y="401"/>
                </a:cxn>
                <a:cxn ang="0">
                  <a:pos x="11" y="426"/>
                </a:cxn>
                <a:cxn ang="0">
                  <a:pos x="6" y="451"/>
                </a:cxn>
                <a:cxn ang="0">
                  <a:pos x="3" y="475"/>
                </a:cxn>
                <a:cxn ang="0">
                  <a:pos x="2" y="502"/>
                </a:cxn>
              </a:cxnLst>
              <a:rect l="0" t="0" r="r" b="b"/>
              <a:pathLst>
                <a:path w="492" h="526">
                  <a:moveTo>
                    <a:pt x="2" y="502"/>
                  </a:moveTo>
                  <a:lnTo>
                    <a:pt x="0" y="526"/>
                  </a:lnTo>
                  <a:lnTo>
                    <a:pt x="2" y="502"/>
                  </a:lnTo>
                  <a:lnTo>
                    <a:pt x="5" y="475"/>
                  </a:lnTo>
                  <a:lnTo>
                    <a:pt x="10" y="451"/>
                  </a:lnTo>
                  <a:lnTo>
                    <a:pt x="16" y="426"/>
                  </a:lnTo>
                  <a:lnTo>
                    <a:pt x="25" y="401"/>
                  </a:lnTo>
                  <a:lnTo>
                    <a:pt x="36" y="377"/>
                  </a:lnTo>
                  <a:lnTo>
                    <a:pt x="49" y="352"/>
                  </a:lnTo>
                  <a:lnTo>
                    <a:pt x="63" y="328"/>
                  </a:lnTo>
                  <a:lnTo>
                    <a:pt x="79" y="304"/>
                  </a:lnTo>
                  <a:lnTo>
                    <a:pt x="97" y="282"/>
                  </a:lnTo>
                  <a:lnTo>
                    <a:pt x="117" y="259"/>
                  </a:lnTo>
                  <a:lnTo>
                    <a:pt x="139" y="236"/>
                  </a:lnTo>
                  <a:lnTo>
                    <a:pt x="162" y="215"/>
                  </a:lnTo>
                  <a:lnTo>
                    <a:pt x="187" y="193"/>
                  </a:lnTo>
                  <a:lnTo>
                    <a:pt x="215" y="173"/>
                  </a:lnTo>
                  <a:lnTo>
                    <a:pt x="243" y="152"/>
                  </a:lnTo>
                  <a:lnTo>
                    <a:pt x="273" y="132"/>
                  </a:lnTo>
                  <a:lnTo>
                    <a:pt x="305" y="113"/>
                  </a:lnTo>
                  <a:lnTo>
                    <a:pt x="339" y="94"/>
                  </a:lnTo>
                  <a:lnTo>
                    <a:pt x="374" y="75"/>
                  </a:lnTo>
                  <a:lnTo>
                    <a:pt x="412" y="58"/>
                  </a:lnTo>
                  <a:lnTo>
                    <a:pt x="450" y="41"/>
                  </a:lnTo>
                  <a:lnTo>
                    <a:pt x="491" y="24"/>
                  </a:lnTo>
                  <a:lnTo>
                    <a:pt x="492" y="0"/>
                  </a:lnTo>
                  <a:lnTo>
                    <a:pt x="451" y="17"/>
                  </a:lnTo>
                  <a:lnTo>
                    <a:pt x="413" y="32"/>
                  </a:lnTo>
                  <a:lnTo>
                    <a:pt x="377" y="51"/>
                  </a:lnTo>
                  <a:lnTo>
                    <a:pt x="340" y="69"/>
                  </a:lnTo>
                  <a:lnTo>
                    <a:pt x="307" y="87"/>
                  </a:lnTo>
                  <a:lnTo>
                    <a:pt x="275" y="107"/>
                  </a:lnTo>
                  <a:lnTo>
                    <a:pt x="244" y="126"/>
                  </a:lnTo>
                  <a:lnTo>
                    <a:pt x="216" y="147"/>
                  </a:lnTo>
                  <a:lnTo>
                    <a:pt x="188" y="168"/>
                  </a:lnTo>
                  <a:lnTo>
                    <a:pt x="164" y="190"/>
                  </a:lnTo>
                  <a:lnTo>
                    <a:pt x="140" y="211"/>
                  </a:lnTo>
                  <a:lnTo>
                    <a:pt x="118" y="234"/>
                  </a:lnTo>
                  <a:lnTo>
                    <a:pt x="98" y="257"/>
                  </a:lnTo>
                  <a:lnTo>
                    <a:pt x="81" y="279"/>
                  </a:lnTo>
                  <a:lnTo>
                    <a:pt x="64" y="303"/>
                  </a:lnTo>
                  <a:lnTo>
                    <a:pt x="50" y="327"/>
                  </a:lnTo>
                  <a:lnTo>
                    <a:pt x="37" y="351"/>
                  </a:lnTo>
                  <a:lnTo>
                    <a:pt x="27" y="376"/>
                  </a:lnTo>
                  <a:lnTo>
                    <a:pt x="17" y="401"/>
                  </a:lnTo>
                  <a:lnTo>
                    <a:pt x="11" y="426"/>
                  </a:lnTo>
                  <a:lnTo>
                    <a:pt x="6" y="451"/>
                  </a:lnTo>
                  <a:lnTo>
                    <a:pt x="3" y="475"/>
                  </a:lnTo>
                  <a:lnTo>
                    <a:pt x="2" y="502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13" name="Freeform 121"/>
            <p:cNvSpPr>
              <a:spLocks/>
            </p:cNvSpPr>
            <p:nvPr/>
          </p:nvSpPr>
          <p:spPr bwMode="auto">
            <a:xfrm>
              <a:off x="1323" y="1145"/>
              <a:ext cx="60" cy="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4"/>
                </a:cxn>
                <a:cxn ang="0">
                  <a:pos x="59" y="63"/>
                </a:cxn>
                <a:cxn ang="0">
                  <a:pos x="60" y="37"/>
                </a:cxn>
                <a:cxn ang="0">
                  <a:pos x="1" y="0"/>
                </a:cxn>
              </a:cxnLst>
              <a:rect l="0" t="0" r="r" b="b"/>
              <a:pathLst>
                <a:path w="60" h="63">
                  <a:moveTo>
                    <a:pt x="1" y="0"/>
                  </a:moveTo>
                  <a:lnTo>
                    <a:pt x="0" y="24"/>
                  </a:lnTo>
                  <a:lnTo>
                    <a:pt x="59" y="63"/>
                  </a:lnTo>
                  <a:lnTo>
                    <a:pt x="6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14" name="Freeform 122"/>
            <p:cNvSpPr>
              <a:spLocks/>
            </p:cNvSpPr>
            <p:nvPr/>
          </p:nvSpPr>
          <p:spPr bwMode="auto">
            <a:xfrm>
              <a:off x="1382" y="1072"/>
              <a:ext cx="61" cy="136"/>
            </a:xfrm>
            <a:custGeom>
              <a:avLst/>
              <a:gdLst/>
              <a:ahLst/>
              <a:cxnLst>
                <a:cxn ang="0">
                  <a:pos x="1" y="110"/>
                </a:cxn>
                <a:cxn ang="0">
                  <a:pos x="0" y="136"/>
                </a:cxn>
                <a:cxn ang="0">
                  <a:pos x="60" y="26"/>
                </a:cxn>
                <a:cxn ang="0">
                  <a:pos x="61" y="0"/>
                </a:cxn>
                <a:cxn ang="0">
                  <a:pos x="1" y="110"/>
                </a:cxn>
              </a:cxnLst>
              <a:rect l="0" t="0" r="r" b="b"/>
              <a:pathLst>
                <a:path w="61" h="136">
                  <a:moveTo>
                    <a:pt x="1" y="110"/>
                  </a:moveTo>
                  <a:lnTo>
                    <a:pt x="0" y="136"/>
                  </a:lnTo>
                  <a:lnTo>
                    <a:pt x="60" y="26"/>
                  </a:lnTo>
                  <a:lnTo>
                    <a:pt x="61" y="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15" name="Freeform 123"/>
            <p:cNvSpPr>
              <a:spLocks/>
            </p:cNvSpPr>
            <p:nvPr/>
          </p:nvSpPr>
          <p:spPr bwMode="auto">
            <a:xfrm>
              <a:off x="676" y="1072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1"/>
                </a:cxn>
                <a:cxn ang="0">
                  <a:pos x="159" y="550"/>
                </a:cxn>
                <a:cxn ang="0">
                  <a:pos x="167" y="499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4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0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3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5"/>
                </a:cxn>
                <a:cxn ang="0">
                  <a:pos x="311" y="179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1"/>
                  </a:lnTo>
                  <a:lnTo>
                    <a:pt x="158" y="575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499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6"/>
                  </a:lnTo>
                  <a:lnTo>
                    <a:pt x="237" y="354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0"/>
                  </a:lnTo>
                  <a:lnTo>
                    <a:pt x="400" y="199"/>
                  </a:lnTo>
                  <a:lnTo>
                    <a:pt x="431" y="180"/>
                  </a:lnTo>
                  <a:lnTo>
                    <a:pt x="463" y="160"/>
                  </a:lnTo>
                  <a:lnTo>
                    <a:pt x="496" y="142"/>
                  </a:lnTo>
                  <a:lnTo>
                    <a:pt x="533" y="124"/>
                  </a:lnTo>
                  <a:lnTo>
                    <a:pt x="569" y="105"/>
                  </a:lnTo>
                  <a:lnTo>
                    <a:pt x="608" y="88"/>
                  </a:lnTo>
                  <a:lnTo>
                    <a:pt x="648" y="73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6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5"/>
                  </a:lnTo>
                  <a:lnTo>
                    <a:pt x="350" y="158"/>
                  </a:lnTo>
                  <a:lnTo>
                    <a:pt x="311" y="179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7"/>
                  </a:lnTo>
                  <a:lnTo>
                    <a:pt x="25" y="462"/>
                  </a:lnTo>
                  <a:lnTo>
                    <a:pt x="17" y="486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5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09116" name="Group 124"/>
          <p:cNvGrpSpPr>
            <a:grpSpLocks/>
          </p:cNvGrpSpPr>
          <p:nvPr/>
        </p:nvGrpSpPr>
        <p:grpSpPr bwMode="auto">
          <a:xfrm rot="3881240">
            <a:off x="5940425" y="3063875"/>
            <a:ext cx="271463" cy="671513"/>
            <a:chOff x="4472" y="2549"/>
            <a:chExt cx="288" cy="1014"/>
          </a:xfrm>
        </p:grpSpPr>
        <p:sp>
          <p:nvSpPr>
            <p:cNvPr id="1109117" name="Freeform 125"/>
            <p:cNvSpPr>
              <a:spLocks/>
            </p:cNvSpPr>
            <p:nvPr/>
          </p:nvSpPr>
          <p:spPr bwMode="auto">
            <a:xfrm>
              <a:off x="4502" y="2567"/>
              <a:ext cx="258" cy="996"/>
            </a:xfrm>
            <a:custGeom>
              <a:avLst/>
              <a:gdLst/>
              <a:ahLst/>
              <a:cxnLst>
                <a:cxn ang="0">
                  <a:pos x="60" y="966"/>
                </a:cxn>
                <a:cxn ang="0">
                  <a:pos x="90" y="912"/>
                </a:cxn>
                <a:cxn ang="0">
                  <a:pos x="114" y="864"/>
                </a:cxn>
                <a:cxn ang="0">
                  <a:pos x="132" y="810"/>
                </a:cxn>
                <a:cxn ang="0">
                  <a:pos x="150" y="756"/>
                </a:cxn>
                <a:cxn ang="0">
                  <a:pos x="162" y="708"/>
                </a:cxn>
                <a:cxn ang="0">
                  <a:pos x="174" y="660"/>
                </a:cxn>
                <a:cxn ang="0">
                  <a:pos x="180" y="606"/>
                </a:cxn>
                <a:cxn ang="0">
                  <a:pos x="186" y="558"/>
                </a:cxn>
                <a:cxn ang="0">
                  <a:pos x="180" y="504"/>
                </a:cxn>
                <a:cxn ang="0">
                  <a:pos x="180" y="456"/>
                </a:cxn>
                <a:cxn ang="0">
                  <a:pos x="168" y="402"/>
                </a:cxn>
                <a:cxn ang="0">
                  <a:pos x="156" y="354"/>
                </a:cxn>
                <a:cxn ang="0">
                  <a:pos x="138" y="300"/>
                </a:cxn>
                <a:cxn ang="0">
                  <a:pos x="114" y="246"/>
                </a:cxn>
                <a:cxn ang="0">
                  <a:pos x="84" y="192"/>
                </a:cxn>
                <a:cxn ang="0">
                  <a:pos x="54" y="138"/>
                </a:cxn>
                <a:cxn ang="0">
                  <a:pos x="0" y="156"/>
                </a:cxn>
                <a:cxn ang="0">
                  <a:pos x="12" y="0"/>
                </a:cxn>
                <a:cxn ang="0">
                  <a:pos x="156" y="90"/>
                </a:cxn>
                <a:cxn ang="0">
                  <a:pos x="114" y="108"/>
                </a:cxn>
                <a:cxn ang="0">
                  <a:pos x="144" y="168"/>
                </a:cxn>
                <a:cxn ang="0">
                  <a:pos x="174" y="216"/>
                </a:cxn>
                <a:cxn ang="0">
                  <a:pos x="198" y="270"/>
                </a:cxn>
                <a:cxn ang="0">
                  <a:pos x="222" y="324"/>
                </a:cxn>
                <a:cxn ang="0">
                  <a:pos x="234" y="378"/>
                </a:cxn>
                <a:cxn ang="0">
                  <a:pos x="246" y="432"/>
                </a:cxn>
                <a:cxn ang="0">
                  <a:pos x="258" y="486"/>
                </a:cxn>
                <a:cxn ang="0">
                  <a:pos x="258" y="540"/>
                </a:cxn>
                <a:cxn ang="0">
                  <a:pos x="258" y="594"/>
                </a:cxn>
                <a:cxn ang="0">
                  <a:pos x="252" y="648"/>
                </a:cxn>
                <a:cxn ang="0">
                  <a:pos x="246" y="702"/>
                </a:cxn>
                <a:cxn ang="0">
                  <a:pos x="228" y="756"/>
                </a:cxn>
                <a:cxn ang="0">
                  <a:pos x="210" y="816"/>
                </a:cxn>
                <a:cxn ang="0">
                  <a:pos x="192" y="876"/>
                </a:cxn>
                <a:cxn ang="0">
                  <a:pos x="162" y="936"/>
                </a:cxn>
                <a:cxn ang="0">
                  <a:pos x="132" y="996"/>
                </a:cxn>
                <a:cxn ang="0">
                  <a:pos x="60" y="966"/>
                </a:cxn>
              </a:cxnLst>
              <a:rect l="0" t="0" r="r" b="b"/>
              <a:pathLst>
                <a:path w="258" h="996">
                  <a:moveTo>
                    <a:pt x="60" y="966"/>
                  </a:moveTo>
                  <a:lnTo>
                    <a:pt x="90" y="912"/>
                  </a:lnTo>
                  <a:lnTo>
                    <a:pt x="114" y="864"/>
                  </a:lnTo>
                  <a:lnTo>
                    <a:pt x="132" y="810"/>
                  </a:lnTo>
                  <a:lnTo>
                    <a:pt x="150" y="756"/>
                  </a:lnTo>
                  <a:lnTo>
                    <a:pt x="162" y="708"/>
                  </a:lnTo>
                  <a:lnTo>
                    <a:pt x="174" y="660"/>
                  </a:lnTo>
                  <a:lnTo>
                    <a:pt x="180" y="606"/>
                  </a:lnTo>
                  <a:lnTo>
                    <a:pt x="186" y="558"/>
                  </a:lnTo>
                  <a:lnTo>
                    <a:pt x="180" y="504"/>
                  </a:lnTo>
                  <a:lnTo>
                    <a:pt x="180" y="456"/>
                  </a:lnTo>
                  <a:lnTo>
                    <a:pt x="168" y="402"/>
                  </a:lnTo>
                  <a:lnTo>
                    <a:pt x="156" y="354"/>
                  </a:lnTo>
                  <a:lnTo>
                    <a:pt x="138" y="300"/>
                  </a:lnTo>
                  <a:lnTo>
                    <a:pt x="114" y="246"/>
                  </a:lnTo>
                  <a:lnTo>
                    <a:pt x="84" y="192"/>
                  </a:lnTo>
                  <a:lnTo>
                    <a:pt x="54" y="138"/>
                  </a:lnTo>
                  <a:lnTo>
                    <a:pt x="0" y="156"/>
                  </a:lnTo>
                  <a:lnTo>
                    <a:pt x="12" y="0"/>
                  </a:lnTo>
                  <a:lnTo>
                    <a:pt x="156" y="90"/>
                  </a:lnTo>
                  <a:lnTo>
                    <a:pt x="114" y="108"/>
                  </a:lnTo>
                  <a:lnTo>
                    <a:pt x="144" y="168"/>
                  </a:lnTo>
                  <a:lnTo>
                    <a:pt x="174" y="216"/>
                  </a:lnTo>
                  <a:lnTo>
                    <a:pt x="198" y="270"/>
                  </a:lnTo>
                  <a:lnTo>
                    <a:pt x="222" y="324"/>
                  </a:lnTo>
                  <a:lnTo>
                    <a:pt x="234" y="378"/>
                  </a:lnTo>
                  <a:lnTo>
                    <a:pt x="246" y="432"/>
                  </a:lnTo>
                  <a:lnTo>
                    <a:pt x="258" y="486"/>
                  </a:lnTo>
                  <a:lnTo>
                    <a:pt x="258" y="540"/>
                  </a:lnTo>
                  <a:lnTo>
                    <a:pt x="258" y="594"/>
                  </a:lnTo>
                  <a:lnTo>
                    <a:pt x="252" y="648"/>
                  </a:lnTo>
                  <a:lnTo>
                    <a:pt x="246" y="702"/>
                  </a:lnTo>
                  <a:lnTo>
                    <a:pt x="228" y="756"/>
                  </a:lnTo>
                  <a:lnTo>
                    <a:pt x="210" y="816"/>
                  </a:lnTo>
                  <a:lnTo>
                    <a:pt x="192" y="876"/>
                  </a:lnTo>
                  <a:lnTo>
                    <a:pt x="162" y="936"/>
                  </a:lnTo>
                  <a:lnTo>
                    <a:pt x="132" y="996"/>
                  </a:lnTo>
                  <a:lnTo>
                    <a:pt x="60" y="966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18" name="Freeform 126"/>
            <p:cNvSpPr>
              <a:spLocks/>
            </p:cNvSpPr>
            <p:nvPr/>
          </p:nvSpPr>
          <p:spPr bwMode="auto">
            <a:xfrm>
              <a:off x="4472" y="2549"/>
              <a:ext cx="258" cy="996"/>
            </a:xfrm>
            <a:custGeom>
              <a:avLst/>
              <a:gdLst/>
              <a:ahLst/>
              <a:cxnLst>
                <a:cxn ang="0">
                  <a:pos x="66" y="960"/>
                </a:cxn>
                <a:cxn ang="0">
                  <a:pos x="90" y="912"/>
                </a:cxn>
                <a:cxn ang="0">
                  <a:pos x="114" y="858"/>
                </a:cxn>
                <a:cxn ang="0">
                  <a:pos x="138" y="804"/>
                </a:cxn>
                <a:cxn ang="0">
                  <a:pos x="156" y="756"/>
                </a:cxn>
                <a:cxn ang="0">
                  <a:pos x="168" y="708"/>
                </a:cxn>
                <a:cxn ang="0">
                  <a:pos x="180" y="654"/>
                </a:cxn>
                <a:cxn ang="0">
                  <a:pos x="186" y="606"/>
                </a:cxn>
                <a:cxn ang="0">
                  <a:pos x="186" y="552"/>
                </a:cxn>
                <a:cxn ang="0">
                  <a:pos x="186" y="504"/>
                </a:cxn>
                <a:cxn ang="0">
                  <a:pos x="180" y="450"/>
                </a:cxn>
                <a:cxn ang="0">
                  <a:pos x="168" y="402"/>
                </a:cxn>
                <a:cxn ang="0">
                  <a:pos x="156" y="348"/>
                </a:cxn>
                <a:cxn ang="0">
                  <a:pos x="138" y="294"/>
                </a:cxn>
                <a:cxn ang="0">
                  <a:pos x="114" y="246"/>
                </a:cxn>
                <a:cxn ang="0">
                  <a:pos x="90" y="192"/>
                </a:cxn>
                <a:cxn ang="0">
                  <a:pos x="54" y="138"/>
                </a:cxn>
                <a:cxn ang="0">
                  <a:pos x="0" y="150"/>
                </a:cxn>
                <a:cxn ang="0">
                  <a:pos x="12" y="0"/>
                </a:cxn>
                <a:cxn ang="0">
                  <a:pos x="162" y="90"/>
                </a:cxn>
                <a:cxn ang="0">
                  <a:pos x="120" y="108"/>
                </a:cxn>
                <a:cxn ang="0">
                  <a:pos x="150" y="162"/>
                </a:cxn>
                <a:cxn ang="0">
                  <a:pos x="180" y="216"/>
                </a:cxn>
                <a:cxn ang="0">
                  <a:pos x="204" y="270"/>
                </a:cxn>
                <a:cxn ang="0">
                  <a:pos x="222" y="324"/>
                </a:cxn>
                <a:cxn ang="0">
                  <a:pos x="240" y="378"/>
                </a:cxn>
                <a:cxn ang="0">
                  <a:pos x="252" y="426"/>
                </a:cxn>
                <a:cxn ang="0">
                  <a:pos x="258" y="480"/>
                </a:cxn>
                <a:cxn ang="0">
                  <a:pos x="258" y="534"/>
                </a:cxn>
                <a:cxn ang="0">
                  <a:pos x="258" y="588"/>
                </a:cxn>
                <a:cxn ang="0">
                  <a:pos x="258" y="642"/>
                </a:cxn>
                <a:cxn ang="0">
                  <a:pos x="246" y="702"/>
                </a:cxn>
                <a:cxn ang="0">
                  <a:pos x="234" y="756"/>
                </a:cxn>
                <a:cxn ang="0">
                  <a:pos x="216" y="816"/>
                </a:cxn>
                <a:cxn ang="0">
                  <a:pos x="192" y="870"/>
                </a:cxn>
                <a:cxn ang="0">
                  <a:pos x="168" y="930"/>
                </a:cxn>
                <a:cxn ang="0">
                  <a:pos x="138" y="996"/>
                </a:cxn>
                <a:cxn ang="0">
                  <a:pos x="66" y="960"/>
                </a:cxn>
              </a:cxnLst>
              <a:rect l="0" t="0" r="r" b="b"/>
              <a:pathLst>
                <a:path w="258" h="996">
                  <a:moveTo>
                    <a:pt x="66" y="960"/>
                  </a:moveTo>
                  <a:lnTo>
                    <a:pt x="90" y="912"/>
                  </a:lnTo>
                  <a:lnTo>
                    <a:pt x="114" y="858"/>
                  </a:lnTo>
                  <a:lnTo>
                    <a:pt x="138" y="804"/>
                  </a:lnTo>
                  <a:lnTo>
                    <a:pt x="156" y="756"/>
                  </a:lnTo>
                  <a:lnTo>
                    <a:pt x="168" y="708"/>
                  </a:lnTo>
                  <a:lnTo>
                    <a:pt x="180" y="654"/>
                  </a:lnTo>
                  <a:lnTo>
                    <a:pt x="186" y="606"/>
                  </a:lnTo>
                  <a:lnTo>
                    <a:pt x="186" y="552"/>
                  </a:lnTo>
                  <a:lnTo>
                    <a:pt x="186" y="504"/>
                  </a:lnTo>
                  <a:lnTo>
                    <a:pt x="180" y="450"/>
                  </a:lnTo>
                  <a:lnTo>
                    <a:pt x="168" y="402"/>
                  </a:lnTo>
                  <a:lnTo>
                    <a:pt x="156" y="348"/>
                  </a:lnTo>
                  <a:lnTo>
                    <a:pt x="138" y="294"/>
                  </a:lnTo>
                  <a:lnTo>
                    <a:pt x="114" y="246"/>
                  </a:lnTo>
                  <a:lnTo>
                    <a:pt x="90" y="192"/>
                  </a:lnTo>
                  <a:lnTo>
                    <a:pt x="54" y="138"/>
                  </a:lnTo>
                  <a:lnTo>
                    <a:pt x="0" y="150"/>
                  </a:lnTo>
                  <a:lnTo>
                    <a:pt x="12" y="0"/>
                  </a:lnTo>
                  <a:lnTo>
                    <a:pt x="162" y="90"/>
                  </a:lnTo>
                  <a:lnTo>
                    <a:pt x="120" y="108"/>
                  </a:lnTo>
                  <a:lnTo>
                    <a:pt x="150" y="162"/>
                  </a:lnTo>
                  <a:lnTo>
                    <a:pt x="180" y="216"/>
                  </a:lnTo>
                  <a:lnTo>
                    <a:pt x="204" y="270"/>
                  </a:lnTo>
                  <a:lnTo>
                    <a:pt x="222" y="324"/>
                  </a:lnTo>
                  <a:lnTo>
                    <a:pt x="240" y="378"/>
                  </a:lnTo>
                  <a:lnTo>
                    <a:pt x="252" y="426"/>
                  </a:lnTo>
                  <a:lnTo>
                    <a:pt x="258" y="480"/>
                  </a:lnTo>
                  <a:lnTo>
                    <a:pt x="258" y="534"/>
                  </a:lnTo>
                  <a:lnTo>
                    <a:pt x="258" y="588"/>
                  </a:lnTo>
                  <a:lnTo>
                    <a:pt x="258" y="642"/>
                  </a:lnTo>
                  <a:lnTo>
                    <a:pt x="246" y="702"/>
                  </a:lnTo>
                  <a:lnTo>
                    <a:pt x="234" y="756"/>
                  </a:lnTo>
                  <a:lnTo>
                    <a:pt x="216" y="816"/>
                  </a:lnTo>
                  <a:lnTo>
                    <a:pt x="192" y="870"/>
                  </a:lnTo>
                  <a:lnTo>
                    <a:pt x="168" y="930"/>
                  </a:lnTo>
                  <a:lnTo>
                    <a:pt x="138" y="996"/>
                  </a:lnTo>
                  <a:lnTo>
                    <a:pt x="66" y="96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109119" name="Object 127"/>
          <p:cNvGraphicFramePr>
            <a:graphicFrameLocks noChangeAspect="1"/>
          </p:cNvGraphicFramePr>
          <p:nvPr/>
        </p:nvGraphicFramePr>
        <p:xfrm flipH="1">
          <a:off x="7789863" y="1312863"/>
          <a:ext cx="5762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53" name="Clip" r:id="rId9" imgW="4582440" imgH="3315240" progId="">
                  <p:embed/>
                </p:oleObj>
              </mc:Choice>
              <mc:Fallback>
                <p:oleObj name="Clip" r:id="rId9" imgW="4582440" imgH="331524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789863" y="1312863"/>
                        <a:ext cx="5762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9120" name="Rectangle 128"/>
          <p:cNvSpPr>
            <a:spLocks noChangeArrowheads="1"/>
          </p:cNvSpPr>
          <p:nvPr/>
        </p:nvSpPr>
        <p:spPr bwMode="auto">
          <a:xfrm>
            <a:off x="6373813" y="2311400"/>
            <a:ext cx="490537" cy="3429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54510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endParaRPr lang="en-US" sz="800" b="1"/>
          </a:p>
        </p:txBody>
      </p:sp>
      <p:sp>
        <p:nvSpPr>
          <p:cNvPr id="1109121" name="Rectangle 129"/>
          <p:cNvSpPr>
            <a:spLocks noChangeArrowheads="1"/>
          </p:cNvSpPr>
          <p:nvPr/>
        </p:nvSpPr>
        <p:spPr bwMode="auto">
          <a:xfrm>
            <a:off x="7383463" y="1763713"/>
            <a:ext cx="492125" cy="342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6667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 b="1"/>
              <a:t>Παραγωγός</a:t>
            </a:r>
            <a:endParaRPr lang="en-US" sz="2000" b="1"/>
          </a:p>
        </p:txBody>
      </p:sp>
      <p:sp>
        <p:nvSpPr>
          <p:cNvPr id="1109122" name="Rectangle 130"/>
          <p:cNvSpPr>
            <a:spLocks noChangeArrowheads="1"/>
          </p:cNvSpPr>
          <p:nvPr/>
        </p:nvSpPr>
        <p:spPr bwMode="auto">
          <a:xfrm>
            <a:off x="8469313" y="1265238"/>
            <a:ext cx="490537" cy="3429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43137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 b="1"/>
              <a:t>Πελάτης</a:t>
            </a:r>
            <a:endParaRPr lang="en-US" sz="2000" b="1"/>
          </a:p>
        </p:txBody>
      </p:sp>
      <p:grpSp>
        <p:nvGrpSpPr>
          <p:cNvPr id="1109123" name="Group 131"/>
          <p:cNvGrpSpPr>
            <a:grpSpLocks/>
          </p:cNvGrpSpPr>
          <p:nvPr/>
        </p:nvGrpSpPr>
        <p:grpSpPr bwMode="auto">
          <a:xfrm rot="1342513">
            <a:off x="6761163" y="1784350"/>
            <a:ext cx="425450" cy="515938"/>
            <a:chOff x="675" y="1072"/>
            <a:chExt cx="768" cy="868"/>
          </a:xfrm>
        </p:grpSpPr>
        <p:sp>
          <p:nvSpPr>
            <p:cNvPr id="1109124" name="Freeform 132"/>
            <p:cNvSpPr>
              <a:spLocks/>
            </p:cNvSpPr>
            <p:nvPr/>
          </p:nvSpPr>
          <p:spPr bwMode="auto">
            <a:xfrm>
              <a:off x="676" y="1131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0"/>
                </a:cxn>
                <a:cxn ang="0">
                  <a:pos x="159" y="550"/>
                </a:cxn>
                <a:cxn ang="0">
                  <a:pos x="167" y="500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3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1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2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6"/>
                </a:cxn>
                <a:cxn ang="0">
                  <a:pos x="311" y="180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0"/>
                  </a:lnTo>
                  <a:lnTo>
                    <a:pt x="158" y="576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500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7"/>
                  </a:lnTo>
                  <a:lnTo>
                    <a:pt x="237" y="353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1"/>
                  </a:lnTo>
                  <a:lnTo>
                    <a:pt x="400" y="200"/>
                  </a:lnTo>
                  <a:lnTo>
                    <a:pt x="431" y="180"/>
                  </a:lnTo>
                  <a:lnTo>
                    <a:pt x="463" y="161"/>
                  </a:lnTo>
                  <a:lnTo>
                    <a:pt x="496" y="142"/>
                  </a:lnTo>
                  <a:lnTo>
                    <a:pt x="533" y="123"/>
                  </a:lnTo>
                  <a:lnTo>
                    <a:pt x="569" y="105"/>
                  </a:lnTo>
                  <a:lnTo>
                    <a:pt x="608" y="89"/>
                  </a:lnTo>
                  <a:lnTo>
                    <a:pt x="648" y="72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7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6"/>
                  </a:lnTo>
                  <a:lnTo>
                    <a:pt x="350" y="157"/>
                  </a:lnTo>
                  <a:lnTo>
                    <a:pt x="311" y="180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8"/>
                  </a:lnTo>
                  <a:lnTo>
                    <a:pt x="25" y="462"/>
                  </a:lnTo>
                  <a:lnTo>
                    <a:pt x="17" y="487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4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25" name="Freeform 133"/>
            <p:cNvSpPr>
              <a:spLocks/>
            </p:cNvSpPr>
            <p:nvPr/>
          </p:nvSpPr>
          <p:spPr bwMode="auto">
            <a:xfrm>
              <a:off x="675" y="1657"/>
              <a:ext cx="59" cy="2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2" y="74"/>
                </a:cxn>
                <a:cxn ang="0">
                  <a:pos x="6" y="99"/>
                </a:cxn>
                <a:cxn ang="0">
                  <a:pos x="11" y="124"/>
                </a:cxn>
                <a:cxn ang="0">
                  <a:pos x="18" y="149"/>
                </a:cxn>
                <a:cxn ang="0">
                  <a:pos x="26" y="174"/>
                </a:cxn>
                <a:cxn ang="0">
                  <a:pos x="35" y="199"/>
                </a:cxn>
                <a:cxn ang="0">
                  <a:pos x="46" y="224"/>
                </a:cxn>
                <a:cxn ang="0">
                  <a:pos x="58" y="249"/>
                </a:cxn>
                <a:cxn ang="0">
                  <a:pos x="59" y="224"/>
                </a:cxn>
                <a:cxn ang="0">
                  <a:pos x="48" y="199"/>
                </a:cxn>
                <a:cxn ang="0">
                  <a:pos x="36" y="174"/>
                </a:cxn>
                <a:cxn ang="0">
                  <a:pos x="27" y="149"/>
                </a:cxn>
                <a:cxn ang="0">
                  <a:pos x="19" y="124"/>
                </a:cxn>
                <a:cxn ang="0">
                  <a:pos x="12" y="99"/>
                </a:cxn>
                <a:cxn ang="0">
                  <a:pos x="7" y="74"/>
                </a:cxn>
                <a:cxn ang="0">
                  <a:pos x="3" y="50"/>
                </a:cxn>
                <a:cxn ang="0">
                  <a:pos x="1" y="25"/>
                </a:cxn>
                <a:cxn ang="0">
                  <a:pos x="1" y="0"/>
                </a:cxn>
              </a:cxnLst>
              <a:rect l="0" t="0" r="r" b="b"/>
              <a:pathLst>
                <a:path w="59" h="249">
                  <a:moveTo>
                    <a:pt x="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2" y="74"/>
                  </a:lnTo>
                  <a:lnTo>
                    <a:pt x="6" y="99"/>
                  </a:lnTo>
                  <a:lnTo>
                    <a:pt x="11" y="124"/>
                  </a:lnTo>
                  <a:lnTo>
                    <a:pt x="18" y="149"/>
                  </a:lnTo>
                  <a:lnTo>
                    <a:pt x="26" y="174"/>
                  </a:lnTo>
                  <a:lnTo>
                    <a:pt x="35" y="199"/>
                  </a:lnTo>
                  <a:lnTo>
                    <a:pt x="46" y="224"/>
                  </a:lnTo>
                  <a:lnTo>
                    <a:pt x="58" y="249"/>
                  </a:lnTo>
                  <a:lnTo>
                    <a:pt x="59" y="224"/>
                  </a:lnTo>
                  <a:lnTo>
                    <a:pt x="48" y="199"/>
                  </a:lnTo>
                  <a:lnTo>
                    <a:pt x="36" y="174"/>
                  </a:lnTo>
                  <a:lnTo>
                    <a:pt x="27" y="149"/>
                  </a:lnTo>
                  <a:lnTo>
                    <a:pt x="19" y="124"/>
                  </a:lnTo>
                  <a:lnTo>
                    <a:pt x="12" y="99"/>
                  </a:lnTo>
                  <a:lnTo>
                    <a:pt x="7" y="74"/>
                  </a:lnTo>
                  <a:lnTo>
                    <a:pt x="3" y="50"/>
                  </a:lnTo>
                  <a:lnTo>
                    <a:pt x="1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26" name="Freeform 134"/>
            <p:cNvSpPr>
              <a:spLocks/>
            </p:cNvSpPr>
            <p:nvPr/>
          </p:nvSpPr>
          <p:spPr bwMode="auto">
            <a:xfrm>
              <a:off x="733" y="1881"/>
              <a:ext cx="182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181" y="25"/>
                </a:cxn>
                <a:cxn ang="0">
                  <a:pos x="182" y="0"/>
                </a:cxn>
                <a:cxn ang="0">
                  <a:pos x="1" y="0"/>
                </a:cxn>
              </a:cxnLst>
              <a:rect l="0" t="0" r="r" b="b"/>
              <a:pathLst>
                <a:path w="182" h="25">
                  <a:moveTo>
                    <a:pt x="1" y="0"/>
                  </a:moveTo>
                  <a:lnTo>
                    <a:pt x="0" y="25"/>
                  </a:lnTo>
                  <a:lnTo>
                    <a:pt x="181" y="25"/>
                  </a:lnTo>
                  <a:lnTo>
                    <a:pt x="1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27" name="Freeform 135"/>
            <p:cNvSpPr>
              <a:spLocks/>
            </p:cNvSpPr>
            <p:nvPr/>
          </p:nvSpPr>
          <p:spPr bwMode="auto">
            <a:xfrm>
              <a:off x="1210" y="1088"/>
              <a:ext cx="62" cy="5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"/>
                </a:cxn>
                <a:cxn ang="0">
                  <a:pos x="61" y="58"/>
                </a:cxn>
                <a:cxn ang="0">
                  <a:pos x="62" y="33"/>
                </a:cxn>
                <a:cxn ang="0">
                  <a:pos x="1" y="0"/>
                </a:cxn>
              </a:cxnLst>
              <a:rect l="0" t="0" r="r" b="b"/>
              <a:pathLst>
                <a:path w="62" h="58">
                  <a:moveTo>
                    <a:pt x="1" y="0"/>
                  </a:moveTo>
                  <a:lnTo>
                    <a:pt x="0" y="26"/>
                  </a:lnTo>
                  <a:lnTo>
                    <a:pt x="61" y="58"/>
                  </a:lnTo>
                  <a:lnTo>
                    <a:pt x="62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28" name="Freeform 136"/>
            <p:cNvSpPr>
              <a:spLocks/>
            </p:cNvSpPr>
            <p:nvPr/>
          </p:nvSpPr>
          <p:spPr bwMode="auto">
            <a:xfrm>
              <a:off x="832" y="1145"/>
              <a:ext cx="492" cy="526"/>
            </a:xfrm>
            <a:custGeom>
              <a:avLst/>
              <a:gdLst/>
              <a:ahLst/>
              <a:cxnLst>
                <a:cxn ang="0">
                  <a:pos x="2" y="502"/>
                </a:cxn>
                <a:cxn ang="0">
                  <a:pos x="0" y="526"/>
                </a:cxn>
                <a:cxn ang="0">
                  <a:pos x="2" y="502"/>
                </a:cxn>
                <a:cxn ang="0">
                  <a:pos x="5" y="475"/>
                </a:cxn>
                <a:cxn ang="0">
                  <a:pos x="10" y="451"/>
                </a:cxn>
                <a:cxn ang="0">
                  <a:pos x="16" y="426"/>
                </a:cxn>
                <a:cxn ang="0">
                  <a:pos x="25" y="401"/>
                </a:cxn>
                <a:cxn ang="0">
                  <a:pos x="36" y="377"/>
                </a:cxn>
                <a:cxn ang="0">
                  <a:pos x="49" y="352"/>
                </a:cxn>
                <a:cxn ang="0">
                  <a:pos x="63" y="328"/>
                </a:cxn>
                <a:cxn ang="0">
                  <a:pos x="79" y="304"/>
                </a:cxn>
                <a:cxn ang="0">
                  <a:pos x="97" y="282"/>
                </a:cxn>
                <a:cxn ang="0">
                  <a:pos x="117" y="259"/>
                </a:cxn>
                <a:cxn ang="0">
                  <a:pos x="139" y="236"/>
                </a:cxn>
                <a:cxn ang="0">
                  <a:pos x="162" y="215"/>
                </a:cxn>
                <a:cxn ang="0">
                  <a:pos x="187" y="193"/>
                </a:cxn>
                <a:cxn ang="0">
                  <a:pos x="215" y="173"/>
                </a:cxn>
                <a:cxn ang="0">
                  <a:pos x="243" y="152"/>
                </a:cxn>
                <a:cxn ang="0">
                  <a:pos x="273" y="132"/>
                </a:cxn>
                <a:cxn ang="0">
                  <a:pos x="305" y="113"/>
                </a:cxn>
                <a:cxn ang="0">
                  <a:pos x="339" y="94"/>
                </a:cxn>
                <a:cxn ang="0">
                  <a:pos x="374" y="75"/>
                </a:cxn>
                <a:cxn ang="0">
                  <a:pos x="412" y="58"/>
                </a:cxn>
                <a:cxn ang="0">
                  <a:pos x="450" y="41"/>
                </a:cxn>
                <a:cxn ang="0">
                  <a:pos x="491" y="24"/>
                </a:cxn>
                <a:cxn ang="0">
                  <a:pos x="492" y="0"/>
                </a:cxn>
                <a:cxn ang="0">
                  <a:pos x="451" y="17"/>
                </a:cxn>
                <a:cxn ang="0">
                  <a:pos x="413" y="32"/>
                </a:cxn>
                <a:cxn ang="0">
                  <a:pos x="377" y="51"/>
                </a:cxn>
                <a:cxn ang="0">
                  <a:pos x="340" y="69"/>
                </a:cxn>
                <a:cxn ang="0">
                  <a:pos x="307" y="87"/>
                </a:cxn>
                <a:cxn ang="0">
                  <a:pos x="275" y="107"/>
                </a:cxn>
                <a:cxn ang="0">
                  <a:pos x="244" y="126"/>
                </a:cxn>
                <a:cxn ang="0">
                  <a:pos x="216" y="147"/>
                </a:cxn>
                <a:cxn ang="0">
                  <a:pos x="188" y="168"/>
                </a:cxn>
                <a:cxn ang="0">
                  <a:pos x="164" y="190"/>
                </a:cxn>
                <a:cxn ang="0">
                  <a:pos x="140" y="211"/>
                </a:cxn>
                <a:cxn ang="0">
                  <a:pos x="118" y="234"/>
                </a:cxn>
                <a:cxn ang="0">
                  <a:pos x="98" y="257"/>
                </a:cxn>
                <a:cxn ang="0">
                  <a:pos x="81" y="279"/>
                </a:cxn>
                <a:cxn ang="0">
                  <a:pos x="64" y="303"/>
                </a:cxn>
                <a:cxn ang="0">
                  <a:pos x="50" y="327"/>
                </a:cxn>
                <a:cxn ang="0">
                  <a:pos x="37" y="351"/>
                </a:cxn>
                <a:cxn ang="0">
                  <a:pos x="27" y="376"/>
                </a:cxn>
                <a:cxn ang="0">
                  <a:pos x="17" y="401"/>
                </a:cxn>
                <a:cxn ang="0">
                  <a:pos x="11" y="426"/>
                </a:cxn>
                <a:cxn ang="0">
                  <a:pos x="6" y="451"/>
                </a:cxn>
                <a:cxn ang="0">
                  <a:pos x="3" y="475"/>
                </a:cxn>
                <a:cxn ang="0">
                  <a:pos x="2" y="502"/>
                </a:cxn>
              </a:cxnLst>
              <a:rect l="0" t="0" r="r" b="b"/>
              <a:pathLst>
                <a:path w="492" h="526">
                  <a:moveTo>
                    <a:pt x="2" y="502"/>
                  </a:moveTo>
                  <a:lnTo>
                    <a:pt x="0" y="526"/>
                  </a:lnTo>
                  <a:lnTo>
                    <a:pt x="2" y="502"/>
                  </a:lnTo>
                  <a:lnTo>
                    <a:pt x="5" y="475"/>
                  </a:lnTo>
                  <a:lnTo>
                    <a:pt x="10" y="451"/>
                  </a:lnTo>
                  <a:lnTo>
                    <a:pt x="16" y="426"/>
                  </a:lnTo>
                  <a:lnTo>
                    <a:pt x="25" y="401"/>
                  </a:lnTo>
                  <a:lnTo>
                    <a:pt x="36" y="377"/>
                  </a:lnTo>
                  <a:lnTo>
                    <a:pt x="49" y="352"/>
                  </a:lnTo>
                  <a:lnTo>
                    <a:pt x="63" y="328"/>
                  </a:lnTo>
                  <a:lnTo>
                    <a:pt x="79" y="304"/>
                  </a:lnTo>
                  <a:lnTo>
                    <a:pt x="97" y="282"/>
                  </a:lnTo>
                  <a:lnTo>
                    <a:pt x="117" y="259"/>
                  </a:lnTo>
                  <a:lnTo>
                    <a:pt x="139" y="236"/>
                  </a:lnTo>
                  <a:lnTo>
                    <a:pt x="162" y="215"/>
                  </a:lnTo>
                  <a:lnTo>
                    <a:pt x="187" y="193"/>
                  </a:lnTo>
                  <a:lnTo>
                    <a:pt x="215" y="173"/>
                  </a:lnTo>
                  <a:lnTo>
                    <a:pt x="243" y="152"/>
                  </a:lnTo>
                  <a:lnTo>
                    <a:pt x="273" y="132"/>
                  </a:lnTo>
                  <a:lnTo>
                    <a:pt x="305" y="113"/>
                  </a:lnTo>
                  <a:lnTo>
                    <a:pt x="339" y="94"/>
                  </a:lnTo>
                  <a:lnTo>
                    <a:pt x="374" y="75"/>
                  </a:lnTo>
                  <a:lnTo>
                    <a:pt x="412" y="58"/>
                  </a:lnTo>
                  <a:lnTo>
                    <a:pt x="450" y="41"/>
                  </a:lnTo>
                  <a:lnTo>
                    <a:pt x="491" y="24"/>
                  </a:lnTo>
                  <a:lnTo>
                    <a:pt x="492" y="0"/>
                  </a:lnTo>
                  <a:lnTo>
                    <a:pt x="451" y="17"/>
                  </a:lnTo>
                  <a:lnTo>
                    <a:pt x="413" y="32"/>
                  </a:lnTo>
                  <a:lnTo>
                    <a:pt x="377" y="51"/>
                  </a:lnTo>
                  <a:lnTo>
                    <a:pt x="340" y="69"/>
                  </a:lnTo>
                  <a:lnTo>
                    <a:pt x="307" y="87"/>
                  </a:lnTo>
                  <a:lnTo>
                    <a:pt x="275" y="107"/>
                  </a:lnTo>
                  <a:lnTo>
                    <a:pt x="244" y="126"/>
                  </a:lnTo>
                  <a:lnTo>
                    <a:pt x="216" y="147"/>
                  </a:lnTo>
                  <a:lnTo>
                    <a:pt x="188" y="168"/>
                  </a:lnTo>
                  <a:lnTo>
                    <a:pt x="164" y="190"/>
                  </a:lnTo>
                  <a:lnTo>
                    <a:pt x="140" y="211"/>
                  </a:lnTo>
                  <a:lnTo>
                    <a:pt x="118" y="234"/>
                  </a:lnTo>
                  <a:lnTo>
                    <a:pt x="98" y="257"/>
                  </a:lnTo>
                  <a:lnTo>
                    <a:pt x="81" y="279"/>
                  </a:lnTo>
                  <a:lnTo>
                    <a:pt x="64" y="303"/>
                  </a:lnTo>
                  <a:lnTo>
                    <a:pt x="50" y="327"/>
                  </a:lnTo>
                  <a:lnTo>
                    <a:pt x="37" y="351"/>
                  </a:lnTo>
                  <a:lnTo>
                    <a:pt x="27" y="376"/>
                  </a:lnTo>
                  <a:lnTo>
                    <a:pt x="17" y="401"/>
                  </a:lnTo>
                  <a:lnTo>
                    <a:pt x="11" y="426"/>
                  </a:lnTo>
                  <a:lnTo>
                    <a:pt x="6" y="451"/>
                  </a:lnTo>
                  <a:lnTo>
                    <a:pt x="3" y="475"/>
                  </a:lnTo>
                  <a:lnTo>
                    <a:pt x="2" y="502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29" name="Freeform 137"/>
            <p:cNvSpPr>
              <a:spLocks/>
            </p:cNvSpPr>
            <p:nvPr/>
          </p:nvSpPr>
          <p:spPr bwMode="auto">
            <a:xfrm>
              <a:off x="1323" y="1145"/>
              <a:ext cx="60" cy="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4"/>
                </a:cxn>
                <a:cxn ang="0">
                  <a:pos x="59" y="63"/>
                </a:cxn>
                <a:cxn ang="0">
                  <a:pos x="60" y="37"/>
                </a:cxn>
                <a:cxn ang="0">
                  <a:pos x="1" y="0"/>
                </a:cxn>
              </a:cxnLst>
              <a:rect l="0" t="0" r="r" b="b"/>
              <a:pathLst>
                <a:path w="60" h="63">
                  <a:moveTo>
                    <a:pt x="1" y="0"/>
                  </a:moveTo>
                  <a:lnTo>
                    <a:pt x="0" y="24"/>
                  </a:lnTo>
                  <a:lnTo>
                    <a:pt x="59" y="63"/>
                  </a:lnTo>
                  <a:lnTo>
                    <a:pt x="6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30" name="Freeform 138"/>
            <p:cNvSpPr>
              <a:spLocks/>
            </p:cNvSpPr>
            <p:nvPr/>
          </p:nvSpPr>
          <p:spPr bwMode="auto">
            <a:xfrm>
              <a:off x="1382" y="1072"/>
              <a:ext cx="61" cy="136"/>
            </a:xfrm>
            <a:custGeom>
              <a:avLst/>
              <a:gdLst/>
              <a:ahLst/>
              <a:cxnLst>
                <a:cxn ang="0">
                  <a:pos x="1" y="110"/>
                </a:cxn>
                <a:cxn ang="0">
                  <a:pos x="0" y="136"/>
                </a:cxn>
                <a:cxn ang="0">
                  <a:pos x="60" y="26"/>
                </a:cxn>
                <a:cxn ang="0">
                  <a:pos x="61" y="0"/>
                </a:cxn>
                <a:cxn ang="0">
                  <a:pos x="1" y="110"/>
                </a:cxn>
              </a:cxnLst>
              <a:rect l="0" t="0" r="r" b="b"/>
              <a:pathLst>
                <a:path w="61" h="136">
                  <a:moveTo>
                    <a:pt x="1" y="110"/>
                  </a:moveTo>
                  <a:lnTo>
                    <a:pt x="0" y="136"/>
                  </a:lnTo>
                  <a:lnTo>
                    <a:pt x="60" y="26"/>
                  </a:lnTo>
                  <a:lnTo>
                    <a:pt x="61" y="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31" name="Freeform 139"/>
            <p:cNvSpPr>
              <a:spLocks/>
            </p:cNvSpPr>
            <p:nvPr/>
          </p:nvSpPr>
          <p:spPr bwMode="auto">
            <a:xfrm>
              <a:off x="676" y="1072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1"/>
                </a:cxn>
                <a:cxn ang="0">
                  <a:pos x="159" y="550"/>
                </a:cxn>
                <a:cxn ang="0">
                  <a:pos x="167" y="499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4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0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3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5"/>
                </a:cxn>
                <a:cxn ang="0">
                  <a:pos x="311" y="179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1"/>
                  </a:lnTo>
                  <a:lnTo>
                    <a:pt x="158" y="575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499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6"/>
                  </a:lnTo>
                  <a:lnTo>
                    <a:pt x="237" y="354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0"/>
                  </a:lnTo>
                  <a:lnTo>
                    <a:pt x="400" y="199"/>
                  </a:lnTo>
                  <a:lnTo>
                    <a:pt x="431" y="180"/>
                  </a:lnTo>
                  <a:lnTo>
                    <a:pt x="463" y="160"/>
                  </a:lnTo>
                  <a:lnTo>
                    <a:pt x="496" y="142"/>
                  </a:lnTo>
                  <a:lnTo>
                    <a:pt x="533" y="124"/>
                  </a:lnTo>
                  <a:lnTo>
                    <a:pt x="569" y="105"/>
                  </a:lnTo>
                  <a:lnTo>
                    <a:pt x="608" y="88"/>
                  </a:lnTo>
                  <a:lnTo>
                    <a:pt x="648" y="73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6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5"/>
                  </a:lnTo>
                  <a:lnTo>
                    <a:pt x="350" y="158"/>
                  </a:lnTo>
                  <a:lnTo>
                    <a:pt x="311" y="179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7"/>
                  </a:lnTo>
                  <a:lnTo>
                    <a:pt x="25" y="462"/>
                  </a:lnTo>
                  <a:lnTo>
                    <a:pt x="17" y="486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5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09132" name="Group 140"/>
          <p:cNvGrpSpPr>
            <a:grpSpLocks/>
          </p:cNvGrpSpPr>
          <p:nvPr/>
        </p:nvGrpSpPr>
        <p:grpSpPr bwMode="auto">
          <a:xfrm rot="3881240">
            <a:off x="8172450" y="1698625"/>
            <a:ext cx="236538" cy="560388"/>
            <a:chOff x="4472" y="2549"/>
            <a:chExt cx="288" cy="1014"/>
          </a:xfrm>
        </p:grpSpPr>
        <p:sp>
          <p:nvSpPr>
            <p:cNvPr id="1109133" name="Freeform 141"/>
            <p:cNvSpPr>
              <a:spLocks/>
            </p:cNvSpPr>
            <p:nvPr/>
          </p:nvSpPr>
          <p:spPr bwMode="auto">
            <a:xfrm>
              <a:off x="4502" y="2567"/>
              <a:ext cx="258" cy="996"/>
            </a:xfrm>
            <a:custGeom>
              <a:avLst/>
              <a:gdLst/>
              <a:ahLst/>
              <a:cxnLst>
                <a:cxn ang="0">
                  <a:pos x="60" y="966"/>
                </a:cxn>
                <a:cxn ang="0">
                  <a:pos x="90" y="912"/>
                </a:cxn>
                <a:cxn ang="0">
                  <a:pos x="114" y="864"/>
                </a:cxn>
                <a:cxn ang="0">
                  <a:pos x="132" y="810"/>
                </a:cxn>
                <a:cxn ang="0">
                  <a:pos x="150" y="756"/>
                </a:cxn>
                <a:cxn ang="0">
                  <a:pos x="162" y="708"/>
                </a:cxn>
                <a:cxn ang="0">
                  <a:pos x="174" y="660"/>
                </a:cxn>
                <a:cxn ang="0">
                  <a:pos x="180" y="606"/>
                </a:cxn>
                <a:cxn ang="0">
                  <a:pos x="186" y="558"/>
                </a:cxn>
                <a:cxn ang="0">
                  <a:pos x="180" y="504"/>
                </a:cxn>
                <a:cxn ang="0">
                  <a:pos x="180" y="456"/>
                </a:cxn>
                <a:cxn ang="0">
                  <a:pos x="168" y="402"/>
                </a:cxn>
                <a:cxn ang="0">
                  <a:pos x="156" y="354"/>
                </a:cxn>
                <a:cxn ang="0">
                  <a:pos x="138" y="300"/>
                </a:cxn>
                <a:cxn ang="0">
                  <a:pos x="114" y="246"/>
                </a:cxn>
                <a:cxn ang="0">
                  <a:pos x="84" y="192"/>
                </a:cxn>
                <a:cxn ang="0">
                  <a:pos x="54" y="138"/>
                </a:cxn>
                <a:cxn ang="0">
                  <a:pos x="0" y="156"/>
                </a:cxn>
                <a:cxn ang="0">
                  <a:pos x="12" y="0"/>
                </a:cxn>
                <a:cxn ang="0">
                  <a:pos x="156" y="90"/>
                </a:cxn>
                <a:cxn ang="0">
                  <a:pos x="114" y="108"/>
                </a:cxn>
                <a:cxn ang="0">
                  <a:pos x="144" y="168"/>
                </a:cxn>
                <a:cxn ang="0">
                  <a:pos x="174" y="216"/>
                </a:cxn>
                <a:cxn ang="0">
                  <a:pos x="198" y="270"/>
                </a:cxn>
                <a:cxn ang="0">
                  <a:pos x="222" y="324"/>
                </a:cxn>
                <a:cxn ang="0">
                  <a:pos x="234" y="378"/>
                </a:cxn>
                <a:cxn ang="0">
                  <a:pos x="246" y="432"/>
                </a:cxn>
                <a:cxn ang="0">
                  <a:pos x="258" y="486"/>
                </a:cxn>
                <a:cxn ang="0">
                  <a:pos x="258" y="540"/>
                </a:cxn>
                <a:cxn ang="0">
                  <a:pos x="258" y="594"/>
                </a:cxn>
                <a:cxn ang="0">
                  <a:pos x="252" y="648"/>
                </a:cxn>
                <a:cxn ang="0">
                  <a:pos x="246" y="702"/>
                </a:cxn>
                <a:cxn ang="0">
                  <a:pos x="228" y="756"/>
                </a:cxn>
                <a:cxn ang="0">
                  <a:pos x="210" y="816"/>
                </a:cxn>
                <a:cxn ang="0">
                  <a:pos x="192" y="876"/>
                </a:cxn>
                <a:cxn ang="0">
                  <a:pos x="162" y="936"/>
                </a:cxn>
                <a:cxn ang="0">
                  <a:pos x="132" y="996"/>
                </a:cxn>
                <a:cxn ang="0">
                  <a:pos x="60" y="966"/>
                </a:cxn>
              </a:cxnLst>
              <a:rect l="0" t="0" r="r" b="b"/>
              <a:pathLst>
                <a:path w="258" h="996">
                  <a:moveTo>
                    <a:pt x="60" y="966"/>
                  </a:moveTo>
                  <a:lnTo>
                    <a:pt x="90" y="912"/>
                  </a:lnTo>
                  <a:lnTo>
                    <a:pt x="114" y="864"/>
                  </a:lnTo>
                  <a:lnTo>
                    <a:pt x="132" y="810"/>
                  </a:lnTo>
                  <a:lnTo>
                    <a:pt x="150" y="756"/>
                  </a:lnTo>
                  <a:lnTo>
                    <a:pt x="162" y="708"/>
                  </a:lnTo>
                  <a:lnTo>
                    <a:pt x="174" y="660"/>
                  </a:lnTo>
                  <a:lnTo>
                    <a:pt x="180" y="606"/>
                  </a:lnTo>
                  <a:lnTo>
                    <a:pt x="186" y="558"/>
                  </a:lnTo>
                  <a:lnTo>
                    <a:pt x="180" y="504"/>
                  </a:lnTo>
                  <a:lnTo>
                    <a:pt x="180" y="456"/>
                  </a:lnTo>
                  <a:lnTo>
                    <a:pt x="168" y="402"/>
                  </a:lnTo>
                  <a:lnTo>
                    <a:pt x="156" y="354"/>
                  </a:lnTo>
                  <a:lnTo>
                    <a:pt x="138" y="300"/>
                  </a:lnTo>
                  <a:lnTo>
                    <a:pt x="114" y="246"/>
                  </a:lnTo>
                  <a:lnTo>
                    <a:pt x="84" y="192"/>
                  </a:lnTo>
                  <a:lnTo>
                    <a:pt x="54" y="138"/>
                  </a:lnTo>
                  <a:lnTo>
                    <a:pt x="0" y="156"/>
                  </a:lnTo>
                  <a:lnTo>
                    <a:pt x="12" y="0"/>
                  </a:lnTo>
                  <a:lnTo>
                    <a:pt x="156" y="90"/>
                  </a:lnTo>
                  <a:lnTo>
                    <a:pt x="114" y="108"/>
                  </a:lnTo>
                  <a:lnTo>
                    <a:pt x="144" y="168"/>
                  </a:lnTo>
                  <a:lnTo>
                    <a:pt x="174" y="216"/>
                  </a:lnTo>
                  <a:lnTo>
                    <a:pt x="198" y="270"/>
                  </a:lnTo>
                  <a:lnTo>
                    <a:pt x="222" y="324"/>
                  </a:lnTo>
                  <a:lnTo>
                    <a:pt x="234" y="378"/>
                  </a:lnTo>
                  <a:lnTo>
                    <a:pt x="246" y="432"/>
                  </a:lnTo>
                  <a:lnTo>
                    <a:pt x="258" y="486"/>
                  </a:lnTo>
                  <a:lnTo>
                    <a:pt x="258" y="540"/>
                  </a:lnTo>
                  <a:lnTo>
                    <a:pt x="258" y="594"/>
                  </a:lnTo>
                  <a:lnTo>
                    <a:pt x="252" y="648"/>
                  </a:lnTo>
                  <a:lnTo>
                    <a:pt x="246" y="702"/>
                  </a:lnTo>
                  <a:lnTo>
                    <a:pt x="228" y="756"/>
                  </a:lnTo>
                  <a:lnTo>
                    <a:pt x="210" y="816"/>
                  </a:lnTo>
                  <a:lnTo>
                    <a:pt x="192" y="876"/>
                  </a:lnTo>
                  <a:lnTo>
                    <a:pt x="162" y="936"/>
                  </a:lnTo>
                  <a:lnTo>
                    <a:pt x="132" y="996"/>
                  </a:lnTo>
                  <a:lnTo>
                    <a:pt x="60" y="966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34" name="Freeform 142"/>
            <p:cNvSpPr>
              <a:spLocks/>
            </p:cNvSpPr>
            <p:nvPr/>
          </p:nvSpPr>
          <p:spPr bwMode="auto">
            <a:xfrm>
              <a:off x="4472" y="2549"/>
              <a:ext cx="258" cy="996"/>
            </a:xfrm>
            <a:custGeom>
              <a:avLst/>
              <a:gdLst/>
              <a:ahLst/>
              <a:cxnLst>
                <a:cxn ang="0">
                  <a:pos x="66" y="960"/>
                </a:cxn>
                <a:cxn ang="0">
                  <a:pos x="90" y="912"/>
                </a:cxn>
                <a:cxn ang="0">
                  <a:pos x="114" y="858"/>
                </a:cxn>
                <a:cxn ang="0">
                  <a:pos x="138" y="804"/>
                </a:cxn>
                <a:cxn ang="0">
                  <a:pos x="156" y="756"/>
                </a:cxn>
                <a:cxn ang="0">
                  <a:pos x="168" y="708"/>
                </a:cxn>
                <a:cxn ang="0">
                  <a:pos x="180" y="654"/>
                </a:cxn>
                <a:cxn ang="0">
                  <a:pos x="186" y="606"/>
                </a:cxn>
                <a:cxn ang="0">
                  <a:pos x="186" y="552"/>
                </a:cxn>
                <a:cxn ang="0">
                  <a:pos x="186" y="504"/>
                </a:cxn>
                <a:cxn ang="0">
                  <a:pos x="180" y="450"/>
                </a:cxn>
                <a:cxn ang="0">
                  <a:pos x="168" y="402"/>
                </a:cxn>
                <a:cxn ang="0">
                  <a:pos x="156" y="348"/>
                </a:cxn>
                <a:cxn ang="0">
                  <a:pos x="138" y="294"/>
                </a:cxn>
                <a:cxn ang="0">
                  <a:pos x="114" y="246"/>
                </a:cxn>
                <a:cxn ang="0">
                  <a:pos x="90" y="192"/>
                </a:cxn>
                <a:cxn ang="0">
                  <a:pos x="54" y="138"/>
                </a:cxn>
                <a:cxn ang="0">
                  <a:pos x="0" y="150"/>
                </a:cxn>
                <a:cxn ang="0">
                  <a:pos x="12" y="0"/>
                </a:cxn>
                <a:cxn ang="0">
                  <a:pos x="162" y="90"/>
                </a:cxn>
                <a:cxn ang="0">
                  <a:pos x="120" y="108"/>
                </a:cxn>
                <a:cxn ang="0">
                  <a:pos x="150" y="162"/>
                </a:cxn>
                <a:cxn ang="0">
                  <a:pos x="180" y="216"/>
                </a:cxn>
                <a:cxn ang="0">
                  <a:pos x="204" y="270"/>
                </a:cxn>
                <a:cxn ang="0">
                  <a:pos x="222" y="324"/>
                </a:cxn>
                <a:cxn ang="0">
                  <a:pos x="240" y="378"/>
                </a:cxn>
                <a:cxn ang="0">
                  <a:pos x="252" y="426"/>
                </a:cxn>
                <a:cxn ang="0">
                  <a:pos x="258" y="480"/>
                </a:cxn>
                <a:cxn ang="0">
                  <a:pos x="258" y="534"/>
                </a:cxn>
                <a:cxn ang="0">
                  <a:pos x="258" y="588"/>
                </a:cxn>
                <a:cxn ang="0">
                  <a:pos x="258" y="642"/>
                </a:cxn>
                <a:cxn ang="0">
                  <a:pos x="246" y="702"/>
                </a:cxn>
                <a:cxn ang="0">
                  <a:pos x="234" y="756"/>
                </a:cxn>
                <a:cxn ang="0">
                  <a:pos x="216" y="816"/>
                </a:cxn>
                <a:cxn ang="0">
                  <a:pos x="192" y="870"/>
                </a:cxn>
                <a:cxn ang="0">
                  <a:pos x="168" y="930"/>
                </a:cxn>
                <a:cxn ang="0">
                  <a:pos x="138" y="996"/>
                </a:cxn>
                <a:cxn ang="0">
                  <a:pos x="66" y="960"/>
                </a:cxn>
              </a:cxnLst>
              <a:rect l="0" t="0" r="r" b="b"/>
              <a:pathLst>
                <a:path w="258" h="996">
                  <a:moveTo>
                    <a:pt x="66" y="960"/>
                  </a:moveTo>
                  <a:lnTo>
                    <a:pt x="90" y="912"/>
                  </a:lnTo>
                  <a:lnTo>
                    <a:pt x="114" y="858"/>
                  </a:lnTo>
                  <a:lnTo>
                    <a:pt x="138" y="804"/>
                  </a:lnTo>
                  <a:lnTo>
                    <a:pt x="156" y="756"/>
                  </a:lnTo>
                  <a:lnTo>
                    <a:pt x="168" y="708"/>
                  </a:lnTo>
                  <a:lnTo>
                    <a:pt x="180" y="654"/>
                  </a:lnTo>
                  <a:lnTo>
                    <a:pt x="186" y="606"/>
                  </a:lnTo>
                  <a:lnTo>
                    <a:pt x="186" y="552"/>
                  </a:lnTo>
                  <a:lnTo>
                    <a:pt x="186" y="504"/>
                  </a:lnTo>
                  <a:lnTo>
                    <a:pt x="180" y="450"/>
                  </a:lnTo>
                  <a:lnTo>
                    <a:pt x="168" y="402"/>
                  </a:lnTo>
                  <a:lnTo>
                    <a:pt x="156" y="348"/>
                  </a:lnTo>
                  <a:lnTo>
                    <a:pt x="138" y="294"/>
                  </a:lnTo>
                  <a:lnTo>
                    <a:pt x="114" y="246"/>
                  </a:lnTo>
                  <a:lnTo>
                    <a:pt x="90" y="192"/>
                  </a:lnTo>
                  <a:lnTo>
                    <a:pt x="54" y="138"/>
                  </a:lnTo>
                  <a:lnTo>
                    <a:pt x="0" y="150"/>
                  </a:lnTo>
                  <a:lnTo>
                    <a:pt x="12" y="0"/>
                  </a:lnTo>
                  <a:lnTo>
                    <a:pt x="162" y="90"/>
                  </a:lnTo>
                  <a:lnTo>
                    <a:pt x="120" y="108"/>
                  </a:lnTo>
                  <a:lnTo>
                    <a:pt x="150" y="162"/>
                  </a:lnTo>
                  <a:lnTo>
                    <a:pt x="180" y="216"/>
                  </a:lnTo>
                  <a:lnTo>
                    <a:pt x="204" y="270"/>
                  </a:lnTo>
                  <a:lnTo>
                    <a:pt x="222" y="324"/>
                  </a:lnTo>
                  <a:lnTo>
                    <a:pt x="240" y="378"/>
                  </a:lnTo>
                  <a:lnTo>
                    <a:pt x="252" y="426"/>
                  </a:lnTo>
                  <a:lnTo>
                    <a:pt x="258" y="480"/>
                  </a:lnTo>
                  <a:lnTo>
                    <a:pt x="258" y="534"/>
                  </a:lnTo>
                  <a:lnTo>
                    <a:pt x="258" y="588"/>
                  </a:lnTo>
                  <a:lnTo>
                    <a:pt x="258" y="642"/>
                  </a:lnTo>
                  <a:lnTo>
                    <a:pt x="246" y="702"/>
                  </a:lnTo>
                  <a:lnTo>
                    <a:pt x="234" y="756"/>
                  </a:lnTo>
                  <a:lnTo>
                    <a:pt x="216" y="816"/>
                  </a:lnTo>
                  <a:lnTo>
                    <a:pt x="192" y="870"/>
                  </a:lnTo>
                  <a:lnTo>
                    <a:pt x="168" y="930"/>
                  </a:lnTo>
                  <a:lnTo>
                    <a:pt x="138" y="996"/>
                  </a:lnTo>
                  <a:lnTo>
                    <a:pt x="66" y="96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109135" name="Picture 14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67063" y="2625725"/>
            <a:ext cx="7715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9136" name="Picture 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7363" y="1662113"/>
            <a:ext cx="685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9137" name="Picture 14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5000" y="2613025"/>
            <a:ext cx="5572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9138" name="Rectangle 146"/>
          <p:cNvSpPr>
            <a:spLocks noChangeArrowheads="1"/>
          </p:cNvSpPr>
          <p:nvPr/>
        </p:nvSpPr>
        <p:spPr bwMode="auto">
          <a:xfrm>
            <a:off x="6291263" y="2579688"/>
            <a:ext cx="585787" cy="3937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43137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 b="1"/>
              <a:t>Πελάτης</a:t>
            </a:r>
            <a:endParaRPr lang="en-US" sz="2000" b="1"/>
          </a:p>
        </p:txBody>
      </p:sp>
      <p:grpSp>
        <p:nvGrpSpPr>
          <p:cNvPr id="1109139" name="Group 147"/>
          <p:cNvGrpSpPr>
            <a:grpSpLocks/>
          </p:cNvGrpSpPr>
          <p:nvPr/>
        </p:nvGrpSpPr>
        <p:grpSpPr bwMode="auto">
          <a:xfrm rot="10003199" flipV="1">
            <a:off x="4652963" y="2408238"/>
            <a:ext cx="412750" cy="671512"/>
            <a:chOff x="4472" y="2549"/>
            <a:chExt cx="288" cy="1014"/>
          </a:xfrm>
        </p:grpSpPr>
        <p:sp>
          <p:nvSpPr>
            <p:cNvPr id="1109140" name="Freeform 148"/>
            <p:cNvSpPr>
              <a:spLocks/>
            </p:cNvSpPr>
            <p:nvPr/>
          </p:nvSpPr>
          <p:spPr bwMode="auto">
            <a:xfrm>
              <a:off x="4502" y="2567"/>
              <a:ext cx="258" cy="996"/>
            </a:xfrm>
            <a:custGeom>
              <a:avLst/>
              <a:gdLst/>
              <a:ahLst/>
              <a:cxnLst>
                <a:cxn ang="0">
                  <a:pos x="60" y="966"/>
                </a:cxn>
                <a:cxn ang="0">
                  <a:pos x="90" y="912"/>
                </a:cxn>
                <a:cxn ang="0">
                  <a:pos x="114" y="864"/>
                </a:cxn>
                <a:cxn ang="0">
                  <a:pos x="132" y="810"/>
                </a:cxn>
                <a:cxn ang="0">
                  <a:pos x="150" y="756"/>
                </a:cxn>
                <a:cxn ang="0">
                  <a:pos x="162" y="708"/>
                </a:cxn>
                <a:cxn ang="0">
                  <a:pos x="174" y="660"/>
                </a:cxn>
                <a:cxn ang="0">
                  <a:pos x="180" y="606"/>
                </a:cxn>
                <a:cxn ang="0">
                  <a:pos x="186" y="558"/>
                </a:cxn>
                <a:cxn ang="0">
                  <a:pos x="180" y="504"/>
                </a:cxn>
                <a:cxn ang="0">
                  <a:pos x="180" y="456"/>
                </a:cxn>
                <a:cxn ang="0">
                  <a:pos x="168" y="402"/>
                </a:cxn>
                <a:cxn ang="0">
                  <a:pos x="156" y="354"/>
                </a:cxn>
                <a:cxn ang="0">
                  <a:pos x="138" y="300"/>
                </a:cxn>
                <a:cxn ang="0">
                  <a:pos x="114" y="246"/>
                </a:cxn>
                <a:cxn ang="0">
                  <a:pos x="84" y="192"/>
                </a:cxn>
                <a:cxn ang="0">
                  <a:pos x="54" y="138"/>
                </a:cxn>
                <a:cxn ang="0">
                  <a:pos x="0" y="156"/>
                </a:cxn>
                <a:cxn ang="0">
                  <a:pos x="12" y="0"/>
                </a:cxn>
                <a:cxn ang="0">
                  <a:pos x="156" y="90"/>
                </a:cxn>
                <a:cxn ang="0">
                  <a:pos x="114" y="108"/>
                </a:cxn>
                <a:cxn ang="0">
                  <a:pos x="144" y="168"/>
                </a:cxn>
                <a:cxn ang="0">
                  <a:pos x="174" y="216"/>
                </a:cxn>
                <a:cxn ang="0">
                  <a:pos x="198" y="270"/>
                </a:cxn>
                <a:cxn ang="0">
                  <a:pos x="222" y="324"/>
                </a:cxn>
                <a:cxn ang="0">
                  <a:pos x="234" y="378"/>
                </a:cxn>
                <a:cxn ang="0">
                  <a:pos x="246" y="432"/>
                </a:cxn>
                <a:cxn ang="0">
                  <a:pos x="258" y="486"/>
                </a:cxn>
                <a:cxn ang="0">
                  <a:pos x="258" y="540"/>
                </a:cxn>
                <a:cxn ang="0">
                  <a:pos x="258" y="594"/>
                </a:cxn>
                <a:cxn ang="0">
                  <a:pos x="252" y="648"/>
                </a:cxn>
                <a:cxn ang="0">
                  <a:pos x="246" y="702"/>
                </a:cxn>
                <a:cxn ang="0">
                  <a:pos x="228" y="756"/>
                </a:cxn>
                <a:cxn ang="0">
                  <a:pos x="210" y="816"/>
                </a:cxn>
                <a:cxn ang="0">
                  <a:pos x="192" y="876"/>
                </a:cxn>
                <a:cxn ang="0">
                  <a:pos x="162" y="936"/>
                </a:cxn>
                <a:cxn ang="0">
                  <a:pos x="132" y="996"/>
                </a:cxn>
                <a:cxn ang="0">
                  <a:pos x="60" y="966"/>
                </a:cxn>
              </a:cxnLst>
              <a:rect l="0" t="0" r="r" b="b"/>
              <a:pathLst>
                <a:path w="258" h="996">
                  <a:moveTo>
                    <a:pt x="60" y="966"/>
                  </a:moveTo>
                  <a:lnTo>
                    <a:pt x="90" y="912"/>
                  </a:lnTo>
                  <a:lnTo>
                    <a:pt x="114" y="864"/>
                  </a:lnTo>
                  <a:lnTo>
                    <a:pt x="132" y="810"/>
                  </a:lnTo>
                  <a:lnTo>
                    <a:pt x="150" y="756"/>
                  </a:lnTo>
                  <a:lnTo>
                    <a:pt x="162" y="708"/>
                  </a:lnTo>
                  <a:lnTo>
                    <a:pt x="174" y="660"/>
                  </a:lnTo>
                  <a:lnTo>
                    <a:pt x="180" y="606"/>
                  </a:lnTo>
                  <a:lnTo>
                    <a:pt x="186" y="558"/>
                  </a:lnTo>
                  <a:lnTo>
                    <a:pt x="180" y="504"/>
                  </a:lnTo>
                  <a:lnTo>
                    <a:pt x="180" y="456"/>
                  </a:lnTo>
                  <a:lnTo>
                    <a:pt x="168" y="402"/>
                  </a:lnTo>
                  <a:lnTo>
                    <a:pt x="156" y="354"/>
                  </a:lnTo>
                  <a:lnTo>
                    <a:pt x="138" y="300"/>
                  </a:lnTo>
                  <a:lnTo>
                    <a:pt x="114" y="246"/>
                  </a:lnTo>
                  <a:lnTo>
                    <a:pt x="84" y="192"/>
                  </a:lnTo>
                  <a:lnTo>
                    <a:pt x="54" y="138"/>
                  </a:lnTo>
                  <a:lnTo>
                    <a:pt x="0" y="156"/>
                  </a:lnTo>
                  <a:lnTo>
                    <a:pt x="12" y="0"/>
                  </a:lnTo>
                  <a:lnTo>
                    <a:pt x="156" y="90"/>
                  </a:lnTo>
                  <a:lnTo>
                    <a:pt x="114" y="108"/>
                  </a:lnTo>
                  <a:lnTo>
                    <a:pt x="144" y="168"/>
                  </a:lnTo>
                  <a:lnTo>
                    <a:pt x="174" y="216"/>
                  </a:lnTo>
                  <a:lnTo>
                    <a:pt x="198" y="270"/>
                  </a:lnTo>
                  <a:lnTo>
                    <a:pt x="222" y="324"/>
                  </a:lnTo>
                  <a:lnTo>
                    <a:pt x="234" y="378"/>
                  </a:lnTo>
                  <a:lnTo>
                    <a:pt x="246" y="432"/>
                  </a:lnTo>
                  <a:lnTo>
                    <a:pt x="258" y="486"/>
                  </a:lnTo>
                  <a:lnTo>
                    <a:pt x="258" y="540"/>
                  </a:lnTo>
                  <a:lnTo>
                    <a:pt x="258" y="594"/>
                  </a:lnTo>
                  <a:lnTo>
                    <a:pt x="252" y="648"/>
                  </a:lnTo>
                  <a:lnTo>
                    <a:pt x="246" y="702"/>
                  </a:lnTo>
                  <a:lnTo>
                    <a:pt x="228" y="756"/>
                  </a:lnTo>
                  <a:lnTo>
                    <a:pt x="210" y="816"/>
                  </a:lnTo>
                  <a:lnTo>
                    <a:pt x="192" y="876"/>
                  </a:lnTo>
                  <a:lnTo>
                    <a:pt x="162" y="936"/>
                  </a:lnTo>
                  <a:lnTo>
                    <a:pt x="132" y="996"/>
                  </a:lnTo>
                  <a:lnTo>
                    <a:pt x="60" y="966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41" name="Freeform 149"/>
            <p:cNvSpPr>
              <a:spLocks/>
            </p:cNvSpPr>
            <p:nvPr/>
          </p:nvSpPr>
          <p:spPr bwMode="auto">
            <a:xfrm>
              <a:off x="4472" y="2549"/>
              <a:ext cx="258" cy="996"/>
            </a:xfrm>
            <a:custGeom>
              <a:avLst/>
              <a:gdLst/>
              <a:ahLst/>
              <a:cxnLst>
                <a:cxn ang="0">
                  <a:pos x="66" y="960"/>
                </a:cxn>
                <a:cxn ang="0">
                  <a:pos x="90" y="912"/>
                </a:cxn>
                <a:cxn ang="0">
                  <a:pos x="114" y="858"/>
                </a:cxn>
                <a:cxn ang="0">
                  <a:pos x="138" y="804"/>
                </a:cxn>
                <a:cxn ang="0">
                  <a:pos x="156" y="756"/>
                </a:cxn>
                <a:cxn ang="0">
                  <a:pos x="168" y="708"/>
                </a:cxn>
                <a:cxn ang="0">
                  <a:pos x="180" y="654"/>
                </a:cxn>
                <a:cxn ang="0">
                  <a:pos x="186" y="606"/>
                </a:cxn>
                <a:cxn ang="0">
                  <a:pos x="186" y="552"/>
                </a:cxn>
                <a:cxn ang="0">
                  <a:pos x="186" y="504"/>
                </a:cxn>
                <a:cxn ang="0">
                  <a:pos x="180" y="450"/>
                </a:cxn>
                <a:cxn ang="0">
                  <a:pos x="168" y="402"/>
                </a:cxn>
                <a:cxn ang="0">
                  <a:pos x="156" y="348"/>
                </a:cxn>
                <a:cxn ang="0">
                  <a:pos x="138" y="294"/>
                </a:cxn>
                <a:cxn ang="0">
                  <a:pos x="114" y="246"/>
                </a:cxn>
                <a:cxn ang="0">
                  <a:pos x="90" y="192"/>
                </a:cxn>
                <a:cxn ang="0">
                  <a:pos x="54" y="138"/>
                </a:cxn>
                <a:cxn ang="0">
                  <a:pos x="0" y="150"/>
                </a:cxn>
                <a:cxn ang="0">
                  <a:pos x="12" y="0"/>
                </a:cxn>
                <a:cxn ang="0">
                  <a:pos x="162" y="90"/>
                </a:cxn>
                <a:cxn ang="0">
                  <a:pos x="120" y="108"/>
                </a:cxn>
                <a:cxn ang="0">
                  <a:pos x="150" y="162"/>
                </a:cxn>
                <a:cxn ang="0">
                  <a:pos x="180" y="216"/>
                </a:cxn>
                <a:cxn ang="0">
                  <a:pos x="204" y="270"/>
                </a:cxn>
                <a:cxn ang="0">
                  <a:pos x="222" y="324"/>
                </a:cxn>
                <a:cxn ang="0">
                  <a:pos x="240" y="378"/>
                </a:cxn>
                <a:cxn ang="0">
                  <a:pos x="252" y="426"/>
                </a:cxn>
                <a:cxn ang="0">
                  <a:pos x="258" y="480"/>
                </a:cxn>
                <a:cxn ang="0">
                  <a:pos x="258" y="534"/>
                </a:cxn>
                <a:cxn ang="0">
                  <a:pos x="258" y="588"/>
                </a:cxn>
                <a:cxn ang="0">
                  <a:pos x="258" y="642"/>
                </a:cxn>
                <a:cxn ang="0">
                  <a:pos x="246" y="702"/>
                </a:cxn>
                <a:cxn ang="0">
                  <a:pos x="234" y="756"/>
                </a:cxn>
                <a:cxn ang="0">
                  <a:pos x="216" y="816"/>
                </a:cxn>
                <a:cxn ang="0">
                  <a:pos x="192" y="870"/>
                </a:cxn>
                <a:cxn ang="0">
                  <a:pos x="168" y="930"/>
                </a:cxn>
                <a:cxn ang="0">
                  <a:pos x="138" y="996"/>
                </a:cxn>
                <a:cxn ang="0">
                  <a:pos x="66" y="960"/>
                </a:cxn>
              </a:cxnLst>
              <a:rect l="0" t="0" r="r" b="b"/>
              <a:pathLst>
                <a:path w="258" h="996">
                  <a:moveTo>
                    <a:pt x="66" y="960"/>
                  </a:moveTo>
                  <a:lnTo>
                    <a:pt x="90" y="912"/>
                  </a:lnTo>
                  <a:lnTo>
                    <a:pt x="114" y="858"/>
                  </a:lnTo>
                  <a:lnTo>
                    <a:pt x="138" y="804"/>
                  </a:lnTo>
                  <a:lnTo>
                    <a:pt x="156" y="756"/>
                  </a:lnTo>
                  <a:lnTo>
                    <a:pt x="168" y="708"/>
                  </a:lnTo>
                  <a:lnTo>
                    <a:pt x="180" y="654"/>
                  </a:lnTo>
                  <a:lnTo>
                    <a:pt x="186" y="606"/>
                  </a:lnTo>
                  <a:lnTo>
                    <a:pt x="186" y="552"/>
                  </a:lnTo>
                  <a:lnTo>
                    <a:pt x="186" y="504"/>
                  </a:lnTo>
                  <a:lnTo>
                    <a:pt x="180" y="450"/>
                  </a:lnTo>
                  <a:lnTo>
                    <a:pt x="168" y="402"/>
                  </a:lnTo>
                  <a:lnTo>
                    <a:pt x="156" y="348"/>
                  </a:lnTo>
                  <a:lnTo>
                    <a:pt x="138" y="294"/>
                  </a:lnTo>
                  <a:lnTo>
                    <a:pt x="114" y="246"/>
                  </a:lnTo>
                  <a:lnTo>
                    <a:pt x="90" y="192"/>
                  </a:lnTo>
                  <a:lnTo>
                    <a:pt x="54" y="138"/>
                  </a:lnTo>
                  <a:lnTo>
                    <a:pt x="0" y="150"/>
                  </a:lnTo>
                  <a:lnTo>
                    <a:pt x="12" y="0"/>
                  </a:lnTo>
                  <a:lnTo>
                    <a:pt x="162" y="90"/>
                  </a:lnTo>
                  <a:lnTo>
                    <a:pt x="120" y="108"/>
                  </a:lnTo>
                  <a:lnTo>
                    <a:pt x="150" y="162"/>
                  </a:lnTo>
                  <a:lnTo>
                    <a:pt x="180" y="216"/>
                  </a:lnTo>
                  <a:lnTo>
                    <a:pt x="204" y="270"/>
                  </a:lnTo>
                  <a:lnTo>
                    <a:pt x="222" y="324"/>
                  </a:lnTo>
                  <a:lnTo>
                    <a:pt x="240" y="378"/>
                  </a:lnTo>
                  <a:lnTo>
                    <a:pt x="252" y="426"/>
                  </a:lnTo>
                  <a:lnTo>
                    <a:pt x="258" y="480"/>
                  </a:lnTo>
                  <a:lnTo>
                    <a:pt x="258" y="534"/>
                  </a:lnTo>
                  <a:lnTo>
                    <a:pt x="258" y="588"/>
                  </a:lnTo>
                  <a:lnTo>
                    <a:pt x="258" y="642"/>
                  </a:lnTo>
                  <a:lnTo>
                    <a:pt x="246" y="702"/>
                  </a:lnTo>
                  <a:lnTo>
                    <a:pt x="234" y="756"/>
                  </a:lnTo>
                  <a:lnTo>
                    <a:pt x="216" y="816"/>
                  </a:lnTo>
                  <a:lnTo>
                    <a:pt x="192" y="870"/>
                  </a:lnTo>
                  <a:lnTo>
                    <a:pt x="168" y="930"/>
                  </a:lnTo>
                  <a:lnTo>
                    <a:pt x="138" y="996"/>
                  </a:lnTo>
                  <a:lnTo>
                    <a:pt x="66" y="96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09142" name="Group 150"/>
          <p:cNvGrpSpPr>
            <a:grpSpLocks/>
          </p:cNvGrpSpPr>
          <p:nvPr/>
        </p:nvGrpSpPr>
        <p:grpSpPr bwMode="auto">
          <a:xfrm rot="-157321">
            <a:off x="7920038" y="2171700"/>
            <a:ext cx="271462" cy="671513"/>
            <a:chOff x="4472" y="2549"/>
            <a:chExt cx="288" cy="1014"/>
          </a:xfrm>
        </p:grpSpPr>
        <p:sp>
          <p:nvSpPr>
            <p:cNvPr id="1109143" name="Freeform 151"/>
            <p:cNvSpPr>
              <a:spLocks/>
            </p:cNvSpPr>
            <p:nvPr/>
          </p:nvSpPr>
          <p:spPr bwMode="auto">
            <a:xfrm>
              <a:off x="4502" y="2567"/>
              <a:ext cx="258" cy="996"/>
            </a:xfrm>
            <a:custGeom>
              <a:avLst/>
              <a:gdLst/>
              <a:ahLst/>
              <a:cxnLst>
                <a:cxn ang="0">
                  <a:pos x="60" y="966"/>
                </a:cxn>
                <a:cxn ang="0">
                  <a:pos x="90" y="912"/>
                </a:cxn>
                <a:cxn ang="0">
                  <a:pos x="114" y="864"/>
                </a:cxn>
                <a:cxn ang="0">
                  <a:pos x="132" y="810"/>
                </a:cxn>
                <a:cxn ang="0">
                  <a:pos x="150" y="756"/>
                </a:cxn>
                <a:cxn ang="0">
                  <a:pos x="162" y="708"/>
                </a:cxn>
                <a:cxn ang="0">
                  <a:pos x="174" y="660"/>
                </a:cxn>
                <a:cxn ang="0">
                  <a:pos x="180" y="606"/>
                </a:cxn>
                <a:cxn ang="0">
                  <a:pos x="186" y="558"/>
                </a:cxn>
                <a:cxn ang="0">
                  <a:pos x="180" y="504"/>
                </a:cxn>
                <a:cxn ang="0">
                  <a:pos x="180" y="456"/>
                </a:cxn>
                <a:cxn ang="0">
                  <a:pos x="168" y="402"/>
                </a:cxn>
                <a:cxn ang="0">
                  <a:pos x="156" y="354"/>
                </a:cxn>
                <a:cxn ang="0">
                  <a:pos x="138" y="300"/>
                </a:cxn>
                <a:cxn ang="0">
                  <a:pos x="114" y="246"/>
                </a:cxn>
                <a:cxn ang="0">
                  <a:pos x="84" y="192"/>
                </a:cxn>
                <a:cxn ang="0">
                  <a:pos x="54" y="138"/>
                </a:cxn>
                <a:cxn ang="0">
                  <a:pos x="0" y="156"/>
                </a:cxn>
                <a:cxn ang="0">
                  <a:pos x="12" y="0"/>
                </a:cxn>
                <a:cxn ang="0">
                  <a:pos x="156" y="90"/>
                </a:cxn>
                <a:cxn ang="0">
                  <a:pos x="114" y="108"/>
                </a:cxn>
                <a:cxn ang="0">
                  <a:pos x="144" y="168"/>
                </a:cxn>
                <a:cxn ang="0">
                  <a:pos x="174" y="216"/>
                </a:cxn>
                <a:cxn ang="0">
                  <a:pos x="198" y="270"/>
                </a:cxn>
                <a:cxn ang="0">
                  <a:pos x="222" y="324"/>
                </a:cxn>
                <a:cxn ang="0">
                  <a:pos x="234" y="378"/>
                </a:cxn>
                <a:cxn ang="0">
                  <a:pos x="246" y="432"/>
                </a:cxn>
                <a:cxn ang="0">
                  <a:pos x="258" y="486"/>
                </a:cxn>
                <a:cxn ang="0">
                  <a:pos x="258" y="540"/>
                </a:cxn>
                <a:cxn ang="0">
                  <a:pos x="258" y="594"/>
                </a:cxn>
                <a:cxn ang="0">
                  <a:pos x="252" y="648"/>
                </a:cxn>
                <a:cxn ang="0">
                  <a:pos x="246" y="702"/>
                </a:cxn>
                <a:cxn ang="0">
                  <a:pos x="228" y="756"/>
                </a:cxn>
                <a:cxn ang="0">
                  <a:pos x="210" y="816"/>
                </a:cxn>
                <a:cxn ang="0">
                  <a:pos x="192" y="876"/>
                </a:cxn>
                <a:cxn ang="0">
                  <a:pos x="162" y="936"/>
                </a:cxn>
                <a:cxn ang="0">
                  <a:pos x="132" y="996"/>
                </a:cxn>
                <a:cxn ang="0">
                  <a:pos x="60" y="966"/>
                </a:cxn>
              </a:cxnLst>
              <a:rect l="0" t="0" r="r" b="b"/>
              <a:pathLst>
                <a:path w="258" h="996">
                  <a:moveTo>
                    <a:pt x="60" y="966"/>
                  </a:moveTo>
                  <a:lnTo>
                    <a:pt x="90" y="912"/>
                  </a:lnTo>
                  <a:lnTo>
                    <a:pt x="114" y="864"/>
                  </a:lnTo>
                  <a:lnTo>
                    <a:pt x="132" y="810"/>
                  </a:lnTo>
                  <a:lnTo>
                    <a:pt x="150" y="756"/>
                  </a:lnTo>
                  <a:lnTo>
                    <a:pt x="162" y="708"/>
                  </a:lnTo>
                  <a:lnTo>
                    <a:pt x="174" y="660"/>
                  </a:lnTo>
                  <a:lnTo>
                    <a:pt x="180" y="606"/>
                  </a:lnTo>
                  <a:lnTo>
                    <a:pt x="186" y="558"/>
                  </a:lnTo>
                  <a:lnTo>
                    <a:pt x="180" y="504"/>
                  </a:lnTo>
                  <a:lnTo>
                    <a:pt x="180" y="456"/>
                  </a:lnTo>
                  <a:lnTo>
                    <a:pt x="168" y="402"/>
                  </a:lnTo>
                  <a:lnTo>
                    <a:pt x="156" y="354"/>
                  </a:lnTo>
                  <a:lnTo>
                    <a:pt x="138" y="300"/>
                  </a:lnTo>
                  <a:lnTo>
                    <a:pt x="114" y="246"/>
                  </a:lnTo>
                  <a:lnTo>
                    <a:pt x="84" y="192"/>
                  </a:lnTo>
                  <a:lnTo>
                    <a:pt x="54" y="138"/>
                  </a:lnTo>
                  <a:lnTo>
                    <a:pt x="0" y="156"/>
                  </a:lnTo>
                  <a:lnTo>
                    <a:pt x="12" y="0"/>
                  </a:lnTo>
                  <a:lnTo>
                    <a:pt x="156" y="90"/>
                  </a:lnTo>
                  <a:lnTo>
                    <a:pt x="114" y="108"/>
                  </a:lnTo>
                  <a:lnTo>
                    <a:pt x="144" y="168"/>
                  </a:lnTo>
                  <a:lnTo>
                    <a:pt x="174" y="216"/>
                  </a:lnTo>
                  <a:lnTo>
                    <a:pt x="198" y="270"/>
                  </a:lnTo>
                  <a:lnTo>
                    <a:pt x="222" y="324"/>
                  </a:lnTo>
                  <a:lnTo>
                    <a:pt x="234" y="378"/>
                  </a:lnTo>
                  <a:lnTo>
                    <a:pt x="246" y="432"/>
                  </a:lnTo>
                  <a:lnTo>
                    <a:pt x="258" y="486"/>
                  </a:lnTo>
                  <a:lnTo>
                    <a:pt x="258" y="540"/>
                  </a:lnTo>
                  <a:lnTo>
                    <a:pt x="258" y="594"/>
                  </a:lnTo>
                  <a:lnTo>
                    <a:pt x="252" y="648"/>
                  </a:lnTo>
                  <a:lnTo>
                    <a:pt x="246" y="702"/>
                  </a:lnTo>
                  <a:lnTo>
                    <a:pt x="228" y="756"/>
                  </a:lnTo>
                  <a:lnTo>
                    <a:pt x="210" y="816"/>
                  </a:lnTo>
                  <a:lnTo>
                    <a:pt x="192" y="876"/>
                  </a:lnTo>
                  <a:lnTo>
                    <a:pt x="162" y="936"/>
                  </a:lnTo>
                  <a:lnTo>
                    <a:pt x="132" y="996"/>
                  </a:lnTo>
                  <a:lnTo>
                    <a:pt x="60" y="966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44" name="Freeform 152"/>
            <p:cNvSpPr>
              <a:spLocks/>
            </p:cNvSpPr>
            <p:nvPr/>
          </p:nvSpPr>
          <p:spPr bwMode="auto">
            <a:xfrm>
              <a:off x="4472" y="2549"/>
              <a:ext cx="258" cy="996"/>
            </a:xfrm>
            <a:custGeom>
              <a:avLst/>
              <a:gdLst/>
              <a:ahLst/>
              <a:cxnLst>
                <a:cxn ang="0">
                  <a:pos x="66" y="960"/>
                </a:cxn>
                <a:cxn ang="0">
                  <a:pos x="90" y="912"/>
                </a:cxn>
                <a:cxn ang="0">
                  <a:pos x="114" y="858"/>
                </a:cxn>
                <a:cxn ang="0">
                  <a:pos x="138" y="804"/>
                </a:cxn>
                <a:cxn ang="0">
                  <a:pos x="156" y="756"/>
                </a:cxn>
                <a:cxn ang="0">
                  <a:pos x="168" y="708"/>
                </a:cxn>
                <a:cxn ang="0">
                  <a:pos x="180" y="654"/>
                </a:cxn>
                <a:cxn ang="0">
                  <a:pos x="186" y="606"/>
                </a:cxn>
                <a:cxn ang="0">
                  <a:pos x="186" y="552"/>
                </a:cxn>
                <a:cxn ang="0">
                  <a:pos x="186" y="504"/>
                </a:cxn>
                <a:cxn ang="0">
                  <a:pos x="180" y="450"/>
                </a:cxn>
                <a:cxn ang="0">
                  <a:pos x="168" y="402"/>
                </a:cxn>
                <a:cxn ang="0">
                  <a:pos x="156" y="348"/>
                </a:cxn>
                <a:cxn ang="0">
                  <a:pos x="138" y="294"/>
                </a:cxn>
                <a:cxn ang="0">
                  <a:pos x="114" y="246"/>
                </a:cxn>
                <a:cxn ang="0">
                  <a:pos x="90" y="192"/>
                </a:cxn>
                <a:cxn ang="0">
                  <a:pos x="54" y="138"/>
                </a:cxn>
                <a:cxn ang="0">
                  <a:pos x="0" y="150"/>
                </a:cxn>
                <a:cxn ang="0">
                  <a:pos x="12" y="0"/>
                </a:cxn>
                <a:cxn ang="0">
                  <a:pos x="162" y="90"/>
                </a:cxn>
                <a:cxn ang="0">
                  <a:pos x="120" y="108"/>
                </a:cxn>
                <a:cxn ang="0">
                  <a:pos x="150" y="162"/>
                </a:cxn>
                <a:cxn ang="0">
                  <a:pos x="180" y="216"/>
                </a:cxn>
                <a:cxn ang="0">
                  <a:pos x="204" y="270"/>
                </a:cxn>
                <a:cxn ang="0">
                  <a:pos x="222" y="324"/>
                </a:cxn>
                <a:cxn ang="0">
                  <a:pos x="240" y="378"/>
                </a:cxn>
                <a:cxn ang="0">
                  <a:pos x="252" y="426"/>
                </a:cxn>
                <a:cxn ang="0">
                  <a:pos x="258" y="480"/>
                </a:cxn>
                <a:cxn ang="0">
                  <a:pos x="258" y="534"/>
                </a:cxn>
                <a:cxn ang="0">
                  <a:pos x="258" y="588"/>
                </a:cxn>
                <a:cxn ang="0">
                  <a:pos x="258" y="642"/>
                </a:cxn>
                <a:cxn ang="0">
                  <a:pos x="246" y="702"/>
                </a:cxn>
                <a:cxn ang="0">
                  <a:pos x="234" y="756"/>
                </a:cxn>
                <a:cxn ang="0">
                  <a:pos x="216" y="816"/>
                </a:cxn>
                <a:cxn ang="0">
                  <a:pos x="192" y="870"/>
                </a:cxn>
                <a:cxn ang="0">
                  <a:pos x="168" y="930"/>
                </a:cxn>
                <a:cxn ang="0">
                  <a:pos x="138" y="996"/>
                </a:cxn>
                <a:cxn ang="0">
                  <a:pos x="66" y="960"/>
                </a:cxn>
              </a:cxnLst>
              <a:rect l="0" t="0" r="r" b="b"/>
              <a:pathLst>
                <a:path w="258" h="996">
                  <a:moveTo>
                    <a:pt x="66" y="960"/>
                  </a:moveTo>
                  <a:lnTo>
                    <a:pt x="90" y="912"/>
                  </a:lnTo>
                  <a:lnTo>
                    <a:pt x="114" y="858"/>
                  </a:lnTo>
                  <a:lnTo>
                    <a:pt x="138" y="804"/>
                  </a:lnTo>
                  <a:lnTo>
                    <a:pt x="156" y="756"/>
                  </a:lnTo>
                  <a:lnTo>
                    <a:pt x="168" y="708"/>
                  </a:lnTo>
                  <a:lnTo>
                    <a:pt x="180" y="654"/>
                  </a:lnTo>
                  <a:lnTo>
                    <a:pt x="186" y="606"/>
                  </a:lnTo>
                  <a:lnTo>
                    <a:pt x="186" y="552"/>
                  </a:lnTo>
                  <a:lnTo>
                    <a:pt x="186" y="504"/>
                  </a:lnTo>
                  <a:lnTo>
                    <a:pt x="180" y="450"/>
                  </a:lnTo>
                  <a:lnTo>
                    <a:pt x="168" y="402"/>
                  </a:lnTo>
                  <a:lnTo>
                    <a:pt x="156" y="348"/>
                  </a:lnTo>
                  <a:lnTo>
                    <a:pt x="138" y="294"/>
                  </a:lnTo>
                  <a:lnTo>
                    <a:pt x="114" y="246"/>
                  </a:lnTo>
                  <a:lnTo>
                    <a:pt x="90" y="192"/>
                  </a:lnTo>
                  <a:lnTo>
                    <a:pt x="54" y="138"/>
                  </a:lnTo>
                  <a:lnTo>
                    <a:pt x="0" y="150"/>
                  </a:lnTo>
                  <a:lnTo>
                    <a:pt x="12" y="0"/>
                  </a:lnTo>
                  <a:lnTo>
                    <a:pt x="162" y="90"/>
                  </a:lnTo>
                  <a:lnTo>
                    <a:pt x="120" y="108"/>
                  </a:lnTo>
                  <a:lnTo>
                    <a:pt x="150" y="162"/>
                  </a:lnTo>
                  <a:lnTo>
                    <a:pt x="180" y="216"/>
                  </a:lnTo>
                  <a:lnTo>
                    <a:pt x="204" y="270"/>
                  </a:lnTo>
                  <a:lnTo>
                    <a:pt x="222" y="324"/>
                  </a:lnTo>
                  <a:lnTo>
                    <a:pt x="240" y="378"/>
                  </a:lnTo>
                  <a:lnTo>
                    <a:pt x="252" y="426"/>
                  </a:lnTo>
                  <a:lnTo>
                    <a:pt x="258" y="480"/>
                  </a:lnTo>
                  <a:lnTo>
                    <a:pt x="258" y="534"/>
                  </a:lnTo>
                  <a:lnTo>
                    <a:pt x="258" y="588"/>
                  </a:lnTo>
                  <a:lnTo>
                    <a:pt x="258" y="642"/>
                  </a:lnTo>
                  <a:lnTo>
                    <a:pt x="246" y="702"/>
                  </a:lnTo>
                  <a:lnTo>
                    <a:pt x="234" y="756"/>
                  </a:lnTo>
                  <a:lnTo>
                    <a:pt x="216" y="816"/>
                  </a:lnTo>
                  <a:lnTo>
                    <a:pt x="192" y="870"/>
                  </a:lnTo>
                  <a:lnTo>
                    <a:pt x="168" y="930"/>
                  </a:lnTo>
                  <a:lnTo>
                    <a:pt x="138" y="996"/>
                  </a:lnTo>
                  <a:lnTo>
                    <a:pt x="66" y="96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09145" name="Group 153"/>
          <p:cNvGrpSpPr>
            <a:grpSpLocks/>
          </p:cNvGrpSpPr>
          <p:nvPr/>
        </p:nvGrpSpPr>
        <p:grpSpPr bwMode="auto">
          <a:xfrm rot="7140236">
            <a:off x="5566570" y="3520281"/>
            <a:ext cx="398462" cy="879475"/>
            <a:chOff x="4472" y="2549"/>
            <a:chExt cx="288" cy="1014"/>
          </a:xfrm>
        </p:grpSpPr>
        <p:sp>
          <p:nvSpPr>
            <p:cNvPr id="1109146" name="Freeform 154"/>
            <p:cNvSpPr>
              <a:spLocks/>
            </p:cNvSpPr>
            <p:nvPr/>
          </p:nvSpPr>
          <p:spPr bwMode="auto">
            <a:xfrm>
              <a:off x="4502" y="2567"/>
              <a:ext cx="258" cy="996"/>
            </a:xfrm>
            <a:custGeom>
              <a:avLst/>
              <a:gdLst/>
              <a:ahLst/>
              <a:cxnLst>
                <a:cxn ang="0">
                  <a:pos x="60" y="966"/>
                </a:cxn>
                <a:cxn ang="0">
                  <a:pos x="90" y="912"/>
                </a:cxn>
                <a:cxn ang="0">
                  <a:pos x="114" y="864"/>
                </a:cxn>
                <a:cxn ang="0">
                  <a:pos x="132" y="810"/>
                </a:cxn>
                <a:cxn ang="0">
                  <a:pos x="150" y="756"/>
                </a:cxn>
                <a:cxn ang="0">
                  <a:pos x="162" y="708"/>
                </a:cxn>
                <a:cxn ang="0">
                  <a:pos x="174" y="660"/>
                </a:cxn>
                <a:cxn ang="0">
                  <a:pos x="180" y="606"/>
                </a:cxn>
                <a:cxn ang="0">
                  <a:pos x="186" y="558"/>
                </a:cxn>
                <a:cxn ang="0">
                  <a:pos x="180" y="504"/>
                </a:cxn>
                <a:cxn ang="0">
                  <a:pos x="180" y="456"/>
                </a:cxn>
                <a:cxn ang="0">
                  <a:pos x="168" y="402"/>
                </a:cxn>
                <a:cxn ang="0">
                  <a:pos x="156" y="354"/>
                </a:cxn>
                <a:cxn ang="0">
                  <a:pos x="138" y="300"/>
                </a:cxn>
                <a:cxn ang="0">
                  <a:pos x="114" y="246"/>
                </a:cxn>
                <a:cxn ang="0">
                  <a:pos x="84" y="192"/>
                </a:cxn>
                <a:cxn ang="0">
                  <a:pos x="54" y="138"/>
                </a:cxn>
                <a:cxn ang="0">
                  <a:pos x="0" y="156"/>
                </a:cxn>
                <a:cxn ang="0">
                  <a:pos x="12" y="0"/>
                </a:cxn>
                <a:cxn ang="0">
                  <a:pos x="156" y="90"/>
                </a:cxn>
                <a:cxn ang="0">
                  <a:pos x="114" y="108"/>
                </a:cxn>
                <a:cxn ang="0">
                  <a:pos x="144" y="168"/>
                </a:cxn>
                <a:cxn ang="0">
                  <a:pos x="174" y="216"/>
                </a:cxn>
                <a:cxn ang="0">
                  <a:pos x="198" y="270"/>
                </a:cxn>
                <a:cxn ang="0">
                  <a:pos x="222" y="324"/>
                </a:cxn>
                <a:cxn ang="0">
                  <a:pos x="234" y="378"/>
                </a:cxn>
                <a:cxn ang="0">
                  <a:pos x="246" y="432"/>
                </a:cxn>
                <a:cxn ang="0">
                  <a:pos x="258" y="486"/>
                </a:cxn>
                <a:cxn ang="0">
                  <a:pos x="258" y="540"/>
                </a:cxn>
                <a:cxn ang="0">
                  <a:pos x="258" y="594"/>
                </a:cxn>
                <a:cxn ang="0">
                  <a:pos x="252" y="648"/>
                </a:cxn>
                <a:cxn ang="0">
                  <a:pos x="246" y="702"/>
                </a:cxn>
                <a:cxn ang="0">
                  <a:pos x="228" y="756"/>
                </a:cxn>
                <a:cxn ang="0">
                  <a:pos x="210" y="816"/>
                </a:cxn>
                <a:cxn ang="0">
                  <a:pos x="192" y="876"/>
                </a:cxn>
                <a:cxn ang="0">
                  <a:pos x="162" y="936"/>
                </a:cxn>
                <a:cxn ang="0">
                  <a:pos x="132" y="996"/>
                </a:cxn>
                <a:cxn ang="0">
                  <a:pos x="60" y="966"/>
                </a:cxn>
              </a:cxnLst>
              <a:rect l="0" t="0" r="r" b="b"/>
              <a:pathLst>
                <a:path w="258" h="996">
                  <a:moveTo>
                    <a:pt x="60" y="966"/>
                  </a:moveTo>
                  <a:lnTo>
                    <a:pt x="90" y="912"/>
                  </a:lnTo>
                  <a:lnTo>
                    <a:pt x="114" y="864"/>
                  </a:lnTo>
                  <a:lnTo>
                    <a:pt x="132" y="810"/>
                  </a:lnTo>
                  <a:lnTo>
                    <a:pt x="150" y="756"/>
                  </a:lnTo>
                  <a:lnTo>
                    <a:pt x="162" y="708"/>
                  </a:lnTo>
                  <a:lnTo>
                    <a:pt x="174" y="660"/>
                  </a:lnTo>
                  <a:lnTo>
                    <a:pt x="180" y="606"/>
                  </a:lnTo>
                  <a:lnTo>
                    <a:pt x="186" y="558"/>
                  </a:lnTo>
                  <a:lnTo>
                    <a:pt x="180" y="504"/>
                  </a:lnTo>
                  <a:lnTo>
                    <a:pt x="180" y="456"/>
                  </a:lnTo>
                  <a:lnTo>
                    <a:pt x="168" y="402"/>
                  </a:lnTo>
                  <a:lnTo>
                    <a:pt x="156" y="354"/>
                  </a:lnTo>
                  <a:lnTo>
                    <a:pt x="138" y="300"/>
                  </a:lnTo>
                  <a:lnTo>
                    <a:pt x="114" y="246"/>
                  </a:lnTo>
                  <a:lnTo>
                    <a:pt x="84" y="192"/>
                  </a:lnTo>
                  <a:lnTo>
                    <a:pt x="54" y="138"/>
                  </a:lnTo>
                  <a:lnTo>
                    <a:pt x="0" y="156"/>
                  </a:lnTo>
                  <a:lnTo>
                    <a:pt x="12" y="0"/>
                  </a:lnTo>
                  <a:lnTo>
                    <a:pt x="156" y="90"/>
                  </a:lnTo>
                  <a:lnTo>
                    <a:pt x="114" y="108"/>
                  </a:lnTo>
                  <a:lnTo>
                    <a:pt x="144" y="168"/>
                  </a:lnTo>
                  <a:lnTo>
                    <a:pt x="174" y="216"/>
                  </a:lnTo>
                  <a:lnTo>
                    <a:pt x="198" y="270"/>
                  </a:lnTo>
                  <a:lnTo>
                    <a:pt x="222" y="324"/>
                  </a:lnTo>
                  <a:lnTo>
                    <a:pt x="234" y="378"/>
                  </a:lnTo>
                  <a:lnTo>
                    <a:pt x="246" y="432"/>
                  </a:lnTo>
                  <a:lnTo>
                    <a:pt x="258" y="486"/>
                  </a:lnTo>
                  <a:lnTo>
                    <a:pt x="258" y="540"/>
                  </a:lnTo>
                  <a:lnTo>
                    <a:pt x="258" y="594"/>
                  </a:lnTo>
                  <a:lnTo>
                    <a:pt x="252" y="648"/>
                  </a:lnTo>
                  <a:lnTo>
                    <a:pt x="246" y="702"/>
                  </a:lnTo>
                  <a:lnTo>
                    <a:pt x="228" y="756"/>
                  </a:lnTo>
                  <a:lnTo>
                    <a:pt x="210" y="816"/>
                  </a:lnTo>
                  <a:lnTo>
                    <a:pt x="192" y="876"/>
                  </a:lnTo>
                  <a:lnTo>
                    <a:pt x="162" y="936"/>
                  </a:lnTo>
                  <a:lnTo>
                    <a:pt x="132" y="996"/>
                  </a:lnTo>
                  <a:lnTo>
                    <a:pt x="60" y="966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47" name="Freeform 155"/>
            <p:cNvSpPr>
              <a:spLocks/>
            </p:cNvSpPr>
            <p:nvPr/>
          </p:nvSpPr>
          <p:spPr bwMode="auto">
            <a:xfrm>
              <a:off x="4472" y="2549"/>
              <a:ext cx="258" cy="996"/>
            </a:xfrm>
            <a:custGeom>
              <a:avLst/>
              <a:gdLst/>
              <a:ahLst/>
              <a:cxnLst>
                <a:cxn ang="0">
                  <a:pos x="66" y="960"/>
                </a:cxn>
                <a:cxn ang="0">
                  <a:pos x="90" y="912"/>
                </a:cxn>
                <a:cxn ang="0">
                  <a:pos x="114" y="858"/>
                </a:cxn>
                <a:cxn ang="0">
                  <a:pos x="138" y="804"/>
                </a:cxn>
                <a:cxn ang="0">
                  <a:pos x="156" y="756"/>
                </a:cxn>
                <a:cxn ang="0">
                  <a:pos x="168" y="708"/>
                </a:cxn>
                <a:cxn ang="0">
                  <a:pos x="180" y="654"/>
                </a:cxn>
                <a:cxn ang="0">
                  <a:pos x="186" y="606"/>
                </a:cxn>
                <a:cxn ang="0">
                  <a:pos x="186" y="552"/>
                </a:cxn>
                <a:cxn ang="0">
                  <a:pos x="186" y="504"/>
                </a:cxn>
                <a:cxn ang="0">
                  <a:pos x="180" y="450"/>
                </a:cxn>
                <a:cxn ang="0">
                  <a:pos x="168" y="402"/>
                </a:cxn>
                <a:cxn ang="0">
                  <a:pos x="156" y="348"/>
                </a:cxn>
                <a:cxn ang="0">
                  <a:pos x="138" y="294"/>
                </a:cxn>
                <a:cxn ang="0">
                  <a:pos x="114" y="246"/>
                </a:cxn>
                <a:cxn ang="0">
                  <a:pos x="90" y="192"/>
                </a:cxn>
                <a:cxn ang="0">
                  <a:pos x="54" y="138"/>
                </a:cxn>
                <a:cxn ang="0">
                  <a:pos x="0" y="150"/>
                </a:cxn>
                <a:cxn ang="0">
                  <a:pos x="12" y="0"/>
                </a:cxn>
                <a:cxn ang="0">
                  <a:pos x="162" y="90"/>
                </a:cxn>
                <a:cxn ang="0">
                  <a:pos x="120" y="108"/>
                </a:cxn>
                <a:cxn ang="0">
                  <a:pos x="150" y="162"/>
                </a:cxn>
                <a:cxn ang="0">
                  <a:pos x="180" y="216"/>
                </a:cxn>
                <a:cxn ang="0">
                  <a:pos x="204" y="270"/>
                </a:cxn>
                <a:cxn ang="0">
                  <a:pos x="222" y="324"/>
                </a:cxn>
                <a:cxn ang="0">
                  <a:pos x="240" y="378"/>
                </a:cxn>
                <a:cxn ang="0">
                  <a:pos x="252" y="426"/>
                </a:cxn>
                <a:cxn ang="0">
                  <a:pos x="258" y="480"/>
                </a:cxn>
                <a:cxn ang="0">
                  <a:pos x="258" y="534"/>
                </a:cxn>
                <a:cxn ang="0">
                  <a:pos x="258" y="588"/>
                </a:cxn>
                <a:cxn ang="0">
                  <a:pos x="258" y="642"/>
                </a:cxn>
                <a:cxn ang="0">
                  <a:pos x="246" y="702"/>
                </a:cxn>
                <a:cxn ang="0">
                  <a:pos x="234" y="756"/>
                </a:cxn>
                <a:cxn ang="0">
                  <a:pos x="216" y="816"/>
                </a:cxn>
                <a:cxn ang="0">
                  <a:pos x="192" y="870"/>
                </a:cxn>
                <a:cxn ang="0">
                  <a:pos x="168" y="930"/>
                </a:cxn>
                <a:cxn ang="0">
                  <a:pos x="138" y="996"/>
                </a:cxn>
                <a:cxn ang="0">
                  <a:pos x="66" y="960"/>
                </a:cxn>
              </a:cxnLst>
              <a:rect l="0" t="0" r="r" b="b"/>
              <a:pathLst>
                <a:path w="258" h="996">
                  <a:moveTo>
                    <a:pt x="66" y="960"/>
                  </a:moveTo>
                  <a:lnTo>
                    <a:pt x="90" y="912"/>
                  </a:lnTo>
                  <a:lnTo>
                    <a:pt x="114" y="858"/>
                  </a:lnTo>
                  <a:lnTo>
                    <a:pt x="138" y="804"/>
                  </a:lnTo>
                  <a:lnTo>
                    <a:pt x="156" y="756"/>
                  </a:lnTo>
                  <a:lnTo>
                    <a:pt x="168" y="708"/>
                  </a:lnTo>
                  <a:lnTo>
                    <a:pt x="180" y="654"/>
                  </a:lnTo>
                  <a:lnTo>
                    <a:pt x="186" y="606"/>
                  </a:lnTo>
                  <a:lnTo>
                    <a:pt x="186" y="552"/>
                  </a:lnTo>
                  <a:lnTo>
                    <a:pt x="186" y="504"/>
                  </a:lnTo>
                  <a:lnTo>
                    <a:pt x="180" y="450"/>
                  </a:lnTo>
                  <a:lnTo>
                    <a:pt x="168" y="402"/>
                  </a:lnTo>
                  <a:lnTo>
                    <a:pt x="156" y="348"/>
                  </a:lnTo>
                  <a:lnTo>
                    <a:pt x="138" y="294"/>
                  </a:lnTo>
                  <a:lnTo>
                    <a:pt x="114" y="246"/>
                  </a:lnTo>
                  <a:lnTo>
                    <a:pt x="90" y="192"/>
                  </a:lnTo>
                  <a:lnTo>
                    <a:pt x="54" y="138"/>
                  </a:lnTo>
                  <a:lnTo>
                    <a:pt x="0" y="150"/>
                  </a:lnTo>
                  <a:lnTo>
                    <a:pt x="12" y="0"/>
                  </a:lnTo>
                  <a:lnTo>
                    <a:pt x="162" y="90"/>
                  </a:lnTo>
                  <a:lnTo>
                    <a:pt x="120" y="108"/>
                  </a:lnTo>
                  <a:lnTo>
                    <a:pt x="150" y="162"/>
                  </a:lnTo>
                  <a:lnTo>
                    <a:pt x="180" y="216"/>
                  </a:lnTo>
                  <a:lnTo>
                    <a:pt x="204" y="270"/>
                  </a:lnTo>
                  <a:lnTo>
                    <a:pt x="222" y="324"/>
                  </a:lnTo>
                  <a:lnTo>
                    <a:pt x="240" y="378"/>
                  </a:lnTo>
                  <a:lnTo>
                    <a:pt x="252" y="426"/>
                  </a:lnTo>
                  <a:lnTo>
                    <a:pt x="258" y="480"/>
                  </a:lnTo>
                  <a:lnTo>
                    <a:pt x="258" y="534"/>
                  </a:lnTo>
                  <a:lnTo>
                    <a:pt x="258" y="588"/>
                  </a:lnTo>
                  <a:lnTo>
                    <a:pt x="258" y="642"/>
                  </a:lnTo>
                  <a:lnTo>
                    <a:pt x="246" y="702"/>
                  </a:lnTo>
                  <a:lnTo>
                    <a:pt x="234" y="756"/>
                  </a:lnTo>
                  <a:lnTo>
                    <a:pt x="216" y="816"/>
                  </a:lnTo>
                  <a:lnTo>
                    <a:pt x="192" y="870"/>
                  </a:lnTo>
                  <a:lnTo>
                    <a:pt x="168" y="930"/>
                  </a:lnTo>
                  <a:lnTo>
                    <a:pt x="138" y="996"/>
                  </a:lnTo>
                  <a:lnTo>
                    <a:pt x="66" y="96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109149" name="Object 157"/>
          <p:cNvGraphicFramePr>
            <a:graphicFrameLocks noChangeAspect="1"/>
          </p:cNvGraphicFramePr>
          <p:nvPr/>
        </p:nvGraphicFramePr>
        <p:xfrm flipH="1">
          <a:off x="7456488" y="2924175"/>
          <a:ext cx="4429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54" name="Clip" r:id="rId12" imgW="4582440" imgH="3315240" progId="">
                  <p:embed/>
                </p:oleObj>
              </mc:Choice>
              <mc:Fallback>
                <p:oleObj name="Clip" r:id="rId12" imgW="4582440" imgH="3315240" progId="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456488" y="2924175"/>
                        <a:ext cx="44291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150" name="Object 158"/>
          <p:cNvGraphicFramePr>
            <a:graphicFrameLocks noChangeAspect="1"/>
          </p:cNvGraphicFramePr>
          <p:nvPr/>
        </p:nvGraphicFramePr>
        <p:xfrm flipH="1">
          <a:off x="6753225" y="3471863"/>
          <a:ext cx="444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55" name="Clip" r:id="rId13" imgW="4582440" imgH="3315240" progId="">
                  <p:embed/>
                </p:oleObj>
              </mc:Choice>
              <mc:Fallback>
                <p:oleObj name="Clip" r:id="rId13" imgW="4582440" imgH="3315240" progId="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753225" y="3471863"/>
                        <a:ext cx="444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9151" name="Rectangle 159"/>
          <p:cNvSpPr>
            <a:spLocks noChangeArrowheads="1"/>
          </p:cNvSpPr>
          <p:nvPr/>
        </p:nvSpPr>
        <p:spPr bwMode="auto">
          <a:xfrm>
            <a:off x="6138863" y="3662363"/>
            <a:ext cx="568325" cy="254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54510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/>
              <a:t>Προμηθευτής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109152" name="Rectangle 160"/>
          <p:cNvSpPr>
            <a:spLocks noChangeArrowheads="1"/>
          </p:cNvSpPr>
          <p:nvPr/>
        </p:nvSpPr>
        <p:spPr bwMode="auto">
          <a:xfrm>
            <a:off x="7094538" y="3265488"/>
            <a:ext cx="530225" cy="25241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6667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/>
              <a:t>Παραγωγός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109153" name="Rectangle 161"/>
          <p:cNvSpPr>
            <a:spLocks noChangeArrowheads="1"/>
          </p:cNvSpPr>
          <p:nvPr/>
        </p:nvSpPr>
        <p:spPr bwMode="auto">
          <a:xfrm>
            <a:off x="7980363" y="2887663"/>
            <a:ext cx="566737" cy="254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43137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/>
              <a:t>Πελάτης</a:t>
            </a:r>
            <a:endParaRPr lang="en-US" sz="800">
              <a:solidFill>
                <a:srgbClr val="A50021"/>
              </a:solidFill>
            </a:endParaRPr>
          </a:p>
        </p:txBody>
      </p:sp>
      <p:grpSp>
        <p:nvGrpSpPr>
          <p:cNvPr id="1109154" name="Group 162"/>
          <p:cNvGrpSpPr>
            <a:grpSpLocks/>
          </p:cNvGrpSpPr>
          <p:nvPr/>
        </p:nvGrpSpPr>
        <p:grpSpPr bwMode="auto">
          <a:xfrm rot="1342513">
            <a:off x="6665913" y="3271838"/>
            <a:ext cx="327025" cy="382587"/>
            <a:chOff x="675" y="1072"/>
            <a:chExt cx="768" cy="868"/>
          </a:xfrm>
        </p:grpSpPr>
        <p:sp>
          <p:nvSpPr>
            <p:cNvPr id="1109155" name="Freeform 163"/>
            <p:cNvSpPr>
              <a:spLocks/>
            </p:cNvSpPr>
            <p:nvPr/>
          </p:nvSpPr>
          <p:spPr bwMode="auto">
            <a:xfrm>
              <a:off x="676" y="1131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0"/>
                </a:cxn>
                <a:cxn ang="0">
                  <a:pos x="159" y="550"/>
                </a:cxn>
                <a:cxn ang="0">
                  <a:pos x="167" y="500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3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1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2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6"/>
                </a:cxn>
                <a:cxn ang="0">
                  <a:pos x="311" y="180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0"/>
                  </a:lnTo>
                  <a:lnTo>
                    <a:pt x="158" y="576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500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7"/>
                  </a:lnTo>
                  <a:lnTo>
                    <a:pt x="237" y="353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1"/>
                  </a:lnTo>
                  <a:lnTo>
                    <a:pt x="400" y="200"/>
                  </a:lnTo>
                  <a:lnTo>
                    <a:pt x="431" y="180"/>
                  </a:lnTo>
                  <a:lnTo>
                    <a:pt x="463" y="161"/>
                  </a:lnTo>
                  <a:lnTo>
                    <a:pt x="496" y="142"/>
                  </a:lnTo>
                  <a:lnTo>
                    <a:pt x="533" y="123"/>
                  </a:lnTo>
                  <a:lnTo>
                    <a:pt x="569" y="105"/>
                  </a:lnTo>
                  <a:lnTo>
                    <a:pt x="608" y="89"/>
                  </a:lnTo>
                  <a:lnTo>
                    <a:pt x="648" y="72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7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6"/>
                  </a:lnTo>
                  <a:lnTo>
                    <a:pt x="350" y="157"/>
                  </a:lnTo>
                  <a:lnTo>
                    <a:pt x="311" y="180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8"/>
                  </a:lnTo>
                  <a:lnTo>
                    <a:pt x="25" y="462"/>
                  </a:lnTo>
                  <a:lnTo>
                    <a:pt x="17" y="487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4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56" name="Freeform 164"/>
            <p:cNvSpPr>
              <a:spLocks/>
            </p:cNvSpPr>
            <p:nvPr/>
          </p:nvSpPr>
          <p:spPr bwMode="auto">
            <a:xfrm>
              <a:off x="675" y="1657"/>
              <a:ext cx="59" cy="2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2" y="74"/>
                </a:cxn>
                <a:cxn ang="0">
                  <a:pos x="6" y="99"/>
                </a:cxn>
                <a:cxn ang="0">
                  <a:pos x="11" y="124"/>
                </a:cxn>
                <a:cxn ang="0">
                  <a:pos x="18" y="149"/>
                </a:cxn>
                <a:cxn ang="0">
                  <a:pos x="26" y="174"/>
                </a:cxn>
                <a:cxn ang="0">
                  <a:pos x="35" y="199"/>
                </a:cxn>
                <a:cxn ang="0">
                  <a:pos x="46" y="224"/>
                </a:cxn>
                <a:cxn ang="0">
                  <a:pos x="58" y="249"/>
                </a:cxn>
                <a:cxn ang="0">
                  <a:pos x="59" y="224"/>
                </a:cxn>
                <a:cxn ang="0">
                  <a:pos x="48" y="199"/>
                </a:cxn>
                <a:cxn ang="0">
                  <a:pos x="36" y="174"/>
                </a:cxn>
                <a:cxn ang="0">
                  <a:pos x="27" y="149"/>
                </a:cxn>
                <a:cxn ang="0">
                  <a:pos x="19" y="124"/>
                </a:cxn>
                <a:cxn ang="0">
                  <a:pos x="12" y="99"/>
                </a:cxn>
                <a:cxn ang="0">
                  <a:pos x="7" y="74"/>
                </a:cxn>
                <a:cxn ang="0">
                  <a:pos x="3" y="50"/>
                </a:cxn>
                <a:cxn ang="0">
                  <a:pos x="1" y="25"/>
                </a:cxn>
                <a:cxn ang="0">
                  <a:pos x="1" y="0"/>
                </a:cxn>
              </a:cxnLst>
              <a:rect l="0" t="0" r="r" b="b"/>
              <a:pathLst>
                <a:path w="59" h="249">
                  <a:moveTo>
                    <a:pt x="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2" y="74"/>
                  </a:lnTo>
                  <a:lnTo>
                    <a:pt x="6" y="99"/>
                  </a:lnTo>
                  <a:lnTo>
                    <a:pt x="11" y="124"/>
                  </a:lnTo>
                  <a:lnTo>
                    <a:pt x="18" y="149"/>
                  </a:lnTo>
                  <a:lnTo>
                    <a:pt x="26" y="174"/>
                  </a:lnTo>
                  <a:lnTo>
                    <a:pt x="35" y="199"/>
                  </a:lnTo>
                  <a:lnTo>
                    <a:pt x="46" y="224"/>
                  </a:lnTo>
                  <a:lnTo>
                    <a:pt x="58" y="249"/>
                  </a:lnTo>
                  <a:lnTo>
                    <a:pt x="59" y="224"/>
                  </a:lnTo>
                  <a:lnTo>
                    <a:pt x="48" y="199"/>
                  </a:lnTo>
                  <a:lnTo>
                    <a:pt x="36" y="174"/>
                  </a:lnTo>
                  <a:lnTo>
                    <a:pt x="27" y="149"/>
                  </a:lnTo>
                  <a:lnTo>
                    <a:pt x="19" y="124"/>
                  </a:lnTo>
                  <a:lnTo>
                    <a:pt x="12" y="99"/>
                  </a:lnTo>
                  <a:lnTo>
                    <a:pt x="7" y="74"/>
                  </a:lnTo>
                  <a:lnTo>
                    <a:pt x="3" y="50"/>
                  </a:lnTo>
                  <a:lnTo>
                    <a:pt x="1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57" name="Freeform 165"/>
            <p:cNvSpPr>
              <a:spLocks/>
            </p:cNvSpPr>
            <p:nvPr/>
          </p:nvSpPr>
          <p:spPr bwMode="auto">
            <a:xfrm>
              <a:off x="733" y="1881"/>
              <a:ext cx="182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181" y="25"/>
                </a:cxn>
                <a:cxn ang="0">
                  <a:pos x="182" y="0"/>
                </a:cxn>
                <a:cxn ang="0">
                  <a:pos x="1" y="0"/>
                </a:cxn>
              </a:cxnLst>
              <a:rect l="0" t="0" r="r" b="b"/>
              <a:pathLst>
                <a:path w="182" h="25">
                  <a:moveTo>
                    <a:pt x="1" y="0"/>
                  </a:moveTo>
                  <a:lnTo>
                    <a:pt x="0" y="25"/>
                  </a:lnTo>
                  <a:lnTo>
                    <a:pt x="181" y="25"/>
                  </a:lnTo>
                  <a:lnTo>
                    <a:pt x="1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58" name="Freeform 166"/>
            <p:cNvSpPr>
              <a:spLocks/>
            </p:cNvSpPr>
            <p:nvPr/>
          </p:nvSpPr>
          <p:spPr bwMode="auto">
            <a:xfrm>
              <a:off x="1210" y="1088"/>
              <a:ext cx="62" cy="5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"/>
                </a:cxn>
                <a:cxn ang="0">
                  <a:pos x="61" y="58"/>
                </a:cxn>
                <a:cxn ang="0">
                  <a:pos x="62" y="33"/>
                </a:cxn>
                <a:cxn ang="0">
                  <a:pos x="1" y="0"/>
                </a:cxn>
              </a:cxnLst>
              <a:rect l="0" t="0" r="r" b="b"/>
              <a:pathLst>
                <a:path w="62" h="58">
                  <a:moveTo>
                    <a:pt x="1" y="0"/>
                  </a:moveTo>
                  <a:lnTo>
                    <a:pt x="0" y="26"/>
                  </a:lnTo>
                  <a:lnTo>
                    <a:pt x="61" y="58"/>
                  </a:lnTo>
                  <a:lnTo>
                    <a:pt x="62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59" name="Freeform 167"/>
            <p:cNvSpPr>
              <a:spLocks/>
            </p:cNvSpPr>
            <p:nvPr/>
          </p:nvSpPr>
          <p:spPr bwMode="auto">
            <a:xfrm>
              <a:off x="832" y="1145"/>
              <a:ext cx="492" cy="526"/>
            </a:xfrm>
            <a:custGeom>
              <a:avLst/>
              <a:gdLst/>
              <a:ahLst/>
              <a:cxnLst>
                <a:cxn ang="0">
                  <a:pos x="2" y="502"/>
                </a:cxn>
                <a:cxn ang="0">
                  <a:pos x="0" y="526"/>
                </a:cxn>
                <a:cxn ang="0">
                  <a:pos x="2" y="502"/>
                </a:cxn>
                <a:cxn ang="0">
                  <a:pos x="5" y="475"/>
                </a:cxn>
                <a:cxn ang="0">
                  <a:pos x="10" y="451"/>
                </a:cxn>
                <a:cxn ang="0">
                  <a:pos x="16" y="426"/>
                </a:cxn>
                <a:cxn ang="0">
                  <a:pos x="25" y="401"/>
                </a:cxn>
                <a:cxn ang="0">
                  <a:pos x="36" y="377"/>
                </a:cxn>
                <a:cxn ang="0">
                  <a:pos x="49" y="352"/>
                </a:cxn>
                <a:cxn ang="0">
                  <a:pos x="63" y="328"/>
                </a:cxn>
                <a:cxn ang="0">
                  <a:pos x="79" y="304"/>
                </a:cxn>
                <a:cxn ang="0">
                  <a:pos x="97" y="282"/>
                </a:cxn>
                <a:cxn ang="0">
                  <a:pos x="117" y="259"/>
                </a:cxn>
                <a:cxn ang="0">
                  <a:pos x="139" y="236"/>
                </a:cxn>
                <a:cxn ang="0">
                  <a:pos x="162" y="215"/>
                </a:cxn>
                <a:cxn ang="0">
                  <a:pos x="187" y="193"/>
                </a:cxn>
                <a:cxn ang="0">
                  <a:pos x="215" y="173"/>
                </a:cxn>
                <a:cxn ang="0">
                  <a:pos x="243" y="152"/>
                </a:cxn>
                <a:cxn ang="0">
                  <a:pos x="273" y="132"/>
                </a:cxn>
                <a:cxn ang="0">
                  <a:pos x="305" y="113"/>
                </a:cxn>
                <a:cxn ang="0">
                  <a:pos x="339" y="94"/>
                </a:cxn>
                <a:cxn ang="0">
                  <a:pos x="374" y="75"/>
                </a:cxn>
                <a:cxn ang="0">
                  <a:pos x="412" y="58"/>
                </a:cxn>
                <a:cxn ang="0">
                  <a:pos x="450" y="41"/>
                </a:cxn>
                <a:cxn ang="0">
                  <a:pos x="491" y="24"/>
                </a:cxn>
                <a:cxn ang="0">
                  <a:pos x="492" y="0"/>
                </a:cxn>
                <a:cxn ang="0">
                  <a:pos x="451" y="17"/>
                </a:cxn>
                <a:cxn ang="0">
                  <a:pos x="413" y="32"/>
                </a:cxn>
                <a:cxn ang="0">
                  <a:pos x="377" y="51"/>
                </a:cxn>
                <a:cxn ang="0">
                  <a:pos x="340" y="69"/>
                </a:cxn>
                <a:cxn ang="0">
                  <a:pos x="307" y="87"/>
                </a:cxn>
                <a:cxn ang="0">
                  <a:pos x="275" y="107"/>
                </a:cxn>
                <a:cxn ang="0">
                  <a:pos x="244" y="126"/>
                </a:cxn>
                <a:cxn ang="0">
                  <a:pos x="216" y="147"/>
                </a:cxn>
                <a:cxn ang="0">
                  <a:pos x="188" y="168"/>
                </a:cxn>
                <a:cxn ang="0">
                  <a:pos x="164" y="190"/>
                </a:cxn>
                <a:cxn ang="0">
                  <a:pos x="140" y="211"/>
                </a:cxn>
                <a:cxn ang="0">
                  <a:pos x="118" y="234"/>
                </a:cxn>
                <a:cxn ang="0">
                  <a:pos x="98" y="257"/>
                </a:cxn>
                <a:cxn ang="0">
                  <a:pos x="81" y="279"/>
                </a:cxn>
                <a:cxn ang="0">
                  <a:pos x="64" y="303"/>
                </a:cxn>
                <a:cxn ang="0">
                  <a:pos x="50" y="327"/>
                </a:cxn>
                <a:cxn ang="0">
                  <a:pos x="37" y="351"/>
                </a:cxn>
                <a:cxn ang="0">
                  <a:pos x="27" y="376"/>
                </a:cxn>
                <a:cxn ang="0">
                  <a:pos x="17" y="401"/>
                </a:cxn>
                <a:cxn ang="0">
                  <a:pos x="11" y="426"/>
                </a:cxn>
                <a:cxn ang="0">
                  <a:pos x="6" y="451"/>
                </a:cxn>
                <a:cxn ang="0">
                  <a:pos x="3" y="475"/>
                </a:cxn>
                <a:cxn ang="0">
                  <a:pos x="2" y="502"/>
                </a:cxn>
              </a:cxnLst>
              <a:rect l="0" t="0" r="r" b="b"/>
              <a:pathLst>
                <a:path w="492" h="526">
                  <a:moveTo>
                    <a:pt x="2" y="502"/>
                  </a:moveTo>
                  <a:lnTo>
                    <a:pt x="0" y="526"/>
                  </a:lnTo>
                  <a:lnTo>
                    <a:pt x="2" y="502"/>
                  </a:lnTo>
                  <a:lnTo>
                    <a:pt x="5" y="475"/>
                  </a:lnTo>
                  <a:lnTo>
                    <a:pt x="10" y="451"/>
                  </a:lnTo>
                  <a:lnTo>
                    <a:pt x="16" y="426"/>
                  </a:lnTo>
                  <a:lnTo>
                    <a:pt x="25" y="401"/>
                  </a:lnTo>
                  <a:lnTo>
                    <a:pt x="36" y="377"/>
                  </a:lnTo>
                  <a:lnTo>
                    <a:pt x="49" y="352"/>
                  </a:lnTo>
                  <a:lnTo>
                    <a:pt x="63" y="328"/>
                  </a:lnTo>
                  <a:lnTo>
                    <a:pt x="79" y="304"/>
                  </a:lnTo>
                  <a:lnTo>
                    <a:pt x="97" y="282"/>
                  </a:lnTo>
                  <a:lnTo>
                    <a:pt x="117" y="259"/>
                  </a:lnTo>
                  <a:lnTo>
                    <a:pt x="139" y="236"/>
                  </a:lnTo>
                  <a:lnTo>
                    <a:pt x="162" y="215"/>
                  </a:lnTo>
                  <a:lnTo>
                    <a:pt x="187" y="193"/>
                  </a:lnTo>
                  <a:lnTo>
                    <a:pt x="215" y="173"/>
                  </a:lnTo>
                  <a:lnTo>
                    <a:pt x="243" y="152"/>
                  </a:lnTo>
                  <a:lnTo>
                    <a:pt x="273" y="132"/>
                  </a:lnTo>
                  <a:lnTo>
                    <a:pt x="305" y="113"/>
                  </a:lnTo>
                  <a:lnTo>
                    <a:pt x="339" y="94"/>
                  </a:lnTo>
                  <a:lnTo>
                    <a:pt x="374" y="75"/>
                  </a:lnTo>
                  <a:lnTo>
                    <a:pt x="412" y="58"/>
                  </a:lnTo>
                  <a:lnTo>
                    <a:pt x="450" y="41"/>
                  </a:lnTo>
                  <a:lnTo>
                    <a:pt x="491" y="24"/>
                  </a:lnTo>
                  <a:lnTo>
                    <a:pt x="492" y="0"/>
                  </a:lnTo>
                  <a:lnTo>
                    <a:pt x="451" y="17"/>
                  </a:lnTo>
                  <a:lnTo>
                    <a:pt x="413" y="32"/>
                  </a:lnTo>
                  <a:lnTo>
                    <a:pt x="377" y="51"/>
                  </a:lnTo>
                  <a:lnTo>
                    <a:pt x="340" y="69"/>
                  </a:lnTo>
                  <a:lnTo>
                    <a:pt x="307" y="87"/>
                  </a:lnTo>
                  <a:lnTo>
                    <a:pt x="275" y="107"/>
                  </a:lnTo>
                  <a:lnTo>
                    <a:pt x="244" y="126"/>
                  </a:lnTo>
                  <a:lnTo>
                    <a:pt x="216" y="147"/>
                  </a:lnTo>
                  <a:lnTo>
                    <a:pt x="188" y="168"/>
                  </a:lnTo>
                  <a:lnTo>
                    <a:pt x="164" y="190"/>
                  </a:lnTo>
                  <a:lnTo>
                    <a:pt x="140" y="211"/>
                  </a:lnTo>
                  <a:lnTo>
                    <a:pt x="118" y="234"/>
                  </a:lnTo>
                  <a:lnTo>
                    <a:pt x="98" y="257"/>
                  </a:lnTo>
                  <a:lnTo>
                    <a:pt x="81" y="279"/>
                  </a:lnTo>
                  <a:lnTo>
                    <a:pt x="64" y="303"/>
                  </a:lnTo>
                  <a:lnTo>
                    <a:pt x="50" y="327"/>
                  </a:lnTo>
                  <a:lnTo>
                    <a:pt x="37" y="351"/>
                  </a:lnTo>
                  <a:lnTo>
                    <a:pt x="27" y="376"/>
                  </a:lnTo>
                  <a:lnTo>
                    <a:pt x="17" y="401"/>
                  </a:lnTo>
                  <a:lnTo>
                    <a:pt x="11" y="426"/>
                  </a:lnTo>
                  <a:lnTo>
                    <a:pt x="6" y="451"/>
                  </a:lnTo>
                  <a:lnTo>
                    <a:pt x="3" y="475"/>
                  </a:lnTo>
                  <a:lnTo>
                    <a:pt x="2" y="502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60" name="Freeform 168"/>
            <p:cNvSpPr>
              <a:spLocks/>
            </p:cNvSpPr>
            <p:nvPr/>
          </p:nvSpPr>
          <p:spPr bwMode="auto">
            <a:xfrm>
              <a:off x="1323" y="1145"/>
              <a:ext cx="60" cy="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4"/>
                </a:cxn>
                <a:cxn ang="0">
                  <a:pos x="59" y="63"/>
                </a:cxn>
                <a:cxn ang="0">
                  <a:pos x="60" y="37"/>
                </a:cxn>
                <a:cxn ang="0">
                  <a:pos x="1" y="0"/>
                </a:cxn>
              </a:cxnLst>
              <a:rect l="0" t="0" r="r" b="b"/>
              <a:pathLst>
                <a:path w="60" h="63">
                  <a:moveTo>
                    <a:pt x="1" y="0"/>
                  </a:moveTo>
                  <a:lnTo>
                    <a:pt x="0" y="24"/>
                  </a:lnTo>
                  <a:lnTo>
                    <a:pt x="59" y="63"/>
                  </a:lnTo>
                  <a:lnTo>
                    <a:pt x="6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61" name="Freeform 169"/>
            <p:cNvSpPr>
              <a:spLocks/>
            </p:cNvSpPr>
            <p:nvPr/>
          </p:nvSpPr>
          <p:spPr bwMode="auto">
            <a:xfrm>
              <a:off x="1382" y="1072"/>
              <a:ext cx="61" cy="136"/>
            </a:xfrm>
            <a:custGeom>
              <a:avLst/>
              <a:gdLst/>
              <a:ahLst/>
              <a:cxnLst>
                <a:cxn ang="0">
                  <a:pos x="1" y="110"/>
                </a:cxn>
                <a:cxn ang="0">
                  <a:pos x="0" y="136"/>
                </a:cxn>
                <a:cxn ang="0">
                  <a:pos x="60" y="26"/>
                </a:cxn>
                <a:cxn ang="0">
                  <a:pos x="61" y="0"/>
                </a:cxn>
                <a:cxn ang="0">
                  <a:pos x="1" y="110"/>
                </a:cxn>
              </a:cxnLst>
              <a:rect l="0" t="0" r="r" b="b"/>
              <a:pathLst>
                <a:path w="61" h="136">
                  <a:moveTo>
                    <a:pt x="1" y="110"/>
                  </a:moveTo>
                  <a:lnTo>
                    <a:pt x="0" y="136"/>
                  </a:lnTo>
                  <a:lnTo>
                    <a:pt x="60" y="26"/>
                  </a:lnTo>
                  <a:lnTo>
                    <a:pt x="61" y="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62" name="Freeform 170"/>
            <p:cNvSpPr>
              <a:spLocks/>
            </p:cNvSpPr>
            <p:nvPr/>
          </p:nvSpPr>
          <p:spPr bwMode="auto">
            <a:xfrm>
              <a:off x="676" y="1072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1"/>
                </a:cxn>
                <a:cxn ang="0">
                  <a:pos x="159" y="550"/>
                </a:cxn>
                <a:cxn ang="0">
                  <a:pos x="167" y="499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4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0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3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5"/>
                </a:cxn>
                <a:cxn ang="0">
                  <a:pos x="311" y="179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1"/>
                  </a:lnTo>
                  <a:lnTo>
                    <a:pt x="158" y="575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499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6"/>
                  </a:lnTo>
                  <a:lnTo>
                    <a:pt x="237" y="354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0"/>
                  </a:lnTo>
                  <a:lnTo>
                    <a:pt x="400" y="199"/>
                  </a:lnTo>
                  <a:lnTo>
                    <a:pt x="431" y="180"/>
                  </a:lnTo>
                  <a:lnTo>
                    <a:pt x="463" y="160"/>
                  </a:lnTo>
                  <a:lnTo>
                    <a:pt x="496" y="142"/>
                  </a:lnTo>
                  <a:lnTo>
                    <a:pt x="533" y="124"/>
                  </a:lnTo>
                  <a:lnTo>
                    <a:pt x="569" y="105"/>
                  </a:lnTo>
                  <a:lnTo>
                    <a:pt x="608" y="88"/>
                  </a:lnTo>
                  <a:lnTo>
                    <a:pt x="648" y="73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6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5"/>
                  </a:lnTo>
                  <a:lnTo>
                    <a:pt x="350" y="158"/>
                  </a:lnTo>
                  <a:lnTo>
                    <a:pt x="311" y="179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7"/>
                  </a:lnTo>
                  <a:lnTo>
                    <a:pt x="25" y="462"/>
                  </a:lnTo>
                  <a:lnTo>
                    <a:pt x="17" y="486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5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09163" name="Group 171"/>
          <p:cNvGrpSpPr>
            <a:grpSpLocks/>
          </p:cNvGrpSpPr>
          <p:nvPr/>
        </p:nvGrpSpPr>
        <p:grpSpPr bwMode="auto">
          <a:xfrm rot="3881240">
            <a:off x="7754144" y="3199607"/>
            <a:ext cx="174625" cy="433387"/>
            <a:chOff x="4472" y="2549"/>
            <a:chExt cx="288" cy="1014"/>
          </a:xfrm>
        </p:grpSpPr>
        <p:sp>
          <p:nvSpPr>
            <p:cNvPr id="1109164" name="Freeform 172"/>
            <p:cNvSpPr>
              <a:spLocks/>
            </p:cNvSpPr>
            <p:nvPr/>
          </p:nvSpPr>
          <p:spPr bwMode="auto">
            <a:xfrm>
              <a:off x="4502" y="2567"/>
              <a:ext cx="258" cy="996"/>
            </a:xfrm>
            <a:custGeom>
              <a:avLst/>
              <a:gdLst/>
              <a:ahLst/>
              <a:cxnLst>
                <a:cxn ang="0">
                  <a:pos x="60" y="966"/>
                </a:cxn>
                <a:cxn ang="0">
                  <a:pos x="90" y="912"/>
                </a:cxn>
                <a:cxn ang="0">
                  <a:pos x="114" y="864"/>
                </a:cxn>
                <a:cxn ang="0">
                  <a:pos x="132" y="810"/>
                </a:cxn>
                <a:cxn ang="0">
                  <a:pos x="150" y="756"/>
                </a:cxn>
                <a:cxn ang="0">
                  <a:pos x="162" y="708"/>
                </a:cxn>
                <a:cxn ang="0">
                  <a:pos x="174" y="660"/>
                </a:cxn>
                <a:cxn ang="0">
                  <a:pos x="180" y="606"/>
                </a:cxn>
                <a:cxn ang="0">
                  <a:pos x="186" y="558"/>
                </a:cxn>
                <a:cxn ang="0">
                  <a:pos x="180" y="504"/>
                </a:cxn>
                <a:cxn ang="0">
                  <a:pos x="180" y="456"/>
                </a:cxn>
                <a:cxn ang="0">
                  <a:pos x="168" y="402"/>
                </a:cxn>
                <a:cxn ang="0">
                  <a:pos x="156" y="354"/>
                </a:cxn>
                <a:cxn ang="0">
                  <a:pos x="138" y="300"/>
                </a:cxn>
                <a:cxn ang="0">
                  <a:pos x="114" y="246"/>
                </a:cxn>
                <a:cxn ang="0">
                  <a:pos x="84" y="192"/>
                </a:cxn>
                <a:cxn ang="0">
                  <a:pos x="54" y="138"/>
                </a:cxn>
                <a:cxn ang="0">
                  <a:pos x="0" y="156"/>
                </a:cxn>
                <a:cxn ang="0">
                  <a:pos x="12" y="0"/>
                </a:cxn>
                <a:cxn ang="0">
                  <a:pos x="156" y="90"/>
                </a:cxn>
                <a:cxn ang="0">
                  <a:pos x="114" y="108"/>
                </a:cxn>
                <a:cxn ang="0">
                  <a:pos x="144" y="168"/>
                </a:cxn>
                <a:cxn ang="0">
                  <a:pos x="174" y="216"/>
                </a:cxn>
                <a:cxn ang="0">
                  <a:pos x="198" y="270"/>
                </a:cxn>
                <a:cxn ang="0">
                  <a:pos x="222" y="324"/>
                </a:cxn>
                <a:cxn ang="0">
                  <a:pos x="234" y="378"/>
                </a:cxn>
                <a:cxn ang="0">
                  <a:pos x="246" y="432"/>
                </a:cxn>
                <a:cxn ang="0">
                  <a:pos x="258" y="486"/>
                </a:cxn>
                <a:cxn ang="0">
                  <a:pos x="258" y="540"/>
                </a:cxn>
                <a:cxn ang="0">
                  <a:pos x="258" y="594"/>
                </a:cxn>
                <a:cxn ang="0">
                  <a:pos x="252" y="648"/>
                </a:cxn>
                <a:cxn ang="0">
                  <a:pos x="246" y="702"/>
                </a:cxn>
                <a:cxn ang="0">
                  <a:pos x="228" y="756"/>
                </a:cxn>
                <a:cxn ang="0">
                  <a:pos x="210" y="816"/>
                </a:cxn>
                <a:cxn ang="0">
                  <a:pos x="192" y="876"/>
                </a:cxn>
                <a:cxn ang="0">
                  <a:pos x="162" y="936"/>
                </a:cxn>
                <a:cxn ang="0">
                  <a:pos x="132" y="996"/>
                </a:cxn>
                <a:cxn ang="0">
                  <a:pos x="60" y="966"/>
                </a:cxn>
              </a:cxnLst>
              <a:rect l="0" t="0" r="r" b="b"/>
              <a:pathLst>
                <a:path w="258" h="996">
                  <a:moveTo>
                    <a:pt x="60" y="966"/>
                  </a:moveTo>
                  <a:lnTo>
                    <a:pt x="90" y="912"/>
                  </a:lnTo>
                  <a:lnTo>
                    <a:pt x="114" y="864"/>
                  </a:lnTo>
                  <a:lnTo>
                    <a:pt x="132" y="810"/>
                  </a:lnTo>
                  <a:lnTo>
                    <a:pt x="150" y="756"/>
                  </a:lnTo>
                  <a:lnTo>
                    <a:pt x="162" y="708"/>
                  </a:lnTo>
                  <a:lnTo>
                    <a:pt x="174" y="660"/>
                  </a:lnTo>
                  <a:lnTo>
                    <a:pt x="180" y="606"/>
                  </a:lnTo>
                  <a:lnTo>
                    <a:pt x="186" y="558"/>
                  </a:lnTo>
                  <a:lnTo>
                    <a:pt x="180" y="504"/>
                  </a:lnTo>
                  <a:lnTo>
                    <a:pt x="180" y="456"/>
                  </a:lnTo>
                  <a:lnTo>
                    <a:pt x="168" y="402"/>
                  </a:lnTo>
                  <a:lnTo>
                    <a:pt x="156" y="354"/>
                  </a:lnTo>
                  <a:lnTo>
                    <a:pt x="138" y="300"/>
                  </a:lnTo>
                  <a:lnTo>
                    <a:pt x="114" y="246"/>
                  </a:lnTo>
                  <a:lnTo>
                    <a:pt x="84" y="192"/>
                  </a:lnTo>
                  <a:lnTo>
                    <a:pt x="54" y="138"/>
                  </a:lnTo>
                  <a:lnTo>
                    <a:pt x="0" y="156"/>
                  </a:lnTo>
                  <a:lnTo>
                    <a:pt x="12" y="0"/>
                  </a:lnTo>
                  <a:lnTo>
                    <a:pt x="156" y="90"/>
                  </a:lnTo>
                  <a:lnTo>
                    <a:pt x="114" y="108"/>
                  </a:lnTo>
                  <a:lnTo>
                    <a:pt x="144" y="168"/>
                  </a:lnTo>
                  <a:lnTo>
                    <a:pt x="174" y="216"/>
                  </a:lnTo>
                  <a:lnTo>
                    <a:pt x="198" y="270"/>
                  </a:lnTo>
                  <a:lnTo>
                    <a:pt x="222" y="324"/>
                  </a:lnTo>
                  <a:lnTo>
                    <a:pt x="234" y="378"/>
                  </a:lnTo>
                  <a:lnTo>
                    <a:pt x="246" y="432"/>
                  </a:lnTo>
                  <a:lnTo>
                    <a:pt x="258" y="486"/>
                  </a:lnTo>
                  <a:lnTo>
                    <a:pt x="258" y="540"/>
                  </a:lnTo>
                  <a:lnTo>
                    <a:pt x="258" y="594"/>
                  </a:lnTo>
                  <a:lnTo>
                    <a:pt x="252" y="648"/>
                  </a:lnTo>
                  <a:lnTo>
                    <a:pt x="246" y="702"/>
                  </a:lnTo>
                  <a:lnTo>
                    <a:pt x="228" y="756"/>
                  </a:lnTo>
                  <a:lnTo>
                    <a:pt x="210" y="816"/>
                  </a:lnTo>
                  <a:lnTo>
                    <a:pt x="192" y="876"/>
                  </a:lnTo>
                  <a:lnTo>
                    <a:pt x="162" y="936"/>
                  </a:lnTo>
                  <a:lnTo>
                    <a:pt x="132" y="996"/>
                  </a:lnTo>
                  <a:lnTo>
                    <a:pt x="60" y="966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65" name="Freeform 173"/>
            <p:cNvSpPr>
              <a:spLocks/>
            </p:cNvSpPr>
            <p:nvPr/>
          </p:nvSpPr>
          <p:spPr bwMode="auto">
            <a:xfrm>
              <a:off x="4472" y="2549"/>
              <a:ext cx="258" cy="996"/>
            </a:xfrm>
            <a:custGeom>
              <a:avLst/>
              <a:gdLst/>
              <a:ahLst/>
              <a:cxnLst>
                <a:cxn ang="0">
                  <a:pos x="66" y="960"/>
                </a:cxn>
                <a:cxn ang="0">
                  <a:pos x="90" y="912"/>
                </a:cxn>
                <a:cxn ang="0">
                  <a:pos x="114" y="858"/>
                </a:cxn>
                <a:cxn ang="0">
                  <a:pos x="138" y="804"/>
                </a:cxn>
                <a:cxn ang="0">
                  <a:pos x="156" y="756"/>
                </a:cxn>
                <a:cxn ang="0">
                  <a:pos x="168" y="708"/>
                </a:cxn>
                <a:cxn ang="0">
                  <a:pos x="180" y="654"/>
                </a:cxn>
                <a:cxn ang="0">
                  <a:pos x="186" y="606"/>
                </a:cxn>
                <a:cxn ang="0">
                  <a:pos x="186" y="552"/>
                </a:cxn>
                <a:cxn ang="0">
                  <a:pos x="186" y="504"/>
                </a:cxn>
                <a:cxn ang="0">
                  <a:pos x="180" y="450"/>
                </a:cxn>
                <a:cxn ang="0">
                  <a:pos x="168" y="402"/>
                </a:cxn>
                <a:cxn ang="0">
                  <a:pos x="156" y="348"/>
                </a:cxn>
                <a:cxn ang="0">
                  <a:pos x="138" y="294"/>
                </a:cxn>
                <a:cxn ang="0">
                  <a:pos x="114" y="246"/>
                </a:cxn>
                <a:cxn ang="0">
                  <a:pos x="90" y="192"/>
                </a:cxn>
                <a:cxn ang="0">
                  <a:pos x="54" y="138"/>
                </a:cxn>
                <a:cxn ang="0">
                  <a:pos x="0" y="150"/>
                </a:cxn>
                <a:cxn ang="0">
                  <a:pos x="12" y="0"/>
                </a:cxn>
                <a:cxn ang="0">
                  <a:pos x="162" y="90"/>
                </a:cxn>
                <a:cxn ang="0">
                  <a:pos x="120" y="108"/>
                </a:cxn>
                <a:cxn ang="0">
                  <a:pos x="150" y="162"/>
                </a:cxn>
                <a:cxn ang="0">
                  <a:pos x="180" y="216"/>
                </a:cxn>
                <a:cxn ang="0">
                  <a:pos x="204" y="270"/>
                </a:cxn>
                <a:cxn ang="0">
                  <a:pos x="222" y="324"/>
                </a:cxn>
                <a:cxn ang="0">
                  <a:pos x="240" y="378"/>
                </a:cxn>
                <a:cxn ang="0">
                  <a:pos x="252" y="426"/>
                </a:cxn>
                <a:cxn ang="0">
                  <a:pos x="258" y="480"/>
                </a:cxn>
                <a:cxn ang="0">
                  <a:pos x="258" y="534"/>
                </a:cxn>
                <a:cxn ang="0">
                  <a:pos x="258" y="588"/>
                </a:cxn>
                <a:cxn ang="0">
                  <a:pos x="258" y="642"/>
                </a:cxn>
                <a:cxn ang="0">
                  <a:pos x="246" y="702"/>
                </a:cxn>
                <a:cxn ang="0">
                  <a:pos x="234" y="756"/>
                </a:cxn>
                <a:cxn ang="0">
                  <a:pos x="216" y="816"/>
                </a:cxn>
                <a:cxn ang="0">
                  <a:pos x="192" y="870"/>
                </a:cxn>
                <a:cxn ang="0">
                  <a:pos x="168" y="930"/>
                </a:cxn>
                <a:cxn ang="0">
                  <a:pos x="138" y="996"/>
                </a:cxn>
                <a:cxn ang="0">
                  <a:pos x="66" y="960"/>
                </a:cxn>
              </a:cxnLst>
              <a:rect l="0" t="0" r="r" b="b"/>
              <a:pathLst>
                <a:path w="258" h="996">
                  <a:moveTo>
                    <a:pt x="66" y="960"/>
                  </a:moveTo>
                  <a:lnTo>
                    <a:pt x="90" y="912"/>
                  </a:lnTo>
                  <a:lnTo>
                    <a:pt x="114" y="858"/>
                  </a:lnTo>
                  <a:lnTo>
                    <a:pt x="138" y="804"/>
                  </a:lnTo>
                  <a:lnTo>
                    <a:pt x="156" y="756"/>
                  </a:lnTo>
                  <a:lnTo>
                    <a:pt x="168" y="708"/>
                  </a:lnTo>
                  <a:lnTo>
                    <a:pt x="180" y="654"/>
                  </a:lnTo>
                  <a:lnTo>
                    <a:pt x="186" y="606"/>
                  </a:lnTo>
                  <a:lnTo>
                    <a:pt x="186" y="552"/>
                  </a:lnTo>
                  <a:lnTo>
                    <a:pt x="186" y="504"/>
                  </a:lnTo>
                  <a:lnTo>
                    <a:pt x="180" y="450"/>
                  </a:lnTo>
                  <a:lnTo>
                    <a:pt x="168" y="402"/>
                  </a:lnTo>
                  <a:lnTo>
                    <a:pt x="156" y="348"/>
                  </a:lnTo>
                  <a:lnTo>
                    <a:pt x="138" y="294"/>
                  </a:lnTo>
                  <a:lnTo>
                    <a:pt x="114" y="246"/>
                  </a:lnTo>
                  <a:lnTo>
                    <a:pt x="90" y="192"/>
                  </a:lnTo>
                  <a:lnTo>
                    <a:pt x="54" y="138"/>
                  </a:lnTo>
                  <a:lnTo>
                    <a:pt x="0" y="150"/>
                  </a:lnTo>
                  <a:lnTo>
                    <a:pt x="12" y="0"/>
                  </a:lnTo>
                  <a:lnTo>
                    <a:pt x="162" y="90"/>
                  </a:lnTo>
                  <a:lnTo>
                    <a:pt x="120" y="108"/>
                  </a:lnTo>
                  <a:lnTo>
                    <a:pt x="150" y="162"/>
                  </a:lnTo>
                  <a:lnTo>
                    <a:pt x="180" y="216"/>
                  </a:lnTo>
                  <a:lnTo>
                    <a:pt x="204" y="270"/>
                  </a:lnTo>
                  <a:lnTo>
                    <a:pt x="222" y="324"/>
                  </a:lnTo>
                  <a:lnTo>
                    <a:pt x="240" y="378"/>
                  </a:lnTo>
                  <a:lnTo>
                    <a:pt x="252" y="426"/>
                  </a:lnTo>
                  <a:lnTo>
                    <a:pt x="258" y="480"/>
                  </a:lnTo>
                  <a:lnTo>
                    <a:pt x="258" y="534"/>
                  </a:lnTo>
                  <a:lnTo>
                    <a:pt x="258" y="588"/>
                  </a:lnTo>
                  <a:lnTo>
                    <a:pt x="258" y="642"/>
                  </a:lnTo>
                  <a:lnTo>
                    <a:pt x="246" y="702"/>
                  </a:lnTo>
                  <a:lnTo>
                    <a:pt x="234" y="756"/>
                  </a:lnTo>
                  <a:lnTo>
                    <a:pt x="216" y="816"/>
                  </a:lnTo>
                  <a:lnTo>
                    <a:pt x="192" y="870"/>
                  </a:lnTo>
                  <a:lnTo>
                    <a:pt x="168" y="930"/>
                  </a:lnTo>
                  <a:lnTo>
                    <a:pt x="138" y="996"/>
                  </a:lnTo>
                  <a:lnTo>
                    <a:pt x="66" y="96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09166" name="Group 174"/>
          <p:cNvGrpSpPr>
            <a:grpSpLocks/>
          </p:cNvGrpSpPr>
          <p:nvPr/>
        </p:nvGrpSpPr>
        <p:grpSpPr bwMode="auto">
          <a:xfrm rot="-157321">
            <a:off x="4516438" y="4191000"/>
            <a:ext cx="271462" cy="669925"/>
            <a:chOff x="4472" y="2549"/>
            <a:chExt cx="288" cy="1014"/>
          </a:xfrm>
        </p:grpSpPr>
        <p:sp>
          <p:nvSpPr>
            <p:cNvPr id="1109167" name="Freeform 175"/>
            <p:cNvSpPr>
              <a:spLocks/>
            </p:cNvSpPr>
            <p:nvPr/>
          </p:nvSpPr>
          <p:spPr bwMode="auto">
            <a:xfrm>
              <a:off x="4502" y="2567"/>
              <a:ext cx="258" cy="996"/>
            </a:xfrm>
            <a:custGeom>
              <a:avLst/>
              <a:gdLst/>
              <a:ahLst/>
              <a:cxnLst>
                <a:cxn ang="0">
                  <a:pos x="60" y="966"/>
                </a:cxn>
                <a:cxn ang="0">
                  <a:pos x="90" y="912"/>
                </a:cxn>
                <a:cxn ang="0">
                  <a:pos x="114" y="864"/>
                </a:cxn>
                <a:cxn ang="0">
                  <a:pos x="132" y="810"/>
                </a:cxn>
                <a:cxn ang="0">
                  <a:pos x="150" y="756"/>
                </a:cxn>
                <a:cxn ang="0">
                  <a:pos x="162" y="708"/>
                </a:cxn>
                <a:cxn ang="0">
                  <a:pos x="174" y="660"/>
                </a:cxn>
                <a:cxn ang="0">
                  <a:pos x="180" y="606"/>
                </a:cxn>
                <a:cxn ang="0">
                  <a:pos x="186" y="558"/>
                </a:cxn>
                <a:cxn ang="0">
                  <a:pos x="180" y="504"/>
                </a:cxn>
                <a:cxn ang="0">
                  <a:pos x="180" y="456"/>
                </a:cxn>
                <a:cxn ang="0">
                  <a:pos x="168" y="402"/>
                </a:cxn>
                <a:cxn ang="0">
                  <a:pos x="156" y="354"/>
                </a:cxn>
                <a:cxn ang="0">
                  <a:pos x="138" y="300"/>
                </a:cxn>
                <a:cxn ang="0">
                  <a:pos x="114" y="246"/>
                </a:cxn>
                <a:cxn ang="0">
                  <a:pos x="84" y="192"/>
                </a:cxn>
                <a:cxn ang="0">
                  <a:pos x="54" y="138"/>
                </a:cxn>
                <a:cxn ang="0">
                  <a:pos x="0" y="156"/>
                </a:cxn>
                <a:cxn ang="0">
                  <a:pos x="12" y="0"/>
                </a:cxn>
                <a:cxn ang="0">
                  <a:pos x="156" y="90"/>
                </a:cxn>
                <a:cxn ang="0">
                  <a:pos x="114" y="108"/>
                </a:cxn>
                <a:cxn ang="0">
                  <a:pos x="144" y="168"/>
                </a:cxn>
                <a:cxn ang="0">
                  <a:pos x="174" y="216"/>
                </a:cxn>
                <a:cxn ang="0">
                  <a:pos x="198" y="270"/>
                </a:cxn>
                <a:cxn ang="0">
                  <a:pos x="222" y="324"/>
                </a:cxn>
                <a:cxn ang="0">
                  <a:pos x="234" y="378"/>
                </a:cxn>
                <a:cxn ang="0">
                  <a:pos x="246" y="432"/>
                </a:cxn>
                <a:cxn ang="0">
                  <a:pos x="258" y="486"/>
                </a:cxn>
                <a:cxn ang="0">
                  <a:pos x="258" y="540"/>
                </a:cxn>
                <a:cxn ang="0">
                  <a:pos x="258" y="594"/>
                </a:cxn>
                <a:cxn ang="0">
                  <a:pos x="252" y="648"/>
                </a:cxn>
                <a:cxn ang="0">
                  <a:pos x="246" y="702"/>
                </a:cxn>
                <a:cxn ang="0">
                  <a:pos x="228" y="756"/>
                </a:cxn>
                <a:cxn ang="0">
                  <a:pos x="210" y="816"/>
                </a:cxn>
                <a:cxn ang="0">
                  <a:pos x="192" y="876"/>
                </a:cxn>
                <a:cxn ang="0">
                  <a:pos x="162" y="936"/>
                </a:cxn>
                <a:cxn ang="0">
                  <a:pos x="132" y="996"/>
                </a:cxn>
                <a:cxn ang="0">
                  <a:pos x="60" y="966"/>
                </a:cxn>
              </a:cxnLst>
              <a:rect l="0" t="0" r="r" b="b"/>
              <a:pathLst>
                <a:path w="258" h="996">
                  <a:moveTo>
                    <a:pt x="60" y="966"/>
                  </a:moveTo>
                  <a:lnTo>
                    <a:pt x="90" y="912"/>
                  </a:lnTo>
                  <a:lnTo>
                    <a:pt x="114" y="864"/>
                  </a:lnTo>
                  <a:lnTo>
                    <a:pt x="132" y="810"/>
                  </a:lnTo>
                  <a:lnTo>
                    <a:pt x="150" y="756"/>
                  </a:lnTo>
                  <a:lnTo>
                    <a:pt x="162" y="708"/>
                  </a:lnTo>
                  <a:lnTo>
                    <a:pt x="174" y="660"/>
                  </a:lnTo>
                  <a:lnTo>
                    <a:pt x="180" y="606"/>
                  </a:lnTo>
                  <a:lnTo>
                    <a:pt x="186" y="558"/>
                  </a:lnTo>
                  <a:lnTo>
                    <a:pt x="180" y="504"/>
                  </a:lnTo>
                  <a:lnTo>
                    <a:pt x="180" y="456"/>
                  </a:lnTo>
                  <a:lnTo>
                    <a:pt x="168" y="402"/>
                  </a:lnTo>
                  <a:lnTo>
                    <a:pt x="156" y="354"/>
                  </a:lnTo>
                  <a:lnTo>
                    <a:pt x="138" y="300"/>
                  </a:lnTo>
                  <a:lnTo>
                    <a:pt x="114" y="246"/>
                  </a:lnTo>
                  <a:lnTo>
                    <a:pt x="84" y="192"/>
                  </a:lnTo>
                  <a:lnTo>
                    <a:pt x="54" y="138"/>
                  </a:lnTo>
                  <a:lnTo>
                    <a:pt x="0" y="156"/>
                  </a:lnTo>
                  <a:lnTo>
                    <a:pt x="12" y="0"/>
                  </a:lnTo>
                  <a:lnTo>
                    <a:pt x="156" y="90"/>
                  </a:lnTo>
                  <a:lnTo>
                    <a:pt x="114" y="108"/>
                  </a:lnTo>
                  <a:lnTo>
                    <a:pt x="144" y="168"/>
                  </a:lnTo>
                  <a:lnTo>
                    <a:pt x="174" y="216"/>
                  </a:lnTo>
                  <a:lnTo>
                    <a:pt x="198" y="270"/>
                  </a:lnTo>
                  <a:lnTo>
                    <a:pt x="222" y="324"/>
                  </a:lnTo>
                  <a:lnTo>
                    <a:pt x="234" y="378"/>
                  </a:lnTo>
                  <a:lnTo>
                    <a:pt x="246" y="432"/>
                  </a:lnTo>
                  <a:lnTo>
                    <a:pt x="258" y="486"/>
                  </a:lnTo>
                  <a:lnTo>
                    <a:pt x="258" y="540"/>
                  </a:lnTo>
                  <a:lnTo>
                    <a:pt x="258" y="594"/>
                  </a:lnTo>
                  <a:lnTo>
                    <a:pt x="252" y="648"/>
                  </a:lnTo>
                  <a:lnTo>
                    <a:pt x="246" y="702"/>
                  </a:lnTo>
                  <a:lnTo>
                    <a:pt x="228" y="756"/>
                  </a:lnTo>
                  <a:lnTo>
                    <a:pt x="210" y="816"/>
                  </a:lnTo>
                  <a:lnTo>
                    <a:pt x="192" y="876"/>
                  </a:lnTo>
                  <a:lnTo>
                    <a:pt x="162" y="936"/>
                  </a:lnTo>
                  <a:lnTo>
                    <a:pt x="132" y="996"/>
                  </a:lnTo>
                  <a:lnTo>
                    <a:pt x="60" y="966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9168" name="Freeform 176"/>
            <p:cNvSpPr>
              <a:spLocks/>
            </p:cNvSpPr>
            <p:nvPr/>
          </p:nvSpPr>
          <p:spPr bwMode="auto">
            <a:xfrm>
              <a:off x="4472" y="2549"/>
              <a:ext cx="258" cy="996"/>
            </a:xfrm>
            <a:custGeom>
              <a:avLst/>
              <a:gdLst/>
              <a:ahLst/>
              <a:cxnLst>
                <a:cxn ang="0">
                  <a:pos x="66" y="960"/>
                </a:cxn>
                <a:cxn ang="0">
                  <a:pos x="90" y="912"/>
                </a:cxn>
                <a:cxn ang="0">
                  <a:pos x="114" y="858"/>
                </a:cxn>
                <a:cxn ang="0">
                  <a:pos x="138" y="804"/>
                </a:cxn>
                <a:cxn ang="0">
                  <a:pos x="156" y="756"/>
                </a:cxn>
                <a:cxn ang="0">
                  <a:pos x="168" y="708"/>
                </a:cxn>
                <a:cxn ang="0">
                  <a:pos x="180" y="654"/>
                </a:cxn>
                <a:cxn ang="0">
                  <a:pos x="186" y="606"/>
                </a:cxn>
                <a:cxn ang="0">
                  <a:pos x="186" y="552"/>
                </a:cxn>
                <a:cxn ang="0">
                  <a:pos x="186" y="504"/>
                </a:cxn>
                <a:cxn ang="0">
                  <a:pos x="180" y="450"/>
                </a:cxn>
                <a:cxn ang="0">
                  <a:pos x="168" y="402"/>
                </a:cxn>
                <a:cxn ang="0">
                  <a:pos x="156" y="348"/>
                </a:cxn>
                <a:cxn ang="0">
                  <a:pos x="138" y="294"/>
                </a:cxn>
                <a:cxn ang="0">
                  <a:pos x="114" y="246"/>
                </a:cxn>
                <a:cxn ang="0">
                  <a:pos x="90" y="192"/>
                </a:cxn>
                <a:cxn ang="0">
                  <a:pos x="54" y="138"/>
                </a:cxn>
                <a:cxn ang="0">
                  <a:pos x="0" y="150"/>
                </a:cxn>
                <a:cxn ang="0">
                  <a:pos x="12" y="0"/>
                </a:cxn>
                <a:cxn ang="0">
                  <a:pos x="162" y="90"/>
                </a:cxn>
                <a:cxn ang="0">
                  <a:pos x="120" y="108"/>
                </a:cxn>
                <a:cxn ang="0">
                  <a:pos x="150" y="162"/>
                </a:cxn>
                <a:cxn ang="0">
                  <a:pos x="180" y="216"/>
                </a:cxn>
                <a:cxn ang="0">
                  <a:pos x="204" y="270"/>
                </a:cxn>
                <a:cxn ang="0">
                  <a:pos x="222" y="324"/>
                </a:cxn>
                <a:cxn ang="0">
                  <a:pos x="240" y="378"/>
                </a:cxn>
                <a:cxn ang="0">
                  <a:pos x="252" y="426"/>
                </a:cxn>
                <a:cxn ang="0">
                  <a:pos x="258" y="480"/>
                </a:cxn>
                <a:cxn ang="0">
                  <a:pos x="258" y="534"/>
                </a:cxn>
                <a:cxn ang="0">
                  <a:pos x="258" y="588"/>
                </a:cxn>
                <a:cxn ang="0">
                  <a:pos x="258" y="642"/>
                </a:cxn>
                <a:cxn ang="0">
                  <a:pos x="246" y="702"/>
                </a:cxn>
                <a:cxn ang="0">
                  <a:pos x="234" y="756"/>
                </a:cxn>
                <a:cxn ang="0">
                  <a:pos x="216" y="816"/>
                </a:cxn>
                <a:cxn ang="0">
                  <a:pos x="192" y="870"/>
                </a:cxn>
                <a:cxn ang="0">
                  <a:pos x="168" y="930"/>
                </a:cxn>
                <a:cxn ang="0">
                  <a:pos x="138" y="996"/>
                </a:cxn>
                <a:cxn ang="0">
                  <a:pos x="66" y="960"/>
                </a:cxn>
              </a:cxnLst>
              <a:rect l="0" t="0" r="r" b="b"/>
              <a:pathLst>
                <a:path w="258" h="996">
                  <a:moveTo>
                    <a:pt x="66" y="960"/>
                  </a:moveTo>
                  <a:lnTo>
                    <a:pt x="90" y="912"/>
                  </a:lnTo>
                  <a:lnTo>
                    <a:pt x="114" y="858"/>
                  </a:lnTo>
                  <a:lnTo>
                    <a:pt x="138" y="804"/>
                  </a:lnTo>
                  <a:lnTo>
                    <a:pt x="156" y="756"/>
                  </a:lnTo>
                  <a:lnTo>
                    <a:pt x="168" y="708"/>
                  </a:lnTo>
                  <a:lnTo>
                    <a:pt x="180" y="654"/>
                  </a:lnTo>
                  <a:lnTo>
                    <a:pt x="186" y="606"/>
                  </a:lnTo>
                  <a:lnTo>
                    <a:pt x="186" y="552"/>
                  </a:lnTo>
                  <a:lnTo>
                    <a:pt x="186" y="504"/>
                  </a:lnTo>
                  <a:lnTo>
                    <a:pt x="180" y="450"/>
                  </a:lnTo>
                  <a:lnTo>
                    <a:pt x="168" y="402"/>
                  </a:lnTo>
                  <a:lnTo>
                    <a:pt x="156" y="348"/>
                  </a:lnTo>
                  <a:lnTo>
                    <a:pt x="138" y="294"/>
                  </a:lnTo>
                  <a:lnTo>
                    <a:pt x="114" y="246"/>
                  </a:lnTo>
                  <a:lnTo>
                    <a:pt x="90" y="192"/>
                  </a:lnTo>
                  <a:lnTo>
                    <a:pt x="54" y="138"/>
                  </a:lnTo>
                  <a:lnTo>
                    <a:pt x="0" y="150"/>
                  </a:lnTo>
                  <a:lnTo>
                    <a:pt x="12" y="0"/>
                  </a:lnTo>
                  <a:lnTo>
                    <a:pt x="162" y="90"/>
                  </a:lnTo>
                  <a:lnTo>
                    <a:pt x="120" y="108"/>
                  </a:lnTo>
                  <a:lnTo>
                    <a:pt x="150" y="162"/>
                  </a:lnTo>
                  <a:lnTo>
                    <a:pt x="180" y="216"/>
                  </a:lnTo>
                  <a:lnTo>
                    <a:pt x="204" y="270"/>
                  </a:lnTo>
                  <a:lnTo>
                    <a:pt x="222" y="324"/>
                  </a:lnTo>
                  <a:lnTo>
                    <a:pt x="240" y="378"/>
                  </a:lnTo>
                  <a:lnTo>
                    <a:pt x="252" y="426"/>
                  </a:lnTo>
                  <a:lnTo>
                    <a:pt x="258" y="480"/>
                  </a:lnTo>
                  <a:lnTo>
                    <a:pt x="258" y="534"/>
                  </a:lnTo>
                  <a:lnTo>
                    <a:pt x="258" y="588"/>
                  </a:lnTo>
                  <a:lnTo>
                    <a:pt x="258" y="642"/>
                  </a:lnTo>
                  <a:lnTo>
                    <a:pt x="246" y="702"/>
                  </a:lnTo>
                  <a:lnTo>
                    <a:pt x="234" y="756"/>
                  </a:lnTo>
                  <a:lnTo>
                    <a:pt x="216" y="816"/>
                  </a:lnTo>
                  <a:lnTo>
                    <a:pt x="192" y="870"/>
                  </a:lnTo>
                  <a:lnTo>
                    <a:pt x="168" y="930"/>
                  </a:lnTo>
                  <a:lnTo>
                    <a:pt x="138" y="996"/>
                  </a:lnTo>
                  <a:lnTo>
                    <a:pt x="66" y="96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109169" name="Picture 177" descr="TRAIN0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64150" y="2560638"/>
            <a:ext cx="854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9170" name="Text Box 178"/>
          <p:cNvSpPr txBox="1">
            <a:spLocks noChangeArrowheads="1"/>
          </p:cNvSpPr>
          <p:nvPr/>
        </p:nvSpPr>
        <p:spPr bwMode="auto">
          <a:xfrm>
            <a:off x="2219325" y="5865813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800000"/>
                </a:solidFill>
              </a:rPr>
              <a:t> 		</a:t>
            </a:r>
            <a:r>
              <a:rPr lang="el-GR">
                <a:solidFill>
                  <a:srgbClr val="800000"/>
                </a:solidFill>
              </a:rPr>
              <a:t>Εκθετικά αυξανόμενη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πολυπλοκότητα με κάθε διασύνδεση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109090" name="Rectangle 98"/>
          <p:cNvSpPr>
            <a:spLocks noChangeArrowheads="1"/>
          </p:cNvSpPr>
          <p:nvPr/>
        </p:nvSpPr>
        <p:spPr bwMode="auto">
          <a:xfrm>
            <a:off x="3787775" y="3779838"/>
            <a:ext cx="585788" cy="39528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54510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endParaRPr lang="en-US" sz="800" b="1"/>
          </a:p>
        </p:txBody>
      </p:sp>
      <p:sp>
        <p:nvSpPr>
          <p:cNvPr id="1109177" name="Freeform 185"/>
          <p:cNvSpPr>
            <a:spLocks/>
          </p:cNvSpPr>
          <p:nvPr/>
        </p:nvSpPr>
        <p:spPr bwMode="auto">
          <a:xfrm>
            <a:off x="7302500" y="4270375"/>
            <a:ext cx="1293813" cy="1189038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464" y="744"/>
              </a:cxn>
              <a:cxn ang="0">
                <a:pos x="656" y="648"/>
              </a:cxn>
              <a:cxn ang="0">
                <a:pos x="840" y="472"/>
              </a:cxn>
              <a:cxn ang="0">
                <a:pos x="960" y="248"/>
              </a:cxn>
              <a:cxn ang="0">
                <a:pos x="1056" y="0"/>
              </a:cxn>
            </a:cxnLst>
            <a:rect l="0" t="0" r="r" b="b"/>
            <a:pathLst>
              <a:path w="1056" h="832">
                <a:moveTo>
                  <a:pt x="0" y="832"/>
                </a:moveTo>
                <a:cubicBezTo>
                  <a:pt x="177" y="803"/>
                  <a:pt x="355" y="775"/>
                  <a:pt x="464" y="744"/>
                </a:cubicBezTo>
                <a:cubicBezTo>
                  <a:pt x="573" y="713"/>
                  <a:pt x="593" y="693"/>
                  <a:pt x="656" y="648"/>
                </a:cubicBezTo>
                <a:cubicBezTo>
                  <a:pt x="719" y="603"/>
                  <a:pt x="789" y="539"/>
                  <a:pt x="840" y="472"/>
                </a:cubicBezTo>
                <a:cubicBezTo>
                  <a:pt x="891" y="405"/>
                  <a:pt x="924" y="327"/>
                  <a:pt x="960" y="248"/>
                </a:cubicBezTo>
                <a:cubicBezTo>
                  <a:pt x="996" y="169"/>
                  <a:pt x="1040" y="41"/>
                  <a:pt x="1056" y="0"/>
                </a:cubicBezTo>
              </a:path>
            </a:pathLst>
          </a:custGeom>
          <a:noFill/>
          <a:ln w="38100" cmpd="sng">
            <a:solidFill>
              <a:srgbClr val="80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09181" name="Group 189"/>
          <p:cNvGrpSpPr>
            <a:grpSpLocks/>
          </p:cNvGrpSpPr>
          <p:nvPr/>
        </p:nvGrpSpPr>
        <p:grpSpPr bwMode="auto">
          <a:xfrm>
            <a:off x="6875463" y="3635375"/>
            <a:ext cx="2181225" cy="2270125"/>
            <a:chOff x="4331" y="2290"/>
            <a:chExt cx="1374" cy="1430"/>
          </a:xfrm>
        </p:grpSpPr>
        <p:sp>
          <p:nvSpPr>
            <p:cNvPr id="1109175" name="Line 183"/>
            <p:cNvSpPr>
              <a:spLocks noChangeShapeType="1"/>
            </p:cNvSpPr>
            <p:nvPr/>
          </p:nvSpPr>
          <p:spPr bwMode="auto">
            <a:xfrm>
              <a:off x="4600" y="2539"/>
              <a:ext cx="0" cy="9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9176" name="Line 184"/>
            <p:cNvSpPr>
              <a:spLocks noChangeShapeType="1"/>
            </p:cNvSpPr>
            <p:nvPr/>
          </p:nvSpPr>
          <p:spPr bwMode="auto">
            <a:xfrm>
              <a:off x="4600" y="3454"/>
              <a:ext cx="10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09178" name="Text Box 186"/>
            <p:cNvSpPr txBox="1">
              <a:spLocks noChangeArrowheads="1"/>
            </p:cNvSpPr>
            <p:nvPr/>
          </p:nvSpPr>
          <p:spPr bwMode="auto">
            <a:xfrm rot="-5373821">
              <a:off x="3881" y="2740"/>
              <a:ext cx="11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/>
                <a:t>Πολυπλοκότητα</a:t>
              </a:r>
              <a:endParaRPr lang="en-US" sz="1800"/>
            </a:p>
          </p:txBody>
        </p:sp>
        <p:sp>
          <p:nvSpPr>
            <p:cNvPr id="1109179" name="Text Box 187"/>
            <p:cNvSpPr txBox="1">
              <a:spLocks noChangeArrowheads="1"/>
            </p:cNvSpPr>
            <p:nvPr/>
          </p:nvSpPr>
          <p:spPr bwMode="auto">
            <a:xfrm>
              <a:off x="4740" y="3489"/>
              <a:ext cx="9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/>
                <a:t>Διασυνδέσεις</a:t>
              </a:r>
              <a:endParaRPr lang="en-US" sz="1800"/>
            </a:p>
          </p:txBody>
        </p:sp>
      </p:grpSp>
      <p:sp>
        <p:nvSpPr>
          <p:cNvPr id="1109206" name="Text Box 214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0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0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0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0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0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0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0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0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0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91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ChangeArrowheads="1"/>
          </p:cNvSpPr>
          <p:nvPr/>
        </p:nvSpPr>
        <p:spPr bwMode="auto">
          <a:xfrm>
            <a:off x="2908300" y="5976938"/>
            <a:ext cx="596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l-GR">
                <a:solidFill>
                  <a:srgbClr val="990000"/>
                </a:solidFill>
              </a:rPr>
              <a:t>Κάθε ανισορροπία οδηγεί σε σπατάλη</a:t>
            </a:r>
            <a:r>
              <a:rPr lang="en-US">
                <a:solidFill>
                  <a:srgbClr val="990000"/>
                </a:solidFill>
              </a:rPr>
              <a:t>!</a:t>
            </a:r>
          </a:p>
        </p:txBody>
      </p:sp>
      <p:sp>
        <p:nvSpPr>
          <p:cNvPr id="1029123" name="Rectangle 3"/>
          <p:cNvSpPr>
            <a:spLocks noChangeArrowheads="1"/>
          </p:cNvSpPr>
          <p:nvPr/>
        </p:nvSpPr>
        <p:spPr bwMode="auto">
          <a:xfrm>
            <a:off x="2022475" y="1689100"/>
            <a:ext cx="23844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/>
              <a:t>περισσότερο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/>
              <a:t>νωρίτερο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/>
              <a:t>ταχύτερο</a:t>
            </a:r>
            <a:endParaRPr lang="en-US"/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/>
              <a:t>αργότερο</a:t>
            </a:r>
            <a:endParaRPr lang="en-US"/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029124" name="AutoShape 4"/>
          <p:cNvSpPr>
            <a:spLocks/>
          </p:cNvSpPr>
          <p:nvPr/>
        </p:nvSpPr>
        <p:spPr bwMode="auto">
          <a:xfrm>
            <a:off x="4749800" y="1727200"/>
            <a:ext cx="596900" cy="1727200"/>
          </a:xfrm>
          <a:prstGeom prst="rightBrace">
            <a:avLst>
              <a:gd name="adj1" fmla="val 241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9125" name="Text Box 5"/>
          <p:cNvSpPr txBox="1">
            <a:spLocks noChangeArrowheads="1"/>
          </p:cNvSpPr>
          <p:nvPr/>
        </p:nvSpPr>
        <p:spPr bwMode="auto">
          <a:xfrm>
            <a:off x="5445125" y="2351088"/>
            <a:ext cx="314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Από όσο χρειάζεται!</a:t>
            </a:r>
            <a:endParaRPr lang="en-US" b="1"/>
          </a:p>
        </p:txBody>
      </p:sp>
      <p:sp>
        <p:nvSpPr>
          <p:cNvPr id="1029126" name="Text Box 6"/>
          <p:cNvSpPr txBox="1">
            <a:spLocks noChangeArrowheads="1"/>
          </p:cNvSpPr>
          <p:nvPr/>
        </p:nvSpPr>
        <p:spPr bwMode="auto">
          <a:xfrm>
            <a:off x="6384925" y="3875088"/>
            <a:ext cx="1758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/>
          </a:p>
          <a:p>
            <a:r>
              <a:rPr lang="en-US" b="1"/>
              <a:t>People</a:t>
            </a:r>
          </a:p>
          <a:p>
            <a:r>
              <a:rPr lang="en-US" b="1"/>
              <a:t>Machines</a:t>
            </a:r>
          </a:p>
          <a:p>
            <a:r>
              <a:rPr lang="en-US" b="1"/>
              <a:t>Material</a:t>
            </a:r>
          </a:p>
          <a:p>
            <a:endParaRPr lang="en-US" b="1"/>
          </a:p>
          <a:p>
            <a:endParaRPr lang="en-US" b="1"/>
          </a:p>
        </p:txBody>
      </p:sp>
      <p:sp>
        <p:nvSpPr>
          <p:cNvPr id="1029127" name="Text Box 7"/>
          <p:cNvSpPr txBox="1">
            <a:spLocks noChangeArrowheads="1"/>
          </p:cNvSpPr>
          <p:nvPr/>
        </p:nvSpPr>
        <p:spPr bwMode="auto">
          <a:xfrm>
            <a:off x="3070225" y="4598988"/>
            <a:ext cx="200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Σπατάλη σε</a:t>
            </a:r>
            <a:r>
              <a:rPr lang="en-US" b="1"/>
              <a:t>:</a:t>
            </a:r>
          </a:p>
        </p:txBody>
      </p: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6070600" y="4222750"/>
            <a:ext cx="206375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/>
          </a:p>
          <a:p>
            <a:r>
              <a:rPr lang="en-US" b="1"/>
              <a:t>Resources</a:t>
            </a:r>
          </a:p>
          <a:p>
            <a:endParaRPr lang="en-US" b="1"/>
          </a:p>
        </p:txBody>
      </p:sp>
      <p:sp>
        <p:nvSpPr>
          <p:cNvPr id="1029129" name="Text Box 9"/>
          <p:cNvSpPr txBox="1">
            <a:spLocks noChangeArrowheads="1"/>
          </p:cNvSpPr>
          <p:nvPr/>
        </p:nvSpPr>
        <p:spPr bwMode="auto">
          <a:xfrm>
            <a:off x="5670550" y="3438525"/>
            <a:ext cx="2436813" cy="246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/>
          </a:p>
          <a:p>
            <a:endParaRPr lang="en-US" b="1"/>
          </a:p>
          <a:p>
            <a:r>
              <a:rPr lang="el-GR" b="1"/>
              <a:t>Χρόνο</a:t>
            </a:r>
          </a:p>
          <a:p>
            <a:r>
              <a:rPr lang="el-GR" b="1"/>
              <a:t>και</a:t>
            </a:r>
            <a:endParaRPr lang="en-US" b="1"/>
          </a:p>
          <a:p>
            <a:r>
              <a:rPr lang="el-GR" b="1"/>
              <a:t>χρήμα</a:t>
            </a:r>
            <a:endParaRPr lang="en-US" b="1"/>
          </a:p>
          <a:p>
            <a:endParaRPr lang="en-US" sz="3600" b="1"/>
          </a:p>
        </p:txBody>
      </p:sp>
      <p:sp>
        <p:nvSpPr>
          <p:cNvPr id="1029130" name="Rectangle 10"/>
          <p:cNvSpPr>
            <a:spLocks noChangeArrowheads="1"/>
          </p:cNvSpPr>
          <p:nvPr/>
        </p:nvSpPr>
        <p:spPr bwMode="auto">
          <a:xfrm>
            <a:off x="4514850" y="196850"/>
            <a:ext cx="43561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l-GR">
                <a:solidFill>
                  <a:srgbClr val="990000"/>
                </a:solidFill>
              </a:rPr>
              <a:t>Ανισορροπία, τι είναι αυτό;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1029136" name="Text Box 16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102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75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1029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2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300"/>
                                        <p:tgtEl>
                                          <p:spTgt spid="102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 build="p" autoUpdateAnimBg="0" advAuto="1000"/>
      <p:bldP spid="1029124" grpId="0" animBg="1"/>
      <p:bldP spid="1029125" grpId="0" build="p" autoUpdateAnimBg="0" advAuto="2000"/>
      <p:bldP spid="1029126" grpId="0" autoUpdateAnimBg="0"/>
      <p:bldP spid="1029127" grpId="0" build="p" autoUpdateAnimBg="0" advAuto="2000"/>
      <p:bldP spid="1029128" grpId="0" animBg="1" autoUpdateAnimBg="0"/>
      <p:bldP spid="102912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ext Box 2"/>
          <p:cNvSpPr txBox="1">
            <a:spLocks noChangeArrowheads="1"/>
          </p:cNvSpPr>
          <p:nvPr/>
        </p:nvSpPr>
        <p:spPr bwMode="auto">
          <a:xfrm>
            <a:off x="3124200" y="-14288"/>
            <a:ext cx="5783263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Ταχύτητα</a:t>
            </a:r>
            <a:r>
              <a:rPr lang="en-US">
                <a:solidFill>
                  <a:srgbClr val="990000"/>
                </a:solidFill>
              </a:rPr>
              <a:t>: “</a:t>
            </a:r>
            <a:r>
              <a:rPr lang="el-GR">
                <a:solidFill>
                  <a:srgbClr val="990000"/>
                </a:solidFill>
              </a:rPr>
              <a:t>Η σκάφη της εφοδιαστικής αλυσίδας</a:t>
            </a:r>
            <a:r>
              <a:rPr lang="en-US">
                <a:solidFill>
                  <a:srgbClr val="990000"/>
                </a:solidFill>
              </a:rPr>
              <a:t>”</a:t>
            </a:r>
          </a:p>
        </p:txBody>
      </p:sp>
      <p:sp>
        <p:nvSpPr>
          <p:cNvPr id="796681" name="Text Box 9"/>
          <p:cNvSpPr txBox="1">
            <a:spLocks noChangeArrowheads="1"/>
          </p:cNvSpPr>
          <p:nvPr/>
        </p:nvSpPr>
        <p:spPr bwMode="auto">
          <a:xfrm rot="-5413024">
            <a:off x="3178969" y="1653382"/>
            <a:ext cx="1328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Επιβεβαίωση</a:t>
            </a:r>
            <a:endParaRPr lang="en-US" sz="1400" b="1"/>
          </a:p>
        </p:txBody>
      </p:sp>
      <p:sp>
        <p:nvSpPr>
          <p:cNvPr id="796675" name="Line 3"/>
          <p:cNvSpPr>
            <a:spLocks noChangeShapeType="1"/>
          </p:cNvSpPr>
          <p:nvPr/>
        </p:nvSpPr>
        <p:spPr bwMode="auto">
          <a:xfrm>
            <a:off x="3279775" y="1679575"/>
            <a:ext cx="0" cy="431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76" name="Line 4"/>
          <p:cNvSpPr>
            <a:spLocks noChangeShapeType="1"/>
          </p:cNvSpPr>
          <p:nvPr/>
        </p:nvSpPr>
        <p:spPr bwMode="auto">
          <a:xfrm>
            <a:off x="2895600" y="5581650"/>
            <a:ext cx="527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77" name="Line 5"/>
          <p:cNvSpPr>
            <a:spLocks noChangeShapeType="1"/>
          </p:cNvSpPr>
          <p:nvPr/>
        </p:nvSpPr>
        <p:spPr bwMode="auto">
          <a:xfrm>
            <a:off x="3556000" y="2227263"/>
            <a:ext cx="0" cy="3559175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78" name="Line 6"/>
          <p:cNvSpPr>
            <a:spLocks noChangeShapeType="1"/>
          </p:cNvSpPr>
          <p:nvPr/>
        </p:nvSpPr>
        <p:spPr bwMode="auto">
          <a:xfrm>
            <a:off x="4087813" y="2227263"/>
            <a:ext cx="0" cy="3559175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79" name="Line 7"/>
          <p:cNvSpPr>
            <a:spLocks noChangeShapeType="1"/>
          </p:cNvSpPr>
          <p:nvPr/>
        </p:nvSpPr>
        <p:spPr bwMode="auto">
          <a:xfrm>
            <a:off x="7359650" y="2227263"/>
            <a:ext cx="0" cy="3559175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80" name="Text Box 8"/>
          <p:cNvSpPr txBox="1">
            <a:spLocks noChangeArrowheads="1"/>
          </p:cNvSpPr>
          <p:nvPr/>
        </p:nvSpPr>
        <p:spPr bwMode="auto">
          <a:xfrm rot="-5413024">
            <a:off x="2909094" y="1394619"/>
            <a:ext cx="1179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Παραγγελία</a:t>
            </a:r>
            <a:endParaRPr lang="en-US" sz="1400" b="1"/>
          </a:p>
        </p:txBody>
      </p:sp>
      <p:sp>
        <p:nvSpPr>
          <p:cNvPr id="796682" name="Text Box 10"/>
          <p:cNvSpPr txBox="1">
            <a:spLocks noChangeArrowheads="1"/>
          </p:cNvSpPr>
          <p:nvPr/>
        </p:nvSpPr>
        <p:spPr bwMode="auto">
          <a:xfrm>
            <a:off x="7980363" y="5778500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Χρόνος</a:t>
            </a:r>
            <a:endParaRPr lang="en-US" sz="1400" b="1"/>
          </a:p>
        </p:txBody>
      </p:sp>
      <p:sp>
        <p:nvSpPr>
          <p:cNvPr id="796683" name="Text Box 11"/>
          <p:cNvSpPr txBox="1">
            <a:spLocks noChangeArrowheads="1"/>
          </p:cNvSpPr>
          <p:nvPr/>
        </p:nvSpPr>
        <p:spPr bwMode="auto">
          <a:xfrm>
            <a:off x="1790700" y="1236663"/>
            <a:ext cx="11699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Ευελιξία </a:t>
            </a:r>
          </a:p>
          <a:p>
            <a:r>
              <a:rPr lang="el-GR" sz="1400" b="1"/>
              <a:t>ταχύτητας </a:t>
            </a:r>
          </a:p>
          <a:p>
            <a:r>
              <a:rPr lang="el-GR" sz="1400" b="1"/>
              <a:t>αντίδρασης</a:t>
            </a:r>
            <a:endParaRPr lang="en-US" sz="1400" b="1"/>
          </a:p>
        </p:txBody>
      </p:sp>
      <p:sp>
        <p:nvSpPr>
          <p:cNvPr id="796684" name="Text Box 12"/>
          <p:cNvSpPr txBox="1">
            <a:spLocks noChangeArrowheads="1"/>
          </p:cNvSpPr>
          <p:nvPr/>
        </p:nvSpPr>
        <p:spPr bwMode="auto">
          <a:xfrm rot="14022">
            <a:off x="5438775" y="4433888"/>
            <a:ext cx="1360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 b="1"/>
              <a:t>Παραγωγή</a:t>
            </a:r>
            <a:endParaRPr lang="en-US" sz="1600" b="1"/>
          </a:p>
        </p:txBody>
      </p:sp>
      <p:sp>
        <p:nvSpPr>
          <p:cNvPr id="796685" name="Freeform 13"/>
          <p:cNvSpPr>
            <a:spLocks/>
          </p:cNvSpPr>
          <p:nvPr/>
        </p:nvSpPr>
        <p:spPr bwMode="auto">
          <a:xfrm>
            <a:off x="3279775" y="2501900"/>
            <a:ext cx="4675188" cy="2805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  <a:cxn ang="0">
                <a:pos x="768" y="288"/>
              </a:cxn>
              <a:cxn ang="0">
                <a:pos x="1440" y="1104"/>
              </a:cxn>
              <a:cxn ang="0">
                <a:pos x="1584" y="1728"/>
              </a:cxn>
              <a:cxn ang="0">
                <a:pos x="2544" y="1872"/>
              </a:cxn>
              <a:cxn ang="0">
                <a:pos x="3216" y="1824"/>
              </a:cxn>
              <a:cxn ang="0">
                <a:pos x="3600" y="864"/>
              </a:cxn>
              <a:cxn ang="0">
                <a:pos x="4080" y="480"/>
              </a:cxn>
            </a:cxnLst>
            <a:rect l="0" t="0" r="r" b="b"/>
            <a:pathLst>
              <a:path w="4080" h="1992">
                <a:moveTo>
                  <a:pt x="0" y="0"/>
                </a:moveTo>
                <a:cubicBezTo>
                  <a:pt x="56" y="0"/>
                  <a:pt x="112" y="0"/>
                  <a:pt x="240" y="48"/>
                </a:cubicBezTo>
                <a:cubicBezTo>
                  <a:pt x="368" y="96"/>
                  <a:pt x="568" y="112"/>
                  <a:pt x="768" y="288"/>
                </a:cubicBezTo>
                <a:cubicBezTo>
                  <a:pt x="968" y="464"/>
                  <a:pt x="1304" y="864"/>
                  <a:pt x="1440" y="1104"/>
                </a:cubicBezTo>
                <a:cubicBezTo>
                  <a:pt x="1576" y="1344"/>
                  <a:pt x="1400" y="1600"/>
                  <a:pt x="1584" y="1728"/>
                </a:cubicBezTo>
                <a:cubicBezTo>
                  <a:pt x="1768" y="1856"/>
                  <a:pt x="2272" y="1856"/>
                  <a:pt x="2544" y="1872"/>
                </a:cubicBezTo>
                <a:cubicBezTo>
                  <a:pt x="2816" y="1888"/>
                  <a:pt x="3040" y="1992"/>
                  <a:pt x="3216" y="1824"/>
                </a:cubicBezTo>
                <a:cubicBezTo>
                  <a:pt x="3392" y="1656"/>
                  <a:pt x="3456" y="1088"/>
                  <a:pt x="3600" y="864"/>
                </a:cubicBezTo>
                <a:cubicBezTo>
                  <a:pt x="3744" y="640"/>
                  <a:pt x="4000" y="544"/>
                  <a:pt x="4080" y="480"/>
                </a:cubicBezTo>
              </a:path>
            </a:pathLst>
          </a:custGeom>
          <a:noFill/>
          <a:ln w="57150" cap="flat" cmpd="sng">
            <a:solidFill>
              <a:srgbClr val="333333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86" name="Line 14"/>
          <p:cNvSpPr>
            <a:spLocks noChangeShapeType="1"/>
          </p:cNvSpPr>
          <p:nvPr/>
        </p:nvSpPr>
        <p:spPr bwMode="auto">
          <a:xfrm>
            <a:off x="5040313" y="2227263"/>
            <a:ext cx="0" cy="3559175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87" name="Line 15"/>
          <p:cNvSpPr>
            <a:spLocks noChangeShapeType="1"/>
          </p:cNvSpPr>
          <p:nvPr/>
        </p:nvSpPr>
        <p:spPr bwMode="auto">
          <a:xfrm>
            <a:off x="3114675" y="4486275"/>
            <a:ext cx="2762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88" name="Line 16"/>
          <p:cNvSpPr>
            <a:spLocks noChangeShapeType="1"/>
          </p:cNvSpPr>
          <p:nvPr/>
        </p:nvSpPr>
        <p:spPr bwMode="auto">
          <a:xfrm>
            <a:off x="3114675" y="3322638"/>
            <a:ext cx="2762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89" name="Text Box 17"/>
          <p:cNvSpPr txBox="1">
            <a:spLocks noChangeArrowheads="1"/>
          </p:cNvSpPr>
          <p:nvPr/>
        </p:nvSpPr>
        <p:spPr bwMode="auto">
          <a:xfrm>
            <a:off x="2503488" y="2716213"/>
            <a:ext cx="73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υψηλή</a:t>
            </a:r>
            <a:endParaRPr lang="en-US" sz="1400" b="1"/>
          </a:p>
        </p:txBody>
      </p:sp>
      <p:sp>
        <p:nvSpPr>
          <p:cNvPr id="796690" name="Text Box 18"/>
          <p:cNvSpPr txBox="1">
            <a:spLocks noChangeArrowheads="1"/>
          </p:cNvSpPr>
          <p:nvPr/>
        </p:nvSpPr>
        <p:spPr bwMode="auto">
          <a:xfrm>
            <a:off x="2479675" y="3675063"/>
            <a:ext cx="60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μέση</a:t>
            </a:r>
            <a:endParaRPr lang="en-US" sz="1400" b="1"/>
          </a:p>
        </p:txBody>
      </p:sp>
      <p:sp>
        <p:nvSpPr>
          <p:cNvPr id="796691" name="Text Box 19"/>
          <p:cNvSpPr txBox="1">
            <a:spLocks noChangeArrowheads="1"/>
          </p:cNvSpPr>
          <p:nvPr/>
        </p:nvSpPr>
        <p:spPr bwMode="auto">
          <a:xfrm>
            <a:off x="2481263" y="4906963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χαμηλή</a:t>
            </a:r>
            <a:endParaRPr lang="en-US" sz="1400" b="1"/>
          </a:p>
        </p:txBody>
      </p:sp>
      <p:sp>
        <p:nvSpPr>
          <p:cNvPr id="796692" name="Text Box 20"/>
          <p:cNvSpPr txBox="1">
            <a:spLocks noChangeArrowheads="1"/>
          </p:cNvSpPr>
          <p:nvPr/>
        </p:nvSpPr>
        <p:spPr bwMode="auto">
          <a:xfrm rot="-5413024">
            <a:off x="3971131" y="2415382"/>
            <a:ext cx="1087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Προμήθεια</a:t>
            </a:r>
            <a:endParaRPr lang="en-US" sz="1400" b="1"/>
          </a:p>
        </p:txBody>
      </p:sp>
      <p:sp>
        <p:nvSpPr>
          <p:cNvPr id="796693" name="Text Box 21"/>
          <p:cNvSpPr txBox="1">
            <a:spLocks noChangeArrowheads="1"/>
          </p:cNvSpPr>
          <p:nvPr/>
        </p:nvSpPr>
        <p:spPr bwMode="auto">
          <a:xfrm rot="-5413024">
            <a:off x="7077869" y="2083594"/>
            <a:ext cx="108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Παράδοση</a:t>
            </a:r>
            <a:endParaRPr lang="en-US" sz="1400" b="1"/>
          </a:p>
        </p:txBody>
      </p:sp>
      <p:sp>
        <p:nvSpPr>
          <p:cNvPr id="796694" name="Line 22"/>
          <p:cNvSpPr>
            <a:spLocks noChangeShapeType="1"/>
          </p:cNvSpPr>
          <p:nvPr/>
        </p:nvSpPr>
        <p:spPr bwMode="auto">
          <a:xfrm>
            <a:off x="7845425" y="2205038"/>
            <a:ext cx="0" cy="3559175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6695" name="Text Box 23"/>
          <p:cNvSpPr txBox="1">
            <a:spLocks noChangeArrowheads="1"/>
          </p:cNvSpPr>
          <p:nvPr/>
        </p:nvSpPr>
        <p:spPr bwMode="auto">
          <a:xfrm>
            <a:off x="3233738" y="5565775"/>
            <a:ext cx="282575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1</a:t>
            </a:r>
          </a:p>
        </p:txBody>
      </p:sp>
      <p:sp>
        <p:nvSpPr>
          <p:cNvPr id="796696" name="Text Box 24"/>
          <p:cNvSpPr txBox="1">
            <a:spLocks noChangeArrowheads="1"/>
          </p:cNvSpPr>
          <p:nvPr/>
        </p:nvSpPr>
        <p:spPr bwMode="auto">
          <a:xfrm>
            <a:off x="3600450" y="5565775"/>
            <a:ext cx="282575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2</a:t>
            </a:r>
          </a:p>
        </p:txBody>
      </p:sp>
      <p:sp>
        <p:nvSpPr>
          <p:cNvPr id="796697" name="Text Box 25"/>
          <p:cNvSpPr txBox="1">
            <a:spLocks noChangeArrowheads="1"/>
          </p:cNvSpPr>
          <p:nvPr/>
        </p:nvSpPr>
        <p:spPr bwMode="auto">
          <a:xfrm>
            <a:off x="4275138" y="5576888"/>
            <a:ext cx="381000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10</a:t>
            </a:r>
          </a:p>
        </p:txBody>
      </p:sp>
      <p:sp>
        <p:nvSpPr>
          <p:cNvPr id="796698" name="Text Box 26"/>
          <p:cNvSpPr txBox="1">
            <a:spLocks noChangeArrowheads="1"/>
          </p:cNvSpPr>
          <p:nvPr/>
        </p:nvSpPr>
        <p:spPr bwMode="auto">
          <a:xfrm>
            <a:off x="5530850" y="5576888"/>
            <a:ext cx="381000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30</a:t>
            </a:r>
          </a:p>
        </p:txBody>
      </p:sp>
      <p:sp>
        <p:nvSpPr>
          <p:cNvPr id="796699" name="Text Box 27"/>
          <p:cNvSpPr txBox="1">
            <a:spLocks noChangeArrowheads="1"/>
          </p:cNvSpPr>
          <p:nvPr/>
        </p:nvSpPr>
        <p:spPr bwMode="auto">
          <a:xfrm>
            <a:off x="7413625" y="5565775"/>
            <a:ext cx="282575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2</a:t>
            </a:r>
          </a:p>
        </p:txBody>
      </p:sp>
      <p:sp>
        <p:nvSpPr>
          <p:cNvPr id="796700" name="Text Box 28"/>
          <p:cNvSpPr txBox="1">
            <a:spLocks noChangeArrowheads="1"/>
          </p:cNvSpPr>
          <p:nvPr/>
        </p:nvSpPr>
        <p:spPr bwMode="auto">
          <a:xfrm>
            <a:off x="5942013" y="5986463"/>
            <a:ext cx="2327275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Σ 45 </a:t>
            </a:r>
            <a:r>
              <a:rPr lang="el-GR" sz="1400" b="1"/>
              <a:t>μέρες</a:t>
            </a:r>
            <a:r>
              <a:rPr lang="en-US" sz="1400" b="1"/>
              <a:t> </a:t>
            </a:r>
            <a:r>
              <a:rPr lang="el-GR" sz="1400" b="1"/>
              <a:t>ή</a:t>
            </a:r>
            <a:r>
              <a:rPr lang="en-US" sz="1400" b="1"/>
              <a:t> 9 </a:t>
            </a:r>
            <a:r>
              <a:rPr lang="el-GR" sz="1400" b="1"/>
              <a:t>εβδομάδες</a:t>
            </a:r>
            <a:endParaRPr lang="en-US" sz="1400" b="1"/>
          </a:p>
        </p:txBody>
      </p:sp>
      <p:sp>
        <p:nvSpPr>
          <p:cNvPr id="796708" name="Text Box 36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796713" name="Comment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15263" y="5475288"/>
            <a:ext cx="50800" cy="236537"/>
          </a:xfrm>
          <a:custGeom>
            <a:avLst/>
            <a:gdLst>
              <a:gd name="T0" fmla="+- 0 21731 21707"/>
              <a:gd name="T1" fmla="*/ T0 w 144"/>
              <a:gd name="T2" fmla="+- 0 15271 15210"/>
              <a:gd name="T3" fmla="*/ 15271 h 654"/>
              <a:gd name="T4" fmla="+- 0 21738 21707"/>
              <a:gd name="T5" fmla="*/ T4 w 144"/>
              <a:gd name="T6" fmla="+- 0 15241 15210"/>
              <a:gd name="T7" fmla="*/ 15241 h 654"/>
              <a:gd name="T8" fmla="+- 0 21741 21707"/>
              <a:gd name="T9" fmla="*/ T8 w 144"/>
              <a:gd name="T10" fmla="+- 0 15231 15210"/>
              <a:gd name="T11" fmla="*/ 15231 h 654"/>
              <a:gd name="T12" fmla="+- 0 21742 21707"/>
              <a:gd name="T13" fmla="*/ T12 w 144"/>
              <a:gd name="T14" fmla="+- 0 15210 15210"/>
              <a:gd name="T15" fmla="*/ 15210 h 654"/>
              <a:gd name="T16" fmla="+- 0 21723 21707"/>
              <a:gd name="T17" fmla="*/ T16 w 144"/>
              <a:gd name="T18" fmla="+- 0 15284 15210"/>
              <a:gd name="T19" fmla="*/ 15284 h 654"/>
              <a:gd name="T20" fmla="+- 0 21715 21707"/>
              <a:gd name="T21" fmla="*/ T20 w 144"/>
              <a:gd name="T22" fmla="+- 0 15355 15210"/>
              <a:gd name="T23" fmla="*/ 15355 h 654"/>
              <a:gd name="T24" fmla="+- 0 21712 21707"/>
              <a:gd name="T25" fmla="*/ T24 w 144"/>
              <a:gd name="T26" fmla="+- 0 15432 15210"/>
              <a:gd name="T27" fmla="*/ 15432 h 654"/>
              <a:gd name="T28" fmla="+- 0 21708 21707"/>
              <a:gd name="T29" fmla="*/ T28 w 144"/>
              <a:gd name="T30" fmla="+- 0 15525 15210"/>
              <a:gd name="T31" fmla="*/ 15525 h 654"/>
              <a:gd name="T32" fmla="+- 0 21706 21707"/>
              <a:gd name="T33" fmla="*/ T32 w 144"/>
              <a:gd name="T34" fmla="+- 0 15616 15210"/>
              <a:gd name="T35" fmla="*/ 15616 h 654"/>
              <a:gd name="T36" fmla="+- 0 21714 21707"/>
              <a:gd name="T37" fmla="*/ T36 w 144"/>
              <a:gd name="T38" fmla="+- 0 15709 15210"/>
              <a:gd name="T39" fmla="*/ 15709 h 654"/>
              <a:gd name="T40" fmla="+- 0 21719 21707"/>
              <a:gd name="T41" fmla="*/ T40 w 144"/>
              <a:gd name="T42" fmla="+- 0 15762 15210"/>
              <a:gd name="T43" fmla="*/ 15762 h 654"/>
              <a:gd name="T44" fmla="+- 0 21727 21707"/>
              <a:gd name="T45" fmla="*/ T44 w 144"/>
              <a:gd name="T46" fmla="+- 0 15812 15210"/>
              <a:gd name="T47" fmla="*/ 15812 h 654"/>
              <a:gd name="T48" fmla="+- 0 21742 21707"/>
              <a:gd name="T49" fmla="*/ T48 w 144"/>
              <a:gd name="T50" fmla="+- 0 15863 15210"/>
              <a:gd name="T51" fmla="*/ 15863 h 654"/>
              <a:gd name="T52" fmla="+- 0 21750 21707"/>
              <a:gd name="T53" fmla="*/ T52 w 144"/>
              <a:gd name="T54" fmla="+- 0 15813 15210"/>
              <a:gd name="T55" fmla="*/ 15813 h 654"/>
              <a:gd name="T56" fmla="+- 0 21759 21707"/>
              <a:gd name="T57" fmla="*/ T56 w 144"/>
              <a:gd name="T58" fmla="+- 0 15765 15210"/>
              <a:gd name="T59" fmla="*/ 15765 h 654"/>
              <a:gd name="T60" fmla="+- 0 21772 21707"/>
              <a:gd name="T61" fmla="*/ T60 w 144"/>
              <a:gd name="T62" fmla="+- 0 15716 15210"/>
              <a:gd name="T63" fmla="*/ 15716 h 654"/>
              <a:gd name="T64" fmla="+- 0 21784 21707"/>
              <a:gd name="T65" fmla="*/ T64 w 144"/>
              <a:gd name="T66" fmla="+- 0 15670 15210"/>
              <a:gd name="T67" fmla="*/ 15670 h 654"/>
              <a:gd name="T68" fmla="+- 0 21794 21707"/>
              <a:gd name="T69" fmla="*/ T68 w 144"/>
              <a:gd name="T70" fmla="+- 0 15615 15210"/>
              <a:gd name="T71" fmla="*/ 15615 h 654"/>
              <a:gd name="T72" fmla="+- 0 21821 21707"/>
              <a:gd name="T73" fmla="*/ T72 w 144"/>
              <a:gd name="T74" fmla="+- 0 15575 15210"/>
              <a:gd name="T75" fmla="*/ 15575 h 654"/>
              <a:gd name="T76" fmla="+- 0 21828 21707"/>
              <a:gd name="T77" fmla="*/ T76 w 144"/>
              <a:gd name="T78" fmla="+- 0 15567 15210"/>
              <a:gd name="T79" fmla="*/ 15567 h 654"/>
              <a:gd name="T80" fmla="+- 0 21835 21707"/>
              <a:gd name="T81" fmla="*/ T80 w 144"/>
              <a:gd name="T82" fmla="+- 0 15559 15210"/>
              <a:gd name="T83" fmla="*/ 15559 h 654"/>
              <a:gd name="T84" fmla="+- 0 21842 21707"/>
              <a:gd name="T85" fmla="*/ T84 w 144"/>
              <a:gd name="T86" fmla="+- 0 15551 15210"/>
              <a:gd name="T87" fmla="*/ 15551 h 654"/>
              <a:gd name="T88" fmla="+- 0 21852 21707"/>
              <a:gd name="T89" fmla="*/ T88 w 144"/>
              <a:gd name="T90" fmla="+- 0 15606 15210"/>
              <a:gd name="T91" fmla="*/ 15606 h 654"/>
              <a:gd name="T92" fmla="+- 0 21849 21707"/>
              <a:gd name="T93" fmla="*/ T92 w 144"/>
              <a:gd name="T94" fmla="+- 0 15659 15210"/>
              <a:gd name="T95" fmla="*/ 15659 h 654"/>
              <a:gd name="T96" fmla="+- 0 21848 21707"/>
              <a:gd name="T97" fmla="*/ T96 w 144"/>
              <a:gd name="T98" fmla="+- 0 15716 15210"/>
              <a:gd name="T99" fmla="*/ 15716 h 6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44" h="654" extrusionOk="0">
                <a:moveTo>
                  <a:pt x="24" y="61"/>
                </a:moveTo>
                <a:cubicBezTo>
                  <a:pt x="31" y="31"/>
                  <a:pt x="34" y="21"/>
                  <a:pt x="35" y="0"/>
                </a:cubicBezTo>
                <a:cubicBezTo>
                  <a:pt x="16" y="74"/>
                  <a:pt x="8" y="145"/>
                  <a:pt x="5" y="222"/>
                </a:cubicBezTo>
                <a:cubicBezTo>
                  <a:pt x="1" y="315"/>
                  <a:pt x="-1" y="406"/>
                  <a:pt x="7" y="499"/>
                </a:cubicBezTo>
                <a:cubicBezTo>
                  <a:pt x="12" y="552"/>
                  <a:pt x="20" y="602"/>
                  <a:pt x="35" y="653"/>
                </a:cubicBezTo>
                <a:cubicBezTo>
                  <a:pt x="43" y="603"/>
                  <a:pt x="52" y="555"/>
                  <a:pt x="65" y="506"/>
                </a:cubicBezTo>
                <a:cubicBezTo>
                  <a:pt x="77" y="460"/>
                  <a:pt x="87" y="405"/>
                  <a:pt x="114" y="365"/>
                </a:cubicBezTo>
                <a:cubicBezTo>
                  <a:pt x="121" y="357"/>
                  <a:pt x="128" y="349"/>
                  <a:pt x="135" y="341"/>
                </a:cubicBezTo>
                <a:cubicBezTo>
                  <a:pt x="145" y="396"/>
                  <a:pt x="142" y="449"/>
                  <a:pt x="141" y="50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Text Box 2"/>
          <p:cNvSpPr txBox="1">
            <a:spLocks noChangeArrowheads="1"/>
          </p:cNvSpPr>
          <p:nvPr/>
        </p:nvSpPr>
        <p:spPr bwMode="auto">
          <a:xfrm>
            <a:off x="2405063" y="-12700"/>
            <a:ext cx="6497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Εσωτερική αλυσίδα επί εξωτερικής</a:t>
            </a:r>
            <a:r>
              <a:rPr lang="en-US">
                <a:solidFill>
                  <a:srgbClr val="990000"/>
                </a:solidFill>
              </a:rPr>
              <a:t> </a:t>
            </a:r>
          </a:p>
          <a:p>
            <a:pPr algn="r"/>
            <a:r>
              <a:rPr lang="en-US">
                <a:solidFill>
                  <a:srgbClr val="990000"/>
                </a:solidFill>
              </a:rPr>
              <a:t>“</a:t>
            </a:r>
            <a:r>
              <a:rPr lang="el-GR">
                <a:solidFill>
                  <a:srgbClr val="990000"/>
                </a:solidFill>
              </a:rPr>
              <a:t>Σκάφη Εφοδιαστικής Αλυσίδας</a:t>
            </a:r>
            <a:r>
              <a:rPr lang="en-US">
                <a:solidFill>
                  <a:srgbClr val="990000"/>
                </a:solidFill>
              </a:rPr>
              <a:t>” = (</a:t>
            </a:r>
            <a:r>
              <a:rPr lang="el-GR">
                <a:solidFill>
                  <a:srgbClr val="990000"/>
                </a:solidFill>
              </a:rPr>
              <a:t>Χάος</a:t>
            </a:r>
            <a:r>
              <a:rPr lang="en-US">
                <a:solidFill>
                  <a:srgbClr val="990000"/>
                </a:solidFill>
              </a:rPr>
              <a:t>)</a:t>
            </a:r>
            <a:r>
              <a:rPr lang="en-US" b="1" baseline="30000">
                <a:solidFill>
                  <a:srgbClr val="990000"/>
                </a:solidFill>
              </a:rPr>
              <a:t>3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956419" name="Line 3"/>
          <p:cNvSpPr>
            <a:spLocks noChangeShapeType="1"/>
          </p:cNvSpPr>
          <p:nvPr/>
        </p:nvSpPr>
        <p:spPr bwMode="auto">
          <a:xfrm>
            <a:off x="3270250" y="1701800"/>
            <a:ext cx="12700" cy="4291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20" name="Line 4"/>
          <p:cNvSpPr>
            <a:spLocks noChangeShapeType="1"/>
          </p:cNvSpPr>
          <p:nvPr/>
        </p:nvSpPr>
        <p:spPr bwMode="auto">
          <a:xfrm>
            <a:off x="2857500" y="5573713"/>
            <a:ext cx="5818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21" name="Text Box 5"/>
          <p:cNvSpPr txBox="1">
            <a:spLocks noChangeArrowheads="1"/>
          </p:cNvSpPr>
          <p:nvPr/>
        </p:nvSpPr>
        <p:spPr bwMode="auto">
          <a:xfrm>
            <a:off x="8128000" y="5775325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Χρόνος</a:t>
            </a:r>
            <a:endParaRPr lang="de-DE" sz="1400" b="1"/>
          </a:p>
        </p:txBody>
      </p:sp>
      <p:sp>
        <p:nvSpPr>
          <p:cNvPr id="956422" name="Text Box 6"/>
          <p:cNvSpPr txBox="1">
            <a:spLocks noChangeArrowheads="1"/>
          </p:cNvSpPr>
          <p:nvPr/>
        </p:nvSpPr>
        <p:spPr bwMode="auto">
          <a:xfrm>
            <a:off x="2241550" y="1255713"/>
            <a:ext cx="841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ευελιξία</a:t>
            </a:r>
            <a:endParaRPr lang="en-US" sz="1400" b="1"/>
          </a:p>
          <a:p>
            <a:endParaRPr lang="de-DE" sz="1400" b="1"/>
          </a:p>
        </p:txBody>
      </p:sp>
      <p:sp>
        <p:nvSpPr>
          <p:cNvPr id="956423" name="Line 7"/>
          <p:cNvSpPr>
            <a:spLocks noChangeShapeType="1"/>
          </p:cNvSpPr>
          <p:nvPr/>
        </p:nvSpPr>
        <p:spPr bwMode="auto">
          <a:xfrm>
            <a:off x="3097213" y="4459288"/>
            <a:ext cx="3016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24" name="Line 8"/>
          <p:cNvSpPr>
            <a:spLocks noChangeShapeType="1"/>
          </p:cNvSpPr>
          <p:nvPr/>
        </p:nvSpPr>
        <p:spPr bwMode="auto">
          <a:xfrm>
            <a:off x="3097213" y="3275013"/>
            <a:ext cx="3016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25" name="Text Box 9"/>
          <p:cNvSpPr txBox="1">
            <a:spLocks noChangeArrowheads="1"/>
          </p:cNvSpPr>
          <p:nvPr/>
        </p:nvSpPr>
        <p:spPr bwMode="auto">
          <a:xfrm>
            <a:off x="2484438" y="2659063"/>
            <a:ext cx="73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υψηλή</a:t>
            </a:r>
            <a:endParaRPr lang="de-DE" sz="1400" b="1"/>
          </a:p>
        </p:txBody>
      </p:sp>
      <p:sp>
        <p:nvSpPr>
          <p:cNvPr id="956426" name="Text Box 10"/>
          <p:cNvSpPr txBox="1">
            <a:spLocks noChangeArrowheads="1"/>
          </p:cNvSpPr>
          <p:nvPr/>
        </p:nvSpPr>
        <p:spPr bwMode="auto">
          <a:xfrm>
            <a:off x="2498725" y="3633788"/>
            <a:ext cx="60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μέση</a:t>
            </a:r>
            <a:endParaRPr lang="de-DE" sz="1400" b="1"/>
          </a:p>
        </p:txBody>
      </p:sp>
      <p:sp>
        <p:nvSpPr>
          <p:cNvPr id="956427" name="Text Box 11"/>
          <p:cNvSpPr txBox="1">
            <a:spLocks noChangeArrowheads="1"/>
          </p:cNvSpPr>
          <p:nvPr/>
        </p:nvSpPr>
        <p:spPr bwMode="auto">
          <a:xfrm>
            <a:off x="2503488" y="4887913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χαμηλή</a:t>
            </a:r>
            <a:endParaRPr lang="de-DE" sz="1400" b="1"/>
          </a:p>
        </p:txBody>
      </p:sp>
      <p:sp>
        <p:nvSpPr>
          <p:cNvPr id="956428" name="Text Box 12"/>
          <p:cNvSpPr txBox="1">
            <a:spLocks noChangeArrowheads="1"/>
          </p:cNvSpPr>
          <p:nvPr/>
        </p:nvSpPr>
        <p:spPr bwMode="auto">
          <a:xfrm>
            <a:off x="4237038" y="5686425"/>
            <a:ext cx="4087812" cy="396875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000" b="1"/>
              <a:t>Σ </a:t>
            </a:r>
            <a:r>
              <a:rPr lang="el-GR" sz="2000" b="1"/>
              <a:t>εβδομάδες</a:t>
            </a:r>
            <a:r>
              <a:rPr lang="de-DE" sz="2000" b="1"/>
              <a:t> </a:t>
            </a:r>
            <a:r>
              <a:rPr lang="el-GR" sz="2000" b="1"/>
              <a:t>και μήνες</a:t>
            </a:r>
            <a:endParaRPr lang="de-DE" sz="1400" b="1"/>
          </a:p>
        </p:txBody>
      </p:sp>
      <p:sp>
        <p:nvSpPr>
          <p:cNvPr id="956429" name="Freeform 13"/>
          <p:cNvSpPr>
            <a:spLocks/>
          </p:cNvSpPr>
          <p:nvPr/>
        </p:nvSpPr>
        <p:spPr bwMode="auto">
          <a:xfrm>
            <a:off x="3454400" y="2427288"/>
            <a:ext cx="1771650" cy="127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  <a:cxn ang="0">
                <a:pos x="768" y="288"/>
              </a:cxn>
              <a:cxn ang="0">
                <a:pos x="1440" y="1104"/>
              </a:cxn>
              <a:cxn ang="0">
                <a:pos x="1584" y="1728"/>
              </a:cxn>
              <a:cxn ang="0">
                <a:pos x="2544" y="1872"/>
              </a:cxn>
              <a:cxn ang="0">
                <a:pos x="3216" y="1824"/>
              </a:cxn>
              <a:cxn ang="0">
                <a:pos x="3600" y="864"/>
              </a:cxn>
              <a:cxn ang="0">
                <a:pos x="4080" y="480"/>
              </a:cxn>
            </a:cxnLst>
            <a:rect l="0" t="0" r="r" b="b"/>
            <a:pathLst>
              <a:path w="4080" h="1992">
                <a:moveTo>
                  <a:pt x="0" y="0"/>
                </a:moveTo>
                <a:cubicBezTo>
                  <a:pt x="56" y="0"/>
                  <a:pt x="112" y="0"/>
                  <a:pt x="240" y="48"/>
                </a:cubicBezTo>
                <a:cubicBezTo>
                  <a:pt x="368" y="96"/>
                  <a:pt x="568" y="112"/>
                  <a:pt x="768" y="288"/>
                </a:cubicBezTo>
                <a:cubicBezTo>
                  <a:pt x="968" y="464"/>
                  <a:pt x="1304" y="864"/>
                  <a:pt x="1440" y="1104"/>
                </a:cubicBezTo>
                <a:cubicBezTo>
                  <a:pt x="1576" y="1344"/>
                  <a:pt x="1400" y="1600"/>
                  <a:pt x="1584" y="1728"/>
                </a:cubicBezTo>
                <a:cubicBezTo>
                  <a:pt x="1768" y="1856"/>
                  <a:pt x="2272" y="1856"/>
                  <a:pt x="2544" y="1872"/>
                </a:cubicBezTo>
                <a:cubicBezTo>
                  <a:pt x="2816" y="1888"/>
                  <a:pt x="3040" y="1992"/>
                  <a:pt x="3216" y="1824"/>
                </a:cubicBezTo>
                <a:cubicBezTo>
                  <a:pt x="3392" y="1656"/>
                  <a:pt x="3456" y="1088"/>
                  <a:pt x="3600" y="864"/>
                </a:cubicBezTo>
                <a:cubicBezTo>
                  <a:pt x="3744" y="640"/>
                  <a:pt x="4000" y="544"/>
                  <a:pt x="4080" y="480"/>
                </a:cubicBezTo>
              </a:path>
            </a:pathLst>
          </a:custGeom>
          <a:noFill/>
          <a:ln w="57150" cap="flat" cmpd="sng">
            <a:solidFill>
              <a:srgbClr val="6633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30" name="Freeform 14"/>
          <p:cNvSpPr>
            <a:spLocks/>
          </p:cNvSpPr>
          <p:nvPr/>
        </p:nvSpPr>
        <p:spPr bwMode="auto">
          <a:xfrm>
            <a:off x="5154613" y="2763838"/>
            <a:ext cx="1770062" cy="127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  <a:cxn ang="0">
                <a:pos x="768" y="288"/>
              </a:cxn>
              <a:cxn ang="0">
                <a:pos x="1440" y="1104"/>
              </a:cxn>
              <a:cxn ang="0">
                <a:pos x="1584" y="1728"/>
              </a:cxn>
              <a:cxn ang="0">
                <a:pos x="2544" y="1872"/>
              </a:cxn>
              <a:cxn ang="0">
                <a:pos x="3216" y="1824"/>
              </a:cxn>
              <a:cxn ang="0">
                <a:pos x="3600" y="864"/>
              </a:cxn>
              <a:cxn ang="0">
                <a:pos x="4080" y="480"/>
              </a:cxn>
            </a:cxnLst>
            <a:rect l="0" t="0" r="r" b="b"/>
            <a:pathLst>
              <a:path w="4080" h="1992">
                <a:moveTo>
                  <a:pt x="0" y="0"/>
                </a:moveTo>
                <a:cubicBezTo>
                  <a:pt x="56" y="0"/>
                  <a:pt x="112" y="0"/>
                  <a:pt x="240" y="48"/>
                </a:cubicBezTo>
                <a:cubicBezTo>
                  <a:pt x="368" y="96"/>
                  <a:pt x="568" y="112"/>
                  <a:pt x="768" y="288"/>
                </a:cubicBezTo>
                <a:cubicBezTo>
                  <a:pt x="968" y="464"/>
                  <a:pt x="1304" y="864"/>
                  <a:pt x="1440" y="1104"/>
                </a:cubicBezTo>
                <a:cubicBezTo>
                  <a:pt x="1576" y="1344"/>
                  <a:pt x="1400" y="1600"/>
                  <a:pt x="1584" y="1728"/>
                </a:cubicBezTo>
                <a:cubicBezTo>
                  <a:pt x="1768" y="1856"/>
                  <a:pt x="2272" y="1856"/>
                  <a:pt x="2544" y="1872"/>
                </a:cubicBezTo>
                <a:cubicBezTo>
                  <a:pt x="2816" y="1888"/>
                  <a:pt x="3040" y="1992"/>
                  <a:pt x="3216" y="1824"/>
                </a:cubicBezTo>
                <a:cubicBezTo>
                  <a:pt x="3392" y="1656"/>
                  <a:pt x="3456" y="1088"/>
                  <a:pt x="3600" y="864"/>
                </a:cubicBezTo>
                <a:cubicBezTo>
                  <a:pt x="3744" y="640"/>
                  <a:pt x="4000" y="544"/>
                  <a:pt x="4080" y="48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31" name="Freeform 15"/>
          <p:cNvSpPr>
            <a:spLocks/>
          </p:cNvSpPr>
          <p:nvPr/>
        </p:nvSpPr>
        <p:spPr bwMode="auto">
          <a:xfrm>
            <a:off x="6843713" y="3124200"/>
            <a:ext cx="1771650" cy="127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  <a:cxn ang="0">
                <a:pos x="768" y="288"/>
              </a:cxn>
              <a:cxn ang="0">
                <a:pos x="1440" y="1104"/>
              </a:cxn>
              <a:cxn ang="0">
                <a:pos x="1584" y="1728"/>
              </a:cxn>
              <a:cxn ang="0">
                <a:pos x="2544" y="1872"/>
              </a:cxn>
              <a:cxn ang="0">
                <a:pos x="3216" y="1824"/>
              </a:cxn>
              <a:cxn ang="0">
                <a:pos x="3600" y="864"/>
              </a:cxn>
              <a:cxn ang="0">
                <a:pos x="4080" y="480"/>
              </a:cxn>
            </a:cxnLst>
            <a:rect l="0" t="0" r="r" b="b"/>
            <a:pathLst>
              <a:path w="4080" h="1992">
                <a:moveTo>
                  <a:pt x="0" y="0"/>
                </a:moveTo>
                <a:cubicBezTo>
                  <a:pt x="56" y="0"/>
                  <a:pt x="112" y="0"/>
                  <a:pt x="240" y="48"/>
                </a:cubicBezTo>
                <a:cubicBezTo>
                  <a:pt x="368" y="96"/>
                  <a:pt x="568" y="112"/>
                  <a:pt x="768" y="288"/>
                </a:cubicBezTo>
                <a:cubicBezTo>
                  <a:pt x="968" y="464"/>
                  <a:pt x="1304" y="864"/>
                  <a:pt x="1440" y="1104"/>
                </a:cubicBezTo>
                <a:cubicBezTo>
                  <a:pt x="1576" y="1344"/>
                  <a:pt x="1400" y="1600"/>
                  <a:pt x="1584" y="1728"/>
                </a:cubicBezTo>
                <a:cubicBezTo>
                  <a:pt x="1768" y="1856"/>
                  <a:pt x="2272" y="1856"/>
                  <a:pt x="2544" y="1872"/>
                </a:cubicBezTo>
                <a:cubicBezTo>
                  <a:pt x="2816" y="1888"/>
                  <a:pt x="3040" y="1992"/>
                  <a:pt x="3216" y="1824"/>
                </a:cubicBezTo>
                <a:cubicBezTo>
                  <a:pt x="3392" y="1656"/>
                  <a:pt x="3456" y="1088"/>
                  <a:pt x="3600" y="864"/>
                </a:cubicBezTo>
                <a:cubicBezTo>
                  <a:pt x="3744" y="640"/>
                  <a:pt x="4000" y="544"/>
                  <a:pt x="4080" y="480"/>
                </a:cubicBezTo>
              </a:path>
            </a:pathLst>
          </a:custGeom>
          <a:noFill/>
          <a:ln w="57150" cap="flat" cmpd="sng">
            <a:solidFill>
              <a:srgbClr val="CC00CC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32" name="Freeform 16"/>
          <p:cNvSpPr>
            <a:spLocks/>
          </p:cNvSpPr>
          <p:nvPr/>
        </p:nvSpPr>
        <p:spPr bwMode="auto">
          <a:xfrm rot="2808083">
            <a:off x="4151313" y="2185988"/>
            <a:ext cx="1136650" cy="49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  <a:cxn ang="0">
                <a:pos x="768" y="288"/>
              </a:cxn>
              <a:cxn ang="0">
                <a:pos x="1440" y="1104"/>
              </a:cxn>
              <a:cxn ang="0">
                <a:pos x="1584" y="1728"/>
              </a:cxn>
              <a:cxn ang="0">
                <a:pos x="2544" y="1872"/>
              </a:cxn>
              <a:cxn ang="0">
                <a:pos x="3216" y="1824"/>
              </a:cxn>
              <a:cxn ang="0">
                <a:pos x="3600" y="864"/>
              </a:cxn>
              <a:cxn ang="0">
                <a:pos x="4080" y="480"/>
              </a:cxn>
            </a:cxnLst>
            <a:rect l="0" t="0" r="r" b="b"/>
            <a:pathLst>
              <a:path w="4080" h="1992">
                <a:moveTo>
                  <a:pt x="0" y="0"/>
                </a:moveTo>
                <a:cubicBezTo>
                  <a:pt x="56" y="0"/>
                  <a:pt x="112" y="0"/>
                  <a:pt x="240" y="48"/>
                </a:cubicBezTo>
                <a:cubicBezTo>
                  <a:pt x="368" y="96"/>
                  <a:pt x="568" y="112"/>
                  <a:pt x="768" y="288"/>
                </a:cubicBezTo>
                <a:cubicBezTo>
                  <a:pt x="968" y="464"/>
                  <a:pt x="1304" y="864"/>
                  <a:pt x="1440" y="1104"/>
                </a:cubicBezTo>
                <a:cubicBezTo>
                  <a:pt x="1576" y="1344"/>
                  <a:pt x="1400" y="1600"/>
                  <a:pt x="1584" y="1728"/>
                </a:cubicBezTo>
                <a:cubicBezTo>
                  <a:pt x="1768" y="1856"/>
                  <a:pt x="2272" y="1856"/>
                  <a:pt x="2544" y="1872"/>
                </a:cubicBezTo>
                <a:cubicBezTo>
                  <a:pt x="2816" y="1888"/>
                  <a:pt x="3040" y="1992"/>
                  <a:pt x="3216" y="1824"/>
                </a:cubicBezTo>
                <a:cubicBezTo>
                  <a:pt x="3392" y="1656"/>
                  <a:pt x="3456" y="1088"/>
                  <a:pt x="3600" y="864"/>
                </a:cubicBezTo>
                <a:cubicBezTo>
                  <a:pt x="3744" y="640"/>
                  <a:pt x="4000" y="544"/>
                  <a:pt x="4080" y="48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33" name="Freeform 17"/>
          <p:cNvSpPr>
            <a:spLocks/>
          </p:cNvSpPr>
          <p:nvPr/>
        </p:nvSpPr>
        <p:spPr bwMode="auto">
          <a:xfrm rot="1803983">
            <a:off x="6248400" y="4343400"/>
            <a:ext cx="1398588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  <a:cxn ang="0">
                <a:pos x="768" y="288"/>
              </a:cxn>
              <a:cxn ang="0">
                <a:pos x="1440" y="1104"/>
              </a:cxn>
              <a:cxn ang="0">
                <a:pos x="1584" y="1728"/>
              </a:cxn>
              <a:cxn ang="0">
                <a:pos x="2544" y="1872"/>
              </a:cxn>
              <a:cxn ang="0">
                <a:pos x="3216" y="1824"/>
              </a:cxn>
              <a:cxn ang="0">
                <a:pos x="3600" y="864"/>
              </a:cxn>
              <a:cxn ang="0">
                <a:pos x="4080" y="480"/>
              </a:cxn>
            </a:cxnLst>
            <a:rect l="0" t="0" r="r" b="b"/>
            <a:pathLst>
              <a:path w="4080" h="1992">
                <a:moveTo>
                  <a:pt x="0" y="0"/>
                </a:moveTo>
                <a:cubicBezTo>
                  <a:pt x="56" y="0"/>
                  <a:pt x="112" y="0"/>
                  <a:pt x="240" y="48"/>
                </a:cubicBezTo>
                <a:cubicBezTo>
                  <a:pt x="368" y="96"/>
                  <a:pt x="568" y="112"/>
                  <a:pt x="768" y="288"/>
                </a:cubicBezTo>
                <a:cubicBezTo>
                  <a:pt x="968" y="464"/>
                  <a:pt x="1304" y="864"/>
                  <a:pt x="1440" y="1104"/>
                </a:cubicBezTo>
                <a:cubicBezTo>
                  <a:pt x="1576" y="1344"/>
                  <a:pt x="1400" y="1600"/>
                  <a:pt x="1584" y="1728"/>
                </a:cubicBezTo>
                <a:cubicBezTo>
                  <a:pt x="1768" y="1856"/>
                  <a:pt x="2272" y="1856"/>
                  <a:pt x="2544" y="1872"/>
                </a:cubicBezTo>
                <a:cubicBezTo>
                  <a:pt x="2816" y="1888"/>
                  <a:pt x="3040" y="1992"/>
                  <a:pt x="3216" y="1824"/>
                </a:cubicBezTo>
                <a:cubicBezTo>
                  <a:pt x="3392" y="1656"/>
                  <a:pt x="3456" y="1088"/>
                  <a:pt x="3600" y="864"/>
                </a:cubicBezTo>
                <a:cubicBezTo>
                  <a:pt x="3744" y="640"/>
                  <a:pt x="4000" y="544"/>
                  <a:pt x="4080" y="480"/>
                </a:cubicBezTo>
              </a:path>
            </a:pathLst>
          </a:custGeom>
          <a:noFill/>
          <a:ln w="57150" cap="flat" cmpd="sng">
            <a:solidFill>
              <a:srgbClr val="FF0066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34" name="Freeform 18"/>
          <p:cNvSpPr>
            <a:spLocks/>
          </p:cNvSpPr>
          <p:nvPr/>
        </p:nvSpPr>
        <p:spPr bwMode="auto">
          <a:xfrm rot="18993082">
            <a:off x="3495675" y="3902075"/>
            <a:ext cx="1770063" cy="127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  <a:cxn ang="0">
                <a:pos x="768" y="288"/>
              </a:cxn>
              <a:cxn ang="0">
                <a:pos x="1440" y="1104"/>
              </a:cxn>
              <a:cxn ang="0">
                <a:pos x="1584" y="1728"/>
              </a:cxn>
              <a:cxn ang="0">
                <a:pos x="2544" y="1872"/>
              </a:cxn>
              <a:cxn ang="0">
                <a:pos x="3216" y="1824"/>
              </a:cxn>
              <a:cxn ang="0">
                <a:pos x="3600" y="864"/>
              </a:cxn>
              <a:cxn ang="0">
                <a:pos x="4080" y="480"/>
              </a:cxn>
            </a:cxnLst>
            <a:rect l="0" t="0" r="r" b="b"/>
            <a:pathLst>
              <a:path w="4080" h="1992">
                <a:moveTo>
                  <a:pt x="0" y="0"/>
                </a:moveTo>
                <a:cubicBezTo>
                  <a:pt x="56" y="0"/>
                  <a:pt x="112" y="0"/>
                  <a:pt x="240" y="48"/>
                </a:cubicBezTo>
                <a:cubicBezTo>
                  <a:pt x="368" y="96"/>
                  <a:pt x="568" y="112"/>
                  <a:pt x="768" y="288"/>
                </a:cubicBezTo>
                <a:cubicBezTo>
                  <a:pt x="968" y="464"/>
                  <a:pt x="1304" y="864"/>
                  <a:pt x="1440" y="1104"/>
                </a:cubicBezTo>
                <a:cubicBezTo>
                  <a:pt x="1576" y="1344"/>
                  <a:pt x="1400" y="1600"/>
                  <a:pt x="1584" y="1728"/>
                </a:cubicBezTo>
                <a:cubicBezTo>
                  <a:pt x="1768" y="1856"/>
                  <a:pt x="2272" y="1856"/>
                  <a:pt x="2544" y="1872"/>
                </a:cubicBezTo>
                <a:cubicBezTo>
                  <a:pt x="2816" y="1888"/>
                  <a:pt x="3040" y="1992"/>
                  <a:pt x="3216" y="1824"/>
                </a:cubicBezTo>
                <a:cubicBezTo>
                  <a:pt x="3392" y="1656"/>
                  <a:pt x="3456" y="1088"/>
                  <a:pt x="3600" y="864"/>
                </a:cubicBezTo>
                <a:cubicBezTo>
                  <a:pt x="3744" y="640"/>
                  <a:pt x="4000" y="544"/>
                  <a:pt x="4080" y="480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6441" name="Text Box 25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ext Box 2"/>
          <p:cNvSpPr txBox="1">
            <a:spLocks noChangeArrowheads="1"/>
          </p:cNvSpPr>
          <p:nvPr/>
        </p:nvSpPr>
        <p:spPr bwMode="auto">
          <a:xfrm>
            <a:off x="3716338" y="-47625"/>
            <a:ext cx="53546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Ο,τιδήποτε</a:t>
            </a:r>
            <a:r>
              <a:rPr lang="en-US">
                <a:solidFill>
                  <a:srgbClr val="990000"/>
                </a:solidFill>
              </a:rPr>
              <a:t> </a:t>
            </a:r>
            <a:r>
              <a:rPr lang="el-GR">
                <a:solidFill>
                  <a:srgbClr val="990000"/>
                </a:solidFill>
              </a:rPr>
              <a:t>δεν «ισιώνει» την καμπύλη</a:t>
            </a:r>
            <a:r>
              <a:rPr lang="en-US" sz="2800">
                <a:solidFill>
                  <a:srgbClr val="990000"/>
                </a:solidFill>
              </a:rPr>
              <a:t>…</a:t>
            </a:r>
          </a:p>
        </p:txBody>
      </p:sp>
      <p:sp>
        <p:nvSpPr>
          <p:cNvPr id="958480" name="Text Box 16"/>
          <p:cNvSpPr txBox="1">
            <a:spLocks noChangeArrowheads="1"/>
          </p:cNvSpPr>
          <p:nvPr/>
        </p:nvSpPr>
        <p:spPr bwMode="auto">
          <a:xfrm>
            <a:off x="2074863" y="6134100"/>
            <a:ext cx="681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990000"/>
                </a:solidFill>
              </a:rPr>
              <a:t>...</a:t>
            </a:r>
            <a:r>
              <a:rPr lang="el-GR">
                <a:solidFill>
                  <a:srgbClr val="990000"/>
                </a:solidFill>
              </a:rPr>
              <a:t>υπόκειται σε βελτίωση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958467" name="Line 3"/>
          <p:cNvSpPr>
            <a:spLocks noChangeShapeType="1"/>
          </p:cNvSpPr>
          <p:nvPr/>
        </p:nvSpPr>
        <p:spPr bwMode="auto">
          <a:xfrm>
            <a:off x="3267075" y="1730375"/>
            <a:ext cx="0" cy="420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68" name="Line 4"/>
          <p:cNvSpPr>
            <a:spLocks noChangeShapeType="1"/>
          </p:cNvSpPr>
          <p:nvPr/>
        </p:nvSpPr>
        <p:spPr bwMode="auto">
          <a:xfrm>
            <a:off x="2849563" y="5594350"/>
            <a:ext cx="5718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69" name="Text Box 5"/>
          <p:cNvSpPr txBox="1">
            <a:spLocks noChangeArrowheads="1"/>
          </p:cNvSpPr>
          <p:nvPr/>
        </p:nvSpPr>
        <p:spPr bwMode="auto">
          <a:xfrm>
            <a:off x="8029575" y="5721350"/>
            <a:ext cx="85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b="1"/>
              <a:t>Χρόνος</a:t>
            </a:r>
            <a:endParaRPr lang="en-US" sz="1400" b="1"/>
          </a:p>
        </p:txBody>
      </p:sp>
      <p:sp>
        <p:nvSpPr>
          <p:cNvPr id="958470" name="Text Box 6"/>
          <p:cNvSpPr txBox="1">
            <a:spLocks noChangeArrowheads="1"/>
          </p:cNvSpPr>
          <p:nvPr/>
        </p:nvSpPr>
        <p:spPr bwMode="auto">
          <a:xfrm>
            <a:off x="1804988" y="1255713"/>
            <a:ext cx="841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ευελιξία</a:t>
            </a:r>
            <a:endParaRPr lang="en-US" sz="1400" b="1"/>
          </a:p>
          <a:p>
            <a:endParaRPr lang="en-US" sz="1400" b="1"/>
          </a:p>
        </p:txBody>
      </p:sp>
      <p:sp>
        <p:nvSpPr>
          <p:cNvPr id="958471" name="Line 7"/>
          <p:cNvSpPr>
            <a:spLocks noChangeShapeType="1"/>
          </p:cNvSpPr>
          <p:nvPr/>
        </p:nvSpPr>
        <p:spPr bwMode="auto">
          <a:xfrm>
            <a:off x="3087688" y="4470400"/>
            <a:ext cx="29845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72" name="Line 8"/>
          <p:cNvSpPr>
            <a:spLocks noChangeShapeType="1"/>
          </p:cNvSpPr>
          <p:nvPr/>
        </p:nvSpPr>
        <p:spPr bwMode="auto">
          <a:xfrm>
            <a:off x="3087688" y="3276600"/>
            <a:ext cx="29845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73" name="Text Box 9"/>
          <p:cNvSpPr txBox="1">
            <a:spLocks noChangeArrowheads="1"/>
          </p:cNvSpPr>
          <p:nvPr/>
        </p:nvSpPr>
        <p:spPr bwMode="auto">
          <a:xfrm>
            <a:off x="2505075" y="26543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υψηλή</a:t>
            </a:r>
            <a:endParaRPr lang="en-US" sz="1400" b="1"/>
          </a:p>
        </p:txBody>
      </p:sp>
      <p:sp>
        <p:nvSpPr>
          <p:cNvPr id="958474" name="Text Box 10"/>
          <p:cNvSpPr txBox="1">
            <a:spLocks noChangeArrowheads="1"/>
          </p:cNvSpPr>
          <p:nvPr/>
        </p:nvSpPr>
        <p:spPr bwMode="auto">
          <a:xfrm>
            <a:off x="2505075" y="3636963"/>
            <a:ext cx="60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μέση</a:t>
            </a:r>
            <a:endParaRPr lang="en-US" sz="1400" b="1"/>
          </a:p>
        </p:txBody>
      </p:sp>
      <p:sp>
        <p:nvSpPr>
          <p:cNvPr id="958475" name="Text Box 11"/>
          <p:cNvSpPr txBox="1">
            <a:spLocks noChangeArrowheads="1"/>
          </p:cNvSpPr>
          <p:nvPr/>
        </p:nvSpPr>
        <p:spPr bwMode="auto">
          <a:xfrm>
            <a:off x="2500313" y="4902200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χαμηλή</a:t>
            </a:r>
            <a:endParaRPr lang="en-US" sz="1400" b="1"/>
          </a:p>
        </p:txBody>
      </p:sp>
      <p:sp>
        <p:nvSpPr>
          <p:cNvPr id="958476" name="Freeform 12"/>
          <p:cNvSpPr>
            <a:spLocks/>
          </p:cNvSpPr>
          <p:nvPr/>
        </p:nvSpPr>
        <p:spPr bwMode="auto">
          <a:xfrm>
            <a:off x="3267075" y="2363788"/>
            <a:ext cx="3341688" cy="170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48"/>
              </a:cxn>
              <a:cxn ang="0">
                <a:pos x="576" y="144"/>
              </a:cxn>
              <a:cxn ang="0">
                <a:pos x="1104" y="576"/>
              </a:cxn>
              <a:cxn ang="0">
                <a:pos x="1248" y="1008"/>
              </a:cxn>
              <a:cxn ang="0">
                <a:pos x="1920" y="1056"/>
              </a:cxn>
              <a:cxn ang="0">
                <a:pos x="2256" y="336"/>
              </a:cxn>
              <a:cxn ang="0">
                <a:pos x="2688" y="192"/>
              </a:cxn>
            </a:cxnLst>
            <a:rect l="0" t="0" r="r" b="b"/>
            <a:pathLst>
              <a:path w="2688" h="1168">
                <a:moveTo>
                  <a:pt x="0" y="0"/>
                </a:moveTo>
                <a:cubicBezTo>
                  <a:pt x="96" y="12"/>
                  <a:pt x="192" y="24"/>
                  <a:pt x="288" y="48"/>
                </a:cubicBezTo>
                <a:cubicBezTo>
                  <a:pt x="384" y="72"/>
                  <a:pt x="440" y="56"/>
                  <a:pt x="576" y="144"/>
                </a:cubicBezTo>
                <a:cubicBezTo>
                  <a:pt x="712" y="232"/>
                  <a:pt x="992" y="432"/>
                  <a:pt x="1104" y="576"/>
                </a:cubicBezTo>
                <a:cubicBezTo>
                  <a:pt x="1216" y="720"/>
                  <a:pt x="1112" y="928"/>
                  <a:pt x="1248" y="1008"/>
                </a:cubicBezTo>
                <a:cubicBezTo>
                  <a:pt x="1384" y="1088"/>
                  <a:pt x="1752" y="1168"/>
                  <a:pt x="1920" y="1056"/>
                </a:cubicBezTo>
                <a:cubicBezTo>
                  <a:pt x="2088" y="944"/>
                  <a:pt x="2128" y="480"/>
                  <a:pt x="2256" y="336"/>
                </a:cubicBezTo>
                <a:cubicBezTo>
                  <a:pt x="2384" y="192"/>
                  <a:pt x="2536" y="192"/>
                  <a:pt x="2688" y="192"/>
                </a:cubicBezTo>
              </a:path>
            </a:pathLst>
          </a:custGeom>
          <a:noFill/>
          <a:ln w="762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77" name="AutoShape 13"/>
          <p:cNvSpPr>
            <a:spLocks noChangeArrowheads="1"/>
          </p:cNvSpPr>
          <p:nvPr/>
        </p:nvSpPr>
        <p:spPr bwMode="auto">
          <a:xfrm rot="2759199" flipH="1">
            <a:off x="5729288" y="3798887"/>
            <a:ext cx="1193800" cy="5365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9020"/>
                  <a:invGamma/>
                </a:srgbClr>
              </a:gs>
              <a:gs pos="100000">
                <a:srgbClr val="808080"/>
              </a:gs>
            </a:gsLst>
            <a:lin ang="270000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</a:rPr>
              <a:t>Flow</a:t>
            </a:r>
          </a:p>
        </p:txBody>
      </p:sp>
      <p:sp>
        <p:nvSpPr>
          <p:cNvPr id="958478" name="AutoShape 14"/>
          <p:cNvSpPr>
            <a:spLocks noChangeArrowheads="1"/>
          </p:cNvSpPr>
          <p:nvPr/>
        </p:nvSpPr>
        <p:spPr bwMode="auto">
          <a:xfrm rot="3031585">
            <a:off x="4352925" y="2127250"/>
            <a:ext cx="631825" cy="238125"/>
          </a:xfrm>
          <a:prstGeom prst="leftArrow">
            <a:avLst>
              <a:gd name="adj1" fmla="val 50000"/>
              <a:gd name="adj2" fmla="val 66333"/>
            </a:avLst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43922"/>
                  <a:invGamma/>
                </a:srgbClr>
              </a:gs>
            </a:gsLst>
            <a:lin ang="270000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79" name="Line 15"/>
          <p:cNvSpPr>
            <a:spLocks noChangeShapeType="1"/>
          </p:cNvSpPr>
          <p:nvPr/>
        </p:nvSpPr>
        <p:spPr bwMode="auto">
          <a:xfrm flipV="1">
            <a:off x="3279775" y="2992438"/>
            <a:ext cx="3430588" cy="111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81" name="Text Box 17"/>
          <p:cNvSpPr txBox="1">
            <a:spLocks noChangeArrowheads="1"/>
          </p:cNvSpPr>
          <p:nvPr/>
        </p:nvSpPr>
        <p:spPr bwMode="auto">
          <a:xfrm>
            <a:off x="7075488" y="1925638"/>
            <a:ext cx="1323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 b="1"/>
              <a:t>εσωτερική</a:t>
            </a:r>
            <a:endParaRPr lang="en-US" sz="1800" b="1"/>
          </a:p>
        </p:txBody>
      </p:sp>
      <p:sp>
        <p:nvSpPr>
          <p:cNvPr id="958482" name="Text Box 18"/>
          <p:cNvSpPr txBox="1">
            <a:spLocks noChangeArrowheads="1"/>
          </p:cNvSpPr>
          <p:nvPr/>
        </p:nvSpPr>
        <p:spPr bwMode="auto">
          <a:xfrm>
            <a:off x="7085013" y="3411538"/>
            <a:ext cx="1268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 b="1"/>
              <a:t>εξωτερική</a:t>
            </a:r>
            <a:endParaRPr lang="en-US" sz="1800" b="1"/>
          </a:p>
        </p:txBody>
      </p:sp>
      <p:sp>
        <p:nvSpPr>
          <p:cNvPr id="958483" name="Line 19"/>
          <p:cNvSpPr>
            <a:spLocks noChangeShapeType="1"/>
          </p:cNvSpPr>
          <p:nvPr/>
        </p:nvSpPr>
        <p:spPr bwMode="auto">
          <a:xfrm flipH="1">
            <a:off x="3289300" y="2478088"/>
            <a:ext cx="169863" cy="35083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84" name="Line 20"/>
          <p:cNvSpPr>
            <a:spLocks noChangeShapeType="1"/>
          </p:cNvSpPr>
          <p:nvPr/>
        </p:nvSpPr>
        <p:spPr bwMode="auto">
          <a:xfrm flipH="1">
            <a:off x="3459163" y="2536825"/>
            <a:ext cx="200025" cy="4095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85" name="Line 21"/>
          <p:cNvSpPr>
            <a:spLocks noChangeShapeType="1"/>
          </p:cNvSpPr>
          <p:nvPr/>
        </p:nvSpPr>
        <p:spPr bwMode="auto">
          <a:xfrm flipH="1">
            <a:off x="3659188" y="2595563"/>
            <a:ext cx="168275" cy="35083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86" name="Line 22"/>
          <p:cNvSpPr>
            <a:spLocks noChangeShapeType="1"/>
          </p:cNvSpPr>
          <p:nvPr/>
        </p:nvSpPr>
        <p:spPr bwMode="auto">
          <a:xfrm flipH="1">
            <a:off x="3927475" y="2711450"/>
            <a:ext cx="120650" cy="223838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87" name="Line 23"/>
          <p:cNvSpPr>
            <a:spLocks noChangeShapeType="1"/>
          </p:cNvSpPr>
          <p:nvPr/>
        </p:nvSpPr>
        <p:spPr bwMode="auto">
          <a:xfrm flipH="1">
            <a:off x="5294313" y="3098800"/>
            <a:ext cx="409575" cy="8191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88" name="Line 24"/>
          <p:cNvSpPr>
            <a:spLocks noChangeShapeType="1"/>
          </p:cNvSpPr>
          <p:nvPr/>
        </p:nvSpPr>
        <p:spPr bwMode="auto">
          <a:xfrm flipH="1">
            <a:off x="5554663" y="3543300"/>
            <a:ext cx="169862" cy="350838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90" name="Line 26"/>
          <p:cNvSpPr>
            <a:spLocks noChangeShapeType="1"/>
          </p:cNvSpPr>
          <p:nvPr/>
        </p:nvSpPr>
        <p:spPr bwMode="auto">
          <a:xfrm flipH="1">
            <a:off x="5035550" y="3109913"/>
            <a:ext cx="379413" cy="773112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91" name="Line 27"/>
          <p:cNvSpPr>
            <a:spLocks noChangeShapeType="1"/>
          </p:cNvSpPr>
          <p:nvPr/>
        </p:nvSpPr>
        <p:spPr bwMode="auto">
          <a:xfrm flipH="1">
            <a:off x="4846638" y="3086100"/>
            <a:ext cx="307975" cy="6445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92" name="Line 28"/>
          <p:cNvSpPr>
            <a:spLocks noChangeShapeType="1"/>
          </p:cNvSpPr>
          <p:nvPr/>
        </p:nvSpPr>
        <p:spPr bwMode="auto">
          <a:xfrm flipH="1">
            <a:off x="4765675" y="3051175"/>
            <a:ext cx="169863" cy="350838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93" name="Line 29"/>
          <p:cNvSpPr>
            <a:spLocks noChangeShapeType="1"/>
          </p:cNvSpPr>
          <p:nvPr/>
        </p:nvSpPr>
        <p:spPr bwMode="auto">
          <a:xfrm flipH="1">
            <a:off x="6342063" y="2724150"/>
            <a:ext cx="90487" cy="2222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94" name="Line 30"/>
          <p:cNvSpPr>
            <a:spLocks noChangeShapeType="1"/>
          </p:cNvSpPr>
          <p:nvPr/>
        </p:nvSpPr>
        <p:spPr bwMode="auto">
          <a:xfrm flipH="1">
            <a:off x="6183313" y="2735263"/>
            <a:ext cx="109537" cy="2349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95" name="Rectangle 31"/>
          <p:cNvSpPr>
            <a:spLocks noChangeArrowheads="1"/>
          </p:cNvSpPr>
          <p:nvPr/>
        </p:nvSpPr>
        <p:spPr bwMode="auto">
          <a:xfrm>
            <a:off x="3868738" y="4632325"/>
            <a:ext cx="498475" cy="573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98" name="Line 34"/>
          <p:cNvSpPr>
            <a:spLocks noChangeShapeType="1"/>
          </p:cNvSpPr>
          <p:nvPr/>
        </p:nvSpPr>
        <p:spPr bwMode="auto">
          <a:xfrm flipH="1">
            <a:off x="4117975" y="4760913"/>
            <a:ext cx="228600" cy="4445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499" name="Line 35"/>
          <p:cNvSpPr>
            <a:spLocks noChangeShapeType="1"/>
          </p:cNvSpPr>
          <p:nvPr/>
        </p:nvSpPr>
        <p:spPr bwMode="auto">
          <a:xfrm flipH="1">
            <a:off x="3948113" y="4654550"/>
            <a:ext cx="279400" cy="55086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500" name="Line 36"/>
          <p:cNvSpPr>
            <a:spLocks noChangeShapeType="1"/>
          </p:cNvSpPr>
          <p:nvPr/>
        </p:nvSpPr>
        <p:spPr bwMode="auto">
          <a:xfrm flipH="1">
            <a:off x="3878263" y="4654550"/>
            <a:ext cx="169862" cy="3524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8502" name="Text Box 38"/>
          <p:cNvSpPr txBox="1">
            <a:spLocks noChangeArrowheads="1"/>
          </p:cNvSpPr>
          <p:nvPr/>
        </p:nvSpPr>
        <p:spPr bwMode="auto">
          <a:xfrm>
            <a:off x="4554538" y="4703763"/>
            <a:ext cx="224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</a:t>
            </a:r>
            <a:r>
              <a:rPr lang="el-GR"/>
              <a:t>Δυνητικό</a:t>
            </a:r>
            <a:r>
              <a:rPr lang="en-US"/>
              <a:t>/CIP</a:t>
            </a:r>
            <a:endParaRPr lang="en-US" sz="3600" b="1"/>
          </a:p>
        </p:txBody>
      </p:sp>
      <p:sp>
        <p:nvSpPr>
          <p:cNvPr id="958510" name="Text Box 46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Text Box 1026"/>
          <p:cNvSpPr txBox="1">
            <a:spLocks noChangeArrowheads="1"/>
          </p:cNvSpPr>
          <p:nvPr/>
        </p:nvSpPr>
        <p:spPr bwMode="auto">
          <a:xfrm>
            <a:off x="2328863" y="139700"/>
            <a:ext cx="681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990000"/>
                </a:solidFill>
              </a:rPr>
              <a:t>...</a:t>
            </a:r>
            <a:r>
              <a:rPr lang="el-GR">
                <a:solidFill>
                  <a:srgbClr val="990000"/>
                </a:solidFill>
              </a:rPr>
              <a:t>στο σύνολο της εφοδιαστικής αλυσίδας</a:t>
            </a:r>
            <a:r>
              <a:rPr lang="en-US">
                <a:solidFill>
                  <a:srgbClr val="990000"/>
                </a:solidFill>
              </a:rPr>
              <a:t> ...</a:t>
            </a:r>
            <a:endParaRPr lang="en-US">
              <a:solidFill>
                <a:srgbClr val="990000"/>
              </a:solidFill>
              <a:latin typeface="02RotisSemiSans" pitchFamily="2" charset="0"/>
            </a:endParaRPr>
          </a:p>
        </p:txBody>
      </p:sp>
      <p:sp>
        <p:nvSpPr>
          <p:cNvPr id="960515" name="Line 1027"/>
          <p:cNvSpPr>
            <a:spLocks noChangeShapeType="1"/>
          </p:cNvSpPr>
          <p:nvPr/>
        </p:nvSpPr>
        <p:spPr bwMode="auto">
          <a:xfrm>
            <a:off x="3271838" y="1717675"/>
            <a:ext cx="0" cy="4240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0516" name="Line 1028"/>
          <p:cNvSpPr>
            <a:spLocks noChangeShapeType="1"/>
          </p:cNvSpPr>
          <p:nvPr/>
        </p:nvSpPr>
        <p:spPr bwMode="auto">
          <a:xfrm>
            <a:off x="2855913" y="5605463"/>
            <a:ext cx="568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0517" name="Text Box 1029"/>
          <p:cNvSpPr txBox="1">
            <a:spLocks noChangeArrowheads="1"/>
          </p:cNvSpPr>
          <p:nvPr/>
        </p:nvSpPr>
        <p:spPr bwMode="auto">
          <a:xfrm>
            <a:off x="8345488" y="5815013"/>
            <a:ext cx="801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χρόνος</a:t>
            </a:r>
            <a:endParaRPr lang="de-DE" sz="1400" b="1"/>
          </a:p>
        </p:txBody>
      </p:sp>
      <p:sp>
        <p:nvSpPr>
          <p:cNvPr id="960518" name="Text Box 1030"/>
          <p:cNvSpPr txBox="1">
            <a:spLocks noChangeArrowheads="1"/>
          </p:cNvSpPr>
          <p:nvPr/>
        </p:nvSpPr>
        <p:spPr bwMode="auto">
          <a:xfrm>
            <a:off x="1827213" y="1247775"/>
            <a:ext cx="84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ευελιξία</a:t>
            </a:r>
            <a:endParaRPr lang="de-DE" sz="1400" b="1"/>
          </a:p>
        </p:txBody>
      </p:sp>
      <p:sp>
        <p:nvSpPr>
          <p:cNvPr id="960519" name="Line 1031"/>
          <p:cNvSpPr>
            <a:spLocks noChangeShapeType="1"/>
          </p:cNvSpPr>
          <p:nvPr/>
        </p:nvSpPr>
        <p:spPr bwMode="auto">
          <a:xfrm>
            <a:off x="3094038" y="4418013"/>
            <a:ext cx="2968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0520" name="Line 1032"/>
          <p:cNvSpPr>
            <a:spLocks noChangeShapeType="1"/>
          </p:cNvSpPr>
          <p:nvPr/>
        </p:nvSpPr>
        <p:spPr bwMode="auto">
          <a:xfrm>
            <a:off x="3094038" y="3155950"/>
            <a:ext cx="2968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0521" name="Text Box 1033"/>
          <p:cNvSpPr txBox="1">
            <a:spLocks noChangeArrowheads="1"/>
          </p:cNvSpPr>
          <p:nvPr/>
        </p:nvSpPr>
        <p:spPr bwMode="auto">
          <a:xfrm>
            <a:off x="2525713" y="2486025"/>
            <a:ext cx="73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υψηλή</a:t>
            </a:r>
            <a:endParaRPr lang="de-DE" sz="1400" b="1"/>
          </a:p>
        </p:txBody>
      </p:sp>
      <p:sp>
        <p:nvSpPr>
          <p:cNvPr id="960522" name="Text Box 1034"/>
          <p:cNvSpPr txBox="1">
            <a:spLocks noChangeArrowheads="1"/>
          </p:cNvSpPr>
          <p:nvPr/>
        </p:nvSpPr>
        <p:spPr bwMode="auto">
          <a:xfrm>
            <a:off x="2643188" y="3538538"/>
            <a:ext cx="604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μέση</a:t>
            </a:r>
            <a:endParaRPr lang="de-DE" sz="1400" b="1"/>
          </a:p>
        </p:txBody>
      </p:sp>
      <p:sp>
        <p:nvSpPr>
          <p:cNvPr id="960523" name="Text Box 1035"/>
          <p:cNvSpPr txBox="1">
            <a:spLocks noChangeArrowheads="1"/>
          </p:cNvSpPr>
          <p:nvPr/>
        </p:nvSpPr>
        <p:spPr bwMode="auto">
          <a:xfrm>
            <a:off x="2470150" y="4873625"/>
            <a:ext cx="90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b="1"/>
              <a:t>χαμηλή</a:t>
            </a:r>
            <a:endParaRPr lang="de-DE" sz="1400" b="1"/>
          </a:p>
        </p:txBody>
      </p:sp>
      <p:sp>
        <p:nvSpPr>
          <p:cNvPr id="960524" name="Text Box 1036"/>
          <p:cNvSpPr txBox="1">
            <a:spLocks noChangeArrowheads="1"/>
          </p:cNvSpPr>
          <p:nvPr/>
        </p:nvSpPr>
        <p:spPr bwMode="auto">
          <a:xfrm>
            <a:off x="4205288" y="5724525"/>
            <a:ext cx="3997325" cy="396875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000" b="1"/>
              <a:t>Σ </a:t>
            </a:r>
            <a:r>
              <a:rPr lang="el-GR" sz="2000" b="1"/>
              <a:t>ώρες</a:t>
            </a:r>
            <a:r>
              <a:rPr lang="en-US" sz="2000" b="1"/>
              <a:t> </a:t>
            </a:r>
            <a:r>
              <a:rPr lang="el-GR" sz="2000" b="1"/>
              <a:t>ή</a:t>
            </a:r>
            <a:r>
              <a:rPr lang="en-US" sz="2000" b="1"/>
              <a:t> </a:t>
            </a:r>
            <a:r>
              <a:rPr lang="el-GR" sz="2000" b="1"/>
              <a:t>μέρες</a:t>
            </a:r>
            <a:r>
              <a:rPr lang="en-US" sz="2000" b="1"/>
              <a:t> ...</a:t>
            </a:r>
            <a:endParaRPr lang="de-DE" sz="2000" b="1"/>
          </a:p>
        </p:txBody>
      </p:sp>
      <p:grpSp>
        <p:nvGrpSpPr>
          <p:cNvPr id="960549" name="Group 1061"/>
          <p:cNvGrpSpPr>
            <a:grpSpLocks/>
          </p:cNvGrpSpPr>
          <p:nvPr/>
        </p:nvGrpSpPr>
        <p:grpSpPr bwMode="auto">
          <a:xfrm>
            <a:off x="3640138" y="2349500"/>
            <a:ext cx="5056187" cy="1730375"/>
            <a:chOff x="2293" y="1480"/>
            <a:chExt cx="3185" cy="1090"/>
          </a:xfrm>
        </p:grpSpPr>
        <p:sp>
          <p:nvSpPr>
            <p:cNvPr id="960534" name="Line 1046"/>
            <p:cNvSpPr>
              <a:spLocks noChangeShapeType="1"/>
            </p:cNvSpPr>
            <p:nvPr/>
          </p:nvSpPr>
          <p:spPr bwMode="auto">
            <a:xfrm>
              <a:off x="2293" y="1791"/>
              <a:ext cx="1066" cy="16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35" name="Line 1047"/>
            <p:cNvSpPr>
              <a:spLocks noChangeShapeType="1"/>
            </p:cNvSpPr>
            <p:nvPr/>
          </p:nvSpPr>
          <p:spPr bwMode="auto">
            <a:xfrm rot="1969534">
              <a:off x="2673" y="1480"/>
              <a:ext cx="1066" cy="16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36" name="Line 1048"/>
            <p:cNvSpPr>
              <a:spLocks noChangeShapeType="1"/>
            </p:cNvSpPr>
            <p:nvPr/>
          </p:nvSpPr>
          <p:spPr bwMode="auto">
            <a:xfrm rot="19382853">
              <a:off x="2337" y="2243"/>
              <a:ext cx="1065" cy="16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37" name="Line 1049"/>
            <p:cNvSpPr>
              <a:spLocks noChangeShapeType="1"/>
            </p:cNvSpPr>
            <p:nvPr/>
          </p:nvSpPr>
          <p:spPr bwMode="auto">
            <a:xfrm rot="19492348">
              <a:off x="3714" y="2407"/>
              <a:ext cx="1066" cy="163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38" name="Line 1050"/>
            <p:cNvSpPr>
              <a:spLocks noChangeShapeType="1"/>
            </p:cNvSpPr>
            <p:nvPr/>
          </p:nvSpPr>
          <p:spPr bwMode="auto">
            <a:xfrm>
              <a:off x="4412" y="2118"/>
              <a:ext cx="1066" cy="16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39" name="Line 1051"/>
            <p:cNvSpPr>
              <a:spLocks noChangeShapeType="1"/>
            </p:cNvSpPr>
            <p:nvPr/>
          </p:nvSpPr>
          <p:spPr bwMode="auto">
            <a:xfrm>
              <a:off x="3359" y="1955"/>
              <a:ext cx="1066" cy="163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60548" name="Group 1060"/>
          <p:cNvGrpSpPr>
            <a:grpSpLocks/>
          </p:cNvGrpSpPr>
          <p:nvPr/>
        </p:nvGrpSpPr>
        <p:grpSpPr bwMode="auto">
          <a:xfrm>
            <a:off x="3454400" y="1865313"/>
            <a:ext cx="5160963" cy="3352800"/>
            <a:chOff x="2176" y="1175"/>
            <a:chExt cx="3251" cy="2112"/>
          </a:xfrm>
        </p:grpSpPr>
        <p:sp>
          <p:nvSpPr>
            <p:cNvPr id="960542" name="Freeform 1054"/>
            <p:cNvSpPr>
              <a:spLocks/>
            </p:cNvSpPr>
            <p:nvPr/>
          </p:nvSpPr>
          <p:spPr bwMode="auto">
            <a:xfrm>
              <a:off x="2176" y="1529"/>
              <a:ext cx="1116" cy="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48"/>
                </a:cxn>
                <a:cxn ang="0">
                  <a:pos x="768" y="288"/>
                </a:cxn>
                <a:cxn ang="0">
                  <a:pos x="1440" y="1104"/>
                </a:cxn>
                <a:cxn ang="0">
                  <a:pos x="1584" y="1728"/>
                </a:cxn>
                <a:cxn ang="0">
                  <a:pos x="2544" y="1872"/>
                </a:cxn>
                <a:cxn ang="0">
                  <a:pos x="3216" y="1824"/>
                </a:cxn>
                <a:cxn ang="0">
                  <a:pos x="3600" y="864"/>
                </a:cxn>
                <a:cxn ang="0">
                  <a:pos x="4080" y="480"/>
                </a:cxn>
              </a:cxnLst>
              <a:rect l="0" t="0" r="r" b="b"/>
              <a:pathLst>
                <a:path w="4080" h="1992">
                  <a:moveTo>
                    <a:pt x="0" y="0"/>
                  </a:moveTo>
                  <a:cubicBezTo>
                    <a:pt x="56" y="0"/>
                    <a:pt x="112" y="0"/>
                    <a:pt x="240" y="48"/>
                  </a:cubicBezTo>
                  <a:cubicBezTo>
                    <a:pt x="368" y="96"/>
                    <a:pt x="568" y="112"/>
                    <a:pt x="768" y="288"/>
                  </a:cubicBezTo>
                  <a:cubicBezTo>
                    <a:pt x="968" y="464"/>
                    <a:pt x="1304" y="864"/>
                    <a:pt x="1440" y="1104"/>
                  </a:cubicBezTo>
                  <a:cubicBezTo>
                    <a:pt x="1576" y="1344"/>
                    <a:pt x="1400" y="1600"/>
                    <a:pt x="1584" y="1728"/>
                  </a:cubicBezTo>
                  <a:cubicBezTo>
                    <a:pt x="1768" y="1856"/>
                    <a:pt x="2272" y="1856"/>
                    <a:pt x="2544" y="1872"/>
                  </a:cubicBezTo>
                  <a:cubicBezTo>
                    <a:pt x="2816" y="1888"/>
                    <a:pt x="3040" y="1992"/>
                    <a:pt x="3216" y="1824"/>
                  </a:cubicBezTo>
                  <a:cubicBezTo>
                    <a:pt x="3392" y="1656"/>
                    <a:pt x="3456" y="1088"/>
                    <a:pt x="3600" y="864"/>
                  </a:cubicBezTo>
                  <a:cubicBezTo>
                    <a:pt x="3744" y="640"/>
                    <a:pt x="4000" y="544"/>
                    <a:pt x="4080" y="480"/>
                  </a:cubicBezTo>
                </a:path>
              </a:pathLst>
            </a:custGeom>
            <a:noFill/>
            <a:ln w="57150" cap="flat" cmpd="sng">
              <a:solidFill>
                <a:srgbClr val="663300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43" name="Freeform 1055"/>
            <p:cNvSpPr>
              <a:spLocks/>
            </p:cNvSpPr>
            <p:nvPr/>
          </p:nvSpPr>
          <p:spPr bwMode="auto">
            <a:xfrm>
              <a:off x="3247" y="1741"/>
              <a:ext cx="1115" cy="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48"/>
                </a:cxn>
                <a:cxn ang="0">
                  <a:pos x="768" y="288"/>
                </a:cxn>
                <a:cxn ang="0">
                  <a:pos x="1440" y="1104"/>
                </a:cxn>
                <a:cxn ang="0">
                  <a:pos x="1584" y="1728"/>
                </a:cxn>
                <a:cxn ang="0">
                  <a:pos x="2544" y="1872"/>
                </a:cxn>
                <a:cxn ang="0">
                  <a:pos x="3216" y="1824"/>
                </a:cxn>
                <a:cxn ang="0">
                  <a:pos x="3600" y="864"/>
                </a:cxn>
                <a:cxn ang="0">
                  <a:pos x="4080" y="480"/>
                </a:cxn>
              </a:cxnLst>
              <a:rect l="0" t="0" r="r" b="b"/>
              <a:pathLst>
                <a:path w="4080" h="1992">
                  <a:moveTo>
                    <a:pt x="0" y="0"/>
                  </a:moveTo>
                  <a:cubicBezTo>
                    <a:pt x="56" y="0"/>
                    <a:pt x="112" y="0"/>
                    <a:pt x="240" y="48"/>
                  </a:cubicBezTo>
                  <a:cubicBezTo>
                    <a:pt x="368" y="96"/>
                    <a:pt x="568" y="112"/>
                    <a:pt x="768" y="288"/>
                  </a:cubicBezTo>
                  <a:cubicBezTo>
                    <a:pt x="968" y="464"/>
                    <a:pt x="1304" y="864"/>
                    <a:pt x="1440" y="1104"/>
                  </a:cubicBezTo>
                  <a:cubicBezTo>
                    <a:pt x="1576" y="1344"/>
                    <a:pt x="1400" y="1600"/>
                    <a:pt x="1584" y="1728"/>
                  </a:cubicBezTo>
                  <a:cubicBezTo>
                    <a:pt x="1768" y="1856"/>
                    <a:pt x="2272" y="1856"/>
                    <a:pt x="2544" y="1872"/>
                  </a:cubicBezTo>
                  <a:cubicBezTo>
                    <a:pt x="2816" y="1888"/>
                    <a:pt x="3040" y="1992"/>
                    <a:pt x="3216" y="1824"/>
                  </a:cubicBezTo>
                  <a:cubicBezTo>
                    <a:pt x="3392" y="1656"/>
                    <a:pt x="3456" y="1088"/>
                    <a:pt x="3600" y="864"/>
                  </a:cubicBezTo>
                  <a:cubicBezTo>
                    <a:pt x="3744" y="640"/>
                    <a:pt x="4000" y="544"/>
                    <a:pt x="4080" y="480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44" name="Freeform 1056"/>
            <p:cNvSpPr>
              <a:spLocks/>
            </p:cNvSpPr>
            <p:nvPr/>
          </p:nvSpPr>
          <p:spPr bwMode="auto">
            <a:xfrm>
              <a:off x="4311" y="1968"/>
              <a:ext cx="1116" cy="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48"/>
                </a:cxn>
                <a:cxn ang="0">
                  <a:pos x="768" y="288"/>
                </a:cxn>
                <a:cxn ang="0">
                  <a:pos x="1440" y="1104"/>
                </a:cxn>
                <a:cxn ang="0">
                  <a:pos x="1584" y="1728"/>
                </a:cxn>
                <a:cxn ang="0">
                  <a:pos x="2544" y="1872"/>
                </a:cxn>
                <a:cxn ang="0">
                  <a:pos x="3216" y="1824"/>
                </a:cxn>
                <a:cxn ang="0">
                  <a:pos x="3600" y="864"/>
                </a:cxn>
                <a:cxn ang="0">
                  <a:pos x="4080" y="480"/>
                </a:cxn>
              </a:cxnLst>
              <a:rect l="0" t="0" r="r" b="b"/>
              <a:pathLst>
                <a:path w="4080" h="1992">
                  <a:moveTo>
                    <a:pt x="0" y="0"/>
                  </a:moveTo>
                  <a:cubicBezTo>
                    <a:pt x="56" y="0"/>
                    <a:pt x="112" y="0"/>
                    <a:pt x="240" y="48"/>
                  </a:cubicBezTo>
                  <a:cubicBezTo>
                    <a:pt x="368" y="96"/>
                    <a:pt x="568" y="112"/>
                    <a:pt x="768" y="288"/>
                  </a:cubicBezTo>
                  <a:cubicBezTo>
                    <a:pt x="968" y="464"/>
                    <a:pt x="1304" y="864"/>
                    <a:pt x="1440" y="1104"/>
                  </a:cubicBezTo>
                  <a:cubicBezTo>
                    <a:pt x="1576" y="1344"/>
                    <a:pt x="1400" y="1600"/>
                    <a:pt x="1584" y="1728"/>
                  </a:cubicBezTo>
                  <a:cubicBezTo>
                    <a:pt x="1768" y="1856"/>
                    <a:pt x="2272" y="1856"/>
                    <a:pt x="2544" y="1872"/>
                  </a:cubicBezTo>
                  <a:cubicBezTo>
                    <a:pt x="2816" y="1888"/>
                    <a:pt x="3040" y="1992"/>
                    <a:pt x="3216" y="1824"/>
                  </a:cubicBezTo>
                  <a:cubicBezTo>
                    <a:pt x="3392" y="1656"/>
                    <a:pt x="3456" y="1088"/>
                    <a:pt x="3600" y="864"/>
                  </a:cubicBezTo>
                  <a:cubicBezTo>
                    <a:pt x="3744" y="640"/>
                    <a:pt x="4000" y="544"/>
                    <a:pt x="4080" y="480"/>
                  </a:cubicBezTo>
                </a:path>
              </a:pathLst>
            </a:custGeom>
            <a:noFill/>
            <a:ln w="57150" cap="flat" cmpd="sng">
              <a:solidFill>
                <a:srgbClr val="CC00CC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45" name="Freeform 1057"/>
            <p:cNvSpPr>
              <a:spLocks/>
            </p:cNvSpPr>
            <p:nvPr/>
          </p:nvSpPr>
          <p:spPr bwMode="auto">
            <a:xfrm rot="2808083">
              <a:off x="2615" y="1377"/>
              <a:ext cx="716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48"/>
                </a:cxn>
                <a:cxn ang="0">
                  <a:pos x="768" y="288"/>
                </a:cxn>
                <a:cxn ang="0">
                  <a:pos x="1440" y="1104"/>
                </a:cxn>
                <a:cxn ang="0">
                  <a:pos x="1584" y="1728"/>
                </a:cxn>
                <a:cxn ang="0">
                  <a:pos x="2544" y="1872"/>
                </a:cxn>
                <a:cxn ang="0">
                  <a:pos x="3216" y="1824"/>
                </a:cxn>
                <a:cxn ang="0">
                  <a:pos x="3600" y="864"/>
                </a:cxn>
                <a:cxn ang="0">
                  <a:pos x="4080" y="480"/>
                </a:cxn>
              </a:cxnLst>
              <a:rect l="0" t="0" r="r" b="b"/>
              <a:pathLst>
                <a:path w="4080" h="1992">
                  <a:moveTo>
                    <a:pt x="0" y="0"/>
                  </a:moveTo>
                  <a:cubicBezTo>
                    <a:pt x="56" y="0"/>
                    <a:pt x="112" y="0"/>
                    <a:pt x="240" y="48"/>
                  </a:cubicBezTo>
                  <a:cubicBezTo>
                    <a:pt x="368" y="96"/>
                    <a:pt x="568" y="112"/>
                    <a:pt x="768" y="288"/>
                  </a:cubicBezTo>
                  <a:cubicBezTo>
                    <a:pt x="968" y="464"/>
                    <a:pt x="1304" y="864"/>
                    <a:pt x="1440" y="1104"/>
                  </a:cubicBezTo>
                  <a:cubicBezTo>
                    <a:pt x="1576" y="1344"/>
                    <a:pt x="1400" y="1600"/>
                    <a:pt x="1584" y="1728"/>
                  </a:cubicBezTo>
                  <a:cubicBezTo>
                    <a:pt x="1768" y="1856"/>
                    <a:pt x="2272" y="1856"/>
                    <a:pt x="2544" y="1872"/>
                  </a:cubicBezTo>
                  <a:cubicBezTo>
                    <a:pt x="2816" y="1888"/>
                    <a:pt x="3040" y="1992"/>
                    <a:pt x="3216" y="1824"/>
                  </a:cubicBezTo>
                  <a:cubicBezTo>
                    <a:pt x="3392" y="1656"/>
                    <a:pt x="3456" y="1088"/>
                    <a:pt x="3600" y="864"/>
                  </a:cubicBezTo>
                  <a:cubicBezTo>
                    <a:pt x="3744" y="640"/>
                    <a:pt x="4000" y="544"/>
                    <a:pt x="4080" y="48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46" name="Freeform 1058"/>
            <p:cNvSpPr>
              <a:spLocks/>
            </p:cNvSpPr>
            <p:nvPr/>
          </p:nvSpPr>
          <p:spPr bwMode="auto">
            <a:xfrm rot="1803983">
              <a:off x="3936" y="2736"/>
              <a:ext cx="88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48"/>
                </a:cxn>
                <a:cxn ang="0">
                  <a:pos x="768" y="288"/>
                </a:cxn>
                <a:cxn ang="0">
                  <a:pos x="1440" y="1104"/>
                </a:cxn>
                <a:cxn ang="0">
                  <a:pos x="1584" y="1728"/>
                </a:cxn>
                <a:cxn ang="0">
                  <a:pos x="2544" y="1872"/>
                </a:cxn>
                <a:cxn ang="0">
                  <a:pos x="3216" y="1824"/>
                </a:cxn>
                <a:cxn ang="0">
                  <a:pos x="3600" y="864"/>
                </a:cxn>
                <a:cxn ang="0">
                  <a:pos x="4080" y="480"/>
                </a:cxn>
              </a:cxnLst>
              <a:rect l="0" t="0" r="r" b="b"/>
              <a:pathLst>
                <a:path w="4080" h="1992">
                  <a:moveTo>
                    <a:pt x="0" y="0"/>
                  </a:moveTo>
                  <a:cubicBezTo>
                    <a:pt x="56" y="0"/>
                    <a:pt x="112" y="0"/>
                    <a:pt x="240" y="48"/>
                  </a:cubicBezTo>
                  <a:cubicBezTo>
                    <a:pt x="368" y="96"/>
                    <a:pt x="568" y="112"/>
                    <a:pt x="768" y="288"/>
                  </a:cubicBezTo>
                  <a:cubicBezTo>
                    <a:pt x="968" y="464"/>
                    <a:pt x="1304" y="864"/>
                    <a:pt x="1440" y="1104"/>
                  </a:cubicBezTo>
                  <a:cubicBezTo>
                    <a:pt x="1576" y="1344"/>
                    <a:pt x="1400" y="1600"/>
                    <a:pt x="1584" y="1728"/>
                  </a:cubicBezTo>
                  <a:cubicBezTo>
                    <a:pt x="1768" y="1856"/>
                    <a:pt x="2272" y="1856"/>
                    <a:pt x="2544" y="1872"/>
                  </a:cubicBezTo>
                  <a:cubicBezTo>
                    <a:pt x="2816" y="1888"/>
                    <a:pt x="3040" y="1992"/>
                    <a:pt x="3216" y="1824"/>
                  </a:cubicBezTo>
                  <a:cubicBezTo>
                    <a:pt x="3392" y="1656"/>
                    <a:pt x="3456" y="1088"/>
                    <a:pt x="3600" y="864"/>
                  </a:cubicBezTo>
                  <a:cubicBezTo>
                    <a:pt x="3744" y="640"/>
                    <a:pt x="4000" y="544"/>
                    <a:pt x="4080" y="480"/>
                  </a:cubicBezTo>
                </a:path>
              </a:pathLst>
            </a:custGeom>
            <a:noFill/>
            <a:ln w="57150" cap="flat" cmpd="sng">
              <a:solidFill>
                <a:srgbClr val="FF0066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0547" name="Freeform 1059"/>
            <p:cNvSpPr>
              <a:spLocks/>
            </p:cNvSpPr>
            <p:nvPr/>
          </p:nvSpPr>
          <p:spPr bwMode="auto">
            <a:xfrm rot="18993082">
              <a:off x="2202" y="2458"/>
              <a:ext cx="1115" cy="8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48"/>
                </a:cxn>
                <a:cxn ang="0">
                  <a:pos x="768" y="288"/>
                </a:cxn>
                <a:cxn ang="0">
                  <a:pos x="1440" y="1104"/>
                </a:cxn>
                <a:cxn ang="0">
                  <a:pos x="1584" y="1728"/>
                </a:cxn>
                <a:cxn ang="0">
                  <a:pos x="2544" y="1872"/>
                </a:cxn>
                <a:cxn ang="0">
                  <a:pos x="3216" y="1824"/>
                </a:cxn>
                <a:cxn ang="0">
                  <a:pos x="3600" y="864"/>
                </a:cxn>
                <a:cxn ang="0">
                  <a:pos x="4080" y="480"/>
                </a:cxn>
              </a:cxnLst>
              <a:rect l="0" t="0" r="r" b="b"/>
              <a:pathLst>
                <a:path w="4080" h="1992">
                  <a:moveTo>
                    <a:pt x="0" y="0"/>
                  </a:moveTo>
                  <a:cubicBezTo>
                    <a:pt x="56" y="0"/>
                    <a:pt x="112" y="0"/>
                    <a:pt x="240" y="48"/>
                  </a:cubicBezTo>
                  <a:cubicBezTo>
                    <a:pt x="368" y="96"/>
                    <a:pt x="568" y="112"/>
                    <a:pt x="768" y="288"/>
                  </a:cubicBezTo>
                  <a:cubicBezTo>
                    <a:pt x="968" y="464"/>
                    <a:pt x="1304" y="864"/>
                    <a:pt x="1440" y="1104"/>
                  </a:cubicBezTo>
                  <a:cubicBezTo>
                    <a:pt x="1576" y="1344"/>
                    <a:pt x="1400" y="1600"/>
                    <a:pt x="1584" y="1728"/>
                  </a:cubicBezTo>
                  <a:cubicBezTo>
                    <a:pt x="1768" y="1856"/>
                    <a:pt x="2272" y="1856"/>
                    <a:pt x="2544" y="1872"/>
                  </a:cubicBezTo>
                  <a:cubicBezTo>
                    <a:pt x="2816" y="1888"/>
                    <a:pt x="3040" y="1992"/>
                    <a:pt x="3216" y="1824"/>
                  </a:cubicBezTo>
                  <a:cubicBezTo>
                    <a:pt x="3392" y="1656"/>
                    <a:pt x="3456" y="1088"/>
                    <a:pt x="3600" y="864"/>
                  </a:cubicBezTo>
                  <a:cubicBezTo>
                    <a:pt x="3744" y="640"/>
                    <a:pt x="4000" y="544"/>
                    <a:pt x="4080" y="48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60553" name="Text Box 1065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1563" y="138113"/>
            <a:ext cx="3987800" cy="419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00"/>
                </a:solidFill>
                <a:latin typeface="Arial" charset="0"/>
              </a:rPr>
              <a:t>Στόχοι της </a:t>
            </a:r>
            <a:r>
              <a:rPr lang="de-DE" sz="2400">
                <a:solidFill>
                  <a:srgbClr val="990000"/>
                </a:solidFill>
                <a:latin typeface="Arial" charset="0"/>
              </a:rPr>
              <a:t>Leonardo Group</a:t>
            </a:r>
            <a:endParaRPr lang="de-DE">
              <a:solidFill>
                <a:srgbClr val="990000"/>
              </a:solidFill>
            </a:endParaRP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3197225" y="1524000"/>
            <a:ext cx="482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A50021"/>
                </a:solidFill>
              </a:rPr>
              <a:t>παραγωγή οποιουδήποτε αγαθού </a:t>
            </a:r>
          </a:p>
          <a:p>
            <a:r>
              <a:rPr lang="el-GR">
                <a:solidFill>
                  <a:srgbClr val="A50021"/>
                </a:solidFill>
              </a:rPr>
              <a:t>σε οιονδήποτε χρόνο</a:t>
            </a:r>
            <a:endParaRPr lang="de-DE">
              <a:solidFill>
                <a:srgbClr val="A50021"/>
              </a:solidFill>
            </a:endParaRPr>
          </a:p>
        </p:txBody>
      </p:sp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3146425" y="2451100"/>
            <a:ext cx="2690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>
                <a:solidFill>
                  <a:srgbClr val="A50021"/>
                </a:solidFill>
              </a:rPr>
              <a:t>στο μικρότερο κόστος</a:t>
            </a:r>
            <a:endParaRPr lang="de-DE">
              <a:solidFill>
                <a:srgbClr val="A50021"/>
              </a:solidFill>
            </a:endParaRPr>
          </a:p>
        </p:txBody>
      </p:sp>
      <p:sp>
        <p:nvSpPr>
          <p:cNvPr id="800774" name="Text Box 6"/>
          <p:cNvSpPr txBox="1">
            <a:spLocks noChangeArrowheads="1"/>
          </p:cNvSpPr>
          <p:nvPr/>
        </p:nvSpPr>
        <p:spPr bwMode="auto">
          <a:xfrm>
            <a:off x="3121025" y="3162300"/>
            <a:ext cx="4541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>
              <a:solidFill>
                <a:srgbClr val="A50021"/>
              </a:solidFill>
            </a:endParaRPr>
          </a:p>
          <a:p>
            <a:r>
              <a:rPr lang="el-GR">
                <a:solidFill>
                  <a:srgbClr val="A50021"/>
                </a:solidFill>
              </a:rPr>
              <a:t>στον συντομότερο</a:t>
            </a:r>
            <a:r>
              <a:rPr lang="en-GB">
                <a:solidFill>
                  <a:srgbClr val="A50021"/>
                </a:solidFill>
              </a:rPr>
              <a:t> </a:t>
            </a:r>
            <a:r>
              <a:rPr lang="el-GR">
                <a:solidFill>
                  <a:srgbClr val="A50021"/>
                </a:solidFill>
              </a:rPr>
              <a:t>δυνατό </a:t>
            </a:r>
          </a:p>
          <a:p>
            <a:r>
              <a:rPr lang="el-GR">
                <a:solidFill>
                  <a:srgbClr val="A50021"/>
                </a:solidFill>
              </a:rPr>
              <a:t>χρόνο προσπέλασης (</a:t>
            </a:r>
            <a:r>
              <a:rPr lang="de-DE">
                <a:solidFill>
                  <a:srgbClr val="A50021"/>
                </a:solidFill>
              </a:rPr>
              <a:t>lead time)</a:t>
            </a:r>
            <a:endParaRPr lang="en-GB" b="1"/>
          </a:p>
        </p:txBody>
      </p:sp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3121025" y="4533900"/>
            <a:ext cx="394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A50021"/>
                </a:solidFill>
              </a:rPr>
              <a:t>στην επιθυμητή ημερομηνία</a:t>
            </a:r>
            <a:endParaRPr lang="en-GB">
              <a:solidFill>
                <a:srgbClr val="A50021"/>
              </a:solidFill>
            </a:endParaRPr>
          </a:p>
        </p:txBody>
      </p: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3121025" y="5283200"/>
            <a:ext cx="4391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>
                <a:solidFill>
                  <a:srgbClr val="A50021"/>
                </a:solidFill>
              </a:rPr>
              <a:t>σε καθορισμένη ποιότητα</a:t>
            </a:r>
            <a:endParaRPr lang="en-GB" b="1">
              <a:solidFill>
                <a:srgbClr val="A50021"/>
              </a:solidFill>
            </a:endParaRPr>
          </a:p>
          <a:p>
            <a:endParaRPr lang="de-DE" sz="3600" b="1">
              <a:solidFill>
                <a:srgbClr val="A50021"/>
              </a:solidFill>
            </a:endParaRPr>
          </a:p>
        </p:txBody>
      </p:sp>
      <p:sp>
        <p:nvSpPr>
          <p:cNvPr id="800784" name="Text Box 16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2755900"/>
            <a:ext cx="6121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2800">
                <a:latin typeface="Arial" charset="0"/>
              </a:rPr>
              <a:t>Τι κοινό έχουν μια πιτσαρία, μια κυκλική κίνηση και το Παρισινό μετρό;</a:t>
            </a:r>
            <a:endParaRPr lang="en-US" sz="2800">
              <a:latin typeface="Arial" charset="0"/>
            </a:endParaRPr>
          </a:p>
        </p:txBody>
      </p:sp>
      <p:grpSp>
        <p:nvGrpSpPr>
          <p:cNvPr id="870331" name="Group 955"/>
          <p:cNvGrpSpPr>
            <a:grpSpLocks/>
          </p:cNvGrpSpPr>
          <p:nvPr/>
        </p:nvGrpSpPr>
        <p:grpSpPr bwMode="auto">
          <a:xfrm>
            <a:off x="2106613" y="3967163"/>
            <a:ext cx="2097087" cy="1724025"/>
            <a:chOff x="1295" y="2795"/>
            <a:chExt cx="1321" cy="1086"/>
          </a:xfrm>
        </p:grpSpPr>
        <p:sp>
          <p:nvSpPr>
            <p:cNvPr id="869380" name="AutoShape 4"/>
            <p:cNvSpPr>
              <a:spLocks noChangeArrowheads="1"/>
            </p:cNvSpPr>
            <p:nvPr/>
          </p:nvSpPr>
          <p:spPr bwMode="auto">
            <a:xfrm rot="10795530">
              <a:off x="1295" y="3089"/>
              <a:ext cx="1321" cy="355"/>
            </a:xfrm>
            <a:custGeom>
              <a:avLst/>
              <a:gdLst>
                <a:gd name="G0" fmla="+- 1420 0 0"/>
                <a:gd name="G1" fmla="+- 21600 0 1420"/>
                <a:gd name="G2" fmla="*/ 1420 1 2"/>
                <a:gd name="G3" fmla="+- 21600 0 G2"/>
                <a:gd name="G4" fmla="+/ 1420 21600 2"/>
                <a:gd name="G5" fmla="+/ G1 0 2"/>
                <a:gd name="G6" fmla="*/ 21600 21600 1420"/>
                <a:gd name="G7" fmla="*/ G6 1 2"/>
                <a:gd name="G8" fmla="+- 21600 0 G7"/>
                <a:gd name="G9" fmla="*/ 21600 1 2"/>
                <a:gd name="G10" fmla="+- 1420 0 G9"/>
                <a:gd name="G11" fmla="?: G10 G8 0"/>
                <a:gd name="G12" fmla="?: G10 G7 21600"/>
                <a:gd name="T0" fmla="*/ 20890 w 21600"/>
                <a:gd name="T1" fmla="*/ 10800 h 21600"/>
                <a:gd name="T2" fmla="*/ 10800 w 21600"/>
                <a:gd name="T3" fmla="*/ 21600 h 21600"/>
                <a:gd name="T4" fmla="*/ 710 w 21600"/>
                <a:gd name="T5" fmla="*/ 10800 h 21600"/>
                <a:gd name="T6" fmla="*/ 10800 w 21600"/>
                <a:gd name="T7" fmla="*/ 0 h 21600"/>
                <a:gd name="T8" fmla="*/ 2510 w 21600"/>
                <a:gd name="T9" fmla="*/ 2510 h 21600"/>
                <a:gd name="T10" fmla="*/ 19090 w 21600"/>
                <a:gd name="T11" fmla="*/ 190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20" y="21600"/>
                  </a:lnTo>
                  <a:lnTo>
                    <a:pt x="2018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52157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9379" name="AutoShape 3"/>
            <p:cNvSpPr>
              <a:spLocks noChangeArrowheads="1"/>
            </p:cNvSpPr>
            <p:nvPr/>
          </p:nvSpPr>
          <p:spPr bwMode="auto">
            <a:xfrm rot="10775712">
              <a:off x="1616" y="2795"/>
              <a:ext cx="623" cy="108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72549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9381" name="Oval 5"/>
            <p:cNvSpPr>
              <a:spLocks noChangeArrowheads="1"/>
            </p:cNvSpPr>
            <p:nvPr/>
          </p:nvSpPr>
          <p:spPr bwMode="auto">
            <a:xfrm>
              <a:off x="1476" y="2984"/>
              <a:ext cx="934" cy="62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67059"/>
                    <a:invGamma/>
                  </a:srgbClr>
                </a:gs>
                <a:gs pos="100000">
                  <a:srgbClr val="969696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9382" name="Oval 6"/>
            <p:cNvSpPr>
              <a:spLocks noChangeArrowheads="1"/>
            </p:cNvSpPr>
            <p:nvPr/>
          </p:nvSpPr>
          <p:spPr bwMode="auto">
            <a:xfrm>
              <a:off x="1869" y="3184"/>
              <a:ext cx="139" cy="1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9384" name="AutoShape 8"/>
            <p:cNvSpPr>
              <a:spLocks noChangeArrowheads="1"/>
            </p:cNvSpPr>
            <p:nvPr/>
          </p:nvSpPr>
          <p:spPr bwMode="auto">
            <a:xfrm rot="10722632">
              <a:off x="1914" y="3567"/>
              <a:ext cx="55" cy="31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9385" name="AutoShape 9"/>
            <p:cNvSpPr>
              <a:spLocks noChangeArrowheads="1"/>
            </p:cNvSpPr>
            <p:nvPr/>
          </p:nvSpPr>
          <p:spPr bwMode="auto">
            <a:xfrm rot="-16298557">
              <a:off x="2455" y="3139"/>
              <a:ext cx="35" cy="178"/>
            </a:xfrm>
            <a:prstGeom prst="parallelogram">
              <a:avLst>
                <a:gd name="adj" fmla="val 18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9386" name="AutoShape 10"/>
            <p:cNvSpPr>
              <a:spLocks noChangeArrowheads="1"/>
            </p:cNvSpPr>
            <p:nvPr/>
          </p:nvSpPr>
          <p:spPr bwMode="auto">
            <a:xfrm>
              <a:off x="1914" y="2797"/>
              <a:ext cx="26" cy="21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9387" name="AutoShape 11"/>
            <p:cNvSpPr>
              <a:spLocks noChangeArrowheads="1"/>
            </p:cNvSpPr>
            <p:nvPr/>
          </p:nvSpPr>
          <p:spPr bwMode="auto">
            <a:xfrm>
              <a:off x="1340" y="3211"/>
              <a:ext cx="206" cy="43"/>
            </a:xfrm>
            <a:prstGeom prst="parallelogram">
              <a:avLst>
                <a:gd name="adj" fmla="val 333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86938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6" y="3230"/>
              <a:ext cx="13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70320" name="Group 944"/>
          <p:cNvGrpSpPr>
            <a:grpSpLocks/>
          </p:cNvGrpSpPr>
          <p:nvPr/>
        </p:nvGrpSpPr>
        <p:grpSpPr bwMode="auto">
          <a:xfrm>
            <a:off x="3676650" y="1063625"/>
            <a:ext cx="2298700" cy="1643063"/>
            <a:chOff x="2188" y="390"/>
            <a:chExt cx="1448" cy="1035"/>
          </a:xfrm>
        </p:grpSpPr>
        <p:grpSp>
          <p:nvGrpSpPr>
            <p:cNvPr id="869591" name="Group 215"/>
            <p:cNvGrpSpPr>
              <a:grpSpLocks/>
            </p:cNvGrpSpPr>
            <p:nvPr/>
          </p:nvGrpSpPr>
          <p:grpSpPr bwMode="auto">
            <a:xfrm>
              <a:off x="2188" y="390"/>
              <a:ext cx="1448" cy="1035"/>
              <a:chOff x="3700" y="2710"/>
              <a:chExt cx="1448" cy="1035"/>
            </a:xfrm>
          </p:grpSpPr>
          <p:sp>
            <p:nvSpPr>
              <p:cNvPr id="869391" name="Freeform 15"/>
              <p:cNvSpPr>
                <a:spLocks/>
              </p:cNvSpPr>
              <p:nvPr/>
            </p:nvSpPr>
            <p:spPr bwMode="auto">
              <a:xfrm>
                <a:off x="3700" y="2710"/>
                <a:ext cx="1448" cy="1035"/>
              </a:xfrm>
              <a:custGeom>
                <a:avLst/>
                <a:gdLst/>
                <a:ahLst/>
                <a:cxnLst>
                  <a:cxn ang="0">
                    <a:pos x="932" y="24"/>
                  </a:cxn>
                  <a:cxn ang="0">
                    <a:pos x="1086" y="70"/>
                  </a:cxn>
                  <a:cxn ang="0">
                    <a:pos x="1192" y="123"/>
                  </a:cxn>
                  <a:cxn ang="0">
                    <a:pos x="1298" y="203"/>
                  </a:cxn>
                  <a:cxn ang="0">
                    <a:pos x="1385" y="307"/>
                  </a:cxn>
                  <a:cxn ang="0">
                    <a:pos x="1428" y="393"/>
                  </a:cxn>
                  <a:cxn ang="0">
                    <a:pos x="1448" y="519"/>
                  </a:cxn>
                  <a:cxn ang="0">
                    <a:pos x="1441" y="608"/>
                  </a:cxn>
                  <a:cxn ang="0">
                    <a:pos x="1421" y="673"/>
                  </a:cxn>
                  <a:cxn ang="0">
                    <a:pos x="1407" y="704"/>
                  </a:cxn>
                  <a:cxn ang="0">
                    <a:pos x="1349" y="791"/>
                  </a:cxn>
                  <a:cxn ang="0">
                    <a:pos x="1274" y="861"/>
                  </a:cxn>
                  <a:cxn ang="0">
                    <a:pos x="1161" y="931"/>
                  </a:cxn>
                  <a:cxn ang="0">
                    <a:pos x="1021" y="994"/>
                  </a:cxn>
                  <a:cxn ang="0">
                    <a:pos x="911" y="1020"/>
                  </a:cxn>
                  <a:cxn ang="0">
                    <a:pos x="759" y="1035"/>
                  </a:cxn>
                  <a:cxn ang="0">
                    <a:pos x="682" y="1032"/>
                  </a:cxn>
                  <a:cxn ang="0">
                    <a:pos x="590" y="1020"/>
                  </a:cxn>
                  <a:cxn ang="0">
                    <a:pos x="446" y="989"/>
                  </a:cxn>
                  <a:cxn ang="0">
                    <a:pos x="309" y="936"/>
                  </a:cxn>
                  <a:cxn ang="0">
                    <a:pos x="234" y="895"/>
                  </a:cxn>
                  <a:cxn ang="0">
                    <a:pos x="147" y="830"/>
                  </a:cxn>
                  <a:cxn ang="0">
                    <a:pos x="77" y="750"/>
                  </a:cxn>
                  <a:cxn ang="0">
                    <a:pos x="27" y="661"/>
                  </a:cxn>
                  <a:cxn ang="0">
                    <a:pos x="3" y="567"/>
                  </a:cxn>
                  <a:cxn ang="0">
                    <a:pos x="0" y="463"/>
                  </a:cxn>
                  <a:cxn ang="0">
                    <a:pos x="17" y="381"/>
                  </a:cxn>
                  <a:cxn ang="0">
                    <a:pos x="41" y="316"/>
                  </a:cxn>
                  <a:cxn ang="0">
                    <a:pos x="89" y="244"/>
                  </a:cxn>
                  <a:cxn ang="0">
                    <a:pos x="154" y="176"/>
                  </a:cxn>
                  <a:cxn ang="0">
                    <a:pos x="241" y="121"/>
                  </a:cxn>
                  <a:cxn ang="0">
                    <a:pos x="381" y="58"/>
                  </a:cxn>
                  <a:cxn ang="0">
                    <a:pos x="501" y="24"/>
                  </a:cxn>
                  <a:cxn ang="0">
                    <a:pos x="610" y="8"/>
                  </a:cxn>
                  <a:cxn ang="0">
                    <a:pos x="718" y="0"/>
                  </a:cxn>
                  <a:cxn ang="0">
                    <a:pos x="865" y="12"/>
                  </a:cxn>
                </a:cxnLst>
                <a:rect l="0" t="0" r="r" b="b"/>
                <a:pathLst>
                  <a:path w="1448" h="1035">
                    <a:moveTo>
                      <a:pt x="865" y="12"/>
                    </a:moveTo>
                    <a:lnTo>
                      <a:pt x="932" y="24"/>
                    </a:lnTo>
                    <a:lnTo>
                      <a:pt x="1002" y="41"/>
                    </a:lnTo>
                    <a:lnTo>
                      <a:pt x="1086" y="70"/>
                    </a:lnTo>
                    <a:lnTo>
                      <a:pt x="1135" y="92"/>
                    </a:lnTo>
                    <a:lnTo>
                      <a:pt x="1192" y="123"/>
                    </a:lnTo>
                    <a:lnTo>
                      <a:pt x="1250" y="162"/>
                    </a:lnTo>
                    <a:lnTo>
                      <a:pt x="1298" y="203"/>
                    </a:lnTo>
                    <a:lnTo>
                      <a:pt x="1351" y="261"/>
                    </a:lnTo>
                    <a:lnTo>
                      <a:pt x="1385" y="307"/>
                    </a:lnTo>
                    <a:lnTo>
                      <a:pt x="1414" y="362"/>
                    </a:lnTo>
                    <a:lnTo>
                      <a:pt x="1428" y="393"/>
                    </a:lnTo>
                    <a:lnTo>
                      <a:pt x="1443" y="458"/>
                    </a:lnTo>
                    <a:lnTo>
                      <a:pt x="1448" y="519"/>
                    </a:lnTo>
                    <a:lnTo>
                      <a:pt x="1448" y="557"/>
                    </a:lnTo>
                    <a:lnTo>
                      <a:pt x="1441" y="608"/>
                    </a:lnTo>
                    <a:lnTo>
                      <a:pt x="1428" y="651"/>
                    </a:lnTo>
                    <a:lnTo>
                      <a:pt x="1421" y="673"/>
                    </a:lnTo>
                    <a:lnTo>
                      <a:pt x="1416" y="678"/>
                    </a:lnTo>
                    <a:lnTo>
                      <a:pt x="1407" y="704"/>
                    </a:lnTo>
                    <a:lnTo>
                      <a:pt x="1378" y="755"/>
                    </a:lnTo>
                    <a:lnTo>
                      <a:pt x="1349" y="791"/>
                    </a:lnTo>
                    <a:lnTo>
                      <a:pt x="1310" y="830"/>
                    </a:lnTo>
                    <a:lnTo>
                      <a:pt x="1274" y="861"/>
                    </a:lnTo>
                    <a:lnTo>
                      <a:pt x="1219" y="900"/>
                    </a:lnTo>
                    <a:lnTo>
                      <a:pt x="1161" y="931"/>
                    </a:lnTo>
                    <a:lnTo>
                      <a:pt x="1086" y="970"/>
                    </a:lnTo>
                    <a:lnTo>
                      <a:pt x="1021" y="994"/>
                    </a:lnTo>
                    <a:lnTo>
                      <a:pt x="988" y="1003"/>
                    </a:lnTo>
                    <a:lnTo>
                      <a:pt x="911" y="1020"/>
                    </a:lnTo>
                    <a:lnTo>
                      <a:pt x="836" y="1030"/>
                    </a:lnTo>
                    <a:lnTo>
                      <a:pt x="759" y="1035"/>
                    </a:lnTo>
                    <a:lnTo>
                      <a:pt x="723" y="1035"/>
                    </a:lnTo>
                    <a:lnTo>
                      <a:pt x="682" y="1032"/>
                    </a:lnTo>
                    <a:lnTo>
                      <a:pt x="622" y="1025"/>
                    </a:lnTo>
                    <a:lnTo>
                      <a:pt x="590" y="1020"/>
                    </a:lnTo>
                    <a:lnTo>
                      <a:pt x="520" y="1008"/>
                    </a:lnTo>
                    <a:lnTo>
                      <a:pt x="446" y="989"/>
                    </a:lnTo>
                    <a:lnTo>
                      <a:pt x="398" y="972"/>
                    </a:lnTo>
                    <a:lnTo>
                      <a:pt x="309" y="936"/>
                    </a:lnTo>
                    <a:lnTo>
                      <a:pt x="289" y="924"/>
                    </a:lnTo>
                    <a:lnTo>
                      <a:pt x="234" y="895"/>
                    </a:lnTo>
                    <a:lnTo>
                      <a:pt x="186" y="861"/>
                    </a:lnTo>
                    <a:lnTo>
                      <a:pt x="147" y="830"/>
                    </a:lnTo>
                    <a:lnTo>
                      <a:pt x="99" y="779"/>
                    </a:lnTo>
                    <a:lnTo>
                      <a:pt x="77" y="750"/>
                    </a:lnTo>
                    <a:lnTo>
                      <a:pt x="48" y="704"/>
                    </a:lnTo>
                    <a:lnTo>
                      <a:pt x="27" y="661"/>
                    </a:lnTo>
                    <a:lnTo>
                      <a:pt x="15" y="620"/>
                    </a:lnTo>
                    <a:lnTo>
                      <a:pt x="3" y="567"/>
                    </a:lnTo>
                    <a:lnTo>
                      <a:pt x="0" y="521"/>
                    </a:lnTo>
                    <a:lnTo>
                      <a:pt x="0" y="463"/>
                    </a:lnTo>
                    <a:lnTo>
                      <a:pt x="10" y="413"/>
                    </a:lnTo>
                    <a:lnTo>
                      <a:pt x="17" y="381"/>
                    </a:lnTo>
                    <a:lnTo>
                      <a:pt x="27" y="352"/>
                    </a:lnTo>
                    <a:lnTo>
                      <a:pt x="41" y="316"/>
                    </a:lnTo>
                    <a:lnTo>
                      <a:pt x="63" y="280"/>
                    </a:lnTo>
                    <a:lnTo>
                      <a:pt x="89" y="244"/>
                    </a:lnTo>
                    <a:lnTo>
                      <a:pt x="118" y="210"/>
                    </a:lnTo>
                    <a:lnTo>
                      <a:pt x="154" y="176"/>
                    </a:lnTo>
                    <a:lnTo>
                      <a:pt x="203" y="143"/>
                    </a:lnTo>
                    <a:lnTo>
                      <a:pt x="241" y="121"/>
                    </a:lnTo>
                    <a:lnTo>
                      <a:pt x="330" y="77"/>
                    </a:lnTo>
                    <a:lnTo>
                      <a:pt x="381" y="58"/>
                    </a:lnTo>
                    <a:lnTo>
                      <a:pt x="427" y="44"/>
                    </a:lnTo>
                    <a:lnTo>
                      <a:pt x="501" y="24"/>
                    </a:lnTo>
                    <a:lnTo>
                      <a:pt x="557" y="12"/>
                    </a:lnTo>
                    <a:lnTo>
                      <a:pt x="610" y="8"/>
                    </a:lnTo>
                    <a:lnTo>
                      <a:pt x="677" y="3"/>
                    </a:lnTo>
                    <a:lnTo>
                      <a:pt x="718" y="0"/>
                    </a:lnTo>
                    <a:lnTo>
                      <a:pt x="781" y="3"/>
                    </a:lnTo>
                    <a:lnTo>
                      <a:pt x="86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392" name="Freeform 16"/>
              <p:cNvSpPr>
                <a:spLocks/>
              </p:cNvSpPr>
              <p:nvPr/>
            </p:nvSpPr>
            <p:spPr bwMode="auto">
              <a:xfrm>
                <a:off x="3705" y="2715"/>
                <a:ext cx="1436" cy="1025"/>
              </a:xfrm>
              <a:custGeom>
                <a:avLst/>
                <a:gdLst/>
                <a:ahLst/>
                <a:cxnLst>
                  <a:cxn ang="0">
                    <a:pos x="891" y="17"/>
                  </a:cxn>
                  <a:cxn ang="0">
                    <a:pos x="992" y="41"/>
                  </a:cxn>
                  <a:cxn ang="0">
                    <a:pos x="1103" y="82"/>
                  </a:cxn>
                  <a:cxn ang="0">
                    <a:pos x="1214" y="142"/>
                  </a:cxn>
                  <a:cxn ang="0">
                    <a:pos x="1296" y="210"/>
                  </a:cxn>
                  <a:cxn ang="0">
                    <a:pos x="1349" y="270"/>
                  </a:cxn>
                  <a:cxn ang="0">
                    <a:pos x="1404" y="359"/>
                  </a:cxn>
                  <a:cxn ang="0">
                    <a:pos x="1433" y="458"/>
                  </a:cxn>
                  <a:cxn ang="0">
                    <a:pos x="1436" y="547"/>
                  </a:cxn>
                  <a:cxn ang="0">
                    <a:pos x="1414" y="654"/>
                  </a:cxn>
                  <a:cxn ang="0">
                    <a:pos x="1361" y="752"/>
                  </a:cxn>
                  <a:cxn ang="0">
                    <a:pos x="1281" y="837"/>
                  </a:cxn>
                  <a:cxn ang="0">
                    <a:pos x="1199" y="895"/>
                  </a:cxn>
                  <a:cxn ang="0">
                    <a:pos x="1089" y="955"/>
                  </a:cxn>
                  <a:cxn ang="0">
                    <a:pos x="988" y="991"/>
                  </a:cxn>
                  <a:cxn ang="0">
                    <a:pos x="845" y="1018"/>
                  </a:cxn>
                  <a:cxn ang="0">
                    <a:pos x="713" y="1022"/>
                  </a:cxn>
                  <a:cxn ang="0">
                    <a:pos x="583" y="1010"/>
                  </a:cxn>
                  <a:cxn ang="0">
                    <a:pos x="407" y="965"/>
                  </a:cxn>
                  <a:cxn ang="0">
                    <a:pos x="282" y="909"/>
                  </a:cxn>
                  <a:cxn ang="0">
                    <a:pos x="217" y="873"/>
                  </a:cxn>
                  <a:cxn ang="0">
                    <a:pos x="125" y="796"/>
                  </a:cxn>
                  <a:cxn ang="0">
                    <a:pos x="58" y="709"/>
                  </a:cxn>
                  <a:cxn ang="0">
                    <a:pos x="27" y="649"/>
                  </a:cxn>
                  <a:cxn ang="0">
                    <a:pos x="7" y="574"/>
                  </a:cxn>
                  <a:cxn ang="0">
                    <a:pos x="0" y="502"/>
                  </a:cxn>
                  <a:cxn ang="0">
                    <a:pos x="10" y="408"/>
                  </a:cxn>
                  <a:cxn ang="0">
                    <a:pos x="22" y="359"/>
                  </a:cxn>
                  <a:cxn ang="0">
                    <a:pos x="27" y="350"/>
                  </a:cxn>
                  <a:cxn ang="0">
                    <a:pos x="46" y="306"/>
                  </a:cxn>
                  <a:cxn ang="0">
                    <a:pos x="96" y="234"/>
                  </a:cxn>
                  <a:cxn ang="0">
                    <a:pos x="159" y="171"/>
                  </a:cxn>
                  <a:cxn ang="0">
                    <a:pos x="255" y="111"/>
                  </a:cxn>
                  <a:cxn ang="0">
                    <a:pos x="361" y="65"/>
                  </a:cxn>
                  <a:cxn ang="0">
                    <a:pos x="390" y="53"/>
                  </a:cxn>
                  <a:cxn ang="0">
                    <a:pos x="523" y="19"/>
                  </a:cxn>
                  <a:cxn ang="0">
                    <a:pos x="646" y="3"/>
                  </a:cxn>
                  <a:cxn ang="0">
                    <a:pos x="785" y="3"/>
                  </a:cxn>
                </a:cxnLst>
                <a:rect l="0" t="0" r="r" b="b"/>
                <a:pathLst>
                  <a:path w="1436" h="1025">
                    <a:moveTo>
                      <a:pt x="836" y="7"/>
                    </a:moveTo>
                    <a:lnTo>
                      <a:pt x="891" y="17"/>
                    </a:lnTo>
                    <a:lnTo>
                      <a:pt x="937" y="27"/>
                    </a:lnTo>
                    <a:lnTo>
                      <a:pt x="992" y="41"/>
                    </a:lnTo>
                    <a:lnTo>
                      <a:pt x="1045" y="58"/>
                    </a:lnTo>
                    <a:lnTo>
                      <a:pt x="1103" y="82"/>
                    </a:lnTo>
                    <a:lnTo>
                      <a:pt x="1161" y="111"/>
                    </a:lnTo>
                    <a:lnTo>
                      <a:pt x="1214" y="142"/>
                    </a:lnTo>
                    <a:lnTo>
                      <a:pt x="1257" y="176"/>
                    </a:lnTo>
                    <a:lnTo>
                      <a:pt x="1296" y="210"/>
                    </a:lnTo>
                    <a:lnTo>
                      <a:pt x="1327" y="246"/>
                    </a:lnTo>
                    <a:lnTo>
                      <a:pt x="1349" y="270"/>
                    </a:lnTo>
                    <a:lnTo>
                      <a:pt x="1380" y="314"/>
                    </a:lnTo>
                    <a:lnTo>
                      <a:pt x="1404" y="359"/>
                    </a:lnTo>
                    <a:lnTo>
                      <a:pt x="1419" y="403"/>
                    </a:lnTo>
                    <a:lnTo>
                      <a:pt x="1433" y="458"/>
                    </a:lnTo>
                    <a:lnTo>
                      <a:pt x="1436" y="490"/>
                    </a:lnTo>
                    <a:lnTo>
                      <a:pt x="1436" y="547"/>
                    </a:lnTo>
                    <a:lnTo>
                      <a:pt x="1428" y="603"/>
                    </a:lnTo>
                    <a:lnTo>
                      <a:pt x="1414" y="654"/>
                    </a:lnTo>
                    <a:lnTo>
                      <a:pt x="1385" y="719"/>
                    </a:lnTo>
                    <a:lnTo>
                      <a:pt x="1361" y="752"/>
                    </a:lnTo>
                    <a:lnTo>
                      <a:pt x="1330" y="789"/>
                    </a:lnTo>
                    <a:lnTo>
                      <a:pt x="1281" y="837"/>
                    </a:lnTo>
                    <a:lnTo>
                      <a:pt x="1221" y="883"/>
                    </a:lnTo>
                    <a:lnTo>
                      <a:pt x="1199" y="895"/>
                    </a:lnTo>
                    <a:lnTo>
                      <a:pt x="1178" y="909"/>
                    </a:lnTo>
                    <a:lnTo>
                      <a:pt x="1089" y="955"/>
                    </a:lnTo>
                    <a:lnTo>
                      <a:pt x="1043" y="972"/>
                    </a:lnTo>
                    <a:lnTo>
                      <a:pt x="988" y="991"/>
                    </a:lnTo>
                    <a:lnTo>
                      <a:pt x="935" y="1003"/>
                    </a:lnTo>
                    <a:lnTo>
                      <a:pt x="845" y="1018"/>
                    </a:lnTo>
                    <a:lnTo>
                      <a:pt x="752" y="1025"/>
                    </a:lnTo>
                    <a:lnTo>
                      <a:pt x="713" y="1022"/>
                    </a:lnTo>
                    <a:lnTo>
                      <a:pt x="662" y="1020"/>
                    </a:lnTo>
                    <a:lnTo>
                      <a:pt x="583" y="1010"/>
                    </a:lnTo>
                    <a:lnTo>
                      <a:pt x="501" y="991"/>
                    </a:lnTo>
                    <a:lnTo>
                      <a:pt x="407" y="965"/>
                    </a:lnTo>
                    <a:lnTo>
                      <a:pt x="318" y="926"/>
                    </a:lnTo>
                    <a:lnTo>
                      <a:pt x="282" y="909"/>
                    </a:lnTo>
                    <a:lnTo>
                      <a:pt x="239" y="887"/>
                    </a:lnTo>
                    <a:lnTo>
                      <a:pt x="217" y="873"/>
                    </a:lnTo>
                    <a:lnTo>
                      <a:pt x="164" y="837"/>
                    </a:lnTo>
                    <a:lnTo>
                      <a:pt x="125" y="796"/>
                    </a:lnTo>
                    <a:lnTo>
                      <a:pt x="92" y="757"/>
                    </a:lnTo>
                    <a:lnTo>
                      <a:pt x="58" y="709"/>
                    </a:lnTo>
                    <a:lnTo>
                      <a:pt x="36" y="670"/>
                    </a:lnTo>
                    <a:lnTo>
                      <a:pt x="27" y="649"/>
                    </a:lnTo>
                    <a:lnTo>
                      <a:pt x="17" y="622"/>
                    </a:lnTo>
                    <a:lnTo>
                      <a:pt x="7" y="574"/>
                    </a:lnTo>
                    <a:lnTo>
                      <a:pt x="2" y="528"/>
                    </a:lnTo>
                    <a:lnTo>
                      <a:pt x="0" y="502"/>
                    </a:lnTo>
                    <a:lnTo>
                      <a:pt x="0" y="458"/>
                    </a:lnTo>
                    <a:lnTo>
                      <a:pt x="10" y="408"/>
                    </a:lnTo>
                    <a:lnTo>
                      <a:pt x="15" y="383"/>
                    </a:lnTo>
                    <a:lnTo>
                      <a:pt x="22" y="359"/>
                    </a:lnTo>
                    <a:lnTo>
                      <a:pt x="24" y="359"/>
                    </a:lnTo>
                    <a:lnTo>
                      <a:pt x="27" y="350"/>
                    </a:lnTo>
                    <a:lnTo>
                      <a:pt x="43" y="311"/>
                    </a:lnTo>
                    <a:lnTo>
                      <a:pt x="46" y="306"/>
                    </a:lnTo>
                    <a:lnTo>
                      <a:pt x="65" y="275"/>
                    </a:lnTo>
                    <a:lnTo>
                      <a:pt x="96" y="234"/>
                    </a:lnTo>
                    <a:lnTo>
                      <a:pt x="125" y="200"/>
                    </a:lnTo>
                    <a:lnTo>
                      <a:pt x="159" y="171"/>
                    </a:lnTo>
                    <a:lnTo>
                      <a:pt x="207" y="138"/>
                    </a:lnTo>
                    <a:lnTo>
                      <a:pt x="255" y="111"/>
                    </a:lnTo>
                    <a:lnTo>
                      <a:pt x="311" y="85"/>
                    </a:lnTo>
                    <a:lnTo>
                      <a:pt x="361" y="65"/>
                    </a:lnTo>
                    <a:lnTo>
                      <a:pt x="369" y="63"/>
                    </a:lnTo>
                    <a:lnTo>
                      <a:pt x="390" y="53"/>
                    </a:lnTo>
                    <a:lnTo>
                      <a:pt x="438" y="39"/>
                    </a:lnTo>
                    <a:lnTo>
                      <a:pt x="523" y="19"/>
                    </a:lnTo>
                    <a:lnTo>
                      <a:pt x="602" y="7"/>
                    </a:lnTo>
                    <a:lnTo>
                      <a:pt x="646" y="3"/>
                    </a:lnTo>
                    <a:lnTo>
                      <a:pt x="703" y="0"/>
                    </a:lnTo>
                    <a:lnTo>
                      <a:pt x="785" y="3"/>
                    </a:lnTo>
                    <a:lnTo>
                      <a:pt x="836" y="7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393" name="Freeform 17"/>
              <p:cNvSpPr>
                <a:spLocks/>
              </p:cNvSpPr>
              <p:nvPr/>
            </p:nvSpPr>
            <p:spPr bwMode="auto">
              <a:xfrm>
                <a:off x="3744" y="2722"/>
                <a:ext cx="681" cy="977"/>
              </a:xfrm>
              <a:custGeom>
                <a:avLst/>
                <a:gdLst/>
                <a:ahLst/>
                <a:cxnLst>
                  <a:cxn ang="0">
                    <a:pos x="669" y="977"/>
                  </a:cxn>
                  <a:cxn ang="0">
                    <a:pos x="640" y="974"/>
                  </a:cxn>
                  <a:cxn ang="0">
                    <a:pos x="609" y="972"/>
                  </a:cxn>
                  <a:cxn ang="0">
                    <a:pos x="580" y="970"/>
                  </a:cxn>
                  <a:cxn ang="0">
                    <a:pos x="551" y="965"/>
                  </a:cxn>
                  <a:cxn ang="0">
                    <a:pos x="527" y="960"/>
                  </a:cxn>
                  <a:cxn ang="0">
                    <a:pos x="505" y="953"/>
                  </a:cxn>
                  <a:cxn ang="0">
                    <a:pos x="491" y="946"/>
                  </a:cxn>
                  <a:cxn ang="0">
                    <a:pos x="462" y="938"/>
                  </a:cxn>
                  <a:cxn ang="0">
                    <a:pos x="414" y="926"/>
                  </a:cxn>
                  <a:cxn ang="0">
                    <a:pos x="363" y="912"/>
                  </a:cxn>
                  <a:cxn ang="0">
                    <a:pos x="313" y="890"/>
                  </a:cxn>
                  <a:cxn ang="0">
                    <a:pos x="262" y="864"/>
                  </a:cxn>
                  <a:cxn ang="0">
                    <a:pos x="214" y="832"/>
                  </a:cxn>
                  <a:cxn ang="0">
                    <a:pos x="171" y="801"/>
                  </a:cxn>
                  <a:cxn ang="0">
                    <a:pos x="134" y="767"/>
                  </a:cxn>
                  <a:cxn ang="0">
                    <a:pos x="113" y="743"/>
                  </a:cxn>
                  <a:cxn ang="0">
                    <a:pos x="89" y="721"/>
                  </a:cxn>
                  <a:cxn ang="0">
                    <a:pos x="65" y="688"/>
                  </a:cxn>
                  <a:cxn ang="0">
                    <a:pos x="43" y="651"/>
                  </a:cxn>
                  <a:cxn ang="0">
                    <a:pos x="26" y="613"/>
                  </a:cxn>
                  <a:cxn ang="0">
                    <a:pos x="12" y="574"/>
                  </a:cxn>
                  <a:cxn ang="0">
                    <a:pos x="4" y="536"/>
                  </a:cxn>
                  <a:cxn ang="0">
                    <a:pos x="0" y="497"/>
                  </a:cxn>
                  <a:cxn ang="0">
                    <a:pos x="0" y="461"/>
                  </a:cxn>
                  <a:cxn ang="0">
                    <a:pos x="12" y="430"/>
                  </a:cxn>
                  <a:cxn ang="0">
                    <a:pos x="4" y="415"/>
                  </a:cxn>
                  <a:cxn ang="0">
                    <a:pos x="16" y="355"/>
                  </a:cxn>
                  <a:cxn ang="0">
                    <a:pos x="38" y="299"/>
                  </a:cxn>
                  <a:cxn ang="0">
                    <a:pos x="69" y="249"/>
                  </a:cxn>
                  <a:cxn ang="0">
                    <a:pos x="110" y="203"/>
                  </a:cxn>
                  <a:cxn ang="0">
                    <a:pos x="154" y="162"/>
                  </a:cxn>
                  <a:cxn ang="0">
                    <a:pos x="202" y="131"/>
                  </a:cxn>
                  <a:cxn ang="0">
                    <a:pos x="250" y="104"/>
                  </a:cxn>
                  <a:cxn ang="0">
                    <a:pos x="286" y="90"/>
                  </a:cxn>
                  <a:cxn ang="0">
                    <a:pos x="305" y="85"/>
                  </a:cxn>
                  <a:cxn ang="0">
                    <a:pos x="349" y="65"/>
                  </a:cxn>
                  <a:cxn ang="0">
                    <a:pos x="404" y="49"/>
                  </a:cxn>
                  <a:cxn ang="0">
                    <a:pos x="457" y="34"/>
                  </a:cxn>
                  <a:cxn ang="0">
                    <a:pos x="513" y="22"/>
                  </a:cxn>
                  <a:cxn ang="0">
                    <a:pos x="554" y="15"/>
                  </a:cxn>
                  <a:cxn ang="0">
                    <a:pos x="597" y="10"/>
                  </a:cxn>
                  <a:cxn ang="0">
                    <a:pos x="640" y="5"/>
                  </a:cxn>
                  <a:cxn ang="0">
                    <a:pos x="681" y="0"/>
                  </a:cxn>
                </a:cxnLst>
                <a:rect l="0" t="0" r="r" b="b"/>
                <a:pathLst>
                  <a:path w="681" h="977">
                    <a:moveTo>
                      <a:pt x="681" y="977"/>
                    </a:moveTo>
                    <a:lnTo>
                      <a:pt x="669" y="977"/>
                    </a:lnTo>
                    <a:lnTo>
                      <a:pt x="655" y="977"/>
                    </a:lnTo>
                    <a:lnTo>
                      <a:pt x="640" y="974"/>
                    </a:lnTo>
                    <a:lnTo>
                      <a:pt x="623" y="974"/>
                    </a:lnTo>
                    <a:lnTo>
                      <a:pt x="609" y="972"/>
                    </a:lnTo>
                    <a:lnTo>
                      <a:pt x="595" y="972"/>
                    </a:lnTo>
                    <a:lnTo>
                      <a:pt x="580" y="970"/>
                    </a:lnTo>
                    <a:lnTo>
                      <a:pt x="566" y="967"/>
                    </a:lnTo>
                    <a:lnTo>
                      <a:pt x="551" y="965"/>
                    </a:lnTo>
                    <a:lnTo>
                      <a:pt x="539" y="962"/>
                    </a:lnTo>
                    <a:lnTo>
                      <a:pt x="527" y="960"/>
                    </a:lnTo>
                    <a:lnTo>
                      <a:pt x="515" y="958"/>
                    </a:lnTo>
                    <a:lnTo>
                      <a:pt x="505" y="953"/>
                    </a:lnTo>
                    <a:lnTo>
                      <a:pt x="498" y="950"/>
                    </a:lnTo>
                    <a:lnTo>
                      <a:pt x="491" y="946"/>
                    </a:lnTo>
                    <a:lnTo>
                      <a:pt x="484" y="941"/>
                    </a:lnTo>
                    <a:lnTo>
                      <a:pt x="462" y="938"/>
                    </a:lnTo>
                    <a:lnTo>
                      <a:pt x="438" y="933"/>
                    </a:lnTo>
                    <a:lnTo>
                      <a:pt x="414" y="926"/>
                    </a:lnTo>
                    <a:lnTo>
                      <a:pt x="390" y="919"/>
                    </a:lnTo>
                    <a:lnTo>
                      <a:pt x="363" y="912"/>
                    </a:lnTo>
                    <a:lnTo>
                      <a:pt x="339" y="900"/>
                    </a:lnTo>
                    <a:lnTo>
                      <a:pt x="313" y="890"/>
                    </a:lnTo>
                    <a:lnTo>
                      <a:pt x="289" y="876"/>
                    </a:lnTo>
                    <a:lnTo>
                      <a:pt x="262" y="864"/>
                    </a:lnTo>
                    <a:lnTo>
                      <a:pt x="238" y="849"/>
                    </a:lnTo>
                    <a:lnTo>
                      <a:pt x="214" y="832"/>
                    </a:lnTo>
                    <a:lnTo>
                      <a:pt x="192" y="818"/>
                    </a:lnTo>
                    <a:lnTo>
                      <a:pt x="171" y="801"/>
                    </a:lnTo>
                    <a:lnTo>
                      <a:pt x="151" y="784"/>
                    </a:lnTo>
                    <a:lnTo>
                      <a:pt x="134" y="767"/>
                    </a:lnTo>
                    <a:lnTo>
                      <a:pt x="118" y="750"/>
                    </a:lnTo>
                    <a:lnTo>
                      <a:pt x="113" y="743"/>
                    </a:lnTo>
                    <a:lnTo>
                      <a:pt x="101" y="736"/>
                    </a:lnTo>
                    <a:lnTo>
                      <a:pt x="89" y="721"/>
                    </a:lnTo>
                    <a:lnTo>
                      <a:pt x="77" y="704"/>
                    </a:lnTo>
                    <a:lnTo>
                      <a:pt x="65" y="688"/>
                    </a:lnTo>
                    <a:lnTo>
                      <a:pt x="53" y="668"/>
                    </a:lnTo>
                    <a:lnTo>
                      <a:pt x="43" y="651"/>
                    </a:lnTo>
                    <a:lnTo>
                      <a:pt x="33" y="632"/>
                    </a:lnTo>
                    <a:lnTo>
                      <a:pt x="26" y="613"/>
                    </a:lnTo>
                    <a:lnTo>
                      <a:pt x="19" y="594"/>
                    </a:lnTo>
                    <a:lnTo>
                      <a:pt x="12" y="574"/>
                    </a:lnTo>
                    <a:lnTo>
                      <a:pt x="7" y="555"/>
                    </a:lnTo>
                    <a:lnTo>
                      <a:pt x="4" y="536"/>
                    </a:lnTo>
                    <a:lnTo>
                      <a:pt x="2" y="516"/>
                    </a:lnTo>
                    <a:lnTo>
                      <a:pt x="0" y="497"/>
                    </a:lnTo>
                    <a:lnTo>
                      <a:pt x="0" y="480"/>
                    </a:lnTo>
                    <a:lnTo>
                      <a:pt x="0" y="461"/>
                    </a:lnTo>
                    <a:lnTo>
                      <a:pt x="2" y="442"/>
                    </a:lnTo>
                    <a:lnTo>
                      <a:pt x="12" y="430"/>
                    </a:lnTo>
                    <a:lnTo>
                      <a:pt x="7" y="422"/>
                    </a:lnTo>
                    <a:lnTo>
                      <a:pt x="4" y="415"/>
                    </a:lnTo>
                    <a:lnTo>
                      <a:pt x="9" y="384"/>
                    </a:lnTo>
                    <a:lnTo>
                      <a:pt x="16" y="355"/>
                    </a:lnTo>
                    <a:lnTo>
                      <a:pt x="26" y="326"/>
                    </a:lnTo>
                    <a:lnTo>
                      <a:pt x="38" y="299"/>
                    </a:lnTo>
                    <a:lnTo>
                      <a:pt x="53" y="273"/>
                    </a:lnTo>
                    <a:lnTo>
                      <a:pt x="69" y="249"/>
                    </a:lnTo>
                    <a:lnTo>
                      <a:pt x="89" y="225"/>
                    </a:lnTo>
                    <a:lnTo>
                      <a:pt x="110" y="203"/>
                    </a:lnTo>
                    <a:lnTo>
                      <a:pt x="132" y="181"/>
                    </a:lnTo>
                    <a:lnTo>
                      <a:pt x="154" y="162"/>
                    </a:lnTo>
                    <a:lnTo>
                      <a:pt x="178" y="145"/>
                    </a:lnTo>
                    <a:lnTo>
                      <a:pt x="202" y="131"/>
                    </a:lnTo>
                    <a:lnTo>
                      <a:pt x="226" y="116"/>
                    </a:lnTo>
                    <a:lnTo>
                      <a:pt x="250" y="104"/>
                    </a:lnTo>
                    <a:lnTo>
                      <a:pt x="272" y="94"/>
                    </a:lnTo>
                    <a:lnTo>
                      <a:pt x="286" y="90"/>
                    </a:lnTo>
                    <a:lnTo>
                      <a:pt x="298" y="87"/>
                    </a:lnTo>
                    <a:lnTo>
                      <a:pt x="305" y="85"/>
                    </a:lnTo>
                    <a:lnTo>
                      <a:pt x="322" y="75"/>
                    </a:lnTo>
                    <a:lnTo>
                      <a:pt x="349" y="65"/>
                    </a:lnTo>
                    <a:lnTo>
                      <a:pt x="375" y="56"/>
                    </a:lnTo>
                    <a:lnTo>
                      <a:pt x="404" y="49"/>
                    </a:lnTo>
                    <a:lnTo>
                      <a:pt x="431" y="41"/>
                    </a:lnTo>
                    <a:lnTo>
                      <a:pt x="457" y="34"/>
                    </a:lnTo>
                    <a:lnTo>
                      <a:pt x="484" y="27"/>
                    </a:lnTo>
                    <a:lnTo>
                      <a:pt x="513" y="22"/>
                    </a:lnTo>
                    <a:lnTo>
                      <a:pt x="534" y="20"/>
                    </a:lnTo>
                    <a:lnTo>
                      <a:pt x="554" y="15"/>
                    </a:lnTo>
                    <a:lnTo>
                      <a:pt x="575" y="12"/>
                    </a:lnTo>
                    <a:lnTo>
                      <a:pt x="597" y="10"/>
                    </a:lnTo>
                    <a:lnTo>
                      <a:pt x="619" y="8"/>
                    </a:lnTo>
                    <a:lnTo>
                      <a:pt x="640" y="5"/>
                    </a:lnTo>
                    <a:lnTo>
                      <a:pt x="662" y="3"/>
                    </a:lnTo>
                    <a:lnTo>
                      <a:pt x="681" y="0"/>
                    </a:lnTo>
                    <a:lnTo>
                      <a:pt x="681" y="9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394" name="Freeform 18"/>
              <p:cNvSpPr>
                <a:spLocks/>
              </p:cNvSpPr>
              <p:nvPr/>
            </p:nvSpPr>
            <p:spPr bwMode="auto">
              <a:xfrm>
                <a:off x="4428" y="3188"/>
                <a:ext cx="655" cy="51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130" y="17"/>
                  </a:cxn>
                  <a:cxn ang="0">
                    <a:pos x="255" y="50"/>
                  </a:cxn>
                  <a:cxn ang="0">
                    <a:pos x="416" y="41"/>
                  </a:cxn>
                  <a:cxn ang="0">
                    <a:pos x="460" y="38"/>
                  </a:cxn>
                  <a:cxn ang="0">
                    <a:pos x="513" y="46"/>
                  </a:cxn>
                  <a:cxn ang="0">
                    <a:pos x="440" y="48"/>
                  </a:cxn>
                  <a:cxn ang="0">
                    <a:pos x="334" y="62"/>
                  </a:cxn>
                  <a:cxn ang="0">
                    <a:pos x="383" y="62"/>
                  </a:cxn>
                  <a:cxn ang="0">
                    <a:pos x="392" y="67"/>
                  </a:cxn>
                  <a:cxn ang="0">
                    <a:pos x="358" y="74"/>
                  </a:cxn>
                  <a:cxn ang="0">
                    <a:pos x="491" y="96"/>
                  </a:cxn>
                  <a:cxn ang="0">
                    <a:pos x="566" y="89"/>
                  </a:cxn>
                  <a:cxn ang="0">
                    <a:pos x="640" y="84"/>
                  </a:cxn>
                  <a:cxn ang="0">
                    <a:pos x="611" y="91"/>
                  </a:cxn>
                  <a:cxn ang="0">
                    <a:pos x="566" y="103"/>
                  </a:cxn>
                  <a:cxn ang="0">
                    <a:pos x="520" y="115"/>
                  </a:cxn>
                  <a:cxn ang="0">
                    <a:pos x="607" y="125"/>
                  </a:cxn>
                  <a:cxn ang="0">
                    <a:pos x="647" y="135"/>
                  </a:cxn>
                  <a:cxn ang="0">
                    <a:pos x="655" y="156"/>
                  </a:cxn>
                  <a:cxn ang="0">
                    <a:pos x="623" y="212"/>
                  </a:cxn>
                  <a:cxn ang="0">
                    <a:pos x="587" y="263"/>
                  </a:cxn>
                  <a:cxn ang="0">
                    <a:pos x="544" y="308"/>
                  </a:cxn>
                  <a:cxn ang="0">
                    <a:pos x="501" y="349"/>
                  </a:cxn>
                  <a:cxn ang="0">
                    <a:pos x="443" y="388"/>
                  </a:cxn>
                  <a:cxn ang="0">
                    <a:pos x="385" y="422"/>
                  </a:cxn>
                  <a:cxn ang="0">
                    <a:pos x="322" y="451"/>
                  </a:cxn>
                  <a:cxn ang="0">
                    <a:pos x="257" y="472"/>
                  </a:cxn>
                  <a:cxn ang="0">
                    <a:pos x="216" y="484"/>
                  </a:cxn>
                  <a:cxn ang="0">
                    <a:pos x="139" y="499"/>
                  </a:cxn>
                  <a:cxn ang="0">
                    <a:pos x="62" y="506"/>
                  </a:cxn>
                  <a:cxn ang="0">
                    <a:pos x="0" y="511"/>
                  </a:cxn>
                  <a:cxn ang="0">
                    <a:pos x="55" y="0"/>
                  </a:cxn>
                </a:cxnLst>
                <a:rect l="0" t="0" r="r" b="b"/>
                <a:pathLst>
                  <a:path w="655" h="511">
                    <a:moveTo>
                      <a:pt x="55" y="0"/>
                    </a:moveTo>
                    <a:lnTo>
                      <a:pt x="62" y="0"/>
                    </a:lnTo>
                    <a:lnTo>
                      <a:pt x="91" y="9"/>
                    </a:lnTo>
                    <a:lnTo>
                      <a:pt x="130" y="17"/>
                    </a:lnTo>
                    <a:lnTo>
                      <a:pt x="212" y="38"/>
                    </a:lnTo>
                    <a:lnTo>
                      <a:pt x="255" y="50"/>
                    </a:lnTo>
                    <a:lnTo>
                      <a:pt x="339" y="53"/>
                    </a:lnTo>
                    <a:lnTo>
                      <a:pt x="416" y="41"/>
                    </a:lnTo>
                    <a:lnTo>
                      <a:pt x="438" y="38"/>
                    </a:lnTo>
                    <a:lnTo>
                      <a:pt x="460" y="38"/>
                    </a:lnTo>
                    <a:lnTo>
                      <a:pt x="498" y="43"/>
                    </a:lnTo>
                    <a:lnTo>
                      <a:pt x="513" y="46"/>
                    </a:lnTo>
                    <a:lnTo>
                      <a:pt x="515" y="48"/>
                    </a:lnTo>
                    <a:lnTo>
                      <a:pt x="440" y="48"/>
                    </a:lnTo>
                    <a:lnTo>
                      <a:pt x="337" y="60"/>
                    </a:lnTo>
                    <a:lnTo>
                      <a:pt x="334" y="62"/>
                    </a:lnTo>
                    <a:lnTo>
                      <a:pt x="337" y="62"/>
                    </a:lnTo>
                    <a:lnTo>
                      <a:pt x="383" y="62"/>
                    </a:lnTo>
                    <a:lnTo>
                      <a:pt x="392" y="62"/>
                    </a:lnTo>
                    <a:lnTo>
                      <a:pt x="392" y="67"/>
                    </a:lnTo>
                    <a:lnTo>
                      <a:pt x="375" y="72"/>
                    </a:lnTo>
                    <a:lnTo>
                      <a:pt x="358" y="74"/>
                    </a:lnTo>
                    <a:lnTo>
                      <a:pt x="450" y="89"/>
                    </a:lnTo>
                    <a:lnTo>
                      <a:pt x="491" y="96"/>
                    </a:lnTo>
                    <a:lnTo>
                      <a:pt x="534" y="94"/>
                    </a:lnTo>
                    <a:lnTo>
                      <a:pt x="566" y="89"/>
                    </a:lnTo>
                    <a:lnTo>
                      <a:pt x="619" y="87"/>
                    </a:lnTo>
                    <a:lnTo>
                      <a:pt x="640" y="84"/>
                    </a:lnTo>
                    <a:lnTo>
                      <a:pt x="640" y="87"/>
                    </a:lnTo>
                    <a:lnTo>
                      <a:pt x="611" y="91"/>
                    </a:lnTo>
                    <a:lnTo>
                      <a:pt x="573" y="101"/>
                    </a:lnTo>
                    <a:lnTo>
                      <a:pt x="566" y="103"/>
                    </a:lnTo>
                    <a:lnTo>
                      <a:pt x="496" y="108"/>
                    </a:lnTo>
                    <a:lnTo>
                      <a:pt x="520" y="115"/>
                    </a:lnTo>
                    <a:lnTo>
                      <a:pt x="594" y="128"/>
                    </a:lnTo>
                    <a:lnTo>
                      <a:pt x="607" y="125"/>
                    </a:lnTo>
                    <a:lnTo>
                      <a:pt x="635" y="128"/>
                    </a:lnTo>
                    <a:lnTo>
                      <a:pt x="647" y="135"/>
                    </a:lnTo>
                    <a:lnTo>
                      <a:pt x="655" y="147"/>
                    </a:lnTo>
                    <a:lnTo>
                      <a:pt x="655" y="156"/>
                    </a:lnTo>
                    <a:lnTo>
                      <a:pt x="638" y="185"/>
                    </a:lnTo>
                    <a:lnTo>
                      <a:pt x="623" y="212"/>
                    </a:lnTo>
                    <a:lnTo>
                      <a:pt x="604" y="238"/>
                    </a:lnTo>
                    <a:lnTo>
                      <a:pt x="587" y="263"/>
                    </a:lnTo>
                    <a:lnTo>
                      <a:pt x="566" y="287"/>
                    </a:lnTo>
                    <a:lnTo>
                      <a:pt x="544" y="308"/>
                    </a:lnTo>
                    <a:lnTo>
                      <a:pt x="522" y="330"/>
                    </a:lnTo>
                    <a:lnTo>
                      <a:pt x="501" y="349"/>
                    </a:lnTo>
                    <a:lnTo>
                      <a:pt x="472" y="369"/>
                    </a:lnTo>
                    <a:lnTo>
                      <a:pt x="443" y="388"/>
                    </a:lnTo>
                    <a:lnTo>
                      <a:pt x="414" y="407"/>
                    </a:lnTo>
                    <a:lnTo>
                      <a:pt x="385" y="422"/>
                    </a:lnTo>
                    <a:lnTo>
                      <a:pt x="354" y="436"/>
                    </a:lnTo>
                    <a:lnTo>
                      <a:pt x="322" y="451"/>
                    </a:lnTo>
                    <a:lnTo>
                      <a:pt x="291" y="463"/>
                    </a:lnTo>
                    <a:lnTo>
                      <a:pt x="257" y="472"/>
                    </a:lnTo>
                    <a:lnTo>
                      <a:pt x="228" y="477"/>
                    </a:lnTo>
                    <a:lnTo>
                      <a:pt x="216" y="484"/>
                    </a:lnTo>
                    <a:lnTo>
                      <a:pt x="187" y="492"/>
                    </a:lnTo>
                    <a:lnTo>
                      <a:pt x="139" y="499"/>
                    </a:lnTo>
                    <a:lnTo>
                      <a:pt x="96" y="504"/>
                    </a:lnTo>
                    <a:lnTo>
                      <a:pt x="62" y="506"/>
                    </a:lnTo>
                    <a:lnTo>
                      <a:pt x="29" y="508"/>
                    </a:lnTo>
                    <a:lnTo>
                      <a:pt x="0" y="511"/>
                    </a:lnTo>
                    <a:lnTo>
                      <a:pt x="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395" name="Freeform 19"/>
              <p:cNvSpPr>
                <a:spLocks/>
              </p:cNvSpPr>
              <p:nvPr/>
            </p:nvSpPr>
            <p:spPr bwMode="auto">
              <a:xfrm>
                <a:off x="4425" y="2722"/>
                <a:ext cx="626" cy="466"/>
              </a:xfrm>
              <a:custGeom>
                <a:avLst/>
                <a:gdLst/>
                <a:ahLst/>
                <a:cxnLst>
                  <a:cxn ang="0">
                    <a:pos x="0" y="466"/>
                  </a:cxn>
                  <a:cxn ang="0">
                    <a:pos x="29" y="3"/>
                  </a:cxn>
                  <a:cxn ang="0">
                    <a:pos x="80" y="8"/>
                  </a:cxn>
                  <a:cxn ang="0">
                    <a:pos x="128" y="15"/>
                  </a:cxn>
                  <a:cxn ang="0">
                    <a:pos x="135" y="22"/>
                  </a:cxn>
                  <a:cxn ang="0">
                    <a:pos x="142" y="20"/>
                  </a:cxn>
                  <a:cxn ang="0">
                    <a:pos x="181" y="27"/>
                  </a:cxn>
                  <a:cxn ang="0">
                    <a:pos x="243" y="41"/>
                  </a:cxn>
                  <a:cxn ang="0">
                    <a:pos x="306" y="61"/>
                  </a:cxn>
                  <a:cxn ang="0">
                    <a:pos x="364" y="82"/>
                  </a:cxn>
                  <a:cxn ang="0">
                    <a:pos x="419" y="111"/>
                  </a:cxn>
                  <a:cxn ang="0">
                    <a:pos x="477" y="147"/>
                  </a:cxn>
                  <a:cxn ang="0">
                    <a:pos x="530" y="188"/>
                  </a:cxn>
                  <a:cxn ang="0">
                    <a:pos x="581" y="234"/>
                  </a:cxn>
                  <a:cxn ang="0">
                    <a:pos x="614" y="273"/>
                  </a:cxn>
                  <a:cxn ang="0">
                    <a:pos x="610" y="314"/>
                  </a:cxn>
                  <a:cxn ang="0">
                    <a:pos x="600" y="328"/>
                  </a:cxn>
                  <a:cxn ang="0">
                    <a:pos x="467" y="376"/>
                  </a:cxn>
                  <a:cxn ang="0">
                    <a:pos x="542" y="384"/>
                  </a:cxn>
                  <a:cxn ang="0">
                    <a:pos x="626" y="389"/>
                  </a:cxn>
                  <a:cxn ang="0">
                    <a:pos x="581" y="391"/>
                  </a:cxn>
                  <a:cxn ang="0">
                    <a:pos x="472" y="386"/>
                  </a:cxn>
                  <a:cxn ang="0">
                    <a:pos x="412" y="379"/>
                  </a:cxn>
                  <a:cxn ang="0">
                    <a:pos x="349" y="398"/>
                  </a:cxn>
                  <a:cxn ang="0">
                    <a:pos x="371" y="408"/>
                  </a:cxn>
                  <a:cxn ang="0">
                    <a:pos x="441" y="415"/>
                  </a:cxn>
                  <a:cxn ang="0">
                    <a:pos x="513" y="422"/>
                  </a:cxn>
                  <a:cxn ang="0">
                    <a:pos x="516" y="425"/>
                  </a:cxn>
                  <a:cxn ang="0">
                    <a:pos x="446" y="420"/>
                  </a:cxn>
                  <a:cxn ang="0">
                    <a:pos x="361" y="417"/>
                  </a:cxn>
                  <a:cxn ang="0">
                    <a:pos x="333" y="413"/>
                  </a:cxn>
                  <a:cxn ang="0">
                    <a:pos x="169" y="446"/>
                  </a:cxn>
                  <a:cxn ang="0">
                    <a:pos x="227" y="446"/>
                  </a:cxn>
                  <a:cxn ang="0">
                    <a:pos x="308" y="449"/>
                  </a:cxn>
                  <a:cxn ang="0">
                    <a:pos x="347" y="451"/>
                  </a:cxn>
                  <a:cxn ang="0">
                    <a:pos x="304" y="458"/>
                  </a:cxn>
                  <a:cxn ang="0">
                    <a:pos x="241" y="456"/>
                  </a:cxn>
                  <a:cxn ang="0">
                    <a:pos x="157" y="456"/>
                  </a:cxn>
                  <a:cxn ang="0">
                    <a:pos x="97" y="461"/>
                  </a:cxn>
                </a:cxnLst>
                <a:rect l="0" t="0" r="r" b="b"/>
                <a:pathLst>
                  <a:path w="626" h="466">
                    <a:moveTo>
                      <a:pt x="58" y="466"/>
                    </a:moveTo>
                    <a:lnTo>
                      <a:pt x="0" y="466"/>
                    </a:lnTo>
                    <a:lnTo>
                      <a:pt x="0" y="0"/>
                    </a:lnTo>
                    <a:lnTo>
                      <a:pt x="29" y="3"/>
                    </a:lnTo>
                    <a:lnTo>
                      <a:pt x="56" y="5"/>
                    </a:lnTo>
                    <a:lnTo>
                      <a:pt x="80" y="8"/>
                    </a:lnTo>
                    <a:lnTo>
                      <a:pt x="106" y="10"/>
                    </a:lnTo>
                    <a:lnTo>
                      <a:pt x="128" y="15"/>
                    </a:lnTo>
                    <a:lnTo>
                      <a:pt x="130" y="17"/>
                    </a:lnTo>
                    <a:lnTo>
                      <a:pt x="135" y="22"/>
                    </a:lnTo>
                    <a:lnTo>
                      <a:pt x="137" y="22"/>
                    </a:lnTo>
                    <a:lnTo>
                      <a:pt x="142" y="20"/>
                    </a:lnTo>
                    <a:lnTo>
                      <a:pt x="150" y="20"/>
                    </a:lnTo>
                    <a:lnTo>
                      <a:pt x="181" y="27"/>
                    </a:lnTo>
                    <a:lnTo>
                      <a:pt x="215" y="34"/>
                    </a:lnTo>
                    <a:lnTo>
                      <a:pt x="243" y="41"/>
                    </a:lnTo>
                    <a:lnTo>
                      <a:pt x="275" y="49"/>
                    </a:lnTo>
                    <a:lnTo>
                      <a:pt x="306" y="61"/>
                    </a:lnTo>
                    <a:lnTo>
                      <a:pt x="335" y="70"/>
                    </a:lnTo>
                    <a:lnTo>
                      <a:pt x="364" y="82"/>
                    </a:lnTo>
                    <a:lnTo>
                      <a:pt x="390" y="97"/>
                    </a:lnTo>
                    <a:lnTo>
                      <a:pt x="419" y="111"/>
                    </a:lnTo>
                    <a:lnTo>
                      <a:pt x="448" y="128"/>
                    </a:lnTo>
                    <a:lnTo>
                      <a:pt x="477" y="147"/>
                    </a:lnTo>
                    <a:lnTo>
                      <a:pt x="504" y="167"/>
                    </a:lnTo>
                    <a:lnTo>
                      <a:pt x="530" y="188"/>
                    </a:lnTo>
                    <a:lnTo>
                      <a:pt x="557" y="210"/>
                    </a:lnTo>
                    <a:lnTo>
                      <a:pt x="581" y="234"/>
                    </a:lnTo>
                    <a:lnTo>
                      <a:pt x="605" y="261"/>
                    </a:lnTo>
                    <a:lnTo>
                      <a:pt x="614" y="273"/>
                    </a:lnTo>
                    <a:lnTo>
                      <a:pt x="614" y="297"/>
                    </a:lnTo>
                    <a:lnTo>
                      <a:pt x="610" y="314"/>
                    </a:lnTo>
                    <a:lnTo>
                      <a:pt x="607" y="323"/>
                    </a:lnTo>
                    <a:lnTo>
                      <a:pt x="600" y="328"/>
                    </a:lnTo>
                    <a:lnTo>
                      <a:pt x="446" y="369"/>
                    </a:lnTo>
                    <a:lnTo>
                      <a:pt x="467" y="376"/>
                    </a:lnTo>
                    <a:lnTo>
                      <a:pt x="504" y="379"/>
                    </a:lnTo>
                    <a:lnTo>
                      <a:pt x="542" y="384"/>
                    </a:lnTo>
                    <a:lnTo>
                      <a:pt x="554" y="386"/>
                    </a:lnTo>
                    <a:lnTo>
                      <a:pt x="626" y="389"/>
                    </a:lnTo>
                    <a:lnTo>
                      <a:pt x="626" y="391"/>
                    </a:lnTo>
                    <a:lnTo>
                      <a:pt x="581" y="391"/>
                    </a:lnTo>
                    <a:lnTo>
                      <a:pt x="535" y="393"/>
                    </a:lnTo>
                    <a:lnTo>
                      <a:pt x="472" y="386"/>
                    </a:lnTo>
                    <a:lnTo>
                      <a:pt x="443" y="386"/>
                    </a:lnTo>
                    <a:lnTo>
                      <a:pt x="412" y="379"/>
                    </a:lnTo>
                    <a:lnTo>
                      <a:pt x="349" y="393"/>
                    </a:lnTo>
                    <a:lnTo>
                      <a:pt x="349" y="398"/>
                    </a:lnTo>
                    <a:lnTo>
                      <a:pt x="357" y="403"/>
                    </a:lnTo>
                    <a:lnTo>
                      <a:pt x="371" y="408"/>
                    </a:lnTo>
                    <a:lnTo>
                      <a:pt x="393" y="410"/>
                    </a:lnTo>
                    <a:lnTo>
                      <a:pt x="441" y="415"/>
                    </a:lnTo>
                    <a:lnTo>
                      <a:pt x="492" y="420"/>
                    </a:lnTo>
                    <a:lnTo>
                      <a:pt x="513" y="422"/>
                    </a:lnTo>
                    <a:lnTo>
                      <a:pt x="532" y="425"/>
                    </a:lnTo>
                    <a:lnTo>
                      <a:pt x="516" y="425"/>
                    </a:lnTo>
                    <a:lnTo>
                      <a:pt x="499" y="422"/>
                    </a:lnTo>
                    <a:lnTo>
                      <a:pt x="446" y="420"/>
                    </a:lnTo>
                    <a:lnTo>
                      <a:pt x="414" y="422"/>
                    </a:lnTo>
                    <a:lnTo>
                      <a:pt x="361" y="417"/>
                    </a:lnTo>
                    <a:lnTo>
                      <a:pt x="347" y="417"/>
                    </a:lnTo>
                    <a:lnTo>
                      <a:pt x="333" y="413"/>
                    </a:lnTo>
                    <a:lnTo>
                      <a:pt x="321" y="401"/>
                    </a:lnTo>
                    <a:lnTo>
                      <a:pt x="169" y="446"/>
                    </a:lnTo>
                    <a:lnTo>
                      <a:pt x="178" y="449"/>
                    </a:lnTo>
                    <a:lnTo>
                      <a:pt x="227" y="446"/>
                    </a:lnTo>
                    <a:lnTo>
                      <a:pt x="272" y="449"/>
                    </a:lnTo>
                    <a:lnTo>
                      <a:pt x="308" y="449"/>
                    </a:lnTo>
                    <a:lnTo>
                      <a:pt x="330" y="451"/>
                    </a:lnTo>
                    <a:lnTo>
                      <a:pt x="347" y="451"/>
                    </a:lnTo>
                    <a:lnTo>
                      <a:pt x="349" y="454"/>
                    </a:lnTo>
                    <a:lnTo>
                      <a:pt x="304" y="458"/>
                    </a:lnTo>
                    <a:lnTo>
                      <a:pt x="268" y="458"/>
                    </a:lnTo>
                    <a:lnTo>
                      <a:pt x="241" y="456"/>
                    </a:lnTo>
                    <a:lnTo>
                      <a:pt x="183" y="461"/>
                    </a:lnTo>
                    <a:lnTo>
                      <a:pt x="157" y="456"/>
                    </a:lnTo>
                    <a:lnTo>
                      <a:pt x="133" y="454"/>
                    </a:lnTo>
                    <a:lnTo>
                      <a:pt x="97" y="461"/>
                    </a:lnTo>
                    <a:lnTo>
                      <a:pt x="58" y="4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396" name="Freeform 20"/>
              <p:cNvSpPr>
                <a:spLocks/>
              </p:cNvSpPr>
              <p:nvPr/>
            </p:nvSpPr>
            <p:spPr bwMode="auto">
              <a:xfrm>
                <a:off x="4049" y="2730"/>
                <a:ext cx="509" cy="110"/>
              </a:xfrm>
              <a:custGeom>
                <a:avLst/>
                <a:gdLst/>
                <a:ahLst/>
                <a:cxnLst>
                  <a:cxn ang="0">
                    <a:pos x="506" y="14"/>
                  </a:cxn>
                  <a:cxn ang="0">
                    <a:pos x="509" y="24"/>
                  </a:cxn>
                  <a:cxn ang="0">
                    <a:pos x="501" y="48"/>
                  </a:cxn>
                  <a:cxn ang="0">
                    <a:pos x="487" y="45"/>
                  </a:cxn>
                  <a:cxn ang="0">
                    <a:pos x="453" y="41"/>
                  </a:cxn>
                  <a:cxn ang="0">
                    <a:pos x="422" y="38"/>
                  </a:cxn>
                  <a:cxn ang="0">
                    <a:pos x="398" y="38"/>
                  </a:cxn>
                  <a:cxn ang="0">
                    <a:pos x="376" y="36"/>
                  </a:cxn>
                  <a:cxn ang="0">
                    <a:pos x="342" y="38"/>
                  </a:cxn>
                  <a:cxn ang="0">
                    <a:pos x="309" y="41"/>
                  </a:cxn>
                  <a:cxn ang="0">
                    <a:pos x="285" y="43"/>
                  </a:cxn>
                  <a:cxn ang="0">
                    <a:pos x="253" y="48"/>
                  </a:cxn>
                  <a:cxn ang="0">
                    <a:pos x="234" y="50"/>
                  </a:cxn>
                  <a:cxn ang="0">
                    <a:pos x="196" y="57"/>
                  </a:cxn>
                  <a:cxn ang="0">
                    <a:pos x="140" y="74"/>
                  </a:cxn>
                  <a:cxn ang="0">
                    <a:pos x="119" y="79"/>
                  </a:cxn>
                  <a:cxn ang="0">
                    <a:pos x="85" y="86"/>
                  </a:cxn>
                  <a:cxn ang="0">
                    <a:pos x="73" y="89"/>
                  </a:cxn>
                  <a:cxn ang="0">
                    <a:pos x="27" y="110"/>
                  </a:cxn>
                  <a:cxn ang="0">
                    <a:pos x="22" y="108"/>
                  </a:cxn>
                  <a:cxn ang="0">
                    <a:pos x="0" y="79"/>
                  </a:cxn>
                  <a:cxn ang="0">
                    <a:pos x="25" y="70"/>
                  </a:cxn>
                  <a:cxn ang="0">
                    <a:pos x="56" y="60"/>
                  </a:cxn>
                  <a:cxn ang="0">
                    <a:pos x="92" y="48"/>
                  </a:cxn>
                  <a:cxn ang="0">
                    <a:pos x="126" y="38"/>
                  </a:cxn>
                  <a:cxn ang="0">
                    <a:pos x="164" y="29"/>
                  </a:cxn>
                  <a:cxn ang="0">
                    <a:pos x="205" y="19"/>
                  </a:cxn>
                  <a:cxn ang="0">
                    <a:pos x="246" y="12"/>
                  </a:cxn>
                  <a:cxn ang="0">
                    <a:pos x="290" y="7"/>
                  </a:cxn>
                  <a:cxn ang="0">
                    <a:pos x="318" y="2"/>
                  </a:cxn>
                  <a:cxn ang="0">
                    <a:pos x="347" y="0"/>
                  </a:cxn>
                  <a:cxn ang="0">
                    <a:pos x="376" y="0"/>
                  </a:cxn>
                  <a:cxn ang="0">
                    <a:pos x="403" y="0"/>
                  </a:cxn>
                  <a:cxn ang="0">
                    <a:pos x="429" y="2"/>
                  </a:cxn>
                  <a:cxn ang="0">
                    <a:pos x="456" y="4"/>
                  </a:cxn>
                  <a:cxn ang="0">
                    <a:pos x="482" y="7"/>
                  </a:cxn>
                  <a:cxn ang="0">
                    <a:pos x="506" y="14"/>
                  </a:cxn>
                </a:cxnLst>
                <a:rect l="0" t="0" r="r" b="b"/>
                <a:pathLst>
                  <a:path w="509" h="110">
                    <a:moveTo>
                      <a:pt x="506" y="14"/>
                    </a:moveTo>
                    <a:lnTo>
                      <a:pt x="509" y="24"/>
                    </a:lnTo>
                    <a:lnTo>
                      <a:pt x="501" y="48"/>
                    </a:lnTo>
                    <a:lnTo>
                      <a:pt x="487" y="45"/>
                    </a:lnTo>
                    <a:lnTo>
                      <a:pt x="453" y="41"/>
                    </a:lnTo>
                    <a:lnTo>
                      <a:pt x="422" y="38"/>
                    </a:lnTo>
                    <a:lnTo>
                      <a:pt x="398" y="38"/>
                    </a:lnTo>
                    <a:lnTo>
                      <a:pt x="376" y="36"/>
                    </a:lnTo>
                    <a:lnTo>
                      <a:pt x="342" y="38"/>
                    </a:lnTo>
                    <a:lnTo>
                      <a:pt x="309" y="41"/>
                    </a:lnTo>
                    <a:lnTo>
                      <a:pt x="285" y="43"/>
                    </a:lnTo>
                    <a:lnTo>
                      <a:pt x="253" y="48"/>
                    </a:lnTo>
                    <a:lnTo>
                      <a:pt x="234" y="50"/>
                    </a:lnTo>
                    <a:lnTo>
                      <a:pt x="196" y="57"/>
                    </a:lnTo>
                    <a:lnTo>
                      <a:pt x="140" y="74"/>
                    </a:lnTo>
                    <a:lnTo>
                      <a:pt x="119" y="79"/>
                    </a:lnTo>
                    <a:lnTo>
                      <a:pt x="85" y="86"/>
                    </a:lnTo>
                    <a:lnTo>
                      <a:pt x="73" y="89"/>
                    </a:lnTo>
                    <a:lnTo>
                      <a:pt x="27" y="110"/>
                    </a:lnTo>
                    <a:lnTo>
                      <a:pt x="22" y="108"/>
                    </a:lnTo>
                    <a:lnTo>
                      <a:pt x="0" y="79"/>
                    </a:lnTo>
                    <a:lnTo>
                      <a:pt x="25" y="70"/>
                    </a:lnTo>
                    <a:lnTo>
                      <a:pt x="56" y="60"/>
                    </a:lnTo>
                    <a:lnTo>
                      <a:pt x="92" y="48"/>
                    </a:lnTo>
                    <a:lnTo>
                      <a:pt x="126" y="38"/>
                    </a:lnTo>
                    <a:lnTo>
                      <a:pt x="164" y="29"/>
                    </a:lnTo>
                    <a:lnTo>
                      <a:pt x="205" y="19"/>
                    </a:lnTo>
                    <a:lnTo>
                      <a:pt x="246" y="12"/>
                    </a:lnTo>
                    <a:lnTo>
                      <a:pt x="290" y="7"/>
                    </a:lnTo>
                    <a:lnTo>
                      <a:pt x="318" y="2"/>
                    </a:lnTo>
                    <a:lnTo>
                      <a:pt x="347" y="0"/>
                    </a:lnTo>
                    <a:lnTo>
                      <a:pt x="376" y="0"/>
                    </a:lnTo>
                    <a:lnTo>
                      <a:pt x="403" y="0"/>
                    </a:lnTo>
                    <a:lnTo>
                      <a:pt x="429" y="2"/>
                    </a:lnTo>
                    <a:lnTo>
                      <a:pt x="456" y="4"/>
                    </a:lnTo>
                    <a:lnTo>
                      <a:pt x="482" y="7"/>
                    </a:lnTo>
                    <a:lnTo>
                      <a:pt x="506" y="14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397" name="Freeform 21"/>
              <p:cNvSpPr>
                <a:spLocks/>
              </p:cNvSpPr>
              <p:nvPr/>
            </p:nvSpPr>
            <p:spPr bwMode="auto">
              <a:xfrm>
                <a:off x="4562" y="2746"/>
                <a:ext cx="465" cy="266"/>
              </a:xfrm>
              <a:custGeom>
                <a:avLst/>
                <a:gdLst/>
                <a:ahLst/>
                <a:cxnLst>
                  <a:cxn ang="0">
                    <a:pos x="446" y="246"/>
                  </a:cxn>
                  <a:cxn ang="0">
                    <a:pos x="417" y="266"/>
                  </a:cxn>
                  <a:cxn ang="0">
                    <a:pos x="400" y="246"/>
                  </a:cxn>
                  <a:cxn ang="0">
                    <a:pos x="379" y="220"/>
                  </a:cxn>
                  <a:cxn ang="0">
                    <a:pos x="357" y="198"/>
                  </a:cxn>
                  <a:cxn ang="0">
                    <a:pos x="335" y="179"/>
                  </a:cxn>
                  <a:cxn ang="0">
                    <a:pos x="311" y="160"/>
                  </a:cxn>
                  <a:cxn ang="0">
                    <a:pos x="287" y="143"/>
                  </a:cxn>
                  <a:cxn ang="0">
                    <a:pos x="265" y="128"/>
                  </a:cxn>
                  <a:cxn ang="0">
                    <a:pos x="239" y="114"/>
                  </a:cxn>
                  <a:cxn ang="0">
                    <a:pos x="215" y="102"/>
                  </a:cxn>
                  <a:cxn ang="0">
                    <a:pos x="188" y="92"/>
                  </a:cxn>
                  <a:cxn ang="0">
                    <a:pos x="162" y="82"/>
                  </a:cxn>
                  <a:cxn ang="0">
                    <a:pos x="135" y="70"/>
                  </a:cxn>
                  <a:cxn ang="0">
                    <a:pos x="106" y="63"/>
                  </a:cxn>
                  <a:cxn ang="0">
                    <a:pos x="78" y="54"/>
                  </a:cxn>
                  <a:cxn ang="0">
                    <a:pos x="49" y="46"/>
                  </a:cxn>
                  <a:cxn ang="0">
                    <a:pos x="20" y="37"/>
                  </a:cxn>
                  <a:cxn ang="0">
                    <a:pos x="0" y="29"/>
                  </a:cxn>
                  <a:cxn ang="0">
                    <a:pos x="5" y="17"/>
                  </a:cxn>
                  <a:cxn ang="0">
                    <a:pos x="5" y="0"/>
                  </a:cxn>
                  <a:cxn ang="0">
                    <a:pos x="44" y="8"/>
                  </a:cxn>
                  <a:cxn ang="0">
                    <a:pos x="85" y="17"/>
                  </a:cxn>
                  <a:cxn ang="0">
                    <a:pos x="121" y="27"/>
                  </a:cxn>
                  <a:cxn ang="0">
                    <a:pos x="157" y="39"/>
                  </a:cxn>
                  <a:cxn ang="0">
                    <a:pos x="191" y="51"/>
                  </a:cxn>
                  <a:cxn ang="0">
                    <a:pos x="222" y="66"/>
                  </a:cxn>
                  <a:cxn ang="0">
                    <a:pos x="253" y="80"/>
                  </a:cxn>
                  <a:cxn ang="0">
                    <a:pos x="285" y="94"/>
                  </a:cxn>
                  <a:cxn ang="0">
                    <a:pos x="311" y="111"/>
                  </a:cxn>
                  <a:cxn ang="0">
                    <a:pos x="338" y="128"/>
                  </a:cxn>
                  <a:cxn ang="0">
                    <a:pos x="364" y="148"/>
                  </a:cxn>
                  <a:cxn ang="0">
                    <a:pos x="388" y="164"/>
                  </a:cxn>
                  <a:cxn ang="0">
                    <a:pos x="410" y="184"/>
                  </a:cxn>
                  <a:cxn ang="0">
                    <a:pos x="429" y="203"/>
                  </a:cxn>
                  <a:cxn ang="0">
                    <a:pos x="448" y="222"/>
                  </a:cxn>
                  <a:cxn ang="0">
                    <a:pos x="465" y="244"/>
                  </a:cxn>
                </a:cxnLst>
                <a:rect l="0" t="0" r="r" b="b"/>
                <a:pathLst>
                  <a:path w="465" h="266">
                    <a:moveTo>
                      <a:pt x="465" y="244"/>
                    </a:moveTo>
                    <a:lnTo>
                      <a:pt x="446" y="246"/>
                    </a:lnTo>
                    <a:lnTo>
                      <a:pt x="424" y="258"/>
                    </a:lnTo>
                    <a:lnTo>
                      <a:pt x="417" y="266"/>
                    </a:lnTo>
                    <a:lnTo>
                      <a:pt x="410" y="258"/>
                    </a:lnTo>
                    <a:lnTo>
                      <a:pt x="400" y="246"/>
                    </a:lnTo>
                    <a:lnTo>
                      <a:pt x="388" y="232"/>
                    </a:lnTo>
                    <a:lnTo>
                      <a:pt x="379" y="220"/>
                    </a:lnTo>
                    <a:lnTo>
                      <a:pt x="369" y="210"/>
                    </a:lnTo>
                    <a:lnTo>
                      <a:pt x="357" y="198"/>
                    </a:lnTo>
                    <a:lnTo>
                      <a:pt x="345" y="189"/>
                    </a:lnTo>
                    <a:lnTo>
                      <a:pt x="335" y="179"/>
                    </a:lnTo>
                    <a:lnTo>
                      <a:pt x="323" y="169"/>
                    </a:lnTo>
                    <a:lnTo>
                      <a:pt x="311" y="160"/>
                    </a:lnTo>
                    <a:lnTo>
                      <a:pt x="299" y="150"/>
                    </a:lnTo>
                    <a:lnTo>
                      <a:pt x="287" y="143"/>
                    </a:lnTo>
                    <a:lnTo>
                      <a:pt x="277" y="135"/>
                    </a:lnTo>
                    <a:lnTo>
                      <a:pt x="265" y="128"/>
                    </a:lnTo>
                    <a:lnTo>
                      <a:pt x="251" y="121"/>
                    </a:lnTo>
                    <a:lnTo>
                      <a:pt x="239" y="114"/>
                    </a:lnTo>
                    <a:lnTo>
                      <a:pt x="227" y="109"/>
                    </a:lnTo>
                    <a:lnTo>
                      <a:pt x="215" y="102"/>
                    </a:lnTo>
                    <a:lnTo>
                      <a:pt x="200" y="97"/>
                    </a:lnTo>
                    <a:lnTo>
                      <a:pt x="188" y="92"/>
                    </a:lnTo>
                    <a:lnTo>
                      <a:pt x="176" y="87"/>
                    </a:lnTo>
                    <a:lnTo>
                      <a:pt x="162" y="82"/>
                    </a:lnTo>
                    <a:lnTo>
                      <a:pt x="147" y="75"/>
                    </a:lnTo>
                    <a:lnTo>
                      <a:pt x="135" y="70"/>
                    </a:lnTo>
                    <a:lnTo>
                      <a:pt x="121" y="68"/>
                    </a:lnTo>
                    <a:lnTo>
                      <a:pt x="106" y="63"/>
                    </a:lnTo>
                    <a:lnTo>
                      <a:pt x="92" y="58"/>
                    </a:lnTo>
                    <a:lnTo>
                      <a:pt x="78" y="54"/>
                    </a:lnTo>
                    <a:lnTo>
                      <a:pt x="63" y="49"/>
                    </a:lnTo>
                    <a:lnTo>
                      <a:pt x="49" y="46"/>
                    </a:lnTo>
                    <a:lnTo>
                      <a:pt x="34" y="41"/>
                    </a:lnTo>
                    <a:lnTo>
                      <a:pt x="20" y="37"/>
                    </a:lnTo>
                    <a:lnTo>
                      <a:pt x="5" y="32"/>
                    </a:lnTo>
                    <a:lnTo>
                      <a:pt x="0" y="29"/>
                    </a:lnTo>
                    <a:lnTo>
                      <a:pt x="3" y="22"/>
                    </a:lnTo>
                    <a:lnTo>
                      <a:pt x="5" y="17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25" y="5"/>
                    </a:lnTo>
                    <a:lnTo>
                      <a:pt x="44" y="8"/>
                    </a:lnTo>
                    <a:lnTo>
                      <a:pt x="66" y="13"/>
                    </a:lnTo>
                    <a:lnTo>
                      <a:pt x="85" y="17"/>
                    </a:lnTo>
                    <a:lnTo>
                      <a:pt x="102" y="22"/>
                    </a:lnTo>
                    <a:lnTo>
                      <a:pt x="121" y="27"/>
                    </a:lnTo>
                    <a:lnTo>
                      <a:pt x="138" y="34"/>
                    </a:lnTo>
                    <a:lnTo>
                      <a:pt x="157" y="39"/>
                    </a:lnTo>
                    <a:lnTo>
                      <a:pt x="174" y="46"/>
                    </a:lnTo>
                    <a:lnTo>
                      <a:pt x="191" y="51"/>
                    </a:lnTo>
                    <a:lnTo>
                      <a:pt x="208" y="58"/>
                    </a:lnTo>
                    <a:lnTo>
                      <a:pt x="222" y="66"/>
                    </a:lnTo>
                    <a:lnTo>
                      <a:pt x="239" y="73"/>
                    </a:lnTo>
                    <a:lnTo>
                      <a:pt x="253" y="80"/>
                    </a:lnTo>
                    <a:lnTo>
                      <a:pt x="270" y="87"/>
                    </a:lnTo>
                    <a:lnTo>
                      <a:pt x="285" y="94"/>
                    </a:lnTo>
                    <a:lnTo>
                      <a:pt x="299" y="104"/>
                    </a:lnTo>
                    <a:lnTo>
                      <a:pt x="311" y="111"/>
                    </a:lnTo>
                    <a:lnTo>
                      <a:pt x="326" y="121"/>
                    </a:lnTo>
                    <a:lnTo>
                      <a:pt x="338" y="128"/>
                    </a:lnTo>
                    <a:lnTo>
                      <a:pt x="352" y="138"/>
                    </a:lnTo>
                    <a:lnTo>
                      <a:pt x="364" y="148"/>
                    </a:lnTo>
                    <a:lnTo>
                      <a:pt x="376" y="155"/>
                    </a:lnTo>
                    <a:lnTo>
                      <a:pt x="388" y="164"/>
                    </a:lnTo>
                    <a:lnTo>
                      <a:pt x="398" y="174"/>
                    </a:lnTo>
                    <a:lnTo>
                      <a:pt x="410" y="184"/>
                    </a:lnTo>
                    <a:lnTo>
                      <a:pt x="420" y="193"/>
                    </a:lnTo>
                    <a:lnTo>
                      <a:pt x="429" y="203"/>
                    </a:lnTo>
                    <a:lnTo>
                      <a:pt x="439" y="213"/>
                    </a:lnTo>
                    <a:lnTo>
                      <a:pt x="448" y="222"/>
                    </a:lnTo>
                    <a:lnTo>
                      <a:pt x="456" y="234"/>
                    </a:lnTo>
                    <a:lnTo>
                      <a:pt x="465" y="244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398" name="Freeform 22"/>
              <p:cNvSpPr>
                <a:spLocks/>
              </p:cNvSpPr>
              <p:nvPr/>
            </p:nvSpPr>
            <p:spPr bwMode="auto">
              <a:xfrm>
                <a:off x="4281" y="2754"/>
                <a:ext cx="272" cy="14"/>
              </a:xfrm>
              <a:custGeom>
                <a:avLst/>
                <a:gdLst/>
                <a:ahLst/>
                <a:cxnLst>
                  <a:cxn ang="0">
                    <a:pos x="113" y="2"/>
                  </a:cxn>
                  <a:cxn ang="0">
                    <a:pos x="147" y="2"/>
                  </a:cxn>
                  <a:cxn ang="0">
                    <a:pos x="173" y="5"/>
                  </a:cxn>
                  <a:cxn ang="0">
                    <a:pos x="180" y="2"/>
                  </a:cxn>
                  <a:cxn ang="0">
                    <a:pos x="233" y="5"/>
                  </a:cxn>
                  <a:cxn ang="0">
                    <a:pos x="250" y="7"/>
                  </a:cxn>
                  <a:cxn ang="0">
                    <a:pos x="260" y="2"/>
                  </a:cxn>
                  <a:cxn ang="0">
                    <a:pos x="260" y="2"/>
                  </a:cxn>
                  <a:cxn ang="0">
                    <a:pos x="267" y="2"/>
                  </a:cxn>
                  <a:cxn ang="0">
                    <a:pos x="267" y="7"/>
                  </a:cxn>
                  <a:cxn ang="0">
                    <a:pos x="272" y="7"/>
                  </a:cxn>
                  <a:cxn ang="0">
                    <a:pos x="272" y="7"/>
                  </a:cxn>
                  <a:cxn ang="0">
                    <a:pos x="262" y="9"/>
                  </a:cxn>
                  <a:cxn ang="0">
                    <a:pos x="260" y="9"/>
                  </a:cxn>
                  <a:cxn ang="0">
                    <a:pos x="260" y="12"/>
                  </a:cxn>
                  <a:cxn ang="0">
                    <a:pos x="260" y="12"/>
                  </a:cxn>
                  <a:cxn ang="0">
                    <a:pos x="219" y="7"/>
                  </a:cxn>
                  <a:cxn ang="0">
                    <a:pos x="207" y="7"/>
                  </a:cxn>
                  <a:cxn ang="0">
                    <a:pos x="188" y="7"/>
                  </a:cxn>
                  <a:cxn ang="0">
                    <a:pos x="156" y="7"/>
                  </a:cxn>
                  <a:cxn ang="0">
                    <a:pos x="135" y="5"/>
                  </a:cxn>
                  <a:cxn ang="0">
                    <a:pos x="50" y="9"/>
                  </a:cxn>
                  <a:cxn ang="0">
                    <a:pos x="36" y="9"/>
                  </a:cxn>
                  <a:cxn ang="0">
                    <a:pos x="17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9" y="9"/>
                  </a:cxn>
                  <a:cxn ang="0">
                    <a:pos x="62" y="0"/>
                  </a:cxn>
                  <a:cxn ang="0">
                    <a:pos x="98" y="2"/>
                  </a:cxn>
                  <a:cxn ang="0">
                    <a:pos x="113" y="2"/>
                  </a:cxn>
                </a:cxnLst>
                <a:rect l="0" t="0" r="r" b="b"/>
                <a:pathLst>
                  <a:path w="272" h="14">
                    <a:moveTo>
                      <a:pt x="113" y="2"/>
                    </a:moveTo>
                    <a:lnTo>
                      <a:pt x="147" y="2"/>
                    </a:lnTo>
                    <a:lnTo>
                      <a:pt x="173" y="5"/>
                    </a:lnTo>
                    <a:lnTo>
                      <a:pt x="180" y="2"/>
                    </a:lnTo>
                    <a:lnTo>
                      <a:pt x="233" y="5"/>
                    </a:lnTo>
                    <a:lnTo>
                      <a:pt x="250" y="7"/>
                    </a:lnTo>
                    <a:lnTo>
                      <a:pt x="260" y="2"/>
                    </a:lnTo>
                    <a:lnTo>
                      <a:pt x="260" y="2"/>
                    </a:lnTo>
                    <a:lnTo>
                      <a:pt x="267" y="2"/>
                    </a:lnTo>
                    <a:lnTo>
                      <a:pt x="267" y="7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62" y="9"/>
                    </a:lnTo>
                    <a:lnTo>
                      <a:pt x="260" y="9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19" y="7"/>
                    </a:lnTo>
                    <a:lnTo>
                      <a:pt x="207" y="7"/>
                    </a:lnTo>
                    <a:lnTo>
                      <a:pt x="188" y="7"/>
                    </a:lnTo>
                    <a:lnTo>
                      <a:pt x="156" y="7"/>
                    </a:lnTo>
                    <a:lnTo>
                      <a:pt x="135" y="5"/>
                    </a:lnTo>
                    <a:lnTo>
                      <a:pt x="50" y="9"/>
                    </a:lnTo>
                    <a:lnTo>
                      <a:pt x="36" y="9"/>
                    </a:lnTo>
                    <a:lnTo>
                      <a:pt x="17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9" y="9"/>
                    </a:lnTo>
                    <a:lnTo>
                      <a:pt x="62" y="0"/>
                    </a:lnTo>
                    <a:lnTo>
                      <a:pt x="98" y="2"/>
                    </a:lnTo>
                    <a:lnTo>
                      <a:pt x="1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399" name="Freeform 23"/>
              <p:cNvSpPr>
                <a:spLocks/>
              </p:cNvSpPr>
              <p:nvPr/>
            </p:nvSpPr>
            <p:spPr bwMode="auto">
              <a:xfrm>
                <a:off x="4575" y="2768"/>
                <a:ext cx="115" cy="32"/>
              </a:xfrm>
              <a:custGeom>
                <a:avLst/>
                <a:gdLst/>
                <a:ahLst/>
                <a:cxnLst>
                  <a:cxn ang="0">
                    <a:pos x="67" y="15"/>
                  </a:cxn>
                  <a:cxn ang="0">
                    <a:pos x="98" y="22"/>
                  </a:cxn>
                  <a:cxn ang="0">
                    <a:pos x="115" y="29"/>
                  </a:cxn>
                  <a:cxn ang="0">
                    <a:pos x="115" y="32"/>
                  </a:cxn>
                  <a:cxn ang="0">
                    <a:pos x="115" y="32"/>
                  </a:cxn>
                  <a:cxn ang="0">
                    <a:pos x="113" y="32"/>
                  </a:cxn>
                  <a:cxn ang="0">
                    <a:pos x="105" y="29"/>
                  </a:cxn>
                  <a:cxn ang="0">
                    <a:pos x="103" y="32"/>
                  </a:cxn>
                  <a:cxn ang="0">
                    <a:pos x="77" y="22"/>
                  </a:cxn>
                  <a:cxn ang="0">
                    <a:pos x="60" y="17"/>
                  </a:cxn>
                  <a:cxn ang="0">
                    <a:pos x="53" y="17"/>
                  </a:cxn>
                  <a:cxn ang="0">
                    <a:pos x="45" y="12"/>
                  </a:cxn>
                  <a:cxn ang="0">
                    <a:pos x="28" y="10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0"/>
                  </a:cxn>
                  <a:cxn ang="0">
                    <a:pos x="67" y="15"/>
                  </a:cxn>
                </a:cxnLst>
                <a:rect l="0" t="0" r="r" b="b"/>
                <a:pathLst>
                  <a:path w="115" h="32">
                    <a:moveTo>
                      <a:pt x="67" y="15"/>
                    </a:moveTo>
                    <a:lnTo>
                      <a:pt x="98" y="22"/>
                    </a:lnTo>
                    <a:lnTo>
                      <a:pt x="115" y="29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3" y="32"/>
                    </a:lnTo>
                    <a:lnTo>
                      <a:pt x="105" y="29"/>
                    </a:lnTo>
                    <a:lnTo>
                      <a:pt x="103" y="32"/>
                    </a:lnTo>
                    <a:lnTo>
                      <a:pt x="77" y="22"/>
                    </a:lnTo>
                    <a:lnTo>
                      <a:pt x="60" y="17"/>
                    </a:lnTo>
                    <a:lnTo>
                      <a:pt x="53" y="17"/>
                    </a:lnTo>
                    <a:lnTo>
                      <a:pt x="45" y="12"/>
                    </a:lnTo>
                    <a:lnTo>
                      <a:pt x="28" y="1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0"/>
                    </a:lnTo>
                    <a:lnTo>
                      <a:pt x="6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0" name="Freeform 24"/>
              <p:cNvSpPr>
                <a:spLocks/>
              </p:cNvSpPr>
              <p:nvPr/>
            </p:nvSpPr>
            <p:spPr bwMode="auto">
              <a:xfrm>
                <a:off x="4078" y="2771"/>
                <a:ext cx="475" cy="407"/>
              </a:xfrm>
              <a:custGeom>
                <a:avLst/>
                <a:gdLst/>
                <a:ahLst/>
                <a:cxnLst>
                  <a:cxn ang="0">
                    <a:pos x="410" y="2"/>
                  </a:cxn>
                  <a:cxn ang="0">
                    <a:pos x="415" y="2"/>
                  </a:cxn>
                  <a:cxn ang="0">
                    <a:pos x="451" y="4"/>
                  </a:cxn>
                  <a:cxn ang="0">
                    <a:pos x="460" y="9"/>
                  </a:cxn>
                  <a:cxn ang="0">
                    <a:pos x="475" y="9"/>
                  </a:cxn>
                  <a:cxn ang="0">
                    <a:pos x="463" y="45"/>
                  </a:cxn>
                  <a:cxn ang="0">
                    <a:pos x="453" y="82"/>
                  </a:cxn>
                  <a:cxn ang="0">
                    <a:pos x="444" y="118"/>
                  </a:cxn>
                  <a:cxn ang="0">
                    <a:pos x="434" y="154"/>
                  </a:cxn>
                  <a:cxn ang="0">
                    <a:pos x="422" y="192"/>
                  </a:cxn>
                  <a:cxn ang="0">
                    <a:pos x="412" y="231"/>
                  </a:cxn>
                  <a:cxn ang="0">
                    <a:pos x="400" y="270"/>
                  </a:cxn>
                  <a:cxn ang="0">
                    <a:pos x="388" y="308"/>
                  </a:cxn>
                  <a:cxn ang="0">
                    <a:pos x="374" y="376"/>
                  </a:cxn>
                  <a:cxn ang="0">
                    <a:pos x="369" y="407"/>
                  </a:cxn>
                  <a:cxn ang="0">
                    <a:pos x="364" y="402"/>
                  </a:cxn>
                  <a:cxn ang="0">
                    <a:pos x="318" y="359"/>
                  </a:cxn>
                  <a:cxn ang="0">
                    <a:pos x="273" y="318"/>
                  </a:cxn>
                  <a:cxn ang="0">
                    <a:pos x="224" y="277"/>
                  </a:cxn>
                  <a:cxn ang="0">
                    <a:pos x="179" y="238"/>
                  </a:cxn>
                  <a:cxn ang="0">
                    <a:pos x="133" y="197"/>
                  </a:cxn>
                  <a:cxn ang="0">
                    <a:pos x="90" y="159"/>
                  </a:cxn>
                  <a:cxn ang="0">
                    <a:pos x="44" y="118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49" y="53"/>
                  </a:cxn>
                  <a:cxn ang="0">
                    <a:pos x="82" y="43"/>
                  </a:cxn>
                  <a:cxn ang="0">
                    <a:pos x="111" y="38"/>
                  </a:cxn>
                  <a:cxn ang="0">
                    <a:pos x="155" y="24"/>
                  </a:cxn>
                  <a:cxn ang="0">
                    <a:pos x="174" y="19"/>
                  </a:cxn>
                  <a:cxn ang="0">
                    <a:pos x="222" y="12"/>
                  </a:cxn>
                  <a:cxn ang="0">
                    <a:pos x="248" y="7"/>
                  </a:cxn>
                  <a:cxn ang="0">
                    <a:pos x="275" y="4"/>
                  </a:cxn>
                  <a:cxn ang="0">
                    <a:pos x="323" y="0"/>
                  </a:cxn>
                  <a:cxn ang="0">
                    <a:pos x="354" y="0"/>
                  </a:cxn>
                  <a:cxn ang="0">
                    <a:pos x="405" y="2"/>
                  </a:cxn>
                  <a:cxn ang="0">
                    <a:pos x="410" y="2"/>
                  </a:cxn>
                </a:cxnLst>
                <a:rect l="0" t="0" r="r" b="b"/>
                <a:pathLst>
                  <a:path w="475" h="407">
                    <a:moveTo>
                      <a:pt x="410" y="2"/>
                    </a:moveTo>
                    <a:lnTo>
                      <a:pt x="415" y="2"/>
                    </a:lnTo>
                    <a:lnTo>
                      <a:pt x="451" y="4"/>
                    </a:lnTo>
                    <a:lnTo>
                      <a:pt x="460" y="9"/>
                    </a:lnTo>
                    <a:lnTo>
                      <a:pt x="475" y="9"/>
                    </a:lnTo>
                    <a:lnTo>
                      <a:pt x="463" y="45"/>
                    </a:lnTo>
                    <a:lnTo>
                      <a:pt x="453" y="82"/>
                    </a:lnTo>
                    <a:lnTo>
                      <a:pt x="444" y="118"/>
                    </a:lnTo>
                    <a:lnTo>
                      <a:pt x="434" y="154"/>
                    </a:lnTo>
                    <a:lnTo>
                      <a:pt x="422" y="192"/>
                    </a:lnTo>
                    <a:lnTo>
                      <a:pt x="412" y="231"/>
                    </a:lnTo>
                    <a:lnTo>
                      <a:pt x="400" y="270"/>
                    </a:lnTo>
                    <a:lnTo>
                      <a:pt x="388" y="308"/>
                    </a:lnTo>
                    <a:lnTo>
                      <a:pt x="374" y="376"/>
                    </a:lnTo>
                    <a:lnTo>
                      <a:pt x="369" y="407"/>
                    </a:lnTo>
                    <a:lnTo>
                      <a:pt x="364" y="402"/>
                    </a:lnTo>
                    <a:lnTo>
                      <a:pt x="318" y="359"/>
                    </a:lnTo>
                    <a:lnTo>
                      <a:pt x="273" y="318"/>
                    </a:lnTo>
                    <a:lnTo>
                      <a:pt x="224" y="277"/>
                    </a:lnTo>
                    <a:lnTo>
                      <a:pt x="179" y="238"/>
                    </a:lnTo>
                    <a:lnTo>
                      <a:pt x="133" y="197"/>
                    </a:lnTo>
                    <a:lnTo>
                      <a:pt x="90" y="159"/>
                    </a:lnTo>
                    <a:lnTo>
                      <a:pt x="44" y="11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9" y="53"/>
                    </a:lnTo>
                    <a:lnTo>
                      <a:pt x="82" y="43"/>
                    </a:lnTo>
                    <a:lnTo>
                      <a:pt x="111" y="38"/>
                    </a:lnTo>
                    <a:lnTo>
                      <a:pt x="155" y="24"/>
                    </a:lnTo>
                    <a:lnTo>
                      <a:pt x="174" y="19"/>
                    </a:lnTo>
                    <a:lnTo>
                      <a:pt x="222" y="12"/>
                    </a:lnTo>
                    <a:lnTo>
                      <a:pt x="248" y="7"/>
                    </a:lnTo>
                    <a:lnTo>
                      <a:pt x="275" y="4"/>
                    </a:lnTo>
                    <a:lnTo>
                      <a:pt x="323" y="0"/>
                    </a:lnTo>
                    <a:lnTo>
                      <a:pt x="354" y="0"/>
                    </a:lnTo>
                    <a:lnTo>
                      <a:pt x="405" y="2"/>
                    </a:lnTo>
                    <a:lnTo>
                      <a:pt x="410" y="2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1" name="Freeform 25"/>
              <p:cNvSpPr>
                <a:spLocks/>
              </p:cNvSpPr>
              <p:nvPr/>
            </p:nvSpPr>
            <p:spPr bwMode="auto">
              <a:xfrm>
                <a:off x="4452" y="2783"/>
                <a:ext cx="532" cy="397"/>
              </a:xfrm>
              <a:custGeom>
                <a:avLst/>
                <a:gdLst/>
                <a:ahLst/>
                <a:cxnLst>
                  <a:cxn ang="0">
                    <a:pos x="440" y="318"/>
                  </a:cxn>
                  <a:cxn ang="0">
                    <a:pos x="510" y="323"/>
                  </a:cxn>
                  <a:cxn ang="0">
                    <a:pos x="510" y="330"/>
                  </a:cxn>
                  <a:cxn ang="0">
                    <a:pos x="421" y="323"/>
                  </a:cxn>
                  <a:cxn ang="0">
                    <a:pos x="359" y="291"/>
                  </a:cxn>
                  <a:cxn ang="0">
                    <a:pos x="332" y="284"/>
                  </a:cxn>
                  <a:cxn ang="0">
                    <a:pos x="308" y="301"/>
                  </a:cxn>
                  <a:cxn ang="0">
                    <a:pos x="320" y="340"/>
                  </a:cxn>
                  <a:cxn ang="0">
                    <a:pos x="359" y="349"/>
                  </a:cxn>
                  <a:cxn ang="0">
                    <a:pos x="392" y="359"/>
                  </a:cxn>
                  <a:cxn ang="0">
                    <a:pos x="320" y="354"/>
                  </a:cxn>
                  <a:cxn ang="0">
                    <a:pos x="294" y="335"/>
                  </a:cxn>
                  <a:cxn ang="0">
                    <a:pos x="274" y="303"/>
                  </a:cxn>
                  <a:cxn ang="0">
                    <a:pos x="250" y="301"/>
                  </a:cxn>
                  <a:cxn ang="0">
                    <a:pos x="219" y="311"/>
                  </a:cxn>
                  <a:cxn ang="0">
                    <a:pos x="180" y="325"/>
                  </a:cxn>
                  <a:cxn ang="0">
                    <a:pos x="86" y="352"/>
                  </a:cxn>
                  <a:cxn ang="0">
                    <a:pos x="74" y="359"/>
                  </a:cxn>
                  <a:cxn ang="0">
                    <a:pos x="79" y="369"/>
                  </a:cxn>
                  <a:cxn ang="0">
                    <a:pos x="123" y="385"/>
                  </a:cxn>
                  <a:cxn ang="0">
                    <a:pos x="154" y="390"/>
                  </a:cxn>
                  <a:cxn ang="0">
                    <a:pos x="310" y="393"/>
                  </a:cxn>
                  <a:cxn ang="0">
                    <a:pos x="260" y="395"/>
                  </a:cxn>
                  <a:cxn ang="0">
                    <a:pos x="200" y="393"/>
                  </a:cxn>
                  <a:cxn ang="0">
                    <a:pos x="103" y="388"/>
                  </a:cxn>
                  <a:cxn ang="0">
                    <a:pos x="67" y="373"/>
                  </a:cxn>
                  <a:cxn ang="0">
                    <a:pos x="26" y="371"/>
                  </a:cxn>
                  <a:cxn ang="0">
                    <a:pos x="14" y="335"/>
                  </a:cxn>
                  <a:cxn ang="0">
                    <a:pos x="33" y="325"/>
                  </a:cxn>
                  <a:cxn ang="0">
                    <a:pos x="48" y="301"/>
                  </a:cxn>
                  <a:cxn ang="0">
                    <a:pos x="43" y="277"/>
                  </a:cxn>
                  <a:cxn ang="0">
                    <a:pos x="29" y="270"/>
                  </a:cxn>
                  <a:cxn ang="0">
                    <a:pos x="43" y="229"/>
                  </a:cxn>
                  <a:cxn ang="0">
                    <a:pos x="60" y="166"/>
                  </a:cxn>
                  <a:cxn ang="0">
                    <a:pos x="77" y="101"/>
                  </a:cxn>
                  <a:cxn ang="0">
                    <a:pos x="96" y="33"/>
                  </a:cxn>
                  <a:cxn ang="0">
                    <a:pos x="120" y="4"/>
                  </a:cxn>
                  <a:cxn ang="0">
                    <a:pos x="166" y="14"/>
                  </a:cxn>
                  <a:cxn ang="0">
                    <a:pos x="212" y="29"/>
                  </a:cxn>
                  <a:cxn ang="0">
                    <a:pos x="260" y="43"/>
                  </a:cxn>
                  <a:cxn ang="0">
                    <a:pos x="306" y="62"/>
                  </a:cxn>
                  <a:cxn ang="0">
                    <a:pos x="356" y="89"/>
                  </a:cxn>
                  <a:cxn ang="0">
                    <a:pos x="402" y="115"/>
                  </a:cxn>
                  <a:cxn ang="0">
                    <a:pos x="436" y="139"/>
                  </a:cxn>
                  <a:cxn ang="0">
                    <a:pos x="457" y="164"/>
                  </a:cxn>
                  <a:cxn ang="0">
                    <a:pos x="426" y="180"/>
                  </a:cxn>
                  <a:cxn ang="0">
                    <a:pos x="428" y="212"/>
                  </a:cxn>
                  <a:cxn ang="0">
                    <a:pos x="455" y="217"/>
                  </a:cxn>
                  <a:cxn ang="0">
                    <a:pos x="477" y="197"/>
                  </a:cxn>
                  <a:cxn ang="0">
                    <a:pos x="477" y="180"/>
                  </a:cxn>
                  <a:cxn ang="0">
                    <a:pos x="474" y="176"/>
                  </a:cxn>
                  <a:cxn ang="0">
                    <a:pos x="477" y="178"/>
                  </a:cxn>
                  <a:cxn ang="0">
                    <a:pos x="484" y="185"/>
                  </a:cxn>
                  <a:cxn ang="0">
                    <a:pos x="491" y="195"/>
                  </a:cxn>
                  <a:cxn ang="0">
                    <a:pos x="501" y="207"/>
                  </a:cxn>
                  <a:cxn ang="0">
                    <a:pos x="508" y="219"/>
                  </a:cxn>
                  <a:cxn ang="0">
                    <a:pos x="515" y="229"/>
                  </a:cxn>
                  <a:cxn ang="0">
                    <a:pos x="513" y="236"/>
                  </a:cxn>
                  <a:cxn ang="0">
                    <a:pos x="452" y="248"/>
                  </a:cxn>
                  <a:cxn ang="0">
                    <a:pos x="412" y="265"/>
                  </a:cxn>
                  <a:cxn ang="0">
                    <a:pos x="392" y="272"/>
                  </a:cxn>
                  <a:cxn ang="0">
                    <a:pos x="387" y="287"/>
                  </a:cxn>
                  <a:cxn ang="0">
                    <a:pos x="407" y="308"/>
                  </a:cxn>
                </a:cxnLst>
                <a:rect l="0" t="0" r="r" b="b"/>
                <a:pathLst>
                  <a:path w="532" h="397">
                    <a:moveTo>
                      <a:pt x="416" y="311"/>
                    </a:moveTo>
                    <a:lnTo>
                      <a:pt x="440" y="318"/>
                    </a:lnTo>
                    <a:lnTo>
                      <a:pt x="467" y="320"/>
                    </a:lnTo>
                    <a:lnTo>
                      <a:pt x="510" y="323"/>
                    </a:lnTo>
                    <a:lnTo>
                      <a:pt x="532" y="328"/>
                    </a:lnTo>
                    <a:lnTo>
                      <a:pt x="510" y="330"/>
                    </a:lnTo>
                    <a:lnTo>
                      <a:pt x="450" y="323"/>
                    </a:lnTo>
                    <a:lnTo>
                      <a:pt x="421" y="323"/>
                    </a:lnTo>
                    <a:lnTo>
                      <a:pt x="390" y="315"/>
                    </a:lnTo>
                    <a:lnTo>
                      <a:pt x="359" y="291"/>
                    </a:lnTo>
                    <a:lnTo>
                      <a:pt x="349" y="287"/>
                    </a:lnTo>
                    <a:lnTo>
                      <a:pt x="332" y="284"/>
                    </a:lnTo>
                    <a:lnTo>
                      <a:pt x="315" y="291"/>
                    </a:lnTo>
                    <a:lnTo>
                      <a:pt x="308" y="301"/>
                    </a:lnTo>
                    <a:lnTo>
                      <a:pt x="306" y="315"/>
                    </a:lnTo>
                    <a:lnTo>
                      <a:pt x="320" y="340"/>
                    </a:lnTo>
                    <a:lnTo>
                      <a:pt x="330" y="344"/>
                    </a:lnTo>
                    <a:lnTo>
                      <a:pt x="359" y="349"/>
                    </a:lnTo>
                    <a:lnTo>
                      <a:pt x="424" y="356"/>
                    </a:lnTo>
                    <a:lnTo>
                      <a:pt x="392" y="359"/>
                    </a:lnTo>
                    <a:lnTo>
                      <a:pt x="330" y="354"/>
                    </a:lnTo>
                    <a:lnTo>
                      <a:pt x="320" y="354"/>
                    </a:lnTo>
                    <a:lnTo>
                      <a:pt x="308" y="349"/>
                    </a:lnTo>
                    <a:lnTo>
                      <a:pt x="294" y="335"/>
                    </a:lnTo>
                    <a:lnTo>
                      <a:pt x="277" y="315"/>
                    </a:lnTo>
                    <a:lnTo>
                      <a:pt x="274" y="303"/>
                    </a:lnTo>
                    <a:lnTo>
                      <a:pt x="257" y="299"/>
                    </a:lnTo>
                    <a:lnTo>
                      <a:pt x="250" y="301"/>
                    </a:lnTo>
                    <a:lnTo>
                      <a:pt x="245" y="303"/>
                    </a:lnTo>
                    <a:lnTo>
                      <a:pt x="219" y="311"/>
                    </a:lnTo>
                    <a:lnTo>
                      <a:pt x="197" y="320"/>
                    </a:lnTo>
                    <a:lnTo>
                      <a:pt x="180" y="325"/>
                    </a:lnTo>
                    <a:lnTo>
                      <a:pt x="147" y="337"/>
                    </a:lnTo>
                    <a:lnTo>
                      <a:pt x="86" y="352"/>
                    </a:lnTo>
                    <a:lnTo>
                      <a:pt x="79" y="356"/>
                    </a:lnTo>
                    <a:lnTo>
                      <a:pt x="74" y="359"/>
                    </a:lnTo>
                    <a:lnTo>
                      <a:pt x="74" y="366"/>
                    </a:lnTo>
                    <a:lnTo>
                      <a:pt x="79" y="369"/>
                    </a:lnTo>
                    <a:lnTo>
                      <a:pt x="94" y="371"/>
                    </a:lnTo>
                    <a:lnTo>
                      <a:pt x="123" y="385"/>
                    </a:lnTo>
                    <a:lnTo>
                      <a:pt x="137" y="385"/>
                    </a:lnTo>
                    <a:lnTo>
                      <a:pt x="154" y="390"/>
                    </a:lnTo>
                    <a:lnTo>
                      <a:pt x="202" y="388"/>
                    </a:lnTo>
                    <a:lnTo>
                      <a:pt x="310" y="393"/>
                    </a:lnTo>
                    <a:lnTo>
                      <a:pt x="277" y="395"/>
                    </a:lnTo>
                    <a:lnTo>
                      <a:pt x="260" y="395"/>
                    </a:lnTo>
                    <a:lnTo>
                      <a:pt x="224" y="393"/>
                    </a:lnTo>
                    <a:lnTo>
                      <a:pt x="200" y="393"/>
                    </a:lnTo>
                    <a:lnTo>
                      <a:pt x="156" y="397"/>
                    </a:lnTo>
                    <a:lnTo>
                      <a:pt x="103" y="388"/>
                    </a:lnTo>
                    <a:lnTo>
                      <a:pt x="89" y="381"/>
                    </a:lnTo>
                    <a:lnTo>
                      <a:pt x="67" y="373"/>
                    </a:lnTo>
                    <a:lnTo>
                      <a:pt x="45" y="366"/>
                    </a:lnTo>
                    <a:lnTo>
                      <a:pt x="26" y="371"/>
                    </a:lnTo>
                    <a:lnTo>
                      <a:pt x="0" y="385"/>
                    </a:lnTo>
                    <a:lnTo>
                      <a:pt x="14" y="335"/>
                    </a:lnTo>
                    <a:lnTo>
                      <a:pt x="24" y="332"/>
                    </a:lnTo>
                    <a:lnTo>
                      <a:pt x="33" y="325"/>
                    </a:lnTo>
                    <a:lnTo>
                      <a:pt x="43" y="315"/>
                    </a:lnTo>
                    <a:lnTo>
                      <a:pt x="48" y="301"/>
                    </a:lnTo>
                    <a:lnTo>
                      <a:pt x="45" y="287"/>
                    </a:lnTo>
                    <a:lnTo>
                      <a:pt x="43" y="277"/>
                    </a:lnTo>
                    <a:lnTo>
                      <a:pt x="33" y="270"/>
                    </a:lnTo>
                    <a:lnTo>
                      <a:pt x="29" y="270"/>
                    </a:lnTo>
                    <a:lnTo>
                      <a:pt x="31" y="260"/>
                    </a:lnTo>
                    <a:lnTo>
                      <a:pt x="43" y="229"/>
                    </a:lnTo>
                    <a:lnTo>
                      <a:pt x="50" y="197"/>
                    </a:lnTo>
                    <a:lnTo>
                      <a:pt x="60" y="166"/>
                    </a:lnTo>
                    <a:lnTo>
                      <a:pt x="67" y="135"/>
                    </a:lnTo>
                    <a:lnTo>
                      <a:pt x="77" y="101"/>
                    </a:lnTo>
                    <a:lnTo>
                      <a:pt x="86" y="67"/>
                    </a:lnTo>
                    <a:lnTo>
                      <a:pt x="96" y="33"/>
                    </a:lnTo>
                    <a:lnTo>
                      <a:pt x="108" y="0"/>
                    </a:lnTo>
                    <a:lnTo>
                      <a:pt x="120" y="4"/>
                    </a:lnTo>
                    <a:lnTo>
                      <a:pt x="144" y="9"/>
                    </a:lnTo>
                    <a:lnTo>
                      <a:pt x="166" y="14"/>
                    </a:lnTo>
                    <a:lnTo>
                      <a:pt x="190" y="21"/>
                    </a:lnTo>
                    <a:lnTo>
                      <a:pt x="212" y="29"/>
                    </a:lnTo>
                    <a:lnTo>
                      <a:pt x="236" y="36"/>
                    </a:lnTo>
                    <a:lnTo>
                      <a:pt x="260" y="43"/>
                    </a:lnTo>
                    <a:lnTo>
                      <a:pt x="281" y="53"/>
                    </a:lnTo>
                    <a:lnTo>
                      <a:pt x="306" y="62"/>
                    </a:lnTo>
                    <a:lnTo>
                      <a:pt x="332" y="74"/>
                    </a:lnTo>
                    <a:lnTo>
                      <a:pt x="356" y="89"/>
                    </a:lnTo>
                    <a:lnTo>
                      <a:pt x="380" y="101"/>
                    </a:lnTo>
                    <a:lnTo>
                      <a:pt x="402" y="115"/>
                    </a:lnTo>
                    <a:lnTo>
                      <a:pt x="421" y="127"/>
                    </a:lnTo>
                    <a:lnTo>
                      <a:pt x="436" y="139"/>
                    </a:lnTo>
                    <a:lnTo>
                      <a:pt x="448" y="152"/>
                    </a:lnTo>
                    <a:lnTo>
                      <a:pt x="457" y="164"/>
                    </a:lnTo>
                    <a:lnTo>
                      <a:pt x="440" y="168"/>
                    </a:lnTo>
                    <a:lnTo>
                      <a:pt x="426" y="180"/>
                    </a:lnTo>
                    <a:lnTo>
                      <a:pt x="426" y="195"/>
                    </a:lnTo>
                    <a:lnTo>
                      <a:pt x="428" y="212"/>
                    </a:lnTo>
                    <a:lnTo>
                      <a:pt x="440" y="217"/>
                    </a:lnTo>
                    <a:lnTo>
                      <a:pt x="455" y="217"/>
                    </a:lnTo>
                    <a:lnTo>
                      <a:pt x="467" y="212"/>
                    </a:lnTo>
                    <a:lnTo>
                      <a:pt x="477" y="197"/>
                    </a:lnTo>
                    <a:lnTo>
                      <a:pt x="477" y="185"/>
                    </a:lnTo>
                    <a:lnTo>
                      <a:pt x="477" y="180"/>
                    </a:lnTo>
                    <a:lnTo>
                      <a:pt x="474" y="178"/>
                    </a:lnTo>
                    <a:lnTo>
                      <a:pt x="474" y="176"/>
                    </a:lnTo>
                    <a:lnTo>
                      <a:pt x="474" y="176"/>
                    </a:lnTo>
                    <a:lnTo>
                      <a:pt x="477" y="178"/>
                    </a:lnTo>
                    <a:lnTo>
                      <a:pt x="479" y="180"/>
                    </a:lnTo>
                    <a:lnTo>
                      <a:pt x="484" y="185"/>
                    </a:lnTo>
                    <a:lnTo>
                      <a:pt x="486" y="190"/>
                    </a:lnTo>
                    <a:lnTo>
                      <a:pt x="491" y="195"/>
                    </a:lnTo>
                    <a:lnTo>
                      <a:pt x="496" y="200"/>
                    </a:lnTo>
                    <a:lnTo>
                      <a:pt x="501" y="207"/>
                    </a:lnTo>
                    <a:lnTo>
                      <a:pt x="505" y="214"/>
                    </a:lnTo>
                    <a:lnTo>
                      <a:pt x="508" y="219"/>
                    </a:lnTo>
                    <a:lnTo>
                      <a:pt x="513" y="224"/>
                    </a:lnTo>
                    <a:lnTo>
                      <a:pt x="515" y="229"/>
                    </a:lnTo>
                    <a:lnTo>
                      <a:pt x="518" y="231"/>
                    </a:lnTo>
                    <a:lnTo>
                      <a:pt x="513" y="236"/>
                    </a:lnTo>
                    <a:lnTo>
                      <a:pt x="479" y="241"/>
                    </a:lnTo>
                    <a:lnTo>
                      <a:pt x="452" y="248"/>
                    </a:lnTo>
                    <a:lnTo>
                      <a:pt x="438" y="258"/>
                    </a:lnTo>
                    <a:lnTo>
                      <a:pt x="412" y="265"/>
                    </a:lnTo>
                    <a:lnTo>
                      <a:pt x="407" y="267"/>
                    </a:lnTo>
                    <a:lnTo>
                      <a:pt x="392" y="272"/>
                    </a:lnTo>
                    <a:lnTo>
                      <a:pt x="385" y="279"/>
                    </a:lnTo>
                    <a:lnTo>
                      <a:pt x="387" y="287"/>
                    </a:lnTo>
                    <a:lnTo>
                      <a:pt x="390" y="289"/>
                    </a:lnTo>
                    <a:lnTo>
                      <a:pt x="407" y="308"/>
                    </a:lnTo>
                    <a:lnTo>
                      <a:pt x="416" y="311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2" name="Freeform 26"/>
              <p:cNvSpPr>
                <a:spLocks/>
              </p:cNvSpPr>
              <p:nvPr/>
            </p:nvSpPr>
            <p:spPr bwMode="auto">
              <a:xfrm>
                <a:off x="4430" y="2785"/>
                <a:ext cx="36" cy="46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36" y="15"/>
                  </a:cxn>
                  <a:cxn ang="0">
                    <a:pos x="36" y="24"/>
                  </a:cxn>
                  <a:cxn ang="0">
                    <a:pos x="29" y="36"/>
                  </a:cxn>
                  <a:cxn ang="0">
                    <a:pos x="19" y="43"/>
                  </a:cxn>
                  <a:cxn ang="0">
                    <a:pos x="14" y="46"/>
                  </a:cxn>
                  <a:cxn ang="0">
                    <a:pos x="7" y="46"/>
                  </a:cxn>
                  <a:cxn ang="0">
                    <a:pos x="2" y="43"/>
                  </a:cxn>
                  <a:cxn ang="0">
                    <a:pos x="0" y="34"/>
                  </a:cxn>
                  <a:cxn ang="0">
                    <a:pos x="0" y="22"/>
                  </a:cxn>
                  <a:cxn ang="0">
                    <a:pos x="10" y="7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4" y="10"/>
                  </a:cxn>
                </a:cxnLst>
                <a:rect l="0" t="0" r="r" b="b"/>
                <a:pathLst>
                  <a:path w="36" h="46">
                    <a:moveTo>
                      <a:pt x="34" y="10"/>
                    </a:moveTo>
                    <a:lnTo>
                      <a:pt x="36" y="15"/>
                    </a:lnTo>
                    <a:lnTo>
                      <a:pt x="36" y="24"/>
                    </a:lnTo>
                    <a:lnTo>
                      <a:pt x="29" y="36"/>
                    </a:lnTo>
                    <a:lnTo>
                      <a:pt x="19" y="43"/>
                    </a:lnTo>
                    <a:lnTo>
                      <a:pt x="14" y="46"/>
                    </a:lnTo>
                    <a:lnTo>
                      <a:pt x="7" y="46"/>
                    </a:lnTo>
                    <a:lnTo>
                      <a:pt x="2" y="43"/>
                    </a:lnTo>
                    <a:lnTo>
                      <a:pt x="0" y="34"/>
                    </a:lnTo>
                    <a:lnTo>
                      <a:pt x="0" y="22"/>
                    </a:lnTo>
                    <a:lnTo>
                      <a:pt x="10" y="7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3" name="Freeform 27"/>
              <p:cNvSpPr>
                <a:spLocks/>
              </p:cNvSpPr>
              <p:nvPr/>
            </p:nvSpPr>
            <p:spPr bwMode="auto">
              <a:xfrm>
                <a:off x="4288" y="2785"/>
                <a:ext cx="94" cy="65"/>
              </a:xfrm>
              <a:custGeom>
                <a:avLst/>
                <a:gdLst/>
                <a:ahLst/>
                <a:cxnLst>
                  <a:cxn ang="0">
                    <a:pos x="94" y="7"/>
                  </a:cxn>
                  <a:cxn ang="0">
                    <a:pos x="94" y="15"/>
                  </a:cxn>
                  <a:cxn ang="0">
                    <a:pos x="84" y="29"/>
                  </a:cxn>
                  <a:cxn ang="0">
                    <a:pos x="63" y="51"/>
                  </a:cxn>
                  <a:cxn ang="0">
                    <a:pos x="43" y="60"/>
                  </a:cxn>
                  <a:cxn ang="0">
                    <a:pos x="22" y="63"/>
                  </a:cxn>
                  <a:cxn ang="0">
                    <a:pos x="7" y="63"/>
                  </a:cxn>
                  <a:cxn ang="0">
                    <a:pos x="5" y="65"/>
                  </a:cxn>
                  <a:cxn ang="0">
                    <a:pos x="0" y="58"/>
                  </a:cxn>
                  <a:cxn ang="0">
                    <a:pos x="0" y="55"/>
                  </a:cxn>
                  <a:cxn ang="0">
                    <a:pos x="2" y="53"/>
                  </a:cxn>
                  <a:cxn ang="0">
                    <a:pos x="17" y="51"/>
                  </a:cxn>
                  <a:cxn ang="0">
                    <a:pos x="55" y="31"/>
                  </a:cxn>
                  <a:cxn ang="0">
                    <a:pos x="77" y="7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2" y="0"/>
                  </a:cxn>
                  <a:cxn ang="0">
                    <a:pos x="91" y="5"/>
                  </a:cxn>
                  <a:cxn ang="0">
                    <a:pos x="94" y="7"/>
                  </a:cxn>
                </a:cxnLst>
                <a:rect l="0" t="0" r="r" b="b"/>
                <a:pathLst>
                  <a:path w="94" h="65">
                    <a:moveTo>
                      <a:pt x="94" y="7"/>
                    </a:moveTo>
                    <a:lnTo>
                      <a:pt x="94" y="15"/>
                    </a:lnTo>
                    <a:lnTo>
                      <a:pt x="84" y="29"/>
                    </a:lnTo>
                    <a:lnTo>
                      <a:pt x="63" y="51"/>
                    </a:lnTo>
                    <a:lnTo>
                      <a:pt x="43" y="60"/>
                    </a:lnTo>
                    <a:lnTo>
                      <a:pt x="22" y="63"/>
                    </a:lnTo>
                    <a:lnTo>
                      <a:pt x="7" y="63"/>
                    </a:lnTo>
                    <a:lnTo>
                      <a:pt x="5" y="65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2" y="53"/>
                    </a:lnTo>
                    <a:lnTo>
                      <a:pt x="17" y="51"/>
                    </a:lnTo>
                    <a:lnTo>
                      <a:pt x="55" y="31"/>
                    </a:lnTo>
                    <a:lnTo>
                      <a:pt x="77" y="7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2" y="0"/>
                    </a:lnTo>
                    <a:lnTo>
                      <a:pt x="91" y="5"/>
                    </a:ln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4" name="Freeform 28"/>
              <p:cNvSpPr>
                <a:spLocks/>
              </p:cNvSpPr>
              <p:nvPr/>
            </p:nvSpPr>
            <p:spPr bwMode="auto">
              <a:xfrm>
                <a:off x="4300" y="2790"/>
                <a:ext cx="75" cy="53"/>
              </a:xfrm>
              <a:custGeom>
                <a:avLst/>
                <a:gdLst/>
                <a:ahLst/>
                <a:cxnLst>
                  <a:cxn ang="0">
                    <a:pos x="75" y="2"/>
                  </a:cxn>
                  <a:cxn ang="0">
                    <a:pos x="63" y="29"/>
                  </a:cxn>
                  <a:cxn ang="0">
                    <a:pos x="51" y="38"/>
                  </a:cxn>
                  <a:cxn ang="0">
                    <a:pos x="34" y="48"/>
                  </a:cxn>
                  <a:cxn ang="0">
                    <a:pos x="12" y="53"/>
                  </a:cxn>
                  <a:cxn ang="0">
                    <a:pos x="0" y="53"/>
                  </a:cxn>
                  <a:cxn ang="0">
                    <a:pos x="2" y="50"/>
                  </a:cxn>
                  <a:cxn ang="0">
                    <a:pos x="5" y="50"/>
                  </a:cxn>
                  <a:cxn ang="0">
                    <a:pos x="31" y="41"/>
                  </a:cxn>
                  <a:cxn ang="0">
                    <a:pos x="51" y="26"/>
                  </a:cxn>
                  <a:cxn ang="0">
                    <a:pos x="65" y="12"/>
                  </a:cxn>
                  <a:cxn ang="0">
                    <a:pos x="72" y="0"/>
                  </a:cxn>
                  <a:cxn ang="0">
                    <a:pos x="75" y="0"/>
                  </a:cxn>
                  <a:cxn ang="0">
                    <a:pos x="75" y="2"/>
                  </a:cxn>
                </a:cxnLst>
                <a:rect l="0" t="0" r="r" b="b"/>
                <a:pathLst>
                  <a:path w="75" h="53">
                    <a:moveTo>
                      <a:pt x="75" y="2"/>
                    </a:moveTo>
                    <a:lnTo>
                      <a:pt x="63" y="29"/>
                    </a:lnTo>
                    <a:lnTo>
                      <a:pt x="51" y="38"/>
                    </a:lnTo>
                    <a:lnTo>
                      <a:pt x="34" y="48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31" y="41"/>
                    </a:lnTo>
                    <a:lnTo>
                      <a:pt x="51" y="26"/>
                    </a:lnTo>
                    <a:lnTo>
                      <a:pt x="65" y="12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5" name="Freeform 29"/>
              <p:cNvSpPr>
                <a:spLocks/>
              </p:cNvSpPr>
              <p:nvPr/>
            </p:nvSpPr>
            <p:spPr bwMode="auto">
              <a:xfrm>
                <a:off x="4490" y="2797"/>
                <a:ext cx="32" cy="36"/>
              </a:xfrm>
              <a:custGeom>
                <a:avLst/>
                <a:gdLst/>
                <a:ahLst/>
                <a:cxnLst>
                  <a:cxn ang="0">
                    <a:pos x="19" y="31"/>
                  </a:cxn>
                  <a:cxn ang="0">
                    <a:pos x="17" y="36"/>
                  </a:cxn>
                  <a:cxn ang="0">
                    <a:pos x="17" y="36"/>
                  </a:cxn>
                  <a:cxn ang="0">
                    <a:pos x="12" y="36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12" y="5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32" y="12"/>
                  </a:cxn>
                  <a:cxn ang="0">
                    <a:pos x="19" y="31"/>
                  </a:cxn>
                </a:cxnLst>
                <a:rect l="0" t="0" r="r" b="b"/>
                <a:pathLst>
                  <a:path w="32" h="36">
                    <a:moveTo>
                      <a:pt x="19" y="31"/>
                    </a:moveTo>
                    <a:lnTo>
                      <a:pt x="17" y="36"/>
                    </a:lnTo>
                    <a:lnTo>
                      <a:pt x="17" y="36"/>
                    </a:lnTo>
                    <a:lnTo>
                      <a:pt x="12" y="36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12" y="5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32" y="12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6" name="Freeform 30"/>
              <p:cNvSpPr>
                <a:spLocks/>
              </p:cNvSpPr>
              <p:nvPr/>
            </p:nvSpPr>
            <p:spPr bwMode="auto">
              <a:xfrm>
                <a:off x="4076" y="2800"/>
                <a:ext cx="67" cy="28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5" y="4"/>
                  </a:cxn>
                  <a:cxn ang="0">
                    <a:pos x="43" y="12"/>
                  </a:cxn>
                  <a:cxn ang="0">
                    <a:pos x="5" y="28"/>
                  </a:cxn>
                  <a:cxn ang="0">
                    <a:pos x="2" y="28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31" y="9"/>
                  </a:cxn>
                  <a:cxn ang="0">
                    <a:pos x="63" y="0"/>
                  </a:cxn>
                  <a:cxn ang="0">
                    <a:pos x="67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28">
                    <a:moveTo>
                      <a:pt x="67" y="2"/>
                    </a:moveTo>
                    <a:lnTo>
                      <a:pt x="65" y="4"/>
                    </a:lnTo>
                    <a:lnTo>
                      <a:pt x="43" y="12"/>
                    </a:lnTo>
                    <a:lnTo>
                      <a:pt x="5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31" y="9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7" name="Freeform 31"/>
              <p:cNvSpPr>
                <a:spLocks/>
              </p:cNvSpPr>
              <p:nvPr/>
            </p:nvSpPr>
            <p:spPr bwMode="auto">
              <a:xfrm>
                <a:off x="4442" y="2802"/>
                <a:ext cx="12" cy="14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0" y="12"/>
                  </a:cxn>
                  <a:cxn ang="0">
                    <a:pos x="7" y="14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2" y="2"/>
                  </a:cxn>
                </a:cxnLst>
                <a:rect l="0" t="0" r="r" b="b"/>
                <a:pathLst>
                  <a:path w="12" h="14">
                    <a:moveTo>
                      <a:pt x="12" y="2"/>
                    </a:moveTo>
                    <a:lnTo>
                      <a:pt x="10" y="12"/>
                    </a:lnTo>
                    <a:lnTo>
                      <a:pt x="7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8" name="Freeform 32"/>
              <p:cNvSpPr>
                <a:spLocks/>
              </p:cNvSpPr>
              <p:nvPr/>
            </p:nvSpPr>
            <p:spPr bwMode="auto">
              <a:xfrm>
                <a:off x="4500" y="2802"/>
                <a:ext cx="14" cy="17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7" y="17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9" y="0"/>
                  </a:cxn>
                  <a:cxn ang="0">
                    <a:pos x="14" y="7"/>
                  </a:cxn>
                  <a:cxn ang="0">
                    <a:pos x="14" y="10"/>
                  </a:cxn>
                </a:cxnLst>
                <a:rect l="0" t="0" r="r" b="b"/>
                <a:pathLst>
                  <a:path w="14" h="17">
                    <a:moveTo>
                      <a:pt x="14" y="10"/>
                    </a:moveTo>
                    <a:lnTo>
                      <a:pt x="7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4" y="7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09" name="Freeform 33"/>
              <p:cNvSpPr>
                <a:spLocks/>
              </p:cNvSpPr>
              <p:nvPr/>
            </p:nvSpPr>
            <p:spPr bwMode="auto">
              <a:xfrm>
                <a:off x="3753" y="2812"/>
                <a:ext cx="313" cy="335"/>
              </a:xfrm>
              <a:custGeom>
                <a:avLst/>
                <a:gdLst/>
                <a:ahLst/>
                <a:cxnLst>
                  <a:cxn ang="0">
                    <a:pos x="313" y="31"/>
                  </a:cxn>
                  <a:cxn ang="0">
                    <a:pos x="304" y="33"/>
                  </a:cxn>
                  <a:cxn ang="0">
                    <a:pos x="296" y="33"/>
                  </a:cxn>
                  <a:cxn ang="0">
                    <a:pos x="287" y="36"/>
                  </a:cxn>
                  <a:cxn ang="0">
                    <a:pos x="277" y="41"/>
                  </a:cxn>
                  <a:cxn ang="0">
                    <a:pos x="268" y="45"/>
                  </a:cxn>
                  <a:cxn ang="0">
                    <a:pos x="258" y="50"/>
                  </a:cxn>
                  <a:cxn ang="0">
                    <a:pos x="248" y="55"/>
                  </a:cxn>
                  <a:cxn ang="0">
                    <a:pos x="236" y="62"/>
                  </a:cxn>
                  <a:cxn ang="0">
                    <a:pos x="227" y="69"/>
                  </a:cxn>
                  <a:cxn ang="0">
                    <a:pos x="215" y="77"/>
                  </a:cxn>
                  <a:cxn ang="0">
                    <a:pos x="203" y="84"/>
                  </a:cxn>
                  <a:cxn ang="0">
                    <a:pos x="191" y="94"/>
                  </a:cxn>
                  <a:cxn ang="0">
                    <a:pos x="181" y="103"/>
                  </a:cxn>
                  <a:cxn ang="0">
                    <a:pos x="169" y="113"/>
                  </a:cxn>
                  <a:cxn ang="0">
                    <a:pos x="157" y="123"/>
                  </a:cxn>
                  <a:cxn ang="0">
                    <a:pos x="147" y="135"/>
                  </a:cxn>
                  <a:cxn ang="0">
                    <a:pos x="135" y="144"/>
                  </a:cxn>
                  <a:cxn ang="0">
                    <a:pos x="125" y="156"/>
                  </a:cxn>
                  <a:cxn ang="0">
                    <a:pos x="116" y="168"/>
                  </a:cxn>
                  <a:cxn ang="0">
                    <a:pos x="106" y="180"/>
                  </a:cxn>
                  <a:cxn ang="0">
                    <a:pos x="97" y="192"/>
                  </a:cxn>
                  <a:cxn ang="0">
                    <a:pos x="87" y="205"/>
                  </a:cxn>
                  <a:cxn ang="0">
                    <a:pos x="77" y="217"/>
                  </a:cxn>
                  <a:cxn ang="0">
                    <a:pos x="70" y="231"/>
                  </a:cxn>
                  <a:cxn ang="0">
                    <a:pos x="63" y="243"/>
                  </a:cxn>
                  <a:cxn ang="0">
                    <a:pos x="58" y="255"/>
                  </a:cxn>
                  <a:cxn ang="0">
                    <a:pos x="51" y="270"/>
                  </a:cxn>
                  <a:cxn ang="0">
                    <a:pos x="48" y="282"/>
                  </a:cxn>
                  <a:cxn ang="0">
                    <a:pos x="44" y="294"/>
                  </a:cxn>
                  <a:cxn ang="0">
                    <a:pos x="41" y="308"/>
                  </a:cxn>
                  <a:cxn ang="0">
                    <a:pos x="39" y="320"/>
                  </a:cxn>
                  <a:cxn ang="0">
                    <a:pos x="39" y="335"/>
                  </a:cxn>
                  <a:cxn ang="0">
                    <a:pos x="27" y="332"/>
                  </a:cxn>
                  <a:cxn ang="0">
                    <a:pos x="5" y="335"/>
                  </a:cxn>
                  <a:cxn ang="0">
                    <a:pos x="0" y="325"/>
                  </a:cxn>
                  <a:cxn ang="0">
                    <a:pos x="3" y="306"/>
                  </a:cxn>
                  <a:cxn ang="0">
                    <a:pos x="7" y="274"/>
                  </a:cxn>
                  <a:cxn ang="0">
                    <a:pos x="17" y="246"/>
                  </a:cxn>
                  <a:cxn ang="0">
                    <a:pos x="32" y="217"/>
                  </a:cxn>
                  <a:cxn ang="0">
                    <a:pos x="48" y="185"/>
                  </a:cxn>
                  <a:cxn ang="0">
                    <a:pos x="70" y="156"/>
                  </a:cxn>
                  <a:cxn ang="0">
                    <a:pos x="92" y="130"/>
                  </a:cxn>
                  <a:cxn ang="0">
                    <a:pos x="118" y="103"/>
                  </a:cxn>
                  <a:cxn ang="0">
                    <a:pos x="142" y="86"/>
                  </a:cxn>
                  <a:cxn ang="0">
                    <a:pos x="164" y="69"/>
                  </a:cxn>
                  <a:cxn ang="0">
                    <a:pos x="186" y="53"/>
                  </a:cxn>
                  <a:cxn ang="0">
                    <a:pos x="210" y="41"/>
                  </a:cxn>
                  <a:cxn ang="0">
                    <a:pos x="231" y="26"/>
                  </a:cxn>
                  <a:cxn ang="0">
                    <a:pos x="253" y="14"/>
                  </a:cxn>
                  <a:cxn ang="0">
                    <a:pos x="275" y="7"/>
                  </a:cxn>
                  <a:cxn ang="0">
                    <a:pos x="289" y="0"/>
                  </a:cxn>
                  <a:cxn ang="0">
                    <a:pos x="313" y="31"/>
                  </a:cxn>
                </a:cxnLst>
                <a:rect l="0" t="0" r="r" b="b"/>
                <a:pathLst>
                  <a:path w="313" h="335">
                    <a:moveTo>
                      <a:pt x="313" y="31"/>
                    </a:moveTo>
                    <a:lnTo>
                      <a:pt x="304" y="33"/>
                    </a:lnTo>
                    <a:lnTo>
                      <a:pt x="296" y="33"/>
                    </a:lnTo>
                    <a:lnTo>
                      <a:pt x="287" y="36"/>
                    </a:lnTo>
                    <a:lnTo>
                      <a:pt x="277" y="41"/>
                    </a:lnTo>
                    <a:lnTo>
                      <a:pt x="268" y="45"/>
                    </a:lnTo>
                    <a:lnTo>
                      <a:pt x="258" y="50"/>
                    </a:lnTo>
                    <a:lnTo>
                      <a:pt x="248" y="55"/>
                    </a:lnTo>
                    <a:lnTo>
                      <a:pt x="236" y="62"/>
                    </a:lnTo>
                    <a:lnTo>
                      <a:pt x="227" y="69"/>
                    </a:lnTo>
                    <a:lnTo>
                      <a:pt x="215" y="77"/>
                    </a:lnTo>
                    <a:lnTo>
                      <a:pt x="203" y="84"/>
                    </a:lnTo>
                    <a:lnTo>
                      <a:pt x="191" y="94"/>
                    </a:lnTo>
                    <a:lnTo>
                      <a:pt x="181" y="103"/>
                    </a:lnTo>
                    <a:lnTo>
                      <a:pt x="169" y="113"/>
                    </a:lnTo>
                    <a:lnTo>
                      <a:pt x="157" y="123"/>
                    </a:lnTo>
                    <a:lnTo>
                      <a:pt x="147" y="135"/>
                    </a:lnTo>
                    <a:lnTo>
                      <a:pt x="135" y="144"/>
                    </a:lnTo>
                    <a:lnTo>
                      <a:pt x="125" y="156"/>
                    </a:lnTo>
                    <a:lnTo>
                      <a:pt x="116" y="168"/>
                    </a:lnTo>
                    <a:lnTo>
                      <a:pt x="106" y="180"/>
                    </a:lnTo>
                    <a:lnTo>
                      <a:pt x="97" y="192"/>
                    </a:lnTo>
                    <a:lnTo>
                      <a:pt x="87" y="205"/>
                    </a:lnTo>
                    <a:lnTo>
                      <a:pt x="77" y="217"/>
                    </a:lnTo>
                    <a:lnTo>
                      <a:pt x="70" y="231"/>
                    </a:lnTo>
                    <a:lnTo>
                      <a:pt x="63" y="243"/>
                    </a:lnTo>
                    <a:lnTo>
                      <a:pt x="58" y="255"/>
                    </a:lnTo>
                    <a:lnTo>
                      <a:pt x="51" y="270"/>
                    </a:lnTo>
                    <a:lnTo>
                      <a:pt x="48" y="282"/>
                    </a:lnTo>
                    <a:lnTo>
                      <a:pt x="44" y="294"/>
                    </a:lnTo>
                    <a:lnTo>
                      <a:pt x="41" y="308"/>
                    </a:lnTo>
                    <a:lnTo>
                      <a:pt x="39" y="320"/>
                    </a:lnTo>
                    <a:lnTo>
                      <a:pt x="39" y="335"/>
                    </a:lnTo>
                    <a:lnTo>
                      <a:pt x="27" y="332"/>
                    </a:lnTo>
                    <a:lnTo>
                      <a:pt x="5" y="335"/>
                    </a:lnTo>
                    <a:lnTo>
                      <a:pt x="0" y="325"/>
                    </a:lnTo>
                    <a:lnTo>
                      <a:pt x="3" y="306"/>
                    </a:lnTo>
                    <a:lnTo>
                      <a:pt x="7" y="274"/>
                    </a:lnTo>
                    <a:lnTo>
                      <a:pt x="17" y="246"/>
                    </a:lnTo>
                    <a:lnTo>
                      <a:pt x="32" y="217"/>
                    </a:lnTo>
                    <a:lnTo>
                      <a:pt x="48" y="185"/>
                    </a:lnTo>
                    <a:lnTo>
                      <a:pt x="70" y="156"/>
                    </a:lnTo>
                    <a:lnTo>
                      <a:pt x="92" y="130"/>
                    </a:lnTo>
                    <a:lnTo>
                      <a:pt x="118" y="103"/>
                    </a:lnTo>
                    <a:lnTo>
                      <a:pt x="142" y="86"/>
                    </a:lnTo>
                    <a:lnTo>
                      <a:pt x="164" y="69"/>
                    </a:lnTo>
                    <a:lnTo>
                      <a:pt x="186" y="53"/>
                    </a:lnTo>
                    <a:lnTo>
                      <a:pt x="210" y="41"/>
                    </a:lnTo>
                    <a:lnTo>
                      <a:pt x="231" y="26"/>
                    </a:lnTo>
                    <a:lnTo>
                      <a:pt x="253" y="14"/>
                    </a:lnTo>
                    <a:lnTo>
                      <a:pt x="275" y="7"/>
                    </a:lnTo>
                    <a:lnTo>
                      <a:pt x="289" y="0"/>
                    </a:lnTo>
                    <a:lnTo>
                      <a:pt x="313" y="31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0" name="Freeform 34"/>
              <p:cNvSpPr>
                <a:spLocks/>
              </p:cNvSpPr>
              <p:nvPr/>
            </p:nvSpPr>
            <p:spPr bwMode="auto">
              <a:xfrm>
                <a:off x="4497" y="2821"/>
                <a:ext cx="8" cy="7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5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8" y="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5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1" name="Freeform 35"/>
              <p:cNvSpPr>
                <a:spLocks/>
              </p:cNvSpPr>
              <p:nvPr/>
            </p:nvSpPr>
            <p:spPr bwMode="auto">
              <a:xfrm>
                <a:off x="4562" y="2824"/>
                <a:ext cx="111" cy="84"/>
              </a:xfrm>
              <a:custGeom>
                <a:avLst/>
                <a:gdLst/>
                <a:ahLst/>
                <a:cxnLst>
                  <a:cxn ang="0">
                    <a:pos x="82" y="4"/>
                  </a:cxn>
                  <a:cxn ang="0">
                    <a:pos x="92" y="12"/>
                  </a:cxn>
                  <a:cxn ang="0">
                    <a:pos x="94" y="12"/>
                  </a:cxn>
                  <a:cxn ang="0">
                    <a:pos x="104" y="26"/>
                  </a:cxn>
                  <a:cxn ang="0">
                    <a:pos x="111" y="41"/>
                  </a:cxn>
                  <a:cxn ang="0">
                    <a:pos x="111" y="53"/>
                  </a:cxn>
                  <a:cxn ang="0">
                    <a:pos x="106" y="62"/>
                  </a:cxn>
                  <a:cxn ang="0">
                    <a:pos x="99" y="70"/>
                  </a:cxn>
                  <a:cxn ang="0">
                    <a:pos x="85" y="79"/>
                  </a:cxn>
                  <a:cxn ang="0">
                    <a:pos x="56" y="84"/>
                  </a:cxn>
                  <a:cxn ang="0">
                    <a:pos x="41" y="82"/>
                  </a:cxn>
                  <a:cxn ang="0">
                    <a:pos x="27" y="79"/>
                  </a:cxn>
                  <a:cxn ang="0">
                    <a:pos x="17" y="74"/>
                  </a:cxn>
                  <a:cxn ang="0">
                    <a:pos x="10" y="70"/>
                  </a:cxn>
                  <a:cxn ang="0">
                    <a:pos x="3" y="62"/>
                  </a:cxn>
                  <a:cxn ang="0">
                    <a:pos x="0" y="55"/>
                  </a:cxn>
                  <a:cxn ang="0">
                    <a:pos x="0" y="45"/>
                  </a:cxn>
                  <a:cxn ang="0">
                    <a:pos x="0" y="38"/>
                  </a:cxn>
                  <a:cxn ang="0">
                    <a:pos x="3" y="31"/>
                  </a:cxn>
                  <a:cxn ang="0">
                    <a:pos x="8" y="24"/>
                  </a:cxn>
                  <a:cxn ang="0">
                    <a:pos x="15" y="16"/>
                  </a:cxn>
                  <a:cxn ang="0">
                    <a:pos x="25" y="9"/>
                  </a:cxn>
                  <a:cxn ang="0">
                    <a:pos x="32" y="7"/>
                  </a:cxn>
                  <a:cxn ang="0">
                    <a:pos x="44" y="2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82" y="4"/>
                  </a:cxn>
                </a:cxnLst>
                <a:rect l="0" t="0" r="r" b="b"/>
                <a:pathLst>
                  <a:path w="111" h="84">
                    <a:moveTo>
                      <a:pt x="82" y="4"/>
                    </a:moveTo>
                    <a:lnTo>
                      <a:pt x="92" y="12"/>
                    </a:lnTo>
                    <a:lnTo>
                      <a:pt x="94" y="12"/>
                    </a:lnTo>
                    <a:lnTo>
                      <a:pt x="104" y="26"/>
                    </a:lnTo>
                    <a:lnTo>
                      <a:pt x="111" y="41"/>
                    </a:lnTo>
                    <a:lnTo>
                      <a:pt x="111" y="53"/>
                    </a:lnTo>
                    <a:lnTo>
                      <a:pt x="106" y="62"/>
                    </a:lnTo>
                    <a:lnTo>
                      <a:pt x="99" y="70"/>
                    </a:lnTo>
                    <a:lnTo>
                      <a:pt x="85" y="79"/>
                    </a:lnTo>
                    <a:lnTo>
                      <a:pt x="56" y="84"/>
                    </a:lnTo>
                    <a:lnTo>
                      <a:pt x="41" y="82"/>
                    </a:lnTo>
                    <a:lnTo>
                      <a:pt x="27" y="79"/>
                    </a:lnTo>
                    <a:lnTo>
                      <a:pt x="17" y="74"/>
                    </a:lnTo>
                    <a:lnTo>
                      <a:pt x="10" y="70"/>
                    </a:lnTo>
                    <a:lnTo>
                      <a:pt x="3" y="62"/>
                    </a:lnTo>
                    <a:lnTo>
                      <a:pt x="0" y="55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8" y="24"/>
                    </a:lnTo>
                    <a:lnTo>
                      <a:pt x="15" y="16"/>
                    </a:lnTo>
                    <a:lnTo>
                      <a:pt x="25" y="9"/>
                    </a:lnTo>
                    <a:lnTo>
                      <a:pt x="32" y="7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8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2" name="Freeform 36"/>
              <p:cNvSpPr>
                <a:spLocks/>
              </p:cNvSpPr>
              <p:nvPr/>
            </p:nvSpPr>
            <p:spPr bwMode="auto">
              <a:xfrm>
                <a:off x="4565" y="2828"/>
                <a:ext cx="101" cy="75"/>
              </a:xfrm>
              <a:custGeom>
                <a:avLst/>
                <a:gdLst/>
                <a:ahLst/>
                <a:cxnLst>
                  <a:cxn ang="0">
                    <a:pos x="82" y="5"/>
                  </a:cxn>
                  <a:cxn ang="0">
                    <a:pos x="89" y="15"/>
                  </a:cxn>
                  <a:cxn ang="0">
                    <a:pos x="96" y="20"/>
                  </a:cxn>
                  <a:cxn ang="0">
                    <a:pos x="99" y="29"/>
                  </a:cxn>
                  <a:cxn ang="0">
                    <a:pos x="101" y="41"/>
                  </a:cxn>
                  <a:cxn ang="0">
                    <a:pos x="99" y="51"/>
                  </a:cxn>
                  <a:cxn ang="0">
                    <a:pos x="91" y="61"/>
                  </a:cxn>
                  <a:cxn ang="0">
                    <a:pos x="84" y="68"/>
                  </a:cxn>
                  <a:cxn ang="0">
                    <a:pos x="67" y="73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14" y="66"/>
                  </a:cxn>
                  <a:cxn ang="0">
                    <a:pos x="7" y="58"/>
                  </a:cxn>
                  <a:cxn ang="0">
                    <a:pos x="2" y="49"/>
                  </a:cxn>
                  <a:cxn ang="0">
                    <a:pos x="0" y="39"/>
                  </a:cxn>
                  <a:cxn ang="0">
                    <a:pos x="7" y="25"/>
                  </a:cxn>
                  <a:cxn ang="0">
                    <a:pos x="19" y="15"/>
                  </a:cxn>
                  <a:cxn ang="0">
                    <a:pos x="46" y="3"/>
                  </a:cxn>
                  <a:cxn ang="0">
                    <a:pos x="50" y="0"/>
                  </a:cxn>
                  <a:cxn ang="0">
                    <a:pos x="63" y="3"/>
                  </a:cxn>
                  <a:cxn ang="0">
                    <a:pos x="82" y="5"/>
                  </a:cxn>
                </a:cxnLst>
                <a:rect l="0" t="0" r="r" b="b"/>
                <a:pathLst>
                  <a:path w="101" h="75">
                    <a:moveTo>
                      <a:pt x="82" y="5"/>
                    </a:moveTo>
                    <a:lnTo>
                      <a:pt x="89" y="15"/>
                    </a:lnTo>
                    <a:lnTo>
                      <a:pt x="96" y="20"/>
                    </a:lnTo>
                    <a:lnTo>
                      <a:pt x="99" y="29"/>
                    </a:lnTo>
                    <a:lnTo>
                      <a:pt x="101" y="41"/>
                    </a:lnTo>
                    <a:lnTo>
                      <a:pt x="99" y="51"/>
                    </a:lnTo>
                    <a:lnTo>
                      <a:pt x="91" y="61"/>
                    </a:lnTo>
                    <a:lnTo>
                      <a:pt x="84" y="68"/>
                    </a:lnTo>
                    <a:lnTo>
                      <a:pt x="67" y="73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14" y="66"/>
                    </a:lnTo>
                    <a:lnTo>
                      <a:pt x="7" y="58"/>
                    </a:lnTo>
                    <a:lnTo>
                      <a:pt x="2" y="49"/>
                    </a:lnTo>
                    <a:lnTo>
                      <a:pt x="0" y="39"/>
                    </a:lnTo>
                    <a:lnTo>
                      <a:pt x="7" y="25"/>
                    </a:lnTo>
                    <a:lnTo>
                      <a:pt x="19" y="15"/>
                    </a:lnTo>
                    <a:lnTo>
                      <a:pt x="46" y="3"/>
                    </a:lnTo>
                    <a:lnTo>
                      <a:pt x="50" y="0"/>
                    </a:lnTo>
                    <a:lnTo>
                      <a:pt x="63" y="3"/>
                    </a:lnTo>
                    <a:lnTo>
                      <a:pt x="82" y="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3" name="Freeform 37"/>
              <p:cNvSpPr>
                <a:spLocks/>
              </p:cNvSpPr>
              <p:nvPr/>
            </p:nvSpPr>
            <p:spPr bwMode="auto">
              <a:xfrm>
                <a:off x="4575" y="2833"/>
                <a:ext cx="79" cy="27"/>
              </a:xfrm>
              <a:custGeom>
                <a:avLst/>
                <a:gdLst/>
                <a:ahLst/>
                <a:cxnLst>
                  <a:cxn ang="0">
                    <a:pos x="77" y="10"/>
                  </a:cxn>
                  <a:cxn ang="0">
                    <a:pos x="79" y="12"/>
                  </a:cxn>
                  <a:cxn ang="0">
                    <a:pos x="77" y="12"/>
                  </a:cxn>
                  <a:cxn ang="0">
                    <a:pos x="62" y="5"/>
                  </a:cxn>
                  <a:cxn ang="0">
                    <a:pos x="48" y="5"/>
                  </a:cxn>
                  <a:cxn ang="0">
                    <a:pos x="21" y="10"/>
                  </a:cxn>
                  <a:cxn ang="0">
                    <a:pos x="2" y="24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2" y="17"/>
                  </a:cxn>
                  <a:cxn ang="0">
                    <a:pos x="21" y="5"/>
                  </a:cxn>
                  <a:cxn ang="0">
                    <a:pos x="38" y="0"/>
                  </a:cxn>
                  <a:cxn ang="0">
                    <a:pos x="62" y="0"/>
                  </a:cxn>
                  <a:cxn ang="0">
                    <a:pos x="77" y="10"/>
                  </a:cxn>
                </a:cxnLst>
                <a:rect l="0" t="0" r="r" b="b"/>
                <a:pathLst>
                  <a:path w="79" h="27">
                    <a:moveTo>
                      <a:pt x="77" y="10"/>
                    </a:moveTo>
                    <a:lnTo>
                      <a:pt x="79" y="12"/>
                    </a:lnTo>
                    <a:lnTo>
                      <a:pt x="77" y="12"/>
                    </a:lnTo>
                    <a:lnTo>
                      <a:pt x="62" y="5"/>
                    </a:lnTo>
                    <a:lnTo>
                      <a:pt x="48" y="5"/>
                    </a:lnTo>
                    <a:lnTo>
                      <a:pt x="21" y="10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21" y="5"/>
                    </a:lnTo>
                    <a:lnTo>
                      <a:pt x="38" y="0"/>
                    </a:lnTo>
                    <a:lnTo>
                      <a:pt x="62" y="0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4" name="Freeform 38"/>
              <p:cNvSpPr>
                <a:spLocks/>
              </p:cNvSpPr>
              <p:nvPr/>
            </p:nvSpPr>
            <p:spPr bwMode="auto">
              <a:xfrm>
                <a:off x="4148" y="2843"/>
                <a:ext cx="111" cy="67"/>
              </a:xfrm>
              <a:custGeom>
                <a:avLst/>
                <a:gdLst/>
                <a:ahLst/>
                <a:cxnLst>
                  <a:cxn ang="0">
                    <a:pos x="70" y="63"/>
                  </a:cxn>
                  <a:cxn ang="0">
                    <a:pos x="65" y="65"/>
                  </a:cxn>
                  <a:cxn ang="0">
                    <a:pos x="58" y="67"/>
                  </a:cxn>
                  <a:cxn ang="0">
                    <a:pos x="53" y="67"/>
                  </a:cxn>
                  <a:cxn ang="0">
                    <a:pos x="48" y="67"/>
                  </a:cxn>
                  <a:cxn ang="0">
                    <a:pos x="41" y="65"/>
                  </a:cxn>
                  <a:cxn ang="0">
                    <a:pos x="36" y="63"/>
                  </a:cxn>
                  <a:cxn ang="0">
                    <a:pos x="32" y="60"/>
                  </a:cxn>
                  <a:cxn ang="0">
                    <a:pos x="27" y="55"/>
                  </a:cxn>
                  <a:cxn ang="0">
                    <a:pos x="22" y="55"/>
                  </a:cxn>
                  <a:cxn ang="0">
                    <a:pos x="17" y="55"/>
                  </a:cxn>
                  <a:cxn ang="0">
                    <a:pos x="12" y="53"/>
                  </a:cxn>
                  <a:cxn ang="0">
                    <a:pos x="10" y="51"/>
                  </a:cxn>
                  <a:cxn ang="0">
                    <a:pos x="5" y="46"/>
                  </a:cxn>
                  <a:cxn ang="0">
                    <a:pos x="3" y="43"/>
                  </a:cxn>
                  <a:cxn ang="0">
                    <a:pos x="3" y="38"/>
                  </a:cxn>
                  <a:cxn ang="0">
                    <a:pos x="0" y="34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7"/>
                  </a:cxn>
                  <a:cxn ang="0">
                    <a:pos x="15" y="14"/>
                  </a:cxn>
                  <a:cxn ang="0">
                    <a:pos x="20" y="12"/>
                  </a:cxn>
                  <a:cxn ang="0">
                    <a:pos x="29" y="10"/>
                  </a:cxn>
                  <a:cxn ang="0">
                    <a:pos x="44" y="10"/>
                  </a:cxn>
                  <a:cxn ang="0">
                    <a:pos x="60" y="2"/>
                  </a:cxn>
                  <a:cxn ang="0">
                    <a:pos x="70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4" y="2"/>
                  </a:cxn>
                  <a:cxn ang="0">
                    <a:pos x="99" y="5"/>
                  </a:cxn>
                  <a:cxn ang="0">
                    <a:pos x="104" y="10"/>
                  </a:cxn>
                  <a:cxn ang="0">
                    <a:pos x="106" y="14"/>
                  </a:cxn>
                  <a:cxn ang="0">
                    <a:pos x="109" y="19"/>
                  </a:cxn>
                  <a:cxn ang="0">
                    <a:pos x="111" y="26"/>
                  </a:cxn>
                  <a:cxn ang="0">
                    <a:pos x="109" y="31"/>
                  </a:cxn>
                  <a:cxn ang="0">
                    <a:pos x="106" y="38"/>
                  </a:cxn>
                  <a:cxn ang="0">
                    <a:pos x="104" y="46"/>
                  </a:cxn>
                  <a:cxn ang="0">
                    <a:pos x="99" y="51"/>
                  </a:cxn>
                  <a:cxn ang="0">
                    <a:pos x="92" y="55"/>
                  </a:cxn>
                  <a:cxn ang="0">
                    <a:pos x="82" y="60"/>
                  </a:cxn>
                  <a:cxn ang="0">
                    <a:pos x="70" y="63"/>
                  </a:cxn>
                </a:cxnLst>
                <a:rect l="0" t="0" r="r" b="b"/>
                <a:pathLst>
                  <a:path w="111" h="67">
                    <a:moveTo>
                      <a:pt x="70" y="63"/>
                    </a:moveTo>
                    <a:lnTo>
                      <a:pt x="65" y="65"/>
                    </a:lnTo>
                    <a:lnTo>
                      <a:pt x="58" y="67"/>
                    </a:lnTo>
                    <a:lnTo>
                      <a:pt x="53" y="67"/>
                    </a:lnTo>
                    <a:lnTo>
                      <a:pt x="48" y="67"/>
                    </a:lnTo>
                    <a:lnTo>
                      <a:pt x="41" y="65"/>
                    </a:lnTo>
                    <a:lnTo>
                      <a:pt x="36" y="63"/>
                    </a:lnTo>
                    <a:lnTo>
                      <a:pt x="32" y="60"/>
                    </a:lnTo>
                    <a:lnTo>
                      <a:pt x="27" y="55"/>
                    </a:lnTo>
                    <a:lnTo>
                      <a:pt x="22" y="55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5" y="46"/>
                    </a:lnTo>
                    <a:lnTo>
                      <a:pt x="3" y="43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5" y="14"/>
                    </a:lnTo>
                    <a:lnTo>
                      <a:pt x="20" y="12"/>
                    </a:lnTo>
                    <a:lnTo>
                      <a:pt x="29" y="10"/>
                    </a:lnTo>
                    <a:lnTo>
                      <a:pt x="44" y="10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4" y="2"/>
                    </a:lnTo>
                    <a:lnTo>
                      <a:pt x="99" y="5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9" y="19"/>
                    </a:lnTo>
                    <a:lnTo>
                      <a:pt x="111" y="26"/>
                    </a:lnTo>
                    <a:lnTo>
                      <a:pt x="109" y="31"/>
                    </a:lnTo>
                    <a:lnTo>
                      <a:pt x="106" y="38"/>
                    </a:lnTo>
                    <a:lnTo>
                      <a:pt x="104" y="46"/>
                    </a:lnTo>
                    <a:lnTo>
                      <a:pt x="99" y="51"/>
                    </a:lnTo>
                    <a:lnTo>
                      <a:pt x="92" y="55"/>
                    </a:lnTo>
                    <a:lnTo>
                      <a:pt x="82" y="60"/>
                    </a:lnTo>
                    <a:lnTo>
                      <a:pt x="7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5" name="Freeform 39"/>
              <p:cNvSpPr>
                <a:spLocks/>
              </p:cNvSpPr>
              <p:nvPr/>
            </p:nvSpPr>
            <p:spPr bwMode="auto">
              <a:xfrm>
                <a:off x="4153" y="2848"/>
                <a:ext cx="101" cy="58"/>
              </a:xfrm>
              <a:custGeom>
                <a:avLst/>
                <a:gdLst/>
                <a:ahLst/>
                <a:cxnLst>
                  <a:cxn ang="0">
                    <a:pos x="94" y="5"/>
                  </a:cxn>
                  <a:cxn ang="0">
                    <a:pos x="99" y="12"/>
                  </a:cxn>
                  <a:cxn ang="0">
                    <a:pos x="101" y="19"/>
                  </a:cxn>
                  <a:cxn ang="0">
                    <a:pos x="99" y="31"/>
                  </a:cxn>
                  <a:cxn ang="0">
                    <a:pos x="94" y="41"/>
                  </a:cxn>
                  <a:cxn ang="0">
                    <a:pos x="87" y="48"/>
                  </a:cxn>
                  <a:cxn ang="0">
                    <a:pos x="75" y="53"/>
                  </a:cxn>
                  <a:cxn ang="0">
                    <a:pos x="63" y="58"/>
                  </a:cxn>
                  <a:cxn ang="0">
                    <a:pos x="43" y="58"/>
                  </a:cxn>
                  <a:cxn ang="0">
                    <a:pos x="27" y="48"/>
                  </a:cxn>
                  <a:cxn ang="0">
                    <a:pos x="19" y="46"/>
                  </a:cxn>
                  <a:cxn ang="0">
                    <a:pos x="12" y="43"/>
                  </a:cxn>
                  <a:cxn ang="0">
                    <a:pos x="2" y="38"/>
                  </a:cxn>
                  <a:cxn ang="0">
                    <a:pos x="0" y="31"/>
                  </a:cxn>
                  <a:cxn ang="0">
                    <a:pos x="0" y="21"/>
                  </a:cxn>
                  <a:cxn ang="0">
                    <a:pos x="5" y="14"/>
                  </a:cxn>
                  <a:cxn ang="0">
                    <a:pos x="12" y="12"/>
                  </a:cxn>
                  <a:cxn ang="0">
                    <a:pos x="22" y="9"/>
                  </a:cxn>
                  <a:cxn ang="0">
                    <a:pos x="41" y="7"/>
                  </a:cxn>
                  <a:cxn ang="0">
                    <a:pos x="53" y="2"/>
                  </a:cxn>
                  <a:cxn ang="0">
                    <a:pos x="63" y="0"/>
                  </a:cxn>
                  <a:cxn ang="0">
                    <a:pos x="82" y="0"/>
                  </a:cxn>
                  <a:cxn ang="0">
                    <a:pos x="94" y="5"/>
                  </a:cxn>
                </a:cxnLst>
                <a:rect l="0" t="0" r="r" b="b"/>
                <a:pathLst>
                  <a:path w="101" h="58">
                    <a:moveTo>
                      <a:pt x="94" y="5"/>
                    </a:moveTo>
                    <a:lnTo>
                      <a:pt x="99" y="12"/>
                    </a:lnTo>
                    <a:lnTo>
                      <a:pt x="101" y="19"/>
                    </a:lnTo>
                    <a:lnTo>
                      <a:pt x="99" y="31"/>
                    </a:lnTo>
                    <a:lnTo>
                      <a:pt x="94" y="41"/>
                    </a:lnTo>
                    <a:lnTo>
                      <a:pt x="87" y="48"/>
                    </a:lnTo>
                    <a:lnTo>
                      <a:pt x="75" y="53"/>
                    </a:lnTo>
                    <a:lnTo>
                      <a:pt x="63" y="58"/>
                    </a:lnTo>
                    <a:lnTo>
                      <a:pt x="43" y="58"/>
                    </a:lnTo>
                    <a:lnTo>
                      <a:pt x="27" y="48"/>
                    </a:lnTo>
                    <a:lnTo>
                      <a:pt x="19" y="46"/>
                    </a:lnTo>
                    <a:lnTo>
                      <a:pt x="12" y="43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1"/>
                    </a:lnTo>
                    <a:lnTo>
                      <a:pt x="5" y="14"/>
                    </a:lnTo>
                    <a:lnTo>
                      <a:pt x="12" y="12"/>
                    </a:lnTo>
                    <a:lnTo>
                      <a:pt x="22" y="9"/>
                    </a:lnTo>
                    <a:lnTo>
                      <a:pt x="41" y="7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82" y="0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6" name="Freeform 40"/>
              <p:cNvSpPr>
                <a:spLocks/>
              </p:cNvSpPr>
              <p:nvPr/>
            </p:nvSpPr>
            <p:spPr bwMode="auto">
              <a:xfrm>
                <a:off x="3801" y="2850"/>
                <a:ext cx="634" cy="323"/>
              </a:xfrm>
              <a:custGeom>
                <a:avLst/>
                <a:gdLst/>
                <a:ahLst/>
                <a:cxnLst>
                  <a:cxn ang="0">
                    <a:pos x="617" y="309"/>
                  </a:cxn>
                  <a:cxn ang="0">
                    <a:pos x="634" y="323"/>
                  </a:cxn>
                  <a:cxn ang="0">
                    <a:pos x="542" y="316"/>
                  </a:cxn>
                  <a:cxn ang="0">
                    <a:pos x="468" y="311"/>
                  </a:cxn>
                  <a:cxn ang="0">
                    <a:pos x="391" y="309"/>
                  </a:cxn>
                  <a:cxn ang="0">
                    <a:pos x="314" y="304"/>
                  </a:cxn>
                  <a:cxn ang="0">
                    <a:pos x="236" y="302"/>
                  </a:cxn>
                  <a:cxn ang="0">
                    <a:pos x="159" y="299"/>
                  </a:cxn>
                  <a:cxn ang="0">
                    <a:pos x="85" y="299"/>
                  </a:cxn>
                  <a:cxn ang="0">
                    <a:pos x="5" y="297"/>
                  </a:cxn>
                  <a:cxn ang="0">
                    <a:pos x="3" y="294"/>
                  </a:cxn>
                  <a:cxn ang="0">
                    <a:pos x="0" y="289"/>
                  </a:cxn>
                  <a:cxn ang="0">
                    <a:pos x="3" y="265"/>
                  </a:cxn>
                  <a:cxn ang="0">
                    <a:pos x="8" y="241"/>
                  </a:cxn>
                  <a:cxn ang="0">
                    <a:pos x="17" y="217"/>
                  </a:cxn>
                  <a:cxn ang="0">
                    <a:pos x="32" y="191"/>
                  </a:cxn>
                  <a:cxn ang="0">
                    <a:pos x="49" y="167"/>
                  </a:cxn>
                  <a:cxn ang="0">
                    <a:pos x="65" y="142"/>
                  </a:cxn>
                  <a:cxn ang="0">
                    <a:pos x="85" y="118"/>
                  </a:cxn>
                  <a:cxn ang="0">
                    <a:pos x="106" y="97"/>
                  </a:cxn>
                  <a:cxn ang="0">
                    <a:pos x="128" y="77"/>
                  </a:cxn>
                  <a:cxn ang="0">
                    <a:pos x="150" y="60"/>
                  </a:cxn>
                  <a:cxn ang="0">
                    <a:pos x="171" y="44"/>
                  </a:cxn>
                  <a:cxn ang="0">
                    <a:pos x="193" y="29"/>
                  </a:cxn>
                  <a:cxn ang="0">
                    <a:pos x="212" y="17"/>
                  </a:cxn>
                  <a:cxn ang="0">
                    <a:pos x="234" y="10"/>
                  </a:cxn>
                  <a:cxn ang="0">
                    <a:pos x="251" y="3"/>
                  </a:cxn>
                  <a:cxn ang="0">
                    <a:pos x="270" y="0"/>
                  </a:cxn>
                  <a:cxn ang="0">
                    <a:pos x="314" y="39"/>
                  </a:cxn>
                  <a:cxn ang="0">
                    <a:pos x="357" y="77"/>
                  </a:cxn>
                  <a:cxn ang="0">
                    <a:pos x="400" y="116"/>
                  </a:cxn>
                  <a:cxn ang="0">
                    <a:pos x="446" y="154"/>
                  </a:cxn>
                  <a:cxn ang="0">
                    <a:pos x="489" y="193"/>
                  </a:cxn>
                  <a:cxn ang="0">
                    <a:pos x="533" y="232"/>
                  </a:cxn>
                  <a:cxn ang="0">
                    <a:pos x="574" y="270"/>
                  </a:cxn>
                  <a:cxn ang="0">
                    <a:pos x="617" y="309"/>
                  </a:cxn>
                </a:cxnLst>
                <a:rect l="0" t="0" r="r" b="b"/>
                <a:pathLst>
                  <a:path w="634" h="323">
                    <a:moveTo>
                      <a:pt x="617" y="309"/>
                    </a:moveTo>
                    <a:lnTo>
                      <a:pt x="634" y="323"/>
                    </a:lnTo>
                    <a:lnTo>
                      <a:pt x="542" y="316"/>
                    </a:lnTo>
                    <a:lnTo>
                      <a:pt x="468" y="311"/>
                    </a:lnTo>
                    <a:lnTo>
                      <a:pt x="391" y="309"/>
                    </a:lnTo>
                    <a:lnTo>
                      <a:pt x="314" y="304"/>
                    </a:lnTo>
                    <a:lnTo>
                      <a:pt x="236" y="302"/>
                    </a:lnTo>
                    <a:lnTo>
                      <a:pt x="159" y="299"/>
                    </a:lnTo>
                    <a:lnTo>
                      <a:pt x="85" y="299"/>
                    </a:lnTo>
                    <a:lnTo>
                      <a:pt x="5" y="297"/>
                    </a:lnTo>
                    <a:lnTo>
                      <a:pt x="3" y="294"/>
                    </a:lnTo>
                    <a:lnTo>
                      <a:pt x="0" y="289"/>
                    </a:lnTo>
                    <a:lnTo>
                      <a:pt x="3" y="265"/>
                    </a:lnTo>
                    <a:lnTo>
                      <a:pt x="8" y="241"/>
                    </a:lnTo>
                    <a:lnTo>
                      <a:pt x="17" y="217"/>
                    </a:lnTo>
                    <a:lnTo>
                      <a:pt x="32" y="191"/>
                    </a:lnTo>
                    <a:lnTo>
                      <a:pt x="49" y="167"/>
                    </a:lnTo>
                    <a:lnTo>
                      <a:pt x="65" y="142"/>
                    </a:lnTo>
                    <a:lnTo>
                      <a:pt x="85" y="118"/>
                    </a:lnTo>
                    <a:lnTo>
                      <a:pt x="106" y="97"/>
                    </a:lnTo>
                    <a:lnTo>
                      <a:pt x="128" y="77"/>
                    </a:lnTo>
                    <a:lnTo>
                      <a:pt x="150" y="60"/>
                    </a:lnTo>
                    <a:lnTo>
                      <a:pt x="171" y="44"/>
                    </a:lnTo>
                    <a:lnTo>
                      <a:pt x="193" y="29"/>
                    </a:lnTo>
                    <a:lnTo>
                      <a:pt x="212" y="17"/>
                    </a:lnTo>
                    <a:lnTo>
                      <a:pt x="234" y="10"/>
                    </a:lnTo>
                    <a:lnTo>
                      <a:pt x="251" y="3"/>
                    </a:lnTo>
                    <a:lnTo>
                      <a:pt x="270" y="0"/>
                    </a:lnTo>
                    <a:lnTo>
                      <a:pt x="314" y="39"/>
                    </a:lnTo>
                    <a:lnTo>
                      <a:pt x="357" y="77"/>
                    </a:lnTo>
                    <a:lnTo>
                      <a:pt x="400" y="116"/>
                    </a:lnTo>
                    <a:lnTo>
                      <a:pt x="446" y="154"/>
                    </a:lnTo>
                    <a:lnTo>
                      <a:pt x="489" y="193"/>
                    </a:lnTo>
                    <a:lnTo>
                      <a:pt x="533" y="232"/>
                    </a:lnTo>
                    <a:lnTo>
                      <a:pt x="574" y="270"/>
                    </a:lnTo>
                    <a:lnTo>
                      <a:pt x="617" y="309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7" name="Freeform 41"/>
              <p:cNvSpPr>
                <a:spLocks/>
              </p:cNvSpPr>
              <p:nvPr/>
            </p:nvSpPr>
            <p:spPr bwMode="auto">
              <a:xfrm>
                <a:off x="4423" y="2853"/>
                <a:ext cx="77" cy="72"/>
              </a:xfrm>
              <a:custGeom>
                <a:avLst/>
                <a:gdLst/>
                <a:ahLst/>
                <a:cxnLst>
                  <a:cxn ang="0">
                    <a:pos x="41" y="72"/>
                  </a:cxn>
                  <a:cxn ang="0">
                    <a:pos x="29" y="72"/>
                  </a:cxn>
                  <a:cxn ang="0">
                    <a:pos x="19" y="72"/>
                  </a:cxn>
                  <a:cxn ang="0">
                    <a:pos x="12" y="67"/>
                  </a:cxn>
                  <a:cxn ang="0">
                    <a:pos x="7" y="62"/>
                  </a:cxn>
                  <a:cxn ang="0">
                    <a:pos x="2" y="57"/>
                  </a:cxn>
                  <a:cxn ang="0">
                    <a:pos x="2" y="50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5" y="28"/>
                  </a:cxn>
                  <a:cxn ang="0">
                    <a:pos x="7" y="21"/>
                  </a:cxn>
                  <a:cxn ang="0">
                    <a:pos x="12" y="16"/>
                  </a:cxn>
                  <a:cxn ang="0">
                    <a:pos x="19" y="9"/>
                  </a:cxn>
                  <a:cxn ang="0">
                    <a:pos x="24" y="7"/>
                  </a:cxn>
                  <a:cxn ang="0">
                    <a:pos x="34" y="2"/>
                  </a:cxn>
                  <a:cxn ang="0">
                    <a:pos x="41" y="0"/>
                  </a:cxn>
                  <a:cxn ang="0">
                    <a:pos x="53" y="2"/>
                  </a:cxn>
                  <a:cxn ang="0">
                    <a:pos x="60" y="2"/>
                  </a:cxn>
                  <a:cxn ang="0">
                    <a:pos x="67" y="4"/>
                  </a:cxn>
                  <a:cxn ang="0">
                    <a:pos x="72" y="9"/>
                  </a:cxn>
                  <a:cxn ang="0">
                    <a:pos x="74" y="14"/>
                  </a:cxn>
                  <a:cxn ang="0">
                    <a:pos x="77" y="19"/>
                  </a:cxn>
                  <a:cxn ang="0">
                    <a:pos x="77" y="24"/>
                  </a:cxn>
                  <a:cxn ang="0">
                    <a:pos x="77" y="31"/>
                  </a:cxn>
                  <a:cxn ang="0">
                    <a:pos x="74" y="38"/>
                  </a:cxn>
                  <a:cxn ang="0">
                    <a:pos x="72" y="45"/>
                  </a:cxn>
                  <a:cxn ang="0">
                    <a:pos x="67" y="53"/>
                  </a:cxn>
                  <a:cxn ang="0">
                    <a:pos x="65" y="57"/>
                  </a:cxn>
                  <a:cxn ang="0">
                    <a:pos x="58" y="62"/>
                  </a:cxn>
                  <a:cxn ang="0">
                    <a:pos x="53" y="67"/>
                  </a:cxn>
                  <a:cxn ang="0">
                    <a:pos x="46" y="72"/>
                  </a:cxn>
                  <a:cxn ang="0">
                    <a:pos x="41" y="72"/>
                  </a:cxn>
                </a:cxnLst>
                <a:rect l="0" t="0" r="r" b="b"/>
                <a:pathLst>
                  <a:path w="77" h="72">
                    <a:moveTo>
                      <a:pt x="41" y="72"/>
                    </a:moveTo>
                    <a:lnTo>
                      <a:pt x="29" y="72"/>
                    </a:lnTo>
                    <a:lnTo>
                      <a:pt x="19" y="72"/>
                    </a:lnTo>
                    <a:lnTo>
                      <a:pt x="12" y="67"/>
                    </a:lnTo>
                    <a:lnTo>
                      <a:pt x="7" y="62"/>
                    </a:lnTo>
                    <a:lnTo>
                      <a:pt x="2" y="57"/>
                    </a:lnTo>
                    <a:lnTo>
                      <a:pt x="2" y="50"/>
                    </a:lnTo>
                    <a:lnTo>
                      <a:pt x="0" y="43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7" y="21"/>
                    </a:lnTo>
                    <a:lnTo>
                      <a:pt x="12" y="16"/>
                    </a:lnTo>
                    <a:lnTo>
                      <a:pt x="19" y="9"/>
                    </a:lnTo>
                    <a:lnTo>
                      <a:pt x="24" y="7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53" y="2"/>
                    </a:lnTo>
                    <a:lnTo>
                      <a:pt x="60" y="2"/>
                    </a:lnTo>
                    <a:lnTo>
                      <a:pt x="67" y="4"/>
                    </a:lnTo>
                    <a:lnTo>
                      <a:pt x="72" y="9"/>
                    </a:lnTo>
                    <a:lnTo>
                      <a:pt x="74" y="14"/>
                    </a:lnTo>
                    <a:lnTo>
                      <a:pt x="77" y="19"/>
                    </a:lnTo>
                    <a:lnTo>
                      <a:pt x="77" y="24"/>
                    </a:lnTo>
                    <a:lnTo>
                      <a:pt x="77" y="31"/>
                    </a:lnTo>
                    <a:lnTo>
                      <a:pt x="74" y="38"/>
                    </a:lnTo>
                    <a:lnTo>
                      <a:pt x="72" y="45"/>
                    </a:lnTo>
                    <a:lnTo>
                      <a:pt x="67" y="53"/>
                    </a:lnTo>
                    <a:lnTo>
                      <a:pt x="65" y="57"/>
                    </a:lnTo>
                    <a:lnTo>
                      <a:pt x="58" y="62"/>
                    </a:lnTo>
                    <a:lnTo>
                      <a:pt x="53" y="67"/>
                    </a:lnTo>
                    <a:lnTo>
                      <a:pt x="46" y="72"/>
                    </a:lnTo>
                    <a:lnTo>
                      <a:pt x="41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8" name="Freeform 42"/>
              <p:cNvSpPr>
                <a:spLocks/>
              </p:cNvSpPr>
              <p:nvPr/>
            </p:nvSpPr>
            <p:spPr bwMode="auto">
              <a:xfrm>
                <a:off x="4428" y="2860"/>
                <a:ext cx="67" cy="60"/>
              </a:xfrm>
              <a:custGeom>
                <a:avLst/>
                <a:gdLst/>
                <a:ahLst/>
                <a:cxnLst>
                  <a:cxn ang="0">
                    <a:pos x="55" y="2"/>
                  </a:cxn>
                  <a:cxn ang="0">
                    <a:pos x="62" y="7"/>
                  </a:cxn>
                  <a:cxn ang="0">
                    <a:pos x="67" y="17"/>
                  </a:cxn>
                  <a:cxn ang="0">
                    <a:pos x="65" y="26"/>
                  </a:cxn>
                  <a:cxn ang="0">
                    <a:pos x="60" y="38"/>
                  </a:cxn>
                  <a:cxn ang="0">
                    <a:pos x="48" y="50"/>
                  </a:cxn>
                  <a:cxn ang="0">
                    <a:pos x="60" y="36"/>
                  </a:cxn>
                  <a:cxn ang="0">
                    <a:pos x="62" y="29"/>
                  </a:cxn>
                  <a:cxn ang="0">
                    <a:pos x="60" y="29"/>
                  </a:cxn>
                  <a:cxn ang="0">
                    <a:pos x="57" y="29"/>
                  </a:cxn>
                  <a:cxn ang="0">
                    <a:pos x="53" y="38"/>
                  </a:cxn>
                  <a:cxn ang="0">
                    <a:pos x="36" y="53"/>
                  </a:cxn>
                  <a:cxn ang="0">
                    <a:pos x="24" y="53"/>
                  </a:cxn>
                  <a:cxn ang="0">
                    <a:pos x="16" y="53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9" y="53"/>
                  </a:cxn>
                  <a:cxn ang="0">
                    <a:pos x="16" y="58"/>
                  </a:cxn>
                  <a:cxn ang="0">
                    <a:pos x="33" y="58"/>
                  </a:cxn>
                  <a:cxn ang="0">
                    <a:pos x="38" y="55"/>
                  </a:cxn>
                  <a:cxn ang="0">
                    <a:pos x="41" y="55"/>
                  </a:cxn>
                  <a:cxn ang="0">
                    <a:pos x="31" y="60"/>
                  </a:cxn>
                  <a:cxn ang="0">
                    <a:pos x="16" y="60"/>
                  </a:cxn>
                  <a:cxn ang="0">
                    <a:pos x="7" y="53"/>
                  </a:cxn>
                  <a:cxn ang="0">
                    <a:pos x="0" y="43"/>
                  </a:cxn>
                  <a:cxn ang="0">
                    <a:pos x="0" y="26"/>
                  </a:cxn>
                  <a:cxn ang="0">
                    <a:pos x="7" y="17"/>
                  </a:cxn>
                  <a:cxn ang="0">
                    <a:pos x="21" y="2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55" y="2"/>
                  </a:cxn>
                </a:cxnLst>
                <a:rect l="0" t="0" r="r" b="b"/>
                <a:pathLst>
                  <a:path w="67" h="60">
                    <a:moveTo>
                      <a:pt x="55" y="2"/>
                    </a:moveTo>
                    <a:lnTo>
                      <a:pt x="62" y="7"/>
                    </a:lnTo>
                    <a:lnTo>
                      <a:pt x="67" y="17"/>
                    </a:lnTo>
                    <a:lnTo>
                      <a:pt x="65" y="26"/>
                    </a:lnTo>
                    <a:lnTo>
                      <a:pt x="60" y="38"/>
                    </a:lnTo>
                    <a:lnTo>
                      <a:pt x="48" y="50"/>
                    </a:lnTo>
                    <a:lnTo>
                      <a:pt x="60" y="36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57" y="29"/>
                    </a:lnTo>
                    <a:lnTo>
                      <a:pt x="53" y="38"/>
                    </a:lnTo>
                    <a:lnTo>
                      <a:pt x="36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9" y="53"/>
                    </a:lnTo>
                    <a:lnTo>
                      <a:pt x="16" y="58"/>
                    </a:lnTo>
                    <a:lnTo>
                      <a:pt x="33" y="58"/>
                    </a:lnTo>
                    <a:lnTo>
                      <a:pt x="38" y="55"/>
                    </a:lnTo>
                    <a:lnTo>
                      <a:pt x="41" y="55"/>
                    </a:lnTo>
                    <a:lnTo>
                      <a:pt x="31" y="60"/>
                    </a:lnTo>
                    <a:lnTo>
                      <a:pt x="16" y="60"/>
                    </a:lnTo>
                    <a:lnTo>
                      <a:pt x="7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7" y="17"/>
                    </a:lnTo>
                    <a:lnTo>
                      <a:pt x="21" y="2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19" name="Freeform 43"/>
              <p:cNvSpPr>
                <a:spLocks/>
              </p:cNvSpPr>
              <p:nvPr/>
            </p:nvSpPr>
            <p:spPr bwMode="auto">
              <a:xfrm>
                <a:off x="4435" y="2862"/>
                <a:ext cx="38" cy="19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3"/>
                  </a:cxn>
                  <a:cxn ang="0">
                    <a:pos x="29" y="3"/>
                  </a:cxn>
                  <a:cxn ang="0">
                    <a:pos x="14" y="5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14" y="5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19">
                    <a:moveTo>
                      <a:pt x="38" y="0"/>
                    </a:moveTo>
                    <a:lnTo>
                      <a:pt x="38" y="3"/>
                    </a:lnTo>
                    <a:lnTo>
                      <a:pt x="29" y="3"/>
                    </a:lnTo>
                    <a:lnTo>
                      <a:pt x="14" y="5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14" y="5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0" name="Freeform 44"/>
              <p:cNvSpPr>
                <a:spLocks/>
              </p:cNvSpPr>
              <p:nvPr/>
            </p:nvSpPr>
            <p:spPr bwMode="auto">
              <a:xfrm>
                <a:off x="4158" y="2872"/>
                <a:ext cx="91" cy="29"/>
              </a:xfrm>
              <a:custGeom>
                <a:avLst/>
                <a:gdLst/>
                <a:ahLst/>
                <a:cxnLst>
                  <a:cxn ang="0">
                    <a:pos x="91" y="5"/>
                  </a:cxn>
                  <a:cxn ang="0">
                    <a:pos x="87" y="12"/>
                  </a:cxn>
                  <a:cxn ang="0">
                    <a:pos x="82" y="19"/>
                  </a:cxn>
                  <a:cxn ang="0">
                    <a:pos x="82" y="19"/>
                  </a:cxn>
                  <a:cxn ang="0">
                    <a:pos x="62" y="29"/>
                  </a:cxn>
                  <a:cxn ang="0">
                    <a:pos x="46" y="29"/>
                  </a:cxn>
                  <a:cxn ang="0">
                    <a:pos x="29" y="26"/>
                  </a:cxn>
                  <a:cxn ang="0">
                    <a:pos x="19" y="19"/>
                  </a:cxn>
                  <a:cxn ang="0">
                    <a:pos x="5" y="1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10" y="14"/>
                  </a:cxn>
                  <a:cxn ang="0">
                    <a:pos x="24" y="19"/>
                  </a:cxn>
                  <a:cxn ang="0">
                    <a:pos x="34" y="26"/>
                  </a:cxn>
                  <a:cxn ang="0">
                    <a:pos x="46" y="26"/>
                  </a:cxn>
                  <a:cxn ang="0">
                    <a:pos x="58" y="22"/>
                  </a:cxn>
                  <a:cxn ang="0">
                    <a:pos x="79" y="14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91" y="0"/>
                  </a:cxn>
                  <a:cxn ang="0">
                    <a:pos x="91" y="5"/>
                  </a:cxn>
                </a:cxnLst>
                <a:rect l="0" t="0" r="r" b="b"/>
                <a:pathLst>
                  <a:path w="91" h="29">
                    <a:moveTo>
                      <a:pt x="91" y="5"/>
                    </a:moveTo>
                    <a:lnTo>
                      <a:pt x="87" y="12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62" y="29"/>
                    </a:lnTo>
                    <a:lnTo>
                      <a:pt x="46" y="29"/>
                    </a:lnTo>
                    <a:lnTo>
                      <a:pt x="29" y="26"/>
                    </a:lnTo>
                    <a:lnTo>
                      <a:pt x="19" y="19"/>
                    </a:lnTo>
                    <a:lnTo>
                      <a:pt x="5" y="1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10" y="14"/>
                    </a:lnTo>
                    <a:lnTo>
                      <a:pt x="24" y="19"/>
                    </a:lnTo>
                    <a:lnTo>
                      <a:pt x="34" y="26"/>
                    </a:lnTo>
                    <a:lnTo>
                      <a:pt x="46" y="26"/>
                    </a:lnTo>
                    <a:lnTo>
                      <a:pt x="58" y="22"/>
                    </a:lnTo>
                    <a:lnTo>
                      <a:pt x="79" y="14"/>
                    </a:lnTo>
                    <a:lnTo>
                      <a:pt x="89" y="2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1" name="Freeform 45"/>
              <p:cNvSpPr>
                <a:spLocks/>
              </p:cNvSpPr>
              <p:nvPr/>
            </p:nvSpPr>
            <p:spPr bwMode="auto">
              <a:xfrm>
                <a:off x="4587" y="2872"/>
                <a:ext cx="74" cy="26"/>
              </a:xfrm>
              <a:custGeom>
                <a:avLst/>
                <a:gdLst/>
                <a:ahLst/>
                <a:cxnLst>
                  <a:cxn ang="0">
                    <a:pos x="74" y="5"/>
                  </a:cxn>
                  <a:cxn ang="0">
                    <a:pos x="69" y="14"/>
                  </a:cxn>
                  <a:cxn ang="0">
                    <a:pos x="55" y="22"/>
                  </a:cxn>
                  <a:cxn ang="0">
                    <a:pos x="31" y="26"/>
                  </a:cxn>
                  <a:cxn ang="0">
                    <a:pos x="9" y="26"/>
                  </a:cxn>
                  <a:cxn ang="0">
                    <a:pos x="4" y="24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7" y="22"/>
                  </a:cxn>
                  <a:cxn ang="0">
                    <a:pos x="19" y="24"/>
                  </a:cxn>
                  <a:cxn ang="0">
                    <a:pos x="55" y="17"/>
                  </a:cxn>
                  <a:cxn ang="0">
                    <a:pos x="65" y="12"/>
                  </a:cxn>
                  <a:cxn ang="0">
                    <a:pos x="69" y="7"/>
                  </a:cxn>
                  <a:cxn ang="0">
                    <a:pos x="74" y="2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5"/>
                  </a:cxn>
                </a:cxnLst>
                <a:rect l="0" t="0" r="r" b="b"/>
                <a:pathLst>
                  <a:path w="74" h="26">
                    <a:moveTo>
                      <a:pt x="74" y="5"/>
                    </a:moveTo>
                    <a:lnTo>
                      <a:pt x="69" y="14"/>
                    </a:lnTo>
                    <a:lnTo>
                      <a:pt x="55" y="22"/>
                    </a:lnTo>
                    <a:lnTo>
                      <a:pt x="31" y="26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7" y="22"/>
                    </a:lnTo>
                    <a:lnTo>
                      <a:pt x="19" y="24"/>
                    </a:lnTo>
                    <a:lnTo>
                      <a:pt x="55" y="17"/>
                    </a:lnTo>
                    <a:lnTo>
                      <a:pt x="65" y="12"/>
                    </a:lnTo>
                    <a:lnTo>
                      <a:pt x="69" y="7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2" name="Freeform 46"/>
              <p:cNvSpPr>
                <a:spLocks/>
              </p:cNvSpPr>
              <p:nvPr/>
            </p:nvSpPr>
            <p:spPr bwMode="auto">
              <a:xfrm>
                <a:off x="4286" y="2877"/>
                <a:ext cx="53" cy="77"/>
              </a:xfrm>
              <a:custGeom>
                <a:avLst/>
                <a:gdLst/>
                <a:ahLst/>
                <a:cxnLst>
                  <a:cxn ang="0">
                    <a:pos x="38" y="31"/>
                  </a:cxn>
                  <a:cxn ang="0">
                    <a:pos x="48" y="50"/>
                  </a:cxn>
                  <a:cxn ang="0">
                    <a:pos x="50" y="60"/>
                  </a:cxn>
                  <a:cxn ang="0">
                    <a:pos x="53" y="65"/>
                  </a:cxn>
                  <a:cxn ang="0">
                    <a:pos x="53" y="72"/>
                  </a:cxn>
                  <a:cxn ang="0">
                    <a:pos x="53" y="74"/>
                  </a:cxn>
                  <a:cxn ang="0">
                    <a:pos x="50" y="77"/>
                  </a:cxn>
                  <a:cxn ang="0">
                    <a:pos x="43" y="74"/>
                  </a:cxn>
                  <a:cxn ang="0">
                    <a:pos x="33" y="67"/>
                  </a:cxn>
                  <a:cxn ang="0">
                    <a:pos x="16" y="45"/>
                  </a:cxn>
                  <a:cxn ang="0">
                    <a:pos x="4" y="31"/>
                  </a:cxn>
                  <a:cxn ang="0">
                    <a:pos x="2" y="21"/>
                  </a:cxn>
                  <a:cxn ang="0">
                    <a:pos x="0" y="9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38" y="31"/>
                  </a:cxn>
                </a:cxnLst>
                <a:rect l="0" t="0" r="r" b="b"/>
                <a:pathLst>
                  <a:path w="53" h="77">
                    <a:moveTo>
                      <a:pt x="38" y="31"/>
                    </a:moveTo>
                    <a:lnTo>
                      <a:pt x="48" y="50"/>
                    </a:lnTo>
                    <a:lnTo>
                      <a:pt x="50" y="60"/>
                    </a:lnTo>
                    <a:lnTo>
                      <a:pt x="53" y="65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0" y="77"/>
                    </a:lnTo>
                    <a:lnTo>
                      <a:pt x="43" y="74"/>
                    </a:lnTo>
                    <a:lnTo>
                      <a:pt x="33" y="67"/>
                    </a:lnTo>
                    <a:lnTo>
                      <a:pt x="16" y="45"/>
                    </a:lnTo>
                    <a:lnTo>
                      <a:pt x="4" y="31"/>
                    </a:lnTo>
                    <a:lnTo>
                      <a:pt x="2" y="21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3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3" name="Freeform 47"/>
              <p:cNvSpPr>
                <a:spLocks/>
              </p:cNvSpPr>
              <p:nvPr/>
            </p:nvSpPr>
            <p:spPr bwMode="auto">
              <a:xfrm>
                <a:off x="4290" y="2881"/>
                <a:ext cx="46" cy="68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39" y="44"/>
                  </a:cxn>
                  <a:cxn ang="0">
                    <a:pos x="46" y="68"/>
                  </a:cxn>
                  <a:cxn ang="0">
                    <a:pos x="41" y="68"/>
                  </a:cxn>
                  <a:cxn ang="0">
                    <a:pos x="32" y="61"/>
                  </a:cxn>
                  <a:cxn ang="0">
                    <a:pos x="20" y="44"/>
                  </a:cxn>
                  <a:cxn ang="0">
                    <a:pos x="8" y="22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32" y="32"/>
                  </a:cxn>
                </a:cxnLst>
                <a:rect l="0" t="0" r="r" b="b"/>
                <a:pathLst>
                  <a:path w="46" h="68">
                    <a:moveTo>
                      <a:pt x="32" y="32"/>
                    </a:moveTo>
                    <a:lnTo>
                      <a:pt x="39" y="44"/>
                    </a:lnTo>
                    <a:lnTo>
                      <a:pt x="46" y="68"/>
                    </a:lnTo>
                    <a:lnTo>
                      <a:pt x="41" y="68"/>
                    </a:lnTo>
                    <a:lnTo>
                      <a:pt x="32" y="61"/>
                    </a:lnTo>
                    <a:lnTo>
                      <a:pt x="20" y="44"/>
                    </a:lnTo>
                    <a:lnTo>
                      <a:pt x="8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4" name="Freeform 48"/>
              <p:cNvSpPr>
                <a:spLocks/>
              </p:cNvSpPr>
              <p:nvPr/>
            </p:nvSpPr>
            <p:spPr bwMode="auto">
              <a:xfrm>
                <a:off x="4011" y="2891"/>
                <a:ext cx="87" cy="85"/>
              </a:xfrm>
              <a:custGeom>
                <a:avLst/>
                <a:gdLst/>
                <a:ahLst/>
                <a:cxnLst>
                  <a:cxn ang="0">
                    <a:pos x="38" y="82"/>
                  </a:cxn>
                  <a:cxn ang="0">
                    <a:pos x="26" y="85"/>
                  </a:cxn>
                  <a:cxn ang="0">
                    <a:pos x="17" y="82"/>
                  </a:cxn>
                  <a:cxn ang="0">
                    <a:pos x="10" y="77"/>
                  </a:cxn>
                  <a:cxn ang="0">
                    <a:pos x="5" y="72"/>
                  </a:cxn>
                  <a:cxn ang="0">
                    <a:pos x="2" y="65"/>
                  </a:cxn>
                  <a:cxn ang="0">
                    <a:pos x="0" y="56"/>
                  </a:cxn>
                  <a:cxn ang="0">
                    <a:pos x="2" y="46"/>
                  </a:cxn>
                  <a:cxn ang="0">
                    <a:pos x="5" y="39"/>
                  </a:cxn>
                  <a:cxn ang="0">
                    <a:pos x="7" y="31"/>
                  </a:cxn>
                  <a:cxn ang="0">
                    <a:pos x="12" y="24"/>
                  </a:cxn>
                  <a:cxn ang="0">
                    <a:pos x="19" y="17"/>
                  </a:cxn>
                  <a:cxn ang="0">
                    <a:pos x="26" y="10"/>
                  </a:cxn>
                  <a:cxn ang="0">
                    <a:pos x="36" y="5"/>
                  </a:cxn>
                  <a:cxn ang="0">
                    <a:pos x="46" y="3"/>
                  </a:cxn>
                  <a:cxn ang="0">
                    <a:pos x="58" y="0"/>
                  </a:cxn>
                  <a:cxn ang="0">
                    <a:pos x="67" y="0"/>
                  </a:cxn>
                  <a:cxn ang="0">
                    <a:pos x="75" y="3"/>
                  </a:cxn>
                  <a:cxn ang="0">
                    <a:pos x="82" y="7"/>
                  </a:cxn>
                  <a:cxn ang="0">
                    <a:pos x="84" y="15"/>
                  </a:cxn>
                  <a:cxn ang="0">
                    <a:pos x="87" y="19"/>
                  </a:cxn>
                  <a:cxn ang="0">
                    <a:pos x="87" y="27"/>
                  </a:cxn>
                  <a:cxn ang="0">
                    <a:pos x="87" y="36"/>
                  </a:cxn>
                  <a:cxn ang="0">
                    <a:pos x="84" y="44"/>
                  </a:cxn>
                  <a:cxn ang="0">
                    <a:pos x="82" y="51"/>
                  </a:cxn>
                  <a:cxn ang="0">
                    <a:pos x="77" y="58"/>
                  </a:cxn>
                  <a:cxn ang="0">
                    <a:pos x="70" y="65"/>
                  </a:cxn>
                  <a:cxn ang="0">
                    <a:pos x="65" y="70"/>
                  </a:cxn>
                  <a:cxn ang="0">
                    <a:pos x="55" y="75"/>
                  </a:cxn>
                  <a:cxn ang="0">
                    <a:pos x="48" y="80"/>
                  </a:cxn>
                  <a:cxn ang="0">
                    <a:pos x="38" y="82"/>
                  </a:cxn>
                </a:cxnLst>
                <a:rect l="0" t="0" r="r" b="b"/>
                <a:pathLst>
                  <a:path w="87" h="85">
                    <a:moveTo>
                      <a:pt x="38" y="82"/>
                    </a:moveTo>
                    <a:lnTo>
                      <a:pt x="26" y="85"/>
                    </a:lnTo>
                    <a:lnTo>
                      <a:pt x="17" y="82"/>
                    </a:lnTo>
                    <a:lnTo>
                      <a:pt x="10" y="77"/>
                    </a:lnTo>
                    <a:lnTo>
                      <a:pt x="5" y="72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2" y="46"/>
                    </a:lnTo>
                    <a:lnTo>
                      <a:pt x="5" y="39"/>
                    </a:lnTo>
                    <a:lnTo>
                      <a:pt x="7" y="31"/>
                    </a:lnTo>
                    <a:lnTo>
                      <a:pt x="12" y="24"/>
                    </a:lnTo>
                    <a:lnTo>
                      <a:pt x="19" y="17"/>
                    </a:lnTo>
                    <a:lnTo>
                      <a:pt x="26" y="10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5" y="3"/>
                    </a:lnTo>
                    <a:lnTo>
                      <a:pt x="82" y="7"/>
                    </a:lnTo>
                    <a:lnTo>
                      <a:pt x="84" y="15"/>
                    </a:lnTo>
                    <a:lnTo>
                      <a:pt x="87" y="19"/>
                    </a:lnTo>
                    <a:lnTo>
                      <a:pt x="87" y="27"/>
                    </a:lnTo>
                    <a:lnTo>
                      <a:pt x="87" y="36"/>
                    </a:lnTo>
                    <a:lnTo>
                      <a:pt x="84" y="44"/>
                    </a:lnTo>
                    <a:lnTo>
                      <a:pt x="82" y="51"/>
                    </a:lnTo>
                    <a:lnTo>
                      <a:pt x="77" y="58"/>
                    </a:lnTo>
                    <a:lnTo>
                      <a:pt x="70" y="65"/>
                    </a:lnTo>
                    <a:lnTo>
                      <a:pt x="65" y="70"/>
                    </a:lnTo>
                    <a:lnTo>
                      <a:pt x="55" y="75"/>
                    </a:lnTo>
                    <a:lnTo>
                      <a:pt x="48" y="80"/>
                    </a:lnTo>
                    <a:lnTo>
                      <a:pt x="38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5" name="Freeform 49"/>
              <p:cNvSpPr>
                <a:spLocks/>
              </p:cNvSpPr>
              <p:nvPr/>
            </p:nvSpPr>
            <p:spPr bwMode="auto">
              <a:xfrm>
                <a:off x="4878" y="2894"/>
                <a:ext cx="111" cy="108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79" y="69"/>
                  </a:cxn>
                  <a:cxn ang="0">
                    <a:pos x="96" y="86"/>
                  </a:cxn>
                  <a:cxn ang="0">
                    <a:pos x="96" y="86"/>
                  </a:cxn>
                  <a:cxn ang="0">
                    <a:pos x="111" y="103"/>
                  </a:cxn>
                  <a:cxn ang="0">
                    <a:pos x="111" y="106"/>
                  </a:cxn>
                  <a:cxn ang="0">
                    <a:pos x="104" y="108"/>
                  </a:cxn>
                  <a:cxn ang="0">
                    <a:pos x="77" y="74"/>
                  </a:cxn>
                  <a:cxn ang="0">
                    <a:pos x="41" y="3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41"/>
                  </a:cxn>
                </a:cxnLst>
                <a:rect l="0" t="0" r="r" b="b"/>
                <a:pathLst>
                  <a:path w="111" h="108">
                    <a:moveTo>
                      <a:pt x="53" y="41"/>
                    </a:moveTo>
                    <a:lnTo>
                      <a:pt x="79" y="69"/>
                    </a:lnTo>
                    <a:lnTo>
                      <a:pt x="96" y="86"/>
                    </a:lnTo>
                    <a:lnTo>
                      <a:pt x="96" y="86"/>
                    </a:lnTo>
                    <a:lnTo>
                      <a:pt x="111" y="103"/>
                    </a:lnTo>
                    <a:lnTo>
                      <a:pt x="111" y="106"/>
                    </a:lnTo>
                    <a:lnTo>
                      <a:pt x="104" y="108"/>
                    </a:lnTo>
                    <a:lnTo>
                      <a:pt x="77" y="74"/>
                    </a:lnTo>
                    <a:lnTo>
                      <a:pt x="41" y="3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6" name="Freeform 50"/>
              <p:cNvSpPr>
                <a:spLocks/>
              </p:cNvSpPr>
              <p:nvPr/>
            </p:nvSpPr>
            <p:spPr bwMode="auto">
              <a:xfrm>
                <a:off x="4018" y="2896"/>
                <a:ext cx="77" cy="72"/>
              </a:xfrm>
              <a:custGeom>
                <a:avLst/>
                <a:gdLst/>
                <a:ahLst/>
                <a:cxnLst>
                  <a:cxn ang="0">
                    <a:pos x="46" y="63"/>
                  </a:cxn>
                  <a:cxn ang="0">
                    <a:pos x="34" y="70"/>
                  </a:cxn>
                  <a:cxn ang="0">
                    <a:pos x="24" y="72"/>
                  </a:cxn>
                  <a:cxn ang="0">
                    <a:pos x="15" y="72"/>
                  </a:cxn>
                  <a:cxn ang="0">
                    <a:pos x="7" y="70"/>
                  </a:cxn>
                  <a:cxn ang="0">
                    <a:pos x="3" y="67"/>
                  </a:cxn>
                  <a:cxn ang="0">
                    <a:pos x="0" y="63"/>
                  </a:cxn>
                  <a:cxn ang="0">
                    <a:pos x="0" y="55"/>
                  </a:cxn>
                  <a:cxn ang="0">
                    <a:pos x="0" y="48"/>
                  </a:cxn>
                  <a:cxn ang="0">
                    <a:pos x="0" y="39"/>
                  </a:cxn>
                  <a:cxn ang="0">
                    <a:pos x="5" y="31"/>
                  </a:cxn>
                  <a:cxn ang="0">
                    <a:pos x="10" y="24"/>
                  </a:cxn>
                  <a:cxn ang="0">
                    <a:pos x="17" y="17"/>
                  </a:cxn>
                  <a:cxn ang="0">
                    <a:pos x="27" y="10"/>
                  </a:cxn>
                  <a:cxn ang="0">
                    <a:pos x="36" y="5"/>
                  </a:cxn>
                  <a:cxn ang="0">
                    <a:pos x="48" y="0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2"/>
                  </a:cxn>
                  <a:cxn ang="0">
                    <a:pos x="68" y="2"/>
                  </a:cxn>
                  <a:cxn ang="0">
                    <a:pos x="72" y="5"/>
                  </a:cxn>
                  <a:cxn ang="0">
                    <a:pos x="75" y="10"/>
                  </a:cxn>
                  <a:cxn ang="0">
                    <a:pos x="75" y="12"/>
                  </a:cxn>
                  <a:cxn ang="0">
                    <a:pos x="77" y="14"/>
                  </a:cxn>
                  <a:cxn ang="0">
                    <a:pos x="77" y="22"/>
                  </a:cxn>
                  <a:cxn ang="0">
                    <a:pos x="75" y="29"/>
                  </a:cxn>
                  <a:cxn ang="0">
                    <a:pos x="72" y="36"/>
                  </a:cxn>
                  <a:cxn ang="0">
                    <a:pos x="70" y="43"/>
                  </a:cxn>
                  <a:cxn ang="0">
                    <a:pos x="65" y="51"/>
                  </a:cxn>
                  <a:cxn ang="0">
                    <a:pos x="58" y="55"/>
                  </a:cxn>
                  <a:cxn ang="0">
                    <a:pos x="53" y="60"/>
                  </a:cxn>
                  <a:cxn ang="0">
                    <a:pos x="46" y="63"/>
                  </a:cxn>
                </a:cxnLst>
                <a:rect l="0" t="0" r="r" b="b"/>
                <a:pathLst>
                  <a:path w="77" h="72">
                    <a:moveTo>
                      <a:pt x="46" y="63"/>
                    </a:moveTo>
                    <a:lnTo>
                      <a:pt x="34" y="70"/>
                    </a:lnTo>
                    <a:lnTo>
                      <a:pt x="24" y="72"/>
                    </a:lnTo>
                    <a:lnTo>
                      <a:pt x="15" y="72"/>
                    </a:lnTo>
                    <a:lnTo>
                      <a:pt x="7" y="70"/>
                    </a:lnTo>
                    <a:lnTo>
                      <a:pt x="3" y="67"/>
                    </a:lnTo>
                    <a:lnTo>
                      <a:pt x="0" y="63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5" y="31"/>
                    </a:lnTo>
                    <a:lnTo>
                      <a:pt x="10" y="24"/>
                    </a:lnTo>
                    <a:lnTo>
                      <a:pt x="17" y="17"/>
                    </a:lnTo>
                    <a:lnTo>
                      <a:pt x="27" y="10"/>
                    </a:lnTo>
                    <a:lnTo>
                      <a:pt x="36" y="5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72" y="5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7" y="14"/>
                    </a:lnTo>
                    <a:lnTo>
                      <a:pt x="77" y="22"/>
                    </a:lnTo>
                    <a:lnTo>
                      <a:pt x="75" y="29"/>
                    </a:lnTo>
                    <a:lnTo>
                      <a:pt x="72" y="36"/>
                    </a:lnTo>
                    <a:lnTo>
                      <a:pt x="70" y="43"/>
                    </a:lnTo>
                    <a:lnTo>
                      <a:pt x="65" y="51"/>
                    </a:lnTo>
                    <a:lnTo>
                      <a:pt x="58" y="55"/>
                    </a:lnTo>
                    <a:lnTo>
                      <a:pt x="53" y="60"/>
                    </a:lnTo>
                    <a:lnTo>
                      <a:pt x="46" y="63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7" name="Freeform 51"/>
              <p:cNvSpPr>
                <a:spLocks/>
              </p:cNvSpPr>
              <p:nvPr/>
            </p:nvSpPr>
            <p:spPr bwMode="auto">
              <a:xfrm>
                <a:off x="4680" y="2898"/>
                <a:ext cx="111" cy="53"/>
              </a:xfrm>
              <a:custGeom>
                <a:avLst/>
                <a:gdLst/>
                <a:ahLst/>
                <a:cxnLst>
                  <a:cxn ang="0">
                    <a:pos x="109" y="5"/>
                  </a:cxn>
                  <a:cxn ang="0">
                    <a:pos x="111" y="5"/>
                  </a:cxn>
                  <a:cxn ang="0">
                    <a:pos x="111" y="8"/>
                  </a:cxn>
                  <a:cxn ang="0">
                    <a:pos x="94" y="12"/>
                  </a:cxn>
                  <a:cxn ang="0">
                    <a:pos x="78" y="12"/>
                  </a:cxn>
                  <a:cxn ang="0">
                    <a:pos x="46" y="27"/>
                  </a:cxn>
                  <a:cxn ang="0">
                    <a:pos x="27" y="39"/>
                  </a:cxn>
                  <a:cxn ang="0">
                    <a:pos x="17" y="51"/>
                  </a:cxn>
                  <a:cxn ang="0">
                    <a:pos x="17" y="53"/>
                  </a:cxn>
                  <a:cxn ang="0">
                    <a:pos x="15" y="53"/>
                  </a:cxn>
                  <a:cxn ang="0">
                    <a:pos x="0" y="49"/>
                  </a:cxn>
                  <a:cxn ang="0">
                    <a:pos x="0" y="44"/>
                  </a:cxn>
                  <a:cxn ang="0">
                    <a:pos x="5" y="34"/>
                  </a:cxn>
                  <a:cxn ang="0">
                    <a:pos x="20" y="20"/>
                  </a:cxn>
                  <a:cxn ang="0">
                    <a:pos x="51" y="5"/>
                  </a:cxn>
                  <a:cxn ang="0">
                    <a:pos x="78" y="0"/>
                  </a:cxn>
                  <a:cxn ang="0">
                    <a:pos x="94" y="0"/>
                  </a:cxn>
                  <a:cxn ang="0">
                    <a:pos x="109" y="5"/>
                  </a:cxn>
                </a:cxnLst>
                <a:rect l="0" t="0" r="r" b="b"/>
                <a:pathLst>
                  <a:path w="111" h="53">
                    <a:moveTo>
                      <a:pt x="109" y="5"/>
                    </a:moveTo>
                    <a:lnTo>
                      <a:pt x="111" y="5"/>
                    </a:lnTo>
                    <a:lnTo>
                      <a:pt x="111" y="8"/>
                    </a:lnTo>
                    <a:lnTo>
                      <a:pt x="94" y="12"/>
                    </a:lnTo>
                    <a:lnTo>
                      <a:pt x="78" y="12"/>
                    </a:lnTo>
                    <a:lnTo>
                      <a:pt x="46" y="27"/>
                    </a:lnTo>
                    <a:lnTo>
                      <a:pt x="27" y="39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5" y="34"/>
                    </a:lnTo>
                    <a:lnTo>
                      <a:pt x="20" y="20"/>
                    </a:lnTo>
                    <a:lnTo>
                      <a:pt x="51" y="5"/>
                    </a:lnTo>
                    <a:lnTo>
                      <a:pt x="78" y="0"/>
                    </a:lnTo>
                    <a:lnTo>
                      <a:pt x="94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8" name="Freeform 52"/>
              <p:cNvSpPr>
                <a:spLocks/>
              </p:cNvSpPr>
              <p:nvPr/>
            </p:nvSpPr>
            <p:spPr bwMode="auto">
              <a:xfrm>
                <a:off x="4021" y="2901"/>
                <a:ext cx="48" cy="50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43" y="2"/>
                  </a:cxn>
                  <a:cxn ang="0">
                    <a:pos x="28" y="9"/>
                  </a:cxn>
                  <a:cxn ang="0">
                    <a:pos x="14" y="24"/>
                  </a:cxn>
                  <a:cxn ang="0">
                    <a:pos x="7" y="38"/>
                  </a:cxn>
                  <a:cxn ang="0">
                    <a:pos x="4" y="48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2" y="48"/>
                  </a:cxn>
                  <a:cxn ang="0">
                    <a:pos x="0" y="41"/>
                  </a:cxn>
                  <a:cxn ang="0">
                    <a:pos x="4" y="31"/>
                  </a:cxn>
                  <a:cxn ang="0">
                    <a:pos x="16" y="14"/>
                  </a:cxn>
                  <a:cxn ang="0">
                    <a:pos x="33" y="2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8" y="2"/>
                  </a:cxn>
                </a:cxnLst>
                <a:rect l="0" t="0" r="r" b="b"/>
                <a:pathLst>
                  <a:path w="48" h="50">
                    <a:moveTo>
                      <a:pt x="48" y="2"/>
                    </a:moveTo>
                    <a:lnTo>
                      <a:pt x="43" y="2"/>
                    </a:lnTo>
                    <a:lnTo>
                      <a:pt x="28" y="9"/>
                    </a:lnTo>
                    <a:lnTo>
                      <a:pt x="14" y="24"/>
                    </a:lnTo>
                    <a:lnTo>
                      <a:pt x="7" y="3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4" y="31"/>
                    </a:lnTo>
                    <a:lnTo>
                      <a:pt x="16" y="14"/>
                    </a:lnTo>
                    <a:lnTo>
                      <a:pt x="33" y="2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29" name="Freeform 53"/>
              <p:cNvSpPr>
                <a:spLocks/>
              </p:cNvSpPr>
              <p:nvPr/>
            </p:nvSpPr>
            <p:spPr bwMode="auto">
              <a:xfrm>
                <a:off x="4688" y="2903"/>
                <a:ext cx="70" cy="44"/>
              </a:xfrm>
              <a:custGeom>
                <a:avLst/>
                <a:gdLst/>
                <a:ahLst/>
                <a:cxnLst>
                  <a:cxn ang="0">
                    <a:pos x="70" y="3"/>
                  </a:cxn>
                  <a:cxn ang="0">
                    <a:pos x="41" y="12"/>
                  </a:cxn>
                  <a:cxn ang="0">
                    <a:pos x="19" y="27"/>
                  </a:cxn>
                  <a:cxn ang="0">
                    <a:pos x="9" y="36"/>
                  </a:cxn>
                  <a:cxn ang="0">
                    <a:pos x="9" y="44"/>
                  </a:cxn>
                  <a:cxn ang="0">
                    <a:pos x="0" y="41"/>
                  </a:cxn>
                  <a:cxn ang="0">
                    <a:pos x="0" y="34"/>
                  </a:cxn>
                  <a:cxn ang="0">
                    <a:pos x="9" y="24"/>
                  </a:cxn>
                  <a:cxn ang="0">
                    <a:pos x="21" y="15"/>
                  </a:cxn>
                  <a:cxn ang="0">
                    <a:pos x="26" y="12"/>
                  </a:cxn>
                  <a:cxn ang="0">
                    <a:pos x="43" y="5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0" y="3"/>
                  </a:cxn>
                </a:cxnLst>
                <a:rect l="0" t="0" r="r" b="b"/>
                <a:pathLst>
                  <a:path w="70" h="44">
                    <a:moveTo>
                      <a:pt x="70" y="3"/>
                    </a:moveTo>
                    <a:lnTo>
                      <a:pt x="41" y="12"/>
                    </a:lnTo>
                    <a:lnTo>
                      <a:pt x="19" y="27"/>
                    </a:lnTo>
                    <a:lnTo>
                      <a:pt x="9" y="36"/>
                    </a:lnTo>
                    <a:lnTo>
                      <a:pt x="9" y="44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4"/>
                    </a:lnTo>
                    <a:lnTo>
                      <a:pt x="21" y="15"/>
                    </a:lnTo>
                    <a:lnTo>
                      <a:pt x="26" y="12"/>
                    </a:lnTo>
                    <a:lnTo>
                      <a:pt x="43" y="5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0" name="Freeform 54"/>
              <p:cNvSpPr>
                <a:spLocks/>
              </p:cNvSpPr>
              <p:nvPr/>
            </p:nvSpPr>
            <p:spPr bwMode="auto">
              <a:xfrm>
                <a:off x="4801" y="2908"/>
                <a:ext cx="34" cy="34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24" y="31"/>
                  </a:cxn>
                  <a:cxn ang="0">
                    <a:pos x="22" y="34"/>
                  </a:cxn>
                  <a:cxn ang="0">
                    <a:pos x="7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27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34" y="14"/>
                  </a:cxn>
                </a:cxnLst>
                <a:rect l="0" t="0" r="r" b="b"/>
                <a:pathLst>
                  <a:path w="34" h="34">
                    <a:moveTo>
                      <a:pt x="34" y="14"/>
                    </a:moveTo>
                    <a:lnTo>
                      <a:pt x="24" y="31"/>
                    </a:lnTo>
                    <a:lnTo>
                      <a:pt x="22" y="34"/>
                    </a:lnTo>
                    <a:lnTo>
                      <a:pt x="7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1" name="Freeform 55"/>
              <p:cNvSpPr>
                <a:spLocks/>
              </p:cNvSpPr>
              <p:nvPr/>
            </p:nvSpPr>
            <p:spPr bwMode="auto">
              <a:xfrm>
                <a:off x="4054" y="2915"/>
                <a:ext cx="39" cy="4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27" y="29"/>
                  </a:cxn>
                  <a:cxn ang="0">
                    <a:pos x="12" y="41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4" y="24"/>
                  </a:cxn>
                  <a:cxn ang="0">
                    <a:pos x="34" y="10"/>
                  </a:cxn>
                  <a:cxn ang="0">
                    <a:pos x="36" y="0"/>
                  </a:cxn>
                  <a:cxn ang="0">
                    <a:pos x="39" y="5"/>
                  </a:cxn>
                  <a:cxn ang="0">
                    <a:pos x="36" y="15"/>
                  </a:cxn>
                </a:cxnLst>
                <a:rect l="0" t="0" r="r" b="b"/>
                <a:pathLst>
                  <a:path w="39" h="44">
                    <a:moveTo>
                      <a:pt x="36" y="15"/>
                    </a:moveTo>
                    <a:lnTo>
                      <a:pt x="27" y="29"/>
                    </a:lnTo>
                    <a:lnTo>
                      <a:pt x="12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4" y="24"/>
                    </a:lnTo>
                    <a:lnTo>
                      <a:pt x="34" y="10"/>
                    </a:lnTo>
                    <a:lnTo>
                      <a:pt x="36" y="0"/>
                    </a:lnTo>
                    <a:lnTo>
                      <a:pt x="39" y="5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2" name="Freeform 56"/>
              <p:cNvSpPr>
                <a:spLocks/>
              </p:cNvSpPr>
              <p:nvPr/>
            </p:nvSpPr>
            <p:spPr bwMode="auto">
              <a:xfrm>
                <a:off x="4813" y="2915"/>
                <a:ext cx="14" cy="17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4" y="5"/>
                  </a:cxn>
                  <a:cxn ang="0">
                    <a:pos x="7" y="17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7" y="0"/>
                  </a:cxn>
                  <a:cxn ang="0">
                    <a:pos x="14" y="3"/>
                  </a:cxn>
                  <a:cxn ang="0">
                    <a:pos x="14" y="3"/>
                  </a:cxn>
                </a:cxnLst>
                <a:rect l="0" t="0" r="r" b="b"/>
                <a:pathLst>
                  <a:path w="14" h="17">
                    <a:moveTo>
                      <a:pt x="14" y="3"/>
                    </a:moveTo>
                    <a:lnTo>
                      <a:pt x="14" y="5"/>
                    </a:lnTo>
                    <a:lnTo>
                      <a:pt x="7" y="17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3" name="Freeform 57"/>
              <p:cNvSpPr>
                <a:spLocks/>
              </p:cNvSpPr>
              <p:nvPr/>
            </p:nvSpPr>
            <p:spPr bwMode="auto">
              <a:xfrm>
                <a:off x="3770" y="2920"/>
                <a:ext cx="128" cy="219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113" y="15"/>
                  </a:cxn>
                  <a:cxn ang="0">
                    <a:pos x="82" y="56"/>
                  </a:cxn>
                  <a:cxn ang="0">
                    <a:pos x="70" y="75"/>
                  </a:cxn>
                  <a:cxn ang="0">
                    <a:pos x="60" y="97"/>
                  </a:cxn>
                  <a:cxn ang="0">
                    <a:pos x="58" y="94"/>
                  </a:cxn>
                  <a:cxn ang="0">
                    <a:pos x="39" y="128"/>
                  </a:cxn>
                  <a:cxn ang="0">
                    <a:pos x="24" y="171"/>
                  </a:cxn>
                  <a:cxn ang="0">
                    <a:pos x="19" y="174"/>
                  </a:cxn>
                  <a:cxn ang="0">
                    <a:pos x="15" y="193"/>
                  </a:cxn>
                  <a:cxn ang="0">
                    <a:pos x="10" y="212"/>
                  </a:cxn>
                  <a:cxn ang="0">
                    <a:pos x="3" y="219"/>
                  </a:cxn>
                  <a:cxn ang="0">
                    <a:pos x="0" y="219"/>
                  </a:cxn>
                  <a:cxn ang="0">
                    <a:pos x="3" y="205"/>
                  </a:cxn>
                  <a:cxn ang="0">
                    <a:pos x="17" y="164"/>
                  </a:cxn>
                  <a:cxn ang="0">
                    <a:pos x="22" y="157"/>
                  </a:cxn>
                  <a:cxn ang="0">
                    <a:pos x="22" y="150"/>
                  </a:cxn>
                  <a:cxn ang="0">
                    <a:pos x="41" y="111"/>
                  </a:cxn>
                  <a:cxn ang="0">
                    <a:pos x="41" y="109"/>
                  </a:cxn>
                  <a:cxn ang="0">
                    <a:pos x="68" y="68"/>
                  </a:cxn>
                  <a:cxn ang="0">
                    <a:pos x="70" y="60"/>
                  </a:cxn>
                  <a:cxn ang="0">
                    <a:pos x="92" y="36"/>
                  </a:cxn>
                  <a:cxn ang="0">
                    <a:pos x="99" y="24"/>
                  </a:cxn>
                  <a:cxn ang="0">
                    <a:pos x="125" y="0"/>
                  </a:cxn>
                  <a:cxn ang="0">
                    <a:pos x="128" y="0"/>
                  </a:cxn>
                  <a:cxn ang="0">
                    <a:pos x="128" y="2"/>
                  </a:cxn>
                </a:cxnLst>
                <a:rect l="0" t="0" r="r" b="b"/>
                <a:pathLst>
                  <a:path w="128" h="219">
                    <a:moveTo>
                      <a:pt x="128" y="2"/>
                    </a:moveTo>
                    <a:lnTo>
                      <a:pt x="113" y="15"/>
                    </a:lnTo>
                    <a:lnTo>
                      <a:pt x="82" y="56"/>
                    </a:lnTo>
                    <a:lnTo>
                      <a:pt x="70" y="75"/>
                    </a:lnTo>
                    <a:lnTo>
                      <a:pt x="60" y="97"/>
                    </a:lnTo>
                    <a:lnTo>
                      <a:pt x="58" y="94"/>
                    </a:lnTo>
                    <a:lnTo>
                      <a:pt x="39" y="128"/>
                    </a:lnTo>
                    <a:lnTo>
                      <a:pt x="24" y="171"/>
                    </a:lnTo>
                    <a:lnTo>
                      <a:pt x="19" y="174"/>
                    </a:lnTo>
                    <a:lnTo>
                      <a:pt x="15" y="193"/>
                    </a:lnTo>
                    <a:lnTo>
                      <a:pt x="10" y="212"/>
                    </a:lnTo>
                    <a:lnTo>
                      <a:pt x="3" y="219"/>
                    </a:lnTo>
                    <a:lnTo>
                      <a:pt x="0" y="219"/>
                    </a:lnTo>
                    <a:lnTo>
                      <a:pt x="3" y="205"/>
                    </a:lnTo>
                    <a:lnTo>
                      <a:pt x="17" y="164"/>
                    </a:lnTo>
                    <a:lnTo>
                      <a:pt x="22" y="157"/>
                    </a:lnTo>
                    <a:lnTo>
                      <a:pt x="22" y="150"/>
                    </a:lnTo>
                    <a:lnTo>
                      <a:pt x="41" y="111"/>
                    </a:lnTo>
                    <a:lnTo>
                      <a:pt x="41" y="109"/>
                    </a:lnTo>
                    <a:lnTo>
                      <a:pt x="68" y="68"/>
                    </a:lnTo>
                    <a:lnTo>
                      <a:pt x="70" y="60"/>
                    </a:lnTo>
                    <a:lnTo>
                      <a:pt x="92" y="36"/>
                    </a:lnTo>
                    <a:lnTo>
                      <a:pt x="99" y="24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2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4" name="Freeform 58"/>
              <p:cNvSpPr>
                <a:spLocks/>
              </p:cNvSpPr>
              <p:nvPr/>
            </p:nvSpPr>
            <p:spPr bwMode="auto">
              <a:xfrm>
                <a:off x="4254" y="2927"/>
                <a:ext cx="44" cy="51"/>
              </a:xfrm>
              <a:custGeom>
                <a:avLst/>
                <a:gdLst/>
                <a:ahLst/>
                <a:cxnLst>
                  <a:cxn ang="0">
                    <a:pos x="32" y="8"/>
                  </a:cxn>
                  <a:cxn ang="0">
                    <a:pos x="39" y="20"/>
                  </a:cxn>
                  <a:cxn ang="0">
                    <a:pos x="44" y="32"/>
                  </a:cxn>
                  <a:cxn ang="0">
                    <a:pos x="41" y="44"/>
                  </a:cxn>
                  <a:cxn ang="0">
                    <a:pos x="32" y="51"/>
                  </a:cxn>
                  <a:cxn ang="0">
                    <a:pos x="24" y="51"/>
                  </a:cxn>
                  <a:cxn ang="0">
                    <a:pos x="12" y="41"/>
                  </a:cxn>
                  <a:cxn ang="0">
                    <a:pos x="3" y="27"/>
                  </a:cxn>
                  <a:cxn ang="0">
                    <a:pos x="0" y="22"/>
                  </a:cxn>
                  <a:cxn ang="0">
                    <a:pos x="3" y="8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32" y="8"/>
                  </a:cxn>
                </a:cxnLst>
                <a:rect l="0" t="0" r="r" b="b"/>
                <a:pathLst>
                  <a:path w="44" h="51">
                    <a:moveTo>
                      <a:pt x="32" y="8"/>
                    </a:moveTo>
                    <a:lnTo>
                      <a:pt x="39" y="20"/>
                    </a:lnTo>
                    <a:lnTo>
                      <a:pt x="44" y="32"/>
                    </a:lnTo>
                    <a:lnTo>
                      <a:pt x="41" y="44"/>
                    </a:lnTo>
                    <a:lnTo>
                      <a:pt x="32" y="51"/>
                    </a:lnTo>
                    <a:lnTo>
                      <a:pt x="24" y="51"/>
                    </a:lnTo>
                    <a:lnTo>
                      <a:pt x="12" y="4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5" name="Freeform 59"/>
              <p:cNvSpPr>
                <a:spLocks/>
              </p:cNvSpPr>
              <p:nvPr/>
            </p:nvSpPr>
            <p:spPr bwMode="auto">
              <a:xfrm>
                <a:off x="3871" y="2932"/>
                <a:ext cx="94" cy="159"/>
              </a:xfrm>
              <a:custGeom>
                <a:avLst/>
                <a:gdLst/>
                <a:ahLst/>
                <a:cxnLst>
                  <a:cxn ang="0">
                    <a:pos x="89" y="7"/>
                  </a:cxn>
                  <a:cxn ang="0">
                    <a:pos x="94" y="34"/>
                  </a:cxn>
                  <a:cxn ang="0">
                    <a:pos x="94" y="63"/>
                  </a:cxn>
                  <a:cxn ang="0">
                    <a:pos x="89" y="82"/>
                  </a:cxn>
                  <a:cxn ang="0">
                    <a:pos x="87" y="85"/>
                  </a:cxn>
                  <a:cxn ang="0">
                    <a:pos x="82" y="87"/>
                  </a:cxn>
                  <a:cxn ang="0">
                    <a:pos x="92" y="97"/>
                  </a:cxn>
                  <a:cxn ang="0">
                    <a:pos x="94" y="106"/>
                  </a:cxn>
                  <a:cxn ang="0">
                    <a:pos x="94" y="118"/>
                  </a:cxn>
                  <a:cxn ang="0">
                    <a:pos x="92" y="126"/>
                  </a:cxn>
                  <a:cxn ang="0">
                    <a:pos x="87" y="135"/>
                  </a:cxn>
                  <a:cxn ang="0">
                    <a:pos x="77" y="142"/>
                  </a:cxn>
                  <a:cxn ang="0">
                    <a:pos x="70" y="150"/>
                  </a:cxn>
                  <a:cxn ang="0">
                    <a:pos x="58" y="154"/>
                  </a:cxn>
                  <a:cxn ang="0">
                    <a:pos x="46" y="157"/>
                  </a:cxn>
                  <a:cxn ang="0">
                    <a:pos x="34" y="159"/>
                  </a:cxn>
                  <a:cxn ang="0">
                    <a:pos x="27" y="159"/>
                  </a:cxn>
                  <a:cxn ang="0">
                    <a:pos x="17" y="157"/>
                  </a:cxn>
                  <a:cxn ang="0">
                    <a:pos x="12" y="154"/>
                  </a:cxn>
                  <a:cxn ang="0">
                    <a:pos x="5" y="150"/>
                  </a:cxn>
                  <a:cxn ang="0">
                    <a:pos x="3" y="142"/>
                  </a:cxn>
                  <a:cxn ang="0">
                    <a:pos x="0" y="135"/>
                  </a:cxn>
                  <a:cxn ang="0">
                    <a:pos x="0" y="128"/>
                  </a:cxn>
                  <a:cxn ang="0">
                    <a:pos x="0" y="118"/>
                  </a:cxn>
                  <a:cxn ang="0">
                    <a:pos x="3" y="111"/>
                  </a:cxn>
                  <a:cxn ang="0">
                    <a:pos x="7" y="101"/>
                  </a:cxn>
                  <a:cxn ang="0">
                    <a:pos x="12" y="92"/>
                  </a:cxn>
                  <a:cxn ang="0">
                    <a:pos x="22" y="85"/>
                  </a:cxn>
                  <a:cxn ang="0">
                    <a:pos x="32" y="80"/>
                  </a:cxn>
                  <a:cxn ang="0">
                    <a:pos x="36" y="77"/>
                  </a:cxn>
                  <a:cxn ang="0">
                    <a:pos x="41" y="75"/>
                  </a:cxn>
                  <a:cxn ang="0">
                    <a:pos x="48" y="75"/>
                  </a:cxn>
                  <a:cxn ang="0">
                    <a:pos x="53" y="72"/>
                  </a:cxn>
                  <a:cxn ang="0">
                    <a:pos x="58" y="72"/>
                  </a:cxn>
                  <a:cxn ang="0">
                    <a:pos x="65" y="75"/>
                  </a:cxn>
                  <a:cxn ang="0">
                    <a:pos x="70" y="77"/>
                  </a:cxn>
                  <a:cxn ang="0">
                    <a:pos x="75" y="82"/>
                  </a:cxn>
                  <a:cxn ang="0">
                    <a:pos x="77" y="75"/>
                  </a:cxn>
                  <a:cxn ang="0">
                    <a:pos x="82" y="58"/>
                  </a:cxn>
                  <a:cxn ang="0">
                    <a:pos x="82" y="34"/>
                  </a:cxn>
                  <a:cxn ang="0">
                    <a:pos x="80" y="17"/>
                  </a:cxn>
                  <a:cxn ang="0">
                    <a:pos x="77" y="5"/>
                  </a:cxn>
                  <a:cxn ang="0">
                    <a:pos x="77" y="3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7" y="0"/>
                  </a:cxn>
                  <a:cxn ang="0">
                    <a:pos x="89" y="7"/>
                  </a:cxn>
                </a:cxnLst>
                <a:rect l="0" t="0" r="r" b="b"/>
                <a:pathLst>
                  <a:path w="94" h="159">
                    <a:moveTo>
                      <a:pt x="89" y="7"/>
                    </a:moveTo>
                    <a:lnTo>
                      <a:pt x="94" y="34"/>
                    </a:lnTo>
                    <a:lnTo>
                      <a:pt x="94" y="63"/>
                    </a:lnTo>
                    <a:lnTo>
                      <a:pt x="89" y="82"/>
                    </a:lnTo>
                    <a:lnTo>
                      <a:pt x="87" y="85"/>
                    </a:lnTo>
                    <a:lnTo>
                      <a:pt x="82" y="87"/>
                    </a:lnTo>
                    <a:lnTo>
                      <a:pt x="92" y="97"/>
                    </a:lnTo>
                    <a:lnTo>
                      <a:pt x="94" y="106"/>
                    </a:lnTo>
                    <a:lnTo>
                      <a:pt x="94" y="118"/>
                    </a:lnTo>
                    <a:lnTo>
                      <a:pt x="92" y="126"/>
                    </a:lnTo>
                    <a:lnTo>
                      <a:pt x="87" y="135"/>
                    </a:lnTo>
                    <a:lnTo>
                      <a:pt x="77" y="142"/>
                    </a:lnTo>
                    <a:lnTo>
                      <a:pt x="70" y="150"/>
                    </a:lnTo>
                    <a:lnTo>
                      <a:pt x="58" y="154"/>
                    </a:lnTo>
                    <a:lnTo>
                      <a:pt x="46" y="157"/>
                    </a:lnTo>
                    <a:lnTo>
                      <a:pt x="34" y="159"/>
                    </a:lnTo>
                    <a:lnTo>
                      <a:pt x="27" y="159"/>
                    </a:lnTo>
                    <a:lnTo>
                      <a:pt x="17" y="157"/>
                    </a:lnTo>
                    <a:lnTo>
                      <a:pt x="12" y="154"/>
                    </a:lnTo>
                    <a:lnTo>
                      <a:pt x="5" y="150"/>
                    </a:lnTo>
                    <a:lnTo>
                      <a:pt x="3" y="142"/>
                    </a:lnTo>
                    <a:lnTo>
                      <a:pt x="0" y="135"/>
                    </a:lnTo>
                    <a:lnTo>
                      <a:pt x="0" y="128"/>
                    </a:lnTo>
                    <a:lnTo>
                      <a:pt x="0" y="118"/>
                    </a:lnTo>
                    <a:lnTo>
                      <a:pt x="3" y="111"/>
                    </a:lnTo>
                    <a:lnTo>
                      <a:pt x="7" y="101"/>
                    </a:lnTo>
                    <a:lnTo>
                      <a:pt x="12" y="92"/>
                    </a:lnTo>
                    <a:lnTo>
                      <a:pt x="22" y="85"/>
                    </a:lnTo>
                    <a:lnTo>
                      <a:pt x="32" y="80"/>
                    </a:lnTo>
                    <a:lnTo>
                      <a:pt x="36" y="77"/>
                    </a:lnTo>
                    <a:lnTo>
                      <a:pt x="41" y="75"/>
                    </a:lnTo>
                    <a:lnTo>
                      <a:pt x="48" y="75"/>
                    </a:lnTo>
                    <a:lnTo>
                      <a:pt x="53" y="72"/>
                    </a:lnTo>
                    <a:lnTo>
                      <a:pt x="58" y="72"/>
                    </a:lnTo>
                    <a:lnTo>
                      <a:pt x="65" y="75"/>
                    </a:lnTo>
                    <a:lnTo>
                      <a:pt x="70" y="77"/>
                    </a:lnTo>
                    <a:lnTo>
                      <a:pt x="75" y="82"/>
                    </a:lnTo>
                    <a:lnTo>
                      <a:pt x="77" y="75"/>
                    </a:lnTo>
                    <a:lnTo>
                      <a:pt x="82" y="58"/>
                    </a:lnTo>
                    <a:lnTo>
                      <a:pt x="82" y="34"/>
                    </a:lnTo>
                    <a:lnTo>
                      <a:pt x="80" y="17"/>
                    </a:lnTo>
                    <a:lnTo>
                      <a:pt x="77" y="5"/>
                    </a:lnTo>
                    <a:lnTo>
                      <a:pt x="77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8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6" name="Freeform 60"/>
              <p:cNvSpPr>
                <a:spLocks/>
              </p:cNvSpPr>
              <p:nvPr/>
            </p:nvSpPr>
            <p:spPr bwMode="auto">
              <a:xfrm>
                <a:off x="4584" y="2937"/>
                <a:ext cx="44" cy="31"/>
              </a:xfrm>
              <a:custGeom>
                <a:avLst/>
                <a:gdLst/>
                <a:ahLst/>
                <a:cxnLst>
                  <a:cxn ang="0">
                    <a:pos x="44" y="17"/>
                  </a:cxn>
                  <a:cxn ang="0">
                    <a:pos x="44" y="22"/>
                  </a:cxn>
                  <a:cxn ang="0">
                    <a:pos x="17" y="31"/>
                  </a:cxn>
                  <a:cxn ang="0">
                    <a:pos x="10" y="31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4" y="2"/>
                  </a:cxn>
                  <a:cxn ang="0">
                    <a:pos x="44" y="17"/>
                  </a:cxn>
                </a:cxnLst>
                <a:rect l="0" t="0" r="r" b="b"/>
                <a:pathLst>
                  <a:path w="44" h="31">
                    <a:moveTo>
                      <a:pt x="44" y="17"/>
                    </a:moveTo>
                    <a:lnTo>
                      <a:pt x="44" y="22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4" y="2"/>
                    </a:lnTo>
                    <a:lnTo>
                      <a:pt x="4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7" name="Freeform 61"/>
              <p:cNvSpPr>
                <a:spLocks/>
              </p:cNvSpPr>
              <p:nvPr/>
            </p:nvSpPr>
            <p:spPr bwMode="auto">
              <a:xfrm>
                <a:off x="4596" y="2942"/>
                <a:ext cx="27" cy="17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7" y="12"/>
                  </a:cxn>
                  <a:cxn ang="0">
                    <a:pos x="10" y="17"/>
                  </a:cxn>
                  <a:cxn ang="0">
                    <a:pos x="7" y="17"/>
                  </a:cxn>
                  <a:cxn ang="0">
                    <a:pos x="0" y="7"/>
                  </a:cxn>
                  <a:cxn ang="0">
                    <a:pos x="10" y="2"/>
                  </a:cxn>
                  <a:cxn ang="0">
                    <a:pos x="17" y="0"/>
                  </a:cxn>
                  <a:cxn ang="0">
                    <a:pos x="22" y="5"/>
                  </a:cxn>
                  <a:cxn ang="0">
                    <a:pos x="27" y="9"/>
                  </a:cxn>
                </a:cxnLst>
                <a:rect l="0" t="0" r="r" b="b"/>
                <a:pathLst>
                  <a:path w="27" h="17">
                    <a:moveTo>
                      <a:pt x="27" y="9"/>
                    </a:moveTo>
                    <a:lnTo>
                      <a:pt x="27" y="12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0" y="7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2" y="5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8" name="Freeform 62"/>
              <p:cNvSpPr>
                <a:spLocks/>
              </p:cNvSpPr>
              <p:nvPr/>
            </p:nvSpPr>
            <p:spPr bwMode="auto">
              <a:xfrm>
                <a:off x="4365" y="2944"/>
                <a:ext cx="34" cy="39"/>
              </a:xfrm>
              <a:custGeom>
                <a:avLst/>
                <a:gdLst/>
                <a:ahLst/>
                <a:cxnLst>
                  <a:cxn ang="0">
                    <a:pos x="31" y="12"/>
                  </a:cxn>
                  <a:cxn ang="0">
                    <a:pos x="34" y="17"/>
                  </a:cxn>
                  <a:cxn ang="0">
                    <a:pos x="29" y="24"/>
                  </a:cxn>
                  <a:cxn ang="0">
                    <a:pos x="10" y="39"/>
                  </a:cxn>
                  <a:cxn ang="0">
                    <a:pos x="7" y="36"/>
                  </a:cxn>
                  <a:cxn ang="0">
                    <a:pos x="0" y="22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5" y="12"/>
                  </a:cxn>
                  <a:cxn ang="0">
                    <a:pos x="14" y="10"/>
                  </a:cxn>
                  <a:cxn ang="0">
                    <a:pos x="26" y="3"/>
                  </a:cxn>
                  <a:cxn ang="0">
                    <a:pos x="29" y="0"/>
                  </a:cxn>
                  <a:cxn ang="0">
                    <a:pos x="29" y="3"/>
                  </a:cxn>
                  <a:cxn ang="0">
                    <a:pos x="31" y="12"/>
                  </a:cxn>
                </a:cxnLst>
                <a:rect l="0" t="0" r="r" b="b"/>
                <a:pathLst>
                  <a:path w="34" h="39">
                    <a:moveTo>
                      <a:pt x="31" y="12"/>
                    </a:moveTo>
                    <a:lnTo>
                      <a:pt x="34" y="17"/>
                    </a:lnTo>
                    <a:lnTo>
                      <a:pt x="29" y="24"/>
                    </a:lnTo>
                    <a:lnTo>
                      <a:pt x="10" y="39"/>
                    </a:lnTo>
                    <a:lnTo>
                      <a:pt x="7" y="36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5" y="12"/>
                    </a:lnTo>
                    <a:lnTo>
                      <a:pt x="14" y="10"/>
                    </a:lnTo>
                    <a:lnTo>
                      <a:pt x="26" y="3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39" name="Freeform 63"/>
              <p:cNvSpPr>
                <a:spLocks/>
              </p:cNvSpPr>
              <p:nvPr/>
            </p:nvSpPr>
            <p:spPr bwMode="auto">
              <a:xfrm>
                <a:off x="4269" y="2947"/>
                <a:ext cx="14" cy="12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4" y="12"/>
                  </a:cxn>
                  <a:cxn ang="0">
                    <a:pos x="9" y="12"/>
                  </a:cxn>
                  <a:cxn ang="0">
                    <a:pos x="4" y="12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14" y="7"/>
                  </a:cxn>
                </a:cxnLst>
                <a:rect l="0" t="0" r="r" b="b"/>
                <a:pathLst>
                  <a:path w="14" h="12">
                    <a:moveTo>
                      <a:pt x="14" y="7"/>
                    </a:moveTo>
                    <a:lnTo>
                      <a:pt x="14" y="12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0" name="Freeform 64"/>
              <p:cNvSpPr>
                <a:spLocks/>
              </p:cNvSpPr>
              <p:nvPr/>
            </p:nvSpPr>
            <p:spPr bwMode="auto">
              <a:xfrm>
                <a:off x="3953" y="2951"/>
                <a:ext cx="7" cy="58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0" y="58"/>
                  </a:cxn>
                  <a:cxn ang="0">
                    <a:pos x="3" y="44"/>
                  </a:cxn>
                  <a:cxn ang="0">
                    <a:pos x="5" y="17"/>
                  </a:cxn>
                  <a:cxn ang="0">
                    <a:pos x="5" y="0"/>
                  </a:cxn>
                  <a:cxn ang="0">
                    <a:pos x="7" y="27"/>
                  </a:cxn>
                  <a:cxn ang="0">
                    <a:pos x="5" y="53"/>
                  </a:cxn>
                </a:cxnLst>
                <a:rect l="0" t="0" r="r" b="b"/>
                <a:pathLst>
                  <a:path w="7" h="58">
                    <a:moveTo>
                      <a:pt x="5" y="53"/>
                    </a:moveTo>
                    <a:lnTo>
                      <a:pt x="3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0" y="58"/>
                    </a:lnTo>
                    <a:lnTo>
                      <a:pt x="3" y="44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7" y="27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1" name="Freeform 65"/>
              <p:cNvSpPr>
                <a:spLocks/>
              </p:cNvSpPr>
              <p:nvPr/>
            </p:nvSpPr>
            <p:spPr bwMode="auto">
              <a:xfrm>
                <a:off x="4591" y="2954"/>
                <a:ext cx="5" cy="9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7"/>
                  </a:cxn>
                </a:cxnLst>
                <a:rect l="0" t="0" r="r" b="b"/>
                <a:pathLst>
                  <a:path w="5" h="9">
                    <a:moveTo>
                      <a:pt x="5" y="7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2" name="Freeform 66"/>
              <p:cNvSpPr>
                <a:spLocks/>
              </p:cNvSpPr>
              <p:nvPr/>
            </p:nvSpPr>
            <p:spPr bwMode="auto">
              <a:xfrm>
                <a:off x="4375" y="2954"/>
                <a:ext cx="19" cy="17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4" y="9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9" y="5"/>
                  </a:cxn>
                </a:cxnLst>
                <a:rect l="0" t="0" r="r" b="b"/>
                <a:pathLst>
                  <a:path w="19" h="17">
                    <a:moveTo>
                      <a:pt x="19" y="5"/>
                    </a:moveTo>
                    <a:lnTo>
                      <a:pt x="14" y="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3" name="Freeform 67"/>
              <p:cNvSpPr>
                <a:spLocks/>
              </p:cNvSpPr>
              <p:nvPr/>
            </p:nvSpPr>
            <p:spPr bwMode="auto">
              <a:xfrm>
                <a:off x="4717" y="2961"/>
                <a:ext cx="127" cy="77"/>
              </a:xfrm>
              <a:custGeom>
                <a:avLst/>
                <a:gdLst/>
                <a:ahLst/>
                <a:cxnLst>
                  <a:cxn ang="0">
                    <a:pos x="60" y="77"/>
                  </a:cxn>
                  <a:cxn ang="0">
                    <a:pos x="48" y="77"/>
                  </a:cxn>
                  <a:cxn ang="0">
                    <a:pos x="38" y="77"/>
                  </a:cxn>
                  <a:cxn ang="0">
                    <a:pos x="29" y="75"/>
                  </a:cxn>
                  <a:cxn ang="0">
                    <a:pos x="21" y="72"/>
                  </a:cxn>
                  <a:cxn ang="0">
                    <a:pos x="14" y="68"/>
                  </a:cxn>
                  <a:cxn ang="0">
                    <a:pos x="9" y="65"/>
                  </a:cxn>
                  <a:cxn ang="0">
                    <a:pos x="7" y="60"/>
                  </a:cxn>
                  <a:cxn ang="0">
                    <a:pos x="2" y="58"/>
                  </a:cxn>
                  <a:cxn ang="0">
                    <a:pos x="2" y="53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39"/>
                  </a:cxn>
                  <a:cxn ang="0">
                    <a:pos x="4" y="34"/>
                  </a:cxn>
                  <a:cxn ang="0">
                    <a:pos x="7" y="29"/>
                  </a:cxn>
                  <a:cxn ang="0">
                    <a:pos x="9" y="24"/>
                  </a:cxn>
                  <a:cxn ang="0">
                    <a:pos x="14" y="22"/>
                  </a:cxn>
                  <a:cxn ang="0">
                    <a:pos x="16" y="19"/>
                  </a:cxn>
                  <a:cxn ang="0">
                    <a:pos x="21" y="15"/>
                  </a:cxn>
                  <a:cxn ang="0">
                    <a:pos x="26" y="12"/>
                  </a:cxn>
                  <a:cxn ang="0">
                    <a:pos x="29" y="10"/>
                  </a:cxn>
                  <a:cxn ang="0">
                    <a:pos x="33" y="7"/>
                  </a:cxn>
                  <a:cxn ang="0">
                    <a:pos x="38" y="7"/>
                  </a:cxn>
                  <a:cxn ang="0">
                    <a:pos x="45" y="5"/>
                  </a:cxn>
                  <a:cxn ang="0">
                    <a:pos x="50" y="2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9" y="0"/>
                  </a:cxn>
                  <a:cxn ang="0">
                    <a:pos x="77" y="0"/>
                  </a:cxn>
                  <a:cxn ang="0">
                    <a:pos x="84" y="0"/>
                  </a:cxn>
                  <a:cxn ang="0">
                    <a:pos x="91" y="0"/>
                  </a:cxn>
                  <a:cxn ang="0">
                    <a:pos x="98" y="0"/>
                  </a:cxn>
                  <a:cxn ang="0">
                    <a:pos x="110" y="5"/>
                  </a:cxn>
                  <a:cxn ang="0">
                    <a:pos x="118" y="10"/>
                  </a:cxn>
                  <a:cxn ang="0">
                    <a:pos x="125" y="17"/>
                  </a:cxn>
                  <a:cxn ang="0">
                    <a:pos x="127" y="22"/>
                  </a:cxn>
                  <a:cxn ang="0">
                    <a:pos x="127" y="29"/>
                  </a:cxn>
                  <a:cxn ang="0">
                    <a:pos x="127" y="36"/>
                  </a:cxn>
                  <a:cxn ang="0">
                    <a:pos x="125" y="41"/>
                  </a:cxn>
                  <a:cxn ang="0">
                    <a:pos x="122" y="48"/>
                  </a:cxn>
                  <a:cxn ang="0">
                    <a:pos x="115" y="53"/>
                  </a:cxn>
                  <a:cxn ang="0">
                    <a:pos x="110" y="60"/>
                  </a:cxn>
                  <a:cxn ang="0">
                    <a:pos x="103" y="65"/>
                  </a:cxn>
                  <a:cxn ang="0">
                    <a:pos x="94" y="70"/>
                  </a:cxn>
                  <a:cxn ang="0">
                    <a:pos x="86" y="72"/>
                  </a:cxn>
                  <a:cxn ang="0">
                    <a:pos x="77" y="77"/>
                  </a:cxn>
                  <a:cxn ang="0">
                    <a:pos x="67" y="77"/>
                  </a:cxn>
                  <a:cxn ang="0">
                    <a:pos x="60" y="77"/>
                  </a:cxn>
                </a:cxnLst>
                <a:rect l="0" t="0" r="r" b="b"/>
                <a:pathLst>
                  <a:path w="127" h="77">
                    <a:moveTo>
                      <a:pt x="60" y="77"/>
                    </a:moveTo>
                    <a:lnTo>
                      <a:pt x="48" y="77"/>
                    </a:lnTo>
                    <a:lnTo>
                      <a:pt x="38" y="77"/>
                    </a:lnTo>
                    <a:lnTo>
                      <a:pt x="29" y="75"/>
                    </a:lnTo>
                    <a:lnTo>
                      <a:pt x="21" y="72"/>
                    </a:lnTo>
                    <a:lnTo>
                      <a:pt x="14" y="68"/>
                    </a:lnTo>
                    <a:lnTo>
                      <a:pt x="9" y="65"/>
                    </a:lnTo>
                    <a:lnTo>
                      <a:pt x="7" y="60"/>
                    </a:lnTo>
                    <a:lnTo>
                      <a:pt x="2" y="58"/>
                    </a:lnTo>
                    <a:lnTo>
                      <a:pt x="2" y="53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2" y="39"/>
                    </a:lnTo>
                    <a:lnTo>
                      <a:pt x="4" y="34"/>
                    </a:lnTo>
                    <a:lnTo>
                      <a:pt x="7" y="29"/>
                    </a:lnTo>
                    <a:lnTo>
                      <a:pt x="9" y="24"/>
                    </a:lnTo>
                    <a:lnTo>
                      <a:pt x="14" y="22"/>
                    </a:lnTo>
                    <a:lnTo>
                      <a:pt x="16" y="19"/>
                    </a:lnTo>
                    <a:lnTo>
                      <a:pt x="21" y="15"/>
                    </a:lnTo>
                    <a:lnTo>
                      <a:pt x="26" y="12"/>
                    </a:lnTo>
                    <a:lnTo>
                      <a:pt x="29" y="10"/>
                    </a:lnTo>
                    <a:lnTo>
                      <a:pt x="33" y="7"/>
                    </a:lnTo>
                    <a:lnTo>
                      <a:pt x="38" y="7"/>
                    </a:lnTo>
                    <a:lnTo>
                      <a:pt x="45" y="5"/>
                    </a:lnTo>
                    <a:lnTo>
                      <a:pt x="50" y="2"/>
                    </a:lnTo>
                    <a:lnTo>
                      <a:pt x="57" y="2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10" y="5"/>
                    </a:lnTo>
                    <a:lnTo>
                      <a:pt x="118" y="10"/>
                    </a:lnTo>
                    <a:lnTo>
                      <a:pt x="125" y="17"/>
                    </a:lnTo>
                    <a:lnTo>
                      <a:pt x="127" y="22"/>
                    </a:lnTo>
                    <a:lnTo>
                      <a:pt x="127" y="29"/>
                    </a:lnTo>
                    <a:lnTo>
                      <a:pt x="127" y="36"/>
                    </a:lnTo>
                    <a:lnTo>
                      <a:pt x="125" y="41"/>
                    </a:lnTo>
                    <a:lnTo>
                      <a:pt x="122" y="48"/>
                    </a:lnTo>
                    <a:lnTo>
                      <a:pt x="115" y="53"/>
                    </a:lnTo>
                    <a:lnTo>
                      <a:pt x="110" y="60"/>
                    </a:lnTo>
                    <a:lnTo>
                      <a:pt x="103" y="65"/>
                    </a:lnTo>
                    <a:lnTo>
                      <a:pt x="94" y="70"/>
                    </a:lnTo>
                    <a:lnTo>
                      <a:pt x="86" y="72"/>
                    </a:lnTo>
                    <a:lnTo>
                      <a:pt x="77" y="77"/>
                    </a:lnTo>
                    <a:lnTo>
                      <a:pt x="67" y="77"/>
                    </a:lnTo>
                    <a:lnTo>
                      <a:pt x="6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4" name="Freeform 68"/>
              <p:cNvSpPr>
                <a:spLocks/>
              </p:cNvSpPr>
              <p:nvPr/>
            </p:nvSpPr>
            <p:spPr bwMode="auto">
              <a:xfrm>
                <a:off x="4724" y="2966"/>
                <a:ext cx="115" cy="7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96" y="2"/>
                  </a:cxn>
                  <a:cxn ang="0">
                    <a:pos x="106" y="10"/>
                  </a:cxn>
                  <a:cxn ang="0">
                    <a:pos x="113" y="17"/>
                  </a:cxn>
                  <a:cxn ang="0">
                    <a:pos x="115" y="26"/>
                  </a:cxn>
                  <a:cxn ang="0">
                    <a:pos x="113" y="36"/>
                  </a:cxn>
                  <a:cxn ang="0">
                    <a:pos x="108" y="43"/>
                  </a:cxn>
                  <a:cxn ang="0">
                    <a:pos x="99" y="53"/>
                  </a:cxn>
                  <a:cxn ang="0">
                    <a:pos x="70" y="67"/>
                  </a:cxn>
                  <a:cxn ang="0">
                    <a:pos x="60" y="70"/>
                  </a:cxn>
                  <a:cxn ang="0">
                    <a:pos x="34" y="70"/>
                  </a:cxn>
                  <a:cxn ang="0">
                    <a:pos x="19" y="63"/>
                  </a:cxn>
                  <a:cxn ang="0">
                    <a:pos x="2" y="51"/>
                  </a:cxn>
                  <a:cxn ang="0">
                    <a:pos x="0" y="43"/>
                  </a:cxn>
                  <a:cxn ang="0">
                    <a:pos x="2" y="34"/>
                  </a:cxn>
                  <a:cxn ang="0">
                    <a:pos x="12" y="17"/>
                  </a:cxn>
                  <a:cxn ang="0">
                    <a:pos x="36" y="2"/>
                  </a:cxn>
                  <a:cxn ang="0">
                    <a:pos x="48" y="0"/>
                  </a:cxn>
                  <a:cxn ang="0">
                    <a:pos x="53" y="0"/>
                  </a:cxn>
                  <a:cxn ang="0">
                    <a:pos x="77" y="0"/>
                  </a:cxn>
                </a:cxnLst>
                <a:rect l="0" t="0" r="r" b="b"/>
                <a:pathLst>
                  <a:path w="115" h="70">
                    <a:moveTo>
                      <a:pt x="77" y="0"/>
                    </a:moveTo>
                    <a:lnTo>
                      <a:pt x="96" y="2"/>
                    </a:lnTo>
                    <a:lnTo>
                      <a:pt x="106" y="10"/>
                    </a:lnTo>
                    <a:lnTo>
                      <a:pt x="113" y="17"/>
                    </a:lnTo>
                    <a:lnTo>
                      <a:pt x="115" y="26"/>
                    </a:lnTo>
                    <a:lnTo>
                      <a:pt x="113" y="36"/>
                    </a:lnTo>
                    <a:lnTo>
                      <a:pt x="108" y="43"/>
                    </a:lnTo>
                    <a:lnTo>
                      <a:pt x="99" y="53"/>
                    </a:lnTo>
                    <a:lnTo>
                      <a:pt x="70" y="67"/>
                    </a:lnTo>
                    <a:lnTo>
                      <a:pt x="60" y="70"/>
                    </a:lnTo>
                    <a:lnTo>
                      <a:pt x="34" y="70"/>
                    </a:lnTo>
                    <a:lnTo>
                      <a:pt x="19" y="63"/>
                    </a:lnTo>
                    <a:lnTo>
                      <a:pt x="2" y="51"/>
                    </a:lnTo>
                    <a:lnTo>
                      <a:pt x="0" y="43"/>
                    </a:lnTo>
                    <a:lnTo>
                      <a:pt x="2" y="34"/>
                    </a:lnTo>
                    <a:lnTo>
                      <a:pt x="12" y="17"/>
                    </a:lnTo>
                    <a:lnTo>
                      <a:pt x="36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5" name="Freeform 69"/>
              <p:cNvSpPr>
                <a:spLocks/>
              </p:cNvSpPr>
              <p:nvPr/>
            </p:nvSpPr>
            <p:spPr bwMode="auto">
              <a:xfrm>
                <a:off x="4895" y="2971"/>
                <a:ext cx="19" cy="12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7" y="9"/>
                  </a:cxn>
                  <a:cxn ang="0">
                    <a:pos x="9" y="12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7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12">
                    <a:moveTo>
                      <a:pt x="19" y="2"/>
                    </a:moveTo>
                    <a:lnTo>
                      <a:pt x="17" y="9"/>
                    </a:lnTo>
                    <a:lnTo>
                      <a:pt x="9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6" name="Freeform 70"/>
              <p:cNvSpPr>
                <a:spLocks/>
              </p:cNvSpPr>
              <p:nvPr/>
            </p:nvSpPr>
            <p:spPr bwMode="auto">
              <a:xfrm>
                <a:off x="4401" y="2976"/>
                <a:ext cx="58" cy="41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56" y="21"/>
                  </a:cxn>
                  <a:cxn ang="0">
                    <a:pos x="51" y="31"/>
                  </a:cxn>
                  <a:cxn ang="0">
                    <a:pos x="46" y="36"/>
                  </a:cxn>
                  <a:cxn ang="0">
                    <a:pos x="34" y="41"/>
                  </a:cxn>
                  <a:cxn ang="0">
                    <a:pos x="12" y="38"/>
                  </a:cxn>
                  <a:cxn ang="0">
                    <a:pos x="5" y="36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2" y="26"/>
                  </a:cxn>
                  <a:cxn ang="0">
                    <a:pos x="34" y="21"/>
                  </a:cxn>
                  <a:cxn ang="0">
                    <a:pos x="41" y="16"/>
                  </a:cxn>
                  <a:cxn ang="0">
                    <a:pos x="48" y="9"/>
                  </a:cxn>
                  <a:cxn ang="0">
                    <a:pos x="48" y="0"/>
                  </a:cxn>
                  <a:cxn ang="0">
                    <a:pos x="51" y="2"/>
                  </a:cxn>
                  <a:cxn ang="0">
                    <a:pos x="58" y="12"/>
                  </a:cxn>
                </a:cxnLst>
                <a:rect l="0" t="0" r="r" b="b"/>
                <a:pathLst>
                  <a:path w="58" h="41">
                    <a:moveTo>
                      <a:pt x="58" y="12"/>
                    </a:moveTo>
                    <a:lnTo>
                      <a:pt x="56" y="21"/>
                    </a:lnTo>
                    <a:lnTo>
                      <a:pt x="51" y="31"/>
                    </a:lnTo>
                    <a:lnTo>
                      <a:pt x="46" y="36"/>
                    </a:lnTo>
                    <a:lnTo>
                      <a:pt x="34" y="41"/>
                    </a:lnTo>
                    <a:lnTo>
                      <a:pt x="12" y="38"/>
                    </a:lnTo>
                    <a:lnTo>
                      <a:pt x="5" y="36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2" y="26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8" y="9"/>
                    </a:lnTo>
                    <a:lnTo>
                      <a:pt x="48" y="0"/>
                    </a:lnTo>
                    <a:lnTo>
                      <a:pt x="51" y="2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7" name="Freeform 71"/>
              <p:cNvSpPr>
                <a:spLocks/>
              </p:cNvSpPr>
              <p:nvPr/>
            </p:nvSpPr>
            <p:spPr bwMode="auto">
              <a:xfrm>
                <a:off x="4124" y="2980"/>
                <a:ext cx="70" cy="3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70" y="17"/>
                  </a:cxn>
                  <a:cxn ang="0">
                    <a:pos x="70" y="17"/>
                  </a:cxn>
                  <a:cxn ang="0">
                    <a:pos x="60" y="15"/>
                  </a:cxn>
                  <a:cxn ang="0">
                    <a:pos x="36" y="17"/>
                  </a:cxn>
                  <a:cxn ang="0">
                    <a:pos x="24" y="22"/>
                  </a:cxn>
                  <a:cxn ang="0">
                    <a:pos x="7" y="29"/>
                  </a:cxn>
                  <a:cxn ang="0">
                    <a:pos x="5" y="34"/>
                  </a:cxn>
                  <a:cxn ang="0">
                    <a:pos x="3" y="34"/>
                  </a:cxn>
                  <a:cxn ang="0">
                    <a:pos x="0" y="34"/>
                  </a:cxn>
                  <a:cxn ang="0">
                    <a:pos x="3" y="24"/>
                  </a:cxn>
                  <a:cxn ang="0">
                    <a:pos x="15" y="10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46" y="0"/>
                  </a:cxn>
                  <a:cxn ang="0">
                    <a:pos x="65" y="10"/>
                  </a:cxn>
                </a:cxnLst>
                <a:rect l="0" t="0" r="r" b="b"/>
                <a:pathLst>
                  <a:path w="70" h="34">
                    <a:moveTo>
                      <a:pt x="65" y="10"/>
                    </a:moveTo>
                    <a:lnTo>
                      <a:pt x="70" y="17"/>
                    </a:lnTo>
                    <a:lnTo>
                      <a:pt x="70" y="17"/>
                    </a:lnTo>
                    <a:lnTo>
                      <a:pt x="60" y="15"/>
                    </a:lnTo>
                    <a:lnTo>
                      <a:pt x="36" y="17"/>
                    </a:lnTo>
                    <a:lnTo>
                      <a:pt x="24" y="22"/>
                    </a:lnTo>
                    <a:lnTo>
                      <a:pt x="7" y="29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0" y="34"/>
                    </a:lnTo>
                    <a:lnTo>
                      <a:pt x="3" y="24"/>
                    </a:lnTo>
                    <a:lnTo>
                      <a:pt x="15" y="1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8" name="Freeform 72"/>
              <p:cNvSpPr>
                <a:spLocks/>
              </p:cNvSpPr>
              <p:nvPr/>
            </p:nvSpPr>
            <p:spPr bwMode="auto">
              <a:xfrm>
                <a:off x="4143" y="2985"/>
                <a:ext cx="44" cy="12"/>
              </a:xfrm>
              <a:custGeom>
                <a:avLst/>
                <a:gdLst/>
                <a:ahLst/>
                <a:cxnLst>
                  <a:cxn ang="0">
                    <a:pos x="44" y="5"/>
                  </a:cxn>
                  <a:cxn ang="0">
                    <a:pos x="44" y="7"/>
                  </a:cxn>
                  <a:cxn ang="0">
                    <a:pos x="39" y="5"/>
                  </a:cxn>
                  <a:cxn ang="0">
                    <a:pos x="29" y="5"/>
                  </a:cxn>
                  <a:cxn ang="0">
                    <a:pos x="10" y="7"/>
                  </a:cxn>
                  <a:cxn ang="0">
                    <a:pos x="0" y="12"/>
                  </a:cxn>
                  <a:cxn ang="0">
                    <a:pos x="5" y="7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37" y="3"/>
                  </a:cxn>
                  <a:cxn ang="0">
                    <a:pos x="44" y="5"/>
                  </a:cxn>
                </a:cxnLst>
                <a:rect l="0" t="0" r="r" b="b"/>
                <a:pathLst>
                  <a:path w="44" h="12">
                    <a:moveTo>
                      <a:pt x="44" y="5"/>
                    </a:moveTo>
                    <a:lnTo>
                      <a:pt x="44" y="7"/>
                    </a:lnTo>
                    <a:lnTo>
                      <a:pt x="39" y="5"/>
                    </a:lnTo>
                    <a:lnTo>
                      <a:pt x="29" y="5"/>
                    </a:lnTo>
                    <a:lnTo>
                      <a:pt x="10" y="7"/>
                    </a:lnTo>
                    <a:lnTo>
                      <a:pt x="0" y="12"/>
                    </a:lnTo>
                    <a:lnTo>
                      <a:pt x="5" y="7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7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49" name="Freeform 73"/>
              <p:cNvSpPr>
                <a:spLocks/>
              </p:cNvSpPr>
              <p:nvPr/>
            </p:nvSpPr>
            <p:spPr bwMode="auto">
              <a:xfrm>
                <a:off x="4413" y="2988"/>
                <a:ext cx="41" cy="24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4" y="21"/>
                  </a:cxn>
                  <a:cxn ang="0">
                    <a:pos x="3" y="24"/>
                  </a:cxn>
                  <a:cxn ang="0">
                    <a:pos x="0" y="24"/>
                  </a:cxn>
                  <a:cxn ang="0">
                    <a:pos x="22" y="19"/>
                  </a:cxn>
                  <a:cxn ang="0">
                    <a:pos x="36" y="7"/>
                  </a:cxn>
                  <a:cxn ang="0">
                    <a:pos x="41" y="0"/>
                  </a:cxn>
                  <a:cxn ang="0">
                    <a:pos x="39" y="9"/>
                  </a:cxn>
                  <a:cxn ang="0">
                    <a:pos x="34" y="16"/>
                  </a:cxn>
                </a:cxnLst>
                <a:rect l="0" t="0" r="r" b="b"/>
                <a:pathLst>
                  <a:path w="41" h="24">
                    <a:moveTo>
                      <a:pt x="34" y="16"/>
                    </a:moveTo>
                    <a:lnTo>
                      <a:pt x="24" y="21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22" y="19"/>
                    </a:lnTo>
                    <a:lnTo>
                      <a:pt x="36" y="7"/>
                    </a:lnTo>
                    <a:lnTo>
                      <a:pt x="41" y="0"/>
                    </a:lnTo>
                    <a:lnTo>
                      <a:pt x="39" y="9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0" name="Freeform 74"/>
              <p:cNvSpPr>
                <a:spLocks/>
              </p:cNvSpPr>
              <p:nvPr/>
            </p:nvSpPr>
            <p:spPr bwMode="auto">
              <a:xfrm>
                <a:off x="4731" y="2990"/>
                <a:ext cx="104" cy="41"/>
              </a:xfrm>
              <a:custGeom>
                <a:avLst/>
                <a:gdLst/>
                <a:ahLst/>
                <a:cxnLst>
                  <a:cxn ang="0">
                    <a:pos x="104" y="7"/>
                  </a:cxn>
                  <a:cxn ang="0">
                    <a:pos x="101" y="14"/>
                  </a:cxn>
                  <a:cxn ang="0">
                    <a:pos x="84" y="27"/>
                  </a:cxn>
                  <a:cxn ang="0">
                    <a:pos x="72" y="34"/>
                  </a:cxn>
                  <a:cxn ang="0">
                    <a:pos x="41" y="41"/>
                  </a:cxn>
                  <a:cxn ang="0">
                    <a:pos x="19" y="36"/>
                  </a:cxn>
                  <a:cxn ang="0">
                    <a:pos x="12" y="3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" y="24"/>
                  </a:cxn>
                  <a:cxn ang="0">
                    <a:pos x="15" y="31"/>
                  </a:cxn>
                  <a:cxn ang="0">
                    <a:pos x="19" y="34"/>
                  </a:cxn>
                  <a:cxn ang="0">
                    <a:pos x="46" y="39"/>
                  </a:cxn>
                  <a:cxn ang="0">
                    <a:pos x="65" y="34"/>
                  </a:cxn>
                  <a:cxn ang="0">
                    <a:pos x="92" y="17"/>
                  </a:cxn>
                  <a:cxn ang="0">
                    <a:pos x="101" y="7"/>
                  </a:cxn>
                  <a:cxn ang="0">
                    <a:pos x="99" y="0"/>
                  </a:cxn>
                  <a:cxn ang="0">
                    <a:pos x="104" y="2"/>
                  </a:cxn>
                  <a:cxn ang="0">
                    <a:pos x="104" y="7"/>
                  </a:cxn>
                </a:cxnLst>
                <a:rect l="0" t="0" r="r" b="b"/>
                <a:pathLst>
                  <a:path w="104" h="41">
                    <a:moveTo>
                      <a:pt x="104" y="7"/>
                    </a:moveTo>
                    <a:lnTo>
                      <a:pt x="101" y="14"/>
                    </a:lnTo>
                    <a:lnTo>
                      <a:pt x="84" y="27"/>
                    </a:lnTo>
                    <a:lnTo>
                      <a:pt x="72" y="34"/>
                    </a:lnTo>
                    <a:lnTo>
                      <a:pt x="41" y="41"/>
                    </a:lnTo>
                    <a:lnTo>
                      <a:pt x="19" y="36"/>
                    </a:lnTo>
                    <a:lnTo>
                      <a:pt x="12" y="3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15" y="31"/>
                    </a:lnTo>
                    <a:lnTo>
                      <a:pt x="19" y="34"/>
                    </a:lnTo>
                    <a:lnTo>
                      <a:pt x="46" y="39"/>
                    </a:lnTo>
                    <a:lnTo>
                      <a:pt x="65" y="34"/>
                    </a:lnTo>
                    <a:lnTo>
                      <a:pt x="92" y="17"/>
                    </a:lnTo>
                    <a:lnTo>
                      <a:pt x="101" y="7"/>
                    </a:lnTo>
                    <a:lnTo>
                      <a:pt x="99" y="0"/>
                    </a:lnTo>
                    <a:lnTo>
                      <a:pt x="104" y="2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1" name="Freeform 75"/>
              <p:cNvSpPr>
                <a:spLocks/>
              </p:cNvSpPr>
              <p:nvPr/>
            </p:nvSpPr>
            <p:spPr bwMode="auto">
              <a:xfrm>
                <a:off x="4620" y="2990"/>
                <a:ext cx="34" cy="51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34" y="19"/>
                  </a:cxn>
                  <a:cxn ang="0">
                    <a:pos x="34" y="24"/>
                  </a:cxn>
                  <a:cxn ang="0">
                    <a:pos x="34" y="39"/>
                  </a:cxn>
                  <a:cxn ang="0">
                    <a:pos x="29" y="46"/>
                  </a:cxn>
                  <a:cxn ang="0">
                    <a:pos x="24" y="51"/>
                  </a:cxn>
                  <a:cxn ang="0">
                    <a:pos x="12" y="48"/>
                  </a:cxn>
                  <a:cxn ang="0">
                    <a:pos x="8" y="43"/>
                  </a:cxn>
                  <a:cxn ang="0">
                    <a:pos x="0" y="34"/>
                  </a:cxn>
                  <a:cxn ang="0">
                    <a:pos x="0" y="19"/>
                  </a:cxn>
                  <a:cxn ang="0">
                    <a:pos x="3" y="7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20" y="2"/>
                  </a:cxn>
                  <a:cxn ang="0">
                    <a:pos x="27" y="7"/>
                  </a:cxn>
                </a:cxnLst>
                <a:rect l="0" t="0" r="r" b="b"/>
                <a:pathLst>
                  <a:path w="34" h="51">
                    <a:moveTo>
                      <a:pt x="27" y="7"/>
                    </a:moveTo>
                    <a:lnTo>
                      <a:pt x="34" y="19"/>
                    </a:lnTo>
                    <a:lnTo>
                      <a:pt x="34" y="24"/>
                    </a:lnTo>
                    <a:lnTo>
                      <a:pt x="34" y="39"/>
                    </a:lnTo>
                    <a:lnTo>
                      <a:pt x="29" y="46"/>
                    </a:lnTo>
                    <a:lnTo>
                      <a:pt x="24" y="51"/>
                    </a:lnTo>
                    <a:lnTo>
                      <a:pt x="12" y="48"/>
                    </a:lnTo>
                    <a:lnTo>
                      <a:pt x="8" y="43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20" y="2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2" name="Freeform 76"/>
              <p:cNvSpPr>
                <a:spLocks/>
              </p:cNvSpPr>
              <p:nvPr/>
            </p:nvSpPr>
            <p:spPr bwMode="auto">
              <a:xfrm>
                <a:off x="4844" y="2992"/>
                <a:ext cx="191" cy="97"/>
              </a:xfrm>
              <a:custGeom>
                <a:avLst/>
                <a:gdLst/>
                <a:ahLst/>
                <a:cxnLst>
                  <a:cxn ang="0">
                    <a:pos x="191" y="25"/>
                  </a:cxn>
                  <a:cxn ang="0">
                    <a:pos x="191" y="34"/>
                  </a:cxn>
                  <a:cxn ang="0">
                    <a:pos x="188" y="46"/>
                  </a:cxn>
                  <a:cxn ang="0">
                    <a:pos x="181" y="53"/>
                  </a:cxn>
                  <a:cxn ang="0">
                    <a:pos x="174" y="56"/>
                  </a:cxn>
                  <a:cxn ang="0">
                    <a:pos x="22" y="97"/>
                  </a:cxn>
                  <a:cxn ang="0">
                    <a:pos x="15" y="94"/>
                  </a:cxn>
                  <a:cxn ang="0">
                    <a:pos x="0" y="78"/>
                  </a:cxn>
                  <a:cxn ang="0">
                    <a:pos x="41" y="63"/>
                  </a:cxn>
                  <a:cxn ang="0">
                    <a:pos x="48" y="63"/>
                  </a:cxn>
                  <a:cxn ang="0">
                    <a:pos x="73" y="56"/>
                  </a:cxn>
                  <a:cxn ang="0">
                    <a:pos x="92" y="46"/>
                  </a:cxn>
                  <a:cxn ang="0">
                    <a:pos x="109" y="44"/>
                  </a:cxn>
                  <a:cxn ang="0">
                    <a:pos x="126" y="41"/>
                  </a:cxn>
                  <a:cxn ang="0">
                    <a:pos x="133" y="39"/>
                  </a:cxn>
                  <a:cxn ang="0">
                    <a:pos x="135" y="34"/>
                  </a:cxn>
                  <a:cxn ang="0">
                    <a:pos x="138" y="22"/>
                  </a:cxn>
                  <a:cxn ang="0">
                    <a:pos x="157" y="10"/>
                  </a:cxn>
                  <a:cxn ang="0">
                    <a:pos x="169" y="3"/>
                  </a:cxn>
                  <a:cxn ang="0">
                    <a:pos x="186" y="0"/>
                  </a:cxn>
                  <a:cxn ang="0">
                    <a:pos x="191" y="5"/>
                  </a:cxn>
                  <a:cxn ang="0">
                    <a:pos x="191" y="25"/>
                  </a:cxn>
                </a:cxnLst>
                <a:rect l="0" t="0" r="r" b="b"/>
                <a:pathLst>
                  <a:path w="191" h="97">
                    <a:moveTo>
                      <a:pt x="191" y="25"/>
                    </a:moveTo>
                    <a:lnTo>
                      <a:pt x="191" y="34"/>
                    </a:lnTo>
                    <a:lnTo>
                      <a:pt x="188" y="46"/>
                    </a:lnTo>
                    <a:lnTo>
                      <a:pt x="181" y="53"/>
                    </a:lnTo>
                    <a:lnTo>
                      <a:pt x="174" y="56"/>
                    </a:lnTo>
                    <a:lnTo>
                      <a:pt x="22" y="97"/>
                    </a:lnTo>
                    <a:lnTo>
                      <a:pt x="15" y="94"/>
                    </a:lnTo>
                    <a:lnTo>
                      <a:pt x="0" y="78"/>
                    </a:lnTo>
                    <a:lnTo>
                      <a:pt x="41" y="63"/>
                    </a:lnTo>
                    <a:lnTo>
                      <a:pt x="48" y="63"/>
                    </a:lnTo>
                    <a:lnTo>
                      <a:pt x="73" y="56"/>
                    </a:lnTo>
                    <a:lnTo>
                      <a:pt x="92" y="46"/>
                    </a:lnTo>
                    <a:lnTo>
                      <a:pt x="109" y="44"/>
                    </a:lnTo>
                    <a:lnTo>
                      <a:pt x="126" y="41"/>
                    </a:lnTo>
                    <a:lnTo>
                      <a:pt x="133" y="39"/>
                    </a:lnTo>
                    <a:lnTo>
                      <a:pt x="135" y="34"/>
                    </a:lnTo>
                    <a:lnTo>
                      <a:pt x="138" y="22"/>
                    </a:lnTo>
                    <a:lnTo>
                      <a:pt x="157" y="10"/>
                    </a:lnTo>
                    <a:lnTo>
                      <a:pt x="169" y="3"/>
                    </a:lnTo>
                    <a:lnTo>
                      <a:pt x="186" y="0"/>
                    </a:lnTo>
                    <a:lnTo>
                      <a:pt x="191" y="5"/>
                    </a:lnTo>
                    <a:lnTo>
                      <a:pt x="191" y="25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3" name="Freeform 77"/>
              <p:cNvSpPr>
                <a:spLocks/>
              </p:cNvSpPr>
              <p:nvPr/>
            </p:nvSpPr>
            <p:spPr bwMode="auto">
              <a:xfrm>
                <a:off x="4632" y="3007"/>
                <a:ext cx="8" cy="19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8" y="19"/>
                  </a:cxn>
                  <a:cxn ang="0">
                    <a:pos x="5" y="19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5" y="5"/>
                  </a:cxn>
                  <a:cxn ang="0">
                    <a:pos x="8" y="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lnTo>
                      <a:pt x="8" y="19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4" name="Freeform 78"/>
              <p:cNvSpPr>
                <a:spLocks/>
              </p:cNvSpPr>
              <p:nvPr/>
            </p:nvSpPr>
            <p:spPr bwMode="auto">
              <a:xfrm>
                <a:off x="3876" y="3014"/>
                <a:ext cx="84" cy="72"/>
              </a:xfrm>
              <a:custGeom>
                <a:avLst/>
                <a:gdLst/>
                <a:ahLst/>
                <a:cxnLst>
                  <a:cxn ang="0">
                    <a:pos x="48" y="65"/>
                  </a:cxn>
                  <a:cxn ang="0">
                    <a:pos x="34" y="70"/>
                  </a:cxn>
                  <a:cxn ang="0">
                    <a:pos x="24" y="72"/>
                  </a:cxn>
                  <a:cxn ang="0">
                    <a:pos x="15" y="70"/>
                  </a:cxn>
                  <a:cxn ang="0">
                    <a:pos x="7" y="65"/>
                  </a:cxn>
                  <a:cxn ang="0">
                    <a:pos x="2" y="60"/>
                  </a:cxn>
                  <a:cxn ang="0">
                    <a:pos x="0" y="53"/>
                  </a:cxn>
                  <a:cxn ang="0">
                    <a:pos x="0" y="46"/>
                  </a:cxn>
                  <a:cxn ang="0">
                    <a:pos x="2" y="39"/>
                  </a:cxn>
                  <a:cxn ang="0">
                    <a:pos x="5" y="31"/>
                  </a:cxn>
                  <a:cxn ang="0">
                    <a:pos x="7" y="24"/>
                  </a:cxn>
                  <a:cxn ang="0">
                    <a:pos x="15" y="17"/>
                  </a:cxn>
                  <a:cxn ang="0">
                    <a:pos x="22" y="10"/>
                  </a:cxn>
                  <a:cxn ang="0">
                    <a:pos x="29" y="5"/>
                  </a:cxn>
                  <a:cxn ang="0">
                    <a:pos x="39" y="3"/>
                  </a:cxn>
                  <a:cxn ang="0">
                    <a:pos x="48" y="0"/>
                  </a:cxn>
                  <a:cxn ang="0">
                    <a:pos x="55" y="0"/>
                  </a:cxn>
                  <a:cxn ang="0">
                    <a:pos x="63" y="3"/>
                  </a:cxn>
                  <a:cxn ang="0">
                    <a:pos x="70" y="5"/>
                  </a:cxn>
                  <a:cxn ang="0">
                    <a:pos x="75" y="7"/>
                  </a:cxn>
                  <a:cxn ang="0">
                    <a:pos x="77" y="10"/>
                  </a:cxn>
                  <a:cxn ang="0">
                    <a:pos x="82" y="15"/>
                  </a:cxn>
                  <a:cxn ang="0">
                    <a:pos x="84" y="19"/>
                  </a:cxn>
                  <a:cxn ang="0">
                    <a:pos x="84" y="24"/>
                  </a:cxn>
                  <a:cxn ang="0">
                    <a:pos x="84" y="29"/>
                  </a:cxn>
                  <a:cxn ang="0">
                    <a:pos x="82" y="36"/>
                  </a:cxn>
                  <a:cxn ang="0">
                    <a:pos x="80" y="41"/>
                  </a:cxn>
                  <a:cxn ang="0">
                    <a:pos x="77" y="46"/>
                  </a:cxn>
                  <a:cxn ang="0">
                    <a:pos x="72" y="53"/>
                  </a:cxn>
                  <a:cxn ang="0">
                    <a:pos x="65" y="58"/>
                  </a:cxn>
                  <a:cxn ang="0">
                    <a:pos x="58" y="63"/>
                  </a:cxn>
                  <a:cxn ang="0">
                    <a:pos x="48" y="65"/>
                  </a:cxn>
                </a:cxnLst>
                <a:rect l="0" t="0" r="r" b="b"/>
                <a:pathLst>
                  <a:path w="84" h="72">
                    <a:moveTo>
                      <a:pt x="48" y="65"/>
                    </a:moveTo>
                    <a:lnTo>
                      <a:pt x="34" y="70"/>
                    </a:lnTo>
                    <a:lnTo>
                      <a:pt x="24" y="72"/>
                    </a:lnTo>
                    <a:lnTo>
                      <a:pt x="15" y="70"/>
                    </a:lnTo>
                    <a:lnTo>
                      <a:pt x="7" y="65"/>
                    </a:lnTo>
                    <a:lnTo>
                      <a:pt x="2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39"/>
                    </a:lnTo>
                    <a:lnTo>
                      <a:pt x="5" y="31"/>
                    </a:lnTo>
                    <a:lnTo>
                      <a:pt x="7" y="24"/>
                    </a:lnTo>
                    <a:lnTo>
                      <a:pt x="15" y="17"/>
                    </a:lnTo>
                    <a:lnTo>
                      <a:pt x="22" y="10"/>
                    </a:lnTo>
                    <a:lnTo>
                      <a:pt x="29" y="5"/>
                    </a:lnTo>
                    <a:lnTo>
                      <a:pt x="39" y="3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3" y="3"/>
                    </a:lnTo>
                    <a:lnTo>
                      <a:pt x="70" y="5"/>
                    </a:lnTo>
                    <a:lnTo>
                      <a:pt x="75" y="7"/>
                    </a:lnTo>
                    <a:lnTo>
                      <a:pt x="77" y="10"/>
                    </a:lnTo>
                    <a:lnTo>
                      <a:pt x="82" y="15"/>
                    </a:lnTo>
                    <a:lnTo>
                      <a:pt x="84" y="19"/>
                    </a:lnTo>
                    <a:lnTo>
                      <a:pt x="84" y="24"/>
                    </a:lnTo>
                    <a:lnTo>
                      <a:pt x="84" y="29"/>
                    </a:lnTo>
                    <a:lnTo>
                      <a:pt x="82" y="36"/>
                    </a:lnTo>
                    <a:lnTo>
                      <a:pt x="80" y="41"/>
                    </a:lnTo>
                    <a:lnTo>
                      <a:pt x="77" y="46"/>
                    </a:lnTo>
                    <a:lnTo>
                      <a:pt x="72" y="53"/>
                    </a:lnTo>
                    <a:lnTo>
                      <a:pt x="65" y="58"/>
                    </a:lnTo>
                    <a:lnTo>
                      <a:pt x="58" y="63"/>
                    </a:lnTo>
                    <a:lnTo>
                      <a:pt x="48" y="6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5" name="Freeform 79"/>
              <p:cNvSpPr>
                <a:spLocks/>
              </p:cNvSpPr>
              <p:nvPr/>
            </p:nvSpPr>
            <p:spPr bwMode="auto">
              <a:xfrm>
                <a:off x="3881" y="3017"/>
                <a:ext cx="41" cy="62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31" y="7"/>
                  </a:cxn>
                  <a:cxn ang="0">
                    <a:pos x="19" y="16"/>
                  </a:cxn>
                  <a:cxn ang="0">
                    <a:pos x="10" y="31"/>
                  </a:cxn>
                  <a:cxn ang="0">
                    <a:pos x="2" y="48"/>
                  </a:cxn>
                  <a:cxn ang="0">
                    <a:pos x="5" y="57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2"/>
                  </a:cxn>
                  <a:cxn ang="0">
                    <a:pos x="2" y="60"/>
                  </a:cxn>
                  <a:cxn ang="0">
                    <a:pos x="0" y="55"/>
                  </a:cxn>
                  <a:cxn ang="0">
                    <a:pos x="0" y="38"/>
                  </a:cxn>
                  <a:cxn ang="0">
                    <a:pos x="5" y="26"/>
                  </a:cxn>
                  <a:cxn ang="0">
                    <a:pos x="14" y="12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41" y="2"/>
                  </a:cxn>
                </a:cxnLst>
                <a:rect l="0" t="0" r="r" b="b"/>
                <a:pathLst>
                  <a:path w="41" h="62">
                    <a:moveTo>
                      <a:pt x="41" y="2"/>
                    </a:moveTo>
                    <a:lnTo>
                      <a:pt x="31" y="7"/>
                    </a:lnTo>
                    <a:lnTo>
                      <a:pt x="19" y="16"/>
                    </a:lnTo>
                    <a:lnTo>
                      <a:pt x="10" y="31"/>
                    </a:lnTo>
                    <a:lnTo>
                      <a:pt x="2" y="48"/>
                    </a:lnTo>
                    <a:lnTo>
                      <a:pt x="5" y="57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2"/>
                    </a:lnTo>
                    <a:lnTo>
                      <a:pt x="2" y="60"/>
                    </a:lnTo>
                    <a:lnTo>
                      <a:pt x="0" y="55"/>
                    </a:lnTo>
                    <a:lnTo>
                      <a:pt x="0" y="38"/>
                    </a:lnTo>
                    <a:lnTo>
                      <a:pt x="5" y="26"/>
                    </a:lnTo>
                    <a:lnTo>
                      <a:pt x="14" y="12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6" name="Freeform 80"/>
              <p:cNvSpPr>
                <a:spLocks/>
              </p:cNvSpPr>
              <p:nvPr/>
            </p:nvSpPr>
            <p:spPr bwMode="auto">
              <a:xfrm>
                <a:off x="4839" y="3017"/>
                <a:ext cx="140" cy="50"/>
              </a:xfrm>
              <a:custGeom>
                <a:avLst/>
                <a:gdLst/>
                <a:ahLst/>
                <a:cxnLst>
                  <a:cxn ang="0">
                    <a:pos x="133" y="14"/>
                  </a:cxn>
                  <a:cxn ang="0">
                    <a:pos x="123" y="16"/>
                  </a:cxn>
                  <a:cxn ang="0">
                    <a:pos x="94" y="19"/>
                  </a:cxn>
                  <a:cxn ang="0">
                    <a:pos x="75" y="28"/>
                  </a:cxn>
                  <a:cxn ang="0">
                    <a:pos x="56" y="36"/>
                  </a:cxn>
                  <a:cxn ang="0">
                    <a:pos x="41" y="36"/>
                  </a:cxn>
                  <a:cxn ang="0">
                    <a:pos x="3" y="50"/>
                  </a:cxn>
                  <a:cxn ang="0">
                    <a:pos x="0" y="45"/>
                  </a:cxn>
                  <a:cxn ang="0">
                    <a:pos x="5" y="41"/>
                  </a:cxn>
                  <a:cxn ang="0">
                    <a:pos x="51" y="26"/>
                  </a:cxn>
                  <a:cxn ang="0">
                    <a:pos x="65" y="19"/>
                  </a:cxn>
                  <a:cxn ang="0">
                    <a:pos x="97" y="9"/>
                  </a:cxn>
                  <a:cxn ang="0">
                    <a:pos x="128" y="4"/>
                  </a:cxn>
                  <a:cxn ang="0">
                    <a:pos x="133" y="0"/>
                  </a:cxn>
                  <a:cxn ang="0">
                    <a:pos x="140" y="0"/>
                  </a:cxn>
                  <a:cxn ang="0">
                    <a:pos x="138" y="9"/>
                  </a:cxn>
                  <a:cxn ang="0">
                    <a:pos x="133" y="14"/>
                  </a:cxn>
                </a:cxnLst>
                <a:rect l="0" t="0" r="r" b="b"/>
                <a:pathLst>
                  <a:path w="140" h="50">
                    <a:moveTo>
                      <a:pt x="133" y="14"/>
                    </a:moveTo>
                    <a:lnTo>
                      <a:pt x="123" y="16"/>
                    </a:lnTo>
                    <a:lnTo>
                      <a:pt x="94" y="19"/>
                    </a:lnTo>
                    <a:lnTo>
                      <a:pt x="75" y="28"/>
                    </a:lnTo>
                    <a:lnTo>
                      <a:pt x="56" y="36"/>
                    </a:lnTo>
                    <a:lnTo>
                      <a:pt x="41" y="36"/>
                    </a:lnTo>
                    <a:lnTo>
                      <a:pt x="3" y="50"/>
                    </a:lnTo>
                    <a:lnTo>
                      <a:pt x="0" y="45"/>
                    </a:lnTo>
                    <a:lnTo>
                      <a:pt x="5" y="41"/>
                    </a:lnTo>
                    <a:lnTo>
                      <a:pt x="51" y="26"/>
                    </a:lnTo>
                    <a:lnTo>
                      <a:pt x="65" y="19"/>
                    </a:lnTo>
                    <a:lnTo>
                      <a:pt x="97" y="9"/>
                    </a:lnTo>
                    <a:lnTo>
                      <a:pt x="128" y="4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38" y="9"/>
                    </a:lnTo>
                    <a:lnTo>
                      <a:pt x="133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7" name="Freeform 81"/>
              <p:cNvSpPr>
                <a:spLocks/>
              </p:cNvSpPr>
              <p:nvPr/>
            </p:nvSpPr>
            <p:spPr bwMode="auto">
              <a:xfrm>
                <a:off x="4536" y="3024"/>
                <a:ext cx="29" cy="79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9" y="31"/>
                  </a:cxn>
                  <a:cxn ang="0">
                    <a:pos x="26" y="60"/>
                  </a:cxn>
                  <a:cxn ang="0">
                    <a:pos x="17" y="79"/>
                  </a:cxn>
                  <a:cxn ang="0">
                    <a:pos x="2" y="79"/>
                  </a:cxn>
                  <a:cxn ang="0">
                    <a:pos x="0" y="74"/>
                  </a:cxn>
                  <a:cxn ang="0">
                    <a:pos x="0" y="67"/>
                  </a:cxn>
                  <a:cxn ang="0">
                    <a:pos x="7" y="48"/>
                  </a:cxn>
                  <a:cxn ang="0">
                    <a:pos x="10" y="31"/>
                  </a:cxn>
                  <a:cxn ang="0">
                    <a:pos x="10" y="14"/>
                  </a:cxn>
                  <a:cxn ang="0">
                    <a:pos x="5" y="5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2" y="7"/>
                  </a:cxn>
                </a:cxnLst>
                <a:rect l="0" t="0" r="r" b="b"/>
                <a:pathLst>
                  <a:path w="29" h="79">
                    <a:moveTo>
                      <a:pt x="22" y="7"/>
                    </a:moveTo>
                    <a:lnTo>
                      <a:pt x="29" y="31"/>
                    </a:lnTo>
                    <a:lnTo>
                      <a:pt x="26" y="60"/>
                    </a:lnTo>
                    <a:lnTo>
                      <a:pt x="17" y="79"/>
                    </a:lnTo>
                    <a:lnTo>
                      <a:pt x="2" y="79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7" y="48"/>
                    </a:lnTo>
                    <a:lnTo>
                      <a:pt x="10" y="31"/>
                    </a:lnTo>
                    <a:lnTo>
                      <a:pt x="10" y="14"/>
                    </a:lnTo>
                    <a:lnTo>
                      <a:pt x="5" y="5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8" name="Freeform 82"/>
              <p:cNvSpPr>
                <a:spLocks/>
              </p:cNvSpPr>
              <p:nvPr/>
            </p:nvSpPr>
            <p:spPr bwMode="auto">
              <a:xfrm>
                <a:off x="4543" y="3029"/>
                <a:ext cx="17" cy="65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7" y="26"/>
                  </a:cxn>
                  <a:cxn ang="0">
                    <a:pos x="15" y="45"/>
                  </a:cxn>
                  <a:cxn ang="0">
                    <a:pos x="10" y="60"/>
                  </a:cxn>
                  <a:cxn ang="0">
                    <a:pos x="5" y="65"/>
                  </a:cxn>
                  <a:cxn ang="0">
                    <a:pos x="0" y="65"/>
                  </a:cxn>
                  <a:cxn ang="0">
                    <a:pos x="7" y="43"/>
                  </a:cxn>
                  <a:cxn ang="0">
                    <a:pos x="10" y="31"/>
                  </a:cxn>
                  <a:cxn ang="0">
                    <a:pos x="10" y="16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5" y="14"/>
                  </a:cxn>
                </a:cxnLst>
                <a:rect l="0" t="0" r="r" b="b"/>
                <a:pathLst>
                  <a:path w="17" h="65">
                    <a:moveTo>
                      <a:pt x="15" y="14"/>
                    </a:moveTo>
                    <a:lnTo>
                      <a:pt x="17" y="26"/>
                    </a:lnTo>
                    <a:lnTo>
                      <a:pt x="15" y="45"/>
                    </a:lnTo>
                    <a:lnTo>
                      <a:pt x="10" y="60"/>
                    </a:lnTo>
                    <a:lnTo>
                      <a:pt x="5" y="65"/>
                    </a:lnTo>
                    <a:lnTo>
                      <a:pt x="0" y="65"/>
                    </a:lnTo>
                    <a:lnTo>
                      <a:pt x="7" y="43"/>
                    </a:lnTo>
                    <a:lnTo>
                      <a:pt x="10" y="31"/>
                    </a:lnTo>
                    <a:lnTo>
                      <a:pt x="10" y="1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59" name="Freeform 83"/>
              <p:cNvSpPr>
                <a:spLocks/>
              </p:cNvSpPr>
              <p:nvPr/>
            </p:nvSpPr>
            <p:spPr bwMode="auto">
              <a:xfrm>
                <a:off x="4237" y="3033"/>
                <a:ext cx="36" cy="25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32" y="17"/>
                  </a:cxn>
                  <a:cxn ang="0">
                    <a:pos x="36" y="20"/>
                  </a:cxn>
                  <a:cxn ang="0">
                    <a:pos x="36" y="22"/>
                  </a:cxn>
                  <a:cxn ang="0">
                    <a:pos x="20" y="25"/>
                  </a:cxn>
                  <a:cxn ang="0">
                    <a:pos x="3" y="22"/>
                  </a:cxn>
                  <a:cxn ang="0">
                    <a:pos x="0" y="10"/>
                  </a:cxn>
                  <a:cxn ang="0">
                    <a:pos x="5" y="5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4" y="5"/>
                  </a:cxn>
                </a:cxnLst>
                <a:rect l="0" t="0" r="r" b="b"/>
                <a:pathLst>
                  <a:path w="36" h="25">
                    <a:moveTo>
                      <a:pt x="24" y="5"/>
                    </a:moveTo>
                    <a:lnTo>
                      <a:pt x="32" y="17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20" y="25"/>
                    </a:lnTo>
                    <a:lnTo>
                      <a:pt x="3" y="22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0" name="Freeform 84"/>
              <p:cNvSpPr>
                <a:spLocks/>
              </p:cNvSpPr>
              <p:nvPr/>
            </p:nvSpPr>
            <p:spPr bwMode="auto">
              <a:xfrm>
                <a:off x="4242" y="3038"/>
                <a:ext cx="22" cy="15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0" y="15"/>
                  </a:cxn>
                  <a:cxn ang="0">
                    <a:pos x="0" y="5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22" y="12"/>
                  </a:cxn>
                </a:cxnLst>
                <a:rect l="0" t="0" r="r" b="b"/>
                <a:pathLst>
                  <a:path w="22" h="15">
                    <a:moveTo>
                      <a:pt x="22" y="12"/>
                    </a:moveTo>
                    <a:lnTo>
                      <a:pt x="0" y="15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1" name="Freeform 85"/>
              <p:cNvSpPr>
                <a:spLocks/>
              </p:cNvSpPr>
              <p:nvPr/>
            </p:nvSpPr>
            <p:spPr bwMode="auto">
              <a:xfrm>
                <a:off x="3939" y="3038"/>
                <a:ext cx="19" cy="27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10"/>
                  </a:cxn>
                  <a:cxn ang="0">
                    <a:pos x="14" y="20"/>
                  </a:cxn>
                  <a:cxn ang="0">
                    <a:pos x="7" y="24"/>
                  </a:cxn>
                  <a:cxn ang="0">
                    <a:pos x="0" y="27"/>
                  </a:cxn>
                  <a:cxn ang="0">
                    <a:pos x="2" y="24"/>
                  </a:cxn>
                  <a:cxn ang="0">
                    <a:pos x="5" y="22"/>
                  </a:cxn>
                  <a:cxn ang="0">
                    <a:pos x="14" y="1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3"/>
                  </a:cxn>
                </a:cxnLst>
                <a:rect l="0" t="0" r="r" b="b"/>
                <a:pathLst>
                  <a:path w="19" h="27">
                    <a:moveTo>
                      <a:pt x="19" y="3"/>
                    </a:moveTo>
                    <a:lnTo>
                      <a:pt x="19" y="10"/>
                    </a:lnTo>
                    <a:lnTo>
                      <a:pt x="14" y="20"/>
                    </a:lnTo>
                    <a:lnTo>
                      <a:pt x="7" y="24"/>
                    </a:lnTo>
                    <a:lnTo>
                      <a:pt x="0" y="27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14" y="1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2" name="Freeform 86"/>
              <p:cNvSpPr>
                <a:spLocks/>
              </p:cNvSpPr>
              <p:nvPr/>
            </p:nvSpPr>
            <p:spPr bwMode="auto">
              <a:xfrm>
                <a:off x="4045" y="3053"/>
                <a:ext cx="55" cy="36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55" y="9"/>
                  </a:cxn>
                  <a:cxn ang="0">
                    <a:pos x="55" y="19"/>
                  </a:cxn>
                  <a:cxn ang="0">
                    <a:pos x="50" y="26"/>
                  </a:cxn>
                  <a:cxn ang="0">
                    <a:pos x="41" y="33"/>
                  </a:cxn>
                  <a:cxn ang="0">
                    <a:pos x="31" y="36"/>
                  </a:cxn>
                  <a:cxn ang="0">
                    <a:pos x="14" y="36"/>
                  </a:cxn>
                  <a:cxn ang="0">
                    <a:pos x="2" y="31"/>
                  </a:cxn>
                  <a:cxn ang="0">
                    <a:pos x="0" y="26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19" y="2"/>
                  </a:cxn>
                  <a:cxn ang="0">
                    <a:pos x="26" y="0"/>
                  </a:cxn>
                  <a:cxn ang="0">
                    <a:pos x="43" y="0"/>
                  </a:cxn>
                  <a:cxn ang="0">
                    <a:pos x="50" y="2"/>
                  </a:cxn>
                </a:cxnLst>
                <a:rect l="0" t="0" r="r" b="b"/>
                <a:pathLst>
                  <a:path w="55" h="36">
                    <a:moveTo>
                      <a:pt x="50" y="2"/>
                    </a:moveTo>
                    <a:lnTo>
                      <a:pt x="55" y="9"/>
                    </a:lnTo>
                    <a:lnTo>
                      <a:pt x="55" y="19"/>
                    </a:lnTo>
                    <a:lnTo>
                      <a:pt x="50" y="26"/>
                    </a:lnTo>
                    <a:lnTo>
                      <a:pt x="41" y="33"/>
                    </a:lnTo>
                    <a:lnTo>
                      <a:pt x="31" y="36"/>
                    </a:lnTo>
                    <a:lnTo>
                      <a:pt x="14" y="36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3" name="Freeform 87"/>
              <p:cNvSpPr>
                <a:spLocks/>
              </p:cNvSpPr>
              <p:nvPr/>
            </p:nvSpPr>
            <p:spPr bwMode="auto">
              <a:xfrm>
                <a:off x="4372" y="3055"/>
                <a:ext cx="34" cy="48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34" y="27"/>
                  </a:cxn>
                  <a:cxn ang="0">
                    <a:pos x="32" y="36"/>
                  </a:cxn>
                  <a:cxn ang="0">
                    <a:pos x="27" y="46"/>
                  </a:cxn>
                  <a:cxn ang="0">
                    <a:pos x="27" y="48"/>
                  </a:cxn>
                  <a:cxn ang="0">
                    <a:pos x="17" y="46"/>
                  </a:cxn>
                  <a:cxn ang="0">
                    <a:pos x="5" y="36"/>
                  </a:cxn>
                  <a:cxn ang="0">
                    <a:pos x="0" y="29"/>
                  </a:cxn>
                  <a:cxn ang="0">
                    <a:pos x="3" y="10"/>
                  </a:cxn>
                  <a:cxn ang="0">
                    <a:pos x="5" y="5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22" y="3"/>
                  </a:cxn>
                  <a:cxn ang="0">
                    <a:pos x="29" y="12"/>
                  </a:cxn>
                </a:cxnLst>
                <a:rect l="0" t="0" r="r" b="b"/>
                <a:pathLst>
                  <a:path w="34" h="48">
                    <a:moveTo>
                      <a:pt x="29" y="12"/>
                    </a:moveTo>
                    <a:lnTo>
                      <a:pt x="34" y="27"/>
                    </a:lnTo>
                    <a:lnTo>
                      <a:pt x="32" y="36"/>
                    </a:lnTo>
                    <a:lnTo>
                      <a:pt x="27" y="46"/>
                    </a:lnTo>
                    <a:lnTo>
                      <a:pt x="27" y="48"/>
                    </a:lnTo>
                    <a:lnTo>
                      <a:pt x="17" y="46"/>
                    </a:lnTo>
                    <a:lnTo>
                      <a:pt x="5" y="36"/>
                    </a:lnTo>
                    <a:lnTo>
                      <a:pt x="0" y="29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4" name="Freeform 88"/>
              <p:cNvSpPr>
                <a:spLocks/>
              </p:cNvSpPr>
              <p:nvPr/>
            </p:nvSpPr>
            <p:spPr bwMode="auto">
              <a:xfrm>
                <a:off x="4428" y="3058"/>
                <a:ext cx="36" cy="72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36" y="4"/>
                  </a:cxn>
                  <a:cxn ang="0">
                    <a:pos x="31" y="24"/>
                  </a:cxn>
                  <a:cxn ang="0">
                    <a:pos x="29" y="28"/>
                  </a:cxn>
                  <a:cxn ang="0">
                    <a:pos x="26" y="53"/>
                  </a:cxn>
                  <a:cxn ang="0">
                    <a:pos x="26" y="69"/>
                  </a:cxn>
                  <a:cxn ang="0">
                    <a:pos x="21" y="72"/>
                  </a:cxn>
                  <a:cxn ang="0">
                    <a:pos x="12" y="67"/>
                  </a:cxn>
                  <a:cxn ang="0">
                    <a:pos x="2" y="50"/>
                  </a:cxn>
                  <a:cxn ang="0">
                    <a:pos x="0" y="40"/>
                  </a:cxn>
                  <a:cxn ang="0">
                    <a:pos x="0" y="28"/>
                  </a:cxn>
                  <a:cxn ang="0">
                    <a:pos x="7" y="12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31" y="0"/>
                  </a:cxn>
                  <a:cxn ang="0">
                    <a:pos x="36" y="2"/>
                  </a:cxn>
                </a:cxnLst>
                <a:rect l="0" t="0" r="r" b="b"/>
                <a:pathLst>
                  <a:path w="36" h="72">
                    <a:moveTo>
                      <a:pt x="36" y="2"/>
                    </a:moveTo>
                    <a:lnTo>
                      <a:pt x="36" y="4"/>
                    </a:lnTo>
                    <a:lnTo>
                      <a:pt x="31" y="24"/>
                    </a:lnTo>
                    <a:lnTo>
                      <a:pt x="29" y="28"/>
                    </a:lnTo>
                    <a:lnTo>
                      <a:pt x="26" y="53"/>
                    </a:lnTo>
                    <a:lnTo>
                      <a:pt x="26" y="69"/>
                    </a:lnTo>
                    <a:lnTo>
                      <a:pt x="21" y="72"/>
                    </a:lnTo>
                    <a:lnTo>
                      <a:pt x="12" y="67"/>
                    </a:lnTo>
                    <a:lnTo>
                      <a:pt x="2" y="50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7" y="1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5" name="Freeform 89"/>
              <p:cNvSpPr>
                <a:spLocks/>
              </p:cNvSpPr>
              <p:nvPr/>
            </p:nvSpPr>
            <p:spPr bwMode="auto">
              <a:xfrm>
                <a:off x="4469" y="3058"/>
                <a:ext cx="24" cy="50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28"/>
                  </a:cxn>
                  <a:cxn ang="0">
                    <a:pos x="19" y="36"/>
                  </a:cxn>
                  <a:cxn ang="0">
                    <a:pos x="9" y="48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31"/>
                  </a:cxn>
                  <a:cxn ang="0">
                    <a:pos x="14" y="0"/>
                  </a:cxn>
                  <a:cxn ang="0">
                    <a:pos x="21" y="4"/>
                  </a:cxn>
                  <a:cxn ang="0">
                    <a:pos x="24" y="12"/>
                  </a:cxn>
                </a:cxnLst>
                <a:rect l="0" t="0" r="r" b="b"/>
                <a:pathLst>
                  <a:path w="24" h="50">
                    <a:moveTo>
                      <a:pt x="24" y="12"/>
                    </a:moveTo>
                    <a:lnTo>
                      <a:pt x="24" y="28"/>
                    </a:lnTo>
                    <a:lnTo>
                      <a:pt x="19" y="36"/>
                    </a:lnTo>
                    <a:lnTo>
                      <a:pt x="9" y="48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2" y="31"/>
                    </a:lnTo>
                    <a:lnTo>
                      <a:pt x="14" y="0"/>
                    </a:lnTo>
                    <a:lnTo>
                      <a:pt x="21" y="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9F03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6" name="Freeform 90"/>
              <p:cNvSpPr>
                <a:spLocks/>
              </p:cNvSpPr>
              <p:nvPr/>
            </p:nvSpPr>
            <p:spPr bwMode="auto">
              <a:xfrm>
                <a:off x="4432" y="3065"/>
                <a:ext cx="25" cy="60"/>
              </a:xfrm>
              <a:custGeom>
                <a:avLst/>
                <a:gdLst/>
                <a:ahLst/>
                <a:cxnLst>
                  <a:cxn ang="0">
                    <a:pos x="20" y="31"/>
                  </a:cxn>
                  <a:cxn ang="0">
                    <a:pos x="17" y="58"/>
                  </a:cxn>
                  <a:cxn ang="0">
                    <a:pos x="17" y="60"/>
                  </a:cxn>
                  <a:cxn ang="0">
                    <a:pos x="8" y="46"/>
                  </a:cxn>
                  <a:cxn ang="0">
                    <a:pos x="10" y="46"/>
                  </a:cxn>
                  <a:cxn ang="0">
                    <a:pos x="12" y="43"/>
                  </a:cxn>
                  <a:cxn ang="0">
                    <a:pos x="8" y="36"/>
                  </a:cxn>
                  <a:cxn ang="0">
                    <a:pos x="10" y="24"/>
                  </a:cxn>
                  <a:cxn ang="0">
                    <a:pos x="15" y="14"/>
                  </a:cxn>
                  <a:cxn ang="0">
                    <a:pos x="20" y="9"/>
                  </a:cxn>
                  <a:cxn ang="0">
                    <a:pos x="20" y="5"/>
                  </a:cxn>
                  <a:cxn ang="0">
                    <a:pos x="15" y="5"/>
                  </a:cxn>
                  <a:cxn ang="0">
                    <a:pos x="8" y="14"/>
                  </a:cxn>
                  <a:cxn ang="0">
                    <a:pos x="3" y="24"/>
                  </a:cxn>
                  <a:cxn ang="0">
                    <a:pos x="3" y="33"/>
                  </a:cxn>
                  <a:cxn ang="0">
                    <a:pos x="3" y="36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5" y="14"/>
                  </a:cxn>
                  <a:cxn ang="0">
                    <a:pos x="12" y="7"/>
                  </a:cxn>
                  <a:cxn ang="0">
                    <a:pos x="15" y="5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0" y="31"/>
                  </a:cxn>
                </a:cxnLst>
                <a:rect l="0" t="0" r="r" b="b"/>
                <a:pathLst>
                  <a:path w="25" h="60">
                    <a:moveTo>
                      <a:pt x="20" y="31"/>
                    </a:moveTo>
                    <a:lnTo>
                      <a:pt x="17" y="58"/>
                    </a:lnTo>
                    <a:lnTo>
                      <a:pt x="17" y="60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2" y="43"/>
                    </a:lnTo>
                    <a:lnTo>
                      <a:pt x="8" y="36"/>
                    </a:lnTo>
                    <a:lnTo>
                      <a:pt x="10" y="24"/>
                    </a:lnTo>
                    <a:lnTo>
                      <a:pt x="15" y="14"/>
                    </a:lnTo>
                    <a:lnTo>
                      <a:pt x="20" y="9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8" y="14"/>
                    </a:lnTo>
                    <a:lnTo>
                      <a:pt x="3" y="24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5" y="14"/>
                    </a:lnTo>
                    <a:lnTo>
                      <a:pt x="12" y="7"/>
                    </a:lnTo>
                    <a:lnTo>
                      <a:pt x="15" y="5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9F03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7" name="Freeform 91"/>
              <p:cNvSpPr>
                <a:spLocks/>
              </p:cNvSpPr>
              <p:nvPr/>
            </p:nvSpPr>
            <p:spPr bwMode="auto">
              <a:xfrm>
                <a:off x="4059" y="3067"/>
                <a:ext cx="24" cy="1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24" y="5"/>
                  </a:cxn>
                  <a:cxn ang="0">
                    <a:pos x="24" y="7"/>
                  </a:cxn>
                  <a:cxn ang="0">
                    <a:pos x="17" y="10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4" y="3"/>
                  </a:cxn>
                </a:cxnLst>
                <a:rect l="0" t="0" r="r" b="b"/>
                <a:pathLst>
                  <a:path w="24" h="10">
                    <a:moveTo>
                      <a:pt x="24" y="3"/>
                    </a:moveTo>
                    <a:lnTo>
                      <a:pt x="24" y="5"/>
                    </a:lnTo>
                    <a:lnTo>
                      <a:pt x="24" y="7"/>
                    </a:lnTo>
                    <a:lnTo>
                      <a:pt x="17" y="10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8" name="Freeform 92"/>
              <p:cNvSpPr>
                <a:spLocks/>
              </p:cNvSpPr>
              <p:nvPr/>
            </p:nvSpPr>
            <p:spPr bwMode="auto">
              <a:xfrm>
                <a:off x="4235" y="3067"/>
                <a:ext cx="91" cy="75"/>
              </a:xfrm>
              <a:custGeom>
                <a:avLst/>
                <a:gdLst/>
                <a:ahLst/>
                <a:cxnLst>
                  <a:cxn ang="0">
                    <a:pos x="77" y="5"/>
                  </a:cxn>
                  <a:cxn ang="0">
                    <a:pos x="87" y="15"/>
                  </a:cxn>
                  <a:cxn ang="0">
                    <a:pos x="91" y="29"/>
                  </a:cxn>
                  <a:cxn ang="0">
                    <a:pos x="89" y="39"/>
                  </a:cxn>
                  <a:cxn ang="0">
                    <a:pos x="82" y="51"/>
                  </a:cxn>
                  <a:cxn ang="0">
                    <a:pos x="58" y="72"/>
                  </a:cxn>
                  <a:cxn ang="0">
                    <a:pos x="43" y="75"/>
                  </a:cxn>
                  <a:cxn ang="0">
                    <a:pos x="31" y="72"/>
                  </a:cxn>
                  <a:cxn ang="0">
                    <a:pos x="14" y="65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0" y="39"/>
                  </a:cxn>
                  <a:cxn ang="0">
                    <a:pos x="5" y="29"/>
                  </a:cxn>
                  <a:cxn ang="0">
                    <a:pos x="26" y="7"/>
                  </a:cxn>
                  <a:cxn ang="0">
                    <a:pos x="48" y="0"/>
                  </a:cxn>
                  <a:cxn ang="0">
                    <a:pos x="67" y="0"/>
                  </a:cxn>
                  <a:cxn ang="0">
                    <a:pos x="77" y="5"/>
                  </a:cxn>
                </a:cxnLst>
                <a:rect l="0" t="0" r="r" b="b"/>
                <a:pathLst>
                  <a:path w="91" h="75">
                    <a:moveTo>
                      <a:pt x="77" y="5"/>
                    </a:moveTo>
                    <a:lnTo>
                      <a:pt x="87" y="15"/>
                    </a:lnTo>
                    <a:lnTo>
                      <a:pt x="91" y="29"/>
                    </a:lnTo>
                    <a:lnTo>
                      <a:pt x="89" y="39"/>
                    </a:lnTo>
                    <a:lnTo>
                      <a:pt x="82" y="51"/>
                    </a:lnTo>
                    <a:lnTo>
                      <a:pt x="58" y="72"/>
                    </a:lnTo>
                    <a:lnTo>
                      <a:pt x="43" y="75"/>
                    </a:lnTo>
                    <a:lnTo>
                      <a:pt x="31" y="72"/>
                    </a:lnTo>
                    <a:lnTo>
                      <a:pt x="14" y="65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39"/>
                    </a:lnTo>
                    <a:lnTo>
                      <a:pt x="5" y="29"/>
                    </a:lnTo>
                    <a:lnTo>
                      <a:pt x="26" y="7"/>
                    </a:lnTo>
                    <a:lnTo>
                      <a:pt x="48" y="0"/>
                    </a:lnTo>
                    <a:lnTo>
                      <a:pt x="67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69" name="Freeform 93"/>
              <p:cNvSpPr>
                <a:spLocks/>
              </p:cNvSpPr>
              <p:nvPr/>
            </p:nvSpPr>
            <p:spPr bwMode="auto">
              <a:xfrm>
                <a:off x="3987" y="3070"/>
                <a:ext cx="29" cy="33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29" y="31"/>
                  </a:cxn>
                  <a:cxn ang="0">
                    <a:pos x="24" y="31"/>
                  </a:cxn>
                  <a:cxn ang="0">
                    <a:pos x="7" y="33"/>
                  </a:cxn>
                  <a:cxn ang="0">
                    <a:pos x="5" y="33"/>
                  </a:cxn>
                  <a:cxn ang="0">
                    <a:pos x="0" y="33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2" y="7"/>
                  </a:cxn>
                  <a:cxn ang="0">
                    <a:pos x="24" y="14"/>
                  </a:cxn>
                </a:cxnLst>
                <a:rect l="0" t="0" r="r" b="b"/>
                <a:pathLst>
                  <a:path w="29" h="33">
                    <a:moveTo>
                      <a:pt x="24" y="14"/>
                    </a:moveTo>
                    <a:lnTo>
                      <a:pt x="29" y="31"/>
                    </a:lnTo>
                    <a:lnTo>
                      <a:pt x="24" y="31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2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0" name="Freeform 94"/>
              <p:cNvSpPr>
                <a:spLocks/>
              </p:cNvSpPr>
              <p:nvPr/>
            </p:nvSpPr>
            <p:spPr bwMode="auto">
              <a:xfrm>
                <a:off x="4240" y="3070"/>
                <a:ext cx="82" cy="65"/>
              </a:xfrm>
              <a:custGeom>
                <a:avLst/>
                <a:gdLst/>
                <a:ahLst/>
                <a:cxnLst>
                  <a:cxn ang="0">
                    <a:pos x="72" y="9"/>
                  </a:cxn>
                  <a:cxn ang="0">
                    <a:pos x="79" y="19"/>
                  </a:cxn>
                  <a:cxn ang="0">
                    <a:pos x="82" y="28"/>
                  </a:cxn>
                  <a:cxn ang="0">
                    <a:pos x="79" y="36"/>
                  </a:cxn>
                  <a:cxn ang="0">
                    <a:pos x="72" y="48"/>
                  </a:cxn>
                  <a:cxn ang="0">
                    <a:pos x="58" y="57"/>
                  </a:cxn>
                  <a:cxn ang="0">
                    <a:pos x="46" y="62"/>
                  </a:cxn>
                  <a:cxn ang="0">
                    <a:pos x="36" y="65"/>
                  </a:cxn>
                  <a:cxn ang="0">
                    <a:pos x="21" y="60"/>
                  </a:cxn>
                  <a:cxn ang="0">
                    <a:pos x="7" y="50"/>
                  </a:cxn>
                  <a:cxn ang="0">
                    <a:pos x="0" y="43"/>
                  </a:cxn>
                  <a:cxn ang="0">
                    <a:pos x="0" y="41"/>
                  </a:cxn>
                  <a:cxn ang="0">
                    <a:pos x="2" y="38"/>
                  </a:cxn>
                  <a:cxn ang="0">
                    <a:pos x="5" y="28"/>
                  </a:cxn>
                  <a:cxn ang="0">
                    <a:pos x="17" y="14"/>
                  </a:cxn>
                  <a:cxn ang="0">
                    <a:pos x="31" y="4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62" y="4"/>
                  </a:cxn>
                  <a:cxn ang="0">
                    <a:pos x="72" y="9"/>
                  </a:cxn>
                </a:cxnLst>
                <a:rect l="0" t="0" r="r" b="b"/>
                <a:pathLst>
                  <a:path w="82" h="65">
                    <a:moveTo>
                      <a:pt x="72" y="9"/>
                    </a:moveTo>
                    <a:lnTo>
                      <a:pt x="79" y="19"/>
                    </a:lnTo>
                    <a:lnTo>
                      <a:pt x="82" y="28"/>
                    </a:lnTo>
                    <a:lnTo>
                      <a:pt x="79" y="36"/>
                    </a:lnTo>
                    <a:lnTo>
                      <a:pt x="72" y="48"/>
                    </a:lnTo>
                    <a:lnTo>
                      <a:pt x="58" y="57"/>
                    </a:lnTo>
                    <a:lnTo>
                      <a:pt x="46" y="62"/>
                    </a:lnTo>
                    <a:lnTo>
                      <a:pt x="36" y="65"/>
                    </a:lnTo>
                    <a:lnTo>
                      <a:pt x="21" y="60"/>
                    </a:lnTo>
                    <a:lnTo>
                      <a:pt x="7" y="50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38"/>
                    </a:lnTo>
                    <a:lnTo>
                      <a:pt x="5" y="28"/>
                    </a:lnTo>
                    <a:lnTo>
                      <a:pt x="17" y="14"/>
                    </a:lnTo>
                    <a:lnTo>
                      <a:pt x="31" y="4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62" y="4"/>
                    </a:lnTo>
                    <a:lnTo>
                      <a:pt x="72" y="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1" name="Freeform 95"/>
              <p:cNvSpPr>
                <a:spLocks/>
              </p:cNvSpPr>
              <p:nvPr/>
            </p:nvSpPr>
            <p:spPr bwMode="auto">
              <a:xfrm>
                <a:off x="4384" y="3072"/>
                <a:ext cx="12" cy="14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3" y="14"/>
                  </a:cxn>
                  <a:cxn ang="0">
                    <a:pos x="0" y="10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2" y="7"/>
                  </a:cxn>
                </a:cxnLst>
                <a:rect l="0" t="0" r="r" b="b"/>
                <a:pathLst>
                  <a:path w="12" h="14">
                    <a:moveTo>
                      <a:pt x="12" y="7"/>
                    </a:moveTo>
                    <a:lnTo>
                      <a:pt x="12" y="14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2" name="Freeform 96"/>
              <p:cNvSpPr>
                <a:spLocks/>
              </p:cNvSpPr>
              <p:nvPr/>
            </p:nvSpPr>
            <p:spPr bwMode="auto">
              <a:xfrm>
                <a:off x="4762" y="3070"/>
                <a:ext cx="46" cy="16"/>
              </a:xfrm>
              <a:custGeom>
                <a:avLst/>
                <a:gdLst/>
                <a:ahLst/>
                <a:cxnLst>
                  <a:cxn ang="0">
                    <a:pos x="32" y="9"/>
                  </a:cxn>
                  <a:cxn ang="0">
                    <a:pos x="0" y="16"/>
                  </a:cxn>
                  <a:cxn ang="0">
                    <a:pos x="8" y="7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7" y="2"/>
                  </a:cxn>
                  <a:cxn ang="0">
                    <a:pos x="46" y="7"/>
                  </a:cxn>
                  <a:cxn ang="0">
                    <a:pos x="32" y="9"/>
                  </a:cxn>
                </a:cxnLst>
                <a:rect l="0" t="0" r="r" b="b"/>
                <a:pathLst>
                  <a:path w="46" h="16">
                    <a:moveTo>
                      <a:pt x="32" y="9"/>
                    </a:moveTo>
                    <a:lnTo>
                      <a:pt x="0" y="16"/>
                    </a:lnTo>
                    <a:lnTo>
                      <a:pt x="8" y="7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46" y="7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3" name="Freeform 97"/>
              <p:cNvSpPr>
                <a:spLocks/>
              </p:cNvSpPr>
              <p:nvPr/>
            </p:nvSpPr>
            <p:spPr bwMode="auto">
              <a:xfrm>
                <a:off x="3992" y="3074"/>
                <a:ext cx="19" cy="20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19" y="20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14" y="5"/>
                  </a:cxn>
                  <a:cxn ang="0">
                    <a:pos x="19" y="17"/>
                  </a:cxn>
                </a:cxnLst>
                <a:rect l="0" t="0" r="r" b="b"/>
                <a:pathLst>
                  <a:path w="19" h="20">
                    <a:moveTo>
                      <a:pt x="19" y="17"/>
                    </a:moveTo>
                    <a:lnTo>
                      <a:pt x="19" y="20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4" y="5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4" name="Freeform 98"/>
              <p:cNvSpPr>
                <a:spLocks/>
              </p:cNvSpPr>
              <p:nvPr/>
            </p:nvSpPr>
            <p:spPr bwMode="auto">
              <a:xfrm>
                <a:off x="4242" y="3074"/>
                <a:ext cx="60" cy="41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60" y="8"/>
                  </a:cxn>
                  <a:cxn ang="0">
                    <a:pos x="56" y="8"/>
                  </a:cxn>
                  <a:cxn ang="0">
                    <a:pos x="48" y="5"/>
                  </a:cxn>
                  <a:cxn ang="0">
                    <a:pos x="44" y="5"/>
                  </a:cxn>
                  <a:cxn ang="0">
                    <a:pos x="19" y="17"/>
                  </a:cxn>
                  <a:cxn ang="0">
                    <a:pos x="12" y="24"/>
                  </a:cxn>
                  <a:cxn ang="0">
                    <a:pos x="7" y="32"/>
                  </a:cxn>
                  <a:cxn ang="0">
                    <a:pos x="7" y="41"/>
                  </a:cxn>
                  <a:cxn ang="0">
                    <a:pos x="3" y="41"/>
                  </a:cxn>
                  <a:cxn ang="0">
                    <a:pos x="0" y="34"/>
                  </a:cxn>
                  <a:cxn ang="0">
                    <a:pos x="5" y="24"/>
                  </a:cxn>
                  <a:cxn ang="0">
                    <a:pos x="15" y="15"/>
                  </a:cxn>
                  <a:cxn ang="0">
                    <a:pos x="41" y="0"/>
                  </a:cxn>
                  <a:cxn ang="0">
                    <a:pos x="44" y="0"/>
                  </a:cxn>
                  <a:cxn ang="0">
                    <a:pos x="53" y="3"/>
                  </a:cxn>
                  <a:cxn ang="0">
                    <a:pos x="58" y="5"/>
                  </a:cxn>
                </a:cxnLst>
                <a:rect l="0" t="0" r="r" b="b"/>
                <a:pathLst>
                  <a:path w="60" h="41">
                    <a:moveTo>
                      <a:pt x="58" y="5"/>
                    </a:moveTo>
                    <a:lnTo>
                      <a:pt x="60" y="8"/>
                    </a:lnTo>
                    <a:lnTo>
                      <a:pt x="56" y="8"/>
                    </a:lnTo>
                    <a:lnTo>
                      <a:pt x="48" y="5"/>
                    </a:lnTo>
                    <a:lnTo>
                      <a:pt x="44" y="5"/>
                    </a:lnTo>
                    <a:lnTo>
                      <a:pt x="19" y="17"/>
                    </a:lnTo>
                    <a:lnTo>
                      <a:pt x="12" y="24"/>
                    </a:lnTo>
                    <a:lnTo>
                      <a:pt x="7" y="32"/>
                    </a:lnTo>
                    <a:lnTo>
                      <a:pt x="7" y="41"/>
                    </a:lnTo>
                    <a:lnTo>
                      <a:pt x="3" y="41"/>
                    </a:lnTo>
                    <a:lnTo>
                      <a:pt x="0" y="34"/>
                    </a:lnTo>
                    <a:lnTo>
                      <a:pt x="5" y="24"/>
                    </a:lnTo>
                    <a:lnTo>
                      <a:pt x="15" y="15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53" y="3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5" name="Freeform 99"/>
              <p:cNvSpPr>
                <a:spLocks/>
              </p:cNvSpPr>
              <p:nvPr/>
            </p:nvSpPr>
            <p:spPr bwMode="auto">
              <a:xfrm>
                <a:off x="4471" y="3077"/>
                <a:ext cx="19" cy="26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9" y="9"/>
                  </a:cxn>
                  <a:cxn ang="0">
                    <a:pos x="19" y="12"/>
                  </a:cxn>
                  <a:cxn ang="0">
                    <a:pos x="12" y="21"/>
                  </a:cxn>
                  <a:cxn ang="0">
                    <a:pos x="5" y="26"/>
                  </a:cxn>
                  <a:cxn ang="0">
                    <a:pos x="0" y="26"/>
                  </a:cxn>
                  <a:cxn ang="0">
                    <a:pos x="12" y="14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26">
                    <a:moveTo>
                      <a:pt x="19" y="2"/>
                    </a:moveTo>
                    <a:lnTo>
                      <a:pt x="19" y="9"/>
                    </a:lnTo>
                    <a:lnTo>
                      <a:pt x="19" y="12"/>
                    </a:lnTo>
                    <a:lnTo>
                      <a:pt x="12" y="21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12" y="14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6" name="Freeform 100"/>
              <p:cNvSpPr>
                <a:spLocks/>
              </p:cNvSpPr>
              <p:nvPr/>
            </p:nvSpPr>
            <p:spPr bwMode="auto">
              <a:xfrm>
                <a:off x="4760" y="3079"/>
                <a:ext cx="75" cy="34"/>
              </a:xfrm>
              <a:custGeom>
                <a:avLst/>
                <a:gdLst/>
                <a:ahLst/>
                <a:cxnLst>
                  <a:cxn ang="0">
                    <a:pos x="75" y="17"/>
                  </a:cxn>
                  <a:cxn ang="0">
                    <a:pos x="10" y="34"/>
                  </a:cxn>
                  <a:cxn ang="0">
                    <a:pos x="5" y="24"/>
                  </a:cxn>
                  <a:cxn ang="0">
                    <a:pos x="0" y="17"/>
                  </a:cxn>
                  <a:cxn ang="0">
                    <a:pos x="2" y="10"/>
                  </a:cxn>
                  <a:cxn ang="0">
                    <a:pos x="7" y="7"/>
                  </a:cxn>
                  <a:cxn ang="0">
                    <a:pos x="36" y="0"/>
                  </a:cxn>
                  <a:cxn ang="0">
                    <a:pos x="51" y="0"/>
                  </a:cxn>
                  <a:cxn ang="0">
                    <a:pos x="75" y="17"/>
                  </a:cxn>
                </a:cxnLst>
                <a:rect l="0" t="0" r="r" b="b"/>
                <a:pathLst>
                  <a:path w="75" h="34">
                    <a:moveTo>
                      <a:pt x="75" y="17"/>
                    </a:moveTo>
                    <a:lnTo>
                      <a:pt x="10" y="34"/>
                    </a:lnTo>
                    <a:lnTo>
                      <a:pt x="5" y="24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7" y="7"/>
                    </a:lnTo>
                    <a:lnTo>
                      <a:pt x="36" y="0"/>
                    </a:lnTo>
                    <a:lnTo>
                      <a:pt x="51" y="0"/>
                    </a:lnTo>
                    <a:lnTo>
                      <a:pt x="75" y="17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7" name="Freeform 101"/>
              <p:cNvSpPr>
                <a:spLocks/>
              </p:cNvSpPr>
              <p:nvPr/>
            </p:nvSpPr>
            <p:spPr bwMode="auto">
              <a:xfrm>
                <a:off x="4529" y="3084"/>
                <a:ext cx="197" cy="65"/>
              </a:xfrm>
              <a:custGeom>
                <a:avLst/>
                <a:gdLst/>
                <a:ahLst/>
                <a:cxnLst>
                  <a:cxn ang="0">
                    <a:pos x="195" y="5"/>
                  </a:cxn>
                  <a:cxn ang="0">
                    <a:pos x="197" y="10"/>
                  </a:cxn>
                  <a:cxn ang="0">
                    <a:pos x="188" y="10"/>
                  </a:cxn>
                  <a:cxn ang="0">
                    <a:pos x="149" y="22"/>
                  </a:cxn>
                  <a:cxn ang="0">
                    <a:pos x="125" y="31"/>
                  </a:cxn>
                  <a:cxn ang="0">
                    <a:pos x="84" y="46"/>
                  </a:cxn>
                  <a:cxn ang="0">
                    <a:pos x="19" y="65"/>
                  </a:cxn>
                  <a:cxn ang="0">
                    <a:pos x="9" y="65"/>
                  </a:cxn>
                  <a:cxn ang="0">
                    <a:pos x="2" y="65"/>
                  </a:cxn>
                  <a:cxn ang="0">
                    <a:pos x="0" y="63"/>
                  </a:cxn>
                  <a:cxn ang="0">
                    <a:pos x="2" y="58"/>
                  </a:cxn>
                  <a:cxn ang="0">
                    <a:pos x="12" y="53"/>
                  </a:cxn>
                  <a:cxn ang="0">
                    <a:pos x="53" y="41"/>
                  </a:cxn>
                  <a:cxn ang="0">
                    <a:pos x="72" y="36"/>
                  </a:cxn>
                  <a:cxn ang="0">
                    <a:pos x="123" y="22"/>
                  </a:cxn>
                  <a:cxn ang="0">
                    <a:pos x="142" y="14"/>
                  </a:cxn>
                  <a:cxn ang="0">
                    <a:pos x="168" y="2"/>
                  </a:cxn>
                  <a:cxn ang="0">
                    <a:pos x="180" y="0"/>
                  </a:cxn>
                  <a:cxn ang="0">
                    <a:pos x="195" y="5"/>
                  </a:cxn>
                </a:cxnLst>
                <a:rect l="0" t="0" r="r" b="b"/>
                <a:pathLst>
                  <a:path w="197" h="65">
                    <a:moveTo>
                      <a:pt x="195" y="5"/>
                    </a:moveTo>
                    <a:lnTo>
                      <a:pt x="197" y="10"/>
                    </a:lnTo>
                    <a:lnTo>
                      <a:pt x="188" y="10"/>
                    </a:lnTo>
                    <a:lnTo>
                      <a:pt x="149" y="22"/>
                    </a:lnTo>
                    <a:lnTo>
                      <a:pt x="125" y="31"/>
                    </a:lnTo>
                    <a:lnTo>
                      <a:pt x="84" y="46"/>
                    </a:lnTo>
                    <a:lnTo>
                      <a:pt x="19" y="65"/>
                    </a:lnTo>
                    <a:lnTo>
                      <a:pt x="9" y="65"/>
                    </a:lnTo>
                    <a:lnTo>
                      <a:pt x="2" y="65"/>
                    </a:lnTo>
                    <a:lnTo>
                      <a:pt x="0" y="63"/>
                    </a:lnTo>
                    <a:lnTo>
                      <a:pt x="2" y="58"/>
                    </a:lnTo>
                    <a:lnTo>
                      <a:pt x="12" y="53"/>
                    </a:lnTo>
                    <a:lnTo>
                      <a:pt x="53" y="41"/>
                    </a:lnTo>
                    <a:lnTo>
                      <a:pt x="72" y="36"/>
                    </a:lnTo>
                    <a:lnTo>
                      <a:pt x="123" y="22"/>
                    </a:lnTo>
                    <a:lnTo>
                      <a:pt x="142" y="14"/>
                    </a:lnTo>
                    <a:lnTo>
                      <a:pt x="168" y="2"/>
                    </a:lnTo>
                    <a:lnTo>
                      <a:pt x="180" y="0"/>
                    </a:lnTo>
                    <a:lnTo>
                      <a:pt x="195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8" name="Freeform 102"/>
              <p:cNvSpPr>
                <a:spLocks/>
              </p:cNvSpPr>
              <p:nvPr/>
            </p:nvSpPr>
            <p:spPr bwMode="auto">
              <a:xfrm>
                <a:off x="3992" y="3096"/>
                <a:ext cx="19" cy="5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9" y="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19" y="2"/>
                  </a:cxn>
                </a:cxnLst>
                <a:rect l="0" t="0" r="r" b="b"/>
                <a:pathLst>
                  <a:path w="19" h="5">
                    <a:moveTo>
                      <a:pt x="19" y="2"/>
                    </a:moveTo>
                    <a:lnTo>
                      <a:pt x="19" y="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79" name="Freeform 103"/>
              <p:cNvSpPr>
                <a:spLocks/>
              </p:cNvSpPr>
              <p:nvPr/>
            </p:nvSpPr>
            <p:spPr bwMode="auto">
              <a:xfrm>
                <a:off x="4550" y="3096"/>
                <a:ext cx="193" cy="70"/>
              </a:xfrm>
              <a:custGeom>
                <a:avLst/>
                <a:gdLst/>
                <a:ahLst/>
                <a:cxnLst>
                  <a:cxn ang="0">
                    <a:pos x="193" y="24"/>
                  </a:cxn>
                  <a:cxn ang="0">
                    <a:pos x="37" y="70"/>
                  </a:cxn>
                  <a:cxn ang="0">
                    <a:pos x="25" y="68"/>
                  </a:cxn>
                  <a:cxn ang="0">
                    <a:pos x="0" y="56"/>
                  </a:cxn>
                  <a:cxn ang="0">
                    <a:pos x="37" y="43"/>
                  </a:cxn>
                  <a:cxn ang="0">
                    <a:pos x="65" y="36"/>
                  </a:cxn>
                  <a:cxn ang="0">
                    <a:pos x="109" y="22"/>
                  </a:cxn>
                  <a:cxn ang="0">
                    <a:pos x="128" y="12"/>
                  </a:cxn>
                  <a:cxn ang="0">
                    <a:pos x="169" y="0"/>
                  </a:cxn>
                  <a:cxn ang="0">
                    <a:pos x="174" y="0"/>
                  </a:cxn>
                  <a:cxn ang="0">
                    <a:pos x="193" y="24"/>
                  </a:cxn>
                </a:cxnLst>
                <a:rect l="0" t="0" r="r" b="b"/>
                <a:pathLst>
                  <a:path w="193" h="70">
                    <a:moveTo>
                      <a:pt x="193" y="24"/>
                    </a:moveTo>
                    <a:lnTo>
                      <a:pt x="37" y="70"/>
                    </a:lnTo>
                    <a:lnTo>
                      <a:pt x="25" y="68"/>
                    </a:lnTo>
                    <a:lnTo>
                      <a:pt x="0" y="56"/>
                    </a:lnTo>
                    <a:lnTo>
                      <a:pt x="37" y="43"/>
                    </a:lnTo>
                    <a:lnTo>
                      <a:pt x="65" y="36"/>
                    </a:lnTo>
                    <a:lnTo>
                      <a:pt x="109" y="22"/>
                    </a:lnTo>
                    <a:lnTo>
                      <a:pt x="128" y="12"/>
                    </a:lnTo>
                    <a:lnTo>
                      <a:pt x="169" y="0"/>
                    </a:lnTo>
                    <a:lnTo>
                      <a:pt x="174" y="0"/>
                    </a:lnTo>
                    <a:lnTo>
                      <a:pt x="193" y="24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0" name="Freeform 104"/>
              <p:cNvSpPr>
                <a:spLocks/>
              </p:cNvSpPr>
              <p:nvPr/>
            </p:nvSpPr>
            <p:spPr bwMode="auto">
              <a:xfrm>
                <a:off x="4288" y="3098"/>
                <a:ext cx="26" cy="27"/>
              </a:xfrm>
              <a:custGeom>
                <a:avLst/>
                <a:gdLst/>
                <a:ahLst/>
                <a:cxnLst>
                  <a:cxn ang="0">
                    <a:pos x="22" y="15"/>
                  </a:cxn>
                  <a:cxn ang="0">
                    <a:pos x="12" y="22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0" y="25"/>
                  </a:cxn>
                  <a:cxn ang="0">
                    <a:pos x="10" y="20"/>
                  </a:cxn>
                  <a:cxn ang="0">
                    <a:pos x="19" y="10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6" y="0"/>
                  </a:cxn>
                  <a:cxn ang="0">
                    <a:pos x="26" y="5"/>
                  </a:cxn>
                  <a:cxn ang="0">
                    <a:pos x="22" y="15"/>
                  </a:cxn>
                </a:cxnLst>
                <a:rect l="0" t="0" r="r" b="b"/>
                <a:pathLst>
                  <a:path w="26" h="27">
                    <a:moveTo>
                      <a:pt x="22" y="15"/>
                    </a:moveTo>
                    <a:lnTo>
                      <a:pt x="12" y="22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0" y="20"/>
                    </a:lnTo>
                    <a:lnTo>
                      <a:pt x="19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1" name="Freeform 105"/>
              <p:cNvSpPr>
                <a:spLocks/>
              </p:cNvSpPr>
              <p:nvPr/>
            </p:nvSpPr>
            <p:spPr bwMode="auto">
              <a:xfrm>
                <a:off x="4986" y="3142"/>
                <a:ext cx="24" cy="12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20" y="12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17" y="2"/>
                  </a:cxn>
                  <a:cxn ang="0">
                    <a:pos x="22" y="5"/>
                  </a:cxn>
                </a:cxnLst>
                <a:rect l="0" t="0" r="r" b="b"/>
                <a:pathLst>
                  <a:path w="24" h="12">
                    <a:moveTo>
                      <a:pt x="22" y="5"/>
                    </a:moveTo>
                    <a:lnTo>
                      <a:pt x="24" y="7"/>
                    </a:lnTo>
                    <a:lnTo>
                      <a:pt x="24" y="10"/>
                    </a:lnTo>
                    <a:lnTo>
                      <a:pt x="20" y="12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2" name="Freeform 106"/>
              <p:cNvSpPr>
                <a:spLocks/>
              </p:cNvSpPr>
              <p:nvPr/>
            </p:nvSpPr>
            <p:spPr bwMode="auto">
              <a:xfrm>
                <a:off x="4994" y="3149"/>
                <a:ext cx="7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4" y="3"/>
                  </a:cxn>
                </a:cxnLst>
                <a:rect l="0" t="0" r="r" b="b"/>
                <a:pathLst>
                  <a:path w="7" h="3">
                    <a:moveTo>
                      <a:pt x="4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9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3" name="Freeform 107"/>
              <p:cNvSpPr>
                <a:spLocks/>
              </p:cNvSpPr>
              <p:nvPr/>
            </p:nvSpPr>
            <p:spPr bwMode="auto">
              <a:xfrm>
                <a:off x="3760" y="3149"/>
                <a:ext cx="143" cy="299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27" y="7"/>
                  </a:cxn>
                  <a:cxn ang="0">
                    <a:pos x="27" y="31"/>
                  </a:cxn>
                  <a:cxn ang="0">
                    <a:pos x="27" y="56"/>
                  </a:cxn>
                  <a:cxn ang="0">
                    <a:pos x="29" y="77"/>
                  </a:cxn>
                  <a:cxn ang="0">
                    <a:pos x="34" y="97"/>
                  </a:cxn>
                  <a:cxn ang="0">
                    <a:pos x="39" y="116"/>
                  </a:cxn>
                  <a:cxn ang="0">
                    <a:pos x="44" y="133"/>
                  </a:cxn>
                  <a:cxn ang="0">
                    <a:pos x="51" y="150"/>
                  </a:cxn>
                  <a:cxn ang="0">
                    <a:pos x="58" y="167"/>
                  </a:cxn>
                  <a:cxn ang="0">
                    <a:pos x="66" y="181"/>
                  </a:cxn>
                  <a:cxn ang="0">
                    <a:pos x="75" y="198"/>
                  </a:cxn>
                  <a:cxn ang="0">
                    <a:pos x="85" y="212"/>
                  </a:cxn>
                  <a:cxn ang="0">
                    <a:pos x="94" y="224"/>
                  </a:cxn>
                  <a:cxn ang="0">
                    <a:pos x="104" y="239"/>
                  </a:cxn>
                  <a:cxn ang="0">
                    <a:pos x="116" y="251"/>
                  </a:cxn>
                  <a:cxn ang="0">
                    <a:pos x="126" y="265"/>
                  </a:cxn>
                  <a:cxn ang="0">
                    <a:pos x="138" y="277"/>
                  </a:cxn>
                  <a:cxn ang="0">
                    <a:pos x="143" y="285"/>
                  </a:cxn>
                  <a:cxn ang="0">
                    <a:pos x="135" y="287"/>
                  </a:cxn>
                  <a:cxn ang="0">
                    <a:pos x="121" y="289"/>
                  </a:cxn>
                  <a:cxn ang="0">
                    <a:pos x="109" y="299"/>
                  </a:cxn>
                  <a:cxn ang="0">
                    <a:pos x="97" y="285"/>
                  </a:cxn>
                  <a:cxn ang="0">
                    <a:pos x="87" y="273"/>
                  </a:cxn>
                  <a:cxn ang="0">
                    <a:pos x="78" y="258"/>
                  </a:cxn>
                  <a:cxn ang="0">
                    <a:pos x="68" y="246"/>
                  </a:cxn>
                  <a:cxn ang="0">
                    <a:pos x="58" y="234"/>
                  </a:cxn>
                  <a:cxn ang="0">
                    <a:pos x="49" y="220"/>
                  </a:cxn>
                  <a:cxn ang="0">
                    <a:pos x="41" y="205"/>
                  </a:cxn>
                  <a:cxn ang="0">
                    <a:pos x="32" y="191"/>
                  </a:cxn>
                  <a:cxn ang="0">
                    <a:pos x="25" y="174"/>
                  </a:cxn>
                  <a:cxn ang="0">
                    <a:pos x="17" y="154"/>
                  </a:cxn>
                  <a:cxn ang="0">
                    <a:pos x="13" y="135"/>
                  </a:cxn>
                  <a:cxn ang="0">
                    <a:pos x="8" y="113"/>
                  </a:cxn>
                  <a:cxn ang="0">
                    <a:pos x="3" y="89"/>
                  </a:cxn>
                  <a:cxn ang="0">
                    <a:pos x="0" y="65"/>
                  </a:cxn>
                  <a:cxn ang="0">
                    <a:pos x="0" y="36"/>
                  </a:cxn>
                  <a:cxn ang="0">
                    <a:pos x="3" y="5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25" y="3"/>
                  </a:cxn>
                  <a:cxn ang="0">
                    <a:pos x="27" y="3"/>
                  </a:cxn>
                </a:cxnLst>
                <a:rect l="0" t="0" r="r" b="b"/>
                <a:pathLst>
                  <a:path w="143" h="299">
                    <a:moveTo>
                      <a:pt x="27" y="3"/>
                    </a:moveTo>
                    <a:lnTo>
                      <a:pt x="27" y="7"/>
                    </a:lnTo>
                    <a:lnTo>
                      <a:pt x="27" y="31"/>
                    </a:lnTo>
                    <a:lnTo>
                      <a:pt x="27" y="56"/>
                    </a:lnTo>
                    <a:lnTo>
                      <a:pt x="29" y="77"/>
                    </a:lnTo>
                    <a:lnTo>
                      <a:pt x="34" y="97"/>
                    </a:lnTo>
                    <a:lnTo>
                      <a:pt x="39" y="116"/>
                    </a:lnTo>
                    <a:lnTo>
                      <a:pt x="44" y="133"/>
                    </a:lnTo>
                    <a:lnTo>
                      <a:pt x="51" y="150"/>
                    </a:lnTo>
                    <a:lnTo>
                      <a:pt x="58" y="167"/>
                    </a:lnTo>
                    <a:lnTo>
                      <a:pt x="66" y="181"/>
                    </a:lnTo>
                    <a:lnTo>
                      <a:pt x="75" y="198"/>
                    </a:lnTo>
                    <a:lnTo>
                      <a:pt x="85" y="212"/>
                    </a:lnTo>
                    <a:lnTo>
                      <a:pt x="94" y="224"/>
                    </a:lnTo>
                    <a:lnTo>
                      <a:pt x="104" y="239"/>
                    </a:lnTo>
                    <a:lnTo>
                      <a:pt x="116" y="251"/>
                    </a:lnTo>
                    <a:lnTo>
                      <a:pt x="126" y="265"/>
                    </a:lnTo>
                    <a:lnTo>
                      <a:pt x="138" y="277"/>
                    </a:lnTo>
                    <a:lnTo>
                      <a:pt x="143" y="285"/>
                    </a:lnTo>
                    <a:lnTo>
                      <a:pt x="135" y="287"/>
                    </a:lnTo>
                    <a:lnTo>
                      <a:pt x="121" y="289"/>
                    </a:lnTo>
                    <a:lnTo>
                      <a:pt x="109" y="299"/>
                    </a:lnTo>
                    <a:lnTo>
                      <a:pt x="97" y="285"/>
                    </a:lnTo>
                    <a:lnTo>
                      <a:pt x="87" y="273"/>
                    </a:lnTo>
                    <a:lnTo>
                      <a:pt x="78" y="258"/>
                    </a:lnTo>
                    <a:lnTo>
                      <a:pt x="68" y="246"/>
                    </a:lnTo>
                    <a:lnTo>
                      <a:pt x="58" y="234"/>
                    </a:lnTo>
                    <a:lnTo>
                      <a:pt x="49" y="220"/>
                    </a:lnTo>
                    <a:lnTo>
                      <a:pt x="41" y="205"/>
                    </a:lnTo>
                    <a:lnTo>
                      <a:pt x="32" y="191"/>
                    </a:lnTo>
                    <a:lnTo>
                      <a:pt x="25" y="174"/>
                    </a:lnTo>
                    <a:lnTo>
                      <a:pt x="17" y="154"/>
                    </a:lnTo>
                    <a:lnTo>
                      <a:pt x="13" y="135"/>
                    </a:lnTo>
                    <a:lnTo>
                      <a:pt x="8" y="113"/>
                    </a:lnTo>
                    <a:lnTo>
                      <a:pt x="3" y="89"/>
                    </a:lnTo>
                    <a:lnTo>
                      <a:pt x="0" y="65"/>
                    </a:lnTo>
                    <a:lnTo>
                      <a:pt x="0" y="36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5" y="3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4" name="Freeform 108"/>
              <p:cNvSpPr>
                <a:spLocks/>
              </p:cNvSpPr>
              <p:nvPr/>
            </p:nvSpPr>
            <p:spPr bwMode="auto">
              <a:xfrm>
                <a:off x="4452" y="3152"/>
                <a:ext cx="62" cy="24"/>
              </a:xfrm>
              <a:custGeom>
                <a:avLst/>
                <a:gdLst/>
                <a:ahLst/>
                <a:cxnLst>
                  <a:cxn ang="0">
                    <a:pos x="55" y="9"/>
                  </a:cxn>
                  <a:cxn ang="0">
                    <a:pos x="26" y="14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1" y="4"/>
                  </a:cxn>
                  <a:cxn ang="0">
                    <a:pos x="48" y="0"/>
                  </a:cxn>
                  <a:cxn ang="0">
                    <a:pos x="62" y="4"/>
                  </a:cxn>
                  <a:cxn ang="0">
                    <a:pos x="55" y="9"/>
                  </a:cxn>
                </a:cxnLst>
                <a:rect l="0" t="0" r="r" b="b"/>
                <a:pathLst>
                  <a:path w="62" h="24">
                    <a:moveTo>
                      <a:pt x="55" y="9"/>
                    </a:moveTo>
                    <a:lnTo>
                      <a:pt x="26" y="14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1" y="4"/>
                    </a:lnTo>
                    <a:lnTo>
                      <a:pt x="48" y="0"/>
                    </a:lnTo>
                    <a:lnTo>
                      <a:pt x="62" y="4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5" name="Freeform 109"/>
              <p:cNvSpPr>
                <a:spLocks/>
              </p:cNvSpPr>
              <p:nvPr/>
            </p:nvSpPr>
            <p:spPr bwMode="auto">
              <a:xfrm>
                <a:off x="3792" y="3154"/>
                <a:ext cx="648" cy="277"/>
              </a:xfrm>
              <a:custGeom>
                <a:avLst/>
                <a:gdLst/>
                <a:ahLst/>
                <a:cxnLst>
                  <a:cxn ang="0">
                    <a:pos x="648" y="24"/>
                  </a:cxn>
                  <a:cxn ang="0">
                    <a:pos x="638" y="29"/>
                  </a:cxn>
                  <a:cxn ang="0">
                    <a:pos x="607" y="41"/>
                  </a:cxn>
                  <a:cxn ang="0">
                    <a:pos x="580" y="53"/>
                  </a:cxn>
                  <a:cxn ang="0">
                    <a:pos x="554" y="67"/>
                  </a:cxn>
                  <a:cxn ang="0">
                    <a:pos x="527" y="80"/>
                  </a:cxn>
                  <a:cxn ang="0">
                    <a:pos x="501" y="92"/>
                  </a:cxn>
                  <a:cxn ang="0">
                    <a:pos x="474" y="106"/>
                  </a:cxn>
                  <a:cxn ang="0">
                    <a:pos x="448" y="118"/>
                  </a:cxn>
                  <a:cxn ang="0">
                    <a:pos x="421" y="130"/>
                  </a:cxn>
                  <a:cxn ang="0">
                    <a:pos x="407" y="137"/>
                  </a:cxn>
                  <a:cxn ang="0">
                    <a:pos x="395" y="137"/>
                  </a:cxn>
                  <a:cxn ang="0">
                    <a:pos x="385" y="142"/>
                  </a:cxn>
                  <a:cxn ang="0">
                    <a:pos x="376" y="149"/>
                  </a:cxn>
                  <a:cxn ang="0">
                    <a:pos x="368" y="154"/>
                  </a:cxn>
                  <a:cxn ang="0">
                    <a:pos x="337" y="169"/>
                  </a:cxn>
                  <a:cxn ang="0">
                    <a:pos x="306" y="183"/>
                  </a:cxn>
                  <a:cxn ang="0">
                    <a:pos x="274" y="195"/>
                  </a:cxn>
                  <a:cxn ang="0">
                    <a:pos x="245" y="210"/>
                  </a:cxn>
                  <a:cxn ang="0">
                    <a:pos x="214" y="224"/>
                  </a:cxn>
                  <a:cxn ang="0">
                    <a:pos x="185" y="241"/>
                  </a:cxn>
                  <a:cxn ang="0">
                    <a:pos x="154" y="256"/>
                  </a:cxn>
                  <a:cxn ang="0">
                    <a:pos x="125" y="272"/>
                  </a:cxn>
                  <a:cxn ang="0">
                    <a:pos x="115" y="277"/>
                  </a:cxn>
                  <a:cxn ang="0">
                    <a:pos x="106" y="268"/>
                  </a:cxn>
                  <a:cxn ang="0">
                    <a:pos x="99" y="256"/>
                  </a:cxn>
                  <a:cxn ang="0">
                    <a:pos x="89" y="246"/>
                  </a:cxn>
                  <a:cxn ang="0">
                    <a:pos x="77" y="234"/>
                  </a:cxn>
                  <a:cxn ang="0">
                    <a:pos x="67" y="222"/>
                  </a:cxn>
                  <a:cxn ang="0">
                    <a:pos x="58" y="207"/>
                  </a:cxn>
                  <a:cxn ang="0">
                    <a:pos x="48" y="193"/>
                  </a:cxn>
                  <a:cxn ang="0">
                    <a:pos x="38" y="176"/>
                  </a:cxn>
                  <a:cxn ang="0">
                    <a:pos x="29" y="159"/>
                  </a:cxn>
                  <a:cxn ang="0">
                    <a:pos x="21" y="142"/>
                  </a:cxn>
                  <a:cxn ang="0">
                    <a:pos x="14" y="123"/>
                  </a:cxn>
                  <a:cxn ang="0">
                    <a:pos x="9" y="101"/>
                  </a:cxn>
                  <a:cxn ang="0">
                    <a:pos x="5" y="77"/>
                  </a:cxn>
                  <a:cxn ang="0">
                    <a:pos x="2" y="53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103" y="0"/>
                  </a:cxn>
                  <a:cxn ang="0">
                    <a:pos x="178" y="2"/>
                  </a:cxn>
                  <a:cxn ang="0">
                    <a:pos x="250" y="2"/>
                  </a:cxn>
                  <a:cxn ang="0">
                    <a:pos x="323" y="5"/>
                  </a:cxn>
                  <a:cxn ang="0">
                    <a:pos x="400" y="7"/>
                  </a:cxn>
                  <a:cxn ang="0">
                    <a:pos x="474" y="12"/>
                  </a:cxn>
                  <a:cxn ang="0">
                    <a:pos x="551" y="19"/>
                  </a:cxn>
                  <a:cxn ang="0">
                    <a:pos x="648" y="24"/>
                  </a:cxn>
                </a:cxnLst>
                <a:rect l="0" t="0" r="r" b="b"/>
                <a:pathLst>
                  <a:path w="648" h="277">
                    <a:moveTo>
                      <a:pt x="648" y="24"/>
                    </a:moveTo>
                    <a:lnTo>
                      <a:pt x="638" y="29"/>
                    </a:lnTo>
                    <a:lnTo>
                      <a:pt x="607" y="41"/>
                    </a:lnTo>
                    <a:lnTo>
                      <a:pt x="580" y="53"/>
                    </a:lnTo>
                    <a:lnTo>
                      <a:pt x="554" y="67"/>
                    </a:lnTo>
                    <a:lnTo>
                      <a:pt x="527" y="80"/>
                    </a:lnTo>
                    <a:lnTo>
                      <a:pt x="501" y="92"/>
                    </a:lnTo>
                    <a:lnTo>
                      <a:pt x="474" y="106"/>
                    </a:lnTo>
                    <a:lnTo>
                      <a:pt x="448" y="118"/>
                    </a:lnTo>
                    <a:lnTo>
                      <a:pt x="421" y="130"/>
                    </a:lnTo>
                    <a:lnTo>
                      <a:pt x="407" y="137"/>
                    </a:lnTo>
                    <a:lnTo>
                      <a:pt x="395" y="137"/>
                    </a:lnTo>
                    <a:lnTo>
                      <a:pt x="385" y="142"/>
                    </a:lnTo>
                    <a:lnTo>
                      <a:pt x="376" y="149"/>
                    </a:lnTo>
                    <a:lnTo>
                      <a:pt x="368" y="154"/>
                    </a:lnTo>
                    <a:lnTo>
                      <a:pt x="337" y="169"/>
                    </a:lnTo>
                    <a:lnTo>
                      <a:pt x="306" y="183"/>
                    </a:lnTo>
                    <a:lnTo>
                      <a:pt x="274" y="195"/>
                    </a:lnTo>
                    <a:lnTo>
                      <a:pt x="245" y="210"/>
                    </a:lnTo>
                    <a:lnTo>
                      <a:pt x="214" y="224"/>
                    </a:lnTo>
                    <a:lnTo>
                      <a:pt x="185" y="241"/>
                    </a:lnTo>
                    <a:lnTo>
                      <a:pt x="154" y="256"/>
                    </a:lnTo>
                    <a:lnTo>
                      <a:pt x="125" y="272"/>
                    </a:lnTo>
                    <a:lnTo>
                      <a:pt x="115" y="277"/>
                    </a:lnTo>
                    <a:lnTo>
                      <a:pt x="106" y="268"/>
                    </a:lnTo>
                    <a:lnTo>
                      <a:pt x="99" y="256"/>
                    </a:lnTo>
                    <a:lnTo>
                      <a:pt x="89" y="246"/>
                    </a:lnTo>
                    <a:lnTo>
                      <a:pt x="77" y="234"/>
                    </a:lnTo>
                    <a:lnTo>
                      <a:pt x="67" y="222"/>
                    </a:lnTo>
                    <a:lnTo>
                      <a:pt x="58" y="207"/>
                    </a:lnTo>
                    <a:lnTo>
                      <a:pt x="48" y="193"/>
                    </a:lnTo>
                    <a:lnTo>
                      <a:pt x="38" y="176"/>
                    </a:lnTo>
                    <a:lnTo>
                      <a:pt x="29" y="159"/>
                    </a:lnTo>
                    <a:lnTo>
                      <a:pt x="21" y="142"/>
                    </a:lnTo>
                    <a:lnTo>
                      <a:pt x="14" y="123"/>
                    </a:lnTo>
                    <a:lnTo>
                      <a:pt x="9" y="101"/>
                    </a:lnTo>
                    <a:lnTo>
                      <a:pt x="5" y="77"/>
                    </a:lnTo>
                    <a:lnTo>
                      <a:pt x="2" y="53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103" y="0"/>
                    </a:lnTo>
                    <a:lnTo>
                      <a:pt x="178" y="2"/>
                    </a:lnTo>
                    <a:lnTo>
                      <a:pt x="250" y="2"/>
                    </a:lnTo>
                    <a:lnTo>
                      <a:pt x="323" y="5"/>
                    </a:lnTo>
                    <a:lnTo>
                      <a:pt x="400" y="7"/>
                    </a:lnTo>
                    <a:lnTo>
                      <a:pt x="474" y="12"/>
                    </a:lnTo>
                    <a:lnTo>
                      <a:pt x="551" y="19"/>
                    </a:lnTo>
                    <a:lnTo>
                      <a:pt x="648" y="24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6" name="Freeform 110"/>
              <p:cNvSpPr>
                <a:spLocks/>
              </p:cNvSpPr>
              <p:nvPr/>
            </p:nvSpPr>
            <p:spPr bwMode="auto">
              <a:xfrm>
                <a:off x="3748" y="3154"/>
                <a:ext cx="116" cy="304"/>
              </a:xfrm>
              <a:custGeom>
                <a:avLst/>
                <a:gdLst/>
                <a:ahLst/>
                <a:cxnLst>
                  <a:cxn ang="0">
                    <a:pos x="116" y="294"/>
                  </a:cxn>
                  <a:cxn ang="0">
                    <a:pos x="111" y="304"/>
                  </a:cxn>
                  <a:cxn ang="0">
                    <a:pos x="102" y="304"/>
                  </a:cxn>
                  <a:cxn ang="0">
                    <a:pos x="90" y="289"/>
                  </a:cxn>
                  <a:cxn ang="0">
                    <a:pos x="78" y="272"/>
                  </a:cxn>
                  <a:cxn ang="0">
                    <a:pos x="65" y="256"/>
                  </a:cxn>
                  <a:cxn ang="0">
                    <a:pos x="53" y="239"/>
                  </a:cxn>
                  <a:cxn ang="0">
                    <a:pos x="41" y="219"/>
                  </a:cxn>
                  <a:cxn ang="0">
                    <a:pos x="32" y="198"/>
                  </a:cxn>
                  <a:cxn ang="0">
                    <a:pos x="25" y="178"/>
                  </a:cxn>
                  <a:cxn ang="0">
                    <a:pos x="15" y="154"/>
                  </a:cxn>
                  <a:cxn ang="0">
                    <a:pos x="10" y="137"/>
                  </a:cxn>
                  <a:cxn ang="0">
                    <a:pos x="8" y="121"/>
                  </a:cxn>
                  <a:cxn ang="0">
                    <a:pos x="3" y="101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48"/>
                  </a:cxn>
                  <a:cxn ang="0">
                    <a:pos x="0" y="29"/>
                  </a:cxn>
                  <a:cxn ang="0">
                    <a:pos x="3" y="10"/>
                  </a:cxn>
                  <a:cxn ang="0">
                    <a:pos x="10" y="0"/>
                  </a:cxn>
                  <a:cxn ang="0">
                    <a:pos x="10" y="17"/>
                  </a:cxn>
                  <a:cxn ang="0">
                    <a:pos x="10" y="46"/>
                  </a:cxn>
                  <a:cxn ang="0">
                    <a:pos x="10" y="58"/>
                  </a:cxn>
                  <a:cxn ang="0">
                    <a:pos x="12" y="77"/>
                  </a:cxn>
                  <a:cxn ang="0">
                    <a:pos x="12" y="94"/>
                  </a:cxn>
                  <a:cxn ang="0">
                    <a:pos x="15" y="111"/>
                  </a:cxn>
                  <a:cxn ang="0">
                    <a:pos x="20" y="125"/>
                  </a:cxn>
                  <a:cxn ang="0">
                    <a:pos x="22" y="140"/>
                  </a:cxn>
                  <a:cxn ang="0">
                    <a:pos x="27" y="152"/>
                  </a:cxn>
                  <a:cxn ang="0">
                    <a:pos x="32" y="164"/>
                  </a:cxn>
                  <a:cxn ang="0">
                    <a:pos x="41" y="186"/>
                  </a:cxn>
                  <a:cxn ang="0">
                    <a:pos x="51" y="203"/>
                  </a:cxn>
                  <a:cxn ang="0">
                    <a:pos x="61" y="222"/>
                  </a:cxn>
                  <a:cxn ang="0">
                    <a:pos x="73" y="239"/>
                  </a:cxn>
                  <a:cxn ang="0">
                    <a:pos x="82" y="253"/>
                  </a:cxn>
                  <a:cxn ang="0">
                    <a:pos x="94" y="268"/>
                  </a:cxn>
                  <a:cxn ang="0">
                    <a:pos x="104" y="282"/>
                  </a:cxn>
                  <a:cxn ang="0">
                    <a:pos x="116" y="294"/>
                  </a:cxn>
                </a:cxnLst>
                <a:rect l="0" t="0" r="r" b="b"/>
                <a:pathLst>
                  <a:path w="116" h="304">
                    <a:moveTo>
                      <a:pt x="116" y="294"/>
                    </a:moveTo>
                    <a:lnTo>
                      <a:pt x="111" y="304"/>
                    </a:lnTo>
                    <a:lnTo>
                      <a:pt x="102" y="304"/>
                    </a:lnTo>
                    <a:lnTo>
                      <a:pt x="90" y="289"/>
                    </a:lnTo>
                    <a:lnTo>
                      <a:pt x="78" y="272"/>
                    </a:lnTo>
                    <a:lnTo>
                      <a:pt x="65" y="256"/>
                    </a:lnTo>
                    <a:lnTo>
                      <a:pt x="53" y="239"/>
                    </a:lnTo>
                    <a:lnTo>
                      <a:pt x="41" y="219"/>
                    </a:lnTo>
                    <a:lnTo>
                      <a:pt x="32" y="198"/>
                    </a:lnTo>
                    <a:lnTo>
                      <a:pt x="25" y="178"/>
                    </a:lnTo>
                    <a:lnTo>
                      <a:pt x="15" y="154"/>
                    </a:lnTo>
                    <a:lnTo>
                      <a:pt x="10" y="137"/>
                    </a:lnTo>
                    <a:lnTo>
                      <a:pt x="8" y="121"/>
                    </a:lnTo>
                    <a:lnTo>
                      <a:pt x="3" y="101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3" y="10"/>
                    </a:lnTo>
                    <a:lnTo>
                      <a:pt x="10" y="0"/>
                    </a:lnTo>
                    <a:lnTo>
                      <a:pt x="10" y="17"/>
                    </a:lnTo>
                    <a:lnTo>
                      <a:pt x="10" y="46"/>
                    </a:lnTo>
                    <a:lnTo>
                      <a:pt x="10" y="58"/>
                    </a:lnTo>
                    <a:lnTo>
                      <a:pt x="12" y="77"/>
                    </a:lnTo>
                    <a:lnTo>
                      <a:pt x="12" y="94"/>
                    </a:lnTo>
                    <a:lnTo>
                      <a:pt x="15" y="111"/>
                    </a:lnTo>
                    <a:lnTo>
                      <a:pt x="20" y="125"/>
                    </a:lnTo>
                    <a:lnTo>
                      <a:pt x="22" y="140"/>
                    </a:lnTo>
                    <a:lnTo>
                      <a:pt x="27" y="152"/>
                    </a:lnTo>
                    <a:lnTo>
                      <a:pt x="32" y="164"/>
                    </a:lnTo>
                    <a:lnTo>
                      <a:pt x="41" y="186"/>
                    </a:lnTo>
                    <a:lnTo>
                      <a:pt x="51" y="203"/>
                    </a:lnTo>
                    <a:lnTo>
                      <a:pt x="61" y="222"/>
                    </a:lnTo>
                    <a:lnTo>
                      <a:pt x="73" y="239"/>
                    </a:lnTo>
                    <a:lnTo>
                      <a:pt x="82" y="253"/>
                    </a:lnTo>
                    <a:lnTo>
                      <a:pt x="94" y="268"/>
                    </a:lnTo>
                    <a:lnTo>
                      <a:pt x="104" y="282"/>
                    </a:lnTo>
                    <a:lnTo>
                      <a:pt x="116" y="294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7" name="Freeform 111"/>
              <p:cNvSpPr>
                <a:spLocks/>
              </p:cNvSpPr>
              <p:nvPr/>
            </p:nvSpPr>
            <p:spPr bwMode="auto">
              <a:xfrm>
                <a:off x="4452" y="3159"/>
                <a:ext cx="101" cy="26"/>
              </a:xfrm>
              <a:custGeom>
                <a:avLst/>
                <a:gdLst/>
                <a:ahLst/>
                <a:cxnLst>
                  <a:cxn ang="0">
                    <a:pos x="101" y="12"/>
                  </a:cxn>
                  <a:cxn ang="0">
                    <a:pos x="77" y="17"/>
                  </a:cxn>
                  <a:cxn ang="0">
                    <a:pos x="41" y="26"/>
                  </a:cxn>
                  <a:cxn ang="0">
                    <a:pos x="2" y="24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9" y="17"/>
                  </a:cxn>
                  <a:cxn ang="0">
                    <a:pos x="26" y="9"/>
                  </a:cxn>
                  <a:cxn ang="0">
                    <a:pos x="57" y="5"/>
                  </a:cxn>
                  <a:cxn ang="0">
                    <a:pos x="65" y="0"/>
                  </a:cxn>
                  <a:cxn ang="0">
                    <a:pos x="89" y="7"/>
                  </a:cxn>
                  <a:cxn ang="0">
                    <a:pos x="101" y="12"/>
                  </a:cxn>
                </a:cxnLst>
                <a:rect l="0" t="0" r="r" b="b"/>
                <a:pathLst>
                  <a:path w="101" h="26">
                    <a:moveTo>
                      <a:pt x="101" y="12"/>
                    </a:moveTo>
                    <a:lnTo>
                      <a:pt x="77" y="17"/>
                    </a:lnTo>
                    <a:lnTo>
                      <a:pt x="41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9" y="17"/>
                    </a:lnTo>
                    <a:lnTo>
                      <a:pt x="26" y="9"/>
                    </a:lnTo>
                    <a:lnTo>
                      <a:pt x="57" y="5"/>
                    </a:lnTo>
                    <a:lnTo>
                      <a:pt x="65" y="0"/>
                    </a:lnTo>
                    <a:lnTo>
                      <a:pt x="89" y="7"/>
                    </a:lnTo>
                    <a:lnTo>
                      <a:pt x="101" y="12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8" name="Freeform 112"/>
              <p:cNvSpPr>
                <a:spLocks/>
              </p:cNvSpPr>
              <p:nvPr/>
            </p:nvSpPr>
            <p:spPr bwMode="auto">
              <a:xfrm>
                <a:off x="4777" y="3159"/>
                <a:ext cx="26" cy="12"/>
              </a:xfrm>
              <a:custGeom>
                <a:avLst/>
                <a:gdLst/>
                <a:ahLst/>
                <a:cxnLst>
                  <a:cxn ang="0">
                    <a:pos x="26" y="7"/>
                  </a:cxn>
                  <a:cxn ang="0">
                    <a:pos x="17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26" y="2"/>
                  </a:cxn>
                  <a:cxn ang="0">
                    <a:pos x="26" y="7"/>
                  </a:cxn>
                </a:cxnLst>
                <a:rect l="0" t="0" r="r" b="b"/>
                <a:pathLst>
                  <a:path w="26" h="12">
                    <a:moveTo>
                      <a:pt x="26" y="7"/>
                    </a:moveTo>
                    <a:lnTo>
                      <a:pt x="17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26" y="2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89" name="Freeform 113"/>
              <p:cNvSpPr>
                <a:spLocks/>
              </p:cNvSpPr>
              <p:nvPr/>
            </p:nvSpPr>
            <p:spPr bwMode="auto">
              <a:xfrm>
                <a:off x="3857" y="3176"/>
                <a:ext cx="99" cy="72"/>
              </a:xfrm>
              <a:custGeom>
                <a:avLst/>
                <a:gdLst/>
                <a:ahLst/>
                <a:cxnLst>
                  <a:cxn ang="0">
                    <a:pos x="79" y="12"/>
                  </a:cxn>
                  <a:cxn ang="0">
                    <a:pos x="91" y="24"/>
                  </a:cxn>
                  <a:cxn ang="0">
                    <a:pos x="99" y="38"/>
                  </a:cxn>
                  <a:cxn ang="0">
                    <a:pos x="99" y="48"/>
                  </a:cxn>
                  <a:cxn ang="0">
                    <a:pos x="91" y="62"/>
                  </a:cxn>
                  <a:cxn ang="0">
                    <a:pos x="79" y="67"/>
                  </a:cxn>
                  <a:cxn ang="0">
                    <a:pos x="65" y="72"/>
                  </a:cxn>
                  <a:cxn ang="0">
                    <a:pos x="46" y="72"/>
                  </a:cxn>
                  <a:cxn ang="0">
                    <a:pos x="21" y="67"/>
                  </a:cxn>
                  <a:cxn ang="0">
                    <a:pos x="14" y="62"/>
                  </a:cxn>
                  <a:cxn ang="0">
                    <a:pos x="5" y="53"/>
                  </a:cxn>
                  <a:cxn ang="0">
                    <a:pos x="0" y="38"/>
                  </a:cxn>
                  <a:cxn ang="0">
                    <a:pos x="0" y="29"/>
                  </a:cxn>
                  <a:cxn ang="0">
                    <a:pos x="7" y="19"/>
                  </a:cxn>
                  <a:cxn ang="0">
                    <a:pos x="21" y="7"/>
                  </a:cxn>
                  <a:cxn ang="0">
                    <a:pos x="38" y="2"/>
                  </a:cxn>
                  <a:cxn ang="0">
                    <a:pos x="41" y="0"/>
                  </a:cxn>
                  <a:cxn ang="0">
                    <a:pos x="62" y="4"/>
                  </a:cxn>
                  <a:cxn ang="0">
                    <a:pos x="79" y="12"/>
                  </a:cxn>
                </a:cxnLst>
                <a:rect l="0" t="0" r="r" b="b"/>
                <a:pathLst>
                  <a:path w="99" h="72">
                    <a:moveTo>
                      <a:pt x="79" y="12"/>
                    </a:moveTo>
                    <a:lnTo>
                      <a:pt x="91" y="24"/>
                    </a:lnTo>
                    <a:lnTo>
                      <a:pt x="99" y="38"/>
                    </a:lnTo>
                    <a:lnTo>
                      <a:pt x="99" y="48"/>
                    </a:lnTo>
                    <a:lnTo>
                      <a:pt x="91" y="62"/>
                    </a:lnTo>
                    <a:lnTo>
                      <a:pt x="79" y="67"/>
                    </a:lnTo>
                    <a:lnTo>
                      <a:pt x="65" y="72"/>
                    </a:lnTo>
                    <a:lnTo>
                      <a:pt x="46" y="72"/>
                    </a:lnTo>
                    <a:lnTo>
                      <a:pt x="21" y="67"/>
                    </a:lnTo>
                    <a:lnTo>
                      <a:pt x="14" y="62"/>
                    </a:lnTo>
                    <a:lnTo>
                      <a:pt x="5" y="53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7" y="19"/>
                    </a:lnTo>
                    <a:lnTo>
                      <a:pt x="21" y="7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62" y="4"/>
                    </a:lnTo>
                    <a:lnTo>
                      <a:pt x="7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0" name="Freeform 114"/>
              <p:cNvSpPr>
                <a:spLocks/>
              </p:cNvSpPr>
              <p:nvPr/>
            </p:nvSpPr>
            <p:spPr bwMode="auto">
              <a:xfrm>
                <a:off x="4300" y="3183"/>
                <a:ext cx="36" cy="34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34" y="10"/>
                  </a:cxn>
                  <a:cxn ang="0">
                    <a:pos x="34" y="12"/>
                  </a:cxn>
                  <a:cxn ang="0">
                    <a:pos x="34" y="17"/>
                  </a:cxn>
                  <a:cxn ang="0">
                    <a:pos x="36" y="19"/>
                  </a:cxn>
                  <a:cxn ang="0">
                    <a:pos x="29" y="29"/>
                  </a:cxn>
                  <a:cxn ang="0">
                    <a:pos x="19" y="34"/>
                  </a:cxn>
                  <a:cxn ang="0">
                    <a:pos x="10" y="31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17" y="2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9" y="7"/>
                  </a:cxn>
                </a:cxnLst>
                <a:rect l="0" t="0" r="r" b="b"/>
                <a:pathLst>
                  <a:path w="36" h="34">
                    <a:moveTo>
                      <a:pt x="29" y="7"/>
                    </a:moveTo>
                    <a:lnTo>
                      <a:pt x="34" y="10"/>
                    </a:lnTo>
                    <a:lnTo>
                      <a:pt x="34" y="12"/>
                    </a:lnTo>
                    <a:lnTo>
                      <a:pt x="34" y="17"/>
                    </a:lnTo>
                    <a:lnTo>
                      <a:pt x="36" y="19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0" y="31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1" name="Freeform 115"/>
              <p:cNvSpPr>
                <a:spLocks/>
              </p:cNvSpPr>
              <p:nvPr/>
            </p:nvSpPr>
            <p:spPr bwMode="auto">
              <a:xfrm>
                <a:off x="4842" y="3183"/>
                <a:ext cx="22" cy="7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17" y="7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22" y="5"/>
                  </a:cxn>
                </a:cxnLst>
                <a:rect l="0" t="0" r="r" b="b"/>
                <a:pathLst>
                  <a:path w="22" h="7">
                    <a:moveTo>
                      <a:pt x="22" y="5"/>
                    </a:moveTo>
                    <a:lnTo>
                      <a:pt x="17" y="7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19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2" name="Freeform 116"/>
              <p:cNvSpPr>
                <a:spLocks/>
              </p:cNvSpPr>
              <p:nvPr/>
            </p:nvSpPr>
            <p:spPr bwMode="auto">
              <a:xfrm>
                <a:off x="4139" y="3183"/>
                <a:ext cx="94" cy="82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6" y="22"/>
                  </a:cxn>
                  <a:cxn ang="0">
                    <a:pos x="89" y="26"/>
                  </a:cxn>
                  <a:cxn ang="0">
                    <a:pos x="91" y="34"/>
                  </a:cxn>
                  <a:cxn ang="0">
                    <a:pos x="94" y="41"/>
                  </a:cxn>
                  <a:cxn ang="0">
                    <a:pos x="91" y="55"/>
                  </a:cxn>
                  <a:cxn ang="0">
                    <a:pos x="81" y="67"/>
                  </a:cxn>
                  <a:cxn ang="0">
                    <a:pos x="69" y="75"/>
                  </a:cxn>
                  <a:cxn ang="0">
                    <a:pos x="53" y="79"/>
                  </a:cxn>
                  <a:cxn ang="0">
                    <a:pos x="31" y="82"/>
                  </a:cxn>
                  <a:cxn ang="0">
                    <a:pos x="19" y="79"/>
                  </a:cxn>
                  <a:cxn ang="0">
                    <a:pos x="12" y="75"/>
                  </a:cxn>
                  <a:cxn ang="0">
                    <a:pos x="2" y="63"/>
                  </a:cxn>
                  <a:cxn ang="0">
                    <a:pos x="0" y="53"/>
                  </a:cxn>
                  <a:cxn ang="0">
                    <a:pos x="0" y="41"/>
                  </a:cxn>
                  <a:cxn ang="0">
                    <a:pos x="4" y="26"/>
                  </a:cxn>
                  <a:cxn ang="0">
                    <a:pos x="12" y="12"/>
                  </a:cxn>
                  <a:cxn ang="0">
                    <a:pos x="21" y="5"/>
                  </a:cxn>
                  <a:cxn ang="0">
                    <a:pos x="33" y="2"/>
                  </a:cxn>
                  <a:cxn ang="0">
                    <a:pos x="41" y="0"/>
                  </a:cxn>
                  <a:cxn ang="0">
                    <a:pos x="55" y="2"/>
                  </a:cxn>
                  <a:cxn ang="0">
                    <a:pos x="72" y="12"/>
                  </a:cxn>
                </a:cxnLst>
                <a:rect l="0" t="0" r="r" b="b"/>
                <a:pathLst>
                  <a:path w="94" h="82">
                    <a:moveTo>
                      <a:pt x="72" y="12"/>
                    </a:moveTo>
                    <a:lnTo>
                      <a:pt x="86" y="22"/>
                    </a:lnTo>
                    <a:lnTo>
                      <a:pt x="89" y="26"/>
                    </a:lnTo>
                    <a:lnTo>
                      <a:pt x="91" y="34"/>
                    </a:lnTo>
                    <a:lnTo>
                      <a:pt x="94" y="41"/>
                    </a:lnTo>
                    <a:lnTo>
                      <a:pt x="91" y="55"/>
                    </a:lnTo>
                    <a:lnTo>
                      <a:pt x="81" y="67"/>
                    </a:lnTo>
                    <a:lnTo>
                      <a:pt x="69" y="75"/>
                    </a:lnTo>
                    <a:lnTo>
                      <a:pt x="53" y="79"/>
                    </a:lnTo>
                    <a:lnTo>
                      <a:pt x="31" y="82"/>
                    </a:lnTo>
                    <a:lnTo>
                      <a:pt x="19" y="79"/>
                    </a:lnTo>
                    <a:lnTo>
                      <a:pt x="12" y="75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4" y="26"/>
                    </a:lnTo>
                    <a:lnTo>
                      <a:pt x="12" y="12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1" y="0"/>
                    </a:lnTo>
                    <a:lnTo>
                      <a:pt x="55" y="2"/>
                    </a:ln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3" name="Freeform 117"/>
              <p:cNvSpPr>
                <a:spLocks/>
              </p:cNvSpPr>
              <p:nvPr/>
            </p:nvSpPr>
            <p:spPr bwMode="auto">
              <a:xfrm>
                <a:off x="3862" y="3185"/>
                <a:ext cx="86" cy="58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82" y="17"/>
                  </a:cxn>
                  <a:cxn ang="0">
                    <a:pos x="86" y="27"/>
                  </a:cxn>
                  <a:cxn ang="0">
                    <a:pos x="86" y="39"/>
                  </a:cxn>
                  <a:cxn ang="0">
                    <a:pos x="82" y="41"/>
                  </a:cxn>
                  <a:cxn ang="0">
                    <a:pos x="79" y="49"/>
                  </a:cxn>
                  <a:cxn ang="0">
                    <a:pos x="72" y="56"/>
                  </a:cxn>
                  <a:cxn ang="0">
                    <a:pos x="55" y="58"/>
                  </a:cxn>
                  <a:cxn ang="0">
                    <a:pos x="36" y="58"/>
                  </a:cxn>
                  <a:cxn ang="0">
                    <a:pos x="16" y="51"/>
                  </a:cxn>
                  <a:cxn ang="0">
                    <a:pos x="7" y="44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7" y="12"/>
                  </a:cxn>
                  <a:cxn ang="0">
                    <a:pos x="16" y="5"/>
                  </a:cxn>
                  <a:cxn ang="0">
                    <a:pos x="29" y="0"/>
                  </a:cxn>
                  <a:cxn ang="0">
                    <a:pos x="48" y="3"/>
                  </a:cxn>
                  <a:cxn ang="0">
                    <a:pos x="74" y="10"/>
                  </a:cxn>
                </a:cxnLst>
                <a:rect l="0" t="0" r="r" b="b"/>
                <a:pathLst>
                  <a:path w="86" h="58">
                    <a:moveTo>
                      <a:pt x="74" y="10"/>
                    </a:moveTo>
                    <a:lnTo>
                      <a:pt x="82" y="17"/>
                    </a:lnTo>
                    <a:lnTo>
                      <a:pt x="86" y="27"/>
                    </a:lnTo>
                    <a:lnTo>
                      <a:pt x="86" y="39"/>
                    </a:lnTo>
                    <a:lnTo>
                      <a:pt x="82" y="41"/>
                    </a:lnTo>
                    <a:lnTo>
                      <a:pt x="79" y="49"/>
                    </a:lnTo>
                    <a:lnTo>
                      <a:pt x="72" y="56"/>
                    </a:lnTo>
                    <a:lnTo>
                      <a:pt x="55" y="58"/>
                    </a:lnTo>
                    <a:lnTo>
                      <a:pt x="36" y="58"/>
                    </a:lnTo>
                    <a:lnTo>
                      <a:pt x="16" y="51"/>
                    </a:lnTo>
                    <a:lnTo>
                      <a:pt x="7" y="44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12"/>
                    </a:lnTo>
                    <a:lnTo>
                      <a:pt x="16" y="5"/>
                    </a:lnTo>
                    <a:lnTo>
                      <a:pt x="29" y="0"/>
                    </a:lnTo>
                    <a:lnTo>
                      <a:pt x="48" y="3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4" name="Freeform 118"/>
              <p:cNvSpPr>
                <a:spLocks/>
              </p:cNvSpPr>
              <p:nvPr/>
            </p:nvSpPr>
            <p:spPr bwMode="auto">
              <a:xfrm>
                <a:off x="4310" y="3188"/>
                <a:ext cx="16" cy="14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7" y="14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6" y="5"/>
                  </a:cxn>
                </a:cxnLst>
                <a:rect l="0" t="0" r="r" b="b"/>
                <a:pathLst>
                  <a:path w="16" h="14">
                    <a:moveTo>
                      <a:pt x="16" y="5"/>
                    </a:moveTo>
                    <a:lnTo>
                      <a:pt x="7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5" name="Freeform 119"/>
              <p:cNvSpPr>
                <a:spLocks/>
              </p:cNvSpPr>
              <p:nvPr/>
            </p:nvSpPr>
            <p:spPr bwMode="auto">
              <a:xfrm>
                <a:off x="4143" y="3188"/>
                <a:ext cx="85" cy="72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80" y="19"/>
                  </a:cxn>
                  <a:cxn ang="0">
                    <a:pos x="85" y="36"/>
                  </a:cxn>
                  <a:cxn ang="0">
                    <a:pos x="82" y="48"/>
                  </a:cxn>
                  <a:cxn ang="0">
                    <a:pos x="73" y="58"/>
                  </a:cxn>
                  <a:cxn ang="0">
                    <a:pos x="58" y="65"/>
                  </a:cxn>
                  <a:cxn ang="0">
                    <a:pos x="44" y="72"/>
                  </a:cxn>
                  <a:cxn ang="0">
                    <a:pos x="25" y="72"/>
                  </a:cxn>
                  <a:cxn ang="0">
                    <a:pos x="12" y="67"/>
                  </a:cxn>
                  <a:cxn ang="0">
                    <a:pos x="3" y="58"/>
                  </a:cxn>
                  <a:cxn ang="0">
                    <a:pos x="0" y="48"/>
                  </a:cxn>
                  <a:cxn ang="0">
                    <a:pos x="0" y="38"/>
                  </a:cxn>
                  <a:cxn ang="0">
                    <a:pos x="5" y="21"/>
                  </a:cxn>
                  <a:cxn ang="0">
                    <a:pos x="10" y="12"/>
                  </a:cxn>
                  <a:cxn ang="0">
                    <a:pos x="22" y="5"/>
                  </a:cxn>
                  <a:cxn ang="0">
                    <a:pos x="37" y="0"/>
                  </a:cxn>
                  <a:cxn ang="0">
                    <a:pos x="49" y="2"/>
                  </a:cxn>
                  <a:cxn ang="0">
                    <a:pos x="61" y="7"/>
                  </a:cxn>
                </a:cxnLst>
                <a:rect l="0" t="0" r="r" b="b"/>
                <a:pathLst>
                  <a:path w="85" h="72">
                    <a:moveTo>
                      <a:pt x="61" y="7"/>
                    </a:moveTo>
                    <a:lnTo>
                      <a:pt x="80" y="19"/>
                    </a:lnTo>
                    <a:lnTo>
                      <a:pt x="85" y="36"/>
                    </a:lnTo>
                    <a:lnTo>
                      <a:pt x="82" y="48"/>
                    </a:lnTo>
                    <a:lnTo>
                      <a:pt x="73" y="58"/>
                    </a:lnTo>
                    <a:lnTo>
                      <a:pt x="58" y="65"/>
                    </a:lnTo>
                    <a:lnTo>
                      <a:pt x="44" y="72"/>
                    </a:lnTo>
                    <a:lnTo>
                      <a:pt x="25" y="72"/>
                    </a:lnTo>
                    <a:lnTo>
                      <a:pt x="12" y="67"/>
                    </a:lnTo>
                    <a:lnTo>
                      <a:pt x="3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1"/>
                    </a:lnTo>
                    <a:lnTo>
                      <a:pt x="10" y="12"/>
                    </a:lnTo>
                    <a:lnTo>
                      <a:pt x="22" y="5"/>
                    </a:lnTo>
                    <a:lnTo>
                      <a:pt x="37" y="0"/>
                    </a:lnTo>
                    <a:lnTo>
                      <a:pt x="49" y="2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6" name="Freeform 120"/>
              <p:cNvSpPr>
                <a:spLocks/>
              </p:cNvSpPr>
              <p:nvPr/>
            </p:nvSpPr>
            <p:spPr bwMode="auto">
              <a:xfrm>
                <a:off x="4151" y="3193"/>
                <a:ext cx="57" cy="26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55" y="9"/>
                  </a:cxn>
                  <a:cxn ang="0">
                    <a:pos x="57" y="9"/>
                  </a:cxn>
                  <a:cxn ang="0">
                    <a:pos x="43" y="2"/>
                  </a:cxn>
                  <a:cxn ang="0">
                    <a:pos x="31" y="4"/>
                  </a:cxn>
                  <a:cxn ang="0">
                    <a:pos x="14" y="12"/>
                  </a:cxn>
                  <a:cxn ang="0">
                    <a:pos x="9" y="16"/>
                  </a:cxn>
                  <a:cxn ang="0">
                    <a:pos x="2" y="26"/>
                  </a:cxn>
                  <a:cxn ang="0">
                    <a:pos x="0" y="26"/>
                  </a:cxn>
                  <a:cxn ang="0">
                    <a:pos x="0" y="24"/>
                  </a:cxn>
                  <a:cxn ang="0">
                    <a:pos x="2" y="12"/>
                  </a:cxn>
                  <a:cxn ang="0">
                    <a:pos x="9" y="4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8" y="0"/>
                  </a:cxn>
                  <a:cxn ang="0">
                    <a:pos x="50" y="4"/>
                  </a:cxn>
                </a:cxnLst>
                <a:rect l="0" t="0" r="r" b="b"/>
                <a:pathLst>
                  <a:path w="57" h="26">
                    <a:moveTo>
                      <a:pt x="50" y="4"/>
                    </a:moveTo>
                    <a:lnTo>
                      <a:pt x="55" y="9"/>
                    </a:lnTo>
                    <a:lnTo>
                      <a:pt x="57" y="9"/>
                    </a:lnTo>
                    <a:lnTo>
                      <a:pt x="43" y="2"/>
                    </a:lnTo>
                    <a:lnTo>
                      <a:pt x="31" y="4"/>
                    </a:lnTo>
                    <a:lnTo>
                      <a:pt x="14" y="12"/>
                    </a:lnTo>
                    <a:lnTo>
                      <a:pt x="9" y="1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12"/>
                    </a:lnTo>
                    <a:lnTo>
                      <a:pt x="9" y="4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7" name="Freeform 121"/>
              <p:cNvSpPr>
                <a:spLocks/>
              </p:cNvSpPr>
              <p:nvPr/>
            </p:nvSpPr>
            <p:spPr bwMode="auto">
              <a:xfrm>
                <a:off x="3910" y="3183"/>
                <a:ext cx="532" cy="419"/>
              </a:xfrm>
              <a:custGeom>
                <a:avLst/>
                <a:gdLst/>
                <a:ahLst/>
                <a:cxnLst>
                  <a:cxn ang="0">
                    <a:pos x="332" y="419"/>
                  </a:cxn>
                  <a:cxn ang="0">
                    <a:pos x="310" y="417"/>
                  </a:cxn>
                  <a:cxn ang="0">
                    <a:pos x="286" y="412"/>
                  </a:cxn>
                  <a:cxn ang="0">
                    <a:pos x="262" y="405"/>
                  </a:cxn>
                  <a:cxn ang="0">
                    <a:pos x="236" y="398"/>
                  </a:cxn>
                  <a:cxn ang="0">
                    <a:pos x="209" y="388"/>
                  </a:cxn>
                  <a:cxn ang="0">
                    <a:pos x="185" y="376"/>
                  </a:cxn>
                  <a:cxn ang="0">
                    <a:pos x="159" y="364"/>
                  </a:cxn>
                  <a:cxn ang="0">
                    <a:pos x="135" y="352"/>
                  </a:cxn>
                  <a:cxn ang="0">
                    <a:pos x="108" y="337"/>
                  </a:cxn>
                  <a:cxn ang="0">
                    <a:pos x="84" y="323"/>
                  </a:cxn>
                  <a:cxn ang="0">
                    <a:pos x="62" y="311"/>
                  </a:cxn>
                  <a:cxn ang="0">
                    <a:pos x="43" y="296"/>
                  </a:cxn>
                  <a:cxn ang="0">
                    <a:pos x="29" y="284"/>
                  </a:cxn>
                  <a:cxn ang="0">
                    <a:pos x="14" y="272"/>
                  </a:cxn>
                  <a:cxn ang="0">
                    <a:pos x="7" y="263"/>
                  </a:cxn>
                  <a:cxn ang="0">
                    <a:pos x="0" y="253"/>
                  </a:cxn>
                  <a:cxn ang="0">
                    <a:pos x="31" y="236"/>
                  </a:cxn>
                  <a:cxn ang="0">
                    <a:pos x="60" y="219"/>
                  </a:cxn>
                  <a:cxn ang="0">
                    <a:pos x="91" y="205"/>
                  </a:cxn>
                  <a:cxn ang="0">
                    <a:pos x="123" y="188"/>
                  </a:cxn>
                  <a:cxn ang="0">
                    <a:pos x="154" y="174"/>
                  </a:cxn>
                  <a:cxn ang="0">
                    <a:pos x="185" y="159"/>
                  </a:cxn>
                  <a:cxn ang="0">
                    <a:pos x="217" y="147"/>
                  </a:cxn>
                  <a:cxn ang="0">
                    <a:pos x="248" y="135"/>
                  </a:cxn>
                  <a:cxn ang="0">
                    <a:pos x="250" y="135"/>
                  </a:cxn>
                  <a:cxn ang="0">
                    <a:pos x="253" y="140"/>
                  </a:cxn>
                  <a:cxn ang="0">
                    <a:pos x="262" y="149"/>
                  </a:cxn>
                  <a:cxn ang="0">
                    <a:pos x="267" y="152"/>
                  </a:cxn>
                  <a:cxn ang="0">
                    <a:pos x="284" y="149"/>
                  </a:cxn>
                  <a:cxn ang="0">
                    <a:pos x="298" y="140"/>
                  </a:cxn>
                  <a:cxn ang="0">
                    <a:pos x="301" y="133"/>
                  </a:cxn>
                  <a:cxn ang="0">
                    <a:pos x="298" y="123"/>
                  </a:cxn>
                  <a:cxn ang="0">
                    <a:pos x="291" y="113"/>
                  </a:cxn>
                  <a:cxn ang="0">
                    <a:pos x="320" y="101"/>
                  </a:cxn>
                  <a:cxn ang="0">
                    <a:pos x="347" y="87"/>
                  </a:cxn>
                  <a:cxn ang="0">
                    <a:pos x="376" y="72"/>
                  </a:cxn>
                  <a:cxn ang="0">
                    <a:pos x="402" y="60"/>
                  </a:cxn>
                  <a:cxn ang="0">
                    <a:pos x="431" y="46"/>
                  </a:cxn>
                  <a:cxn ang="0">
                    <a:pos x="457" y="34"/>
                  </a:cxn>
                  <a:cxn ang="0">
                    <a:pos x="486" y="22"/>
                  </a:cxn>
                  <a:cxn ang="0">
                    <a:pos x="513" y="10"/>
                  </a:cxn>
                  <a:cxn ang="0">
                    <a:pos x="532" y="0"/>
                  </a:cxn>
                  <a:cxn ang="0">
                    <a:pos x="530" y="10"/>
                  </a:cxn>
                  <a:cxn ang="0">
                    <a:pos x="508" y="60"/>
                  </a:cxn>
                  <a:cxn ang="0">
                    <a:pos x="484" y="113"/>
                  </a:cxn>
                  <a:cxn ang="0">
                    <a:pos x="457" y="164"/>
                  </a:cxn>
                  <a:cxn ang="0">
                    <a:pos x="433" y="214"/>
                  </a:cxn>
                  <a:cxn ang="0">
                    <a:pos x="407" y="265"/>
                  </a:cxn>
                  <a:cxn ang="0">
                    <a:pos x="380" y="316"/>
                  </a:cxn>
                  <a:cxn ang="0">
                    <a:pos x="356" y="366"/>
                  </a:cxn>
                  <a:cxn ang="0">
                    <a:pos x="332" y="419"/>
                  </a:cxn>
                </a:cxnLst>
                <a:rect l="0" t="0" r="r" b="b"/>
                <a:pathLst>
                  <a:path w="532" h="419">
                    <a:moveTo>
                      <a:pt x="332" y="419"/>
                    </a:moveTo>
                    <a:lnTo>
                      <a:pt x="310" y="417"/>
                    </a:lnTo>
                    <a:lnTo>
                      <a:pt x="286" y="412"/>
                    </a:lnTo>
                    <a:lnTo>
                      <a:pt x="262" y="405"/>
                    </a:lnTo>
                    <a:lnTo>
                      <a:pt x="236" y="398"/>
                    </a:lnTo>
                    <a:lnTo>
                      <a:pt x="209" y="388"/>
                    </a:lnTo>
                    <a:lnTo>
                      <a:pt x="185" y="376"/>
                    </a:lnTo>
                    <a:lnTo>
                      <a:pt x="159" y="364"/>
                    </a:lnTo>
                    <a:lnTo>
                      <a:pt x="135" y="352"/>
                    </a:lnTo>
                    <a:lnTo>
                      <a:pt x="108" y="337"/>
                    </a:lnTo>
                    <a:lnTo>
                      <a:pt x="84" y="323"/>
                    </a:lnTo>
                    <a:lnTo>
                      <a:pt x="62" y="311"/>
                    </a:lnTo>
                    <a:lnTo>
                      <a:pt x="43" y="296"/>
                    </a:lnTo>
                    <a:lnTo>
                      <a:pt x="29" y="284"/>
                    </a:lnTo>
                    <a:lnTo>
                      <a:pt x="14" y="272"/>
                    </a:lnTo>
                    <a:lnTo>
                      <a:pt x="7" y="263"/>
                    </a:lnTo>
                    <a:lnTo>
                      <a:pt x="0" y="253"/>
                    </a:lnTo>
                    <a:lnTo>
                      <a:pt x="31" y="236"/>
                    </a:lnTo>
                    <a:lnTo>
                      <a:pt x="60" y="219"/>
                    </a:lnTo>
                    <a:lnTo>
                      <a:pt x="91" y="205"/>
                    </a:lnTo>
                    <a:lnTo>
                      <a:pt x="123" y="188"/>
                    </a:lnTo>
                    <a:lnTo>
                      <a:pt x="154" y="174"/>
                    </a:lnTo>
                    <a:lnTo>
                      <a:pt x="185" y="159"/>
                    </a:lnTo>
                    <a:lnTo>
                      <a:pt x="217" y="147"/>
                    </a:lnTo>
                    <a:lnTo>
                      <a:pt x="248" y="135"/>
                    </a:lnTo>
                    <a:lnTo>
                      <a:pt x="250" y="135"/>
                    </a:lnTo>
                    <a:lnTo>
                      <a:pt x="253" y="140"/>
                    </a:lnTo>
                    <a:lnTo>
                      <a:pt x="262" y="149"/>
                    </a:lnTo>
                    <a:lnTo>
                      <a:pt x="267" y="152"/>
                    </a:lnTo>
                    <a:lnTo>
                      <a:pt x="284" y="149"/>
                    </a:lnTo>
                    <a:lnTo>
                      <a:pt x="298" y="140"/>
                    </a:lnTo>
                    <a:lnTo>
                      <a:pt x="301" y="133"/>
                    </a:lnTo>
                    <a:lnTo>
                      <a:pt x="298" y="123"/>
                    </a:lnTo>
                    <a:lnTo>
                      <a:pt x="291" y="113"/>
                    </a:lnTo>
                    <a:lnTo>
                      <a:pt x="320" y="101"/>
                    </a:lnTo>
                    <a:lnTo>
                      <a:pt x="347" y="87"/>
                    </a:lnTo>
                    <a:lnTo>
                      <a:pt x="376" y="72"/>
                    </a:lnTo>
                    <a:lnTo>
                      <a:pt x="402" y="60"/>
                    </a:lnTo>
                    <a:lnTo>
                      <a:pt x="431" y="46"/>
                    </a:lnTo>
                    <a:lnTo>
                      <a:pt x="457" y="34"/>
                    </a:lnTo>
                    <a:lnTo>
                      <a:pt x="486" y="22"/>
                    </a:lnTo>
                    <a:lnTo>
                      <a:pt x="513" y="10"/>
                    </a:lnTo>
                    <a:lnTo>
                      <a:pt x="532" y="0"/>
                    </a:lnTo>
                    <a:lnTo>
                      <a:pt x="530" y="10"/>
                    </a:lnTo>
                    <a:lnTo>
                      <a:pt x="508" y="60"/>
                    </a:lnTo>
                    <a:lnTo>
                      <a:pt x="484" y="113"/>
                    </a:lnTo>
                    <a:lnTo>
                      <a:pt x="457" y="164"/>
                    </a:lnTo>
                    <a:lnTo>
                      <a:pt x="433" y="214"/>
                    </a:lnTo>
                    <a:lnTo>
                      <a:pt x="407" y="265"/>
                    </a:lnTo>
                    <a:lnTo>
                      <a:pt x="380" y="316"/>
                    </a:lnTo>
                    <a:lnTo>
                      <a:pt x="356" y="366"/>
                    </a:lnTo>
                    <a:lnTo>
                      <a:pt x="332" y="419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8" name="Freeform 122"/>
              <p:cNvSpPr>
                <a:spLocks/>
              </p:cNvSpPr>
              <p:nvPr/>
            </p:nvSpPr>
            <p:spPr bwMode="auto">
              <a:xfrm>
                <a:off x="4249" y="3185"/>
                <a:ext cx="391" cy="451"/>
              </a:xfrm>
              <a:custGeom>
                <a:avLst/>
                <a:gdLst/>
                <a:ahLst/>
                <a:cxnLst>
                  <a:cxn ang="0">
                    <a:pos x="280" y="155"/>
                  </a:cxn>
                  <a:cxn ang="0">
                    <a:pos x="282" y="179"/>
                  </a:cxn>
                  <a:cxn ang="0">
                    <a:pos x="282" y="203"/>
                  </a:cxn>
                  <a:cxn ang="0">
                    <a:pos x="292" y="256"/>
                  </a:cxn>
                  <a:cxn ang="0">
                    <a:pos x="316" y="280"/>
                  </a:cxn>
                  <a:cxn ang="0">
                    <a:pos x="340" y="309"/>
                  </a:cxn>
                  <a:cxn ang="0">
                    <a:pos x="357" y="328"/>
                  </a:cxn>
                  <a:cxn ang="0">
                    <a:pos x="366" y="355"/>
                  </a:cxn>
                  <a:cxn ang="0">
                    <a:pos x="376" y="384"/>
                  </a:cxn>
                  <a:cxn ang="0">
                    <a:pos x="386" y="413"/>
                  </a:cxn>
                  <a:cxn ang="0">
                    <a:pos x="383" y="427"/>
                  </a:cxn>
                  <a:cxn ang="0">
                    <a:pos x="364" y="432"/>
                  </a:cxn>
                  <a:cxn ang="0">
                    <a:pos x="345" y="437"/>
                  </a:cxn>
                  <a:cxn ang="0">
                    <a:pos x="321" y="439"/>
                  </a:cxn>
                  <a:cxn ang="0">
                    <a:pos x="297" y="444"/>
                  </a:cxn>
                  <a:cxn ang="0">
                    <a:pos x="273" y="446"/>
                  </a:cxn>
                  <a:cxn ang="0">
                    <a:pos x="246" y="449"/>
                  </a:cxn>
                  <a:cxn ang="0">
                    <a:pos x="220" y="451"/>
                  </a:cxn>
                  <a:cxn ang="0">
                    <a:pos x="193" y="451"/>
                  </a:cxn>
                  <a:cxn ang="0">
                    <a:pos x="167" y="451"/>
                  </a:cxn>
                  <a:cxn ang="0">
                    <a:pos x="140" y="451"/>
                  </a:cxn>
                  <a:cxn ang="0">
                    <a:pos x="111" y="449"/>
                  </a:cxn>
                  <a:cxn ang="0">
                    <a:pos x="87" y="444"/>
                  </a:cxn>
                  <a:cxn ang="0">
                    <a:pos x="61" y="439"/>
                  </a:cxn>
                  <a:cxn ang="0">
                    <a:pos x="37" y="432"/>
                  </a:cxn>
                  <a:cxn ang="0">
                    <a:pos x="5" y="425"/>
                  </a:cxn>
                  <a:cxn ang="0">
                    <a:pos x="12" y="393"/>
                  </a:cxn>
                  <a:cxn ang="0">
                    <a:pos x="37" y="340"/>
                  </a:cxn>
                  <a:cxn ang="0">
                    <a:pos x="63" y="287"/>
                  </a:cxn>
                  <a:cxn ang="0">
                    <a:pos x="90" y="234"/>
                  </a:cxn>
                  <a:cxn ang="0">
                    <a:pos x="116" y="181"/>
                  </a:cxn>
                  <a:cxn ang="0">
                    <a:pos x="140" y="133"/>
                  </a:cxn>
                  <a:cxn ang="0">
                    <a:pos x="164" y="82"/>
                  </a:cxn>
                  <a:cxn ang="0">
                    <a:pos x="186" y="34"/>
                  </a:cxn>
                  <a:cxn ang="0">
                    <a:pos x="210" y="27"/>
                  </a:cxn>
                  <a:cxn ang="0">
                    <a:pos x="234" y="63"/>
                  </a:cxn>
                  <a:cxn ang="0">
                    <a:pos x="253" y="97"/>
                  </a:cxn>
                  <a:cxn ang="0">
                    <a:pos x="270" y="133"/>
                  </a:cxn>
                </a:cxnLst>
                <a:rect l="0" t="0" r="r" b="b"/>
                <a:pathLst>
                  <a:path w="391" h="451">
                    <a:moveTo>
                      <a:pt x="280" y="152"/>
                    </a:moveTo>
                    <a:lnTo>
                      <a:pt x="280" y="155"/>
                    </a:lnTo>
                    <a:lnTo>
                      <a:pt x="282" y="159"/>
                    </a:lnTo>
                    <a:lnTo>
                      <a:pt x="282" y="179"/>
                    </a:lnTo>
                    <a:lnTo>
                      <a:pt x="280" y="193"/>
                    </a:lnTo>
                    <a:lnTo>
                      <a:pt x="282" y="203"/>
                    </a:lnTo>
                    <a:lnTo>
                      <a:pt x="289" y="222"/>
                    </a:lnTo>
                    <a:lnTo>
                      <a:pt x="292" y="256"/>
                    </a:lnTo>
                    <a:lnTo>
                      <a:pt x="297" y="263"/>
                    </a:lnTo>
                    <a:lnTo>
                      <a:pt x="316" y="280"/>
                    </a:lnTo>
                    <a:lnTo>
                      <a:pt x="330" y="294"/>
                    </a:lnTo>
                    <a:lnTo>
                      <a:pt x="340" y="309"/>
                    </a:lnTo>
                    <a:lnTo>
                      <a:pt x="352" y="316"/>
                    </a:lnTo>
                    <a:lnTo>
                      <a:pt x="357" y="328"/>
                    </a:lnTo>
                    <a:lnTo>
                      <a:pt x="362" y="340"/>
                    </a:lnTo>
                    <a:lnTo>
                      <a:pt x="366" y="355"/>
                    </a:lnTo>
                    <a:lnTo>
                      <a:pt x="371" y="367"/>
                    </a:lnTo>
                    <a:lnTo>
                      <a:pt x="376" y="384"/>
                    </a:lnTo>
                    <a:lnTo>
                      <a:pt x="381" y="398"/>
                    </a:lnTo>
                    <a:lnTo>
                      <a:pt x="386" y="413"/>
                    </a:lnTo>
                    <a:lnTo>
                      <a:pt x="391" y="427"/>
                    </a:lnTo>
                    <a:lnTo>
                      <a:pt x="383" y="427"/>
                    </a:lnTo>
                    <a:lnTo>
                      <a:pt x="374" y="430"/>
                    </a:lnTo>
                    <a:lnTo>
                      <a:pt x="364" y="432"/>
                    </a:lnTo>
                    <a:lnTo>
                      <a:pt x="354" y="434"/>
                    </a:lnTo>
                    <a:lnTo>
                      <a:pt x="345" y="437"/>
                    </a:lnTo>
                    <a:lnTo>
                      <a:pt x="333" y="437"/>
                    </a:lnTo>
                    <a:lnTo>
                      <a:pt x="321" y="439"/>
                    </a:lnTo>
                    <a:lnTo>
                      <a:pt x="309" y="442"/>
                    </a:lnTo>
                    <a:lnTo>
                      <a:pt x="297" y="444"/>
                    </a:lnTo>
                    <a:lnTo>
                      <a:pt x="285" y="444"/>
                    </a:lnTo>
                    <a:lnTo>
                      <a:pt x="273" y="446"/>
                    </a:lnTo>
                    <a:lnTo>
                      <a:pt x="258" y="449"/>
                    </a:lnTo>
                    <a:lnTo>
                      <a:pt x="246" y="449"/>
                    </a:lnTo>
                    <a:lnTo>
                      <a:pt x="232" y="451"/>
                    </a:lnTo>
                    <a:lnTo>
                      <a:pt x="220" y="451"/>
                    </a:lnTo>
                    <a:lnTo>
                      <a:pt x="205" y="451"/>
                    </a:lnTo>
                    <a:lnTo>
                      <a:pt x="193" y="451"/>
                    </a:lnTo>
                    <a:lnTo>
                      <a:pt x="179" y="451"/>
                    </a:lnTo>
                    <a:lnTo>
                      <a:pt x="167" y="451"/>
                    </a:lnTo>
                    <a:lnTo>
                      <a:pt x="152" y="451"/>
                    </a:lnTo>
                    <a:lnTo>
                      <a:pt x="140" y="451"/>
                    </a:lnTo>
                    <a:lnTo>
                      <a:pt x="126" y="449"/>
                    </a:lnTo>
                    <a:lnTo>
                      <a:pt x="111" y="449"/>
                    </a:lnTo>
                    <a:lnTo>
                      <a:pt x="99" y="446"/>
                    </a:lnTo>
                    <a:lnTo>
                      <a:pt x="87" y="444"/>
                    </a:lnTo>
                    <a:lnTo>
                      <a:pt x="73" y="442"/>
                    </a:lnTo>
                    <a:lnTo>
                      <a:pt x="61" y="439"/>
                    </a:lnTo>
                    <a:lnTo>
                      <a:pt x="49" y="434"/>
                    </a:lnTo>
                    <a:lnTo>
                      <a:pt x="37" y="432"/>
                    </a:lnTo>
                    <a:lnTo>
                      <a:pt x="24" y="430"/>
                    </a:lnTo>
                    <a:lnTo>
                      <a:pt x="5" y="425"/>
                    </a:lnTo>
                    <a:lnTo>
                      <a:pt x="0" y="420"/>
                    </a:lnTo>
                    <a:lnTo>
                      <a:pt x="12" y="393"/>
                    </a:lnTo>
                    <a:lnTo>
                      <a:pt x="24" y="364"/>
                    </a:lnTo>
                    <a:lnTo>
                      <a:pt x="37" y="340"/>
                    </a:lnTo>
                    <a:lnTo>
                      <a:pt x="49" y="311"/>
                    </a:lnTo>
                    <a:lnTo>
                      <a:pt x="63" y="287"/>
                    </a:lnTo>
                    <a:lnTo>
                      <a:pt x="75" y="261"/>
                    </a:lnTo>
                    <a:lnTo>
                      <a:pt x="90" y="234"/>
                    </a:lnTo>
                    <a:lnTo>
                      <a:pt x="102" y="208"/>
                    </a:lnTo>
                    <a:lnTo>
                      <a:pt x="116" y="181"/>
                    </a:lnTo>
                    <a:lnTo>
                      <a:pt x="128" y="157"/>
                    </a:lnTo>
                    <a:lnTo>
                      <a:pt x="140" y="133"/>
                    </a:lnTo>
                    <a:lnTo>
                      <a:pt x="152" y="109"/>
                    </a:lnTo>
                    <a:lnTo>
                      <a:pt x="164" y="82"/>
                    </a:lnTo>
                    <a:lnTo>
                      <a:pt x="176" y="58"/>
                    </a:lnTo>
                    <a:lnTo>
                      <a:pt x="186" y="34"/>
                    </a:lnTo>
                    <a:lnTo>
                      <a:pt x="198" y="0"/>
                    </a:lnTo>
                    <a:lnTo>
                      <a:pt x="210" y="27"/>
                    </a:lnTo>
                    <a:lnTo>
                      <a:pt x="222" y="44"/>
                    </a:lnTo>
                    <a:lnTo>
                      <a:pt x="234" y="63"/>
                    </a:lnTo>
                    <a:lnTo>
                      <a:pt x="244" y="80"/>
                    </a:lnTo>
                    <a:lnTo>
                      <a:pt x="253" y="97"/>
                    </a:lnTo>
                    <a:lnTo>
                      <a:pt x="260" y="116"/>
                    </a:lnTo>
                    <a:lnTo>
                      <a:pt x="270" y="133"/>
                    </a:ln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499" name="Freeform 123"/>
              <p:cNvSpPr>
                <a:spLocks/>
              </p:cNvSpPr>
              <p:nvPr/>
            </p:nvSpPr>
            <p:spPr bwMode="auto">
              <a:xfrm>
                <a:off x="4941" y="3193"/>
                <a:ext cx="36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6" y="4"/>
                  </a:cxn>
                  <a:cxn ang="0">
                    <a:pos x="16" y="9"/>
                  </a:cxn>
                  <a:cxn ang="0">
                    <a:pos x="4" y="9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9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9">
                    <a:moveTo>
                      <a:pt x="36" y="4"/>
                    </a:moveTo>
                    <a:lnTo>
                      <a:pt x="36" y="4"/>
                    </a:lnTo>
                    <a:lnTo>
                      <a:pt x="16" y="9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9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0" name="Freeform 124"/>
              <p:cNvSpPr>
                <a:spLocks/>
              </p:cNvSpPr>
              <p:nvPr/>
            </p:nvSpPr>
            <p:spPr bwMode="auto">
              <a:xfrm>
                <a:off x="4945" y="3195"/>
                <a:ext cx="25" cy="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2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5">
                    <a:moveTo>
                      <a:pt x="25" y="0"/>
                    </a:moveTo>
                    <a:lnTo>
                      <a:pt x="25" y="2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1" name="Freeform 125"/>
              <p:cNvSpPr>
                <a:spLocks/>
              </p:cNvSpPr>
              <p:nvPr/>
            </p:nvSpPr>
            <p:spPr bwMode="auto">
              <a:xfrm>
                <a:off x="4632" y="3197"/>
                <a:ext cx="29" cy="17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8"/>
                  </a:cxn>
                  <a:cxn ang="0">
                    <a:pos x="15" y="17"/>
                  </a:cxn>
                  <a:cxn ang="0">
                    <a:pos x="8" y="15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5" y="5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29" y="3"/>
                  </a:cxn>
                </a:cxnLst>
                <a:rect l="0" t="0" r="r" b="b"/>
                <a:pathLst>
                  <a:path w="29" h="17">
                    <a:moveTo>
                      <a:pt x="29" y="3"/>
                    </a:moveTo>
                    <a:lnTo>
                      <a:pt x="29" y="8"/>
                    </a:lnTo>
                    <a:lnTo>
                      <a:pt x="15" y="17"/>
                    </a:lnTo>
                    <a:lnTo>
                      <a:pt x="8" y="15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2" name="Freeform 126"/>
              <p:cNvSpPr>
                <a:spLocks/>
              </p:cNvSpPr>
              <p:nvPr/>
            </p:nvSpPr>
            <p:spPr bwMode="auto">
              <a:xfrm>
                <a:off x="4640" y="3202"/>
                <a:ext cx="19" cy="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2" y="3"/>
                  </a:cxn>
                  <a:cxn ang="0">
                    <a:pos x="0" y="5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2" y="3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3" name="Freeform 127"/>
              <p:cNvSpPr>
                <a:spLocks/>
              </p:cNvSpPr>
              <p:nvPr/>
            </p:nvSpPr>
            <p:spPr bwMode="auto">
              <a:xfrm>
                <a:off x="4023" y="3205"/>
                <a:ext cx="34" cy="33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34" y="19"/>
                  </a:cxn>
                  <a:cxn ang="0">
                    <a:pos x="34" y="21"/>
                  </a:cxn>
                  <a:cxn ang="0">
                    <a:pos x="22" y="31"/>
                  </a:cxn>
                  <a:cxn ang="0">
                    <a:pos x="19" y="33"/>
                  </a:cxn>
                  <a:cxn ang="0">
                    <a:pos x="14" y="33"/>
                  </a:cxn>
                  <a:cxn ang="0">
                    <a:pos x="5" y="26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17" y="4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34" y="14"/>
                  </a:cxn>
                </a:cxnLst>
                <a:rect l="0" t="0" r="r" b="b"/>
                <a:pathLst>
                  <a:path w="34" h="33">
                    <a:moveTo>
                      <a:pt x="34" y="14"/>
                    </a:moveTo>
                    <a:lnTo>
                      <a:pt x="34" y="19"/>
                    </a:lnTo>
                    <a:lnTo>
                      <a:pt x="34" y="21"/>
                    </a:lnTo>
                    <a:lnTo>
                      <a:pt x="22" y="31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5" y="26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4" name="Freeform 128"/>
              <p:cNvSpPr>
                <a:spLocks/>
              </p:cNvSpPr>
              <p:nvPr/>
            </p:nvSpPr>
            <p:spPr bwMode="auto">
              <a:xfrm>
                <a:off x="4322" y="3205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5" name="Freeform 129"/>
              <p:cNvSpPr>
                <a:spLocks/>
              </p:cNvSpPr>
              <p:nvPr/>
            </p:nvSpPr>
            <p:spPr bwMode="auto">
              <a:xfrm>
                <a:off x="4028" y="3212"/>
                <a:ext cx="24" cy="17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9" y="17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4" y="9"/>
                  </a:cxn>
                </a:cxnLst>
                <a:rect l="0" t="0" r="r" b="b"/>
                <a:pathLst>
                  <a:path w="24" h="17">
                    <a:moveTo>
                      <a:pt x="24" y="9"/>
                    </a:moveTo>
                    <a:lnTo>
                      <a:pt x="9" y="17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6" name="Freeform 130"/>
              <p:cNvSpPr>
                <a:spLocks/>
              </p:cNvSpPr>
              <p:nvPr/>
            </p:nvSpPr>
            <p:spPr bwMode="auto">
              <a:xfrm>
                <a:off x="5030" y="3217"/>
                <a:ext cx="7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7" name="Freeform 131"/>
              <p:cNvSpPr>
                <a:spLocks/>
              </p:cNvSpPr>
              <p:nvPr/>
            </p:nvSpPr>
            <p:spPr bwMode="auto">
              <a:xfrm>
                <a:off x="3874" y="3224"/>
                <a:ext cx="65" cy="17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65" y="2"/>
                  </a:cxn>
                  <a:cxn ang="0">
                    <a:pos x="53" y="14"/>
                  </a:cxn>
                  <a:cxn ang="0">
                    <a:pos x="38" y="17"/>
                  </a:cxn>
                  <a:cxn ang="0">
                    <a:pos x="19" y="14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14" y="10"/>
                  </a:cxn>
                  <a:cxn ang="0">
                    <a:pos x="31" y="12"/>
                  </a:cxn>
                  <a:cxn ang="0">
                    <a:pos x="48" y="10"/>
                  </a:cxn>
                  <a:cxn ang="0">
                    <a:pos x="57" y="5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65" y="2"/>
                  </a:cxn>
                </a:cxnLst>
                <a:rect l="0" t="0" r="r" b="b"/>
                <a:pathLst>
                  <a:path w="65" h="17">
                    <a:moveTo>
                      <a:pt x="65" y="2"/>
                    </a:moveTo>
                    <a:lnTo>
                      <a:pt x="65" y="2"/>
                    </a:lnTo>
                    <a:lnTo>
                      <a:pt x="53" y="14"/>
                    </a:lnTo>
                    <a:lnTo>
                      <a:pt x="38" y="17"/>
                    </a:lnTo>
                    <a:lnTo>
                      <a:pt x="19" y="14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14" y="10"/>
                    </a:lnTo>
                    <a:lnTo>
                      <a:pt x="31" y="12"/>
                    </a:lnTo>
                    <a:lnTo>
                      <a:pt x="48" y="10"/>
                    </a:lnTo>
                    <a:lnTo>
                      <a:pt x="57" y="5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8" name="Freeform 132"/>
              <p:cNvSpPr>
                <a:spLocks/>
              </p:cNvSpPr>
              <p:nvPr/>
            </p:nvSpPr>
            <p:spPr bwMode="auto">
              <a:xfrm>
                <a:off x="4859" y="3229"/>
                <a:ext cx="19" cy="2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0" y="2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2">
                    <a:moveTo>
                      <a:pt x="19" y="2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09" name="Freeform 133"/>
              <p:cNvSpPr>
                <a:spLocks/>
              </p:cNvSpPr>
              <p:nvPr/>
            </p:nvSpPr>
            <p:spPr bwMode="auto">
              <a:xfrm>
                <a:off x="4155" y="3231"/>
                <a:ext cx="65" cy="24"/>
              </a:xfrm>
              <a:custGeom>
                <a:avLst/>
                <a:gdLst/>
                <a:ahLst/>
                <a:cxnLst>
                  <a:cxn ang="0">
                    <a:pos x="65" y="3"/>
                  </a:cxn>
                  <a:cxn ang="0">
                    <a:pos x="63" y="10"/>
                  </a:cxn>
                  <a:cxn ang="0">
                    <a:pos x="51" y="17"/>
                  </a:cxn>
                  <a:cxn ang="0">
                    <a:pos x="27" y="24"/>
                  </a:cxn>
                  <a:cxn ang="0">
                    <a:pos x="8" y="24"/>
                  </a:cxn>
                  <a:cxn ang="0">
                    <a:pos x="3" y="22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0" y="22"/>
                  </a:cxn>
                  <a:cxn ang="0">
                    <a:pos x="25" y="22"/>
                  </a:cxn>
                  <a:cxn ang="0">
                    <a:pos x="39" y="17"/>
                  </a:cxn>
                  <a:cxn ang="0">
                    <a:pos x="53" y="10"/>
                  </a:cxn>
                  <a:cxn ang="0">
                    <a:pos x="61" y="3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5" y="3"/>
                  </a:cxn>
                </a:cxnLst>
                <a:rect l="0" t="0" r="r" b="b"/>
                <a:pathLst>
                  <a:path w="65" h="24">
                    <a:moveTo>
                      <a:pt x="65" y="3"/>
                    </a:moveTo>
                    <a:lnTo>
                      <a:pt x="63" y="10"/>
                    </a:lnTo>
                    <a:lnTo>
                      <a:pt x="51" y="17"/>
                    </a:lnTo>
                    <a:lnTo>
                      <a:pt x="27" y="24"/>
                    </a:lnTo>
                    <a:lnTo>
                      <a:pt x="8" y="24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0" y="22"/>
                    </a:lnTo>
                    <a:lnTo>
                      <a:pt x="25" y="22"/>
                    </a:lnTo>
                    <a:lnTo>
                      <a:pt x="39" y="17"/>
                    </a:lnTo>
                    <a:lnTo>
                      <a:pt x="53" y="10"/>
                    </a:lnTo>
                    <a:lnTo>
                      <a:pt x="61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0" name="Freeform 134"/>
              <p:cNvSpPr>
                <a:spLocks/>
              </p:cNvSpPr>
              <p:nvPr/>
            </p:nvSpPr>
            <p:spPr bwMode="auto">
              <a:xfrm>
                <a:off x="4962" y="3241"/>
                <a:ext cx="12" cy="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5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2" y="2"/>
                  </a:cxn>
                </a:cxnLst>
                <a:rect l="0" t="0" r="r" b="b"/>
                <a:pathLst>
                  <a:path w="12" h="7">
                    <a:moveTo>
                      <a:pt x="12" y="2"/>
                    </a:moveTo>
                    <a:lnTo>
                      <a:pt x="12" y="5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1" name="Freeform 135"/>
              <p:cNvSpPr>
                <a:spLocks/>
              </p:cNvSpPr>
              <p:nvPr/>
            </p:nvSpPr>
            <p:spPr bwMode="auto">
              <a:xfrm>
                <a:off x="4989" y="3241"/>
                <a:ext cx="19" cy="14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7" y="12"/>
                  </a:cxn>
                  <a:cxn ang="0">
                    <a:pos x="9" y="14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7"/>
                  </a:cxn>
                </a:cxnLst>
                <a:rect l="0" t="0" r="r" b="b"/>
                <a:pathLst>
                  <a:path w="19" h="14">
                    <a:moveTo>
                      <a:pt x="19" y="7"/>
                    </a:moveTo>
                    <a:lnTo>
                      <a:pt x="17" y="12"/>
                    </a:lnTo>
                    <a:lnTo>
                      <a:pt x="9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2" name="Freeform 136"/>
              <p:cNvSpPr>
                <a:spLocks/>
              </p:cNvSpPr>
              <p:nvPr/>
            </p:nvSpPr>
            <p:spPr bwMode="auto">
              <a:xfrm>
                <a:off x="4360" y="3243"/>
                <a:ext cx="36" cy="3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29" y="27"/>
                  </a:cxn>
                  <a:cxn ang="0">
                    <a:pos x="17" y="34"/>
                  </a:cxn>
                  <a:cxn ang="0">
                    <a:pos x="10" y="36"/>
                  </a:cxn>
                  <a:cxn ang="0">
                    <a:pos x="7" y="36"/>
                  </a:cxn>
                  <a:cxn ang="0">
                    <a:pos x="3" y="27"/>
                  </a:cxn>
                  <a:cxn ang="0">
                    <a:pos x="0" y="19"/>
                  </a:cxn>
                  <a:cxn ang="0">
                    <a:pos x="3" y="12"/>
                  </a:cxn>
                  <a:cxn ang="0">
                    <a:pos x="10" y="3"/>
                  </a:cxn>
                  <a:cxn ang="0">
                    <a:pos x="12" y="5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36" y="12"/>
                    </a:lnTo>
                    <a:lnTo>
                      <a:pt x="36" y="12"/>
                    </a:lnTo>
                    <a:lnTo>
                      <a:pt x="29" y="27"/>
                    </a:lnTo>
                    <a:lnTo>
                      <a:pt x="17" y="34"/>
                    </a:lnTo>
                    <a:lnTo>
                      <a:pt x="10" y="36"/>
                    </a:lnTo>
                    <a:lnTo>
                      <a:pt x="7" y="36"/>
                    </a:lnTo>
                    <a:lnTo>
                      <a:pt x="3" y="27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3" name="Freeform 137"/>
              <p:cNvSpPr>
                <a:spLocks/>
              </p:cNvSpPr>
              <p:nvPr/>
            </p:nvSpPr>
            <p:spPr bwMode="auto">
              <a:xfrm>
                <a:off x="3823" y="3243"/>
                <a:ext cx="51" cy="70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34" y="51"/>
                  </a:cxn>
                  <a:cxn ang="0">
                    <a:pos x="41" y="56"/>
                  </a:cxn>
                  <a:cxn ang="0">
                    <a:pos x="43" y="56"/>
                  </a:cxn>
                  <a:cxn ang="0">
                    <a:pos x="43" y="58"/>
                  </a:cxn>
                  <a:cxn ang="0">
                    <a:pos x="51" y="63"/>
                  </a:cxn>
                  <a:cxn ang="0">
                    <a:pos x="51" y="68"/>
                  </a:cxn>
                  <a:cxn ang="0">
                    <a:pos x="41" y="70"/>
                  </a:cxn>
                  <a:cxn ang="0">
                    <a:pos x="34" y="70"/>
                  </a:cxn>
                  <a:cxn ang="0">
                    <a:pos x="27" y="63"/>
                  </a:cxn>
                  <a:cxn ang="0">
                    <a:pos x="12" y="44"/>
                  </a:cxn>
                  <a:cxn ang="0">
                    <a:pos x="0" y="22"/>
                  </a:cxn>
                  <a:cxn ang="0">
                    <a:pos x="0" y="15"/>
                  </a:cxn>
                  <a:cxn ang="0">
                    <a:pos x="3" y="5"/>
                  </a:cxn>
                  <a:cxn ang="0">
                    <a:pos x="10" y="0"/>
                  </a:cxn>
                  <a:cxn ang="0">
                    <a:pos x="15" y="17"/>
                  </a:cxn>
                  <a:cxn ang="0">
                    <a:pos x="22" y="32"/>
                  </a:cxn>
                </a:cxnLst>
                <a:rect l="0" t="0" r="r" b="b"/>
                <a:pathLst>
                  <a:path w="51" h="70">
                    <a:moveTo>
                      <a:pt x="22" y="32"/>
                    </a:moveTo>
                    <a:lnTo>
                      <a:pt x="34" y="51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3" y="58"/>
                    </a:lnTo>
                    <a:lnTo>
                      <a:pt x="51" y="63"/>
                    </a:lnTo>
                    <a:lnTo>
                      <a:pt x="51" y="68"/>
                    </a:lnTo>
                    <a:lnTo>
                      <a:pt x="41" y="70"/>
                    </a:lnTo>
                    <a:lnTo>
                      <a:pt x="34" y="70"/>
                    </a:lnTo>
                    <a:lnTo>
                      <a:pt x="27" y="63"/>
                    </a:lnTo>
                    <a:lnTo>
                      <a:pt x="12" y="44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15" y="17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4" name="Freeform 138"/>
              <p:cNvSpPr>
                <a:spLocks/>
              </p:cNvSpPr>
              <p:nvPr/>
            </p:nvSpPr>
            <p:spPr bwMode="auto">
              <a:xfrm>
                <a:off x="4375" y="3246"/>
                <a:ext cx="19" cy="19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4" y="12"/>
                  </a:cxn>
                  <a:cxn ang="0">
                    <a:pos x="4" y="16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4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9" y="7"/>
                  </a:cxn>
                </a:cxnLst>
                <a:rect l="0" t="0" r="r" b="b"/>
                <a:pathLst>
                  <a:path w="19" h="19">
                    <a:moveTo>
                      <a:pt x="19" y="7"/>
                    </a:moveTo>
                    <a:lnTo>
                      <a:pt x="14" y="12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5" name="Freeform 139"/>
              <p:cNvSpPr>
                <a:spLocks/>
              </p:cNvSpPr>
              <p:nvPr/>
            </p:nvSpPr>
            <p:spPr bwMode="auto">
              <a:xfrm>
                <a:off x="4994" y="3248"/>
                <a:ext cx="9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9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9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6" name="Freeform 140"/>
              <p:cNvSpPr>
                <a:spLocks/>
              </p:cNvSpPr>
              <p:nvPr/>
            </p:nvSpPr>
            <p:spPr bwMode="auto">
              <a:xfrm>
                <a:off x="3828" y="3253"/>
                <a:ext cx="41" cy="55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29" y="46"/>
                  </a:cxn>
                  <a:cxn ang="0">
                    <a:pos x="41" y="53"/>
                  </a:cxn>
                  <a:cxn ang="0">
                    <a:pos x="41" y="55"/>
                  </a:cxn>
                  <a:cxn ang="0">
                    <a:pos x="38" y="55"/>
                  </a:cxn>
                  <a:cxn ang="0">
                    <a:pos x="34" y="55"/>
                  </a:cxn>
                  <a:cxn ang="0">
                    <a:pos x="22" y="46"/>
                  </a:cxn>
                  <a:cxn ang="0">
                    <a:pos x="10" y="26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9"/>
                  </a:cxn>
                  <a:cxn ang="0">
                    <a:pos x="17" y="34"/>
                  </a:cxn>
                </a:cxnLst>
                <a:rect l="0" t="0" r="r" b="b"/>
                <a:pathLst>
                  <a:path w="41" h="55">
                    <a:moveTo>
                      <a:pt x="17" y="34"/>
                    </a:moveTo>
                    <a:lnTo>
                      <a:pt x="29" y="46"/>
                    </a:lnTo>
                    <a:lnTo>
                      <a:pt x="41" y="53"/>
                    </a:lnTo>
                    <a:lnTo>
                      <a:pt x="41" y="55"/>
                    </a:lnTo>
                    <a:lnTo>
                      <a:pt x="38" y="55"/>
                    </a:lnTo>
                    <a:lnTo>
                      <a:pt x="34" y="55"/>
                    </a:lnTo>
                    <a:lnTo>
                      <a:pt x="22" y="46"/>
                    </a:lnTo>
                    <a:lnTo>
                      <a:pt x="10" y="2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7" name="Freeform 141"/>
              <p:cNvSpPr>
                <a:spLocks/>
              </p:cNvSpPr>
              <p:nvPr/>
            </p:nvSpPr>
            <p:spPr bwMode="auto">
              <a:xfrm>
                <a:off x="3997" y="3255"/>
                <a:ext cx="48" cy="41"/>
              </a:xfrm>
              <a:custGeom>
                <a:avLst/>
                <a:gdLst/>
                <a:ahLst/>
                <a:cxnLst>
                  <a:cxn ang="0">
                    <a:pos x="43" y="7"/>
                  </a:cxn>
                  <a:cxn ang="0">
                    <a:pos x="48" y="15"/>
                  </a:cxn>
                  <a:cxn ang="0">
                    <a:pos x="48" y="22"/>
                  </a:cxn>
                  <a:cxn ang="0">
                    <a:pos x="40" y="32"/>
                  </a:cxn>
                  <a:cxn ang="0">
                    <a:pos x="33" y="36"/>
                  </a:cxn>
                  <a:cxn ang="0">
                    <a:pos x="16" y="41"/>
                  </a:cxn>
                  <a:cxn ang="0">
                    <a:pos x="7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2"/>
                  </a:cxn>
                  <a:cxn ang="0">
                    <a:pos x="14" y="3"/>
                  </a:cxn>
                  <a:cxn ang="0">
                    <a:pos x="19" y="0"/>
                  </a:cxn>
                  <a:cxn ang="0">
                    <a:pos x="36" y="3"/>
                  </a:cxn>
                  <a:cxn ang="0">
                    <a:pos x="43" y="7"/>
                  </a:cxn>
                </a:cxnLst>
                <a:rect l="0" t="0" r="r" b="b"/>
                <a:pathLst>
                  <a:path w="48" h="41">
                    <a:moveTo>
                      <a:pt x="43" y="7"/>
                    </a:moveTo>
                    <a:lnTo>
                      <a:pt x="48" y="15"/>
                    </a:lnTo>
                    <a:lnTo>
                      <a:pt x="48" y="22"/>
                    </a:lnTo>
                    <a:lnTo>
                      <a:pt x="40" y="32"/>
                    </a:lnTo>
                    <a:lnTo>
                      <a:pt x="33" y="36"/>
                    </a:lnTo>
                    <a:lnTo>
                      <a:pt x="16" y="41"/>
                    </a:lnTo>
                    <a:lnTo>
                      <a:pt x="7" y="36"/>
                    </a:lnTo>
                    <a:lnTo>
                      <a:pt x="2" y="3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36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8" name="Freeform 142"/>
              <p:cNvSpPr>
                <a:spLocks/>
              </p:cNvSpPr>
              <p:nvPr/>
            </p:nvSpPr>
            <p:spPr bwMode="auto">
              <a:xfrm>
                <a:off x="4420" y="3258"/>
                <a:ext cx="73" cy="77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70" y="19"/>
                  </a:cxn>
                  <a:cxn ang="0">
                    <a:pos x="73" y="48"/>
                  </a:cxn>
                  <a:cxn ang="0">
                    <a:pos x="73" y="55"/>
                  </a:cxn>
                  <a:cxn ang="0">
                    <a:pos x="61" y="70"/>
                  </a:cxn>
                  <a:cxn ang="0">
                    <a:pos x="53" y="74"/>
                  </a:cxn>
                  <a:cxn ang="0">
                    <a:pos x="37" y="77"/>
                  </a:cxn>
                  <a:cxn ang="0">
                    <a:pos x="17" y="74"/>
                  </a:cxn>
                  <a:cxn ang="0">
                    <a:pos x="8" y="70"/>
                  </a:cxn>
                  <a:cxn ang="0">
                    <a:pos x="5" y="62"/>
                  </a:cxn>
                  <a:cxn ang="0">
                    <a:pos x="0" y="41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22" y="2"/>
                  </a:cxn>
                  <a:cxn ang="0">
                    <a:pos x="32" y="0"/>
                  </a:cxn>
                  <a:cxn ang="0">
                    <a:pos x="51" y="0"/>
                  </a:cxn>
                  <a:cxn ang="0">
                    <a:pos x="61" y="4"/>
                  </a:cxn>
                </a:cxnLst>
                <a:rect l="0" t="0" r="r" b="b"/>
                <a:pathLst>
                  <a:path w="73" h="77">
                    <a:moveTo>
                      <a:pt x="61" y="4"/>
                    </a:moveTo>
                    <a:lnTo>
                      <a:pt x="70" y="19"/>
                    </a:lnTo>
                    <a:lnTo>
                      <a:pt x="73" y="48"/>
                    </a:lnTo>
                    <a:lnTo>
                      <a:pt x="73" y="55"/>
                    </a:lnTo>
                    <a:lnTo>
                      <a:pt x="61" y="70"/>
                    </a:lnTo>
                    <a:lnTo>
                      <a:pt x="53" y="74"/>
                    </a:lnTo>
                    <a:lnTo>
                      <a:pt x="37" y="77"/>
                    </a:lnTo>
                    <a:lnTo>
                      <a:pt x="17" y="74"/>
                    </a:lnTo>
                    <a:lnTo>
                      <a:pt x="8" y="70"/>
                    </a:lnTo>
                    <a:lnTo>
                      <a:pt x="5" y="62"/>
                    </a:lnTo>
                    <a:lnTo>
                      <a:pt x="0" y="41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22" y="2"/>
                    </a:lnTo>
                    <a:lnTo>
                      <a:pt x="32" y="0"/>
                    </a:lnTo>
                    <a:lnTo>
                      <a:pt x="51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19" name="Freeform 143"/>
              <p:cNvSpPr>
                <a:spLocks/>
              </p:cNvSpPr>
              <p:nvPr/>
            </p:nvSpPr>
            <p:spPr bwMode="auto">
              <a:xfrm>
                <a:off x="4365" y="3258"/>
                <a:ext cx="7" cy="17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2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7" y="14"/>
                  </a:cxn>
                  <a:cxn ang="0">
                    <a:pos x="5" y="17"/>
                  </a:cxn>
                </a:cxnLst>
                <a:rect l="0" t="0" r="r" b="b"/>
                <a:pathLst>
                  <a:path w="7" h="17">
                    <a:moveTo>
                      <a:pt x="5" y="17"/>
                    </a:moveTo>
                    <a:lnTo>
                      <a:pt x="2" y="17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7" y="14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0" name="Freeform 144"/>
              <p:cNvSpPr>
                <a:spLocks/>
              </p:cNvSpPr>
              <p:nvPr/>
            </p:nvSpPr>
            <p:spPr bwMode="auto">
              <a:xfrm>
                <a:off x="4425" y="3260"/>
                <a:ext cx="60" cy="70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58" y="17"/>
                  </a:cxn>
                  <a:cxn ang="0">
                    <a:pos x="60" y="39"/>
                  </a:cxn>
                  <a:cxn ang="0">
                    <a:pos x="56" y="53"/>
                  </a:cxn>
                  <a:cxn ang="0">
                    <a:pos x="36" y="68"/>
                  </a:cxn>
                  <a:cxn ang="0">
                    <a:pos x="27" y="70"/>
                  </a:cxn>
                  <a:cxn ang="0">
                    <a:pos x="15" y="65"/>
                  </a:cxn>
                  <a:cxn ang="0">
                    <a:pos x="7" y="63"/>
                  </a:cxn>
                  <a:cxn ang="0">
                    <a:pos x="3" y="51"/>
                  </a:cxn>
                  <a:cxn ang="0">
                    <a:pos x="0" y="41"/>
                  </a:cxn>
                  <a:cxn ang="0">
                    <a:pos x="3" y="29"/>
                  </a:cxn>
                  <a:cxn ang="0">
                    <a:pos x="7" y="17"/>
                  </a:cxn>
                  <a:cxn ang="0">
                    <a:pos x="15" y="7"/>
                  </a:cxn>
                  <a:cxn ang="0">
                    <a:pos x="22" y="2"/>
                  </a:cxn>
                  <a:cxn ang="0">
                    <a:pos x="27" y="0"/>
                  </a:cxn>
                  <a:cxn ang="0">
                    <a:pos x="39" y="2"/>
                  </a:cxn>
                  <a:cxn ang="0">
                    <a:pos x="53" y="10"/>
                  </a:cxn>
                </a:cxnLst>
                <a:rect l="0" t="0" r="r" b="b"/>
                <a:pathLst>
                  <a:path w="60" h="70">
                    <a:moveTo>
                      <a:pt x="53" y="10"/>
                    </a:moveTo>
                    <a:lnTo>
                      <a:pt x="58" y="17"/>
                    </a:lnTo>
                    <a:lnTo>
                      <a:pt x="60" y="39"/>
                    </a:lnTo>
                    <a:lnTo>
                      <a:pt x="56" y="53"/>
                    </a:lnTo>
                    <a:lnTo>
                      <a:pt x="36" y="68"/>
                    </a:lnTo>
                    <a:lnTo>
                      <a:pt x="27" y="70"/>
                    </a:lnTo>
                    <a:lnTo>
                      <a:pt x="15" y="65"/>
                    </a:lnTo>
                    <a:lnTo>
                      <a:pt x="7" y="63"/>
                    </a:lnTo>
                    <a:lnTo>
                      <a:pt x="3" y="51"/>
                    </a:lnTo>
                    <a:lnTo>
                      <a:pt x="0" y="41"/>
                    </a:lnTo>
                    <a:lnTo>
                      <a:pt x="3" y="29"/>
                    </a:lnTo>
                    <a:lnTo>
                      <a:pt x="7" y="17"/>
                    </a:lnTo>
                    <a:lnTo>
                      <a:pt x="15" y="7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39" y="2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1" name="Freeform 145"/>
              <p:cNvSpPr>
                <a:spLocks/>
              </p:cNvSpPr>
              <p:nvPr/>
            </p:nvSpPr>
            <p:spPr bwMode="auto">
              <a:xfrm>
                <a:off x="4444" y="3262"/>
                <a:ext cx="39" cy="32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37" y="17"/>
                  </a:cxn>
                  <a:cxn ang="0">
                    <a:pos x="39" y="22"/>
                  </a:cxn>
                  <a:cxn ang="0">
                    <a:pos x="37" y="29"/>
                  </a:cxn>
                  <a:cxn ang="0">
                    <a:pos x="34" y="32"/>
                  </a:cxn>
                  <a:cxn ang="0">
                    <a:pos x="34" y="25"/>
                  </a:cxn>
                  <a:cxn ang="0">
                    <a:pos x="32" y="15"/>
                  </a:cxn>
                  <a:cxn ang="0">
                    <a:pos x="22" y="8"/>
                  </a:cxn>
                  <a:cxn ang="0">
                    <a:pos x="8" y="5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20" y="3"/>
                  </a:cxn>
                  <a:cxn ang="0">
                    <a:pos x="29" y="5"/>
                  </a:cxn>
                </a:cxnLst>
                <a:rect l="0" t="0" r="r" b="b"/>
                <a:pathLst>
                  <a:path w="39" h="32">
                    <a:moveTo>
                      <a:pt x="29" y="5"/>
                    </a:moveTo>
                    <a:lnTo>
                      <a:pt x="37" y="17"/>
                    </a:lnTo>
                    <a:lnTo>
                      <a:pt x="39" y="22"/>
                    </a:lnTo>
                    <a:lnTo>
                      <a:pt x="37" y="29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2" y="15"/>
                    </a:lnTo>
                    <a:lnTo>
                      <a:pt x="22" y="8"/>
                    </a:lnTo>
                    <a:lnTo>
                      <a:pt x="8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2" name="Freeform 146"/>
              <p:cNvSpPr>
                <a:spLocks/>
              </p:cNvSpPr>
              <p:nvPr/>
            </p:nvSpPr>
            <p:spPr bwMode="auto">
              <a:xfrm>
                <a:off x="4013" y="3270"/>
                <a:ext cx="17" cy="12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7"/>
                  </a:cxn>
                  <a:cxn ang="0">
                    <a:pos x="5" y="12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17" y="2"/>
                  </a:cxn>
                </a:cxnLst>
                <a:rect l="0" t="0" r="r" b="b"/>
                <a:pathLst>
                  <a:path w="17" h="12">
                    <a:moveTo>
                      <a:pt x="17" y="2"/>
                    </a:moveTo>
                    <a:lnTo>
                      <a:pt x="17" y="7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3" name="Freeform 147"/>
              <p:cNvSpPr>
                <a:spLocks/>
              </p:cNvSpPr>
              <p:nvPr/>
            </p:nvSpPr>
            <p:spPr bwMode="auto">
              <a:xfrm>
                <a:off x="4252" y="3279"/>
                <a:ext cx="91" cy="82"/>
              </a:xfrm>
              <a:custGeom>
                <a:avLst/>
                <a:gdLst/>
                <a:ahLst/>
                <a:cxnLst>
                  <a:cxn ang="0">
                    <a:pos x="84" y="12"/>
                  </a:cxn>
                  <a:cxn ang="0">
                    <a:pos x="89" y="24"/>
                  </a:cxn>
                  <a:cxn ang="0">
                    <a:pos x="91" y="37"/>
                  </a:cxn>
                  <a:cxn ang="0">
                    <a:pos x="87" y="58"/>
                  </a:cxn>
                  <a:cxn ang="0">
                    <a:pos x="79" y="68"/>
                  </a:cxn>
                  <a:cxn ang="0">
                    <a:pos x="70" y="78"/>
                  </a:cxn>
                  <a:cxn ang="0">
                    <a:pos x="60" y="80"/>
                  </a:cxn>
                  <a:cxn ang="0">
                    <a:pos x="46" y="82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5" y="56"/>
                  </a:cxn>
                  <a:cxn ang="0">
                    <a:pos x="0" y="51"/>
                  </a:cxn>
                  <a:cxn ang="0">
                    <a:pos x="0" y="39"/>
                  </a:cxn>
                  <a:cxn ang="0">
                    <a:pos x="7" y="24"/>
                  </a:cxn>
                  <a:cxn ang="0">
                    <a:pos x="26" y="8"/>
                  </a:cxn>
                  <a:cxn ang="0">
                    <a:pos x="41" y="3"/>
                  </a:cxn>
                  <a:cxn ang="0">
                    <a:pos x="50" y="0"/>
                  </a:cxn>
                  <a:cxn ang="0">
                    <a:pos x="74" y="5"/>
                  </a:cxn>
                  <a:cxn ang="0">
                    <a:pos x="84" y="12"/>
                  </a:cxn>
                </a:cxnLst>
                <a:rect l="0" t="0" r="r" b="b"/>
                <a:pathLst>
                  <a:path w="91" h="82">
                    <a:moveTo>
                      <a:pt x="84" y="12"/>
                    </a:moveTo>
                    <a:lnTo>
                      <a:pt x="89" y="24"/>
                    </a:lnTo>
                    <a:lnTo>
                      <a:pt x="91" y="37"/>
                    </a:lnTo>
                    <a:lnTo>
                      <a:pt x="87" y="58"/>
                    </a:lnTo>
                    <a:lnTo>
                      <a:pt x="79" y="68"/>
                    </a:lnTo>
                    <a:lnTo>
                      <a:pt x="70" y="78"/>
                    </a:lnTo>
                    <a:lnTo>
                      <a:pt x="60" y="80"/>
                    </a:lnTo>
                    <a:lnTo>
                      <a:pt x="46" y="82"/>
                    </a:lnTo>
                    <a:lnTo>
                      <a:pt x="29" y="78"/>
                    </a:lnTo>
                    <a:lnTo>
                      <a:pt x="17" y="70"/>
                    </a:lnTo>
                    <a:lnTo>
                      <a:pt x="5" y="56"/>
                    </a:lnTo>
                    <a:lnTo>
                      <a:pt x="0" y="51"/>
                    </a:lnTo>
                    <a:lnTo>
                      <a:pt x="0" y="39"/>
                    </a:lnTo>
                    <a:lnTo>
                      <a:pt x="7" y="24"/>
                    </a:lnTo>
                    <a:lnTo>
                      <a:pt x="26" y="8"/>
                    </a:lnTo>
                    <a:lnTo>
                      <a:pt x="41" y="3"/>
                    </a:lnTo>
                    <a:lnTo>
                      <a:pt x="50" y="0"/>
                    </a:lnTo>
                    <a:lnTo>
                      <a:pt x="74" y="5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4" name="Freeform 148"/>
              <p:cNvSpPr>
                <a:spLocks/>
              </p:cNvSpPr>
              <p:nvPr/>
            </p:nvSpPr>
            <p:spPr bwMode="auto">
              <a:xfrm>
                <a:off x="4023" y="3282"/>
                <a:ext cx="120" cy="65"/>
              </a:xfrm>
              <a:custGeom>
                <a:avLst/>
                <a:gdLst/>
                <a:ahLst/>
                <a:cxnLst>
                  <a:cxn ang="0">
                    <a:pos x="118" y="5"/>
                  </a:cxn>
                  <a:cxn ang="0">
                    <a:pos x="120" y="7"/>
                  </a:cxn>
                  <a:cxn ang="0">
                    <a:pos x="116" y="9"/>
                  </a:cxn>
                  <a:cxn ang="0">
                    <a:pos x="101" y="12"/>
                  </a:cxn>
                  <a:cxn ang="0">
                    <a:pos x="65" y="26"/>
                  </a:cxn>
                  <a:cxn ang="0">
                    <a:pos x="36" y="43"/>
                  </a:cxn>
                  <a:cxn ang="0">
                    <a:pos x="19" y="58"/>
                  </a:cxn>
                  <a:cxn ang="0">
                    <a:pos x="19" y="60"/>
                  </a:cxn>
                  <a:cxn ang="0">
                    <a:pos x="7" y="65"/>
                  </a:cxn>
                  <a:cxn ang="0">
                    <a:pos x="0" y="65"/>
                  </a:cxn>
                  <a:cxn ang="0">
                    <a:pos x="0" y="58"/>
                  </a:cxn>
                  <a:cxn ang="0">
                    <a:pos x="2" y="58"/>
                  </a:cxn>
                  <a:cxn ang="0">
                    <a:pos x="12" y="48"/>
                  </a:cxn>
                  <a:cxn ang="0">
                    <a:pos x="39" y="26"/>
                  </a:cxn>
                  <a:cxn ang="0">
                    <a:pos x="70" y="9"/>
                  </a:cxn>
                  <a:cxn ang="0">
                    <a:pos x="99" y="0"/>
                  </a:cxn>
                  <a:cxn ang="0">
                    <a:pos x="101" y="0"/>
                  </a:cxn>
                  <a:cxn ang="0">
                    <a:pos x="113" y="2"/>
                  </a:cxn>
                  <a:cxn ang="0">
                    <a:pos x="118" y="5"/>
                  </a:cxn>
                </a:cxnLst>
                <a:rect l="0" t="0" r="r" b="b"/>
                <a:pathLst>
                  <a:path w="120" h="65">
                    <a:moveTo>
                      <a:pt x="118" y="5"/>
                    </a:moveTo>
                    <a:lnTo>
                      <a:pt x="120" y="7"/>
                    </a:lnTo>
                    <a:lnTo>
                      <a:pt x="116" y="9"/>
                    </a:lnTo>
                    <a:lnTo>
                      <a:pt x="101" y="12"/>
                    </a:lnTo>
                    <a:lnTo>
                      <a:pt x="65" y="26"/>
                    </a:lnTo>
                    <a:lnTo>
                      <a:pt x="36" y="43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7" y="65"/>
                    </a:lnTo>
                    <a:lnTo>
                      <a:pt x="0" y="65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12" y="48"/>
                    </a:lnTo>
                    <a:lnTo>
                      <a:pt x="39" y="26"/>
                    </a:lnTo>
                    <a:lnTo>
                      <a:pt x="70" y="9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13" y="2"/>
                    </a:lnTo>
                    <a:lnTo>
                      <a:pt x="11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5" name="Freeform 149"/>
              <p:cNvSpPr>
                <a:spLocks/>
              </p:cNvSpPr>
              <p:nvPr/>
            </p:nvSpPr>
            <p:spPr bwMode="auto">
              <a:xfrm>
                <a:off x="4953" y="3282"/>
                <a:ext cx="50" cy="7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0" y="7"/>
                  </a:cxn>
                  <a:cxn ang="0">
                    <a:pos x="43" y="2"/>
                  </a:cxn>
                  <a:cxn ang="0">
                    <a:pos x="48" y="0"/>
                  </a:cxn>
                  <a:cxn ang="0">
                    <a:pos x="50" y="0"/>
                  </a:cxn>
                  <a:cxn ang="0">
                    <a:pos x="31" y="7"/>
                  </a:cxn>
                </a:cxnLst>
                <a:rect l="0" t="0" r="r" b="b"/>
                <a:pathLst>
                  <a:path w="50" h="7">
                    <a:moveTo>
                      <a:pt x="31" y="7"/>
                    </a:moveTo>
                    <a:lnTo>
                      <a:pt x="0" y="7"/>
                    </a:lnTo>
                    <a:lnTo>
                      <a:pt x="43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FFFF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6" name="Freeform 150"/>
              <p:cNvSpPr>
                <a:spLocks/>
              </p:cNvSpPr>
              <p:nvPr/>
            </p:nvSpPr>
            <p:spPr bwMode="auto">
              <a:xfrm>
                <a:off x="4261" y="3284"/>
                <a:ext cx="75" cy="73"/>
              </a:xfrm>
              <a:custGeom>
                <a:avLst/>
                <a:gdLst/>
                <a:ahLst/>
                <a:cxnLst>
                  <a:cxn ang="0">
                    <a:pos x="70" y="10"/>
                  </a:cxn>
                  <a:cxn ang="0">
                    <a:pos x="75" y="17"/>
                  </a:cxn>
                  <a:cxn ang="0">
                    <a:pos x="75" y="19"/>
                  </a:cxn>
                  <a:cxn ang="0">
                    <a:pos x="70" y="17"/>
                  </a:cxn>
                  <a:cxn ang="0">
                    <a:pos x="70" y="17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8" y="19"/>
                  </a:cxn>
                  <a:cxn ang="0">
                    <a:pos x="68" y="19"/>
                  </a:cxn>
                  <a:cxn ang="0">
                    <a:pos x="68" y="22"/>
                  </a:cxn>
                  <a:cxn ang="0">
                    <a:pos x="70" y="27"/>
                  </a:cxn>
                  <a:cxn ang="0">
                    <a:pos x="70" y="41"/>
                  </a:cxn>
                  <a:cxn ang="0">
                    <a:pos x="61" y="56"/>
                  </a:cxn>
                  <a:cxn ang="0">
                    <a:pos x="49" y="60"/>
                  </a:cxn>
                  <a:cxn ang="0">
                    <a:pos x="37" y="65"/>
                  </a:cxn>
                  <a:cxn ang="0">
                    <a:pos x="27" y="65"/>
                  </a:cxn>
                  <a:cxn ang="0">
                    <a:pos x="27" y="65"/>
                  </a:cxn>
                  <a:cxn ang="0">
                    <a:pos x="27" y="65"/>
                  </a:cxn>
                  <a:cxn ang="0">
                    <a:pos x="34" y="70"/>
                  </a:cxn>
                  <a:cxn ang="0">
                    <a:pos x="41" y="70"/>
                  </a:cxn>
                  <a:cxn ang="0">
                    <a:pos x="49" y="65"/>
                  </a:cxn>
                  <a:cxn ang="0">
                    <a:pos x="56" y="65"/>
                  </a:cxn>
                  <a:cxn ang="0">
                    <a:pos x="63" y="58"/>
                  </a:cxn>
                  <a:cxn ang="0">
                    <a:pos x="73" y="46"/>
                  </a:cxn>
                  <a:cxn ang="0">
                    <a:pos x="68" y="53"/>
                  </a:cxn>
                  <a:cxn ang="0">
                    <a:pos x="58" y="65"/>
                  </a:cxn>
                  <a:cxn ang="0">
                    <a:pos x="49" y="70"/>
                  </a:cxn>
                  <a:cxn ang="0">
                    <a:pos x="37" y="73"/>
                  </a:cxn>
                  <a:cxn ang="0">
                    <a:pos x="22" y="70"/>
                  </a:cxn>
                  <a:cxn ang="0">
                    <a:pos x="8" y="63"/>
                  </a:cxn>
                  <a:cxn ang="0">
                    <a:pos x="3" y="53"/>
                  </a:cxn>
                  <a:cxn ang="0">
                    <a:pos x="0" y="36"/>
                  </a:cxn>
                  <a:cxn ang="0">
                    <a:pos x="5" y="22"/>
                  </a:cxn>
                  <a:cxn ang="0">
                    <a:pos x="15" y="10"/>
                  </a:cxn>
                  <a:cxn ang="0">
                    <a:pos x="32" y="3"/>
                  </a:cxn>
                  <a:cxn ang="0">
                    <a:pos x="41" y="0"/>
                  </a:cxn>
                  <a:cxn ang="0">
                    <a:pos x="63" y="5"/>
                  </a:cxn>
                  <a:cxn ang="0">
                    <a:pos x="70" y="10"/>
                  </a:cxn>
                </a:cxnLst>
                <a:rect l="0" t="0" r="r" b="b"/>
                <a:pathLst>
                  <a:path w="75" h="73">
                    <a:moveTo>
                      <a:pt x="70" y="10"/>
                    </a:moveTo>
                    <a:lnTo>
                      <a:pt x="75" y="17"/>
                    </a:lnTo>
                    <a:lnTo>
                      <a:pt x="75" y="19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22"/>
                    </a:lnTo>
                    <a:lnTo>
                      <a:pt x="70" y="27"/>
                    </a:lnTo>
                    <a:lnTo>
                      <a:pt x="70" y="41"/>
                    </a:lnTo>
                    <a:lnTo>
                      <a:pt x="61" y="56"/>
                    </a:lnTo>
                    <a:lnTo>
                      <a:pt x="49" y="60"/>
                    </a:lnTo>
                    <a:lnTo>
                      <a:pt x="37" y="65"/>
                    </a:lnTo>
                    <a:lnTo>
                      <a:pt x="27" y="65"/>
                    </a:lnTo>
                    <a:lnTo>
                      <a:pt x="27" y="65"/>
                    </a:lnTo>
                    <a:lnTo>
                      <a:pt x="27" y="65"/>
                    </a:lnTo>
                    <a:lnTo>
                      <a:pt x="34" y="70"/>
                    </a:lnTo>
                    <a:lnTo>
                      <a:pt x="41" y="70"/>
                    </a:lnTo>
                    <a:lnTo>
                      <a:pt x="49" y="65"/>
                    </a:lnTo>
                    <a:lnTo>
                      <a:pt x="56" y="65"/>
                    </a:lnTo>
                    <a:lnTo>
                      <a:pt x="63" y="58"/>
                    </a:lnTo>
                    <a:lnTo>
                      <a:pt x="73" y="46"/>
                    </a:lnTo>
                    <a:lnTo>
                      <a:pt x="68" y="53"/>
                    </a:lnTo>
                    <a:lnTo>
                      <a:pt x="58" y="65"/>
                    </a:lnTo>
                    <a:lnTo>
                      <a:pt x="49" y="70"/>
                    </a:lnTo>
                    <a:lnTo>
                      <a:pt x="37" y="73"/>
                    </a:lnTo>
                    <a:lnTo>
                      <a:pt x="22" y="70"/>
                    </a:lnTo>
                    <a:lnTo>
                      <a:pt x="8" y="63"/>
                    </a:lnTo>
                    <a:lnTo>
                      <a:pt x="3" y="53"/>
                    </a:lnTo>
                    <a:lnTo>
                      <a:pt x="0" y="36"/>
                    </a:lnTo>
                    <a:lnTo>
                      <a:pt x="5" y="22"/>
                    </a:lnTo>
                    <a:lnTo>
                      <a:pt x="15" y="10"/>
                    </a:lnTo>
                    <a:lnTo>
                      <a:pt x="32" y="3"/>
                    </a:lnTo>
                    <a:lnTo>
                      <a:pt x="41" y="0"/>
                    </a:lnTo>
                    <a:lnTo>
                      <a:pt x="63" y="5"/>
                    </a:lnTo>
                    <a:lnTo>
                      <a:pt x="70" y="1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7" name="Freeform 151"/>
              <p:cNvSpPr>
                <a:spLocks/>
              </p:cNvSpPr>
              <p:nvPr/>
            </p:nvSpPr>
            <p:spPr bwMode="auto">
              <a:xfrm>
                <a:off x="4033" y="3287"/>
                <a:ext cx="98" cy="53"/>
              </a:xfrm>
              <a:custGeom>
                <a:avLst/>
                <a:gdLst/>
                <a:ahLst/>
                <a:cxnLst>
                  <a:cxn ang="0">
                    <a:pos x="50" y="19"/>
                  </a:cxn>
                  <a:cxn ang="0">
                    <a:pos x="29" y="31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16" y="38"/>
                  </a:cxn>
                  <a:cxn ang="0">
                    <a:pos x="33" y="26"/>
                  </a:cxn>
                  <a:cxn ang="0">
                    <a:pos x="57" y="12"/>
                  </a:cxn>
                  <a:cxn ang="0">
                    <a:pos x="91" y="0"/>
                  </a:cxn>
                  <a:cxn ang="0">
                    <a:pos x="98" y="0"/>
                  </a:cxn>
                  <a:cxn ang="0">
                    <a:pos x="50" y="19"/>
                  </a:cxn>
                </a:cxnLst>
                <a:rect l="0" t="0" r="r" b="b"/>
                <a:pathLst>
                  <a:path w="98" h="53">
                    <a:moveTo>
                      <a:pt x="50" y="19"/>
                    </a:moveTo>
                    <a:lnTo>
                      <a:pt x="29" y="31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16" y="38"/>
                    </a:lnTo>
                    <a:lnTo>
                      <a:pt x="33" y="26"/>
                    </a:lnTo>
                    <a:lnTo>
                      <a:pt x="57" y="12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8" name="Freeform 152"/>
              <p:cNvSpPr>
                <a:spLocks/>
              </p:cNvSpPr>
              <p:nvPr/>
            </p:nvSpPr>
            <p:spPr bwMode="auto">
              <a:xfrm>
                <a:off x="4264" y="3289"/>
                <a:ext cx="41" cy="4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2"/>
                  </a:cxn>
                  <a:cxn ang="0">
                    <a:pos x="34" y="2"/>
                  </a:cxn>
                  <a:cxn ang="0">
                    <a:pos x="19" y="12"/>
                  </a:cxn>
                  <a:cxn ang="0">
                    <a:pos x="9" y="19"/>
                  </a:cxn>
                  <a:cxn ang="0">
                    <a:pos x="9" y="27"/>
                  </a:cxn>
                  <a:cxn ang="0">
                    <a:pos x="5" y="31"/>
                  </a:cxn>
                  <a:cxn ang="0">
                    <a:pos x="5" y="39"/>
                  </a:cxn>
                  <a:cxn ang="0">
                    <a:pos x="5" y="41"/>
                  </a:cxn>
                  <a:cxn ang="0">
                    <a:pos x="2" y="41"/>
                  </a:cxn>
                  <a:cxn ang="0">
                    <a:pos x="2" y="39"/>
                  </a:cxn>
                  <a:cxn ang="0">
                    <a:pos x="0" y="27"/>
                  </a:cxn>
                  <a:cxn ang="0">
                    <a:pos x="7" y="14"/>
                  </a:cxn>
                  <a:cxn ang="0">
                    <a:pos x="19" y="5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1">
                    <a:moveTo>
                      <a:pt x="41" y="0"/>
                    </a:moveTo>
                    <a:lnTo>
                      <a:pt x="41" y="2"/>
                    </a:lnTo>
                    <a:lnTo>
                      <a:pt x="34" y="2"/>
                    </a:lnTo>
                    <a:lnTo>
                      <a:pt x="19" y="12"/>
                    </a:lnTo>
                    <a:lnTo>
                      <a:pt x="9" y="19"/>
                    </a:lnTo>
                    <a:lnTo>
                      <a:pt x="9" y="27"/>
                    </a:lnTo>
                    <a:lnTo>
                      <a:pt x="5" y="31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7" y="14"/>
                    </a:lnTo>
                    <a:lnTo>
                      <a:pt x="19" y="5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29" name="Freeform 153"/>
              <p:cNvSpPr>
                <a:spLocks/>
              </p:cNvSpPr>
              <p:nvPr/>
            </p:nvSpPr>
            <p:spPr bwMode="auto">
              <a:xfrm>
                <a:off x="3895" y="3291"/>
                <a:ext cx="102" cy="82"/>
              </a:xfrm>
              <a:custGeom>
                <a:avLst/>
                <a:gdLst/>
                <a:ahLst/>
                <a:cxnLst>
                  <a:cxn ang="0">
                    <a:pos x="92" y="15"/>
                  </a:cxn>
                  <a:cxn ang="0">
                    <a:pos x="99" y="22"/>
                  </a:cxn>
                  <a:cxn ang="0">
                    <a:pos x="102" y="27"/>
                  </a:cxn>
                  <a:cxn ang="0">
                    <a:pos x="99" y="39"/>
                  </a:cxn>
                  <a:cxn ang="0">
                    <a:pos x="92" y="56"/>
                  </a:cxn>
                  <a:cxn ang="0">
                    <a:pos x="85" y="66"/>
                  </a:cxn>
                  <a:cxn ang="0">
                    <a:pos x="75" y="73"/>
                  </a:cxn>
                  <a:cxn ang="0">
                    <a:pos x="58" y="80"/>
                  </a:cxn>
                  <a:cxn ang="0">
                    <a:pos x="36" y="82"/>
                  </a:cxn>
                  <a:cxn ang="0">
                    <a:pos x="24" y="80"/>
                  </a:cxn>
                  <a:cxn ang="0">
                    <a:pos x="3" y="63"/>
                  </a:cxn>
                  <a:cxn ang="0">
                    <a:pos x="0" y="53"/>
                  </a:cxn>
                  <a:cxn ang="0">
                    <a:pos x="3" y="39"/>
                  </a:cxn>
                  <a:cxn ang="0">
                    <a:pos x="12" y="20"/>
                  </a:cxn>
                  <a:cxn ang="0">
                    <a:pos x="27" y="8"/>
                  </a:cxn>
                  <a:cxn ang="0">
                    <a:pos x="39" y="3"/>
                  </a:cxn>
                  <a:cxn ang="0">
                    <a:pos x="53" y="0"/>
                  </a:cxn>
                  <a:cxn ang="0">
                    <a:pos x="63" y="0"/>
                  </a:cxn>
                  <a:cxn ang="0">
                    <a:pos x="92" y="15"/>
                  </a:cxn>
                </a:cxnLst>
                <a:rect l="0" t="0" r="r" b="b"/>
                <a:pathLst>
                  <a:path w="102" h="82">
                    <a:moveTo>
                      <a:pt x="92" y="15"/>
                    </a:moveTo>
                    <a:lnTo>
                      <a:pt x="99" y="22"/>
                    </a:lnTo>
                    <a:lnTo>
                      <a:pt x="102" y="27"/>
                    </a:lnTo>
                    <a:lnTo>
                      <a:pt x="99" y="39"/>
                    </a:lnTo>
                    <a:lnTo>
                      <a:pt x="92" y="56"/>
                    </a:lnTo>
                    <a:lnTo>
                      <a:pt x="85" y="66"/>
                    </a:lnTo>
                    <a:lnTo>
                      <a:pt x="75" y="73"/>
                    </a:lnTo>
                    <a:lnTo>
                      <a:pt x="58" y="80"/>
                    </a:lnTo>
                    <a:lnTo>
                      <a:pt x="36" y="82"/>
                    </a:lnTo>
                    <a:lnTo>
                      <a:pt x="24" y="80"/>
                    </a:lnTo>
                    <a:lnTo>
                      <a:pt x="3" y="63"/>
                    </a:lnTo>
                    <a:lnTo>
                      <a:pt x="0" y="53"/>
                    </a:lnTo>
                    <a:lnTo>
                      <a:pt x="3" y="39"/>
                    </a:lnTo>
                    <a:lnTo>
                      <a:pt x="12" y="20"/>
                    </a:lnTo>
                    <a:lnTo>
                      <a:pt x="27" y="8"/>
                    </a:lnTo>
                    <a:lnTo>
                      <a:pt x="39" y="3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0" name="Freeform 154"/>
              <p:cNvSpPr>
                <a:spLocks/>
              </p:cNvSpPr>
              <p:nvPr/>
            </p:nvSpPr>
            <p:spPr bwMode="auto">
              <a:xfrm>
                <a:off x="3898" y="3296"/>
                <a:ext cx="91" cy="70"/>
              </a:xfrm>
              <a:custGeom>
                <a:avLst/>
                <a:gdLst/>
                <a:ahLst/>
                <a:cxnLst>
                  <a:cxn ang="0">
                    <a:pos x="84" y="12"/>
                  </a:cxn>
                  <a:cxn ang="0">
                    <a:pos x="89" y="17"/>
                  </a:cxn>
                  <a:cxn ang="0">
                    <a:pos x="91" y="27"/>
                  </a:cxn>
                  <a:cxn ang="0">
                    <a:pos x="89" y="39"/>
                  </a:cxn>
                  <a:cxn ang="0">
                    <a:pos x="84" y="51"/>
                  </a:cxn>
                  <a:cxn ang="0">
                    <a:pos x="67" y="63"/>
                  </a:cxn>
                  <a:cxn ang="0">
                    <a:pos x="53" y="68"/>
                  </a:cxn>
                  <a:cxn ang="0">
                    <a:pos x="29" y="70"/>
                  </a:cxn>
                  <a:cxn ang="0">
                    <a:pos x="19" y="68"/>
                  </a:cxn>
                  <a:cxn ang="0">
                    <a:pos x="5" y="56"/>
                  </a:cxn>
                  <a:cxn ang="0">
                    <a:pos x="0" y="51"/>
                  </a:cxn>
                  <a:cxn ang="0">
                    <a:pos x="2" y="39"/>
                  </a:cxn>
                  <a:cxn ang="0">
                    <a:pos x="9" y="20"/>
                  </a:cxn>
                  <a:cxn ang="0">
                    <a:pos x="21" y="10"/>
                  </a:cxn>
                  <a:cxn ang="0">
                    <a:pos x="46" y="3"/>
                  </a:cxn>
                  <a:cxn ang="0">
                    <a:pos x="53" y="0"/>
                  </a:cxn>
                  <a:cxn ang="0">
                    <a:pos x="72" y="5"/>
                  </a:cxn>
                  <a:cxn ang="0">
                    <a:pos x="84" y="12"/>
                  </a:cxn>
                </a:cxnLst>
                <a:rect l="0" t="0" r="r" b="b"/>
                <a:pathLst>
                  <a:path w="91" h="70">
                    <a:moveTo>
                      <a:pt x="84" y="12"/>
                    </a:moveTo>
                    <a:lnTo>
                      <a:pt x="89" y="17"/>
                    </a:lnTo>
                    <a:lnTo>
                      <a:pt x="91" y="27"/>
                    </a:lnTo>
                    <a:lnTo>
                      <a:pt x="89" y="39"/>
                    </a:lnTo>
                    <a:lnTo>
                      <a:pt x="84" y="51"/>
                    </a:lnTo>
                    <a:lnTo>
                      <a:pt x="67" y="63"/>
                    </a:lnTo>
                    <a:lnTo>
                      <a:pt x="53" y="68"/>
                    </a:lnTo>
                    <a:lnTo>
                      <a:pt x="29" y="70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51"/>
                    </a:lnTo>
                    <a:lnTo>
                      <a:pt x="2" y="39"/>
                    </a:lnTo>
                    <a:lnTo>
                      <a:pt x="9" y="20"/>
                    </a:lnTo>
                    <a:lnTo>
                      <a:pt x="21" y="10"/>
                    </a:lnTo>
                    <a:lnTo>
                      <a:pt x="46" y="3"/>
                    </a:lnTo>
                    <a:lnTo>
                      <a:pt x="53" y="0"/>
                    </a:lnTo>
                    <a:lnTo>
                      <a:pt x="72" y="5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1" name="Freeform 155"/>
              <p:cNvSpPr>
                <a:spLocks/>
              </p:cNvSpPr>
              <p:nvPr/>
            </p:nvSpPr>
            <p:spPr bwMode="auto">
              <a:xfrm>
                <a:off x="4851" y="3299"/>
                <a:ext cx="85" cy="74"/>
              </a:xfrm>
              <a:custGeom>
                <a:avLst/>
                <a:gdLst/>
                <a:ahLst/>
                <a:cxnLst>
                  <a:cxn ang="0">
                    <a:pos x="61" y="9"/>
                  </a:cxn>
                  <a:cxn ang="0">
                    <a:pos x="68" y="14"/>
                  </a:cxn>
                  <a:cxn ang="0">
                    <a:pos x="73" y="19"/>
                  </a:cxn>
                  <a:cxn ang="0">
                    <a:pos x="78" y="24"/>
                  </a:cxn>
                  <a:cxn ang="0">
                    <a:pos x="82" y="31"/>
                  </a:cxn>
                  <a:cxn ang="0">
                    <a:pos x="82" y="38"/>
                  </a:cxn>
                  <a:cxn ang="0">
                    <a:pos x="85" y="45"/>
                  </a:cxn>
                  <a:cxn ang="0">
                    <a:pos x="82" y="50"/>
                  </a:cxn>
                  <a:cxn ang="0">
                    <a:pos x="82" y="58"/>
                  </a:cxn>
                  <a:cxn ang="0">
                    <a:pos x="78" y="62"/>
                  </a:cxn>
                  <a:cxn ang="0">
                    <a:pos x="75" y="67"/>
                  </a:cxn>
                  <a:cxn ang="0">
                    <a:pos x="70" y="70"/>
                  </a:cxn>
                  <a:cxn ang="0">
                    <a:pos x="63" y="72"/>
                  </a:cxn>
                  <a:cxn ang="0">
                    <a:pos x="58" y="74"/>
                  </a:cxn>
                  <a:cxn ang="0">
                    <a:pos x="49" y="74"/>
                  </a:cxn>
                  <a:cxn ang="0">
                    <a:pos x="41" y="72"/>
                  </a:cxn>
                  <a:cxn ang="0">
                    <a:pos x="32" y="70"/>
                  </a:cxn>
                  <a:cxn ang="0">
                    <a:pos x="22" y="62"/>
                  </a:cxn>
                  <a:cxn ang="0">
                    <a:pos x="13" y="55"/>
                  </a:cxn>
                  <a:cxn ang="0">
                    <a:pos x="8" y="45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3" y="12"/>
                  </a:cxn>
                  <a:cxn ang="0">
                    <a:pos x="5" y="7"/>
                  </a:cxn>
                  <a:cxn ang="0">
                    <a:pos x="10" y="2"/>
                  </a:cxn>
                  <a:cxn ang="0">
                    <a:pos x="17" y="2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9" y="2"/>
                  </a:cxn>
                  <a:cxn ang="0">
                    <a:pos x="49" y="4"/>
                  </a:cxn>
                  <a:cxn ang="0">
                    <a:pos x="61" y="9"/>
                  </a:cxn>
                </a:cxnLst>
                <a:rect l="0" t="0" r="r" b="b"/>
                <a:pathLst>
                  <a:path w="85" h="74">
                    <a:moveTo>
                      <a:pt x="61" y="9"/>
                    </a:moveTo>
                    <a:lnTo>
                      <a:pt x="68" y="14"/>
                    </a:lnTo>
                    <a:lnTo>
                      <a:pt x="73" y="19"/>
                    </a:lnTo>
                    <a:lnTo>
                      <a:pt x="78" y="24"/>
                    </a:lnTo>
                    <a:lnTo>
                      <a:pt x="82" y="31"/>
                    </a:lnTo>
                    <a:lnTo>
                      <a:pt x="82" y="38"/>
                    </a:lnTo>
                    <a:lnTo>
                      <a:pt x="85" y="45"/>
                    </a:lnTo>
                    <a:lnTo>
                      <a:pt x="82" y="50"/>
                    </a:lnTo>
                    <a:lnTo>
                      <a:pt x="82" y="58"/>
                    </a:lnTo>
                    <a:lnTo>
                      <a:pt x="78" y="62"/>
                    </a:lnTo>
                    <a:lnTo>
                      <a:pt x="75" y="67"/>
                    </a:lnTo>
                    <a:lnTo>
                      <a:pt x="70" y="70"/>
                    </a:lnTo>
                    <a:lnTo>
                      <a:pt x="63" y="72"/>
                    </a:lnTo>
                    <a:lnTo>
                      <a:pt x="58" y="74"/>
                    </a:lnTo>
                    <a:lnTo>
                      <a:pt x="49" y="74"/>
                    </a:lnTo>
                    <a:lnTo>
                      <a:pt x="41" y="72"/>
                    </a:lnTo>
                    <a:lnTo>
                      <a:pt x="32" y="70"/>
                    </a:lnTo>
                    <a:lnTo>
                      <a:pt x="22" y="62"/>
                    </a:lnTo>
                    <a:lnTo>
                      <a:pt x="13" y="55"/>
                    </a:lnTo>
                    <a:lnTo>
                      <a:pt x="8" y="45"/>
                    </a:lnTo>
                    <a:lnTo>
                      <a:pt x="3" y="36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9" y="2"/>
                    </a:lnTo>
                    <a:lnTo>
                      <a:pt x="49" y="4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2" name="Freeform 156"/>
              <p:cNvSpPr>
                <a:spLocks/>
              </p:cNvSpPr>
              <p:nvPr/>
            </p:nvSpPr>
            <p:spPr bwMode="auto">
              <a:xfrm>
                <a:off x="3905" y="3306"/>
                <a:ext cx="24" cy="4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14" y="12"/>
                  </a:cxn>
                  <a:cxn ang="0">
                    <a:pos x="5" y="29"/>
                  </a:cxn>
                  <a:cxn ang="0">
                    <a:pos x="5" y="36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7" y="46"/>
                  </a:cxn>
                  <a:cxn ang="0">
                    <a:pos x="2" y="43"/>
                  </a:cxn>
                  <a:cxn ang="0">
                    <a:pos x="0" y="41"/>
                  </a:cxn>
                  <a:cxn ang="0">
                    <a:pos x="0" y="24"/>
                  </a:cxn>
                  <a:cxn ang="0">
                    <a:pos x="12" y="5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2" y="5"/>
                  </a:cxn>
                </a:cxnLst>
                <a:rect l="0" t="0" r="r" b="b"/>
                <a:pathLst>
                  <a:path w="24" h="46">
                    <a:moveTo>
                      <a:pt x="22" y="5"/>
                    </a:moveTo>
                    <a:lnTo>
                      <a:pt x="14" y="12"/>
                    </a:lnTo>
                    <a:lnTo>
                      <a:pt x="5" y="29"/>
                    </a:lnTo>
                    <a:lnTo>
                      <a:pt x="5" y="36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7" y="46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0" y="24"/>
                    </a:lnTo>
                    <a:lnTo>
                      <a:pt x="12" y="5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3" name="Freeform 157"/>
              <p:cNvSpPr>
                <a:spLocks/>
              </p:cNvSpPr>
              <p:nvPr/>
            </p:nvSpPr>
            <p:spPr bwMode="auto">
              <a:xfrm>
                <a:off x="4177" y="3308"/>
                <a:ext cx="22" cy="12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2" y="8"/>
                  </a:cxn>
                  <a:cxn ang="0">
                    <a:pos x="15" y="12"/>
                  </a:cxn>
                  <a:cxn ang="0">
                    <a:pos x="5" y="12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7" y="0"/>
                  </a:cxn>
                  <a:cxn ang="0">
                    <a:pos x="19" y="3"/>
                  </a:cxn>
                  <a:cxn ang="0">
                    <a:pos x="22" y="3"/>
                  </a:cxn>
                </a:cxnLst>
                <a:rect l="0" t="0" r="r" b="b"/>
                <a:pathLst>
                  <a:path w="22" h="12">
                    <a:moveTo>
                      <a:pt x="22" y="3"/>
                    </a:moveTo>
                    <a:lnTo>
                      <a:pt x="22" y="8"/>
                    </a:lnTo>
                    <a:lnTo>
                      <a:pt x="15" y="12"/>
                    </a:lnTo>
                    <a:lnTo>
                      <a:pt x="5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4" name="Freeform 158"/>
              <p:cNvSpPr>
                <a:spLocks/>
              </p:cNvSpPr>
              <p:nvPr/>
            </p:nvSpPr>
            <p:spPr bwMode="auto">
              <a:xfrm>
                <a:off x="4432" y="3308"/>
                <a:ext cx="15" cy="15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5" y="1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2" y="10"/>
                  </a:cxn>
                  <a:cxn ang="0">
                    <a:pos x="15" y="10"/>
                  </a:cxn>
                </a:cxnLst>
                <a:rect l="0" t="0" r="r" b="b"/>
                <a:pathLst>
                  <a:path w="15" h="15">
                    <a:moveTo>
                      <a:pt x="15" y="10"/>
                    </a:moveTo>
                    <a:lnTo>
                      <a:pt x="15" y="12"/>
                    </a:lnTo>
                    <a:lnTo>
                      <a:pt x="12" y="15"/>
                    </a:lnTo>
                    <a:lnTo>
                      <a:pt x="5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2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5" name="Freeform 159"/>
              <p:cNvSpPr>
                <a:spLocks/>
              </p:cNvSpPr>
              <p:nvPr/>
            </p:nvSpPr>
            <p:spPr bwMode="auto">
              <a:xfrm>
                <a:off x="4902" y="3308"/>
                <a:ext cx="31" cy="49"/>
              </a:xfrm>
              <a:custGeom>
                <a:avLst/>
                <a:gdLst/>
                <a:ahLst/>
                <a:cxnLst>
                  <a:cxn ang="0">
                    <a:pos x="24" y="17"/>
                  </a:cxn>
                  <a:cxn ang="0">
                    <a:pos x="31" y="29"/>
                  </a:cxn>
                  <a:cxn ang="0">
                    <a:pos x="31" y="36"/>
                  </a:cxn>
                  <a:cxn ang="0">
                    <a:pos x="31" y="41"/>
                  </a:cxn>
                  <a:cxn ang="0">
                    <a:pos x="27" y="46"/>
                  </a:cxn>
                  <a:cxn ang="0">
                    <a:pos x="24" y="49"/>
                  </a:cxn>
                  <a:cxn ang="0">
                    <a:pos x="22" y="49"/>
                  </a:cxn>
                  <a:cxn ang="0">
                    <a:pos x="27" y="41"/>
                  </a:cxn>
                  <a:cxn ang="0">
                    <a:pos x="27" y="32"/>
                  </a:cxn>
                  <a:cxn ang="0">
                    <a:pos x="15" y="15"/>
                  </a:cxn>
                  <a:cxn ang="0">
                    <a:pos x="0" y="0"/>
                  </a:cxn>
                  <a:cxn ang="0">
                    <a:pos x="10" y="5"/>
                  </a:cxn>
                  <a:cxn ang="0">
                    <a:pos x="24" y="17"/>
                  </a:cxn>
                </a:cxnLst>
                <a:rect l="0" t="0" r="r" b="b"/>
                <a:pathLst>
                  <a:path w="31" h="49">
                    <a:moveTo>
                      <a:pt x="24" y="17"/>
                    </a:moveTo>
                    <a:lnTo>
                      <a:pt x="31" y="29"/>
                    </a:lnTo>
                    <a:lnTo>
                      <a:pt x="31" y="36"/>
                    </a:lnTo>
                    <a:lnTo>
                      <a:pt x="31" y="41"/>
                    </a:lnTo>
                    <a:lnTo>
                      <a:pt x="27" y="46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7" y="41"/>
                    </a:lnTo>
                    <a:lnTo>
                      <a:pt x="27" y="32"/>
                    </a:lnTo>
                    <a:lnTo>
                      <a:pt x="15" y="15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6" name="Freeform 160"/>
              <p:cNvSpPr>
                <a:spLocks/>
              </p:cNvSpPr>
              <p:nvPr/>
            </p:nvSpPr>
            <p:spPr bwMode="auto">
              <a:xfrm>
                <a:off x="4856" y="3311"/>
                <a:ext cx="36" cy="5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8" y="21"/>
                  </a:cxn>
                  <a:cxn ang="0">
                    <a:pos x="20" y="46"/>
                  </a:cxn>
                  <a:cxn ang="0">
                    <a:pos x="34" y="55"/>
                  </a:cxn>
                  <a:cxn ang="0">
                    <a:pos x="34" y="55"/>
                  </a:cxn>
                  <a:cxn ang="0">
                    <a:pos x="36" y="55"/>
                  </a:cxn>
                  <a:cxn ang="0">
                    <a:pos x="36" y="55"/>
                  </a:cxn>
                  <a:cxn ang="0">
                    <a:pos x="32" y="55"/>
                  </a:cxn>
                  <a:cxn ang="0">
                    <a:pos x="22" y="53"/>
                  </a:cxn>
                  <a:cxn ang="0">
                    <a:pos x="8" y="33"/>
                  </a:cxn>
                  <a:cxn ang="0">
                    <a:pos x="0" y="19"/>
                  </a:cxn>
                  <a:cxn ang="0">
                    <a:pos x="0" y="9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5" y="5"/>
                  </a:cxn>
                </a:cxnLst>
                <a:rect l="0" t="0" r="r" b="b"/>
                <a:pathLst>
                  <a:path w="36" h="55">
                    <a:moveTo>
                      <a:pt x="5" y="5"/>
                    </a:moveTo>
                    <a:lnTo>
                      <a:pt x="8" y="21"/>
                    </a:lnTo>
                    <a:lnTo>
                      <a:pt x="20" y="46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2" y="55"/>
                    </a:lnTo>
                    <a:lnTo>
                      <a:pt x="22" y="53"/>
                    </a:lnTo>
                    <a:lnTo>
                      <a:pt x="8" y="33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7" name="Freeform 161"/>
              <p:cNvSpPr>
                <a:spLocks/>
              </p:cNvSpPr>
              <p:nvPr/>
            </p:nvSpPr>
            <p:spPr bwMode="auto">
              <a:xfrm>
                <a:off x="3946" y="3316"/>
                <a:ext cx="41" cy="43"/>
              </a:xfrm>
              <a:custGeom>
                <a:avLst/>
                <a:gdLst/>
                <a:ahLst/>
                <a:cxnLst>
                  <a:cxn ang="0">
                    <a:pos x="41" y="7"/>
                  </a:cxn>
                  <a:cxn ang="0">
                    <a:pos x="36" y="19"/>
                  </a:cxn>
                  <a:cxn ang="0">
                    <a:pos x="34" y="28"/>
                  </a:cxn>
                  <a:cxn ang="0">
                    <a:pos x="22" y="38"/>
                  </a:cxn>
                  <a:cxn ang="0">
                    <a:pos x="7" y="43"/>
                  </a:cxn>
                  <a:cxn ang="0">
                    <a:pos x="0" y="43"/>
                  </a:cxn>
                  <a:cxn ang="0">
                    <a:pos x="0" y="41"/>
                  </a:cxn>
                  <a:cxn ang="0">
                    <a:pos x="14" y="38"/>
                  </a:cxn>
                  <a:cxn ang="0">
                    <a:pos x="22" y="33"/>
                  </a:cxn>
                  <a:cxn ang="0">
                    <a:pos x="31" y="21"/>
                  </a:cxn>
                  <a:cxn ang="0">
                    <a:pos x="34" y="14"/>
                  </a:cxn>
                  <a:cxn ang="0">
                    <a:pos x="31" y="2"/>
                  </a:cxn>
                  <a:cxn ang="0">
                    <a:pos x="36" y="0"/>
                  </a:cxn>
                  <a:cxn ang="0">
                    <a:pos x="38" y="2"/>
                  </a:cxn>
                  <a:cxn ang="0">
                    <a:pos x="41" y="7"/>
                  </a:cxn>
                </a:cxnLst>
                <a:rect l="0" t="0" r="r" b="b"/>
                <a:pathLst>
                  <a:path w="41" h="43">
                    <a:moveTo>
                      <a:pt x="41" y="7"/>
                    </a:moveTo>
                    <a:lnTo>
                      <a:pt x="36" y="19"/>
                    </a:lnTo>
                    <a:lnTo>
                      <a:pt x="34" y="28"/>
                    </a:lnTo>
                    <a:lnTo>
                      <a:pt x="22" y="38"/>
                    </a:lnTo>
                    <a:lnTo>
                      <a:pt x="7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14" y="38"/>
                    </a:lnTo>
                    <a:lnTo>
                      <a:pt x="22" y="33"/>
                    </a:lnTo>
                    <a:lnTo>
                      <a:pt x="31" y="21"/>
                    </a:lnTo>
                    <a:lnTo>
                      <a:pt x="34" y="14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8" name="Freeform 162"/>
              <p:cNvSpPr>
                <a:spLocks/>
              </p:cNvSpPr>
              <p:nvPr/>
            </p:nvSpPr>
            <p:spPr bwMode="auto">
              <a:xfrm>
                <a:off x="4526" y="3318"/>
                <a:ext cx="49" cy="106"/>
              </a:xfrm>
              <a:custGeom>
                <a:avLst/>
                <a:gdLst/>
                <a:ahLst/>
                <a:cxnLst>
                  <a:cxn ang="0">
                    <a:pos x="27" y="26"/>
                  </a:cxn>
                  <a:cxn ang="0">
                    <a:pos x="36" y="46"/>
                  </a:cxn>
                  <a:cxn ang="0">
                    <a:pos x="44" y="70"/>
                  </a:cxn>
                  <a:cxn ang="0">
                    <a:pos x="49" y="106"/>
                  </a:cxn>
                  <a:cxn ang="0">
                    <a:pos x="34" y="70"/>
                  </a:cxn>
                  <a:cxn ang="0">
                    <a:pos x="22" y="43"/>
                  </a:cxn>
                  <a:cxn ang="0">
                    <a:pos x="15" y="34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10" y="7"/>
                  </a:cxn>
                  <a:cxn ang="0">
                    <a:pos x="27" y="26"/>
                  </a:cxn>
                </a:cxnLst>
                <a:rect l="0" t="0" r="r" b="b"/>
                <a:pathLst>
                  <a:path w="49" h="106">
                    <a:moveTo>
                      <a:pt x="27" y="26"/>
                    </a:moveTo>
                    <a:lnTo>
                      <a:pt x="36" y="46"/>
                    </a:lnTo>
                    <a:lnTo>
                      <a:pt x="44" y="70"/>
                    </a:lnTo>
                    <a:lnTo>
                      <a:pt x="49" y="106"/>
                    </a:lnTo>
                    <a:lnTo>
                      <a:pt x="34" y="70"/>
                    </a:lnTo>
                    <a:lnTo>
                      <a:pt x="22" y="43"/>
                    </a:lnTo>
                    <a:lnTo>
                      <a:pt x="15" y="3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39" name="Freeform 163"/>
              <p:cNvSpPr>
                <a:spLocks/>
              </p:cNvSpPr>
              <p:nvPr/>
            </p:nvSpPr>
            <p:spPr bwMode="auto">
              <a:xfrm>
                <a:off x="4654" y="3320"/>
                <a:ext cx="407" cy="321"/>
              </a:xfrm>
              <a:custGeom>
                <a:avLst/>
                <a:gdLst/>
                <a:ahLst/>
                <a:cxnLst>
                  <a:cxn ang="0">
                    <a:pos x="402" y="24"/>
                  </a:cxn>
                  <a:cxn ang="0">
                    <a:pos x="388" y="51"/>
                  </a:cxn>
                  <a:cxn ang="0">
                    <a:pos x="373" y="77"/>
                  </a:cxn>
                  <a:cxn ang="0">
                    <a:pos x="354" y="102"/>
                  </a:cxn>
                  <a:cxn ang="0">
                    <a:pos x="332" y="128"/>
                  </a:cxn>
                  <a:cxn ang="0">
                    <a:pos x="308" y="152"/>
                  </a:cxn>
                  <a:cxn ang="0">
                    <a:pos x="284" y="174"/>
                  </a:cxn>
                  <a:cxn ang="0">
                    <a:pos x="255" y="196"/>
                  </a:cxn>
                  <a:cxn ang="0">
                    <a:pos x="229" y="217"/>
                  </a:cxn>
                  <a:cxn ang="0">
                    <a:pos x="200" y="237"/>
                  </a:cxn>
                  <a:cxn ang="0">
                    <a:pos x="169" y="256"/>
                  </a:cxn>
                  <a:cxn ang="0">
                    <a:pos x="140" y="273"/>
                  </a:cxn>
                  <a:cxn ang="0">
                    <a:pos x="111" y="287"/>
                  </a:cxn>
                  <a:cxn ang="0">
                    <a:pos x="79" y="299"/>
                  </a:cxn>
                  <a:cxn ang="0">
                    <a:pos x="51" y="309"/>
                  </a:cxn>
                  <a:cxn ang="0">
                    <a:pos x="24" y="319"/>
                  </a:cxn>
                  <a:cxn ang="0">
                    <a:pos x="10" y="321"/>
                  </a:cxn>
                  <a:cxn ang="0">
                    <a:pos x="0" y="299"/>
                  </a:cxn>
                  <a:cxn ang="0">
                    <a:pos x="17" y="292"/>
                  </a:cxn>
                  <a:cxn ang="0">
                    <a:pos x="46" y="282"/>
                  </a:cxn>
                  <a:cxn ang="0">
                    <a:pos x="75" y="270"/>
                  </a:cxn>
                  <a:cxn ang="0">
                    <a:pos x="101" y="258"/>
                  </a:cxn>
                  <a:cxn ang="0">
                    <a:pos x="130" y="246"/>
                  </a:cxn>
                  <a:cxn ang="0">
                    <a:pos x="157" y="232"/>
                  </a:cxn>
                  <a:cxn ang="0">
                    <a:pos x="181" y="215"/>
                  </a:cxn>
                  <a:cxn ang="0">
                    <a:pos x="207" y="198"/>
                  </a:cxn>
                  <a:cxn ang="0">
                    <a:pos x="231" y="181"/>
                  </a:cxn>
                  <a:cxn ang="0">
                    <a:pos x="253" y="162"/>
                  </a:cxn>
                  <a:cxn ang="0">
                    <a:pos x="275" y="143"/>
                  </a:cxn>
                  <a:cxn ang="0">
                    <a:pos x="296" y="121"/>
                  </a:cxn>
                  <a:cxn ang="0">
                    <a:pos x="316" y="99"/>
                  </a:cxn>
                  <a:cxn ang="0">
                    <a:pos x="332" y="75"/>
                  </a:cxn>
                  <a:cxn ang="0">
                    <a:pos x="349" y="49"/>
                  </a:cxn>
                  <a:cxn ang="0">
                    <a:pos x="366" y="24"/>
                  </a:cxn>
                  <a:cxn ang="0">
                    <a:pos x="383" y="3"/>
                  </a:cxn>
                  <a:cxn ang="0">
                    <a:pos x="405" y="3"/>
                  </a:cxn>
                </a:cxnLst>
                <a:rect l="0" t="0" r="r" b="b"/>
                <a:pathLst>
                  <a:path w="407" h="321">
                    <a:moveTo>
                      <a:pt x="407" y="10"/>
                    </a:moveTo>
                    <a:lnTo>
                      <a:pt x="402" y="24"/>
                    </a:lnTo>
                    <a:lnTo>
                      <a:pt x="395" y="37"/>
                    </a:lnTo>
                    <a:lnTo>
                      <a:pt x="388" y="51"/>
                    </a:lnTo>
                    <a:lnTo>
                      <a:pt x="381" y="63"/>
                    </a:lnTo>
                    <a:lnTo>
                      <a:pt x="373" y="77"/>
                    </a:lnTo>
                    <a:lnTo>
                      <a:pt x="364" y="90"/>
                    </a:lnTo>
                    <a:lnTo>
                      <a:pt x="354" y="102"/>
                    </a:lnTo>
                    <a:lnTo>
                      <a:pt x="342" y="114"/>
                    </a:lnTo>
                    <a:lnTo>
                      <a:pt x="332" y="128"/>
                    </a:lnTo>
                    <a:lnTo>
                      <a:pt x="320" y="140"/>
                    </a:lnTo>
                    <a:lnTo>
                      <a:pt x="308" y="152"/>
                    </a:lnTo>
                    <a:lnTo>
                      <a:pt x="296" y="164"/>
                    </a:lnTo>
                    <a:lnTo>
                      <a:pt x="284" y="174"/>
                    </a:lnTo>
                    <a:lnTo>
                      <a:pt x="270" y="186"/>
                    </a:lnTo>
                    <a:lnTo>
                      <a:pt x="255" y="196"/>
                    </a:lnTo>
                    <a:lnTo>
                      <a:pt x="243" y="208"/>
                    </a:lnTo>
                    <a:lnTo>
                      <a:pt x="229" y="217"/>
                    </a:lnTo>
                    <a:lnTo>
                      <a:pt x="214" y="227"/>
                    </a:lnTo>
                    <a:lnTo>
                      <a:pt x="200" y="237"/>
                    </a:lnTo>
                    <a:lnTo>
                      <a:pt x="185" y="246"/>
                    </a:lnTo>
                    <a:lnTo>
                      <a:pt x="169" y="256"/>
                    </a:lnTo>
                    <a:lnTo>
                      <a:pt x="154" y="263"/>
                    </a:lnTo>
                    <a:lnTo>
                      <a:pt x="140" y="273"/>
                    </a:lnTo>
                    <a:lnTo>
                      <a:pt x="125" y="280"/>
                    </a:lnTo>
                    <a:lnTo>
                      <a:pt x="111" y="287"/>
                    </a:lnTo>
                    <a:lnTo>
                      <a:pt x="94" y="292"/>
                    </a:lnTo>
                    <a:lnTo>
                      <a:pt x="79" y="299"/>
                    </a:lnTo>
                    <a:lnTo>
                      <a:pt x="65" y="304"/>
                    </a:lnTo>
                    <a:lnTo>
                      <a:pt x="51" y="309"/>
                    </a:lnTo>
                    <a:lnTo>
                      <a:pt x="36" y="314"/>
                    </a:lnTo>
                    <a:lnTo>
                      <a:pt x="24" y="319"/>
                    </a:lnTo>
                    <a:lnTo>
                      <a:pt x="10" y="321"/>
                    </a:lnTo>
                    <a:lnTo>
                      <a:pt x="10" y="321"/>
                    </a:lnTo>
                    <a:lnTo>
                      <a:pt x="7" y="321"/>
                    </a:lnTo>
                    <a:lnTo>
                      <a:pt x="0" y="299"/>
                    </a:lnTo>
                    <a:lnTo>
                      <a:pt x="2" y="297"/>
                    </a:lnTo>
                    <a:lnTo>
                      <a:pt x="17" y="292"/>
                    </a:lnTo>
                    <a:lnTo>
                      <a:pt x="34" y="287"/>
                    </a:lnTo>
                    <a:lnTo>
                      <a:pt x="46" y="282"/>
                    </a:lnTo>
                    <a:lnTo>
                      <a:pt x="60" y="275"/>
                    </a:lnTo>
                    <a:lnTo>
                      <a:pt x="75" y="270"/>
                    </a:lnTo>
                    <a:lnTo>
                      <a:pt x="89" y="266"/>
                    </a:lnTo>
                    <a:lnTo>
                      <a:pt x="101" y="258"/>
                    </a:lnTo>
                    <a:lnTo>
                      <a:pt x="116" y="254"/>
                    </a:lnTo>
                    <a:lnTo>
                      <a:pt x="130" y="246"/>
                    </a:lnTo>
                    <a:lnTo>
                      <a:pt x="142" y="239"/>
                    </a:lnTo>
                    <a:lnTo>
                      <a:pt x="157" y="232"/>
                    </a:lnTo>
                    <a:lnTo>
                      <a:pt x="169" y="225"/>
                    </a:lnTo>
                    <a:lnTo>
                      <a:pt x="181" y="215"/>
                    </a:lnTo>
                    <a:lnTo>
                      <a:pt x="193" y="208"/>
                    </a:lnTo>
                    <a:lnTo>
                      <a:pt x="207" y="198"/>
                    </a:lnTo>
                    <a:lnTo>
                      <a:pt x="219" y="191"/>
                    </a:lnTo>
                    <a:lnTo>
                      <a:pt x="231" y="181"/>
                    </a:lnTo>
                    <a:lnTo>
                      <a:pt x="241" y="172"/>
                    </a:lnTo>
                    <a:lnTo>
                      <a:pt x="253" y="162"/>
                    </a:lnTo>
                    <a:lnTo>
                      <a:pt x="265" y="152"/>
                    </a:lnTo>
                    <a:lnTo>
                      <a:pt x="275" y="143"/>
                    </a:lnTo>
                    <a:lnTo>
                      <a:pt x="287" y="131"/>
                    </a:lnTo>
                    <a:lnTo>
                      <a:pt x="296" y="121"/>
                    </a:lnTo>
                    <a:lnTo>
                      <a:pt x="306" y="109"/>
                    </a:lnTo>
                    <a:lnTo>
                      <a:pt x="316" y="99"/>
                    </a:lnTo>
                    <a:lnTo>
                      <a:pt x="325" y="87"/>
                    </a:lnTo>
                    <a:lnTo>
                      <a:pt x="332" y="75"/>
                    </a:lnTo>
                    <a:lnTo>
                      <a:pt x="342" y="63"/>
                    </a:lnTo>
                    <a:lnTo>
                      <a:pt x="349" y="49"/>
                    </a:lnTo>
                    <a:lnTo>
                      <a:pt x="359" y="37"/>
                    </a:lnTo>
                    <a:lnTo>
                      <a:pt x="366" y="24"/>
                    </a:lnTo>
                    <a:lnTo>
                      <a:pt x="373" y="10"/>
                    </a:lnTo>
                    <a:lnTo>
                      <a:pt x="383" y="3"/>
                    </a:lnTo>
                    <a:lnTo>
                      <a:pt x="385" y="0"/>
                    </a:lnTo>
                    <a:lnTo>
                      <a:pt x="405" y="3"/>
                    </a:lnTo>
                    <a:lnTo>
                      <a:pt x="407" y="10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0" name="Freeform 164"/>
              <p:cNvSpPr>
                <a:spLocks/>
              </p:cNvSpPr>
              <p:nvPr/>
            </p:nvSpPr>
            <p:spPr bwMode="auto">
              <a:xfrm>
                <a:off x="4661" y="3328"/>
                <a:ext cx="410" cy="327"/>
              </a:xfrm>
              <a:custGeom>
                <a:avLst/>
                <a:gdLst/>
                <a:ahLst/>
                <a:cxnLst>
                  <a:cxn ang="0">
                    <a:pos x="405" y="29"/>
                  </a:cxn>
                  <a:cxn ang="0">
                    <a:pos x="390" y="57"/>
                  </a:cxn>
                  <a:cxn ang="0">
                    <a:pos x="376" y="84"/>
                  </a:cxn>
                  <a:cxn ang="0">
                    <a:pos x="357" y="110"/>
                  </a:cxn>
                  <a:cxn ang="0">
                    <a:pos x="335" y="135"/>
                  </a:cxn>
                  <a:cxn ang="0">
                    <a:pos x="313" y="161"/>
                  </a:cxn>
                  <a:cxn ang="0">
                    <a:pos x="287" y="183"/>
                  </a:cxn>
                  <a:cxn ang="0">
                    <a:pos x="260" y="207"/>
                  </a:cxn>
                  <a:cxn ang="0">
                    <a:pos x="234" y="226"/>
                  </a:cxn>
                  <a:cxn ang="0">
                    <a:pos x="205" y="248"/>
                  </a:cxn>
                  <a:cxn ang="0">
                    <a:pos x="174" y="265"/>
                  </a:cxn>
                  <a:cxn ang="0">
                    <a:pos x="145" y="282"/>
                  </a:cxn>
                  <a:cxn ang="0">
                    <a:pos x="113" y="296"/>
                  </a:cxn>
                  <a:cxn ang="0">
                    <a:pos x="82" y="308"/>
                  </a:cxn>
                  <a:cxn ang="0">
                    <a:pos x="51" y="315"/>
                  </a:cxn>
                  <a:cxn ang="0">
                    <a:pos x="22" y="325"/>
                  </a:cxn>
                  <a:cxn ang="0">
                    <a:pos x="3" y="325"/>
                  </a:cxn>
                  <a:cxn ang="0">
                    <a:pos x="0" y="325"/>
                  </a:cxn>
                  <a:cxn ang="0">
                    <a:pos x="15" y="313"/>
                  </a:cxn>
                  <a:cxn ang="0">
                    <a:pos x="41" y="308"/>
                  </a:cxn>
                  <a:cxn ang="0">
                    <a:pos x="65" y="299"/>
                  </a:cxn>
                  <a:cxn ang="0">
                    <a:pos x="94" y="287"/>
                  </a:cxn>
                  <a:cxn ang="0">
                    <a:pos x="123" y="274"/>
                  </a:cxn>
                  <a:cxn ang="0">
                    <a:pos x="152" y="260"/>
                  </a:cxn>
                  <a:cxn ang="0">
                    <a:pos x="181" y="243"/>
                  </a:cxn>
                  <a:cxn ang="0">
                    <a:pos x="210" y="224"/>
                  </a:cxn>
                  <a:cxn ang="0">
                    <a:pos x="236" y="205"/>
                  </a:cxn>
                  <a:cxn ang="0">
                    <a:pos x="265" y="183"/>
                  </a:cxn>
                  <a:cxn ang="0">
                    <a:pos x="292" y="161"/>
                  </a:cxn>
                  <a:cxn ang="0">
                    <a:pos x="316" y="137"/>
                  </a:cxn>
                  <a:cxn ang="0">
                    <a:pos x="337" y="113"/>
                  </a:cxn>
                  <a:cxn ang="0">
                    <a:pos x="359" y="86"/>
                  </a:cxn>
                  <a:cxn ang="0">
                    <a:pos x="376" y="62"/>
                  </a:cxn>
                  <a:cxn ang="0">
                    <a:pos x="390" y="36"/>
                  </a:cxn>
                  <a:cxn ang="0">
                    <a:pos x="410" y="0"/>
                  </a:cxn>
                  <a:cxn ang="0">
                    <a:pos x="410" y="14"/>
                  </a:cxn>
                </a:cxnLst>
                <a:rect l="0" t="0" r="r" b="b"/>
                <a:pathLst>
                  <a:path w="410" h="327">
                    <a:moveTo>
                      <a:pt x="410" y="14"/>
                    </a:moveTo>
                    <a:lnTo>
                      <a:pt x="405" y="29"/>
                    </a:lnTo>
                    <a:lnTo>
                      <a:pt x="398" y="43"/>
                    </a:lnTo>
                    <a:lnTo>
                      <a:pt x="390" y="57"/>
                    </a:lnTo>
                    <a:lnTo>
                      <a:pt x="383" y="69"/>
                    </a:lnTo>
                    <a:lnTo>
                      <a:pt x="376" y="84"/>
                    </a:lnTo>
                    <a:lnTo>
                      <a:pt x="366" y="96"/>
                    </a:lnTo>
                    <a:lnTo>
                      <a:pt x="357" y="110"/>
                    </a:lnTo>
                    <a:lnTo>
                      <a:pt x="347" y="123"/>
                    </a:lnTo>
                    <a:lnTo>
                      <a:pt x="335" y="135"/>
                    </a:lnTo>
                    <a:lnTo>
                      <a:pt x="325" y="149"/>
                    </a:lnTo>
                    <a:lnTo>
                      <a:pt x="313" y="161"/>
                    </a:lnTo>
                    <a:lnTo>
                      <a:pt x="301" y="173"/>
                    </a:lnTo>
                    <a:lnTo>
                      <a:pt x="287" y="183"/>
                    </a:lnTo>
                    <a:lnTo>
                      <a:pt x="275" y="195"/>
                    </a:lnTo>
                    <a:lnTo>
                      <a:pt x="260" y="207"/>
                    </a:lnTo>
                    <a:lnTo>
                      <a:pt x="248" y="217"/>
                    </a:lnTo>
                    <a:lnTo>
                      <a:pt x="234" y="226"/>
                    </a:lnTo>
                    <a:lnTo>
                      <a:pt x="219" y="238"/>
                    </a:lnTo>
                    <a:lnTo>
                      <a:pt x="205" y="248"/>
                    </a:lnTo>
                    <a:lnTo>
                      <a:pt x="190" y="255"/>
                    </a:lnTo>
                    <a:lnTo>
                      <a:pt x="174" y="265"/>
                    </a:lnTo>
                    <a:lnTo>
                      <a:pt x="159" y="272"/>
                    </a:lnTo>
                    <a:lnTo>
                      <a:pt x="145" y="282"/>
                    </a:lnTo>
                    <a:lnTo>
                      <a:pt x="128" y="289"/>
                    </a:lnTo>
                    <a:lnTo>
                      <a:pt x="113" y="296"/>
                    </a:lnTo>
                    <a:lnTo>
                      <a:pt x="97" y="301"/>
                    </a:lnTo>
                    <a:lnTo>
                      <a:pt x="82" y="308"/>
                    </a:lnTo>
                    <a:lnTo>
                      <a:pt x="68" y="313"/>
                    </a:lnTo>
                    <a:lnTo>
                      <a:pt x="51" y="315"/>
                    </a:lnTo>
                    <a:lnTo>
                      <a:pt x="36" y="320"/>
                    </a:lnTo>
                    <a:lnTo>
                      <a:pt x="22" y="325"/>
                    </a:lnTo>
                    <a:lnTo>
                      <a:pt x="7" y="327"/>
                    </a:lnTo>
                    <a:lnTo>
                      <a:pt x="3" y="325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5" y="315"/>
                    </a:lnTo>
                    <a:lnTo>
                      <a:pt x="15" y="313"/>
                    </a:lnTo>
                    <a:lnTo>
                      <a:pt x="29" y="311"/>
                    </a:lnTo>
                    <a:lnTo>
                      <a:pt x="41" y="308"/>
                    </a:lnTo>
                    <a:lnTo>
                      <a:pt x="53" y="303"/>
                    </a:lnTo>
                    <a:lnTo>
                      <a:pt x="65" y="299"/>
                    </a:lnTo>
                    <a:lnTo>
                      <a:pt x="80" y="294"/>
                    </a:lnTo>
                    <a:lnTo>
                      <a:pt x="94" y="287"/>
                    </a:lnTo>
                    <a:lnTo>
                      <a:pt x="109" y="282"/>
                    </a:lnTo>
                    <a:lnTo>
                      <a:pt x="123" y="274"/>
                    </a:lnTo>
                    <a:lnTo>
                      <a:pt x="138" y="267"/>
                    </a:lnTo>
                    <a:lnTo>
                      <a:pt x="152" y="260"/>
                    </a:lnTo>
                    <a:lnTo>
                      <a:pt x="166" y="250"/>
                    </a:lnTo>
                    <a:lnTo>
                      <a:pt x="181" y="243"/>
                    </a:lnTo>
                    <a:lnTo>
                      <a:pt x="195" y="233"/>
                    </a:lnTo>
                    <a:lnTo>
                      <a:pt x="210" y="224"/>
                    </a:lnTo>
                    <a:lnTo>
                      <a:pt x="224" y="214"/>
                    </a:lnTo>
                    <a:lnTo>
                      <a:pt x="236" y="205"/>
                    </a:lnTo>
                    <a:lnTo>
                      <a:pt x="251" y="192"/>
                    </a:lnTo>
                    <a:lnTo>
                      <a:pt x="265" y="183"/>
                    </a:lnTo>
                    <a:lnTo>
                      <a:pt x="277" y="171"/>
                    </a:lnTo>
                    <a:lnTo>
                      <a:pt x="292" y="161"/>
                    </a:lnTo>
                    <a:lnTo>
                      <a:pt x="304" y="149"/>
                    </a:lnTo>
                    <a:lnTo>
                      <a:pt x="316" y="137"/>
                    </a:lnTo>
                    <a:lnTo>
                      <a:pt x="328" y="125"/>
                    </a:lnTo>
                    <a:lnTo>
                      <a:pt x="337" y="113"/>
                    </a:lnTo>
                    <a:lnTo>
                      <a:pt x="349" y="101"/>
                    </a:lnTo>
                    <a:lnTo>
                      <a:pt x="359" y="86"/>
                    </a:lnTo>
                    <a:lnTo>
                      <a:pt x="369" y="74"/>
                    </a:lnTo>
                    <a:lnTo>
                      <a:pt x="376" y="62"/>
                    </a:lnTo>
                    <a:lnTo>
                      <a:pt x="383" y="48"/>
                    </a:lnTo>
                    <a:lnTo>
                      <a:pt x="390" y="36"/>
                    </a:lnTo>
                    <a:lnTo>
                      <a:pt x="398" y="21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0" y="14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1" name="Freeform 165"/>
              <p:cNvSpPr>
                <a:spLocks/>
              </p:cNvSpPr>
              <p:nvPr/>
            </p:nvSpPr>
            <p:spPr bwMode="auto">
              <a:xfrm>
                <a:off x="4464" y="3335"/>
                <a:ext cx="45" cy="79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5" y="22"/>
                  </a:cxn>
                  <a:cxn ang="0">
                    <a:pos x="41" y="38"/>
                  </a:cxn>
                  <a:cxn ang="0">
                    <a:pos x="29" y="60"/>
                  </a:cxn>
                  <a:cxn ang="0">
                    <a:pos x="21" y="70"/>
                  </a:cxn>
                  <a:cxn ang="0">
                    <a:pos x="7" y="79"/>
                  </a:cxn>
                  <a:cxn ang="0">
                    <a:pos x="2" y="75"/>
                  </a:cxn>
                  <a:cxn ang="0">
                    <a:pos x="0" y="72"/>
                  </a:cxn>
                  <a:cxn ang="0">
                    <a:pos x="0" y="70"/>
                  </a:cxn>
                  <a:cxn ang="0">
                    <a:pos x="17" y="50"/>
                  </a:cxn>
                  <a:cxn ang="0">
                    <a:pos x="24" y="36"/>
                  </a:cxn>
                  <a:cxn ang="0">
                    <a:pos x="29" y="19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6" y="0"/>
                  </a:cxn>
                  <a:cxn ang="0">
                    <a:pos x="43" y="2"/>
                  </a:cxn>
                  <a:cxn ang="0">
                    <a:pos x="45" y="2"/>
                  </a:cxn>
                </a:cxnLst>
                <a:rect l="0" t="0" r="r" b="b"/>
                <a:pathLst>
                  <a:path w="45" h="79">
                    <a:moveTo>
                      <a:pt x="45" y="2"/>
                    </a:moveTo>
                    <a:lnTo>
                      <a:pt x="45" y="22"/>
                    </a:lnTo>
                    <a:lnTo>
                      <a:pt x="41" y="38"/>
                    </a:lnTo>
                    <a:lnTo>
                      <a:pt x="29" y="60"/>
                    </a:lnTo>
                    <a:lnTo>
                      <a:pt x="21" y="70"/>
                    </a:lnTo>
                    <a:lnTo>
                      <a:pt x="7" y="79"/>
                    </a:lnTo>
                    <a:lnTo>
                      <a:pt x="2" y="75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17" y="50"/>
                    </a:lnTo>
                    <a:lnTo>
                      <a:pt x="24" y="36"/>
                    </a:lnTo>
                    <a:lnTo>
                      <a:pt x="29" y="19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3" y="2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2" name="Freeform 166"/>
              <p:cNvSpPr>
                <a:spLocks/>
              </p:cNvSpPr>
              <p:nvPr/>
            </p:nvSpPr>
            <p:spPr bwMode="auto">
              <a:xfrm>
                <a:off x="4042" y="3359"/>
                <a:ext cx="80" cy="48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68" y="26"/>
                  </a:cxn>
                  <a:cxn ang="0">
                    <a:pos x="53" y="38"/>
                  </a:cxn>
                  <a:cxn ang="0">
                    <a:pos x="32" y="46"/>
                  </a:cxn>
                  <a:cxn ang="0">
                    <a:pos x="17" y="48"/>
                  </a:cxn>
                  <a:cxn ang="0">
                    <a:pos x="3" y="48"/>
                  </a:cxn>
                  <a:cxn ang="0">
                    <a:pos x="0" y="43"/>
                  </a:cxn>
                  <a:cxn ang="0">
                    <a:pos x="0" y="38"/>
                  </a:cxn>
                  <a:cxn ang="0">
                    <a:pos x="3" y="36"/>
                  </a:cxn>
                  <a:cxn ang="0">
                    <a:pos x="27" y="31"/>
                  </a:cxn>
                  <a:cxn ang="0">
                    <a:pos x="41" y="24"/>
                  </a:cxn>
                  <a:cxn ang="0">
                    <a:pos x="56" y="14"/>
                  </a:cxn>
                  <a:cxn ang="0">
                    <a:pos x="68" y="2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7" y="7"/>
                  </a:cxn>
                  <a:cxn ang="0">
                    <a:pos x="80" y="12"/>
                  </a:cxn>
                </a:cxnLst>
                <a:rect l="0" t="0" r="r" b="b"/>
                <a:pathLst>
                  <a:path w="80" h="48">
                    <a:moveTo>
                      <a:pt x="80" y="12"/>
                    </a:moveTo>
                    <a:lnTo>
                      <a:pt x="68" y="26"/>
                    </a:lnTo>
                    <a:lnTo>
                      <a:pt x="53" y="38"/>
                    </a:lnTo>
                    <a:lnTo>
                      <a:pt x="32" y="46"/>
                    </a:lnTo>
                    <a:lnTo>
                      <a:pt x="17" y="48"/>
                    </a:lnTo>
                    <a:lnTo>
                      <a:pt x="3" y="48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3" y="36"/>
                    </a:lnTo>
                    <a:lnTo>
                      <a:pt x="27" y="31"/>
                    </a:lnTo>
                    <a:lnTo>
                      <a:pt x="41" y="24"/>
                    </a:lnTo>
                    <a:lnTo>
                      <a:pt x="56" y="14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7" y="7"/>
                    </a:ln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3" name="Freeform 167"/>
              <p:cNvSpPr>
                <a:spLocks/>
              </p:cNvSpPr>
              <p:nvPr/>
            </p:nvSpPr>
            <p:spPr bwMode="auto">
              <a:xfrm>
                <a:off x="4124" y="3070"/>
                <a:ext cx="72" cy="60"/>
              </a:xfrm>
              <a:custGeom>
                <a:avLst/>
                <a:gdLst/>
                <a:ahLst/>
                <a:cxnLst>
                  <a:cxn ang="0">
                    <a:pos x="72" y="9"/>
                  </a:cxn>
                  <a:cxn ang="0">
                    <a:pos x="63" y="26"/>
                  </a:cxn>
                  <a:cxn ang="0">
                    <a:pos x="51" y="38"/>
                  </a:cxn>
                  <a:cxn ang="0">
                    <a:pos x="31" y="50"/>
                  </a:cxn>
                  <a:cxn ang="0">
                    <a:pos x="19" y="57"/>
                  </a:cxn>
                  <a:cxn ang="0">
                    <a:pos x="3" y="60"/>
                  </a:cxn>
                  <a:cxn ang="0">
                    <a:pos x="0" y="53"/>
                  </a:cxn>
                  <a:cxn ang="0">
                    <a:pos x="0" y="50"/>
                  </a:cxn>
                  <a:cxn ang="0">
                    <a:pos x="0" y="45"/>
                  </a:cxn>
                  <a:cxn ang="0">
                    <a:pos x="24" y="36"/>
                  </a:cxn>
                  <a:cxn ang="0">
                    <a:pos x="36" y="28"/>
                  </a:cxn>
                  <a:cxn ang="0">
                    <a:pos x="48" y="16"/>
                  </a:cxn>
                  <a:cxn ang="0">
                    <a:pos x="60" y="2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0" y="7"/>
                  </a:cxn>
                  <a:cxn ang="0">
                    <a:pos x="72" y="9"/>
                  </a:cxn>
                </a:cxnLst>
                <a:rect l="0" t="0" r="r" b="b"/>
                <a:pathLst>
                  <a:path w="72" h="60">
                    <a:moveTo>
                      <a:pt x="72" y="9"/>
                    </a:moveTo>
                    <a:lnTo>
                      <a:pt x="63" y="26"/>
                    </a:lnTo>
                    <a:lnTo>
                      <a:pt x="51" y="38"/>
                    </a:lnTo>
                    <a:lnTo>
                      <a:pt x="31" y="50"/>
                    </a:lnTo>
                    <a:lnTo>
                      <a:pt x="19" y="57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24" y="36"/>
                    </a:lnTo>
                    <a:lnTo>
                      <a:pt x="36" y="28"/>
                    </a:lnTo>
                    <a:lnTo>
                      <a:pt x="48" y="16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0" y="7"/>
                    </a:lnTo>
                    <a:lnTo>
                      <a:pt x="7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4" name="Freeform 168"/>
              <p:cNvSpPr>
                <a:spLocks/>
              </p:cNvSpPr>
              <p:nvPr/>
            </p:nvSpPr>
            <p:spPr bwMode="auto">
              <a:xfrm>
                <a:off x="4469" y="3340"/>
                <a:ext cx="38" cy="67"/>
              </a:xfrm>
              <a:custGeom>
                <a:avLst/>
                <a:gdLst/>
                <a:ahLst/>
                <a:cxnLst>
                  <a:cxn ang="0">
                    <a:pos x="38" y="12"/>
                  </a:cxn>
                  <a:cxn ang="0">
                    <a:pos x="31" y="33"/>
                  </a:cxn>
                  <a:cxn ang="0">
                    <a:pos x="24" y="48"/>
                  </a:cxn>
                  <a:cxn ang="0">
                    <a:pos x="12" y="60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0" y="67"/>
                  </a:cxn>
                  <a:cxn ang="0">
                    <a:pos x="19" y="45"/>
                  </a:cxn>
                  <a:cxn ang="0">
                    <a:pos x="26" y="26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38" y="12"/>
                  </a:cxn>
                </a:cxnLst>
                <a:rect l="0" t="0" r="r" b="b"/>
                <a:pathLst>
                  <a:path w="38" h="67">
                    <a:moveTo>
                      <a:pt x="38" y="12"/>
                    </a:moveTo>
                    <a:lnTo>
                      <a:pt x="31" y="33"/>
                    </a:lnTo>
                    <a:lnTo>
                      <a:pt x="24" y="48"/>
                    </a:lnTo>
                    <a:lnTo>
                      <a:pt x="12" y="60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19" y="45"/>
                    </a:lnTo>
                    <a:lnTo>
                      <a:pt x="26" y="26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5" name="Freeform 169"/>
              <p:cNvSpPr>
                <a:spLocks/>
              </p:cNvSpPr>
              <p:nvPr/>
            </p:nvSpPr>
            <p:spPr bwMode="auto">
              <a:xfrm>
                <a:off x="4047" y="3366"/>
                <a:ext cx="70" cy="36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46" y="27"/>
                  </a:cxn>
                  <a:cxn ang="0">
                    <a:pos x="31" y="34"/>
                  </a:cxn>
                  <a:cxn ang="0">
                    <a:pos x="12" y="36"/>
                  </a:cxn>
                  <a:cxn ang="0">
                    <a:pos x="2" y="3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7" y="29"/>
                  </a:cxn>
                  <a:cxn ang="0">
                    <a:pos x="46" y="19"/>
                  </a:cxn>
                  <a:cxn ang="0">
                    <a:pos x="65" y="0"/>
                  </a:cxn>
                  <a:cxn ang="0">
                    <a:pos x="70" y="3"/>
                  </a:cxn>
                  <a:cxn ang="0">
                    <a:pos x="63" y="12"/>
                  </a:cxn>
                </a:cxnLst>
                <a:rect l="0" t="0" r="r" b="b"/>
                <a:pathLst>
                  <a:path w="70" h="36">
                    <a:moveTo>
                      <a:pt x="63" y="12"/>
                    </a:moveTo>
                    <a:lnTo>
                      <a:pt x="46" y="27"/>
                    </a:lnTo>
                    <a:lnTo>
                      <a:pt x="31" y="34"/>
                    </a:lnTo>
                    <a:lnTo>
                      <a:pt x="12" y="36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7" y="29"/>
                    </a:lnTo>
                    <a:lnTo>
                      <a:pt x="46" y="19"/>
                    </a:lnTo>
                    <a:lnTo>
                      <a:pt x="65" y="0"/>
                    </a:lnTo>
                    <a:lnTo>
                      <a:pt x="70" y="3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6" name="Freeform 170"/>
              <p:cNvSpPr>
                <a:spLocks/>
              </p:cNvSpPr>
              <p:nvPr/>
            </p:nvSpPr>
            <p:spPr bwMode="auto">
              <a:xfrm>
                <a:off x="4127" y="3077"/>
                <a:ext cx="65" cy="46"/>
              </a:xfrm>
              <a:custGeom>
                <a:avLst/>
                <a:gdLst/>
                <a:ahLst/>
                <a:cxnLst>
                  <a:cxn ang="0">
                    <a:pos x="60" y="14"/>
                  </a:cxn>
                  <a:cxn ang="0">
                    <a:pos x="45" y="29"/>
                  </a:cxn>
                  <a:cxn ang="0">
                    <a:pos x="31" y="38"/>
                  </a:cxn>
                  <a:cxn ang="0">
                    <a:pos x="12" y="43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0" y="43"/>
                  </a:cxn>
                  <a:cxn ang="0">
                    <a:pos x="26" y="34"/>
                  </a:cxn>
                  <a:cxn ang="0">
                    <a:pos x="43" y="21"/>
                  </a:cxn>
                  <a:cxn ang="0">
                    <a:pos x="60" y="0"/>
                  </a:cxn>
                  <a:cxn ang="0">
                    <a:pos x="65" y="2"/>
                  </a:cxn>
                  <a:cxn ang="0">
                    <a:pos x="60" y="14"/>
                  </a:cxn>
                </a:cxnLst>
                <a:rect l="0" t="0" r="r" b="b"/>
                <a:pathLst>
                  <a:path w="65" h="46">
                    <a:moveTo>
                      <a:pt x="60" y="14"/>
                    </a:moveTo>
                    <a:lnTo>
                      <a:pt x="45" y="29"/>
                    </a:lnTo>
                    <a:lnTo>
                      <a:pt x="31" y="38"/>
                    </a:lnTo>
                    <a:lnTo>
                      <a:pt x="12" y="43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3"/>
                    </a:lnTo>
                    <a:lnTo>
                      <a:pt x="26" y="34"/>
                    </a:lnTo>
                    <a:lnTo>
                      <a:pt x="43" y="21"/>
                    </a:lnTo>
                    <a:lnTo>
                      <a:pt x="60" y="0"/>
                    </a:lnTo>
                    <a:lnTo>
                      <a:pt x="65" y="2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7" name="Freeform 171"/>
              <p:cNvSpPr>
                <a:spLocks/>
              </p:cNvSpPr>
              <p:nvPr/>
            </p:nvSpPr>
            <p:spPr bwMode="auto">
              <a:xfrm>
                <a:off x="4534" y="3349"/>
                <a:ext cx="65" cy="147"/>
              </a:xfrm>
              <a:custGeom>
                <a:avLst/>
                <a:gdLst/>
                <a:ahLst/>
                <a:cxnLst>
                  <a:cxn ang="0">
                    <a:pos x="41" y="87"/>
                  </a:cxn>
                  <a:cxn ang="0">
                    <a:pos x="45" y="92"/>
                  </a:cxn>
                  <a:cxn ang="0">
                    <a:pos x="60" y="130"/>
                  </a:cxn>
                  <a:cxn ang="0">
                    <a:pos x="65" y="147"/>
                  </a:cxn>
                  <a:cxn ang="0">
                    <a:pos x="60" y="145"/>
                  </a:cxn>
                  <a:cxn ang="0">
                    <a:pos x="57" y="138"/>
                  </a:cxn>
                  <a:cxn ang="0">
                    <a:pos x="50" y="130"/>
                  </a:cxn>
                  <a:cxn ang="0">
                    <a:pos x="36" y="116"/>
                  </a:cxn>
                  <a:cxn ang="0">
                    <a:pos x="14" y="97"/>
                  </a:cxn>
                  <a:cxn ang="0">
                    <a:pos x="12" y="92"/>
                  </a:cxn>
                  <a:cxn ang="0">
                    <a:pos x="9" y="56"/>
                  </a:cxn>
                  <a:cxn ang="0">
                    <a:pos x="0" y="29"/>
                  </a:cxn>
                  <a:cxn ang="0">
                    <a:pos x="2" y="0"/>
                  </a:cxn>
                  <a:cxn ang="0">
                    <a:pos x="33" y="63"/>
                  </a:cxn>
                  <a:cxn ang="0">
                    <a:pos x="41" y="87"/>
                  </a:cxn>
                </a:cxnLst>
                <a:rect l="0" t="0" r="r" b="b"/>
                <a:pathLst>
                  <a:path w="65" h="147">
                    <a:moveTo>
                      <a:pt x="41" y="87"/>
                    </a:moveTo>
                    <a:lnTo>
                      <a:pt x="45" y="92"/>
                    </a:lnTo>
                    <a:lnTo>
                      <a:pt x="60" y="130"/>
                    </a:lnTo>
                    <a:lnTo>
                      <a:pt x="65" y="147"/>
                    </a:lnTo>
                    <a:lnTo>
                      <a:pt x="60" y="145"/>
                    </a:lnTo>
                    <a:lnTo>
                      <a:pt x="57" y="138"/>
                    </a:lnTo>
                    <a:lnTo>
                      <a:pt x="50" y="130"/>
                    </a:lnTo>
                    <a:lnTo>
                      <a:pt x="36" y="116"/>
                    </a:lnTo>
                    <a:lnTo>
                      <a:pt x="14" y="97"/>
                    </a:lnTo>
                    <a:lnTo>
                      <a:pt x="12" y="92"/>
                    </a:lnTo>
                    <a:lnTo>
                      <a:pt x="9" y="56"/>
                    </a:lnTo>
                    <a:lnTo>
                      <a:pt x="0" y="29"/>
                    </a:lnTo>
                    <a:lnTo>
                      <a:pt x="2" y="0"/>
                    </a:lnTo>
                    <a:lnTo>
                      <a:pt x="33" y="63"/>
                    </a:lnTo>
                    <a:lnTo>
                      <a:pt x="41" y="8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8" name="Freeform 172"/>
              <p:cNvSpPr>
                <a:spLocks/>
              </p:cNvSpPr>
              <p:nvPr/>
            </p:nvSpPr>
            <p:spPr bwMode="auto">
              <a:xfrm>
                <a:off x="4131" y="3390"/>
                <a:ext cx="32" cy="29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29" y="12"/>
                  </a:cxn>
                  <a:cxn ang="0">
                    <a:pos x="29" y="17"/>
                  </a:cxn>
                  <a:cxn ang="0">
                    <a:pos x="27" y="22"/>
                  </a:cxn>
                  <a:cxn ang="0">
                    <a:pos x="12" y="29"/>
                  </a:cxn>
                  <a:cxn ang="0">
                    <a:pos x="5" y="29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8" y="0"/>
                  </a:cxn>
                  <a:cxn ang="0">
                    <a:pos x="32" y="3"/>
                  </a:cxn>
                  <a:cxn ang="0">
                    <a:pos x="32" y="7"/>
                  </a:cxn>
                </a:cxnLst>
                <a:rect l="0" t="0" r="r" b="b"/>
                <a:pathLst>
                  <a:path w="32" h="29">
                    <a:moveTo>
                      <a:pt x="32" y="7"/>
                    </a:moveTo>
                    <a:lnTo>
                      <a:pt x="29" y="12"/>
                    </a:lnTo>
                    <a:lnTo>
                      <a:pt x="29" y="17"/>
                    </a:lnTo>
                    <a:lnTo>
                      <a:pt x="27" y="22"/>
                    </a:lnTo>
                    <a:lnTo>
                      <a:pt x="12" y="29"/>
                    </a:lnTo>
                    <a:lnTo>
                      <a:pt x="5" y="2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8" y="0"/>
                    </a:lnTo>
                    <a:lnTo>
                      <a:pt x="32" y="3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49" name="Freeform 173"/>
              <p:cNvSpPr>
                <a:spLocks/>
              </p:cNvSpPr>
              <p:nvPr/>
            </p:nvSpPr>
            <p:spPr bwMode="auto">
              <a:xfrm>
                <a:off x="4136" y="3395"/>
                <a:ext cx="19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12"/>
                  </a:cxn>
                  <a:cxn ang="0">
                    <a:pos x="7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7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lnTo>
                      <a:pt x="17" y="12"/>
                    </a:lnTo>
                    <a:lnTo>
                      <a:pt x="7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7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0" name="Freeform 174"/>
              <p:cNvSpPr>
                <a:spLocks/>
              </p:cNvSpPr>
              <p:nvPr/>
            </p:nvSpPr>
            <p:spPr bwMode="auto">
              <a:xfrm>
                <a:off x="4372" y="3412"/>
                <a:ext cx="51" cy="36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51" y="14"/>
                  </a:cxn>
                  <a:cxn ang="0">
                    <a:pos x="51" y="22"/>
                  </a:cxn>
                  <a:cxn ang="0">
                    <a:pos x="36" y="34"/>
                  </a:cxn>
                  <a:cxn ang="0">
                    <a:pos x="27" y="36"/>
                  </a:cxn>
                  <a:cxn ang="0">
                    <a:pos x="12" y="36"/>
                  </a:cxn>
                  <a:cxn ang="0">
                    <a:pos x="5" y="34"/>
                  </a:cxn>
                  <a:cxn ang="0">
                    <a:pos x="0" y="29"/>
                  </a:cxn>
                  <a:cxn ang="0">
                    <a:pos x="3" y="19"/>
                  </a:cxn>
                  <a:cxn ang="0">
                    <a:pos x="10" y="10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9" y="0"/>
                  </a:cxn>
                  <a:cxn ang="0">
                    <a:pos x="48" y="7"/>
                  </a:cxn>
                </a:cxnLst>
                <a:rect l="0" t="0" r="r" b="b"/>
                <a:pathLst>
                  <a:path w="51" h="36">
                    <a:moveTo>
                      <a:pt x="48" y="7"/>
                    </a:moveTo>
                    <a:lnTo>
                      <a:pt x="51" y="14"/>
                    </a:lnTo>
                    <a:lnTo>
                      <a:pt x="51" y="22"/>
                    </a:lnTo>
                    <a:lnTo>
                      <a:pt x="36" y="34"/>
                    </a:lnTo>
                    <a:lnTo>
                      <a:pt x="27" y="36"/>
                    </a:lnTo>
                    <a:lnTo>
                      <a:pt x="12" y="36"/>
                    </a:lnTo>
                    <a:lnTo>
                      <a:pt x="5" y="34"/>
                    </a:lnTo>
                    <a:lnTo>
                      <a:pt x="0" y="29"/>
                    </a:lnTo>
                    <a:lnTo>
                      <a:pt x="3" y="19"/>
                    </a:lnTo>
                    <a:lnTo>
                      <a:pt x="10" y="1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1" name="Freeform 175"/>
              <p:cNvSpPr>
                <a:spLocks/>
              </p:cNvSpPr>
              <p:nvPr/>
            </p:nvSpPr>
            <p:spPr bwMode="auto">
              <a:xfrm>
                <a:off x="4211" y="3419"/>
                <a:ext cx="91" cy="39"/>
              </a:xfrm>
              <a:custGeom>
                <a:avLst/>
                <a:gdLst/>
                <a:ahLst/>
                <a:cxnLst>
                  <a:cxn ang="0">
                    <a:pos x="89" y="3"/>
                  </a:cxn>
                  <a:cxn ang="0">
                    <a:pos x="91" y="7"/>
                  </a:cxn>
                  <a:cxn ang="0">
                    <a:pos x="91" y="17"/>
                  </a:cxn>
                  <a:cxn ang="0">
                    <a:pos x="84" y="27"/>
                  </a:cxn>
                  <a:cxn ang="0">
                    <a:pos x="70" y="34"/>
                  </a:cxn>
                  <a:cxn ang="0">
                    <a:pos x="58" y="39"/>
                  </a:cxn>
                  <a:cxn ang="0">
                    <a:pos x="26" y="36"/>
                  </a:cxn>
                  <a:cxn ang="0">
                    <a:pos x="7" y="32"/>
                  </a:cxn>
                  <a:cxn ang="0">
                    <a:pos x="5" y="29"/>
                  </a:cxn>
                  <a:cxn ang="0">
                    <a:pos x="0" y="22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12" y="17"/>
                  </a:cxn>
                  <a:cxn ang="0">
                    <a:pos x="22" y="22"/>
                  </a:cxn>
                  <a:cxn ang="0">
                    <a:pos x="46" y="22"/>
                  </a:cxn>
                  <a:cxn ang="0">
                    <a:pos x="60" y="17"/>
                  </a:cxn>
                  <a:cxn ang="0">
                    <a:pos x="67" y="12"/>
                  </a:cxn>
                  <a:cxn ang="0">
                    <a:pos x="72" y="5"/>
                  </a:cxn>
                  <a:cxn ang="0">
                    <a:pos x="75" y="3"/>
                  </a:cxn>
                  <a:cxn ang="0">
                    <a:pos x="77" y="0"/>
                  </a:cxn>
                  <a:cxn ang="0">
                    <a:pos x="87" y="3"/>
                  </a:cxn>
                  <a:cxn ang="0">
                    <a:pos x="89" y="3"/>
                  </a:cxn>
                </a:cxnLst>
                <a:rect l="0" t="0" r="r" b="b"/>
                <a:pathLst>
                  <a:path w="91" h="39">
                    <a:moveTo>
                      <a:pt x="89" y="3"/>
                    </a:moveTo>
                    <a:lnTo>
                      <a:pt x="91" y="7"/>
                    </a:lnTo>
                    <a:lnTo>
                      <a:pt x="91" y="17"/>
                    </a:lnTo>
                    <a:lnTo>
                      <a:pt x="84" y="27"/>
                    </a:lnTo>
                    <a:lnTo>
                      <a:pt x="70" y="34"/>
                    </a:lnTo>
                    <a:lnTo>
                      <a:pt x="58" y="39"/>
                    </a:lnTo>
                    <a:lnTo>
                      <a:pt x="26" y="36"/>
                    </a:lnTo>
                    <a:lnTo>
                      <a:pt x="7" y="32"/>
                    </a:lnTo>
                    <a:lnTo>
                      <a:pt x="5" y="29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12" y="17"/>
                    </a:lnTo>
                    <a:lnTo>
                      <a:pt x="22" y="22"/>
                    </a:lnTo>
                    <a:lnTo>
                      <a:pt x="46" y="22"/>
                    </a:lnTo>
                    <a:lnTo>
                      <a:pt x="60" y="17"/>
                    </a:lnTo>
                    <a:lnTo>
                      <a:pt x="67" y="12"/>
                    </a:lnTo>
                    <a:lnTo>
                      <a:pt x="72" y="5"/>
                    </a:lnTo>
                    <a:lnTo>
                      <a:pt x="75" y="3"/>
                    </a:lnTo>
                    <a:lnTo>
                      <a:pt x="77" y="0"/>
                    </a:lnTo>
                    <a:lnTo>
                      <a:pt x="87" y="3"/>
                    </a:lnTo>
                    <a:lnTo>
                      <a:pt x="8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2" name="Freeform 176"/>
              <p:cNvSpPr>
                <a:spLocks/>
              </p:cNvSpPr>
              <p:nvPr/>
            </p:nvSpPr>
            <p:spPr bwMode="auto">
              <a:xfrm>
                <a:off x="4391" y="3424"/>
                <a:ext cx="20" cy="12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8" y="12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8" y="2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5"/>
                  </a:cxn>
                </a:cxnLst>
                <a:rect l="0" t="0" r="r" b="b"/>
                <a:pathLst>
                  <a:path w="20" h="12">
                    <a:moveTo>
                      <a:pt x="20" y="5"/>
                    </a:moveTo>
                    <a:lnTo>
                      <a:pt x="20" y="5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3" name="Freeform 177"/>
              <p:cNvSpPr>
                <a:spLocks/>
              </p:cNvSpPr>
              <p:nvPr/>
            </p:nvSpPr>
            <p:spPr bwMode="auto">
              <a:xfrm>
                <a:off x="4216" y="3424"/>
                <a:ext cx="84" cy="29"/>
              </a:xfrm>
              <a:custGeom>
                <a:avLst/>
                <a:gdLst/>
                <a:ahLst/>
                <a:cxnLst>
                  <a:cxn ang="0">
                    <a:pos x="84" y="10"/>
                  </a:cxn>
                  <a:cxn ang="0">
                    <a:pos x="72" y="22"/>
                  </a:cxn>
                  <a:cxn ang="0">
                    <a:pos x="57" y="27"/>
                  </a:cxn>
                  <a:cxn ang="0">
                    <a:pos x="29" y="29"/>
                  </a:cxn>
                  <a:cxn ang="0">
                    <a:pos x="17" y="27"/>
                  </a:cxn>
                  <a:cxn ang="0">
                    <a:pos x="7" y="24"/>
                  </a:cxn>
                  <a:cxn ang="0">
                    <a:pos x="2" y="19"/>
                  </a:cxn>
                  <a:cxn ang="0">
                    <a:pos x="0" y="14"/>
                  </a:cxn>
                  <a:cxn ang="0">
                    <a:pos x="9" y="22"/>
                  </a:cxn>
                  <a:cxn ang="0">
                    <a:pos x="33" y="24"/>
                  </a:cxn>
                  <a:cxn ang="0">
                    <a:pos x="50" y="22"/>
                  </a:cxn>
                  <a:cxn ang="0">
                    <a:pos x="67" y="14"/>
                  </a:cxn>
                  <a:cxn ang="0">
                    <a:pos x="72" y="7"/>
                  </a:cxn>
                  <a:cxn ang="0">
                    <a:pos x="74" y="0"/>
                  </a:cxn>
                  <a:cxn ang="0">
                    <a:pos x="84" y="2"/>
                  </a:cxn>
                  <a:cxn ang="0">
                    <a:pos x="84" y="10"/>
                  </a:cxn>
                </a:cxnLst>
                <a:rect l="0" t="0" r="r" b="b"/>
                <a:pathLst>
                  <a:path w="84" h="29">
                    <a:moveTo>
                      <a:pt x="84" y="10"/>
                    </a:moveTo>
                    <a:lnTo>
                      <a:pt x="72" y="22"/>
                    </a:lnTo>
                    <a:lnTo>
                      <a:pt x="57" y="27"/>
                    </a:lnTo>
                    <a:lnTo>
                      <a:pt x="29" y="29"/>
                    </a:lnTo>
                    <a:lnTo>
                      <a:pt x="17" y="27"/>
                    </a:lnTo>
                    <a:lnTo>
                      <a:pt x="7" y="24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9" y="22"/>
                    </a:lnTo>
                    <a:lnTo>
                      <a:pt x="33" y="24"/>
                    </a:lnTo>
                    <a:lnTo>
                      <a:pt x="50" y="22"/>
                    </a:lnTo>
                    <a:lnTo>
                      <a:pt x="67" y="14"/>
                    </a:lnTo>
                    <a:lnTo>
                      <a:pt x="72" y="7"/>
                    </a:lnTo>
                    <a:lnTo>
                      <a:pt x="74" y="0"/>
                    </a:lnTo>
                    <a:lnTo>
                      <a:pt x="84" y="2"/>
                    </a:lnTo>
                    <a:lnTo>
                      <a:pt x="84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4" name="Freeform 178"/>
              <p:cNvSpPr>
                <a:spLocks/>
              </p:cNvSpPr>
              <p:nvPr/>
            </p:nvSpPr>
            <p:spPr bwMode="auto">
              <a:xfrm>
                <a:off x="4040" y="3434"/>
                <a:ext cx="82" cy="84"/>
              </a:xfrm>
              <a:custGeom>
                <a:avLst/>
                <a:gdLst/>
                <a:ahLst/>
                <a:cxnLst>
                  <a:cxn ang="0">
                    <a:pos x="67" y="7"/>
                  </a:cxn>
                  <a:cxn ang="0">
                    <a:pos x="77" y="21"/>
                  </a:cxn>
                  <a:cxn ang="0">
                    <a:pos x="79" y="26"/>
                  </a:cxn>
                  <a:cxn ang="0">
                    <a:pos x="82" y="31"/>
                  </a:cxn>
                  <a:cxn ang="0">
                    <a:pos x="82" y="45"/>
                  </a:cxn>
                  <a:cxn ang="0">
                    <a:pos x="70" y="65"/>
                  </a:cxn>
                  <a:cxn ang="0">
                    <a:pos x="67" y="72"/>
                  </a:cxn>
                  <a:cxn ang="0">
                    <a:pos x="50" y="82"/>
                  </a:cxn>
                  <a:cxn ang="0">
                    <a:pos x="41" y="84"/>
                  </a:cxn>
                  <a:cxn ang="0">
                    <a:pos x="24" y="84"/>
                  </a:cxn>
                  <a:cxn ang="0">
                    <a:pos x="12" y="77"/>
                  </a:cxn>
                  <a:cxn ang="0">
                    <a:pos x="0" y="62"/>
                  </a:cxn>
                  <a:cxn ang="0">
                    <a:pos x="0" y="43"/>
                  </a:cxn>
                  <a:cxn ang="0">
                    <a:pos x="5" y="26"/>
                  </a:cxn>
                  <a:cxn ang="0">
                    <a:pos x="14" y="12"/>
                  </a:cxn>
                  <a:cxn ang="0">
                    <a:pos x="26" y="2"/>
                  </a:cxn>
                  <a:cxn ang="0">
                    <a:pos x="41" y="0"/>
                  </a:cxn>
                  <a:cxn ang="0">
                    <a:pos x="58" y="2"/>
                  </a:cxn>
                  <a:cxn ang="0">
                    <a:pos x="67" y="7"/>
                  </a:cxn>
                </a:cxnLst>
                <a:rect l="0" t="0" r="r" b="b"/>
                <a:pathLst>
                  <a:path w="82" h="84">
                    <a:moveTo>
                      <a:pt x="67" y="7"/>
                    </a:moveTo>
                    <a:lnTo>
                      <a:pt x="77" y="21"/>
                    </a:lnTo>
                    <a:lnTo>
                      <a:pt x="79" y="26"/>
                    </a:lnTo>
                    <a:lnTo>
                      <a:pt x="82" y="31"/>
                    </a:lnTo>
                    <a:lnTo>
                      <a:pt x="82" y="45"/>
                    </a:lnTo>
                    <a:lnTo>
                      <a:pt x="70" y="65"/>
                    </a:lnTo>
                    <a:lnTo>
                      <a:pt x="67" y="72"/>
                    </a:lnTo>
                    <a:lnTo>
                      <a:pt x="50" y="82"/>
                    </a:lnTo>
                    <a:lnTo>
                      <a:pt x="41" y="84"/>
                    </a:lnTo>
                    <a:lnTo>
                      <a:pt x="24" y="84"/>
                    </a:lnTo>
                    <a:lnTo>
                      <a:pt x="12" y="77"/>
                    </a:lnTo>
                    <a:lnTo>
                      <a:pt x="0" y="62"/>
                    </a:lnTo>
                    <a:lnTo>
                      <a:pt x="0" y="43"/>
                    </a:lnTo>
                    <a:lnTo>
                      <a:pt x="5" y="26"/>
                    </a:lnTo>
                    <a:lnTo>
                      <a:pt x="14" y="12"/>
                    </a:lnTo>
                    <a:lnTo>
                      <a:pt x="26" y="2"/>
                    </a:lnTo>
                    <a:lnTo>
                      <a:pt x="41" y="0"/>
                    </a:lnTo>
                    <a:lnTo>
                      <a:pt x="58" y="2"/>
                    </a:lnTo>
                    <a:lnTo>
                      <a:pt x="6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5" name="Freeform 179"/>
              <p:cNvSpPr>
                <a:spLocks/>
              </p:cNvSpPr>
              <p:nvPr/>
            </p:nvSpPr>
            <p:spPr bwMode="auto">
              <a:xfrm>
                <a:off x="4045" y="3436"/>
                <a:ext cx="72" cy="77"/>
              </a:xfrm>
              <a:custGeom>
                <a:avLst/>
                <a:gdLst/>
                <a:ahLst/>
                <a:cxnLst>
                  <a:cxn ang="0">
                    <a:pos x="60" y="10"/>
                  </a:cxn>
                  <a:cxn ang="0">
                    <a:pos x="72" y="27"/>
                  </a:cxn>
                  <a:cxn ang="0">
                    <a:pos x="70" y="39"/>
                  </a:cxn>
                  <a:cxn ang="0">
                    <a:pos x="62" y="56"/>
                  </a:cxn>
                  <a:cxn ang="0">
                    <a:pos x="53" y="70"/>
                  </a:cxn>
                  <a:cxn ang="0">
                    <a:pos x="33" y="77"/>
                  </a:cxn>
                  <a:cxn ang="0">
                    <a:pos x="21" y="77"/>
                  </a:cxn>
                  <a:cxn ang="0">
                    <a:pos x="9" y="72"/>
                  </a:cxn>
                  <a:cxn ang="0">
                    <a:pos x="2" y="65"/>
                  </a:cxn>
                  <a:cxn ang="0">
                    <a:pos x="0" y="53"/>
                  </a:cxn>
                  <a:cxn ang="0">
                    <a:pos x="0" y="36"/>
                  </a:cxn>
                  <a:cxn ang="0">
                    <a:pos x="4" y="24"/>
                  </a:cxn>
                  <a:cxn ang="0">
                    <a:pos x="19" y="7"/>
                  </a:cxn>
                  <a:cxn ang="0">
                    <a:pos x="26" y="2"/>
                  </a:cxn>
                  <a:cxn ang="0">
                    <a:pos x="36" y="0"/>
                  </a:cxn>
                  <a:cxn ang="0">
                    <a:pos x="41" y="0"/>
                  </a:cxn>
                  <a:cxn ang="0">
                    <a:pos x="53" y="2"/>
                  </a:cxn>
                  <a:cxn ang="0">
                    <a:pos x="60" y="10"/>
                  </a:cxn>
                </a:cxnLst>
                <a:rect l="0" t="0" r="r" b="b"/>
                <a:pathLst>
                  <a:path w="72" h="77">
                    <a:moveTo>
                      <a:pt x="60" y="10"/>
                    </a:moveTo>
                    <a:lnTo>
                      <a:pt x="72" y="27"/>
                    </a:lnTo>
                    <a:lnTo>
                      <a:pt x="70" y="39"/>
                    </a:lnTo>
                    <a:lnTo>
                      <a:pt x="62" y="56"/>
                    </a:lnTo>
                    <a:lnTo>
                      <a:pt x="53" y="70"/>
                    </a:lnTo>
                    <a:lnTo>
                      <a:pt x="33" y="77"/>
                    </a:lnTo>
                    <a:lnTo>
                      <a:pt x="21" y="77"/>
                    </a:lnTo>
                    <a:lnTo>
                      <a:pt x="9" y="72"/>
                    </a:lnTo>
                    <a:lnTo>
                      <a:pt x="2" y="65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4" y="24"/>
                    </a:lnTo>
                    <a:lnTo>
                      <a:pt x="19" y="7"/>
                    </a:lnTo>
                    <a:lnTo>
                      <a:pt x="26" y="2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53" y="2"/>
                    </a:lnTo>
                    <a:lnTo>
                      <a:pt x="60" y="1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6" name="Freeform 180"/>
              <p:cNvSpPr>
                <a:spLocks/>
              </p:cNvSpPr>
              <p:nvPr/>
            </p:nvSpPr>
            <p:spPr bwMode="auto">
              <a:xfrm>
                <a:off x="3878" y="3443"/>
                <a:ext cx="357" cy="193"/>
              </a:xfrm>
              <a:custGeom>
                <a:avLst/>
                <a:gdLst/>
                <a:ahLst/>
                <a:cxnLst>
                  <a:cxn ang="0">
                    <a:pos x="357" y="164"/>
                  </a:cxn>
                  <a:cxn ang="0">
                    <a:pos x="347" y="179"/>
                  </a:cxn>
                  <a:cxn ang="0">
                    <a:pos x="342" y="193"/>
                  </a:cxn>
                  <a:cxn ang="0">
                    <a:pos x="314" y="188"/>
                  </a:cxn>
                  <a:cxn ang="0">
                    <a:pos x="285" y="181"/>
                  </a:cxn>
                  <a:cxn ang="0">
                    <a:pos x="253" y="172"/>
                  </a:cxn>
                  <a:cxn ang="0">
                    <a:pos x="224" y="159"/>
                  </a:cxn>
                  <a:cxn ang="0">
                    <a:pos x="193" y="145"/>
                  </a:cxn>
                  <a:cxn ang="0">
                    <a:pos x="164" y="131"/>
                  </a:cxn>
                  <a:cxn ang="0">
                    <a:pos x="135" y="114"/>
                  </a:cxn>
                  <a:cxn ang="0">
                    <a:pos x="111" y="99"/>
                  </a:cxn>
                  <a:cxn ang="0">
                    <a:pos x="85" y="82"/>
                  </a:cxn>
                  <a:cxn ang="0">
                    <a:pos x="63" y="68"/>
                  </a:cxn>
                  <a:cxn ang="0">
                    <a:pos x="44" y="53"/>
                  </a:cxn>
                  <a:cxn ang="0">
                    <a:pos x="27" y="39"/>
                  </a:cxn>
                  <a:cxn ang="0">
                    <a:pos x="15" y="27"/>
                  </a:cxn>
                  <a:cxn ang="0">
                    <a:pos x="5" y="17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15" y="3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49" y="20"/>
                  </a:cxn>
                  <a:cxn ang="0">
                    <a:pos x="68" y="36"/>
                  </a:cxn>
                  <a:cxn ang="0">
                    <a:pos x="90" y="51"/>
                  </a:cxn>
                  <a:cxn ang="0">
                    <a:pos x="111" y="65"/>
                  </a:cxn>
                  <a:cxn ang="0">
                    <a:pos x="133" y="80"/>
                  </a:cxn>
                  <a:cxn ang="0">
                    <a:pos x="157" y="92"/>
                  </a:cxn>
                  <a:cxn ang="0">
                    <a:pos x="179" y="104"/>
                  </a:cxn>
                  <a:cxn ang="0">
                    <a:pos x="203" y="114"/>
                  </a:cxn>
                  <a:cxn ang="0">
                    <a:pos x="224" y="123"/>
                  </a:cxn>
                  <a:cxn ang="0">
                    <a:pos x="246" y="133"/>
                  </a:cxn>
                  <a:cxn ang="0">
                    <a:pos x="268" y="140"/>
                  </a:cxn>
                  <a:cxn ang="0">
                    <a:pos x="290" y="147"/>
                  </a:cxn>
                  <a:cxn ang="0">
                    <a:pos x="309" y="152"/>
                  </a:cxn>
                  <a:cxn ang="0">
                    <a:pos x="326" y="157"/>
                  </a:cxn>
                  <a:cxn ang="0">
                    <a:pos x="342" y="162"/>
                  </a:cxn>
                  <a:cxn ang="0">
                    <a:pos x="357" y="164"/>
                  </a:cxn>
                </a:cxnLst>
                <a:rect l="0" t="0" r="r" b="b"/>
                <a:pathLst>
                  <a:path w="357" h="193">
                    <a:moveTo>
                      <a:pt x="357" y="164"/>
                    </a:moveTo>
                    <a:lnTo>
                      <a:pt x="347" y="179"/>
                    </a:lnTo>
                    <a:lnTo>
                      <a:pt x="342" y="193"/>
                    </a:lnTo>
                    <a:lnTo>
                      <a:pt x="314" y="188"/>
                    </a:lnTo>
                    <a:lnTo>
                      <a:pt x="285" y="181"/>
                    </a:lnTo>
                    <a:lnTo>
                      <a:pt x="253" y="172"/>
                    </a:lnTo>
                    <a:lnTo>
                      <a:pt x="224" y="159"/>
                    </a:lnTo>
                    <a:lnTo>
                      <a:pt x="193" y="145"/>
                    </a:lnTo>
                    <a:lnTo>
                      <a:pt x="164" y="131"/>
                    </a:lnTo>
                    <a:lnTo>
                      <a:pt x="135" y="114"/>
                    </a:lnTo>
                    <a:lnTo>
                      <a:pt x="111" y="99"/>
                    </a:lnTo>
                    <a:lnTo>
                      <a:pt x="85" y="82"/>
                    </a:lnTo>
                    <a:lnTo>
                      <a:pt x="63" y="68"/>
                    </a:lnTo>
                    <a:lnTo>
                      <a:pt x="44" y="53"/>
                    </a:lnTo>
                    <a:lnTo>
                      <a:pt x="27" y="39"/>
                    </a:lnTo>
                    <a:lnTo>
                      <a:pt x="15" y="27"/>
                    </a:lnTo>
                    <a:lnTo>
                      <a:pt x="5" y="17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9" y="20"/>
                    </a:lnTo>
                    <a:lnTo>
                      <a:pt x="68" y="36"/>
                    </a:lnTo>
                    <a:lnTo>
                      <a:pt x="90" y="51"/>
                    </a:lnTo>
                    <a:lnTo>
                      <a:pt x="111" y="65"/>
                    </a:lnTo>
                    <a:lnTo>
                      <a:pt x="133" y="80"/>
                    </a:lnTo>
                    <a:lnTo>
                      <a:pt x="157" y="92"/>
                    </a:lnTo>
                    <a:lnTo>
                      <a:pt x="179" y="104"/>
                    </a:lnTo>
                    <a:lnTo>
                      <a:pt x="203" y="114"/>
                    </a:lnTo>
                    <a:lnTo>
                      <a:pt x="224" y="123"/>
                    </a:lnTo>
                    <a:lnTo>
                      <a:pt x="246" y="133"/>
                    </a:lnTo>
                    <a:lnTo>
                      <a:pt x="268" y="140"/>
                    </a:lnTo>
                    <a:lnTo>
                      <a:pt x="290" y="147"/>
                    </a:lnTo>
                    <a:lnTo>
                      <a:pt x="309" y="152"/>
                    </a:lnTo>
                    <a:lnTo>
                      <a:pt x="326" y="157"/>
                    </a:lnTo>
                    <a:lnTo>
                      <a:pt x="342" y="162"/>
                    </a:lnTo>
                    <a:lnTo>
                      <a:pt x="357" y="164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7" name="Freeform 181"/>
              <p:cNvSpPr>
                <a:spLocks/>
              </p:cNvSpPr>
              <p:nvPr/>
            </p:nvSpPr>
            <p:spPr bwMode="auto">
              <a:xfrm>
                <a:off x="4102" y="3453"/>
                <a:ext cx="10" cy="36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24"/>
                  </a:cxn>
                  <a:cxn ang="0">
                    <a:pos x="5" y="34"/>
                  </a:cxn>
                  <a:cxn ang="0">
                    <a:pos x="3" y="36"/>
                  </a:cxn>
                  <a:cxn ang="0">
                    <a:pos x="0" y="36"/>
                  </a:cxn>
                  <a:cxn ang="0">
                    <a:pos x="8" y="14"/>
                  </a:cxn>
                  <a:cxn ang="0">
                    <a:pos x="5" y="7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10" y="10"/>
                  </a:cxn>
                </a:cxnLst>
                <a:rect l="0" t="0" r="r" b="b"/>
                <a:pathLst>
                  <a:path w="10" h="36">
                    <a:moveTo>
                      <a:pt x="10" y="10"/>
                    </a:moveTo>
                    <a:lnTo>
                      <a:pt x="10" y="24"/>
                    </a:lnTo>
                    <a:lnTo>
                      <a:pt x="5" y="34"/>
                    </a:lnTo>
                    <a:lnTo>
                      <a:pt x="3" y="36"/>
                    </a:lnTo>
                    <a:lnTo>
                      <a:pt x="0" y="36"/>
                    </a:lnTo>
                    <a:lnTo>
                      <a:pt x="8" y="14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8" name="Freeform 182"/>
              <p:cNvSpPr>
                <a:spLocks/>
              </p:cNvSpPr>
              <p:nvPr/>
            </p:nvSpPr>
            <p:spPr bwMode="auto">
              <a:xfrm>
                <a:off x="3862" y="3453"/>
                <a:ext cx="358" cy="202"/>
              </a:xfrm>
              <a:custGeom>
                <a:avLst/>
                <a:gdLst/>
                <a:ahLst/>
                <a:cxnLst>
                  <a:cxn ang="0">
                    <a:pos x="356" y="186"/>
                  </a:cxn>
                  <a:cxn ang="0">
                    <a:pos x="358" y="190"/>
                  </a:cxn>
                  <a:cxn ang="0">
                    <a:pos x="358" y="198"/>
                  </a:cxn>
                  <a:cxn ang="0">
                    <a:pos x="356" y="202"/>
                  </a:cxn>
                  <a:cxn ang="0">
                    <a:pos x="337" y="200"/>
                  </a:cxn>
                  <a:cxn ang="0">
                    <a:pos x="315" y="195"/>
                  </a:cxn>
                  <a:cxn ang="0">
                    <a:pos x="291" y="190"/>
                  </a:cxn>
                  <a:cxn ang="0">
                    <a:pos x="267" y="183"/>
                  </a:cxn>
                  <a:cxn ang="0">
                    <a:pos x="243" y="174"/>
                  </a:cxn>
                  <a:cxn ang="0">
                    <a:pos x="219" y="164"/>
                  </a:cxn>
                  <a:cxn ang="0">
                    <a:pos x="192" y="152"/>
                  </a:cxn>
                  <a:cxn ang="0">
                    <a:pos x="168" y="140"/>
                  </a:cxn>
                  <a:cxn ang="0">
                    <a:pos x="142" y="125"/>
                  </a:cxn>
                  <a:cxn ang="0">
                    <a:pos x="120" y="111"/>
                  </a:cxn>
                  <a:cxn ang="0">
                    <a:pos x="96" y="96"/>
                  </a:cxn>
                  <a:cxn ang="0">
                    <a:pos x="74" y="80"/>
                  </a:cxn>
                  <a:cxn ang="0">
                    <a:pos x="53" y="65"/>
                  </a:cxn>
                  <a:cxn ang="0">
                    <a:pos x="33" y="48"/>
                  </a:cxn>
                  <a:cxn ang="0">
                    <a:pos x="16" y="31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4" y="5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9" y="12"/>
                  </a:cxn>
                  <a:cxn ang="0">
                    <a:pos x="29" y="22"/>
                  </a:cxn>
                  <a:cxn ang="0">
                    <a:pos x="43" y="36"/>
                  </a:cxn>
                  <a:cxn ang="0">
                    <a:pos x="60" y="48"/>
                  </a:cxn>
                  <a:cxn ang="0">
                    <a:pos x="79" y="63"/>
                  </a:cxn>
                  <a:cxn ang="0">
                    <a:pos x="101" y="77"/>
                  </a:cxn>
                  <a:cxn ang="0">
                    <a:pos x="122" y="92"/>
                  </a:cxn>
                  <a:cxn ang="0">
                    <a:pos x="147" y="106"/>
                  </a:cxn>
                  <a:cxn ang="0">
                    <a:pos x="173" y="121"/>
                  </a:cxn>
                  <a:cxn ang="0">
                    <a:pos x="200" y="133"/>
                  </a:cxn>
                  <a:cxn ang="0">
                    <a:pos x="226" y="147"/>
                  </a:cxn>
                  <a:cxn ang="0">
                    <a:pos x="253" y="157"/>
                  </a:cxn>
                  <a:cxn ang="0">
                    <a:pos x="281" y="169"/>
                  </a:cxn>
                  <a:cxn ang="0">
                    <a:pos x="306" y="176"/>
                  </a:cxn>
                  <a:cxn ang="0">
                    <a:pos x="332" y="183"/>
                  </a:cxn>
                  <a:cxn ang="0">
                    <a:pos x="356" y="186"/>
                  </a:cxn>
                </a:cxnLst>
                <a:rect l="0" t="0" r="r" b="b"/>
                <a:pathLst>
                  <a:path w="358" h="202">
                    <a:moveTo>
                      <a:pt x="356" y="186"/>
                    </a:moveTo>
                    <a:lnTo>
                      <a:pt x="358" y="190"/>
                    </a:lnTo>
                    <a:lnTo>
                      <a:pt x="358" y="198"/>
                    </a:lnTo>
                    <a:lnTo>
                      <a:pt x="356" y="202"/>
                    </a:lnTo>
                    <a:lnTo>
                      <a:pt x="337" y="200"/>
                    </a:lnTo>
                    <a:lnTo>
                      <a:pt x="315" y="195"/>
                    </a:lnTo>
                    <a:lnTo>
                      <a:pt x="291" y="190"/>
                    </a:lnTo>
                    <a:lnTo>
                      <a:pt x="267" y="183"/>
                    </a:lnTo>
                    <a:lnTo>
                      <a:pt x="243" y="174"/>
                    </a:lnTo>
                    <a:lnTo>
                      <a:pt x="219" y="164"/>
                    </a:lnTo>
                    <a:lnTo>
                      <a:pt x="192" y="152"/>
                    </a:lnTo>
                    <a:lnTo>
                      <a:pt x="168" y="140"/>
                    </a:lnTo>
                    <a:lnTo>
                      <a:pt x="142" y="125"/>
                    </a:lnTo>
                    <a:lnTo>
                      <a:pt x="120" y="111"/>
                    </a:lnTo>
                    <a:lnTo>
                      <a:pt x="96" y="96"/>
                    </a:lnTo>
                    <a:lnTo>
                      <a:pt x="74" y="80"/>
                    </a:lnTo>
                    <a:lnTo>
                      <a:pt x="53" y="65"/>
                    </a:lnTo>
                    <a:lnTo>
                      <a:pt x="33" y="48"/>
                    </a:lnTo>
                    <a:lnTo>
                      <a:pt x="16" y="3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9" y="12"/>
                    </a:lnTo>
                    <a:lnTo>
                      <a:pt x="29" y="22"/>
                    </a:lnTo>
                    <a:lnTo>
                      <a:pt x="43" y="36"/>
                    </a:lnTo>
                    <a:lnTo>
                      <a:pt x="60" y="48"/>
                    </a:lnTo>
                    <a:lnTo>
                      <a:pt x="79" y="63"/>
                    </a:lnTo>
                    <a:lnTo>
                      <a:pt x="101" y="77"/>
                    </a:lnTo>
                    <a:lnTo>
                      <a:pt x="122" y="92"/>
                    </a:lnTo>
                    <a:lnTo>
                      <a:pt x="147" y="106"/>
                    </a:lnTo>
                    <a:lnTo>
                      <a:pt x="173" y="121"/>
                    </a:lnTo>
                    <a:lnTo>
                      <a:pt x="200" y="133"/>
                    </a:lnTo>
                    <a:lnTo>
                      <a:pt x="226" y="147"/>
                    </a:lnTo>
                    <a:lnTo>
                      <a:pt x="253" y="157"/>
                    </a:lnTo>
                    <a:lnTo>
                      <a:pt x="281" y="169"/>
                    </a:lnTo>
                    <a:lnTo>
                      <a:pt x="306" y="176"/>
                    </a:lnTo>
                    <a:lnTo>
                      <a:pt x="332" y="183"/>
                    </a:lnTo>
                    <a:lnTo>
                      <a:pt x="356" y="186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59" name="Freeform 183"/>
              <p:cNvSpPr>
                <a:spLocks/>
              </p:cNvSpPr>
              <p:nvPr/>
            </p:nvSpPr>
            <p:spPr bwMode="auto">
              <a:xfrm>
                <a:off x="4047" y="3465"/>
                <a:ext cx="27" cy="46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17"/>
                  </a:cxn>
                  <a:cxn ang="0">
                    <a:pos x="7" y="31"/>
                  </a:cxn>
                  <a:cxn ang="0">
                    <a:pos x="19" y="43"/>
                  </a:cxn>
                  <a:cxn ang="0">
                    <a:pos x="27" y="46"/>
                  </a:cxn>
                  <a:cxn ang="0">
                    <a:pos x="27" y="46"/>
                  </a:cxn>
                  <a:cxn ang="0">
                    <a:pos x="15" y="43"/>
                  </a:cxn>
                  <a:cxn ang="0">
                    <a:pos x="7" y="39"/>
                  </a:cxn>
                  <a:cxn ang="0">
                    <a:pos x="2" y="31"/>
                  </a:cxn>
                  <a:cxn ang="0">
                    <a:pos x="0" y="1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2"/>
                  </a:cxn>
                </a:cxnLst>
                <a:rect l="0" t="0" r="r" b="b"/>
                <a:pathLst>
                  <a:path w="27" h="46">
                    <a:moveTo>
                      <a:pt x="7" y="2"/>
                    </a:moveTo>
                    <a:lnTo>
                      <a:pt x="5" y="17"/>
                    </a:lnTo>
                    <a:lnTo>
                      <a:pt x="7" y="31"/>
                    </a:lnTo>
                    <a:lnTo>
                      <a:pt x="19" y="43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15" y="43"/>
                    </a:lnTo>
                    <a:lnTo>
                      <a:pt x="7" y="39"/>
                    </a:lnTo>
                    <a:lnTo>
                      <a:pt x="2" y="31"/>
                    </a:lnTo>
                    <a:lnTo>
                      <a:pt x="0" y="1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0" name="Freeform 184"/>
              <p:cNvSpPr>
                <a:spLocks/>
              </p:cNvSpPr>
              <p:nvPr/>
            </p:nvSpPr>
            <p:spPr bwMode="auto">
              <a:xfrm>
                <a:off x="4497" y="3482"/>
                <a:ext cx="97" cy="87"/>
              </a:xfrm>
              <a:custGeom>
                <a:avLst/>
                <a:gdLst/>
                <a:ahLst/>
                <a:cxnLst>
                  <a:cxn ang="0">
                    <a:pos x="78" y="7"/>
                  </a:cxn>
                  <a:cxn ang="0">
                    <a:pos x="94" y="26"/>
                  </a:cxn>
                  <a:cxn ang="0">
                    <a:pos x="97" y="41"/>
                  </a:cxn>
                  <a:cxn ang="0">
                    <a:pos x="97" y="55"/>
                  </a:cxn>
                  <a:cxn ang="0">
                    <a:pos x="97" y="60"/>
                  </a:cxn>
                  <a:cxn ang="0">
                    <a:pos x="92" y="70"/>
                  </a:cxn>
                  <a:cxn ang="0">
                    <a:pos x="75" y="82"/>
                  </a:cxn>
                  <a:cxn ang="0">
                    <a:pos x="70" y="84"/>
                  </a:cxn>
                  <a:cxn ang="0">
                    <a:pos x="49" y="87"/>
                  </a:cxn>
                  <a:cxn ang="0">
                    <a:pos x="41" y="84"/>
                  </a:cxn>
                  <a:cxn ang="0">
                    <a:pos x="37" y="84"/>
                  </a:cxn>
                  <a:cxn ang="0">
                    <a:pos x="17" y="79"/>
                  </a:cxn>
                  <a:cxn ang="0">
                    <a:pos x="10" y="75"/>
                  </a:cxn>
                  <a:cxn ang="0">
                    <a:pos x="3" y="65"/>
                  </a:cxn>
                  <a:cxn ang="0">
                    <a:pos x="0" y="48"/>
                  </a:cxn>
                  <a:cxn ang="0">
                    <a:pos x="5" y="29"/>
                  </a:cxn>
                  <a:cxn ang="0">
                    <a:pos x="25" y="12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70" y="2"/>
                  </a:cxn>
                  <a:cxn ang="0">
                    <a:pos x="78" y="7"/>
                  </a:cxn>
                </a:cxnLst>
                <a:rect l="0" t="0" r="r" b="b"/>
                <a:pathLst>
                  <a:path w="97" h="87">
                    <a:moveTo>
                      <a:pt x="78" y="7"/>
                    </a:moveTo>
                    <a:lnTo>
                      <a:pt x="94" y="26"/>
                    </a:lnTo>
                    <a:lnTo>
                      <a:pt x="97" y="41"/>
                    </a:lnTo>
                    <a:lnTo>
                      <a:pt x="97" y="55"/>
                    </a:lnTo>
                    <a:lnTo>
                      <a:pt x="97" y="60"/>
                    </a:lnTo>
                    <a:lnTo>
                      <a:pt x="92" y="70"/>
                    </a:lnTo>
                    <a:lnTo>
                      <a:pt x="75" y="82"/>
                    </a:lnTo>
                    <a:lnTo>
                      <a:pt x="70" y="84"/>
                    </a:lnTo>
                    <a:lnTo>
                      <a:pt x="49" y="87"/>
                    </a:lnTo>
                    <a:lnTo>
                      <a:pt x="41" y="84"/>
                    </a:lnTo>
                    <a:lnTo>
                      <a:pt x="37" y="84"/>
                    </a:lnTo>
                    <a:lnTo>
                      <a:pt x="17" y="79"/>
                    </a:lnTo>
                    <a:lnTo>
                      <a:pt x="10" y="75"/>
                    </a:lnTo>
                    <a:lnTo>
                      <a:pt x="3" y="65"/>
                    </a:lnTo>
                    <a:lnTo>
                      <a:pt x="0" y="48"/>
                    </a:lnTo>
                    <a:lnTo>
                      <a:pt x="5" y="29"/>
                    </a:lnTo>
                    <a:lnTo>
                      <a:pt x="25" y="12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70" y="2"/>
                    </a:lnTo>
                    <a:lnTo>
                      <a:pt x="7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1" name="Freeform 185"/>
              <p:cNvSpPr>
                <a:spLocks/>
              </p:cNvSpPr>
              <p:nvPr/>
            </p:nvSpPr>
            <p:spPr bwMode="auto">
              <a:xfrm>
                <a:off x="4505" y="3487"/>
                <a:ext cx="86" cy="77"/>
              </a:xfrm>
              <a:custGeom>
                <a:avLst/>
                <a:gdLst/>
                <a:ahLst/>
                <a:cxnLst>
                  <a:cxn ang="0">
                    <a:pos x="62" y="2"/>
                  </a:cxn>
                  <a:cxn ang="0">
                    <a:pos x="77" y="14"/>
                  </a:cxn>
                  <a:cxn ang="0">
                    <a:pos x="84" y="24"/>
                  </a:cxn>
                  <a:cxn ang="0">
                    <a:pos x="86" y="36"/>
                  </a:cxn>
                  <a:cxn ang="0">
                    <a:pos x="82" y="55"/>
                  </a:cxn>
                  <a:cxn ang="0">
                    <a:pos x="77" y="65"/>
                  </a:cxn>
                  <a:cxn ang="0">
                    <a:pos x="65" y="74"/>
                  </a:cxn>
                  <a:cxn ang="0">
                    <a:pos x="43" y="77"/>
                  </a:cxn>
                  <a:cxn ang="0">
                    <a:pos x="24" y="74"/>
                  </a:cxn>
                  <a:cxn ang="0">
                    <a:pos x="9" y="70"/>
                  </a:cxn>
                  <a:cxn ang="0">
                    <a:pos x="4" y="62"/>
                  </a:cxn>
                  <a:cxn ang="0">
                    <a:pos x="0" y="55"/>
                  </a:cxn>
                  <a:cxn ang="0">
                    <a:pos x="2" y="36"/>
                  </a:cxn>
                  <a:cxn ang="0">
                    <a:pos x="12" y="17"/>
                  </a:cxn>
                  <a:cxn ang="0">
                    <a:pos x="29" y="5"/>
                  </a:cxn>
                  <a:cxn ang="0">
                    <a:pos x="38" y="0"/>
                  </a:cxn>
                  <a:cxn ang="0">
                    <a:pos x="55" y="2"/>
                  </a:cxn>
                  <a:cxn ang="0">
                    <a:pos x="62" y="2"/>
                  </a:cxn>
                </a:cxnLst>
                <a:rect l="0" t="0" r="r" b="b"/>
                <a:pathLst>
                  <a:path w="86" h="77">
                    <a:moveTo>
                      <a:pt x="62" y="2"/>
                    </a:moveTo>
                    <a:lnTo>
                      <a:pt x="77" y="14"/>
                    </a:lnTo>
                    <a:lnTo>
                      <a:pt x="84" y="24"/>
                    </a:lnTo>
                    <a:lnTo>
                      <a:pt x="86" y="36"/>
                    </a:lnTo>
                    <a:lnTo>
                      <a:pt x="82" y="55"/>
                    </a:lnTo>
                    <a:lnTo>
                      <a:pt x="77" y="65"/>
                    </a:lnTo>
                    <a:lnTo>
                      <a:pt x="65" y="74"/>
                    </a:lnTo>
                    <a:lnTo>
                      <a:pt x="43" y="77"/>
                    </a:lnTo>
                    <a:lnTo>
                      <a:pt x="24" y="74"/>
                    </a:lnTo>
                    <a:lnTo>
                      <a:pt x="9" y="70"/>
                    </a:lnTo>
                    <a:lnTo>
                      <a:pt x="4" y="62"/>
                    </a:lnTo>
                    <a:lnTo>
                      <a:pt x="0" y="55"/>
                    </a:lnTo>
                    <a:lnTo>
                      <a:pt x="2" y="36"/>
                    </a:lnTo>
                    <a:lnTo>
                      <a:pt x="12" y="17"/>
                    </a:lnTo>
                    <a:lnTo>
                      <a:pt x="29" y="5"/>
                    </a:lnTo>
                    <a:lnTo>
                      <a:pt x="38" y="0"/>
                    </a:lnTo>
                    <a:lnTo>
                      <a:pt x="55" y="2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2" name="Freeform 186"/>
              <p:cNvSpPr>
                <a:spLocks/>
              </p:cNvSpPr>
              <p:nvPr/>
            </p:nvSpPr>
            <p:spPr bwMode="auto">
              <a:xfrm>
                <a:off x="4526" y="3489"/>
                <a:ext cx="56" cy="22"/>
              </a:xfrm>
              <a:custGeom>
                <a:avLst/>
                <a:gdLst/>
                <a:ahLst/>
                <a:cxnLst>
                  <a:cxn ang="0">
                    <a:pos x="51" y="12"/>
                  </a:cxn>
                  <a:cxn ang="0">
                    <a:pos x="56" y="19"/>
                  </a:cxn>
                  <a:cxn ang="0">
                    <a:pos x="53" y="22"/>
                  </a:cxn>
                  <a:cxn ang="0">
                    <a:pos x="51" y="19"/>
                  </a:cxn>
                  <a:cxn ang="0">
                    <a:pos x="53" y="19"/>
                  </a:cxn>
                  <a:cxn ang="0">
                    <a:pos x="51" y="15"/>
                  </a:cxn>
                  <a:cxn ang="0">
                    <a:pos x="39" y="7"/>
                  </a:cxn>
                  <a:cxn ang="0">
                    <a:pos x="27" y="5"/>
                  </a:cxn>
                  <a:cxn ang="0">
                    <a:pos x="12" y="7"/>
                  </a:cxn>
                  <a:cxn ang="0">
                    <a:pos x="3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2" y="5"/>
                  </a:cxn>
                  <a:cxn ang="0">
                    <a:pos x="22" y="0"/>
                  </a:cxn>
                  <a:cxn ang="0">
                    <a:pos x="34" y="3"/>
                  </a:cxn>
                  <a:cxn ang="0">
                    <a:pos x="51" y="12"/>
                  </a:cxn>
                </a:cxnLst>
                <a:rect l="0" t="0" r="r" b="b"/>
                <a:pathLst>
                  <a:path w="56" h="22">
                    <a:moveTo>
                      <a:pt x="51" y="12"/>
                    </a:moveTo>
                    <a:lnTo>
                      <a:pt x="56" y="19"/>
                    </a:lnTo>
                    <a:lnTo>
                      <a:pt x="53" y="22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1" y="15"/>
                    </a:lnTo>
                    <a:lnTo>
                      <a:pt x="39" y="7"/>
                    </a:lnTo>
                    <a:lnTo>
                      <a:pt x="27" y="5"/>
                    </a:lnTo>
                    <a:lnTo>
                      <a:pt x="12" y="7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2" y="5"/>
                    </a:lnTo>
                    <a:lnTo>
                      <a:pt x="22" y="0"/>
                    </a:lnTo>
                    <a:lnTo>
                      <a:pt x="34" y="3"/>
                    </a:lnTo>
                    <a:lnTo>
                      <a:pt x="5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3" name="Freeform 187"/>
              <p:cNvSpPr>
                <a:spLocks/>
              </p:cNvSpPr>
              <p:nvPr/>
            </p:nvSpPr>
            <p:spPr bwMode="auto">
              <a:xfrm>
                <a:off x="4281" y="3506"/>
                <a:ext cx="94" cy="89"/>
              </a:xfrm>
              <a:custGeom>
                <a:avLst/>
                <a:gdLst/>
                <a:ahLst/>
                <a:cxnLst>
                  <a:cxn ang="0">
                    <a:pos x="74" y="5"/>
                  </a:cxn>
                  <a:cxn ang="0">
                    <a:pos x="84" y="12"/>
                  </a:cxn>
                  <a:cxn ang="0">
                    <a:pos x="91" y="24"/>
                  </a:cxn>
                  <a:cxn ang="0">
                    <a:pos x="94" y="31"/>
                  </a:cxn>
                  <a:cxn ang="0">
                    <a:pos x="94" y="46"/>
                  </a:cxn>
                  <a:cxn ang="0">
                    <a:pos x="91" y="55"/>
                  </a:cxn>
                  <a:cxn ang="0">
                    <a:pos x="86" y="72"/>
                  </a:cxn>
                  <a:cxn ang="0">
                    <a:pos x="70" y="82"/>
                  </a:cxn>
                  <a:cxn ang="0">
                    <a:pos x="50" y="87"/>
                  </a:cxn>
                  <a:cxn ang="0">
                    <a:pos x="38" y="89"/>
                  </a:cxn>
                  <a:cxn ang="0">
                    <a:pos x="24" y="87"/>
                  </a:cxn>
                  <a:cxn ang="0">
                    <a:pos x="14" y="84"/>
                  </a:cxn>
                  <a:cxn ang="0">
                    <a:pos x="5" y="75"/>
                  </a:cxn>
                  <a:cxn ang="0">
                    <a:pos x="0" y="55"/>
                  </a:cxn>
                  <a:cxn ang="0">
                    <a:pos x="2" y="39"/>
                  </a:cxn>
                  <a:cxn ang="0">
                    <a:pos x="7" y="27"/>
                  </a:cxn>
                  <a:cxn ang="0">
                    <a:pos x="19" y="7"/>
                  </a:cxn>
                  <a:cxn ang="0">
                    <a:pos x="36" y="0"/>
                  </a:cxn>
                  <a:cxn ang="0">
                    <a:pos x="53" y="0"/>
                  </a:cxn>
                  <a:cxn ang="0">
                    <a:pos x="65" y="0"/>
                  </a:cxn>
                  <a:cxn ang="0">
                    <a:pos x="74" y="5"/>
                  </a:cxn>
                </a:cxnLst>
                <a:rect l="0" t="0" r="r" b="b"/>
                <a:pathLst>
                  <a:path w="94" h="89">
                    <a:moveTo>
                      <a:pt x="74" y="5"/>
                    </a:moveTo>
                    <a:lnTo>
                      <a:pt x="84" y="12"/>
                    </a:lnTo>
                    <a:lnTo>
                      <a:pt x="91" y="24"/>
                    </a:lnTo>
                    <a:lnTo>
                      <a:pt x="94" y="31"/>
                    </a:lnTo>
                    <a:lnTo>
                      <a:pt x="94" y="46"/>
                    </a:lnTo>
                    <a:lnTo>
                      <a:pt x="91" y="55"/>
                    </a:lnTo>
                    <a:lnTo>
                      <a:pt x="86" y="72"/>
                    </a:lnTo>
                    <a:lnTo>
                      <a:pt x="70" y="82"/>
                    </a:lnTo>
                    <a:lnTo>
                      <a:pt x="50" y="87"/>
                    </a:lnTo>
                    <a:lnTo>
                      <a:pt x="38" y="89"/>
                    </a:lnTo>
                    <a:lnTo>
                      <a:pt x="24" y="87"/>
                    </a:lnTo>
                    <a:lnTo>
                      <a:pt x="14" y="84"/>
                    </a:lnTo>
                    <a:lnTo>
                      <a:pt x="5" y="75"/>
                    </a:lnTo>
                    <a:lnTo>
                      <a:pt x="0" y="55"/>
                    </a:lnTo>
                    <a:lnTo>
                      <a:pt x="2" y="39"/>
                    </a:lnTo>
                    <a:lnTo>
                      <a:pt x="7" y="27"/>
                    </a:lnTo>
                    <a:lnTo>
                      <a:pt x="19" y="7"/>
                    </a:lnTo>
                    <a:lnTo>
                      <a:pt x="36" y="0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4" name="Freeform 188"/>
              <p:cNvSpPr>
                <a:spLocks/>
              </p:cNvSpPr>
              <p:nvPr/>
            </p:nvSpPr>
            <p:spPr bwMode="auto">
              <a:xfrm>
                <a:off x="4288" y="3508"/>
                <a:ext cx="77" cy="82"/>
              </a:xfrm>
              <a:custGeom>
                <a:avLst/>
                <a:gdLst/>
                <a:ahLst/>
                <a:cxnLst>
                  <a:cxn ang="0">
                    <a:pos x="65" y="8"/>
                  </a:cxn>
                  <a:cxn ang="0">
                    <a:pos x="70" y="17"/>
                  </a:cxn>
                  <a:cxn ang="0">
                    <a:pos x="77" y="37"/>
                  </a:cxn>
                  <a:cxn ang="0">
                    <a:pos x="77" y="58"/>
                  </a:cxn>
                  <a:cxn ang="0">
                    <a:pos x="72" y="68"/>
                  </a:cxn>
                  <a:cxn ang="0">
                    <a:pos x="53" y="80"/>
                  </a:cxn>
                  <a:cxn ang="0">
                    <a:pos x="29" y="82"/>
                  </a:cxn>
                  <a:cxn ang="0">
                    <a:pos x="14" y="80"/>
                  </a:cxn>
                  <a:cxn ang="0">
                    <a:pos x="7" y="75"/>
                  </a:cxn>
                  <a:cxn ang="0">
                    <a:pos x="2" y="66"/>
                  </a:cxn>
                  <a:cxn ang="0">
                    <a:pos x="0" y="49"/>
                  </a:cxn>
                  <a:cxn ang="0">
                    <a:pos x="2" y="29"/>
                  </a:cxn>
                  <a:cxn ang="0">
                    <a:pos x="12" y="15"/>
                  </a:cxn>
                  <a:cxn ang="0">
                    <a:pos x="22" y="5"/>
                  </a:cxn>
                  <a:cxn ang="0">
                    <a:pos x="26" y="5"/>
                  </a:cxn>
                  <a:cxn ang="0">
                    <a:pos x="29" y="3"/>
                  </a:cxn>
                  <a:cxn ang="0">
                    <a:pos x="43" y="0"/>
                  </a:cxn>
                  <a:cxn ang="0">
                    <a:pos x="58" y="3"/>
                  </a:cxn>
                  <a:cxn ang="0">
                    <a:pos x="65" y="8"/>
                  </a:cxn>
                </a:cxnLst>
                <a:rect l="0" t="0" r="r" b="b"/>
                <a:pathLst>
                  <a:path w="77" h="82">
                    <a:moveTo>
                      <a:pt x="65" y="8"/>
                    </a:moveTo>
                    <a:lnTo>
                      <a:pt x="70" y="17"/>
                    </a:lnTo>
                    <a:lnTo>
                      <a:pt x="77" y="37"/>
                    </a:lnTo>
                    <a:lnTo>
                      <a:pt x="77" y="58"/>
                    </a:lnTo>
                    <a:lnTo>
                      <a:pt x="72" y="68"/>
                    </a:lnTo>
                    <a:lnTo>
                      <a:pt x="53" y="80"/>
                    </a:lnTo>
                    <a:lnTo>
                      <a:pt x="29" y="82"/>
                    </a:lnTo>
                    <a:lnTo>
                      <a:pt x="14" y="80"/>
                    </a:lnTo>
                    <a:lnTo>
                      <a:pt x="7" y="75"/>
                    </a:lnTo>
                    <a:lnTo>
                      <a:pt x="2" y="66"/>
                    </a:lnTo>
                    <a:lnTo>
                      <a:pt x="0" y="49"/>
                    </a:lnTo>
                    <a:lnTo>
                      <a:pt x="2" y="29"/>
                    </a:lnTo>
                    <a:lnTo>
                      <a:pt x="12" y="15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29" y="3"/>
                    </a:lnTo>
                    <a:lnTo>
                      <a:pt x="43" y="0"/>
                    </a:lnTo>
                    <a:lnTo>
                      <a:pt x="58" y="3"/>
                    </a:lnTo>
                    <a:lnTo>
                      <a:pt x="65" y="8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5" name="Freeform 189"/>
              <p:cNvSpPr>
                <a:spLocks/>
              </p:cNvSpPr>
              <p:nvPr/>
            </p:nvSpPr>
            <p:spPr bwMode="auto">
              <a:xfrm>
                <a:off x="4293" y="3513"/>
                <a:ext cx="48" cy="39"/>
              </a:xfrm>
              <a:custGeom>
                <a:avLst/>
                <a:gdLst/>
                <a:ahLst/>
                <a:cxnLst>
                  <a:cxn ang="0">
                    <a:pos x="48" y="3"/>
                  </a:cxn>
                  <a:cxn ang="0">
                    <a:pos x="48" y="3"/>
                  </a:cxn>
                  <a:cxn ang="0">
                    <a:pos x="46" y="7"/>
                  </a:cxn>
                  <a:cxn ang="0">
                    <a:pos x="41" y="3"/>
                  </a:cxn>
                  <a:cxn ang="0">
                    <a:pos x="29" y="5"/>
                  </a:cxn>
                  <a:cxn ang="0">
                    <a:pos x="21" y="10"/>
                  </a:cxn>
                  <a:cxn ang="0">
                    <a:pos x="12" y="17"/>
                  </a:cxn>
                  <a:cxn ang="0">
                    <a:pos x="7" y="27"/>
                  </a:cxn>
                  <a:cxn ang="0">
                    <a:pos x="5" y="36"/>
                  </a:cxn>
                  <a:cxn ang="0">
                    <a:pos x="5" y="39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0" y="36"/>
                  </a:cxn>
                  <a:cxn ang="0">
                    <a:pos x="0" y="29"/>
                  </a:cxn>
                  <a:cxn ang="0">
                    <a:pos x="5" y="20"/>
                  </a:cxn>
                  <a:cxn ang="0">
                    <a:pos x="14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6" y="0"/>
                  </a:cxn>
                  <a:cxn ang="0">
                    <a:pos x="48" y="3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48" y="3"/>
                    </a:lnTo>
                    <a:lnTo>
                      <a:pt x="46" y="7"/>
                    </a:lnTo>
                    <a:lnTo>
                      <a:pt x="41" y="3"/>
                    </a:lnTo>
                    <a:lnTo>
                      <a:pt x="29" y="5"/>
                    </a:lnTo>
                    <a:lnTo>
                      <a:pt x="21" y="10"/>
                    </a:lnTo>
                    <a:lnTo>
                      <a:pt x="12" y="17"/>
                    </a:lnTo>
                    <a:lnTo>
                      <a:pt x="7" y="27"/>
                    </a:lnTo>
                    <a:lnTo>
                      <a:pt x="5" y="36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5" y="20"/>
                    </a:lnTo>
                    <a:lnTo>
                      <a:pt x="14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6" name="Freeform 190"/>
              <p:cNvSpPr>
                <a:spLocks/>
              </p:cNvSpPr>
              <p:nvPr/>
            </p:nvSpPr>
            <p:spPr bwMode="auto">
              <a:xfrm>
                <a:off x="4148" y="3516"/>
                <a:ext cx="48" cy="48"/>
              </a:xfrm>
              <a:custGeom>
                <a:avLst/>
                <a:gdLst/>
                <a:ahLst/>
                <a:cxnLst>
                  <a:cxn ang="0">
                    <a:pos x="48" y="12"/>
                  </a:cxn>
                  <a:cxn ang="0">
                    <a:pos x="48" y="17"/>
                  </a:cxn>
                  <a:cxn ang="0">
                    <a:pos x="46" y="29"/>
                  </a:cxn>
                  <a:cxn ang="0">
                    <a:pos x="39" y="41"/>
                  </a:cxn>
                  <a:cxn ang="0">
                    <a:pos x="29" y="45"/>
                  </a:cxn>
                  <a:cxn ang="0">
                    <a:pos x="22" y="48"/>
                  </a:cxn>
                  <a:cxn ang="0">
                    <a:pos x="10" y="45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3" y="17"/>
                  </a:cxn>
                  <a:cxn ang="0">
                    <a:pos x="12" y="7"/>
                  </a:cxn>
                  <a:cxn ang="0">
                    <a:pos x="27" y="0"/>
                  </a:cxn>
                  <a:cxn ang="0">
                    <a:pos x="32" y="0"/>
                  </a:cxn>
                  <a:cxn ang="0">
                    <a:pos x="41" y="4"/>
                  </a:cxn>
                  <a:cxn ang="0">
                    <a:pos x="48" y="12"/>
                  </a:cxn>
                </a:cxnLst>
                <a:rect l="0" t="0" r="r" b="b"/>
                <a:pathLst>
                  <a:path w="48" h="48">
                    <a:moveTo>
                      <a:pt x="48" y="12"/>
                    </a:moveTo>
                    <a:lnTo>
                      <a:pt x="48" y="17"/>
                    </a:lnTo>
                    <a:lnTo>
                      <a:pt x="46" y="29"/>
                    </a:lnTo>
                    <a:lnTo>
                      <a:pt x="39" y="41"/>
                    </a:lnTo>
                    <a:lnTo>
                      <a:pt x="29" y="45"/>
                    </a:lnTo>
                    <a:lnTo>
                      <a:pt x="22" y="48"/>
                    </a:lnTo>
                    <a:lnTo>
                      <a:pt x="10" y="45"/>
                    </a:lnTo>
                    <a:lnTo>
                      <a:pt x="3" y="36"/>
                    </a:lnTo>
                    <a:lnTo>
                      <a:pt x="0" y="26"/>
                    </a:lnTo>
                    <a:lnTo>
                      <a:pt x="3" y="17"/>
                    </a:lnTo>
                    <a:lnTo>
                      <a:pt x="12" y="7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1" y="4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7" name="Freeform 191"/>
              <p:cNvSpPr>
                <a:spLocks/>
              </p:cNvSpPr>
              <p:nvPr/>
            </p:nvSpPr>
            <p:spPr bwMode="auto">
              <a:xfrm>
                <a:off x="4418" y="3518"/>
                <a:ext cx="36" cy="27"/>
              </a:xfrm>
              <a:custGeom>
                <a:avLst/>
                <a:gdLst/>
                <a:ahLst/>
                <a:cxnLst>
                  <a:cxn ang="0">
                    <a:pos x="36" y="5"/>
                  </a:cxn>
                  <a:cxn ang="0">
                    <a:pos x="34" y="27"/>
                  </a:cxn>
                  <a:cxn ang="0">
                    <a:pos x="26" y="27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2" y="7"/>
                  </a:cxn>
                  <a:cxn ang="0">
                    <a:pos x="7" y="0"/>
                  </a:cxn>
                  <a:cxn ang="0">
                    <a:pos x="34" y="2"/>
                  </a:cxn>
                  <a:cxn ang="0">
                    <a:pos x="36" y="5"/>
                  </a:cxn>
                </a:cxnLst>
                <a:rect l="0" t="0" r="r" b="b"/>
                <a:pathLst>
                  <a:path w="36" h="27">
                    <a:moveTo>
                      <a:pt x="36" y="5"/>
                    </a:moveTo>
                    <a:lnTo>
                      <a:pt x="34" y="27"/>
                    </a:lnTo>
                    <a:lnTo>
                      <a:pt x="26" y="27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0"/>
                    </a:lnTo>
                    <a:lnTo>
                      <a:pt x="34" y="2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8" name="Freeform 192"/>
              <p:cNvSpPr>
                <a:spLocks/>
              </p:cNvSpPr>
              <p:nvPr/>
            </p:nvSpPr>
            <p:spPr bwMode="auto">
              <a:xfrm>
                <a:off x="4423" y="3525"/>
                <a:ext cx="26" cy="15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19" y="15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2" y="0"/>
                  </a:cxn>
                  <a:cxn ang="0">
                    <a:pos x="19" y="5"/>
                  </a:cxn>
                  <a:cxn ang="0">
                    <a:pos x="26" y="5"/>
                  </a:cxn>
                </a:cxnLst>
                <a:rect l="0" t="0" r="r" b="b"/>
                <a:pathLst>
                  <a:path w="26" h="15">
                    <a:moveTo>
                      <a:pt x="26" y="5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19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9" y="5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69" name="Freeform 193"/>
              <p:cNvSpPr>
                <a:spLocks/>
              </p:cNvSpPr>
              <p:nvPr/>
            </p:nvSpPr>
            <p:spPr bwMode="auto">
              <a:xfrm>
                <a:off x="4165" y="3530"/>
                <a:ext cx="15" cy="1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0" y="12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15">
                    <a:moveTo>
                      <a:pt x="15" y="5"/>
                    </a:moveTo>
                    <a:lnTo>
                      <a:pt x="10" y="12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0" name="Freeform 194"/>
              <p:cNvSpPr>
                <a:spLocks/>
              </p:cNvSpPr>
              <p:nvPr/>
            </p:nvSpPr>
            <p:spPr bwMode="auto">
              <a:xfrm>
                <a:off x="4524" y="3547"/>
                <a:ext cx="51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5"/>
                  </a:cxn>
                  <a:cxn ang="0">
                    <a:pos x="48" y="5"/>
                  </a:cxn>
                  <a:cxn ang="0">
                    <a:pos x="48" y="7"/>
                  </a:cxn>
                  <a:cxn ang="0">
                    <a:pos x="26" y="14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7" y="7"/>
                  </a:cxn>
                  <a:cxn ang="0">
                    <a:pos x="24" y="10"/>
                  </a:cxn>
                  <a:cxn ang="0">
                    <a:pos x="46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1" h="14">
                    <a:moveTo>
                      <a:pt x="51" y="0"/>
                    </a:moveTo>
                    <a:lnTo>
                      <a:pt x="51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26" y="14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7"/>
                    </a:lnTo>
                    <a:lnTo>
                      <a:pt x="24" y="10"/>
                    </a:lnTo>
                    <a:lnTo>
                      <a:pt x="46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1" name="Freeform 195"/>
              <p:cNvSpPr>
                <a:spLocks/>
              </p:cNvSpPr>
              <p:nvPr/>
            </p:nvSpPr>
            <p:spPr bwMode="auto">
              <a:xfrm>
                <a:off x="4314" y="3559"/>
                <a:ext cx="44" cy="27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39" y="17"/>
                  </a:cxn>
                  <a:cxn ang="0">
                    <a:pos x="27" y="24"/>
                  </a:cxn>
                  <a:cxn ang="0">
                    <a:pos x="12" y="27"/>
                  </a:cxn>
                  <a:cxn ang="0">
                    <a:pos x="3" y="27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7" y="22"/>
                  </a:cxn>
                  <a:cxn ang="0">
                    <a:pos x="32" y="17"/>
                  </a:cxn>
                  <a:cxn ang="0">
                    <a:pos x="39" y="7"/>
                  </a:cxn>
                  <a:cxn ang="0">
                    <a:pos x="41" y="0"/>
                  </a:cxn>
                  <a:cxn ang="0">
                    <a:pos x="44" y="2"/>
                  </a:cxn>
                  <a:cxn ang="0">
                    <a:pos x="44" y="7"/>
                  </a:cxn>
                </a:cxnLst>
                <a:rect l="0" t="0" r="r" b="b"/>
                <a:pathLst>
                  <a:path w="44" h="27">
                    <a:moveTo>
                      <a:pt x="44" y="7"/>
                    </a:moveTo>
                    <a:lnTo>
                      <a:pt x="39" y="17"/>
                    </a:lnTo>
                    <a:lnTo>
                      <a:pt x="27" y="24"/>
                    </a:lnTo>
                    <a:lnTo>
                      <a:pt x="12" y="27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7" y="22"/>
                    </a:lnTo>
                    <a:lnTo>
                      <a:pt x="32" y="17"/>
                    </a:lnTo>
                    <a:lnTo>
                      <a:pt x="39" y="7"/>
                    </a:lnTo>
                    <a:lnTo>
                      <a:pt x="41" y="0"/>
                    </a:lnTo>
                    <a:lnTo>
                      <a:pt x="44" y="2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2" name="Freeform 196"/>
              <p:cNvSpPr>
                <a:spLocks/>
              </p:cNvSpPr>
              <p:nvPr/>
            </p:nvSpPr>
            <p:spPr bwMode="auto">
              <a:xfrm>
                <a:off x="4418" y="3566"/>
                <a:ext cx="87" cy="56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87" y="10"/>
                  </a:cxn>
                  <a:cxn ang="0">
                    <a:pos x="34" y="39"/>
                  </a:cxn>
                  <a:cxn ang="0">
                    <a:pos x="12" y="56"/>
                  </a:cxn>
                  <a:cxn ang="0">
                    <a:pos x="5" y="53"/>
                  </a:cxn>
                  <a:cxn ang="0">
                    <a:pos x="0" y="49"/>
                  </a:cxn>
                  <a:cxn ang="0">
                    <a:pos x="0" y="41"/>
                  </a:cxn>
                  <a:cxn ang="0">
                    <a:pos x="17" y="27"/>
                  </a:cxn>
                  <a:cxn ang="0">
                    <a:pos x="63" y="5"/>
                  </a:cxn>
                  <a:cxn ang="0">
                    <a:pos x="77" y="0"/>
                  </a:cxn>
                  <a:cxn ang="0">
                    <a:pos x="84" y="5"/>
                  </a:cxn>
                  <a:cxn ang="0">
                    <a:pos x="87" y="5"/>
                  </a:cxn>
                </a:cxnLst>
                <a:rect l="0" t="0" r="r" b="b"/>
                <a:pathLst>
                  <a:path w="87" h="56">
                    <a:moveTo>
                      <a:pt x="87" y="5"/>
                    </a:moveTo>
                    <a:lnTo>
                      <a:pt x="87" y="10"/>
                    </a:lnTo>
                    <a:lnTo>
                      <a:pt x="34" y="39"/>
                    </a:lnTo>
                    <a:lnTo>
                      <a:pt x="12" y="56"/>
                    </a:lnTo>
                    <a:lnTo>
                      <a:pt x="5" y="53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17" y="27"/>
                    </a:lnTo>
                    <a:lnTo>
                      <a:pt x="63" y="5"/>
                    </a:lnTo>
                    <a:lnTo>
                      <a:pt x="77" y="0"/>
                    </a:lnTo>
                    <a:lnTo>
                      <a:pt x="84" y="5"/>
                    </a:lnTo>
                    <a:lnTo>
                      <a:pt x="8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3" name="Freeform 197"/>
              <p:cNvSpPr>
                <a:spLocks/>
              </p:cNvSpPr>
              <p:nvPr/>
            </p:nvSpPr>
            <p:spPr bwMode="auto">
              <a:xfrm>
                <a:off x="4423" y="3571"/>
                <a:ext cx="77" cy="46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43" y="17"/>
                  </a:cxn>
                  <a:cxn ang="0">
                    <a:pos x="12" y="36"/>
                  </a:cxn>
                  <a:cxn ang="0">
                    <a:pos x="5" y="46"/>
                  </a:cxn>
                  <a:cxn ang="0">
                    <a:pos x="2" y="46"/>
                  </a:cxn>
                  <a:cxn ang="0">
                    <a:pos x="0" y="44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3" y="7"/>
                  </a:cxn>
                  <a:cxn ang="0">
                    <a:pos x="72" y="0"/>
                  </a:cxn>
                  <a:cxn ang="0">
                    <a:pos x="74" y="0"/>
                  </a:cxn>
                  <a:cxn ang="0">
                    <a:pos x="77" y="0"/>
                  </a:cxn>
                  <a:cxn ang="0">
                    <a:pos x="70" y="5"/>
                  </a:cxn>
                </a:cxnLst>
                <a:rect l="0" t="0" r="r" b="b"/>
                <a:pathLst>
                  <a:path w="77" h="46">
                    <a:moveTo>
                      <a:pt x="70" y="5"/>
                    </a:moveTo>
                    <a:lnTo>
                      <a:pt x="43" y="17"/>
                    </a:lnTo>
                    <a:lnTo>
                      <a:pt x="12" y="36"/>
                    </a:lnTo>
                    <a:lnTo>
                      <a:pt x="5" y="46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3" y="7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4" name="Freeform 198"/>
              <p:cNvSpPr>
                <a:spLocks/>
              </p:cNvSpPr>
              <p:nvPr/>
            </p:nvSpPr>
            <p:spPr bwMode="auto">
              <a:xfrm>
                <a:off x="4228" y="3615"/>
                <a:ext cx="424" cy="57"/>
              </a:xfrm>
              <a:custGeom>
                <a:avLst/>
                <a:gdLst/>
                <a:ahLst/>
                <a:cxnLst>
                  <a:cxn ang="0">
                    <a:pos x="414" y="4"/>
                  </a:cxn>
                  <a:cxn ang="0">
                    <a:pos x="419" y="7"/>
                  </a:cxn>
                  <a:cxn ang="0">
                    <a:pos x="424" y="24"/>
                  </a:cxn>
                  <a:cxn ang="0">
                    <a:pos x="414" y="28"/>
                  </a:cxn>
                  <a:cxn ang="0">
                    <a:pos x="400" y="36"/>
                  </a:cxn>
                  <a:cxn ang="0">
                    <a:pos x="378" y="43"/>
                  </a:cxn>
                  <a:cxn ang="0">
                    <a:pos x="351" y="48"/>
                  </a:cxn>
                  <a:cxn ang="0">
                    <a:pos x="322" y="53"/>
                  </a:cxn>
                  <a:cxn ang="0">
                    <a:pos x="289" y="55"/>
                  </a:cxn>
                  <a:cxn ang="0">
                    <a:pos x="255" y="57"/>
                  </a:cxn>
                  <a:cxn ang="0">
                    <a:pos x="219" y="57"/>
                  </a:cxn>
                  <a:cxn ang="0">
                    <a:pos x="183" y="57"/>
                  </a:cxn>
                  <a:cxn ang="0">
                    <a:pos x="149" y="57"/>
                  </a:cxn>
                  <a:cxn ang="0">
                    <a:pos x="115" y="55"/>
                  </a:cxn>
                  <a:cxn ang="0">
                    <a:pos x="84" y="50"/>
                  </a:cxn>
                  <a:cxn ang="0">
                    <a:pos x="55" y="45"/>
                  </a:cxn>
                  <a:cxn ang="0">
                    <a:pos x="31" y="40"/>
                  </a:cxn>
                  <a:cxn ang="0">
                    <a:pos x="12" y="31"/>
                  </a:cxn>
                  <a:cxn ang="0">
                    <a:pos x="0" y="24"/>
                  </a:cxn>
                  <a:cxn ang="0">
                    <a:pos x="5" y="7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6" y="2"/>
                  </a:cxn>
                  <a:cxn ang="0">
                    <a:pos x="50" y="9"/>
                  </a:cxn>
                  <a:cxn ang="0">
                    <a:pos x="74" y="14"/>
                  </a:cxn>
                  <a:cxn ang="0">
                    <a:pos x="98" y="19"/>
                  </a:cxn>
                  <a:cxn ang="0">
                    <a:pos x="123" y="24"/>
                  </a:cxn>
                  <a:cxn ang="0">
                    <a:pos x="147" y="26"/>
                  </a:cxn>
                  <a:cxn ang="0">
                    <a:pos x="171" y="26"/>
                  </a:cxn>
                  <a:cxn ang="0">
                    <a:pos x="195" y="26"/>
                  </a:cxn>
                  <a:cxn ang="0">
                    <a:pos x="221" y="26"/>
                  </a:cxn>
                  <a:cxn ang="0">
                    <a:pos x="243" y="26"/>
                  </a:cxn>
                  <a:cxn ang="0">
                    <a:pos x="267" y="26"/>
                  </a:cxn>
                  <a:cxn ang="0">
                    <a:pos x="291" y="24"/>
                  </a:cxn>
                  <a:cxn ang="0">
                    <a:pos x="318" y="19"/>
                  </a:cxn>
                  <a:cxn ang="0">
                    <a:pos x="339" y="16"/>
                  </a:cxn>
                  <a:cxn ang="0">
                    <a:pos x="366" y="14"/>
                  </a:cxn>
                  <a:cxn ang="0">
                    <a:pos x="390" y="9"/>
                  </a:cxn>
                  <a:cxn ang="0">
                    <a:pos x="414" y="4"/>
                  </a:cxn>
                </a:cxnLst>
                <a:rect l="0" t="0" r="r" b="b"/>
                <a:pathLst>
                  <a:path w="424" h="57">
                    <a:moveTo>
                      <a:pt x="414" y="4"/>
                    </a:moveTo>
                    <a:lnTo>
                      <a:pt x="419" y="7"/>
                    </a:lnTo>
                    <a:lnTo>
                      <a:pt x="424" y="24"/>
                    </a:lnTo>
                    <a:lnTo>
                      <a:pt x="414" y="28"/>
                    </a:lnTo>
                    <a:lnTo>
                      <a:pt x="400" y="36"/>
                    </a:lnTo>
                    <a:lnTo>
                      <a:pt x="378" y="43"/>
                    </a:lnTo>
                    <a:lnTo>
                      <a:pt x="351" y="48"/>
                    </a:lnTo>
                    <a:lnTo>
                      <a:pt x="322" y="53"/>
                    </a:lnTo>
                    <a:lnTo>
                      <a:pt x="289" y="55"/>
                    </a:lnTo>
                    <a:lnTo>
                      <a:pt x="255" y="57"/>
                    </a:lnTo>
                    <a:lnTo>
                      <a:pt x="219" y="57"/>
                    </a:lnTo>
                    <a:lnTo>
                      <a:pt x="183" y="57"/>
                    </a:lnTo>
                    <a:lnTo>
                      <a:pt x="149" y="57"/>
                    </a:lnTo>
                    <a:lnTo>
                      <a:pt x="115" y="55"/>
                    </a:lnTo>
                    <a:lnTo>
                      <a:pt x="84" y="50"/>
                    </a:lnTo>
                    <a:lnTo>
                      <a:pt x="55" y="45"/>
                    </a:lnTo>
                    <a:lnTo>
                      <a:pt x="31" y="40"/>
                    </a:lnTo>
                    <a:lnTo>
                      <a:pt x="12" y="31"/>
                    </a:lnTo>
                    <a:lnTo>
                      <a:pt x="0" y="24"/>
                    </a:lnTo>
                    <a:lnTo>
                      <a:pt x="5" y="7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6" y="2"/>
                    </a:lnTo>
                    <a:lnTo>
                      <a:pt x="50" y="9"/>
                    </a:lnTo>
                    <a:lnTo>
                      <a:pt x="74" y="14"/>
                    </a:lnTo>
                    <a:lnTo>
                      <a:pt x="98" y="19"/>
                    </a:lnTo>
                    <a:lnTo>
                      <a:pt x="123" y="24"/>
                    </a:lnTo>
                    <a:lnTo>
                      <a:pt x="147" y="26"/>
                    </a:lnTo>
                    <a:lnTo>
                      <a:pt x="171" y="26"/>
                    </a:lnTo>
                    <a:lnTo>
                      <a:pt x="195" y="26"/>
                    </a:lnTo>
                    <a:lnTo>
                      <a:pt x="221" y="26"/>
                    </a:lnTo>
                    <a:lnTo>
                      <a:pt x="243" y="26"/>
                    </a:lnTo>
                    <a:lnTo>
                      <a:pt x="267" y="26"/>
                    </a:lnTo>
                    <a:lnTo>
                      <a:pt x="291" y="24"/>
                    </a:lnTo>
                    <a:lnTo>
                      <a:pt x="318" y="19"/>
                    </a:lnTo>
                    <a:lnTo>
                      <a:pt x="339" y="16"/>
                    </a:lnTo>
                    <a:lnTo>
                      <a:pt x="366" y="14"/>
                    </a:lnTo>
                    <a:lnTo>
                      <a:pt x="390" y="9"/>
                    </a:lnTo>
                    <a:lnTo>
                      <a:pt x="414" y="4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5" name="Freeform 199"/>
              <p:cNvSpPr>
                <a:spLocks/>
              </p:cNvSpPr>
              <p:nvPr/>
            </p:nvSpPr>
            <p:spPr bwMode="auto">
              <a:xfrm>
                <a:off x="4225" y="3643"/>
                <a:ext cx="429" cy="49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34" y="15"/>
                  </a:cxn>
                  <a:cxn ang="0">
                    <a:pos x="61" y="22"/>
                  </a:cxn>
                  <a:cxn ang="0">
                    <a:pos x="87" y="27"/>
                  </a:cxn>
                  <a:cxn ang="0">
                    <a:pos x="118" y="32"/>
                  </a:cxn>
                  <a:cxn ang="0">
                    <a:pos x="152" y="34"/>
                  </a:cxn>
                  <a:cxn ang="0">
                    <a:pos x="186" y="34"/>
                  </a:cxn>
                  <a:cxn ang="0">
                    <a:pos x="219" y="34"/>
                  </a:cxn>
                  <a:cxn ang="0">
                    <a:pos x="253" y="34"/>
                  </a:cxn>
                  <a:cxn ang="0">
                    <a:pos x="287" y="32"/>
                  </a:cxn>
                  <a:cxn ang="0">
                    <a:pos x="318" y="29"/>
                  </a:cxn>
                  <a:cxn ang="0">
                    <a:pos x="347" y="25"/>
                  </a:cxn>
                  <a:cxn ang="0">
                    <a:pos x="374" y="20"/>
                  </a:cxn>
                  <a:cxn ang="0">
                    <a:pos x="395" y="15"/>
                  </a:cxn>
                  <a:cxn ang="0">
                    <a:pos x="412" y="10"/>
                  </a:cxn>
                  <a:cxn ang="0">
                    <a:pos x="424" y="5"/>
                  </a:cxn>
                  <a:cxn ang="0">
                    <a:pos x="427" y="17"/>
                  </a:cxn>
                  <a:cxn ang="0">
                    <a:pos x="405" y="25"/>
                  </a:cxn>
                  <a:cxn ang="0">
                    <a:pos x="381" y="32"/>
                  </a:cxn>
                  <a:cxn ang="0">
                    <a:pos x="352" y="39"/>
                  </a:cxn>
                  <a:cxn ang="0">
                    <a:pos x="321" y="44"/>
                  </a:cxn>
                  <a:cxn ang="0">
                    <a:pos x="287" y="46"/>
                  </a:cxn>
                  <a:cxn ang="0">
                    <a:pos x="253" y="49"/>
                  </a:cxn>
                  <a:cxn ang="0">
                    <a:pos x="219" y="49"/>
                  </a:cxn>
                  <a:cxn ang="0">
                    <a:pos x="186" y="49"/>
                  </a:cxn>
                  <a:cxn ang="0">
                    <a:pos x="154" y="49"/>
                  </a:cxn>
                  <a:cxn ang="0">
                    <a:pos x="123" y="46"/>
                  </a:cxn>
                  <a:cxn ang="0">
                    <a:pos x="92" y="44"/>
                  </a:cxn>
                  <a:cxn ang="0">
                    <a:pos x="65" y="39"/>
                  </a:cxn>
                  <a:cxn ang="0">
                    <a:pos x="44" y="32"/>
                  </a:cxn>
                  <a:cxn ang="0">
                    <a:pos x="24" y="27"/>
                  </a:cxn>
                  <a:cxn ang="0">
                    <a:pos x="10" y="20"/>
                  </a:cxn>
                  <a:cxn ang="0">
                    <a:pos x="0" y="10"/>
                  </a:cxn>
                </a:cxnLst>
                <a:rect l="0" t="0" r="r" b="b"/>
                <a:pathLst>
                  <a:path w="429" h="49">
                    <a:moveTo>
                      <a:pt x="5" y="0"/>
                    </a:moveTo>
                    <a:lnTo>
                      <a:pt x="12" y="5"/>
                    </a:lnTo>
                    <a:lnTo>
                      <a:pt x="22" y="10"/>
                    </a:lnTo>
                    <a:lnTo>
                      <a:pt x="34" y="15"/>
                    </a:lnTo>
                    <a:lnTo>
                      <a:pt x="46" y="20"/>
                    </a:lnTo>
                    <a:lnTo>
                      <a:pt x="61" y="22"/>
                    </a:lnTo>
                    <a:lnTo>
                      <a:pt x="73" y="25"/>
                    </a:lnTo>
                    <a:lnTo>
                      <a:pt x="87" y="27"/>
                    </a:lnTo>
                    <a:lnTo>
                      <a:pt x="104" y="29"/>
                    </a:lnTo>
                    <a:lnTo>
                      <a:pt x="118" y="32"/>
                    </a:lnTo>
                    <a:lnTo>
                      <a:pt x="135" y="32"/>
                    </a:lnTo>
                    <a:lnTo>
                      <a:pt x="152" y="34"/>
                    </a:lnTo>
                    <a:lnTo>
                      <a:pt x="169" y="34"/>
                    </a:lnTo>
                    <a:lnTo>
                      <a:pt x="186" y="34"/>
                    </a:lnTo>
                    <a:lnTo>
                      <a:pt x="203" y="34"/>
                    </a:lnTo>
                    <a:lnTo>
                      <a:pt x="219" y="34"/>
                    </a:lnTo>
                    <a:lnTo>
                      <a:pt x="236" y="34"/>
                    </a:lnTo>
                    <a:lnTo>
                      <a:pt x="253" y="34"/>
                    </a:lnTo>
                    <a:lnTo>
                      <a:pt x="270" y="32"/>
                    </a:lnTo>
                    <a:lnTo>
                      <a:pt x="287" y="32"/>
                    </a:lnTo>
                    <a:lnTo>
                      <a:pt x="301" y="29"/>
                    </a:lnTo>
                    <a:lnTo>
                      <a:pt x="318" y="29"/>
                    </a:lnTo>
                    <a:lnTo>
                      <a:pt x="333" y="27"/>
                    </a:lnTo>
                    <a:lnTo>
                      <a:pt x="347" y="25"/>
                    </a:lnTo>
                    <a:lnTo>
                      <a:pt x="362" y="22"/>
                    </a:lnTo>
                    <a:lnTo>
                      <a:pt x="374" y="20"/>
                    </a:lnTo>
                    <a:lnTo>
                      <a:pt x="386" y="17"/>
                    </a:lnTo>
                    <a:lnTo>
                      <a:pt x="395" y="15"/>
                    </a:lnTo>
                    <a:lnTo>
                      <a:pt x="405" y="12"/>
                    </a:lnTo>
                    <a:lnTo>
                      <a:pt x="412" y="10"/>
                    </a:lnTo>
                    <a:lnTo>
                      <a:pt x="419" y="8"/>
                    </a:lnTo>
                    <a:lnTo>
                      <a:pt x="424" y="5"/>
                    </a:lnTo>
                    <a:lnTo>
                      <a:pt x="429" y="3"/>
                    </a:lnTo>
                    <a:lnTo>
                      <a:pt x="427" y="17"/>
                    </a:lnTo>
                    <a:lnTo>
                      <a:pt x="417" y="22"/>
                    </a:lnTo>
                    <a:lnTo>
                      <a:pt x="405" y="25"/>
                    </a:lnTo>
                    <a:lnTo>
                      <a:pt x="393" y="29"/>
                    </a:lnTo>
                    <a:lnTo>
                      <a:pt x="381" y="32"/>
                    </a:lnTo>
                    <a:lnTo>
                      <a:pt x="366" y="37"/>
                    </a:lnTo>
                    <a:lnTo>
                      <a:pt x="352" y="39"/>
                    </a:lnTo>
                    <a:lnTo>
                      <a:pt x="335" y="41"/>
                    </a:lnTo>
                    <a:lnTo>
                      <a:pt x="321" y="44"/>
                    </a:lnTo>
                    <a:lnTo>
                      <a:pt x="304" y="44"/>
                    </a:lnTo>
                    <a:lnTo>
                      <a:pt x="287" y="46"/>
                    </a:lnTo>
                    <a:lnTo>
                      <a:pt x="270" y="49"/>
                    </a:lnTo>
                    <a:lnTo>
                      <a:pt x="253" y="49"/>
                    </a:lnTo>
                    <a:lnTo>
                      <a:pt x="236" y="49"/>
                    </a:lnTo>
                    <a:lnTo>
                      <a:pt x="219" y="49"/>
                    </a:lnTo>
                    <a:lnTo>
                      <a:pt x="203" y="49"/>
                    </a:lnTo>
                    <a:lnTo>
                      <a:pt x="186" y="49"/>
                    </a:lnTo>
                    <a:lnTo>
                      <a:pt x="169" y="49"/>
                    </a:lnTo>
                    <a:lnTo>
                      <a:pt x="154" y="49"/>
                    </a:lnTo>
                    <a:lnTo>
                      <a:pt x="138" y="49"/>
                    </a:lnTo>
                    <a:lnTo>
                      <a:pt x="123" y="46"/>
                    </a:lnTo>
                    <a:lnTo>
                      <a:pt x="106" y="44"/>
                    </a:lnTo>
                    <a:lnTo>
                      <a:pt x="92" y="44"/>
                    </a:lnTo>
                    <a:lnTo>
                      <a:pt x="80" y="41"/>
                    </a:lnTo>
                    <a:lnTo>
                      <a:pt x="65" y="39"/>
                    </a:lnTo>
                    <a:lnTo>
                      <a:pt x="53" y="37"/>
                    </a:lnTo>
                    <a:lnTo>
                      <a:pt x="44" y="32"/>
                    </a:lnTo>
                    <a:lnTo>
                      <a:pt x="32" y="29"/>
                    </a:lnTo>
                    <a:lnTo>
                      <a:pt x="24" y="27"/>
                    </a:lnTo>
                    <a:lnTo>
                      <a:pt x="17" y="22"/>
                    </a:lnTo>
                    <a:lnTo>
                      <a:pt x="10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3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6" name="Freeform 200"/>
              <p:cNvSpPr>
                <a:spLocks/>
              </p:cNvSpPr>
              <p:nvPr/>
            </p:nvSpPr>
            <p:spPr bwMode="auto">
              <a:xfrm>
                <a:off x="4454" y="3188"/>
                <a:ext cx="568" cy="422"/>
              </a:xfrm>
              <a:custGeom>
                <a:avLst/>
                <a:gdLst/>
                <a:ahLst/>
                <a:cxnLst>
                  <a:cxn ang="0">
                    <a:pos x="19" y="31"/>
                  </a:cxn>
                  <a:cxn ang="0">
                    <a:pos x="53" y="94"/>
                  </a:cxn>
                  <a:cxn ang="0">
                    <a:pos x="80" y="128"/>
                  </a:cxn>
                  <a:cxn ang="0">
                    <a:pos x="113" y="181"/>
                  </a:cxn>
                  <a:cxn ang="0">
                    <a:pos x="125" y="229"/>
                  </a:cxn>
                  <a:cxn ang="0">
                    <a:pos x="152" y="308"/>
                  </a:cxn>
                  <a:cxn ang="0">
                    <a:pos x="188" y="417"/>
                  </a:cxn>
                  <a:cxn ang="0">
                    <a:pos x="195" y="422"/>
                  </a:cxn>
                  <a:cxn ang="0">
                    <a:pos x="241" y="407"/>
                  </a:cxn>
                  <a:cxn ang="0">
                    <a:pos x="299" y="386"/>
                  </a:cxn>
                  <a:cxn ang="0">
                    <a:pos x="361" y="349"/>
                  </a:cxn>
                  <a:cxn ang="0">
                    <a:pos x="426" y="306"/>
                  </a:cxn>
                  <a:cxn ang="0">
                    <a:pos x="470" y="270"/>
                  </a:cxn>
                  <a:cxn ang="0">
                    <a:pos x="508" y="229"/>
                  </a:cxn>
                  <a:cxn ang="0">
                    <a:pos x="542" y="183"/>
                  </a:cxn>
                  <a:cxn ang="0">
                    <a:pos x="568" y="135"/>
                  </a:cxn>
                  <a:cxn ang="0">
                    <a:pos x="470" y="113"/>
                  </a:cxn>
                  <a:cxn ang="0">
                    <a:pos x="470" y="123"/>
                  </a:cxn>
                  <a:cxn ang="0">
                    <a:pos x="482" y="140"/>
                  </a:cxn>
                  <a:cxn ang="0">
                    <a:pos x="484" y="164"/>
                  </a:cxn>
                  <a:cxn ang="0">
                    <a:pos x="477" y="178"/>
                  </a:cxn>
                  <a:cxn ang="0">
                    <a:pos x="465" y="188"/>
                  </a:cxn>
                  <a:cxn ang="0">
                    <a:pos x="448" y="190"/>
                  </a:cxn>
                  <a:cxn ang="0">
                    <a:pos x="431" y="188"/>
                  </a:cxn>
                  <a:cxn ang="0">
                    <a:pos x="414" y="176"/>
                  </a:cxn>
                  <a:cxn ang="0">
                    <a:pos x="400" y="161"/>
                  </a:cxn>
                  <a:cxn ang="0">
                    <a:pos x="393" y="140"/>
                  </a:cxn>
                  <a:cxn ang="0">
                    <a:pos x="393" y="128"/>
                  </a:cxn>
                  <a:cxn ang="0">
                    <a:pos x="397" y="115"/>
                  </a:cxn>
                  <a:cxn ang="0">
                    <a:pos x="407" y="108"/>
                  </a:cxn>
                  <a:cxn ang="0">
                    <a:pos x="422" y="106"/>
                  </a:cxn>
                  <a:cxn ang="0">
                    <a:pos x="441" y="108"/>
                  </a:cxn>
                  <a:cxn ang="0">
                    <a:pos x="463" y="101"/>
                  </a:cxn>
                  <a:cxn ang="0">
                    <a:pos x="320" y="72"/>
                  </a:cxn>
                  <a:cxn ang="0">
                    <a:pos x="347" y="67"/>
                  </a:cxn>
                  <a:cxn ang="0">
                    <a:pos x="294" y="65"/>
                  </a:cxn>
                  <a:cxn ang="0">
                    <a:pos x="284" y="62"/>
                  </a:cxn>
                  <a:cxn ang="0">
                    <a:pos x="313" y="55"/>
                  </a:cxn>
                  <a:cxn ang="0">
                    <a:pos x="193" y="46"/>
                  </a:cxn>
                  <a:cxn ang="0">
                    <a:pos x="101" y="19"/>
                  </a:cxn>
                  <a:cxn ang="0">
                    <a:pos x="29" y="0"/>
                  </a:cxn>
                </a:cxnLst>
                <a:rect l="0" t="0" r="r" b="b"/>
                <a:pathLst>
                  <a:path w="568" h="422">
                    <a:moveTo>
                      <a:pt x="0" y="0"/>
                    </a:moveTo>
                    <a:lnTo>
                      <a:pt x="19" y="31"/>
                    </a:lnTo>
                    <a:lnTo>
                      <a:pt x="36" y="62"/>
                    </a:lnTo>
                    <a:lnTo>
                      <a:pt x="53" y="94"/>
                    </a:lnTo>
                    <a:lnTo>
                      <a:pt x="70" y="125"/>
                    </a:lnTo>
                    <a:lnTo>
                      <a:pt x="80" y="128"/>
                    </a:lnTo>
                    <a:lnTo>
                      <a:pt x="104" y="156"/>
                    </a:lnTo>
                    <a:lnTo>
                      <a:pt x="113" y="181"/>
                    </a:lnTo>
                    <a:lnTo>
                      <a:pt x="121" y="200"/>
                    </a:lnTo>
                    <a:lnTo>
                      <a:pt x="125" y="229"/>
                    </a:lnTo>
                    <a:lnTo>
                      <a:pt x="130" y="250"/>
                    </a:lnTo>
                    <a:lnTo>
                      <a:pt x="152" y="308"/>
                    </a:lnTo>
                    <a:lnTo>
                      <a:pt x="166" y="352"/>
                    </a:lnTo>
                    <a:lnTo>
                      <a:pt x="188" y="417"/>
                    </a:lnTo>
                    <a:lnTo>
                      <a:pt x="193" y="422"/>
                    </a:lnTo>
                    <a:lnTo>
                      <a:pt x="195" y="422"/>
                    </a:lnTo>
                    <a:lnTo>
                      <a:pt x="217" y="417"/>
                    </a:lnTo>
                    <a:lnTo>
                      <a:pt x="241" y="407"/>
                    </a:lnTo>
                    <a:lnTo>
                      <a:pt x="270" y="398"/>
                    </a:lnTo>
                    <a:lnTo>
                      <a:pt x="299" y="386"/>
                    </a:lnTo>
                    <a:lnTo>
                      <a:pt x="330" y="369"/>
                    </a:lnTo>
                    <a:lnTo>
                      <a:pt x="361" y="349"/>
                    </a:lnTo>
                    <a:lnTo>
                      <a:pt x="395" y="330"/>
                    </a:lnTo>
                    <a:lnTo>
                      <a:pt x="426" y="306"/>
                    </a:lnTo>
                    <a:lnTo>
                      <a:pt x="448" y="289"/>
                    </a:lnTo>
                    <a:lnTo>
                      <a:pt x="470" y="270"/>
                    </a:lnTo>
                    <a:lnTo>
                      <a:pt x="489" y="250"/>
                    </a:lnTo>
                    <a:lnTo>
                      <a:pt x="508" y="229"/>
                    </a:lnTo>
                    <a:lnTo>
                      <a:pt x="525" y="207"/>
                    </a:lnTo>
                    <a:lnTo>
                      <a:pt x="542" y="183"/>
                    </a:lnTo>
                    <a:lnTo>
                      <a:pt x="556" y="161"/>
                    </a:lnTo>
                    <a:lnTo>
                      <a:pt x="568" y="135"/>
                    </a:lnTo>
                    <a:lnTo>
                      <a:pt x="508" y="123"/>
                    </a:lnTo>
                    <a:lnTo>
                      <a:pt x="470" y="113"/>
                    </a:lnTo>
                    <a:lnTo>
                      <a:pt x="458" y="113"/>
                    </a:lnTo>
                    <a:lnTo>
                      <a:pt x="470" y="123"/>
                    </a:lnTo>
                    <a:lnTo>
                      <a:pt x="477" y="132"/>
                    </a:lnTo>
                    <a:lnTo>
                      <a:pt x="482" y="140"/>
                    </a:lnTo>
                    <a:lnTo>
                      <a:pt x="484" y="152"/>
                    </a:lnTo>
                    <a:lnTo>
                      <a:pt x="484" y="164"/>
                    </a:lnTo>
                    <a:lnTo>
                      <a:pt x="482" y="171"/>
                    </a:lnTo>
                    <a:lnTo>
                      <a:pt x="477" y="178"/>
                    </a:lnTo>
                    <a:lnTo>
                      <a:pt x="472" y="183"/>
                    </a:lnTo>
                    <a:lnTo>
                      <a:pt x="465" y="188"/>
                    </a:lnTo>
                    <a:lnTo>
                      <a:pt x="455" y="190"/>
                    </a:lnTo>
                    <a:lnTo>
                      <a:pt x="448" y="190"/>
                    </a:lnTo>
                    <a:lnTo>
                      <a:pt x="438" y="190"/>
                    </a:lnTo>
                    <a:lnTo>
                      <a:pt x="431" y="188"/>
                    </a:lnTo>
                    <a:lnTo>
                      <a:pt x="422" y="183"/>
                    </a:lnTo>
                    <a:lnTo>
                      <a:pt x="414" y="176"/>
                    </a:lnTo>
                    <a:lnTo>
                      <a:pt x="407" y="169"/>
                    </a:lnTo>
                    <a:lnTo>
                      <a:pt x="400" y="161"/>
                    </a:lnTo>
                    <a:lnTo>
                      <a:pt x="395" y="152"/>
                    </a:lnTo>
                    <a:lnTo>
                      <a:pt x="393" y="140"/>
                    </a:lnTo>
                    <a:lnTo>
                      <a:pt x="393" y="132"/>
                    </a:lnTo>
                    <a:lnTo>
                      <a:pt x="393" y="128"/>
                    </a:lnTo>
                    <a:lnTo>
                      <a:pt x="395" y="120"/>
                    </a:lnTo>
                    <a:lnTo>
                      <a:pt x="397" y="115"/>
                    </a:lnTo>
                    <a:lnTo>
                      <a:pt x="402" y="113"/>
                    </a:lnTo>
                    <a:lnTo>
                      <a:pt x="407" y="108"/>
                    </a:lnTo>
                    <a:lnTo>
                      <a:pt x="414" y="106"/>
                    </a:lnTo>
                    <a:lnTo>
                      <a:pt x="422" y="106"/>
                    </a:lnTo>
                    <a:lnTo>
                      <a:pt x="429" y="106"/>
                    </a:lnTo>
                    <a:lnTo>
                      <a:pt x="441" y="108"/>
                    </a:lnTo>
                    <a:lnTo>
                      <a:pt x="443" y="103"/>
                    </a:lnTo>
                    <a:lnTo>
                      <a:pt x="463" y="101"/>
                    </a:lnTo>
                    <a:lnTo>
                      <a:pt x="337" y="77"/>
                    </a:lnTo>
                    <a:lnTo>
                      <a:pt x="320" y="72"/>
                    </a:lnTo>
                    <a:lnTo>
                      <a:pt x="320" y="72"/>
                    </a:lnTo>
                    <a:lnTo>
                      <a:pt x="347" y="67"/>
                    </a:lnTo>
                    <a:lnTo>
                      <a:pt x="361" y="65"/>
                    </a:lnTo>
                    <a:lnTo>
                      <a:pt x="294" y="65"/>
                    </a:lnTo>
                    <a:lnTo>
                      <a:pt x="287" y="65"/>
                    </a:lnTo>
                    <a:lnTo>
                      <a:pt x="284" y="62"/>
                    </a:lnTo>
                    <a:lnTo>
                      <a:pt x="287" y="58"/>
                    </a:lnTo>
                    <a:lnTo>
                      <a:pt x="313" y="55"/>
                    </a:lnTo>
                    <a:lnTo>
                      <a:pt x="229" y="53"/>
                    </a:lnTo>
                    <a:lnTo>
                      <a:pt x="193" y="46"/>
                    </a:lnTo>
                    <a:lnTo>
                      <a:pt x="147" y="33"/>
                    </a:lnTo>
                    <a:lnTo>
                      <a:pt x="101" y="19"/>
                    </a:lnTo>
                    <a:lnTo>
                      <a:pt x="63" y="12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7" name="Freeform 201"/>
              <p:cNvSpPr>
                <a:spLocks/>
              </p:cNvSpPr>
              <p:nvPr/>
            </p:nvSpPr>
            <p:spPr bwMode="auto">
              <a:xfrm>
                <a:off x="4577" y="3250"/>
                <a:ext cx="108" cy="9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96" y="20"/>
                  </a:cxn>
                  <a:cxn ang="0">
                    <a:pos x="99" y="22"/>
                  </a:cxn>
                  <a:cxn ang="0">
                    <a:pos x="106" y="29"/>
                  </a:cxn>
                  <a:cxn ang="0">
                    <a:pos x="108" y="44"/>
                  </a:cxn>
                  <a:cxn ang="0">
                    <a:pos x="103" y="61"/>
                  </a:cxn>
                  <a:cxn ang="0">
                    <a:pos x="91" y="78"/>
                  </a:cxn>
                  <a:cxn ang="0">
                    <a:pos x="75" y="90"/>
                  </a:cxn>
                  <a:cxn ang="0">
                    <a:pos x="60" y="97"/>
                  </a:cxn>
                  <a:cxn ang="0">
                    <a:pos x="46" y="97"/>
                  </a:cxn>
                  <a:cxn ang="0">
                    <a:pos x="29" y="94"/>
                  </a:cxn>
                  <a:cxn ang="0">
                    <a:pos x="14" y="85"/>
                  </a:cxn>
                  <a:cxn ang="0">
                    <a:pos x="5" y="75"/>
                  </a:cxn>
                  <a:cxn ang="0">
                    <a:pos x="0" y="56"/>
                  </a:cxn>
                  <a:cxn ang="0">
                    <a:pos x="0" y="44"/>
                  </a:cxn>
                  <a:cxn ang="0">
                    <a:pos x="5" y="29"/>
                  </a:cxn>
                  <a:cxn ang="0">
                    <a:pos x="12" y="17"/>
                  </a:cxn>
                  <a:cxn ang="0">
                    <a:pos x="19" y="5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51" y="0"/>
                  </a:cxn>
                  <a:cxn ang="0">
                    <a:pos x="53" y="0"/>
                  </a:cxn>
                </a:cxnLst>
                <a:rect l="0" t="0" r="r" b="b"/>
                <a:pathLst>
                  <a:path w="108" h="97">
                    <a:moveTo>
                      <a:pt x="53" y="0"/>
                    </a:moveTo>
                    <a:lnTo>
                      <a:pt x="96" y="20"/>
                    </a:lnTo>
                    <a:lnTo>
                      <a:pt x="99" y="22"/>
                    </a:lnTo>
                    <a:lnTo>
                      <a:pt x="106" y="29"/>
                    </a:lnTo>
                    <a:lnTo>
                      <a:pt x="108" y="44"/>
                    </a:lnTo>
                    <a:lnTo>
                      <a:pt x="103" y="61"/>
                    </a:lnTo>
                    <a:lnTo>
                      <a:pt x="91" y="78"/>
                    </a:lnTo>
                    <a:lnTo>
                      <a:pt x="75" y="90"/>
                    </a:lnTo>
                    <a:lnTo>
                      <a:pt x="60" y="97"/>
                    </a:lnTo>
                    <a:lnTo>
                      <a:pt x="46" y="97"/>
                    </a:lnTo>
                    <a:lnTo>
                      <a:pt x="29" y="94"/>
                    </a:lnTo>
                    <a:lnTo>
                      <a:pt x="14" y="85"/>
                    </a:lnTo>
                    <a:lnTo>
                      <a:pt x="5" y="75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5" y="29"/>
                    </a:lnTo>
                    <a:lnTo>
                      <a:pt x="12" y="17"/>
                    </a:lnTo>
                    <a:lnTo>
                      <a:pt x="19" y="5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51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8" name="Freeform 202"/>
              <p:cNvSpPr>
                <a:spLocks/>
              </p:cNvSpPr>
              <p:nvPr/>
            </p:nvSpPr>
            <p:spPr bwMode="auto">
              <a:xfrm>
                <a:off x="4522" y="3224"/>
                <a:ext cx="115" cy="26"/>
              </a:xfrm>
              <a:custGeom>
                <a:avLst/>
                <a:gdLst/>
                <a:ahLst/>
                <a:cxnLst>
                  <a:cxn ang="0">
                    <a:pos x="108" y="24"/>
                  </a:cxn>
                  <a:cxn ang="0">
                    <a:pos x="103" y="22"/>
                  </a:cxn>
                  <a:cxn ang="0">
                    <a:pos x="103" y="24"/>
                  </a:cxn>
                  <a:cxn ang="0">
                    <a:pos x="91" y="17"/>
                  </a:cxn>
                  <a:cxn ang="0">
                    <a:pos x="45" y="10"/>
                  </a:cxn>
                  <a:cxn ang="0">
                    <a:pos x="1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9" y="5"/>
                  </a:cxn>
                  <a:cxn ang="0">
                    <a:pos x="31" y="0"/>
                  </a:cxn>
                  <a:cxn ang="0">
                    <a:pos x="45" y="0"/>
                  </a:cxn>
                  <a:cxn ang="0">
                    <a:pos x="72" y="2"/>
                  </a:cxn>
                  <a:cxn ang="0">
                    <a:pos x="108" y="12"/>
                  </a:cxn>
                  <a:cxn ang="0">
                    <a:pos x="113" y="17"/>
                  </a:cxn>
                  <a:cxn ang="0">
                    <a:pos x="115" y="22"/>
                  </a:cxn>
                  <a:cxn ang="0">
                    <a:pos x="115" y="26"/>
                  </a:cxn>
                  <a:cxn ang="0">
                    <a:pos x="113" y="26"/>
                  </a:cxn>
                  <a:cxn ang="0">
                    <a:pos x="108" y="24"/>
                  </a:cxn>
                </a:cxnLst>
                <a:rect l="0" t="0" r="r" b="b"/>
                <a:pathLst>
                  <a:path w="115" h="26">
                    <a:moveTo>
                      <a:pt x="108" y="24"/>
                    </a:moveTo>
                    <a:lnTo>
                      <a:pt x="103" y="22"/>
                    </a:lnTo>
                    <a:lnTo>
                      <a:pt x="103" y="24"/>
                    </a:lnTo>
                    <a:lnTo>
                      <a:pt x="91" y="17"/>
                    </a:lnTo>
                    <a:lnTo>
                      <a:pt x="45" y="10"/>
                    </a:lnTo>
                    <a:lnTo>
                      <a:pt x="1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9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72" y="2"/>
                    </a:lnTo>
                    <a:lnTo>
                      <a:pt x="108" y="12"/>
                    </a:lnTo>
                    <a:lnTo>
                      <a:pt x="113" y="17"/>
                    </a:lnTo>
                    <a:lnTo>
                      <a:pt x="115" y="22"/>
                    </a:lnTo>
                    <a:lnTo>
                      <a:pt x="115" y="26"/>
                    </a:lnTo>
                    <a:lnTo>
                      <a:pt x="113" y="26"/>
                    </a:lnTo>
                    <a:lnTo>
                      <a:pt x="10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79" name="Freeform 203"/>
              <p:cNvSpPr>
                <a:spLocks/>
              </p:cNvSpPr>
              <p:nvPr/>
            </p:nvSpPr>
            <p:spPr bwMode="auto">
              <a:xfrm>
                <a:off x="4555" y="3229"/>
                <a:ext cx="44" cy="5"/>
              </a:xfrm>
              <a:custGeom>
                <a:avLst/>
                <a:gdLst/>
                <a:ahLst/>
                <a:cxnLst>
                  <a:cxn ang="0">
                    <a:pos x="41" y="5"/>
                  </a:cxn>
                  <a:cxn ang="0">
                    <a:pos x="44" y="5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41" y="5"/>
                  </a:cxn>
                </a:cxnLst>
                <a:rect l="0" t="0" r="r" b="b"/>
                <a:pathLst>
                  <a:path w="44" h="5">
                    <a:moveTo>
                      <a:pt x="41" y="5"/>
                    </a:moveTo>
                    <a:lnTo>
                      <a:pt x="44" y="5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0" name="Freeform 204"/>
              <p:cNvSpPr>
                <a:spLocks/>
              </p:cNvSpPr>
              <p:nvPr/>
            </p:nvSpPr>
            <p:spPr bwMode="auto">
              <a:xfrm>
                <a:off x="4611" y="3236"/>
                <a:ext cx="21" cy="7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21" y="7"/>
                  </a:cxn>
                  <a:cxn ang="0">
                    <a:pos x="0" y="0"/>
                  </a:cxn>
                  <a:cxn ang="0">
                    <a:pos x="19" y="5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21" y="7"/>
                    </a:lnTo>
                    <a:lnTo>
                      <a:pt x="0" y="0"/>
                    </a:lnTo>
                    <a:lnTo>
                      <a:pt x="19" y="5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1" name="Freeform 205"/>
              <p:cNvSpPr>
                <a:spLocks/>
              </p:cNvSpPr>
              <p:nvPr/>
            </p:nvSpPr>
            <p:spPr bwMode="auto">
              <a:xfrm>
                <a:off x="4758" y="3313"/>
                <a:ext cx="41" cy="22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41" y="5"/>
                  </a:cxn>
                  <a:cxn ang="0">
                    <a:pos x="41" y="17"/>
                  </a:cxn>
                  <a:cxn ang="0">
                    <a:pos x="36" y="22"/>
                  </a:cxn>
                  <a:cxn ang="0">
                    <a:pos x="19" y="22"/>
                  </a:cxn>
                  <a:cxn ang="0">
                    <a:pos x="4" y="17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12" y="0"/>
                  </a:cxn>
                  <a:cxn ang="0">
                    <a:pos x="31" y="3"/>
                  </a:cxn>
                  <a:cxn ang="0">
                    <a:pos x="38" y="3"/>
                  </a:cxn>
                </a:cxnLst>
                <a:rect l="0" t="0" r="r" b="b"/>
                <a:pathLst>
                  <a:path w="41" h="22">
                    <a:moveTo>
                      <a:pt x="38" y="3"/>
                    </a:moveTo>
                    <a:lnTo>
                      <a:pt x="41" y="5"/>
                    </a:lnTo>
                    <a:lnTo>
                      <a:pt x="41" y="17"/>
                    </a:lnTo>
                    <a:lnTo>
                      <a:pt x="36" y="22"/>
                    </a:lnTo>
                    <a:lnTo>
                      <a:pt x="19" y="22"/>
                    </a:lnTo>
                    <a:lnTo>
                      <a:pt x="4" y="17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12" y="0"/>
                    </a:lnTo>
                    <a:lnTo>
                      <a:pt x="31" y="3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2" name="Freeform 206"/>
              <p:cNvSpPr>
                <a:spLocks/>
              </p:cNvSpPr>
              <p:nvPr/>
            </p:nvSpPr>
            <p:spPr bwMode="auto">
              <a:xfrm>
                <a:off x="4762" y="3316"/>
                <a:ext cx="32" cy="14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32" y="9"/>
                  </a:cxn>
                  <a:cxn ang="0">
                    <a:pos x="32" y="14"/>
                  </a:cxn>
                  <a:cxn ang="0">
                    <a:pos x="17" y="14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22" y="2"/>
                  </a:cxn>
                  <a:cxn ang="0">
                    <a:pos x="29" y="2"/>
                  </a:cxn>
                </a:cxnLst>
                <a:rect l="0" t="0" r="r" b="b"/>
                <a:pathLst>
                  <a:path w="32" h="14">
                    <a:moveTo>
                      <a:pt x="29" y="2"/>
                    </a:moveTo>
                    <a:lnTo>
                      <a:pt x="32" y="9"/>
                    </a:lnTo>
                    <a:lnTo>
                      <a:pt x="32" y="14"/>
                    </a:lnTo>
                    <a:lnTo>
                      <a:pt x="17" y="14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22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FF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3" name="Freeform 207"/>
              <p:cNvSpPr>
                <a:spLocks/>
              </p:cNvSpPr>
              <p:nvPr/>
            </p:nvSpPr>
            <p:spPr bwMode="auto">
              <a:xfrm>
                <a:off x="4697" y="3369"/>
                <a:ext cx="102" cy="38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41" y="16"/>
                  </a:cxn>
                  <a:cxn ang="0">
                    <a:pos x="87" y="24"/>
                  </a:cxn>
                  <a:cxn ang="0">
                    <a:pos x="99" y="24"/>
                  </a:cxn>
                  <a:cxn ang="0">
                    <a:pos x="102" y="24"/>
                  </a:cxn>
                  <a:cxn ang="0">
                    <a:pos x="102" y="28"/>
                  </a:cxn>
                  <a:cxn ang="0">
                    <a:pos x="102" y="33"/>
                  </a:cxn>
                  <a:cxn ang="0">
                    <a:pos x="94" y="38"/>
                  </a:cxn>
                  <a:cxn ang="0">
                    <a:pos x="73" y="36"/>
                  </a:cxn>
                  <a:cxn ang="0">
                    <a:pos x="39" y="28"/>
                  </a:cxn>
                  <a:cxn ang="0">
                    <a:pos x="12" y="16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0" y="2"/>
                  </a:cxn>
                  <a:cxn ang="0">
                    <a:pos x="20" y="9"/>
                  </a:cxn>
                </a:cxnLst>
                <a:rect l="0" t="0" r="r" b="b"/>
                <a:pathLst>
                  <a:path w="102" h="38">
                    <a:moveTo>
                      <a:pt x="20" y="9"/>
                    </a:moveTo>
                    <a:lnTo>
                      <a:pt x="41" y="16"/>
                    </a:lnTo>
                    <a:lnTo>
                      <a:pt x="87" y="24"/>
                    </a:lnTo>
                    <a:lnTo>
                      <a:pt x="99" y="24"/>
                    </a:lnTo>
                    <a:lnTo>
                      <a:pt x="102" y="24"/>
                    </a:lnTo>
                    <a:lnTo>
                      <a:pt x="102" y="28"/>
                    </a:lnTo>
                    <a:lnTo>
                      <a:pt x="102" y="33"/>
                    </a:lnTo>
                    <a:lnTo>
                      <a:pt x="94" y="38"/>
                    </a:lnTo>
                    <a:lnTo>
                      <a:pt x="73" y="36"/>
                    </a:lnTo>
                    <a:lnTo>
                      <a:pt x="39" y="28"/>
                    </a:lnTo>
                    <a:lnTo>
                      <a:pt x="12" y="1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2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4" name="Freeform 208"/>
              <p:cNvSpPr>
                <a:spLocks/>
              </p:cNvSpPr>
              <p:nvPr/>
            </p:nvSpPr>
            <p:spPr bwMode="auto">
              <a:xfrm>
                <a:off x="4702" y="3373"/>
                <a:ext cx="94" cy="29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82" y="27"/>
                  </a:cxn>
                  <a:cxn ang="0">
                    <a:pos x="94" y="24"/>
                  </a:cxn>
                  <a:cxn ang="0">
                    <a:pos x="94" y="27"/>
                  </a:cxn>
                  <a:cxn ang="0">
                    <a:pos x="87" y="29"/>
                  </a:cxn>
                  <a:cxn ang="0">
                    <a:pos x="58" y="27"/>
                  </a:cxn>
                  <a:cxn ang="0">
                    <a:pos x="29" y="20"/>
                  </a:cxn>
                  <a:cxn ang="0">
                    <a:pos x="12" y="10"/>
                  </a:cxn>
                  <a:cxn ang="0">
                    <a:pos x="7" y="8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12"/>
                  </a:cxn>
                  <a:cxn ang="0">
                    <a:pos x="39" y="20"/>
                  </a:cxn>
                </a:cxnLst>
                <a:rect l="0" t="0" r="r" b="b"/>
                <a:pathLst>
                  <a:path w="94" h="29">
                    <a:moveTo>
                      <a:pt x="39" y="20"/>
                    </a:moveTo>
                    <a:lnTo>
                      <a:pt x="82" y="27"/>
                    </a:lnTo>
                    <a:lnTo>
                      <a:pt x="94" y="24"/>
                    </a:lnTo>
                    <a:lnTo>
                      <a:pt x="94" y="27"/>
                    </a:lnTo>
                    <a:lnTo>
                      <a:pt x="87" y="29"/>
                    </a:lnTo>
                    <a:lnTo>
                      <a:pt x="58" y="27"/>
                    </a:lnTo>
                    <a:lnTo>
                      <a:pt x="29" y="20"/>
                    </a:lnTo>
                    <a:lnTo>
                      <a:pt x="12" y="10"/>
                    </a:lnTo>
                    <a:lnTo>
                      <a:pt x="7" y="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12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5" name="Freeform 209"/>
              <p:cNvSpPr>
                <a:spLocks/>
              </p:cNvSpPr>
              <p:nvPr/>
            </p:nvSpPr>
            <p:spPr bwMode="auto">
              <a:xfrm>
                <a:off x="4611" y="3373"/>
                <a:ext cx="45" cy="46"/>
              </a:xfrm>
              <a:custGeom>
                <a:avLst/>
                <a:gdLst/>
                <a:ahLst/>
                <a:cxnLst>
                  <a:cxn ang="0">
                    <a:pos x="38" y="12"/>
                  </a:cxn>
                  <a:cxn ang="0">
                    <a:pos x="43" y="22"/>
                  </a:cxn>
                  <a:cxn ang="0">
                    <a:pos x="45" y="34"/>
                  </a:cxn>
                  <a:cxn ang="0">
                    <a:pos x="41" y="41"/>
                  </a:cxn>
                  <a:cxn ang="0">
                    <a:pos x="36" y="46"/>
                  </a:cxn>
                  <a:cxn ang="0">
                    <a:pos x="26" y="46"/>
                  </a:cxn>
                  <a:cxn ang="0">
                    <a:pos x="14" y="44"/>
                  </a:cxn>
                  <a:cxn ang="0">
                    <a:pos x="9" y="41"/>
                  </a:cxn>
                  <a:cxn ang="0">
                    <a:pos x="0" y="29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9" y="3"/>
                  </a:cxn>
                  <a:cxn ang="0">
                    <a:pos x="17" y="0"/>
                  </a:cxn>
                  <a:cxn ang="0">
                    <a:pos x="29" y="3"/>
                  </a:cxn>
                  <a:cxn ang="0">
                    <a:pos x="38" y="12"/>
                  </a:cxn>
                </a:cxnLst>
                <a:rect l="0" t="0" r="r" b="b"/>
                <a:pathLst>
                  <a:path w="45" h="46">
                    <a:moveTo>
                      <a:pt x="38" y="12"/>
                    </a:moveTo>
                    <a:lnTo>
                      <a:pt x="43" y="22"/>
                    </a:lnTo>
                    <a:lnTo>
                      <a:pt x="45" y="34"/>
                    </a:lnTo>
                    <a:lnTo>
                      <a:pt x="41" y="41"/>
                    </a:lnTo>
                    <a:lnTo>
                      <a:pt x="36" y="46"/>
                    </a:lnTo>
                    <a:lnTo>
                      <a:pt x="26" y="46"/>
                    </a:lnTo>
                    <a:lnTo>
                      <a:pt x="14" y="44"/>
                    </a:lnTo>
                    <a:lnTo>
                      <a:pt x="9" y="41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29" y="3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6" name="Freeform 210"/>
              <p:cNvSpPr>
                <a:spLocks/>
              </p:cNvSpPr>
              <p:nvPr/>
            </p:nvSpPr>
            <p:spPr bwMode="auto">
              <a:xfrm>
                <a:off x="4632" y="3393"/>
                <a:ext cx="10" cy="14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3" y="14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8" y="2"/>
                  </a:cxn>
                  <a:cxn ang="0">
                    <a:pos x="10" y="9"/>
                  </a:cxn>
                </a:cxnLst>
                <a:rect l="0" t="0" r="r" b="b"/>
                <a:pathLst>
                  <a:path w="10" h="14">
                    <a:moveTo>
                      <a:pt x="10" y="9"/>
                    </a:moveTo>
                    <a:lnTo>
                      <a:pt x="10" y="14"/>
                    </a:lnTo>
                    <a:lnTo>
                      <a:pt x="8" y="14"/>
                    </a:lnTo>
                    <a:lnTo>
                      <a:pt x="3" y="14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7" name="Freeform 211"/>
              <p:cNvSpPr>
                <a:spLocks/>
              </p:cNvSpPr>
              <p:nvPr/>
            </p:nvSpPr>
            <p:spPr bwMode="auto">
              <a:xfrm>
                <a:off x="4832" y="3397"/>
                <a:ext cx="58" cy="44"/>
              </a:xfrm>
              <a:custGeom>
                <a:avLst/>
                <a:gdLst/>
                <a:ahLst/>
                <a:cxnLst>
                  <a:cxn ang="0">
                    <a:pos x="46" y="8"/>
                  </a:cxn>
                  <a:cxn ang="0">
                    <a:pos x="56" y="15"/>
                  </a:cxn>
                  <a:cxn ang="0">
                    <a:pos x="58" y="22"/>
                  </a:cxn>
                  <a:cxn ang="0">
                    <a:pos x="56" y="32"/>
                  </a:cxn>
                  <a:cxn ang="0">
                    <a:pos x="48" y="39"/>
                  </a:cxn>
                  <a:cxn ang="0">
                    <a:pos x="41" y="44"/>
                  </a:cxn>
                  <a:cxn ang="0">
                    <a:pos x="27" y="44"/>
                  </a:cxn>
                  <a:cxn ang="0">
                    <a:pos x="7" y="34"/>
                  </a:cxn>
                  <a:cxn ang="0">
                    <a:pos x="3" y="27"/>
                  </a:cxn>
                  <a:cxn ang="0">
                    <a:pos x="0" y="17"/>
                  </a:cxn>
                  <a:cxn ang="0">
                    <a:pos x="3" y="8"/>
                  </a:cxn>
                  <a:cxn ang="0">
                    <a:pos x="10" y="3"/>
                  </a:cxn>
                  <a:cxn ang="0">
                    <a:pos x="17" y="0"/>
                  </a:cxn>
                  <a:cxn ang="0">
                    <a:pos x="36" y="3"/>
                  </a:cxn>
                  <a:cxn ang="0">
                    <a:pos x="46" y="8"/>
                  </a:cxn>
                </a:cxnLst>
                <a:rect l="0" t="0" r="r" b="b"/>
                <a:pathLst>
                  <a:path w="58" h="44">
                    <a:moveTo>
                      <a:pt x="46" y="8"/>
                    </a:moveTo>
                    <a:lnTo>
                      <a:pt x="56" y="15"/>
                    </a:lnTo>
                    <a:lnTo>
                      <a:pt x="58" y="22"/>
                    </a:lnTo>
                    <a:lnTo>
                      <a:pt x="56" y="32"/>
                    </a:lnTo>
                    <a:lnTo>
                      <a:pt x="48" y="39"/>
                    </a:lnTo>
                    <a:lnTo>
                      <a:pt x="41" y="44"/>
                    </a:lnTo>
                    <a:lnTo>
                      <a:pt x="27" y="44"/>
                    </a:lnTo>
                    <a:lnTo>
                      <a:pt x="7" y="34"/>
                    </a:lnTo>
                    <a:lnTo>
                      <a:pt x="3" y="27"/>
                    </a:lnTo>
                    <a:lnTo>
                      <a:pt x="0" y="17"/>
                    </a:lnTo>
                    <a:lnTo>
                      <a:pt x="3" y="8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36" y="3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8" name="Freeform 212"/>
              <p:cNvSpPr>
                <a:spLocks/>
              </p:cNvSpPr>
              <p:nvPr/>
            </p:nvSpPr>
            <p:spPr bwMode="auto">
              <a:xfrm>
                <a:off x="4849" y="3410"/>
                <a:ext cx="27" cy="1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7" y="12"/>
                  </a:cxn>
                  <a:cxn ang="0">
                    <a:pos x="27" y="14"/>
                  </a:cxn>
                  <a:cxn ang="0">
                    <a:pos x="22" y="16"/>
                  </a:cxn>
                  <a:cxn ang="0">
                    <a:pos x="12" y="14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7" y="2"/>
                  </a:cxn>
                  <a:cxn ang="0">
                    <a:pos x="22" y="4"/>
                  </a:cxn>
                </a:cxnLst>
                <a:rect l="0" t="0" r="r" b="b"/>
                <a:pathLst>
                  <a:path w="27" h="16">
                    <a:moveTo>
                      <a:pt x="22" y="4"/>
                    </a:moveTo>
                    <a:lnTo>
                      <a:pt x="27" y="12"/>
                    </a:lnTo>
                    <a:lnTo>
                      <a:pt x="27" y="14"/>
                    </a:lnTo>
                    <a:lnTo>
                      <a:pt x="22" y="16"/>
                    </a:lnTo>
                    <a:lnTo>
                      <a:pt x="12" y="14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7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89" name="Freeform 213"/>
              <p:cNvSpPr>
                <a:spLocks/>
              </p:cNvSpPr>
              <p:nvPr/>
            </p:nvSpPr>
            <p:spPr bwMode="auto">
              <a:xfrm>
                <a:off x="4712" y="3458"/>
                <a:ext cx="106" cy="84"/>
              </a:xfrm>
              <a:custGeom>
                <a:avLst/>
                <a:gdLst/>
                <a:ahLst/>
                <a:cxnLst>
                  <a:cxn ang="0">
                    <a:pos x="91" y="7"/>
                  </a:cxn>
                  <a:cxn ang="0">
                    <a:pos x="101" y="19"/>
                  </a:cxn>
                  <a:cxn ang="0">
                    <a:pos x="103" y="26"/>
                  </a:cxn>
                  <a:cxn ang="0">
                    <a:pos x="106" y="38"/>
                  </a:cxn>
                  <a:cxn ang="0">
                    <a:pos x="99" y="53"/>
                  </a:cxn>
                  <a:cxn ang="0">
                    <a:pos x="87" y="65"/>
                  </a:cxn>
                  <a:cxn ang="0">
                    <a:pos x="60" y="82"/>
                  </a:cxn>
                  <a:cxn ang="0">
                    <a:pos x="36" y="84"/>
                  </a:cxn>
                  <a:cxn ang="0">
                    <a:pos x="14" y="79"/>
                  </a:cxn>
                  <a:cxn ang="0">
                    <a:pos x="7" y="72"/>
                  </a:cxn>
                  <a:cxn ang="0">
                    <a:pos x="2" y="62"/>
                  </a:cxn>
                  <a:cxn ang="0">
                    <a:pos x="0" y="53"/>
                  </a:cxn>
                  <a:cxn ang="0">
                    <a:pos x="0" y="43"/>
                  </a:cxn>
                  <a:cxn ang="0">
                    <a:pos x="5" y="34"/>
                  </a:cxn>
                  <a:cxn ang="0">
                    <a:pos x="9" y="24"/>
                  </a:cxn>
                  <a:cxn ang="0">
                    <a:pos x="26" y="14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82" y="2"/>
                  </a:cxn>
                  <a:cxn ang="0">
                    <a:pos x="91" y="7"/>
                  </a:cxn>
                </a:cxnLst>
                <a:rect l="0" t="0" r="r" b="b"/>
                <a:pathLst>
                  <a:path w="106" h="84">
                    <a:moveTo>
                      <a:pt x="91" y="7"/>
                    </a:moveTo>
                    <a:lnTo>
                      <a:pt x="101" y="19"/>
                    </a:lnTo>
                    <a:lnTo>
                      <a:pt x="103" y="26"/>
                    </a:lnTo>
                    <a:lnTo>
                      <a:pt x="106" y="38"/>
                    </a:lnTo>
                    <a:lnTo>
                      <a:pt x="99" y="53"/>
                    </a:lnTo>
                    <a:lnTo>
                      <a:pt x="87" y="65"/>
                    </a:lnTo>
                    <a:lnTo>
                      <a:pt x="60" y="82"/>
                    </a:lnTo>
                    <a:lnTo>
                      <a:pt x="36" y="84"/>
                    </a:lnTo>
                    <a:lnTo>
                      <a:pt x="14" y="79"/>
                    </a:lnTo>
                    <a:lnTo>
                      <a:pt x="7" y="72"/>
                    </a:lnTo>
                    <a:lnTo>
                      <a:pt x="2" y="62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5" y="34"/>
                    </a:lnTo>
                    <a:lnTo>
                      <a:pt x="9" y="24"/>
                    </a:lnTo>
                    <a:lnTo>
                      <a:pt x="26" y="14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82" y="2"/>
                    </a:lnTo>
                    <a:lnTo>
                      <a:pt x="9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590" name="Freeform 214"/>
              <p:cNvSpPr>
                <a:spLocks/>
              </p:cNvSpPr>
              <p:nvPr/>
            </p:nvSpPr>
            <p:spPr bwMode="auto">
              <a:xfrm>
                <a:off x="4644" y="3487"/>
                <a:ext cx="34" cy="3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19"/>
                  </a:cxn>
                  <a:cxn ang="0">
                    <a:pos x="34" y="26"/>
                  </a:cxn>
                  <a:cxn ang="0">
                    <a:pos x="24" y="33"/>
                  </a:cxn>
                  <a:cxn ang="0">
                    <a:pos x="22" y="33"/>
                  </a:cxn>
                  <a:cxn ang="0">
                    <a:pos x="12" y="24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29" y="2"/>
                  </a:cxn>
                  <a:cxn ang="0">
                    <a:pos x="34" y="5"/>
                  </a:cxn>
                </a:cxnLst>
                <a:rect l="0" t="0" r="r" b="b"/>
                <a:pathLst>
                  <a:path w="34" h="33">
                    <a:moveTo>
                      <a:pt x="34" y="5"/>
                    </a:moveTo>
                    <a:lnTo>
                      <a:pt x="34" y="19"/>
                    </a:lnTo>
                    <a:lnTo>
                      <a:pt x="34" y="26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29" y="2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69592" name="Freeform 216"/>
            <p:cNvSpPr>
              <a:spLocks/>
            </p:cNvSpPr>
            <p:nvPr/>
          </p:nvSpPr>
          <p:spPr bwMode="auto">
            <a:xfrm>
              <a:off x="3140" y="1169"/>
              <a:ext cx="24" cy="19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21" y="19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24" y="7"/>
                </a:cxn>
                <a:cxn ang="0">
                  <a:pos x="21" y="17"/>
                </a:cxn>
              </a:cxnLst>
              <a:rect l="0" t="0" r="r" b="b"/>
              <a:pathLst>
                <a:path w="24" h="19">
                  <a:moveTo>
                    <a:pt x="21" y="17"/>
                  </a:moveTo>
                  <a:lnTo>
                    <a:pt x="21" y="19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24" y="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593" name="Freeform 217"/>
            <p:cNvSpPr>
              <a:spLocks/>
            </p:cNvSpPr>
            <p:nvPr/>
          </p:nvSpPr>
          <p:spPr bwMode="auto">
            <a:xfrm>
              <a:off x="3147" y="1188"/>
              <a:ext cx="9" cy="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7" y="8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8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7" y="8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594" name="Freeform 218"/>
            <p:cNvSpPr>
              <a:spLocks/>
            </p:cNvSpPr>
            <p:nvPr/>
          </p:nvSpPr>
          <p:spPr bwMode="auto">
            <a:xfrm>
              <a:off x="3207" y="1147"/>
              <a:ext cx="92" cy="70"/>
            </a:xfrm>
            <a:custGeom>
              <a:avLst/>
              <a:gdLst/>
              <a:ahLst/>
              <a:cxnLst>
                <a:cxn ang="0">
                  <a:pos x="82" y="8"/>
                </a:cxn>
                <a:cxn ang="0">
                  <a:pos x="87" y="12"/>
                </a:cxn>
                <a:cxn ang="0">
                  <a:pos x="92" y="22"/>
                </a:cxn>
                <a:cxn ang="0">
                  <a:pos x="84" y="41"/>
                </a:cxn>
                <a:cxn ang="0">
                  <a:pos x="80" y="46"/>
                </a:cxn>
                <a:cxn ang="0">
                  <a:pos x="55" y="63"/>
                </a:cxn>
                <a:cxn ang="0">
                  <a:pos x="43" y="68"/>
                </a:cxn>
                <a:cxn ang="0">
                  <a:pos x="27" y="70"/>
                </a:cxn>
                <a:cxn ang="0">
                  <a:pos x="12" y="66"/>
                </a:cxn>
                <a:cxn ang="0">
                  <a:pos x="5" y="63"/>
                </a:cxn>
                <a:cxn ang="0">
                  <a:pos x="0" y="53"/>
                </a:cxn>
                <a:cxn ang="0">
                  <a:pos x="0" y="34"/>
                </a:cxn>
                <a:cxn ang="0">
                  <a:pos x="5" y="25"/>
                </a:cxn>
                <a:cxn ang="0">
                  <a:pos x="12" y="12"/>
                </a:cxn>
                <a:cxn ang="0">
                  <a:pos x="29" y="5"/>
                </a:cxn>
                <a:cxn ang="0">
                  <a:pos x="43" y="3"/>
                </a:cxn>
                <a:cxn ang="0">
                  <a:pos x="48" y="3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82" y="8"/>
                </a:cxn>
              </a:cxnLst>
              <a:rect l="0" t="0" r="r" b="b"/>
              <a:pathLst>
                <a:path w="92" h="70">
                  <a:moveTo>
                    <a:pt x="82" y="8"/>
                  </a:moveTo>
                  <a:lnTo>
                    <a:pt x="87" y="12"/>
                  </a:lnTo>
                  <a:lnTo>
                    <a:pt x="92" y="22"/>
                  </a:lnTo>
                  <a:lnTo>
                    <a:pt x="84" y="41"/>
                  </a:lnTo>
                  <a:lnTo>
                    <a:pt x="80" y="46"/>
                  </a:lnTo>
                  <a:lnTo>
                    <a:pt x="55" y="63"/>
                  </a:lnTo>
                  <a:lnTo>
                    <a:pt x="43" y="68"/>
                  </a:lnTo>
                  <a:lnTo>
                    <a:pt x="27" y="70"/>
                  </a:lnTo>
                  <a:lnTo>
                    <a:pt x="12" y="66"/>
                  </a:lnTo>
                  <a:lnTo>
                    <a:pt x="5" y="63"/>
                  </a:lnTo>
                  <a:lnTo>
                    <a:pt x="0" y="53"/>
                  </a:lnTo>
                  <a:lnTo>
                    <a:pt x="0" y="34"/>
                  </a:lnTo>
                  <a:lnTo>
                    <a:pt x="5" y="25"/>
                  </a:lnTo>
                  <a:lnTo>
                    <a:pt x="12" y="12"/>
                  </a:lnTo>
                  <a:lnTo>
                    <a:pt x="29" y="5"/>
                  </a:lnTo>
                  <a:lnTo>
                    <a:pt x="43" y="3"/>
                  </a:lnTo>
                  <a:lnTo>
                    <a:pt x="48" y="3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595" name="Freeform 219"/>
            <p:cNvSpPr>
              <a:spLocks/>
            </p:cNvSpPr>
            <p:nvPr/>
          </p:nvSpPr>
          <p:spPr bwMode="auto">
            <a:xfrm>
              <a:off x="3212" y="1150"/>
              <a:ext cx="58" cy="5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17" y="14"/>
                </a:cxn>
                <a:cxn ang="0">
                  <a:pos x="5" y="31"/>
                </a:cxn>
                <a:cxn ang="0">
                  <a:pos x="5" y="38"/>
                </a:cxn>
                <a:cxn ang="0">
                  <a:pos x="5" y="50"/>
                </a:cxn>
                <a:cxn ang="0">
                  <a:pos x="5" y="50"/>
                </a:cxn>
                <a:cxn ang="0">
                  <a:pos x="2" y="50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7" y="17"/>
                </a:cxn>
                <a:cxn ang="0">
                  <a:pos x="19" y="9"/>
                </a:cxn>
                <a:cxn ang="0">
                  <a:pos x="31" y="5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58" y="2"/>
                </a:cxn>
              </a:cxnLst>
              <a:rect l="0" t="0" r="r" b="b"/>
              <a:pathLst>
                <a:path w="58" h="50">
                  <a:moveTo>
                    <a:pt x="58" y="2"/>
                  </a:moveTo>
                  <a:lnTo>
                    <a:pt x="17" y="14"/>
                  </a:lnTo>
                  <a:lnTo>
                    <a:pt x="5" y="31"/>
                  </a:lnTo>
                  <a:lnTo>
                    <a:pt x="5" y="38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19" y="9"/>
                  </a:lnTo>
                  <a:lnTo>
                    <a:pt x="31" y="5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596" name="Freeform 220"/>
            <p:cNvSpPr>
              <a:spLocks/>
            </p:cNvSpPr>
            <p:nvPr/>
          </p:nvSpPr>
          <p:spPr bwMode="auto">
            <a:xfrm>
              <a:off x="3277" y="1167"/>
              <a:ext cx="17" cy="29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7" y="14"/>
                </a:cxn>
                <a:cxn ang="0">
                  <a:pos x="7" y="24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12" y="14"/>
                </a:cxn>
                <a:cxn ang="0">
                  <a:pos x="12" y="5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7" y="14"/>
                  </a:lnTo>
                  <a:lnTo>
                    <a:pt x="7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597" name="Freeform 221"/>
            <p:cNvSpPr>
              <a:spLocks/>
            </p:cNvSpPr>
            <p:nvPr/>
          </p:nvSpPr>
          <p:spPr bwMode="auto">
            <a:xfrm>
              <a:off x="3070" y="938"/>
              <a:ext cx="96" cy="84"/>
            </a:xfrm>
            <a:custGeom>
              <a:avLst/>
              <a:gdLst/>
              <a:ahLst/>
              <a:cxnLst>
                <a:cxn ang="0">
                  <a:pos x="65" y="4"/>
                </a:cxn>
                <a:cxn ang="0">
                  <a:pos x="79" y="14"/>
                </a:cxn>
                <a:cxn ang="0">
                  <a:pos x="91" y="19"/>
                </a:cxn>
                <a:cxn ang="0">
                  <a:pos x="96" y="24"/>
                </a:cxn>
                <a:cxn ang="0">
                  <a:pos x="96" y="38"/>
                </a:cxn>
                <a:cxn ang="0">
                  <a:pos x="91" y="53"/>
                </a:cxn>
                <a:cxn ang="0">
                  <a:pos x="82" y="67"/>
                </a:cxn>
                <a:cxn ang="0">
                  <a:pos x="70" y="79"/>
                </a:cxn>
                <a:cxn ang="0">
                  <a:pos x="53" y="84"/>
                </a:cxn>
                <a:cxn ang="0">
                  <a:pos x="31" y="84"/>
                </a:cxn>
                <a:cxn ang="0">
                  <a:pos x="12" y="77"/>
                </a:cxn>
                <a:cxn ang="0">
                  <a:pos x="2" y="65"/>
                </a:cxn>
                <a:cxn ang="0">
                  <a:pos x="2" y="58"/>
                </a:cxn>
                <a:cxn ang="0">
                  <a:pos x="2" y="50"/>
                </a:cxn>
                <a:cxn ang="0">
                  <a:pos x="0" y="43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26" y="4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65" y="4"/>
                </a:cxn>
              </a:cxnLst>
              <a:rect l="0" t="0" r="r" b="b"/>
              <a:pathLst>
                <a:path w="96" h="84">
                  <a:moveTo>
                    <a:pt x="65" y="4"/>
                  </a:moveTo>
                  <a:lnTo>
                    <a:pt x="79" y="14"/>
                  </a:lnTo>
                  <a:lnTo>
                    <a:pt x="91" y="19"/>
                  </a:lnTo>
                  <a:lnTo>
                    <a:pt x="96" y="24"/>
                  </a:lnTo>
                  <a:lnTo>
                    <a:pt x="96" y="38"/>
                  </a:lnTo>
                  <a:lnTo>
                    <a:pt x="91" y="53"/>
                  </a:lnTo>
                  <a:lnTo>
                    <a:pt x="82" y="67"/>
                  </a:lnTo>
                  <a:lnTo>
                    <a:pt x="70" y="79"/>
                  </a:lnTo>
                  <a:lnTo>
                    <a:pt x="53" y="84"/>
                  </a:lnTo>
                  <a:lnTo>
                    <a:pt x="31" y="84"/>
                  </a:lnTo>
                  <a:lnTo>
                    <a:pt x="12" y="77"/>
                  </a:lnTo>
                  <a:lnTo>
                    <a:pt x="2" y="65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598" name="Freeform 222"/>
            <p:cNvSpPr>
              <a:spLocks/>
            </p:cNvSpPr>
            <p:nvPr/>
          </p:nvSpPr>
          <p:spPr bwMode="auto">
            <a:xfrm>
              <a:off x="3089" y="959"/>
              <a:ext cx="75" cy="61"/>
            </a:xfrm>
            <a:custGeom>
              <a:avLst/>
              <a:gdLst/>
              <a:ahLst/>
              <a:cxnLst>
                <a:cxn ang="0">
                  <a:pos x="75" y="10"/>
                </a:cxn>
                <a:cxn ang="0">
                  <a:pos x="72" y="17"/>
                </a:cxn>
                <a:cxn ang="0">
                  <a:pos x="60" y="41"/>
                </a:cxn>
                <a:cxn ang="0">
                  <a:pos x="48" y="53"/>
                </a:cxn>
                <a:cxn ang="0">
                  <a:pos x="41" y="56"/>
                </a:cxn>
                <a:cxn ang="0">
                  <a:pos x="34" y="61"/>
                </a:cxn>
                <a:cxn ang="0">
                  <a:pos x="17" y="58"/>
                </a:cxn>
                <a:cxn ang="0">
                  <a:pos x="2" y="5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1"/>
                </a:cxn>
                <a:cxn ang="0">
                  <a:pos x="10" y="56"/>
                </a:cxn>
                <a:cxn ang="0">
                  <a:pos x="31" y="58"/>
                </a:cxn>
                <a:cxn ang="0">
                  <a:pos x="43" y="53"/>
                </a:cxn>
                <a:cxn ang="0">
                  <a:pos x="58" y="39"/>
                </a:cxn>
                <a:cxn ang="0">
                  <a:pos x="67" y="12"/>
                </a:cxn>
                <a:cxn ang="0">
                  <a:pos x="67" y="5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5" y="10"/>
                </a:cxn>
              </a:cxnLst>
              <a:rect l="0" t="0" r="r" b="b"/>
              <a:pathLst>
                <a:path w="75" h="61">
                  <a:moveTo>
                    <a:pt x="75" y="10"/>
                  </a:moveTo>
                  <a:lnTo>
                    <a:pt x="72" y="17"/>
                  </a:lnTo>
                  <a:lnTo>
                    <a:pt x="60" y="41"/>
                  </a:lnTo>
                  <a:lnTo>
                    <a:pt x="48" y="53"/>
                  </a:lnTo>
                  <a:lnTo>
                    <a:pt x="41" y="56"/>
                  </a:lnTo>
                  <a:lnTo>
                    <a:pt x="34" y="61"/>
                  </a:lnTo>
                  <a:lnTo>
                    <a:pt x="17" y="58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10" y="56"/>
                  </a:lnTo>
                  <a:lnTo>
                    <a:pt x="31" y="58"/>
                  </a:lnTo>
                  <a:lnTo>
                    <a:pt x="43" y="53"/>
                  </a:lnTo>
                  <a:lnTo>
                    <a:pt x="58" y="39"/>
                  </a:lnTo>
                  <a:lnTo>
                    <a:pt x="67" y="12"/>
                  </a:lnTo>
                  <a:lnTo>
                    <a:pt x="67" y="5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599" name="Freeform 223"/>
            <p:cNvSpPr>
              <a:spLocks/>
            </p:cNvSpPr>
            <p:nvPr/>
          </p:nvSpPr>
          <p:spPr bwMode="auto">
            <a:xfrm>
              <a:off x="2366" y="540"/>
              <a:ext cx="157" cy="113"/>
            </a:xfrm>
            <a:custGeom>
              <a:avLst/>
              <a:gdLst/>
              <a:ahLst/>
              <a:cxnLst>
                <a:cxn ang="0">
                  <a:pos x="8" y="108"/>
                </a:cxn>
                <a:cxn ang="0">
                  <a:pos x="22" y="103"/>
                </a:cxn>
                <a:cxn ang="0">
                  <a:pos x="34" y="96"/>
                </a:cxn>
                <a:cxn ang="0">
                  <a:pos x="49" y="87"/>
                </a:cxn>
                <a:cxn ang="0">
                  <a:pos x="53" y="77"/>
                </a:cxn>
                <a:cxn ang="0">
                  <a:pos x="56" y="70"/>
                </a:cxn>
                <a:cxn ang="0">
                  <a:pos x="63" y="62"/>
                </a:cxn>
                <a:cxn ang="0">
                  <a:pos x="68" y="55"/>
                </a:cxn>
                <a:cxn ang="0">
                  <a:pos x="75" y="53"/>
                </a:cxn>
                <a:cxn ang="0">
                  <a:pos x="82" y="53"/>
                </a:cxn>
                <a:cxn ang="0">
                  <a:pos x="90" y="53"/>
                </a:cxn>
                <a:cxn ang="0">
                  <a:pos x="94" y="53"/>
                </a:cxn>
                <a:cxn ang="0">
                  <a:pos x="99" y="50"/>
                </a:cxn>
                <a:cxn ang="0">
                  <a:pos x="102" y="48"/>
                </a:cxn>
                <a:cxn ang="0">
                  <a:pos x="102" y="46"/>
                </a:cxn>
                <a:cxn ang="0">
                  <a:pos x="104" y="41"/>
                </a:cxn>
                <a:cxn ang="0">
                  <a:pos x="106" y="36"/>
                </a:cxn>
                <a:cxn ang="0">
                  <a:pos x="114" y="31"/>
                </a:cxn>
                <a:cxn ang="0">
                  <a:pos x="121" y="26"/>
                </a:cxn>
                <a:cxn ang="0">
                  <a:pos x="131" y="21"/>
                </a:cxn>
                <a:cxn ang="0">
                  <a:pos x="135" y="19"/>
                </a:cxn>
                <a:cxn ang="0">
                  <a:pos x="143" y="14"/>
                </a:cxn>
                <a:cxn ang="0">
                  <a:pos x="147" y="12"/>
                </a:cxn>
                <a:cxn ang="0">
                  <a:pos x="155" y="7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5" y="2"/>
                </a:cxn>
                <a:cxn ang="0">
                  <a:pos x="133" y="7"/>
                </a:cxn>
                <a:cxn ang="0">
                  <a:pos x="116" y="17"/>
                </a:cxn>
                <a:cxn ang="0">
                  <a:pos x="99" y="29"/>
                </a:cxn>
                <a:cxn ang="0">
                  <a:pos x="82" y="41"/>
                </a:cxn>
                <a:cxn ang="0">
                  <a:pos x="75" y="46"/>
                </a:cxn>
                <a:cxn ang="0">
                  <a:pos x="70" y="48"/>
                </a:cxn>
                <a:cxn ang="0">
                  <a:pos x="66" y="50"/>
                </a:cxn>
                <a:cxn ang="0">
                  <a:pos x="63" y="55"/>
                </a:cxn>
                <a:cxn ang="0">
                  <a:pos x="0" y="113"/>
                </a:cxn>
              </a:cxnLst>
              <a:rect l="0" t="0" r="r" b="b"/>
              <a:pathLst>
                <a:path w="157" h="113">
                  <a:moveTo>
                    <a:pt x="0" y="113"/>
                  </a:moveTo>
                  <a:lnTo>
                    <a:pt x="8" y="108"/>
                  </a:lnTo>
                  <a:lnTo>
                    <a:pt x="15" y="106"/>
                  </a:lnTo>
                  <a:lnTo>
                    <a:pt x="22" y="103"/>
                  </a:lnTo>
                  <a:lnTo>
                    <a:pt x="27" y="99"/>
                  </a:lnTo>
                  <a:lnTo>
                    <a:pt x="34" y="96"/>
                  </a:lnTo>
                  <a:lnTo>
                    <a:pt x="41" y="91"/>
                  </a:lnTo>
                  <a:lnTo>
                    <a:pt x="49" y="87"/>
                  </a:lnTo>
                  <a:lnTo>
                    <a:pt x="53" y="82"/>
                  </a:lnTo>
                  <a:lnTo>
                    <a:pt x="53" y="77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8" y="65"/>
                  </a:lnTo>
                  <a:lnTo>
                    <a:pt x="63" y="62"/>
                  </a:lnTo>
                  <a:lnTo>
                    <a:pt x="66" y="58"/>
                  </a:lnTo>
                  <a:lnTo>
                    <a:pt x="68" y="55"/>
                  </a:lnTo>
                  <a:lnTo>
                    <a:pt x="73" y="55"/>
                  </a:lnTo>
                  <a:lnTo>
                    <a:pt x="75" y="53"/>
                  </a:lnTo>
                  <a:lnTo>
                    <a:pt x="78" y="53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90" y="53"/>
                  </a:lnTo>
                  <a:lnTo>
                    <a:pt x="92" y="53"/>
                  </a:lnTo>
                  <a:lnTo>
                    <a:pt x="94" y="53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6" y="36"/>
                  </a:lnTo>
                  <a:lnTo>
                    <a:pt x="109" y="34"/>
                  </a:lnTo>
                  <a:lnTo>
                    <a:pt x="114" y="31"/>
                  </a:lnTo>
                  <a:lnTo>
                    <a:pt x="116" y="29"/>
                  </a:lnTo>
                  <a:lnTo>
                    <a:pt x="121" y="26"/>
                  </a:lnTo>
                  <a:lnTo>
                    <a:pt x="126" y="24"/>
                  </a:lnTo>
                  <a:lnTo>
                    <a:pt x="131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40" y="17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7" y="12"/>
                  </a:lnTo>
                  <a:lnTo>
                    <a:pt x="152" y="9"/>
                  </a:lnTo>
                  <a:lnTo>
                    <a:pt x="155" y="7"/>
                  </a:lnTo>
                  <a:lnTo>
                    <a:pt x="157" y="5"/>
                  </a:lnTo>
                  <a:lnTo>
                    <a:pt x="157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45" y="2"/>
                  </a:lnTo>
                  <a:lnTo>
                    <a:pt x="140" y="2"/>
                  </a:lnTo>
                  <a:lnTo>
                    <a:pt x="133" y="7"/>
                  </a:lnTo>
                  <a:lnTo>
                    <a:pt x="123" y="12"/>
                  </a:lnTo>
                  <a:lnTo>
                    <a:pt x="116" y="17"/>
                  </a:lnTo>
                  <a:lnTo>
                    <a:pt x="106" y="21"/>
                  </a:lnTo>
                  <a:lnTo>
                    <a:pt x="99" y="29"/>
                  </a:lnTo>
                  <a:lnTo>
                    <a:pt x="92" y="34"/>
                  </a:lnTo>
                  <a:lnTo>
                    <a:pt x="82" y="41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0" y="48"/>
                  </a:lnTo>
                  <a:lnTo>
                    <a:pt x="68" y="50"/>
                  </a:lnTo>
                  <a:lnTo>
                    <a:pt x="66" y="50"/>
                  </a:lnTo>
                  <a:lnTo>
                    <a:pt x="66" y="53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0" name="Freeform 224"/>
            <p:cNvSpPr>
              <a:spLocks/>
            </p:cNvSpPr>
            <p:nvPr/>
          </p:nvSpPr>
          <p:spPr bwMode="auto">
            <a:xfrm>
              <a:off x="2369" y="542"/>
              <a:ext cx="147" cy="111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19" y="97"/>
                </a:cxn>
                <a:cxn ang="0">
                  <a:pos x="31" y="92"/>
                </a:cxn>
                <a:cxn ang="0">
                  <a:pos x="43" y="82"/>
                </a:cxn>
                <a:cxn ang="0">
                  <a:pos x="50" y="73"/>
                </a:cxn>
                <a:cxn ang="0">
                  <a:pos x="53" y="65"/>
                </a:cxn>
                <a:cxn ang="0">
                  <a:pos x="58" y="58"/>
                </a:cxn>
                <a:cxn ang="0">
                  <a:pos x="65" y="53"/>
                </a:cxn>
                <a:cxn ang="0">
                  <a:pos x="72" y="51"/>
                </a:cxn>
                <a:cxn ang="0">
                  <a:pos x="77" y="48"/>
                </a:cxn>
                <a:cxn ang="0">
                  <a:pos x="84" y="48"/>
                </a:cxn>
                <a:cxn ang="0">
                  <a:pos x="89" y="48"/>
                </a:cxn>
                <a:cxn ang="0">
                  <a:pos x="94" y="48"/>
                </a:cxn>
                <a:cxn ang="0">
                  <a:pos x="96" y="44"/>
                </a:cxn>
                <a:cxn ang="0">
                  <a:pos x="96" y="41"/>
                </a:cxn>
                <a:cxn ang="0">
                  <a:pos x="99" y="36"/>
                </a:cxn>
                <a:cxn ang="0">
                  <a:pos x="101" y="32"/>
                </a:cxn>
                <a:cxn ang="0">
                  <a:pos x="111" y="27"/>
                </a:cxn>
                <a:cxn ang="0">
                  <a:pos x="118" y="22"/>
                </a:cxn>
                <a:cxn ang="0">
                  <a:pos x="125" y="17"/>
                </a:cxn>
                <a:cxn ang="0">
                  <a:pos x="130" y="15"/>
                </a:cxn>
                <a:cxn ang="0">
                  <a:pos x="137" y="12"/>
                </a:cxn>
                <a:cxn ang="0">
                  <a:pos x="142" y="7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25" y="5"/>
                </a:cxn>
                <a:cxn ang="0">
                  <a:pos x="108" y="15"/>
                </a:cxn>
                <a:cxn ang="0">
                  <a:pos x="94" y="27"/>
                </a:cxn>
                <a:cxn ang="0">
                  <a:pos x="77" y="36"/>
                </a:cxn>
                <a:cxn ang="0">
                  <a:pos x="67" y="46"/>
                </a:cxn>
                <a:cxn ang="0">
                  <a:pos x="53" y="58"/>
                </a:cxn>
                <a:cxn ang="0">
                  <a:pos x="31" y="77"/>
                </a:cxn>
                <a:cxn ang="0">
                  <a:pos x="12" y="97"/>
                </a:cxn>
              </a:cxnLst>
              <a:rect l="0" t="0" r="r" b="b"/>
              <a:pathLst>
                <a:path w="147" h="111">
                  <a:moveTo>
                    <a:pt x="0" y="111"/>
                  </a:moveTo>
                  <a:lnTo>
                    <a:pt x="7" y="106"/>
                  </a:lnTo>
                  <a:lnTo>
                    <a:pt x="12" y="101"/>
                  </a:lnTo>
                  <a:lnTo>
                    <a:pt x="19" y="97"/>
                  </a:lnTo>
                  <a:lnTo>
                    <a:pt x="26" y="94"/>
                  </a:lnTo>
                  <a:lnTo>
                    <a:pt x="31" y="92"/>
                  </a:lnTo>
                  <a:lnTo>
                    <a:pt x="38" y="87"/>
                  </a:lnTo>
                  <a:lnTo>
                    <a:pt x="43" y="82"/>
                  </a:lnTo>
                  <a:lnTo>
                    <a:pt x="50" y="77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3" y="65"/>
                  </a:lnTo>
                  <a:lnTo>
                    <a:pt x="55" y="60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5" y="53"/>
                  </a:lnTo>
                  <a:lnTo>
                    <a:pt x="70" y="51"/>
                  </a:lnTo>
                  <a:lnTo>
                    <a:pt x="72" y="51"/>
                  </a:lnTo>
                  <a:lnTo>
                    <a:pt x="75" y="48"/>
                  </a:lnTo>
                  <a:lnTo>
                    <a:pt x="77" y="48"/>
                  </a:lnTo>
                  <a:lnTo>
                    <a:pt x="79" y="48"/>
                  </a:lnTo>
                  <a:lnTo>
                    <a:pt x="84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6" y="39"/>
                  </a:lnTo>
                  <a:lnTo>
                    <a:pt x="99" y="36"/>
                  </a:lnTo>
                  <a:lnTo>
                    <a:pt x="99" y="34"/>
                  </a:lnTo>
                  <a:lnTo>
                    <a:pt x="101" y="32"/>
                  </a:lnTo>
                  <a:lnTo>
                    <a:pt x="106" y="29"/>
                  </a:lnTo>
                  <a:lnTo>
                    <a:pt x="111" y="27"/>
                  </a:lnTo>
                  <a:lnTo>
                    <a:pt x="113" y="24"/>
                  </a:lnTo>
                  <a:lnTo>
                    <a:pt x="118" y="22"/>
                  </a:lnTo>
                  <a:lnTo>
                    <a:pt x="123" y="19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30" y="15"/>
                  </a:lnTo>
                  <a:lnTo>
                    <a:pt x="135" y="15"/>
                  </a:lnTo>
                  <a:lnTo>
                    <a:pt x="137" y="12"/>
                  </a:lnTo>
                  <a:lnTo>
                    <a:pt x="140" y="10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5" y="5"/>
                  </a:lnTo>
                  <a:lnTo>
                    <a:pt x="116" y="10"/>
                  </a:lnTo>
                  <a:lnTo>
                    <a:pt x="108" y="15"/>
                  </a:lnTo>
                  <a:lnTo>
                    <a:pt x="101" y="19"/>
                  </a:lnTo>
                  <a:lnTo>
                    <a:pt x="94" y="27"/>
                  </a:lnTo>
                  <a:lnTo>
                    <a:pt x="84" y="32"/>
                  </a:lnTo>
                  <a:lnTo>
                    <a:pt x="77" y="36"/>
                  </a:lnTo>
                  <a:lnTo>
                    <a:pt x="70" y="41"/>
                  </a:lnTo>
                  <a:lnTo>
                    <a:pt x="67" y="46"/>
                  </a:lnTo>
                  <a:lnTo>
                    <a:pt x="60" y="51"/>
                  </a:lnTo>
                  <a:lnTo>
                    <a:pt x="53" y="58"/>
                  </a:lnTo>
                  <a:lnTo>
                    <a:pt x="41" y="68"/>
                  </a:lnTo>
                  <a:lnTo>
                    <a:pt x="31" y="77"/>
                  </a:lnTo>
                  <a:lnTo>
                    <a:pt x="22" y="87"/>
                  </a:lnTo>
                  <a:lnTo>
                    <a:pt x="12" y="9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1" name="Freeform 225"/>
            <p:cNvSpPr>
              <a:spLocks/>
            </p:cNvSpPr>
            <p:nvPr/>
          </p:nvSpPr>
          <p:spPr bwMode="auto">
            <a:xfrm>
              <a:off x="3289" y="1106"/>
              <a:ext cx="156" cy="116"/>
            </a:xfrm>
            <a:custGeom>
              <a:avLst/>
              <a:gdLst/>
              <a:ahLst/>
              <a:cxnLst>
                <a:cxn ang="0">
                  <a:pos x="149" y="5"/>
                </a:cxn>
                <a:cxn ang="0">
                  <a:pos x="135" y="10"/>
                </a:cxn>
                <a:cxn ang="0">
                  <a:pos x="123" y="20"/>
                </a:cxn>
                <a:cxn ang="0">
                  <a:pos x="108" y="27"/>
                </a:cxn>
                <a:cxn ang="0">
                  <a:pos x="103" y="37"/>
                </a:cxn>
                <a:cxn ang="0">
                  <a:pos x="99" y="46"/>
                </a:cxn>
                <a:cxn ang="0">
                  <a:pos x="94" y="53"/>
                </a:cxn>
                <a:cxn ang="0">
                  <a:pos x="89" y="58"/>
                </a:cxn>
                <a:cxn ang="0">
                  <a:pos x="82" y="61"/>
                </a:cxn>
                <a:cxn ang="0">
                  <a:pos x="75" y="63"/>
                </a:cxn>
                <a:cxn ang="0">
                  <a:pos x="67" y="63"/>
                </a:cxn>
                <a:cxn ang="0">
                  <a:pos x="63" y="63"/>
                </a:cxn>
                <a:cxn ang="0">
                  <a:pos x="58" y="66"/>
                </a:cxn>
                <a:cxn ang="0">
                  <a:pos x="55" y="68"/>
                </a:cxn>
                <a:cxn ang="0">
                  <a:pos x="55" y="70"/>
                </a:cxn>
                <a:cxn ang="0">
                  <a:pos x="53" y="75"/>
                </a:cxn>
                <a:cxn ang="0">
                  <a:pos x="50" y="78"/>
                </a:cxn>
                <a:cxn ang="0">
                  <a:pos x="43" y="85"/>
                </a:cxn>
                <a:cxn ang="0">
                  <a:pos x="36" y="90"/>
                </a:cxn>
                <a:cxn ang="0">
                  <a:pos x="26" y="94"/>
                </a:cxn>
                <a:cxn ang="0">
                  <a:pos x="19" y="99"/>
                </a:cxn>
                <a:cxn ang="0">
                  <a:pos x="14" y="102"/>
                </a:cxn>
                <a:cxn ang="0">
                  <a:pos x="10" y="104"/>
                </a:cxn>
                <a:cxn ang="0">
                  <a:pos x="2" y="111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12" y="116"/>
                </a:cxn>
                <a:cxn ang="0">
                  <a:pos x="24" y="109"/>
                </a:cxn>
                <a:cxn ang="0">
                  <a:pos x="41" y="99"/>
                </a:cxn>
                <a:cxn ang="0">
                  <a:pos x="58" y="87"/>
                </a:cxn>
                <a:cxn ang="0">
                  <a:pos x="75" y="75"/>
                </a:cxn>
                <a:cxn ang="0">
                  <a:pos x="84" y="70"/>
                </a:cxn>
                <a:cxn ang="0">
                  <a:pos x="87" y="68"/>
                </a:cxn>
                <a:cxn ang="0">
                  <a:pos x="91" y="63"/>
                </a:cxn>
                <a:cxn ang="0">
                  <a:pos x="94" y="61"/>
                </a:cxn>
                <a:cxn ang="0">
                  <a:pos x="156" y="0"/>
                </a:cxn>
              </a:cxnLst>
              <a:rect l="0" t="0" r="r" b="b"/>
              <a:pathLst>
                <a:path w="156" h="116">
                  <a:moveTo>
                    <a:pt x="156" y="0"/>
                  </a:moveTo>
                  <a:lnTo>
                    <a:pt x="149" y="5"/>
                  </a:lnTo>
                  <a:lnTo>
                    <a:pt x="142" y="8"/>
                  </a:lnTo>
                  <a:lnTo>
                    <a:pt x="135" y="10"/>
                  </a:lnTo>
                  <a:lnTo>
                    <a:pt x="128" y="15"/>
                  </a:lnTo>
                  <a:lnTo>
                    <a:pt x="123" y="20"/>
                  </a:lnTo>
                  <a:lnTo>
                    <a:pt x="116" y="22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03" y="37"/>
                  </a:lnTo>
                  <a:lnTo>
                    <a:pt x="101" y="41"/>
                  </a:lnTo>
                  <a:lnTo>
                    <a:pt x="99" y="46"/>
                  </a:lnTo>
                  <a:lnTo>
                    <a:pt x="96" y="49"/>
                  </a:lnTo>
                  <a:lnTo>
                    <a:pt x="94" y="53"/>
                  </a:lnTo>
                  <a:lnTo>
                    <a:pt x="91" y="56"/>
                  </a:lnTo>
                  <a:lnTo>
                    <a:pt x="89" y="58"/>
                  </a:lnTo>
                  <a:lnTo>
                    <a:pt x="84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5" y="63"/>
                  </a:lnTo>
                  <a:lnTo>
                    <a:pt x="72" y="63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3" y="63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3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0" y="78"/>
                  </a:lnTo>
                  <a:lnTo>
                    <a:pt x="48" y="82"/>
                  </a:lnTo>
                  <a:lnTo>
                    <a:pt x="43" y="85"/>
                  </a:lnTo>
                  <a:lnTo>
                    <a:pt x="41" y="87"/>
                  </a:lnTo>
                  <a:lnTo>
                    <a:pt x="36" y="90"/>
                  </a:lnTo>
                  <a:lnTo>
                    <a:pt x="31" y="92"/>
                  </a:lnTo>
                  <a:lnTo>
                    <a:pt x="26" y="94"/>
                  </a:lnTo>
                  <a:lnTo>
                    <a:pt x="24" y="97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4" y="102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5" y="109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5" y="116"/>
                  </a:lnTo>
                  <a:lnTo>
                    <a:pt x="12" y="116"/>
                  </a:lnTo>
                  <a:lnTo>
                    <a:pt x="17" y="114"/>
                  </a:lnTo>
                  <a:lnTo>
                    <a:pt x="24" y="109"/>
                  </a:lnTo>
                  <a:lnTo>
                    <a:pt x="34" y="104"/>
                  </a:lnTo>
                  <a:lnTo>
                    <a:pt x="41" y="99"/>
                  </a:lnTo>
                  <a:lnTo>
                    <a:pt x="48" y="92"/>
                  </a:lnTo>
                  <a:lnTo>
                    <a:pt x="58" y="87"/>
                  </a:lnTo>
                  <a:lnTo>
                    <a:pt x="65" y="80"/>
                  </a:lnTo>
                  <a:lnTo>
                    <a:pt x="75" y="75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68"/>
                  </a:lnTo>
                  <a:lnTo>
                    <a:pt x="87" y="68"/>
                  </a:lnTo>
                  <a:lnTo>
                    <a:pt x="89" y="66"/>
                  </a:lnTo>
                  <a:lnTo>
                    <a:pt x="91" y="63"/>
                  </a:lnTo>
                  <a:lnTo>
                    <a:pt x="91" y="61"/>
                  </a:lnTo>
                  <a:lnTo>
                    <a:pt x="94" y="61"/>
                  </a:lnTo>
                  <a:lnTo>
                    <a:pt x="94" y="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2" name="Freeform 226"/>
            <p:cNvSpPr>
              <a:spLocks/>
            </p:cNvSpPr>
            <p:nvPr/>
          </p:nvSpPr>
          <p:spPr bwMode="auto">
            <a:xfrm>
              <a:off x="3296" y="1106"/>
              <a:ext cx="147" cy="114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128" y="15"/>
                </a:cxn>
                <a:cxn ang="0">
                  <a:pos x="116" y="22"/>
                </a:cxn>
                <a:cxn ang="0">
                  <a:pos x="104" y="29"/>
                </a:cxn>
                <a:cxn ang="0">
                  <a:pos x="96" y="39"/>
                </a:cxn>
                <a:cxn ang="0">
                  <a:pos x="94" y="46"/>
                </a:cxn>
                <a:cxn ang="0">
                  <a:pos x="89" y="53"/>
                </a:cxn>
                <a:cxn ang="0">
                  <a:pos x="82" y="61"/>
                </a:cxn>
                <a:cxn ang="0">
                  <a:pos x="75" y="63"/>
                </a:cxn>
                <a:cxn ang="0">
                  <a:pos x="70" y="63"/>
                </a:cxn>
                <a:cxn ang="0">
                  <a:pos x="63" y="63"/>
                </a:cxn>
                <a:cxn ang="0">
                  <a:pos x="58" y="66"/>
                </a:cxn>
                <a:cxn ang="0">
                  <a:pos x="53" y="66"/>
                </a:cxn>
                <a:cxn ang="0">
                  <a:pos x="51" y="70"/>
                </a:cxn>
                <a:cxn ang="0">
                  <a:pos x="51" y="73"/>
                </a:cxn>
                <a:cxn ang="0">
                  <a:pos x="48" y="75"/>
                </a:cxn>
                <a:cxn ang="0">
                  <a:pos x="43" y="82"/>
                </a:cxn>
                <a:cxn ang="0">
                  <a:pos x="36" y="87"/>
                </a:cxn>
                <a:cxn ang="0">
                  <a:pos x="29" y="92"/>
                </a:cxn>
                <a:cxn ang="0">
                  <a:pos x="22" y="97"/>
                </a:cxn>
                <a:cxn ang="0">
                  <a:pos x="15" y="99"/>
                </a:cxn>
                <a:cxn ang="0">
                  <a:pos x="10" y="102"/>
                </a:cxn>
                <a:cxn ang="0">
                  <a:pos x="5" y="107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4"/>
                </a:cxn>
                <a:cxn ang="0">
                  <a:pos x="10" y="114"/>
                </a:cxn>
                <a:cxn ang="0">
                  <a:pos x="22" y="109"/>
                </a:cxn>
                <a:cxn ang="0">
                  <a:pos x="39" y="99"/>
                </a:cxn>
                <a:cxn ang="0">
                  <a:pos x="53" y="87"/>
                </a:cxn>
                <a:cxn ang="0">
                  <a:pos x="70" y="75"/>
                </a:cxn>
                <a:cxn ang="0">
                  <a:pos x="80" y="68"/>
                </a:cxn>
                <a:cxn ang="0">
                  <a:pos x="94" y="53"/>
                </a:cxn>
                <a:cxn ang="0">
                  <a:pos x="116" y="34"/>
                </a:cxn>
                <a:cxn ang="0">
                  <a:pos x="135" y="15"/>
                </a:cxn>
              </a:cxnLst>
              <a:rect l="0" t="0" r="r" b="b"/>
              <a:pathLst>
                <a:path w="147" h="114">
                  <a:moveTo>
                    <a:pt x="147" y="0"/>
                  </a:moveTo>
                  <a:lnTo>
                    <a:pt x="140" y="5"/>
                  </a:lnTo>
                  <a:lnTo>
                    <a:pt x="135" y="10"/>
                  </a:lnTo>
                  <a:lnTo>
                    <a:pt x="128" y="15"/>
                  </a:lnTo>
                  <a:lnTo>
                    <a:pt x="121" y="17"/>
                  </a:lnTo>
                  <a:lnTo>
                    <a:pt x="116" y="22"/>
                  </a:lnTo>
                  <a:lnTo>
                    <a:pt x="109" y="25"/>
                  </a:lnTo>
                  <a:lnTo>
                    <a:pt x="104" y="29"/>
                  </a:lnTo>
                  <a:lnTo>
                    <a:pt x="96" y="34"/>
                  </a:lnTo>
                  <a:lnTo>
                    <a:pt x="96" y="39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92" y="51"/>
                  </a:lnTo>
                  <a:lnTo>
                    <a:pt x="89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80" y="63"/>
                  </a:lnTo>
                  <a:lnTo>
                    <a:pt x="75" y="63"/>
                  </a:lnTo>
                  <a:lnTo>
                    <a:pt x="72" y="63"/>
                  </a:lnTo>
                  <a:lnTo>
                    <a:pt x="70" y="63"/>
                  </a:lnTo>
                  <a:lnTo>
                    <a:pt x="65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58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3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80"/>
                  </a:lnTo>
                  <a:lnTo>
                    <a:pt x="43" y="82"/>
                  </a:lnTo>
                  <a:lnTo>
                    <a:pt x="41" y="85"/>
                  </a:lnTo>
                  <a:lnTo>
                    <a:pt x="36" y="87"/>
                  </a:lnTo>
                  <a:lnTo>
                    <a:pt x="34" y="90"/>
                  </a:lnTo>
                  <a:lnTo>
                    <a:pt x="29" y="92"/>
                  </a:lnTo>
                  <a:lnTo>
                    <a:pt x="24" y="94"/>
                  </a:lnTo>
                  <a:lnTo>
                    <a:pt x="22" y="97"/>
                  </a:lnTo>
                  <a:lnTo>
                    <a:pt x="19" y="97"/>
                  </a:lnTo>
                  <a:lnTo>
                    <a:pt x="15" y="99"/>
                  </a:lnTo>
                  <a:lnTo>
                    <a:pt x="12" y="99"/>
                  </a:lnTo>
                  <a:lnTo>
                    <a:pt x="10" y="102"/>
                  </a:lnTo>
                  <a:lnTo>
                    <a:pt x="7" y="104"/>
                  </a:lnTo>
                  <a:lnTo>
                    <a:pt x="5" y="107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3" y="114"/>
                  </a:lnTo>
                  <a:lnTo>
                    <a:pt x="7" y="114"/>
                  </a:lnTo>
                  <a:lnTo>
                    <a:pt x="10" y="114"/>
                  </a:lnTo>
                  <a:lnTo>
                    <a:pt x="15" y="111"/>
                  </a:lnTo>
                  <a:lnTo>
                    <a:pt x="22" y="109"/>
                  </a:lnTo>
                  <a:lnTo>
                    <a:pt x="31" y="104"/>
                  </a:lnTo>
                  <a:lnTo>
                    <a:pt x="39" y="99"/>
                  </a:lnTo>
                  <a:lnTo>
                    <a:pt x="46" y="92"/>
                  </a:lnTo>
                  <a:lnTo>
                    <a:pt x="53" y="87"/>
                  </a:lnTo>
                  <a:lnTo>
                    <a:pt x="60" y="82"/>
                  </a:lnTo>
                  <a:lnTo>
                    <a:pt x="70" y="75"/>
                  </a:lnTo>
                  <a:lnTo>
                    <a:pt x="77" y="70"/>
                  </a:lnTo>
                  <a:lnTo>
                    <a:pt x="80" y="68"/>
                  </a:lnTo>
                  <a:lnTo>
                    <a:pt x="87" y="63"/>
                  </a:lnTo>
                  <a:lnTo>
                    <a:pt x="94" y="53"/>
                  </a:lnTo>
                  <a:lnTo>
                    <a:pt x="106" y="46"/>
                  </a:lnTo>
                  <a:lnTo>
                    <a:pt x="116" y="34"/>
                  </a:lnTo>
                  <a:lnTo>
                    <a:pt x="125" y="25"/>
                  </a:lnTo>
                  <a:lnTo>
                    <a:pt x="135" y="1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3" name="Freeform 227"/>
            <p:cNvSpPr>
              <a:spLocks/>
            </p:cNvSpPr>
            <p:nvPr/>
          </p:nvSpPr>
          <p:spPr bwMode="auto">
            <a:xfrm>
              <a:off x="2294" y="950"/>
              <a:ext cx="101" cy="166"/>
            </a:xfrm>
            <a:custGeom>
              <a:avLst/>
              <a:gdLst/>
              <a:ahLst/>
              <a:cxnLst>
                <a:cxn ang="0">
                  <a:pos x="99" y="159"/>
                </a:cxn>
                <a:cxn ang="0">
                  <a:pos x="94" y="144"/>
                </a:cxn>
                <a:cxn ang="0">
                  <a:pos x="87" y="130"/>
                </a:cxn>
                <a:cxn ang="0">
                  <a:pos x="80" y="118"/>
                </a:cxn>
                <a:cxn ang="0">
                  <a:pos x="70" y="111"/>
                </a:cxn>
                <a:cxn ang="0">
                  <a:pos x="63" y="106"/>
                </a:cxn>
                <a:cxn ang="0">
                  <a:pos x="56" y="101"/>
                </a:cxn>
                <a:cxn ang="0">
                  <a:pos x="51" y="94"/>
                </a:cxn>
                <a:cxn ang="0">
                  <a:pos x="48" y="87"/>
                </a:cxn>
                <a:cxn ang="0">
                  <a:pos x="48" y="79"/>
                </a:cxn>
                <a:cxn ang="0">
                  <a:pos x="48" y="74"/>
                </a:cxn>
                <a:cxn ang="0">
                  <a:pos x="48" y="67"/>
                </a:cxn>
                <a:cxn ang="0">
                  <a:pos x="48" y="62"/>
                </a:cxn>
                <a:cxn ang="0">
                  <a:pos x="46" y="60"/>
                </a:cxn>
                <a:cxn ang="0">
                  <a:pos x="41" y="58"/>
                </a:cxn>
                <a:cxn ang="0">
                  <a:pos x="39" y="58"/>
                </a:cxn>
                <a:cxn ang="0">
                  <a:pos x="34" y="55"/>
                </a:cxn>
                <a:cxn ang="0">
                  <a:pos x="29" y="48"/>
                </a:cxn>
                <a:cxn ang="0">
                  <a:pos x="24" y="38"/>
                </a:cxn>
                <a:cxn ang="0">
                  <a:pos x="20" y="29"/>
                </a:cxn>
                <a:cxn ang="0">
                  <a:pos x="17" y="21"/>
                </a:cxn>
                <a:cxn ang="0">
                  <a:pos x="15" y="17"/>
                </a:cxn>
                <a:cxn ang="0">
                  <a:pos x="12" y="9"/>
                </a:cxn>
                <a:cxn ang="0">
                  <a:pos x="7" y="5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12"/>
                </a:cxn>
                <a:cxn ang="0">
                  <a:pos x="5" y="26"/>
                </a:cxn>
                <a:cxn ang="0">
                  <a:pos x="15" y="43"/>
                </a:cxn>
                <a:cxn ang="0">
                  <a:pos x="24" y="60"/>
                </a:cxn>
                <a:cxn ang="0">
                  <a:pos x="36" y="77"/>
                </a:cxn>
                <a:cxn ang="0">
                  <a:pos x="41" y="87"/>
                </a:cxn>
                <a:cxn ang="0">
                  <a:pos x="44" y="91"/>
                </a:cxn>
                <a:cxn ang="0">
                  <a:pos x="46" y="96"/>
                </a:cxn>
                <a:cxn ang="0">
                  <a:pos x="48" y="99"/>
                </a:cxn>
                <a:cxn ang="0">
                  <a:pos x="101" y="166"/>
                </a:cxn>
              </a:cxnLst>
              <a:rect l="0" t="0" r="r" b="b"/>
              <a:pathLst>
                <a:path w="101" h="166">
                  <a:moveTo>
                    <a:pt x="101" y="166"/>
                  </a:moveTo>
                  <a:lnTo>
                    <a:pt x="99" y="159"/>
                  </a:lnTo>
                  <a:lnTo>
                    <a:pt x="97" y="152"/>
                  </a:lnTo>
                  <a:lnTo>
                    <a:pt x="94" y="144"/>
                  </a:lnTo>
                  <a:lnTo>
                    <a:pt x="92" y="137"/>
                  </a:lnTo>
                  <a:lnTo>
                    <a:pt x="87" y="130"/>
                  </a:lnTo>
                  <a:lnTo>
                    <a:pt x="85" y="125"/>
                  </a:lnTo>
                  <a:lnTo>
                    <a:pt x="80" y="118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68" y="108"/>
                  </a:lnTo>
                  <a:lnTo>
                    <a:pt x="63" y="106"/>
                  </a:lnTo>
                  <a:lnTo>
                    <a:pt x="58" y="103"/>
                  </a:lnTo>
                  <a:lnTo>
                    <a:pt x="56" y="101"/>
                  </a:lnTo>
                  <a:lnTo>
                    <a:pt x="53" y="96"/>
                  </a:lnTo>
                  <a:lnTo>
                    <a:pt x="51" y="94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2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48" y="74"/>
                  </a:lnTo>
                  <a:lnTo>
                    <a:pt x="48" y="70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1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6" y="58"/>
                  </a:lnTo>
                  <a:lnTo>
                    <a:pt x="34" y="55"/>
                  </a:lnTo>
                  <a:lnTo>
                    <a:pt x="32" y="50"/>
                  </a:lnTo>
                  <a:lnTo>
                    <a:pt x="29" y="48"/>
                  </a:lnTo>
                  <a:lnTo>
                    <a:pt x="27" y="43"/>
                  </a:lnTo>
                  <a:lnTo>
                    <a:pt x="24" y="38"/>
                  </a:lnTo>
                  <a:lnTo>
                    <a:pt x="22" y="33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2"/>
                  </a:lnTo>
                  <a:lnTo>
                    <a:pt x="3" y="17"/>
                  </a:lnTo>
                  <a:lnTo>
                    <a:pt x="5" y="26"/>
                  </a:lnTo>
                  <a:lnTo>
                    <a:pt x="10" y="33"/>
                  </a:lnTo>
                  <a:lnTo>
                    <a:pt x="15" y="43"/>
                  </a:lnTo>
                  <a:lnTo>
                    <a:pt x="20" y="50"/>
                  </a:lnTo>
                  <a:lnTo>
                    <a:pt x="24" y="60"/>
                  </a:lnTo>
                  <a:lnTo>
                    <a:pt x="32" y="70"/>
                  </a:lnTo>
                  <a:lnTo>
                    <a:pt x="36" y="77"/>
                  </a:lnTo>
                  <a:lnTo>
                    <a:pt x="39" y="87"/>
                  </a:lnTo>
                  <a:lnTo>
                    <a:pt x="41" y="87"/>
                  </a:lnTo>
                  <a:lnTo>
                    <a:pt x="41" y="89"/>
                  </a:lnTo>
                  <a:lnTo>
                    <a:pt x="44" y="91"/>
                  </a:lnTo>
                  <a:lnTo>
                    <a:pt x="44" y="94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101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4" name="Freeform 228"/>
            <p:cNvSpPr>
              <a:spLocks/>
            </p:cNvSpPr>
            <p:nvPr/>
          </p:nvSpPr>
          <p:spPr bwMode="auto">
            <a:xfrm>
              <a:off x="2297" y="957"/>
              <a:ext cx="98" cy="159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89" y="137"/>
                </a:cxn>
                <a:cxn ang="0">
                  <a:pos x="82" y="123"/>
                </a:cxn>
                <a:cxn ang="0">
                  <a:pos x="74" y="111"/>
                </a:cxn>
                <a:cxn ang="0">
                  <a:pos x="65" y="104"/>
                </a:cxn>
                <a:cxn ang="0">
                  <a:pos x="57" y="101"/>
                </a:cxn>
                <a:cxn ang="0">
                  <a:pos x="50" y="94"/>
                </a:cxn>
                <a:cxn ang="0">
                  <a:pos x="45" y="87"/>
                </a:cxn>
                <a:cxn ang="0">
                  <a:pos x="45" y="80"/>
                </a:cxn>
                <a:cxn ang="0">
                  <a:pos x="43" y="75"/>
                </a:cxn>
                <a:cxn ang="0">
                  <a:pos x="45" y="67"/>
                </a:cxn>
                <a:cxn ang="0">
                  <a:pos x="45" y="63"/>
                </a:cxn>
                <a:cxn ang="0">
                  <a:pos x="43" y="58"/>
                </a:cxn>
                <a:cxn ang="0">
                  <a:pos x="41" y="55"/>
                </a:cxn>
                <a:cxn ang="0">
                  <a:pos x="36" y="55"/>
                </a:cxn>
                <a:cxn ang="0">
                  <a:pos x="33" y="53"/>
                </a:cxn>
                <a:cxn ang="0">
                  <a:pos x="29" y="48"/>
                </a:cxn>
                <a:cxn ang="0">
                  <a:pos x="24" y="39"/>
                </a:cxn>
                <a:cxn ang="0">
                  <a:pos x="19" y="31"/>
                </a:cxn>
                <a:cxn ang="0">
                  <a:pos x="17" y="24"/>
                </a:cxn>
                <a:cxn ang="0">
                  <a:pos x="14" y="17"/>
                </a:cxn>
                <a:cxn ang="0">
                  <a:pos x="12" y="12"/>
                </a:cxn>
                <a:cxn ang="0">
                  <a:pos x="7" y="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24"/>
                </a:cxn>
                <a:cxn ang="0">
                  <a:pos x="12" y="41"/>
                </a:cxn>
                <a:cxn ang="0">
                  <a:pos x="21" y="58"/>
                </a:cxn>
                <a:cxn ang="0">
                  <a:pos x="31" y="72"/>
                </a:cxn>
                <a:cxn ang="0">
                  <a:pos x="38" y="84"/>
                </a:cxn>
                <a:cxn ang="0">
                  <a:pos x="50" y="101"/>
                </a:cxn>
                <a:cxn ang="0">
                  <a:pos x="67" y="123"/>
                </a:cxn>
                <a:cxn ang="0">
                  <a:pos x="86" y="145"/>
                </a:cxn>
              </a:cxnLst>
              <a:rect l="0" t="0" r="r" b="b"/>
              <a:pathLst>
                <a:path w="98" h="159">
                  <a:moveTo>
                    <a:pt x="98" y="159"/>
                  </a:moveTo>
                  <a:lnTo>
                    <a:pt x="96" y="152"/>
                  </a:lnTo>
                  <a:lnTo>
                    <a:pt x="91" y="145"/>
                  </a:lnTo>
                  <a:lnTo>
                    <a:pt x="89" y="137"/>
                  </a:lnTo>
                  <a:lnTo>
                    <a:pt x="84" y="130"/>
                  </a:lnTo>
                  <a:lnTo>
                    <a:pt x="82" y="123"/>
                  </a:lnTo>
                  <a:lnTo>
                    <a:pt x="79" y="118"/>
                  </a:lnTo>
                  <a:lnTo>
                    <a:pt x="74" y="111"/>
                  </a:lnTo>
                  <a:lnTo>
                    <a:pt x="69" y="106"/>
                  </a:lnTo>
                  <a:lnTo>
                    <a:pt x="65" y="104"/>
                  </a:lnTo>
                  <a:lnTo>
                    <a:pt x="62" y="104"/>
                  </a:lnTo>
                  <a:lnTo>
                    <a:pt x="57" y="101"/>
                  </a:lnTo>
                  <a:lnTo>
                    <a:pt x="55" y="99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5" y="87"/>
                  </a:lnTo>
                  <a:lnTo>
                    <a:pt x="45" y="84"/>
                  </a:lnTo>
                  <a:lnTo>
                    <a:pt x="45" y="80"/>
                  </a:lnTo>
                  <a:lnTo>
                    <a:pt x="43" y="77"/>
                  </a:lnTo>
                  <a:lnTo>
                    <a:pt x="43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5" y="63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6" y="53"/>
                  </a:lnTo>
                  <a:lnTo>
                    <a:pt x="33" y="53"/>
                  </a:lnTo>
                  <a:lnTo>
                    <a:pt x="31" y="51"/>
                  </a:lnTo>
                  <a:lnTo>
                    <a:pt x="29" y="48"/>
                  </a:lnTo>
                  <a:lnTo>
                    <a:pt x="26" y="43"/>
                  </a:lnTo>
                  <a:lnTo>
                    <a:pt x="24" y="39"/>
                  </a:lnTo>
                  <a:lnTo>
                    <a:pt x="21" y="36"/>
                  </a:lnTo>
                  <a:lnTo>
                    <a:pt x="19" y="31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24"/>
                  </a:lnTo>
                  <a:lnTo>
                    <a:pt x="7" y="31"/>
                  </a:lnTo>
                  <a:lnTo>
                    <a:pt x="12" y="41"/>
                  </a:lnTo>
                  <a:lnTo>
                    <a:pt x="17" y="48"/>
                  </a:lnTo>
                  <a:lnTo>
                    <a:pt x="21" y="58"/>
                  </a:lnTo>
                  <a:lnTo>
                    <a:pt x="26" y="65"/>
                  </a:lnTo>
                  <a:lnTo>
                    <a:pt x="31" y="72"/>
                  </a:lnTo>
                  <a:lnTo>
                    <a:pt x="36" y="80"/>
                  </a:lnTo>
                  <a:lnTo>
                    <a:pt x="38" y="84"/>
                  </a:lnTo>
                  <a:lnTo>
                    <a:pt x="43" y="92"/>
                  </a:lnTo>
                  <a:lnTo>
                    <a:pt x="50" y="101"/>
                  </a:lnTo>
                  <a:lnTo>
                    <a:pt x="57" y="111"/>
                  </a:lnTo>
                  <a:lnTo>
                    <a:pt x="67" y="123"/>
                  </a:lnTo>
                  <a:lnTo>
                    <a:pt x="77" y="135"/>
                  </a:lnTo>
                  <a:lnTo>
                    <a:pt x="86" y="145"/>
                  </a:lnTo>
                  <a:lnTo>
                    <a:pt x="98" y="15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5" name="Freeform 229"/>
            <p:cNvSpPr>
              <a:spLocks/>
            </p:cNvSpPr>
            <p:nvPr/>
          </p:nvSpPr>
          <p:spPr bwMode="auto">
            <a:xfrm>
              <a:off x="2590" y="480"/>
              <a:ext cx="111" cy="3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20" y="33"/>
                </a:cxn>
                <a:cxn ang="0">
                  <a:pos x="25" y="36"/>
                </a:cxn>
                <a:cxn ang="0">
                  <a:pos x="29" y="36"/>
                </a:cxn>
                <a:cxn ang="0">
                  <a:pos x="32" y="36"/>
                </a:cxn>
                <a:cxn ang="0">
                  <a:pos x="34" y="36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37" y="36"/>
                </a:cxn>
                <a:cxn ang="0">
                  <a:pos x="37" y="36"/>
                </a:cxn>
                <a:cxn ang="0">
                  <a:pos x="37" y="33"/>
                </a:cxn>
                <a:cxn ang="0">
                  <a:pos x="39" y="31"/>
                </a:cxn>
                <a:cxn ang="0">
                  <a:pos x="39" y="31"/>
                </a:cxn>
                <a:cxn ang="0">
                  <a:pos x="39" y="28"/>
                </a:cxn>
                <a:cxn ang="0">
                  <a:pos x="41" y="28"/>
                </a:cxn>
                <a:cxn ang="0">
                  <a:pos x="44" y="26"/>
                </a:cxn>
                <a:cxn ang="0">
                  <a:pos x="44" y="28"/>
                </a:cxn>
                <a:cxn ang="0">
                  <a:pos x="46" y="28"/>
                </a:cxn>
                <a:cxn ang="0">
                  <a:pos x="49" y="28"/>
                </a:cxn>
                <a:cxn ang="0">
                  <a:pos x="51" y="26"/>
                </a:cxn>
                <a:cxn ang="0">
                  <a:pos x="51" y="24"/>
                </a:cxn>
                <a:cxn ang="0">
                  <a:pos x="56" y="21"/>
                </a:cxn>
                <a:cxn ang="0">
                  <a:pos x="63" y="19"/>
                </a:cxn>
                <a:cxn ang="0">
                  <a:pos x="73" y="16"/>
                </a:cxn>
                <a:cxn ang="0">
                  <a:pos x="80" y="16"/>
                </a:cxn>
                <a:cxn ang="0">
                  <a:pos x="87" y="14"/>
                </a:cxn>
                <a:cxn ang="0">
                  <a:pos x="97" y="12"/>
                </a:cxn>
                <a:cxn ang="0">
                  <a:pos x="102" y="7"/>
                </a:cxn>
                <a:cxn ang="0">
                  <a:pos x="106" y="2"/>
                </a:cxn>
                <a:cxn ang="0">
                  <a:pos x="111" y="0"/>
                </a:cxn>
                <a:cxn ang="0">
                  <a:pos x="0" y="31"/>
                </a:cxn>
                <a:cxn ang="0">
                  <a:pos x="5" y="33"/>
                </a:cxn>
                <a:cxn ang="0">
                  <a:pos x="10" y="33"/>
                </a:cxn>
                <a:cxn ang="0">
                  <a:pos x="15" y="33"/>
                </a:cxn>
              </a:cxnLst>
              <a:rect l="0" t="0" r="r" b="b"/>
              <a:pathLst>
                <a:path w="111" h="36">
                  <a:moveTo>
                    <a:pt x="15" y="33"/>
                  </a:moveTo>
                  <a:lnTo>
                    <a:pt x="20" y="33"/>
                  </a:lnTo>
                  <a:lnTo>
                    <a:pt x="25" y="36"/>
                  </a:lnTo>
                  <a:lnTo>
                    <a:pt x="29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3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9" y="28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6" y="21"/>
                  </a:lnTo>
                  <a:lnTo>
                    <a:pt x="63" y="19"/>
                  </a:lnTo>
                  <a:lnTo>
                    <a:pt x="73" y="16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7" y="12"/>
                  </a:lnTo>
                  <a:lnTo>
                    <a:pt x="102" y="7"/>
                  </a:lnTo>
                  <a:lnTo>
                    <a:pt x="106" y="2"/>
                  </a:lnTo>
                  <a:lnTo>
                    <a:pt x="111" y="0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6" name="Freeform 230"/>
            <p:cNvSpPr>
              <a:spLocks/>
            </p:cNvSpPr>
            <p:nvPr/>
          </p:nvSpPr>
          <p:spPr bwMode="auto">
            <a:xfrm>
              <a:off x="2590" y="477"/>
              <a:ext cx="109" cy="3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" y="34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20" y="34"/>
                </a:cxn>
                <a:cxn ang="0">
                  <a:pos x="25" y="36"/>
                </a:cxn>
                <a:cxn ang="0">
                  <a:pos x="27" y="36"/>
                </a:cxn>
                <a:cxn ang="0">
                  <a:pos x="32" y="36"/>
                </a:cxn>
                <a:cxn ang="0">
                  <a:pos x="32" y="36"/>
                </a:cxn>
                <a:cxn ang="0">
                  <a:pos x="34" y="36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37" y="34"/>
                </a:cxn>
                <a:cxn ang="0">
                  <a:pos x="37" y="34"/>
                </a:cxn>
                <a:cxn ang="0">
                  <a:pos x="37" y="31"/>
                </a:cxn>
                <a:cxn ang="0">
                  <a:pos x="39" y="31"/>
                </a:cxn>
                <a:cxn ang="0">
                  <a:pos x="39" y="29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44" y="27"/>
                </a:cxn>
                <a:cxn ang="0">
                  <a:pos x="44" y="29"/>
                </a:cxn>
                <a:cxn ang="0">
                  <a:pos x="46" y="31"/>
                </a:cxn>
                <a:cxn ang="0">
                  <a:pos x="49" y="29"/>
                </a:cxn>
                <a:cxn ang="0">
                  <a:pos x="49" y="27"/>
                </a:cxn>
                <a:cxn ang="0">
                  <a:pos x="49" y="24"/>
                </a:cxn>
                <a:cxn ang="0">
                  <a:pos x="56" y="22"/>
                </a:cxn>
                <a:cxn ang="0">
                  <a:pos x="63" y="19"/>
                </a:cxn>
                <a:cxn ang="0">
                  <a:pos x="70" y="19"/>
                </a:cxn>
                <a:cxn ang="0">
                  <a:pos x="78" y="17"/>
                </a:cxn>
                <a:cxn ang="0">
                  <a:pos x="87" y="17"/>
                </a:cxn>
                <a:cxn ang="0">
                  <a:pos x="94" y="12"/>
                </a:cxn>
                <a:cxn ang="0">
                  <a:pos x="102" y="10"/>
                </a:cxn>
                <a:cxn ang="0">
                  <a:pos x="106" y="5"/>
                </a:cxn>
                <a:cxn ang="0">
                  <a:pos x="109" y="0"/>
                </a:cxn>
                <a:cxn ang="0">
                  <a:pos x="106" y="3"/>
                </a:cxn>
                <a:cxn ang="0">
                  <a:pos x="102" y="3"/>
                </a:cxn>
                <a:cxn ang="0">
                  <a:pos x="97" y="5"/>
                </a:cxn>
                <a:cxn ang="0">
                  <a:pos x="85" y="10"/>
                </a:cxn>
                <a:cxn ang="0">
                  <a:pos x="78" y="10"/>
                </a:cxn>
                <a:cxn ang="0">
                  <a:pos x="63" y="12"/>
                </a:cxn>
                <a:cxn ang="0">
                  <a:pos x="56" y="15"/>
                </a:cxn>
                <a:cxn ang="0">
                  <a:pos x="51" y="17"/>
                </a:cxn>
                <a:cxn ang="0">
                  <a:pos x="41" y="17"/>
                </a:cxn>
                <a:cxn ang="0">
                  <a:pos x="34" y="19"/>
                </a:cxn>
                <a:cxn ang="0">
                  <a:pos x="27" y="22"/>
                </a:cxn>
                <a:cxn ang="0">
                  <a:pos x="20" y="24"/>
                </a:cxn>
                <a:cxn ang="0">
                  <a:pos x="13" y="27"/>
                </a:cxn>
                <a:cxn ang="0">
                  <a:pos x="5" y="31"/>
                </a:cxn>
                <a:cxn ang="0">
                  <a:pos x="0" y="34"/>
                </a:cxn>
              </a:cxnLst>
              <a:rect l="0" t="0" r="r" b="b"/>
              <a:pathLst>
                <a:path w="109" h="36">
                  <a:moveTo>
                    <a:pt x="0" y="34"/>
                  </a:moveTo>
                  <a:lnTo>
                    <a:pt x="5" y="34"/>
                  </a:lnTo>
                  <a:lnTo>
                    <a:pt x="10" y="34"/>
                  </a:lnTo>
                  <a:lnTo>
                    <a:pt x="15" y="34"/>
                  </a:lnTo>
                  <a:lnTo>
                    <a:pt x="20" y="34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6" y="31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9" y="24"/>
                  </a:lnTo>
                  <a:lnTo>
                    <a:pt x="56" y="22"/>
                  </a:lnTo>
                  <a:lnTo>
                    <a:pt x="63" y="19"/>
                  </a:lnTo>
                  <a:lnTo>
                    <a:pt x="70" y="19"/>
                  </a:lnTo>
                  <a:lnTo>
                    <a:pt x="78" y="17"/>
                  </a:lnTo>
                  <a:lnTo>
                    <a:pt x="87" y="17"/>
                  </a:lnTo>
                  <a:lnTo>
                    <a:pt x="94" y="12"/>
                  </a:lnTo>
                  <a:lnTo>
                    <a:pt x="102" y="10"/>
                  </a:lnTo>
                  <a:lnTo>
                    <a:pt x="106" y="5"/>
                  </a:lnTo>
                  <a:lnTo>
                    <a:pt x="109" y="0"/>
                  </a:lnTo>
                  <a:lnTo>
                    <a:pt x="106" y="3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85" y="10"/>
                  </a:lnTo>
                  <a:lnTo>
                    <a:pt x="78" y="10"/>
                  </a:lnTo>
                  <a:lnTo>
                    <a:pt x="63" y="12"/>
                  </a:lnTo>
                  <a:lnTo>
                    <a:pt x="56" y="15"/>
                  </a:lnTo>
                  <a:lnTo>
                    <a:pt x="51" y="17"/>
                  </a:lnTo>
                  <a:lnTo>
                    <a:pt x="41" y="17"/>
                  </a:lnTo>
                  <a:lnTo>
                    <a:pt x="34" y="19"/>
                  </a:lnTo>
                  <a:lnTo>
                    <a:pt x="27" y="22"/>
                  </a:lnTo>
                  <a:lnTo>
                    <a:pt x="20" y="24"/>
                  </a:lnTo>
                  <a:lnTo>
                    <a:pt x="13" y="27"/>
                  </a:lnTo>
                  <a:lnTo>
                    <a:pt x="5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7" name="Freeform 231"/>
            <p:cNvSpPr>
              <a:spLocks/>
            </p:cNvSpPr>
            <p:nvPr/>
          </p:nvSpPr>
          <p:spPr bwMode="auto">
            <a:xfrm>
              <a:off x="3221" y="516"/>
              <a:ext cx="104" cy="48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3" y="14"/>
                </a:cxn>
                <a:cxn ang="0">
                  <a:pos x="15" y="17"/>
                </a:cxn>
                <a:cxn ang="0">
                  <a:pos x="17" y="21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25" y="26"/>
                </a:cxn>
                <a:cxn ang="0">
                  <a:pos x="27" y="26"/>
                </a:cxn>
                <a:cxn ang="0">
                  <a:pos x="27" y="24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4" y="26"/>
                </a:cxn>
                <a:cxn ang="0">
                  <a:pos x="37" y="29"/>
                </a:cxn>
                <a:cxn ang="0">
                  <a:pos x="39" y="29"/>
                </a:cxn>
                <a:cxn ang="0">
                  <a:pos x="41" y="29"/>
                </a:cxn>
                <a:cxn ang="0">
                  <a:pos x="41" y="26"/>
                </a:cxn>
                <a:cxn ang="0">
                  <a:pos x="49" y="29"/>
                </a:cxn>
                <a:cxn ang="0">
                  <a:pos x="56" y="31"/>
                </a:cxn>
                <a:cxn ang="0">
                  <a:pos x="63" y="36"/>
                </a:cxn>
                <a:cxn ang="0">
                  <a:pos x="70" y="41"/>
                </a:cxn>
                <a:cxn ang="0">
                  <a:pos x="78" y="43"/>
                </a:cxn>
                <a:cxn ang="0">
                  <a:pos x="85" y="48"/>
                </a:cxn>
                <a:cxn ang="0">
                  <a:pos x="94" y="48"/>
                </a:cxn>
                <a:cxn ang="0">
                  <a:pos x="99" y="48"/>
                </a:cxn>
                <a:cxn ang="0">
                  <a:pos x="104" y="48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10" y="12"/>
                </a:cxn>
              </a:cxnLst>
              <a:rect l="0" t="0" r="r" b="b"/>
              <a:pathLst>
                <a:path w="104" h="48">
                  <a:moveTo>
                    <a:pt x="10" y="12"/>
                  </a:moveTo>
                  <a:lnTo>
                    <a:pt x="13" y="14"/>
                  </a:lnTo>
                  <a:lnTo>
                    <a:pt x="15" y="17"/>
                  </a:lnTo>
                  <a:lnTo>
                    <a:pt x="17" y="21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9" y="29"/>
                  </a:lnTo>
                  <a:lnTo>
                    <a:pt x="56" y="31"/>
                  </a:lnTo>
                  <a:lnTo>
                    <a:pt x="63" y="36"/>
                  </a:lnTo>
                  <a:lnTo>
                    <a:pt x="70" y="41"/>
                  </a:lnTo>
                  <a:lnTo>
                    <a:pt x="78" y="43"/>
                  </a:lnTo>
                  <a:lnTo>
                    <a:pt x="85" y="48"/>
                  </a:lnTo>
                  <a:lnTo>
                    <a:pt x="94" y="48"/>
                  </a:lnTo>
                  <a:lnTo>
                    <a:pt x="99" y="48"/>
                  </a:lnTo>
                  <a:lnTo>
                    <a:pt x="104" y="48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8" name="Freeform 232"/>
            <p:cNvSpPr>
              <a:spLocks/>
            </p:cNvSpPr>
            <p:nvPr/>
          </p:nvSpPr>
          <p:spPr bwMode="auto">
            <a:xfrm>
              <a:off x="3221" y="513"/>
              <a:ext cx="104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8" y="7"/>
                </a:cxn>
                <a:cxn ang="0">
                  <a:pos x="10" y="12"/>
                </a:cxn>
                <a:cxn ang="0">
                  <a:pos x="13" y="15"/>
                </a:cxn>
                <a:cxn ang="0">
                  <a:pos x="15" y="17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2" y="24"/>
                </a:cxn>
                <a:cxn ang="0">
                  <a:pos x="22" y="27"/>
                </a:cxn>
                <a:cxn ang="0">
                  <a:pos x="25" y="27"/>
                </a:cxn>
                <a:cxn ang="0">
                  <a:pos x="25" y="27"/>
                </a:cxn>
                <a:cxn ang="0">
                  <a:pos x="25" y="27"/>
                </a:cxn>
                <a:cxn ang="0">
                  <a:pos x="27" y="27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7" y="24"/>
                </a:cxn>
                <a:cxn ang="0">
                  <a:pos x="34" y="27"/>
                </a:cxn>
                <a:cxn ang="0">
                  <a:pos x="37" y="29"/>
                </a:cxn>
                <a:cxn ang="0">
                  <a:pos x="39" y="29"/>
                </a:cxn>
                <a:cxn ang="0">
                  <a:pos x="41" y="29"/>
                </a:cxn>
                <a:cxn ang="0">
                  <a:pos x="41" y="27"/>
                </a:cxn>
                <a:cxn ang="0">
                  <a:pos x="49" y="29"/>
                </a:cxn>
                <a:cxn ang="0">
                  <a:pos x="56" y="32"/>
                </a:cxn>
                <a:cxn ang="0">
                  <a:pos x="63" y="36"/>
                </a:cxn>
                <a:cxn ang="0">
                  <a:pos x="70" y="41"/>
                </a:cxn>
                <a:cxn ang="0">
                  <a:pos x="78" y="44"/>
                </a:cxn>
                <a:cxn ang="0">
                  <a:pos x="85" y="48"/>
                </a:cxn>
                <a:cxn ang="0">
                  <a:pos x="92" y="51"/>
                </a:cxn>
                <a:cxn ang="0">
                  <a:pos x="102" y="51"/>
                </a:cxn>
                <a:cxn ang="0">
                  <a:pos x="104" y="51"/>
                </a:cxn>
                <a:cxn ang="0">
                  <a:pos x="102" y="48"/>
                </a:cxn>
                <a:cxn ang="0">
                  <a:pos x="97" y="46"/>
                </a:cxn>
                <a:cxn ang="0">
                  <a:pos x="90" y="44"/>
                </a:cxn>
                <a:cxn ang="0">
                  <a:pos x="80" y="39"/>
                </a:cxn>
                <a:cxn ang="0">
                  <a:pos x="73" y="34"/>
                </a:cxn>
                <a:cxn ang="0">
                  <a:pos x="61" y="27"/>
                </a:cxn>
                <a:cxn ang="0">
                  <a:pos x="53" y="24"/>
                </a:cxn>
                <a:cxn ang="0">
                  <a:pos x="49" y="22"/>
                </a:cxn>
                <a:cxn ang="0">
                  <a:pos x="41" y="17"/>
                </a:cxn>
                <a:cxn ang="0">
                  <a:pos x="34" y="15"/>
                </a:cxn>
                <a:cxn ang="0">
                  <a:pos x="27" y="10"/>
                </a:cxn>
                <a:cxn ang="0">
                  <a:pos x="17" y="7"/>
                </a:cxn>
                <a:cxn ang="0">
                  <a:pos x="13" y="5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104" h="51">
                  <a:moveTo>
                    <a:pt x="0" y="0"/>
                  </a:moveTo>
                  <a:lnTo>
                    <a:pt x="3" y="5"/>
                  </a:lnTo>
                  <a:lnTo>
                    <a:pt x="8" y="7"/>
                  </a:lnTo>
                  <a:lnTo>
                    <a:pt x="10" y="12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9" y="29"/>
                  </a:lnTo>
                  <a:lnTo>
                    <a:pt x="56" y="32"/>
                  </a:lnTo>
                  <a:lnTo>
                    <a:pt x="63" y="36"/>
                  </a:lnTo>
                  <a:lnTo>
                    <a:pt x="70" y="41"/>
                  </a:lnTo>
                  <a:lnTo>
                    <a:pt x="78" y="44"/>
                  </a:lnTo>
                  <a:lnTo>
                    <a:pt x="85" y="48"/>
                  </a:lnTo>
                  <a:lnTo>
                    <a:pt x="92" y="51"/>
                  </a:lnTo>
                  <a:lnTo>
                    <a:pt x="102" y="51"/>
                  </a:lnTo>
                  <a:lnTo>
                    <a:pt x="104" y="51"/>
                  </a:lnTo>
                  <a:lnTo>
                    <a:pt x="102" y="48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80" y="39"/>
                  </a:lnTo>
                  <a:lnTo>
                    <a:pt x="73" y="34"/>
                  </a:lnTo>
                  <a:lnTo>
                    <a:pt x="61" y="27"/>
                  </a:lnTo>
                  <a:lnTo>
                    <a:pt x="53" y="24"/>
                  </a:lnTo>
                  <a:lnTo>
                    <a:pt x="49" y="22"/>
                  </a:lnTo>
                  <a:lnTo>
                    <a:pt x="41" y="17"/>
                  </a:lnTo>
                  <a:lnTo>
                    <a:pt x="34" y="15"/>
                  </a:lnTo>
                  <a:lnTo>
                    <a:pt x="27" y="10"/>
                  </a:lnTo>
                  <a:lnTo>
                    <a:pt x="17" y="7"/>
                  </a:lnTo>
                  <a:lnTo>
                    <a:pt x="13" y="5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09" name="Freeform 233"/>
            <p:cNvSpPr>
              <a:spLocks/>
            </p:cNvSpPr>
            <p:nvPr/>
          </p:nvSpPr>
          <p:spPr bwMode="auto">
            <a:xfrm>
              <a:off x="2453" y="1157"/>
              <a:ext cx="190" cy="99"/>
            </a:xfrm>
            <a:custGeom>
              <a:avLst/>
              <a:gdLst/>
              <a:ahLst/>
              <a:cxnLst>
                <a:cxn ang="0">
                  <a:pos x="178" y="99"/>
                </a:cxn>
                <a:cxn ang="0">
                  <a:pos x="186" y="94"/>
                </a:cxn>
                <a:cxn ang="0">
                  <a:pos x="188" y="89"/>
                </a:cxn>
                <a:cxn ang="0">
                  <a:pos x="190" y="87"/>
                </a:cxn>
                <a:cxn ang="0">
                  <a:pos x="190" y="87"/>
                </a:cxn>
                <a:cxn ang="0">
                  <a:pos x="190" y="87"/>
                </a:cxn>
                <a:cxn ang="0">
                  <a:pos x="190" y="84"/>
                </a:cxn>
                <a:cxn ang="0">
                  <a:pos x="188" y="84"/>
                </a:cxn>
                <a:cxn ang="0">
                  <a:pos x="186" y="82"/>
                </a:cxn>
                <a:cxn ang="0">
                  <a:pos x="183" y="82"/>
                </a:cxn>
                <a:cxn ang="0">
                  <a:pos x="178" y="84"/>
                </a:cxn>
                <a:cxn ang="0">
                  <a:pos x="166" y="87"/>
                </a:cxn>
                <a:cxn ang="0">
                  <a:pos x="159" y="80"/>
                </a:cxn>
                <a:cxn ang="0">
                  <a:pos x="152" y="72"/>
                </a:cxn>
                <a:cxn ang="0">
                  <a:pos x="142" y="70"/>
                </a:cxn>
                <a:cxn ang="0">
                  <a:pos x="130" y="68"/>
                </a:cxn>
                <a:cxn ang="0">
                  <a:pos x="123" y="65"/>
                </a:cxn>
                <a:cxn ang="0">
                  <a:pos x="118" y="60"/>
                </a:cxn>
                <a:cxn ang="0">
                  <a:pos x="116" y="56"/>
                </a:cxn>
                <a:cxn ang="0">
                  <a:pos x="109" y="56"/>
                </a:cxn>
                <a:cxn ang="0">
                  <a:pos x="106" y="56"/>
                </a:cxn>
                <a:cxn ang="0">
                  <a:pos x="101" y="58"/>
                </a:cxn>
                <a:cxn ang="0">
                  <a:pos x="99" y="58"/>
                </a:cxn>
                <a:cxn ang="0">
                  <a:pos x="97" y="56"/>
                </a:cxn>
                <a:cxn ang="0">
                  <a:pos x="94" y="48"/>
                </a:cxn>
                <a:cxn ang="0">
                  <a:pos x="87" y="41"/>
                </a:cxn>
                <a:cxn ang="0">
                  <a:pos x="75" y="41"/>
                </a:cxn>
                <a:cxn ang="0">
                  <a:pos x="60" y="39"/>
                </a:cxn>
                <a:cxn ang="0">
                  <a:pos x="53" y="29"/>
                </a:cxn>
                <a:cxn ang="0">
                  <a:pos x="51" y="19"/>
                </a:cxn>
                <a:cxn ang="0">
                  <a:pos x="46" y="7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22" y="7"/>
                </a:cxn>
                <a:cxn ang="0">
                  <a:pos x="17" y="7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39" y="34"/>
                </a:cxn>
                <a:cxn ang="0">
                  <a:pos x="128" y="82"/>
                </a:cxn>
              </a:cxnLst>
              <a:rect l="0" t="0" r="r" b="b"/>
              <a:pathLst>
                <a:path w="190" h="99">
                  <a:moveTo>
                    <a:pt x="171" y="99"/>
                  </a:moveTo>
                  <a:lnTo>
                    <a:pt x="178" y="99"/>
                  </a:lnTo>
                  <a:lnTo>
                    <a:pt x="183" y="97"/>
                  </a:lnTo>
                  <a:lnTo>
                    <a:pt x="186" y="94"/>
                  </a:lnTo>
                  <a:lnTo>
                    <a:pt x="186" y="89"/>
                  </a:lnTo>
                  <a:lnTo>
                    <a:pt x="188" y="89"/>
                  </a:lnTo>
                  <a:lnTo>
                    <a:pt x="188" y="89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190" y="87"/>
                  </a:lnTo>
                  <a:lnTo>
                    <a:pt x="190" y="84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8" y="82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3" y="82"/>
                  </a:lnTo>
                  <a:lnTo>
                    <a:pt x="183" y="82"/>
                  </a:lnTo>
                  <a:lnTo>
                    <a:pt x="178" y="84"/>
                  </a:lnTo>
                  <a:lnTo>
                    <a:pt x="171" y="87"/>
                  </a:lnTo>
                  <a:lnTo>
                    <a:pt x="166" y="87"/>
                  </a:lnTo>
                  <a:lnTo>
                    <a:pt x="162" y="84"/>
                  </a:lnTo>
                  <a:lnTo>
                    <a:pt x="159" y="80"/>
                  </a:lnTo>
                  <a:lnTo>
                    <a:pt x="154" y="75"/>
                  </a:lnTo>
                  <a:lnTo>
                    <a:pt x="152" y="72"/>
                  </a:lnTo>
                  <a:lnTo>
                    <a:pt x="147" y="70"/>
                  </a:lnTo>
                  <a:lnTo>
                    <a:pt x="142" y="70"/>
                  </a:lnTo>
                  <a:lnTo>
                    <a:pt x="135" y="70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23" y="65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6" y="56"/>
                  </a:lnTo>
                  <a:lnTo>
                    <a:pt x="113" y="56"/>
                  </a:lnTo>
                  <a:lnTo>
                    <a:pt x="109" y="5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1" y="58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4" y="48"/>
                  </a:lnTo>
                  <a:lnTo>
                    <a:pt x="92" y="43"/>
                  </a:lnTo>
                  <a:lnTo>
                    <a:pt x="87" y="41"/>
                  </a:lnTo>
                  <a:lnTo>
                    <a:pt x="82" y="41"/>
                  </a:lnTo>
                  <a:lnTo>
                    <a:pt x="75" y="41"/>
                  </a:lnTo>
                  <a:lnTo>
                    <a:pt x="68" y="41"/>
                  </a:lnTo>
                  <a:lnTo>
                    <a:pt x="60" y="39"/>
                  </a:lnTo>
                  <a:lnTo>
                    <a:pt x="56" y="34"/>
                  </a:lnTo>
                  <a:lnTo>
                    <a:pt x="53" y="29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39" y="34"/>
                  </a:lnTo>
                  <a:lnTo>
                    <a:pt x="84" y="60"/>
                  </a:lnTo>
                  <a:lnTo>
                    <a:pt x="128" y="82"/>
                  </a:lnTo>
                  <a:lnTo>
                    <a:pt x="171" y="9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10" name="Freeform 234"/>
            <p:cNvSpPr>
              <a:spLocks/>
            </p:cNvSpPr>
            <p:nvPr/>
          </p:nvSpPr>
          <p:spPr bwMode="auto">
            <a:xfrm>
              <a:off x="2453" y="1162"/>
              <a:ext cx="186" cy="94"/>
            </a:xfrm>
            <a:custGeom>
              <a:avLst/>
              <a:gdLst/>
              <a:ahLst/>
              <a:cxnLst>
                <a:cxn ang="0">
                  <a:pos x="174" y="94"/>
                </a:cxn>
                <a:cxn ang="0">
                  <a:pos x="183" y="89"/>
                </a:cxn>
                <a:cxn ang="0">
                  <a:pos x="183" y="84"/>
                </a:cxn>
                <a:cxn ang="0">
                  <a:pos x="186" y="84"/>
                </a:cxn>
                <a:cxn ang="0">
                  <a:pos x="186" y="82"/>
                </a:cxn>
                <a:cxn ang="0">
                  <a:pos x="186" y="82"/>
                </a:cxn>
                <a:cxn ang="0">
                  <a:pos x="186" y="82"/>
                </a:cxn>
                <a:cxn ang="0">
                  <a:pos x="183" y="79"/>
                </a:cxn>
                <a:cxn ang="0">
                  <a:pos x="183" y="79"/>
                </a:cxn>
                <a:cxn ang="0">
                  <a:pos x="181" y="79"/>
                </a:cxn>
                <a:cxn ang="0">
                  <a:pos x="174" y="79"/>
                </a:cxn>
                <a:cxn ang="0">
                  <a:pos x="164" y="82"/>
                </a:cxn>
                <a:cxn ang="0">
                  <a:pos x="157" y="75"/>
                </a:cxn>
                <a:cxn ang="0">
                  <a:pos x="150" y="67"/>
                </a:cxn>
                <a:cxn ang="0">
                  <a:pos x="137" y="65"/>
                </a:cxn>
                <a:cxn ang="0">
                  <a:pos x="128" y="65"/>
                </a:cxn>
                <a:cxn ang="0">
                  <a:pos x="121" y="63"/>
                </a:cxn>
                <a:cxn ang="0">
                  <a:pos x="116" y="58"/>
                </a:cxn>
                <a:cxn ang="0">
                  <a:pos x="113" y="53"/>
                </a:cxn>
                <a:cxn ang="0">
                  <a:pos x="109" y="53"/>
                </a:cxn>
                <a:cxn ang="0">
                  <a:pos x="104" y="53"/>
                </a:cxn>
                <a:cxn ang="0">
                  <a:pos x="99" y="55"/>
                </a:cxn>
                <a:cxn ang="0">
                  <a:pos x="97" y="53"/>
                </a:cxn>
                <a:cxn ang="0">
                  <a:pos x="94" y="53"/>
                </a:cxn>
                <a:cxn ang="0">
                  <a:pos x="92" y="46"/>
                </a:cxn>
                <a:cxn ang="0">
                  <a:pos x="87" y="38"/>
                </a:cxn>
                <a:cxn ang="0">
                  <a:pos x="72" y="38"/>
                </a:cxn>
                <a:cxn ang="0">
                  <a:pos x="58" y="36"/>
                </a:cxn>
                <a:cxn ang="0">
                  <a:pos x="51" y="26"/>
                </a:cxn>
                <a:cxn ang="0">
                  <a:pos x="51" y="17"/>
                </a:cxn>
                <a:cxn ang="0">
                  <a:pos x="44" y="5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22" y="5"/>
                </a:cxn>
                <a:cxn ang="0">
                  <a:pos x="17" y="7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39" y="31"/>
                </a:cxn>
                <a:cxn ang="0">
                  <a:pos x="125" y="77"/>
                </a:cxn>
              </a:cxnLst>
              <a:rect l="0" t="0" r="r" b="b"/>
              <a:pathLst>
                <a:path w="186" h="94">
                  <a:moveTo>
                    <a:pt x="169" y="94"/>
                  </a:moveTo>
                  <a:lnTo>
                    <a:pt x="174" y="94"/>
                  </a:lnTo>
                  <a:lnTo>
                    <a:pt x="178" y="92"/>
                  </a:lnTo>
                  <a:lnTo>
                    <a:pt x="183" y="89"/>
                  </a:lnTo>
                  <a:lnTo>
                    <a:pt x="183" y="87"/>
                  </a:lnTo>
                  <a:lnTo>
                    <a:pt x="183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6" y="82"/>
                  </a:lnTo>
                  <a:lnTo>
                    <a:pt x="186" y="79"/>
                  </a:lnTo>
                  <a:lnTo>
                    <a:pt x="183" y="79"/>
                  </a:lnTo>
                  <a:lnTo>
                    <a:pt x="183" y="79"/>
                  </a:lnTo>
                  <a:lnTo>
                    <a:pt x="183" y="79"/>
                  </a:lnTo>
                  <a:lnTo>
                    <a:pt x="181" y="79"/>
                  </a:lnTo>
                  <a:lnTo>
                    <a:pt x="181" y="79"/>
                  </a:lnTo>
                  <a:lnTo>
                    <a:pt x="178" y="79"/>
                  </a:lnTo>
                  <a:lnTo>
                    <a:pt x="174" y="79"/>
                  </a:lnTo>
                  <a:lnTo>
                    <a:pt x="169" y="82"/>
                  </a:lnTo>
                  <a:lnTo>
                    <a:pt x="164" y="82"/>
                  </a:lnTo>
                  <a:lnTo>
                    <a:pt x="159" y="79"/>
                  </a:lnTo>
                  <a:lnTo>
                    <a:pt x="157" y="75"/>
                  </a:lnTo>
                  <a:lnTo>
                    <a:pt x="152" y="72"/>
                  </a:lnTo>
                  <a:lnTo>
                    <a:pt x="150" y="67"/>
                  </a:lnTo>
                  <a:lnTo>
                    <a:pt x="145" y="65"/>
                  </a:lnTo>
                  <a:lnTo>
                    <a:pt x="137" y="65"/>
                  </a:lnTo>
                  <a:lnTo>
                    <a:pt x="133" y="65"/>
                  </a:lnTo>
                  <a:lnTo>
                    <a:pt x="128" y="65"/>
                  </a:lnTo>
                  <a:lnTo>
                    <a:pt x="121" y="65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6" y="55"/>
                  </a:lnTo>
                  <a:lnTo>
                    <a:pt x="113" y="53"/>
                  </a:lnTo>
                  <a:lnTo>
                    <a:pt x="111" y="53"/>
                  </a:lnTo>
                  <a:lnTo>
                    <a:pt x="109" y="53"/>
                  </a:lnTo>
                  <a:lnTo>
                    <a:pt x="106" y="51"/>
                  </a:lnTo>
                  <a:lnTo>
                    <a:pt x="104" y="53"/>
                  </a:lnTo>
                  <a:lnTo>
                    <a:pt x="101" y="53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4" y="51"/>
                  </a:lnTo>
                  <a:lnTo>
                    <a:pt x="92" y="46"/>
                  </a:lnTo>
                  <a:lnTo>
                    <a:pt x="89" y="41"/>
                  </a:lnTo>
                  <a:lnTo>
                    <a:pt x="87" y="38"/>
                  </a:lnTo>
                  <a:lnTo>
                    <a:pt x="80" y="38"/>
                  </a:lnTo>
                  <a:lnTo>
                    <a:pt x="72" y="38"/>
                  </a:lnTo>
                  <a:lnTo>
                    <a:pt x="65" y="38"/>
                  </a:lnTo>
                  <a:lnTo>
                    <a:pt x="58" y="36"/>
                  </a:lnTo>
                  <a:lnTo>
                    <a:pt x="53" y="31"/>
                  </a:lnTo>
                  <a:lnTo>
                    <a:pt x="51" y="26"/>
                  </a:lnTo>
                  <a:lnTo>
                    <a:pt x="51" y="22"/>
                  </a:lnTo>
                  <a:lnTo>
                    <a:pt x="51" y="17"/>
                  </a:lnTo>
                  <a:lnTo>
                    <a:pt x="48" y="12"/>
                  </a:lnTo>
                  <a:lnTo>
                    <a:pt x="44" y="5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39" y="31"/>
                  </a:lnTo>
                  <a:lnTo>
                    <a:pt x="82" y="55"/>
                  </a:lnTo>
                  <a:lnTo>
                    <a:pt x="125" y="77"/>
                  </a:lnTo>
                  <a:lnTo>
                    <a:pt x="169" y="9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11" name="Freeform 235"/>
            <p:cNvSpPr>
              <a:spLocks/>
            </p:cNvSpPr>
            <p:nvPr/>
          </p:nvSpPr>
          <p:spPr bwMode="auto">
            <a:xfrm>
              <a:off x="2875" y="1280"/>
              <a:ext cx="183" cy="36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4" y="15"/>
                </a:cxn>
                <a:cxn ang="0">
                  <a:pos x="7" y="15"/>
                </a:cxn>
                <a:cxn ang="0">
                  <a:pos x="12" y="19"/>
                </a:cxn>
                <a:cxn ang="0">
                  <a:pos x="17" y="24"/>
                </a:cxn>
                <a:cxn ang="0">
                  <a:pos x="26" y="22"/>
                </a:cxn>
                <a:cxn ang="0">
                  <a:pos x="36" y="19"/>
                </a:cxn>
                <a:cxn ang="0">
                  <a:pos x="43" y="19"/>
                </a:cxn>
                <a:cxn ang="0">
                  <a:pos x="53" y="24"/>
                </a:cxn>
                <a:cxn ang="0">
                  <a:pos x="60" y="24"/>
                </a:cxn>
                <a:cxn ang="0">
                  <a:pos x="65" y="19"/>
                </a:cxn>
                <a:cxn ang="0">
                  <a:pos x="70" y="19"/>
                </a:cxn>
                <a:cxn ang="0">
                  <a:pos x="74" y="19"/>
                </a:cxn>
                <a:cxn ang="0">
                  <a:pos x="77" y="22"/>
                </a:cxn>
                <a:cxn ang="0">
                  <a:pos x="79" y="24"/>
                </a:cxn>
                <a:cxn ang="0">
                  <a:pos x="82" y="27"/>
                </a:cxn>
                <a:cxn ang="0">
                  <a:pos x="84" y="24"/>
                </a:cxn>
                <a:cxn ang="0">
                  <a:pos x="89" y="22"/>
                </a:cxn>
                <a:cxn ang="0">
                  <a:pos x="98" y="17"/>
                </a:cxn>
                <a:cxn ang="0">
                  <a:pos x="108" y="22"/>
                </a:cxn>
                <a:cxn ang="0">
                  <a:pos x="120" y="24"/>
                </a:cxn>
                <a:cxn ang="0">
                  <a:pos x="130" y="19"/>
                </a:cxn>
                <a:cxn ang="0">
                  <a:pos x="137" y="10"/>
                </a:cxn>
                <a:cxn ang="0">
                  <a:pos x="147" y="2"/>
                </a:cxn>
                <a:cxn ang="0">
                  <a:pos x="161" y="2"/>
                </a:cxn>
                <a:cxn ang="0">
                  <a:pos x="163" y="7"/>
                </a:cxn>
                <a:cxn ang="0">
                  <a:pos x="163" y="12"/>
                </a:cxn>
                <a:cxn ang="0">
                  <a:pos x="166" y="15"/>
                </a:cxn>
                <a:cxn ang="0">
                  <a:pos x="173" y="12"/>
                </a:cxn>
                <a:cxn ang="0">
                  <a:pos x="180" y="12"/>
                </a:cxn>
                <a:cxn ang="0">
                  <a:pos x="183" y="17"/>
                </a:cxn>
                <a:cxn ang="0">
                  <a:pos x="137" y="29"/>
                </a:cxn>
                <a:cxn ang="0">
                  <a:pos x="48" y="36"/>
                </a:cxn>
              </a:cxnLst>
              <a:rect l="0" t="0" r="r" b="b"/>
              <a:pathLst>
                <a:path w="183" h="36">
                  <a:moveTo>
                    <a:pt x="7" y="34"/>
                  </a:moveTo>
                  <a:lnTo>
                    <a:pt x="2" y="31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12" y="19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1" y="24"/>
                  </a:lnTo>
                  <a:lnTo>
                    <a:pt x="26" y="22"/>
                  </a:lnTo>
                  <a:lnTo>
                    <a:pt x="31" y="19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43" y="19"/>
                  </a:lnTo>
                  <a:lnTo>
                    <a:pt x="48" y="22"/>
                  </a:lnTo>
                  <a:lnTo>
                    <a:pt x="53" y="24"/>
                  </a:lnTo>
                  <a:lnTo>
                    <a:pt x="60" y="27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7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9" y="22"/>
                  </a:lnTo>
                  <a:lnTo>
                    <a:pt x="94" y="17"/>
                  </a:lnTo>
                  <a:lnTo>
                    <a:pt x="98" y="17"/>
                  </a:lnTo>
                  <a:lnTo>
                    <a:pt x="103" y="17"/>
                  </a:lnTo>
                  <a:lnTo>
                    <a:pt x="108" y="22"/>
                  </a:lnTo>
                  <a:lnTo>
                    <a:pt x="113" y="24"/>
                  </a:lnTo>
                  <a:lnTo>
                    <a:pt x="120" y="24"/>
                  </a:lnTo>
                  <a:lnTo>
                    <a:pt x="127" y="24"/>
                  </a:lnTo>
                  <a:lnTo>
                    <a:pt x="130" y="19"/>
                  </a:lnTo>
                  <a:lnTo>
                    <a:pt x="135" y="15"/>
                  </a:lnTo>
                  <a:lnTo>
                    <a:pt x="137" y="10"/>
                  </a:lnTo>
                  <a:lnTo>
                    <a:pt x="139" y="7"/>
                  </a:lnTo>
                  <a:lnTo>
                    <a:pt x="147" y="2"/>
                  </a:lnTo>
                  <a:lnTo>
                    <a:pt x="154" y="0"/>
                  </a:lnTo>
                  <a:lnTo>
                    <a:pt x="161" y="2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3" y="12"/>
                  </a:lnTo>
                  <a:lnTo>
                    <a:pt x="163" y="15"/>
                  </a:lnTo>
                  <a:lnTo>
                    <a:pt x="166" y="15"/>
                  </a:lnTo>
                  <a:lnTo>
                    <a:pt x="171" y="15"/>
                  </a:lnTo>
                  <a:lnTo>
                    <a:pt x="173" y="12"/>
                  </a:lnTo>
                  <a:lnTo>
                    <a:pt x="178" y="12"/>
                  </a:lnTo>
                  <a:lnTo>
                    <a:pt x="180" y="12"/>
                  </a:lnTo>
                  <a:lnTo>
                    <a:pt x="183" y="15"/>
                  </a:lnTo>
                  <a:lnTo>
                    <a:pt x="183" y="17"/>
                  </a:lnTo>
                  <a:lnTo>
                    <a:pt x="178" y="24"/>
                  </a:lnTo>
                  <a:lnTo>
                    <a:pt x="137" y="29"/>
                  </a:lnTo>
                  <a:lnTo>
                    <a:pt x="94" y="34"/>
                  </a:lnTo>
                  <a:lnTo>
                    <a:pt x="48" y="36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612" name="Freeform 236"/>
            <p:cNvSpPr>
              <a:spLocks/>
            </p:cNvSpPr>
            <p:nvPr/>
          </p:nvSpPr>
          <p:spPr bwMode="auto">
            <a:xfrm>
              <a:off x="2877" y="1285"/>
              <a:ext cx="178" cy="34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10" y="17"/>
                </a:cxn>
                <a:cxn ang="0">
                  <a:pos x="17" y="22"/>
                </a:cxn>
                <a:cxn ang="0">
                  <a:pos x="27" y="19"/>
                </a:cxn>
                <a:cxn ang="0">
                  <a:pos x="34" y="17"/>
                </a:cxn>
                <a:cxn ang="0">
                  <a:pos x="43" y="17"/>
                </a:cxn>
                <a:cxn ang="0">
                  <a:pos x="53" y="22"/>
                </a:cxn>
                <a:cxn ang="0">
                  <a:pos x="60" y="22"/>
                </a:cxn>
                <a:cxn ang="0">
                  <a:pos x="65" y="19"/>
                </a:cxn>
                <a:cxn ang="0">
                  <a:pos x="68" y="17"/>
                </a:cxn>
                <a:cxn ang="0">
                  <a:pos x="75" y="17"/>
                </a:cxn>
                <a:cxn ang="0">
                  <a:pos x="77" y="19"/>
                </a:cxn>
                <a:cxn ang="0">
                  <a:pos x="80" y="22"/>
                </a:cxn>
                <a:cxn ang="0">
                  <a:pos x="82" y="24"/>
                </a:cxn>
                <a:cxn ang="0">
                  <a:pos x="84" y="22"/>
                </a:cxn>
                <a:cxn ang="0">
                  <a:pos x="87" y="19"/>
                </a:cxn>
                <a:cxn ang="0">
                  <a:pos x="96" y="14"/>
                </a:cxn>
                <a:cxn ang="0">
                  <a:pos x="106" y="19"/>
                </a:cxn>
                <a:cxn ang="0">
                  <a:pos x="118" y="24"/>
                </a:cxn>
                <a:cxn ang="0">
                  <a:pos x="128" y="17"/>
                </a:cxn>
                <a:cxn ang="0">
                  <a:pos x="133" y="10"/>
                </a:cxn>
                <a:cxn ang="0">
                  <a:pos x="142" y="2"/>
                </a:cxn>
                <a:cxn ang="0">
                  <a:pos x="157" y="0"/>
                </a:cxn>
                <a:cxn ang="0">
                  <a:pos x="159" y="7"/>
                </a:cxn>
                <a:cxn ang="0">
                  <a:pos x="159" y="10"/>
                </a:cxn>
                <a:cxn ang="0">
                  <a:pos x="164" y="12"/>
                </a:cxn>
                <a:cxn ang="0">
                  <a:pos x="171" y="12"/>
                </a:cxn>
                <a:cxn ang="0">
                  <a:pos x="176" y="12"/>
                </a:cxn>
                <a:cxn ang="0">
                  <a:pos x="178" y="17"/>
                </a:cxn>
                <a:cxn ang="0">
                  <a:pos x="135" y="26"/>
                </a:cxn>
                <a:cxn ang="0">
                  <a:pos x="48" y="34"/>
                </a:cxn>
              </a:cxnLst>
              <a:rect l="0" t="0" r="r" b="b"/>
              <a:pathLst>
                <a:path w="178" h="34">
                  <a:moveTo>
                    <a:pt x="7" y="31"/>
                  </a:moveTo>
                  <a:lnTo>
                    <a:pt x="5" y="29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7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7"/>
                  </a:lnTo>
                  <a:lnTo>
                    <a:pt x="39" y="14"/>
                  </a:lnTo>
                  <a:lnTo>
                    <a:pt x="43" y="17"/>
                  </a:lnTo>
                  <a:lnTo>
                    <a:pt x="48" y="19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8" y="17"/>
                  </a:lnTo>
                  <a:lnTo>
                    <a:pt x="72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7" y="19"/>
                  </a:lnTo>
                  <a:lnTo>
                    <a:pt x="92" y="17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1" y="22"/>
                  </a:lnTo>
                  <a:lnTo>
                    <a:pt x="118" y="24"/>
                  </a:lnTo>
                  <a:lnTo>
                    <a:pt x="123" y="22"/>
                  </a:lnTo>
                  <a:lnTo>
                    <a:pt x="128" y="17"/>
                  </a:lnTo>
                  <a:lnTo>
                    <a:pt x="130" y="12"/>
                  </a:lnTo>
                  <a:lnTo>
                    <a:pt x="133" y="10"/>
                  </a:lnTo>
                  <a:lnTo>
                    <a:pt x="137" y="5"/>
                  </a:lnTo>
                  <a:lnTo>
                    <a:pt x="142" y="2"/>
                  </a:lnTo>
                  <a:lnTo>
                    <a:pt x="149" y="0"/>
                  </a:lnTo>
                  <a:lnTo>
                    <a:pt x="157" y="0"/>
                  </a:lnTo>
                  <a:lnTo>
                    <a:pt x="159" y="5"/>
                  </a:lnTo>
                  <a:lnTo>
                    <a:pt x="159" y="7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61" y="12"/>
                  </a:lnTo>
                  <a:lnTo>
                    <a:pt x="164" y="12"/>
                  </a:lnTo>
                  <a:lnTo>
                    <a:pt x="166" y="12"/>
                  </a:lnTo>
                  <a:lnTo>
                    <a:pt x="171" y="12"/>
                  </a:lnTo>
                  <a:lnTo>
                    <a:pt x="173" y="10"/>
                  </a:lnTo>
                  <a:lnTo>
                    <a:pt x="176" y="12"/>
                  </a:lnTo>
                  <a:lnTo>
                    <a:pt x="178" y="12"/>
                  </a:lnTo>
                  <a:lnTo>
                    <a:pt x="178" y="17"/>
                  </a:lnTo>
                  <a:lnTo>
                    <a:pt x="173" y="22"/>
                  </a:lnTo>
                  <a:lnTo>
                    <a:pt x="135" y="26"/>
                  </a:lnTo>
                  <a:lnTo>
                    <a:pt x="92" y="31"/>
                  </a:lnTo>
                  <a:lnTo>
                    <a:pt x="48" y="34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70319" name="Group 943"/>
          <p:cNvGrpSpPr>
            <a:grpSpLocks/>
          </p:cNvGrpSpPr>
          <p:nvPr/>
        </p:nvGrpSpPr>
        <p:grpSpPr bwMode="auto">
          <a:xfrm>
            <a:off x="7219950" y="2994025"/>
            <a:ext cx="1620838" cy="1981200"/>
            <a:chOff x="4364" y="2662"/>
            <a:chExt cx="1021" cy="1248"/>
          </a:xfrm>
        </p:grpSpPr>
        <p:grpSp>
          <p:nvGrpSpPr>
            <p:cNvPr id="869815" name="Group 439"/>
            <p:cNvGrpSpPr>
              <a:grpSpLocks/>
            </p:cNvGrpSpPr>
            <p:nvPr/>
          </p:nvGrpSpPr>
          <p:grpSpPr bwMode="auto">
            <a:xfrm>
              <a:off x="4364" y="2662"/>
              <a:ext cx="1021" cy="1248"/>
              <a:chOff x="4364" y="2662"/>
              <a:chExt cx="1021" cy="1248"/>
            </a:xfrm>
          </p:grpSpPr>
          <p:sp>
            <p:nvSpPr>
              <p:cNvPr id="869615" name="Rectangle 239"/>
              <p:cNvSpPr>
                <a:spLocks noChangeArrowheads="1"/>
              </p:cNvSpPr>
              <p:nvPr/>
            </p:nvSpPr>
            <p:spPr bwMode="auto">
              <a:xfrm>
                <a:off x="4409" y="3846"/>
                <a:ext cx="934" cy="63"/>
              </a:xfrm>
              <a:prstGeom prst="rect">
                <a:avLst/>
              </a:prstGeom>
              <a:solidFill>
                <a:srgbClr val="CCB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16" name="Rectangle 240"/>
              <p:cNvSpPr>
                <a:spLocks noChangeArrowheads="1"/>
              </p:cNvSpPr>
              <p:nvPr/>
            </p:nvSpPr>
            <p:spPr bwMode="auto">
              <a:xfrm>
                <a:off x="4409" y="3812"/>
                <a:ext cx="934" cy="63"/>
              </a:xfrm>
              <a:prstGeom prst="rect">
                <a:avLst/>
              </a:prstGeom>
              <a:solidFill>
                <a:srgbClr val="CCB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17" name="Rectangle 241"/>
              <p:cNvSpPr>
                <a:spLocks noChangeArrowheads="1"/>
              </p:cNvSpPr>
              <p:nvPr/>
            </p:nvSpPr>
            <p:spPr bwMode="auto">
              <a:xfrm>
                <a:off x="4409" y="3778"/>
                <a:ext cx="934" cy="63"/>
              </a:xfrm>
              <a:prstGeom prst="rect">
                <a:avLst/>
              </a:prstGeom>
              <a:solidFill>
                <a:srgbClr val="C4AC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18" name="Rectangle 242"/>
              <p:cNvSpPr>
                <a:spLocks noChangeArrowheads="1"/>
              </p:cNvSpPr>
              <p:nvPr/>
            </p:nvSpPr>
            <p:spPr bwMode="auto">
              <a:xfrm>
                <a:off x="4409" y="3744"/>
                <a:ext cx="934" cy="63"/>
              </a:xfrm>
              <a:prstGeom prst="rect">
                <a:avLst/>
              </a:prstGeom>
              <a:solidFill>
                <a:srgbClr val="BBA5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19" name="Rectangle 243"/>
              <p:cNvSpPr>
                <a:spLocks noChangeArrowheads="1"/>
              </p:cNvSpPr>
              <p:nvPr/>
            </p:nvSpPr>
            <p:spPr bwMode="auto">
              <a:xfrm>
                <a:off x="4409" y="3710"/>
                <a:ext cx="934" cy="64"/>
              </a:xfrm>
              <a:prstGeom prst="rect">
                <a:avLst/>
              </a:prstGeom>
              <a:solidFill>
                <a:srgbClr val="B39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0" name="Rectangle 244"/>
              <p:cNvSpPr>
                <a:spLocks noChangeArrowheads="1"/>
              </p:cNvSpPr>
              <p:nvPr/>
            </p:nvSpPr>
            <p:spPr bwMode="auto">
              <a:xfrm>
                <a:off x="4409" y="3676"/>
                <a:ext cx="934" cy="64"/>
              </a:xfrm>
              <a:prstGeom prst="rect">
                <a:avLst/>
              </a:prstGeom>
              <a:solidFill>
                <a:srgbClr val="AA9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1" name="Rectangle 245"/>
              <p:cNvSpPr>
                <a:spLocks noChangeArrowheads="1"/>
              </p:cNvSpPr>
              <p:nvPr/>
            </p:nvSpPr>
            <p:spPr bwMode="auto">
              <a:xfrm>
                <a:off x="4409" y="3642"/>
                <a:ext cx="934" cy="64"/>
              </a:xfrm>
              <a:prstGeom prst="rect">
                <a:avLst/>
              </a:prstGeom>
              <a:solidFill>
                <a:srgbClr val="A28E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2" name="Rectangle 246"/>
              <p:cNvSpPr>
                <a:spLocks noChangeArrowheads="1"/>
              </p:cNvSpPr>
              <p:nvPr/>
            </p:nvSpPr>
            <p:spPr bwMode="auto">
              <a:xfrm>
                <a:off x="4409" y="3609"/>
                <a:ext cx="934" cy="63"/>
              </a:xfrm>
              <a:prstGeom prst="rect">
                <a:avLst/>
              </a:prstGeom>
              <a:solidFill>
                <a:srgbClr val="9987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3" name="Rectangle 247"/>
              <p:cNvSpPr>
                <a:spLocks noChangeArrowheads="1"/>
              </p:cNvSpPr>
              <p:nvPr/>
            </p:nvSpPr>
            <p:spPr bwMode="auto">
              <a:xfrm>
                <a:off x="4409" y="3575"/>
                <a:ext cx="934" cy="63"/>
              </a:xfrm>
              <a:prstGeom prst="rect">
                <a:avLst/>
              </a:prstGeom>
              <a:solidFill>
                <a:srgbClr val="917F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4" name="Rectangle 248"/>
              <p:cNvSpPr>
                <a:spLocks noChangeArrowheads="1"/>
              </p:cNvSpPr>
              <p:nvPr/>
            </p:nvSpPr>
            <p:spPr bwMode="auto">
              <a:xfrm>
                <a:off x="4409" y="3541"/>
                <a:ext cx="934" cy="63"/>
              </a:xfrm>
              <a:prstGeom prst="rect">
                <a:avLst/>
              </a:prstGeom>
              <a:solidFill>
                <a:srgbClr val="887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5" name="Rectangle 249"/>
              <p:cNvSpPr>
                <a:spLocks noChangeArrowheads="1"/>
              </p:cNvSpPr>
              <p:nvPr/>
            </p:nvSpPr>
            <p:spPr bwMode="auto">
              <a:xfrm>
                <a:off x="4409" y="3508"/>
                <a:ext cx="934" cy="62"/>
              </a:xfrm>
              <a:prstGeom prst="rect">
                <a:avLst/>
              </a:prstGeom>
              <a:solidFill>
                <a:srgbClr val="8070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6" name="Rectangle 250"/>
              <p:cNvSpPr>
                <a:spLocks noChangeArrowheads="1"/>
              </p:cNvSpPr>
              <p:nvPr/>
            </p:nvSpPr>
            <p:spPr bwMode="auto">
              <a:xfrm>
                <a:off x="4409" y="3474"/>
                <a:ext cx="934" cy="62"/>
              </a:xfrm>
              <a:prstGeom prst="rect">
                <a:avLst/>
              </a:prstGeom>
              <a:solidFill>
                <a:srgbClr val="7769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7" name="Rectangle 251"/>
              <p:cNvSpPr>
                <a:spLocks noChangeArrowheads="1"/>
              </p:cNvSpPr>
              <p:nvPr/>
            </p:nvSpPr>
            <p:spPr bwMode="auto">
              <a:xfrm>
                <a:off x="4409" y="3439"/>
                <a:ext cx="934" cy="64"/>
              </a:xfrm>
              <a:prstGeom prst="rect">
                <a:avLst/>
              </a:prstGeom>
              <a:solidFill>
                <a:srgbClr val="6F61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8" name="Rectangle 252"/>
              <p:cNvSpPr>
                <a:spLocks noChangeArrowheads="1"/>
              </p:cNvSpPr>
              <p:nvPr/>
            </p:nvSpPr>
            <p:spPr bwMode="auto">
              <a:xfrm>
                <a:off x="4409" y="3405"/>
                <a:ext cx="934" cy="64"/>
              </a:xfrm>
              <a:prstGeom prst="rect">
                <a:avLst/>
              </a:prstGeom>
              <a:solidFill>
                <a:srgbClr val="665A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29" name="Rectangle 253"/>
              <p:cNvSpPr>
                <a:spLocks noChangeArrowheads="1"/>
              </p:cNvSpPr>
              <p:nvPr/>
            </p:nvSpPr>
            <p:spPr bwMode="auto">
              <a:xfrm>
                <a:off x="4409" y="3371"/>
                <a:ext cx="934" cy="64"/>
              </a:xfrm>
              <a:prstGeom prst="rect">
                <a:avLst/>
              </a:prstGeom>
              <a:solidFill>
                <a:srgbClr val="5E53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0" name="Rectangle 254"/>
              <p:cNvSpPr>
                <a:spLocks noChangeArrowheads="1"/>
              </p:cNvSpPr>
              <p:nvPr/>
            </p:nvSpPr>
            <p:spPr bwMode="auto">
              <a:xfrm>
                <a:off x="4409" y="3338"/>
                <a:ext cx="934" cy="63"/>
              </a:xfrm>
              <a:prstGeom prst="rect">
                <a:avLst/>
              </a:prstGeom>
              <a:solidFill>
                <a:srgbClr val="554B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1" name="Rectangle 255"/>
              <p:cNvSpPr>
                <a:spLocks noChangeArrowheads="1"/>
              </p:cNvSpPr>
              <p:nvPr/>
            </p:nvSpPr>
            <p:spPr bwMode="auto">
              <a:xfrm>
                <a:off x="4409" y="3304"/>
                <a:ext cx="934" cy="63"/>
              </a:xfrm>
              <a:prstGeom prst="rect">
                <a:avLst/>
              </a:prstGeom>
              <a:solidFill>
                <a:srgbClr val="4D44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2" name="Rectangle 256"/>
              <p:cNvSpPr>
                <a:spLocks noChangeArrowheads="1"/>
              </p:cNvSpPr>
              <p:nvPr/>
            </p:nvSpPr>
            <p:spPr bwMode="auto">
              <a:xfrm>
                <a:off x="4409" y="3270"/>
                <a:ext cx="934" cy="63"/>
              </a:xfrm>
              <a:prstGeom prst="rect">
                <a:avLst/>
              </a:prstGeom>
              <a:solidFill>
                <a:srgbClr val="443C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3" name="Rectangle 257"/>
              <p:cNvSpPr>
                <a:spLocks noChangeArrowheads="1"/>
              </p:cNvSpPr>
              <p:nvPr/>
            </p:nvSpPr>
            <p:spPr bwMode="auto">
              <a:xfrm>
                <a:off x="4409" y="3237"/>
                <a:ext cx="934" cy="62"/>
              </a:xfrm>
              <a:prstGeom prst="rect">
                <a:avLst/>
              </a:prstGeom>
              <a:solidFill>
                <a:srgbClr val="3C35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4" name="Rectangle 258"/>
              <p:cNvSpPr>
                <a:spLocks noChangeArrowheads="1"/>
              </p:cNvSpPr>
              <p:nvPr/>
            </p:nvSpPr>
            <p:spPr bwMode="auto">
              <a:xfrm>
                <a:off x="4409" y="3203"/>
                <a:ext cx="934" cy="62"/>
              </a:xfrm>
              <a:prstGeom prst="rect">
                <a:avLst/>
              </a:prstGeom>
              <a:solidFill>
                <a:srgbClr val="332D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5" name="Rectangle 259"/>
              <p:cNvSpPr>
                <a:spLocks noChangeArrowheads="1"/>
              </p:cNvSpPr>
              <p:nvPr/>
            </p:nvSpPr>
            <p:spPr bwMode="auto">
              <a:xfrm>
                <a:off x="4409" y="3169"/>
                <a:ext cx="934" cy="63"/>
              </a:xfrm>
              <a:prstGeom prst="rect">
                <a:avLst/>
              </a:prstGeom>
              <a:solidFill>
                <a:srgbClr val="2B2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6" name="Rectangle 260"/>
              <p:cNvSpPr>
                <a:spLocks noChangeArrowheads="1"/>
              </p:cNvSpPr>
              <p:nvPr/>
            </p:nvSpPr>
            <p:spPr bwMode="auto">
              <a:xfrm>
                <a:off x="4409" y="3134"/>
                <a:ext cx="934" cy="64"/>
              </a:xfrm>
              <a:prstGeom prst="rect">
                <a:avLst/>
              </a:prstGeom>
              <a:solidFill>
                <a:srgbClr val="221E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7" name="Rectangle 261"/>
              <p:cNvSpPr>
                <a:spLocks noChangeArrowheads="1"/>
              </p:cNvSpPr>
              <p:nvPr/>
            </p:nvSpPr>
            <p:spPr bwMode="auto">
              <a:xfrm>
                <a:off x="4409" y="3101"/>
                <a:ext cx="934" cy="63"/>
              </a:xfrm>
              <a:prstGeom prst="rect">
                <a:avLst/>
              </a:prstGeom>
              <a:solidFill>
                <a:srgbClr val="1A17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8" name="Freeform 262"/>
              <p:cNvSpPr>
                <a:spLocks noEditPoints="1"/>
              </p:cNvSpPr>
              <p:nvPr/>
            </p:nvSpPr>
            <p:spPr bwMode="auto">
              <a:xfrm>
                <a:off x="4407" y="3100"/>
                <a:ext cx="934" cy="806"/>
              </a:xfrm>
              <a:custGeom>
                <a:avLst/>
                <a:gdLst/>
                <a:ahLst/>
                <a:cxnLst>
                  <a:cxn ang="0">
                    <a:pos x="9" y="281"/>
                  </a:cxn>
                  <a:cxn ang="0">
                    <a:pos x="21" y="243"/>
                  </a:cxn>
                  <a:cxn ang="0">
                    <a:pos x="37" y="214"/>
                  </a:cxn>
                  <a:cxn ang="0">
                    <a:pos x="54" y="192"/>
                  </a:cxn>
                  <a:cxn ang="0">
                    <a:pos x="82" y="174"/>
                  </a:cxn>
                  <a:cxn ang="0">
                    <a:pos x="124" y="166"/>
                  </a:cxn>
                  <a:cxn ang="0">
                    <a:pos x="145" y="157"/>
                  </a:cxn>
                  <a:cxn ang="0">
                    <a:pos x="154" y="132"/>
                  </a:cxn>
                  <a:cxn ang="0">
                    <a:pos x="183" y="102"/>
                  </a:cxn>
                  <a:cxn ang="0">
                    <a:pos x="220" y="84"/>
                  </a:cxn>
                  <a:cxn ang="0">
                    <a:pos x="245" y="87"/>
                  </a:cxn>
                  <a:cxn ang="0">
                    <a:pos x="249" y="83"/>
                  </a:cxn>
                  <a:cxn ang="0">
                    <a:pos x="254" y="74"/>
                  </a:cxn>
                  <a:cxn ang="0">
                    <a:pos x="273" y="70"/>
                  </a:cxn>
                  <a:cxn ang="0">
                    <a:pos x="292" y="70"/>
                  </a:cxn>
                  <a:cxn ang="0">
                    <a:pos x="293" y="66"/>
                  </a:cxn>
                  <a:cxn ang="0">
                    <a:pos x="290" y="60"/>
                  </a:cxn>
                  <a:cxn ang="0">
                    <a:pos x="294" y="49"/>
                  </a:cxn>
                  <a:cxn ang="0">
                    <a:pos x="314" y="32"/>
                  </a:cxn>
                  <a:cxn ang="0">
                    <a:pos x="347" y="13"/>
                  </a:cxn>
                  <a:cxn ang="0">
                    <a:pos x="388" y="5"/>
                  </a:cxn>
                  <a:cxn ang="0">
                    <a:pos x="417" y="12"/>
                  </a:cxn>
                  <a:cxn ang="0">
                    <a:pos x="433" y="26"/>
                  </a:cxn>
                  <a:cxn ang="0">
                    <a:pos x="451" y="51"/>
                  </a:cxn>
                  <a:cxn ang="0">
                    <a:pos x="471" y="63"/>
                  </a:cxn>
                  <a:cxn ang="0">
                    <a:pos x="502" y="55"/>
                  </a:cxn>
                  <a:cxn ang="0">
                    <a:pos x="538" y="46"/>
                  </a:cxn>
                  <a:cxn ang="0">
                    <a:pos x="553" y="51"/>
                  </a:cxn>
                  <a:cxn ang="0">
                    <a:pos x="563" y="64"/>
                  </a:cxn>
                  <a:cxn ang="0">
                    <a:pos x="567" y="64"/>
                  </a:cxn>
                  <a:cxn ang="0">
                    <a:pos x="591" y="47"/>
                  </a:cxn>
                  <a:cxn ang="0">
                    <a:pos x="625" y="45"/>
                  </a:cxn>
                  <a:cxn ang="0">
                    <a:pos x="664" y="52"/>
                  </a:cxn>
                  <a:cxn ang="0">
                    <a:pos x="713" y="73"/>
                  </a:cxn>
                  <a:cxn ang="0">
                    <a:pos x="728" y="92"/>
                  </a:cxn>
                  <a:cxn ang="0">
                    <a:pos x="728" y="121"/>
                  </a:cxn>
                  <a:cxn ang="0">
                    <a:pos x="722" y="146"/>
                  </a:cxn>
                  <a:cxn ang="0">
                    <a:pos x="722" y="157"/>
                  </a:cxn>
                  <a:cxn ang="0">
                    <a:pos x="740" y="162"/>
                  </a:cxn>
                  <a:cxn ang="0">
                    <a:pos x="759" y="174"/>
                  </a:cxn>
                  <a:cxn ang="0">
                    <a:pos x="783" y="185"/>
                  </a:cxn>
                  <a:cxn ang="0">
                    <a:pos x="807" y="194"/>
                  </a:cxn>
                  <a:cxn ang="0">
                    <a:pos x="814" y="208"/>
                  </a:cxn>
                  <a:cxn ang="0">
                    <a:pos x="828" y="219"/>
                  </a:cxn>
                  <a:cxn ang="0">
                    <a:pos x="850" y="220"/>
                  </a:cxn>
                  <a:cxn ang="0">
                    <a:pos x="880" y="226"/>
                  </a:cxn>
                  <a:cxn ang="0">
                    <a:pos x="909" y="243"/>
                  </a:cxn>
                  <a:cxn ang="0">
                    <a:pos x="924" y="267"/>
                  </a:cxn>
                  <a:cxn ang="0">
                    <a:pos x="929" y="291"/>
                  </a:cxn>
                  <a:cxn ang="0">
                    <a:pos x="930" y="804"/>
                  </a:cxn>
                  <a:cxn ang="0">
                    <a:pos x="2" y="305"/>
                  </a:cxn>
                  <a:cxn ang="0">
                    <a:pos x="0" y="806"/>
                  </a:cxn>
                  <a:cxn ang="0">
                    <a:pos x="934" y="0"/>
                  </a:cxn>
                </a:cxnLst>
                <a:rect l="0" t="0" r="r" b="b"/>
                <a:pathLst>
                  <a:path w="934" h="806">
                    <a:moveTo>
                      <a:pt x="2" y="305"/>
                    </a:moveTo>
                    <a:lnTo>
                      <a:pt x="9" y="281"/>
                    </a:lnTo>
                    <a:lnTo>
                      <a:pt x="15" y="260"/>
                    </a:lnTo>
                    <a:lnTo>
                      <a:pt x="21" y="243"/>
                    </a:lnTo>
                    <a:lnTo>
                      <a:pt x="29" y="226"/>
                    </a:lnTo>
                    <a:lnTo>
                      <a:pt x="37" y="214"/>
                    </a:lnTo>
                    <a:lnTo>
                      <a:pt x="45" y="202"/>
                    </a:lnTo>
                    <a:lnTo>
                      <a:pt x="54" y="192"/>
                    </a:lnTo>
                    <a:lnTo>
                      <a:pt x="63" y="185"/>
                    </a:lnTo>
                    <a:lnTo>
                      <a:pt x="82" y="174"/>
                    </a:lnTo>
                    <a:lnTo>
                      <a:pt x="102" y="168"/>
                    </a:lnTo>
                    <a:lnTo>
                      <a:pt x="124" y="166"/>
                    </a:lnTo>
                    <a:lnTo>
                      <a:pt x="145" y="166"/>
                    </a:lnTo>
                    <a:lnTo>
                      <a:pt x="145" y="157"/>
                    </a:lnTo>
                    <a:lnTo>
                      <a:pt x="146" y="150"/>
                    </a:lnTo>
                    <a:lnTo>
                      <a:pt x="154" y="132"/>
                    </a:lnTo>
                    <a:lnTo>
                      <a:pt x="168" y="116"/>
                    </a:lnTo>
                    <a:lnTo>
                      <a:pt x="183" y="102"/>
                    </a:lnTo>
                    <a:lnTo>
                      <a:pt x="202" y="90"/>
                    </a:lnTo>
                    <a:lnTo>
                      <a:pt x="220" y="84"/>
                    </a:lnTo>
                    <a:lnTo>
                      <a:pt x="237" y="84"/>
                    </a:lnTo>
                    <a:lnTo>
                      <a:pt x="245" y="87"/>
                    </a:lnTo>
                    <a:lnTo>
                      <a:pt x="251" y="90"/>
                    </a:lnTo>
                    <a:lnTo>
                      <a:pt x="249" y="83"/>
                    </a:lnTo>
                    <a:lnTo>
                      <a:pt x="250" y="78"/>
                    </a:lnTo>
                    <a:lnTo>
                      <a:pt x="254" y="74"/>
                    </a:lnTo>
                    <a:lnTo>
                      <a:pt x="259" y="73"/>
                    </a:lnTo>
                    <a:lnTo>
                      <a:pt x="273" y="70"/>
                    </a:lnTo>
                    <a:lnTo>
                      <a:pt x="287" y="70"/>
                    </a:lnTo>
                    <a:lnTo>
                      <a:pt x="292" y="70"/>
                    </a:lnTo>
                    <a:lnTo>
                      <a:pt x="293" y="69"/>
                    </a:lnTo>
                    <a:lnTo>
                      <a:pt x="293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5"/>
                    </a:lnTo>
                    <a:lnTo>
                      <a:pt x="294" y="49"/>
                    </a:lnTo>
                    <a:lnTo>
                      <a:pt x="302" y="41"/>
                    </a:lnTo>
                    <a:lnTo>
                      <a:pt x="314" y="32"/>
                    </a:lnTo>
                    <a:lnTo>
                      <a:pt x="329" y="22"/>
                    </a:lnTo>
                    <a:lnTo>
                      <a:pt x="347" y="13"/>
                    </a:lnTo>
                    <a:lnTo>
                      <a:pt x="367" y="7"/>
                    </a:lnTo>
                    <a:lnTo>
                      <a:pt x="388" y="5"/>
                    </a:lnTo>
                    <a:lnTo>
                      <a:pt x="408" y="7"/>
                    </a:lnTo>
                    <a:lnTo>
                      <a:pt x="417" y="12"/>
                    </a:lnTo>
                    <a:lnTo>
                      <a:pt x="425" y="18"/>
                    </a:lnTo>
                    <a:lnTo>
                      <a:pt x="433" y="26"/>
                    </a:lnTo>
                    <a:lnTo>
                      <a:pt x="441" y="37"/>
                    </a:lnTo>
                    <a:lnTo>
                      <a:pt x="451" y="51"/>
                    </a:lnTo>
                    <a:lnTo>
                      <a:pt x="461" y="59"/>
                    </a:lnTo>
                    <a:lnTo>
                      <a:pt x="471" y="63"/>
                    </a:lnTo>
                    <a:lnTo>
                      <a:pt x="481" y="63"/>
                    </a:lnTo>
                    <a:lnTo>
                      <a:pt x="502" y="55"/>
                    </a:lnTo>
                    <a:lnTo>
                      <a:pt x="525" y="47"/>
                    </a:lnTo>
                    <a:lnTo>
                      <a:pt x="538" y="46"/>
                    </a:lnTo>
                    <a:lnTo>
                      <a:pt x="547" y="47"/>
                    </a:lnTo>
                    <a:lnTo>
                      <a:pt x="553" y="51"/>
                    </a:lnTo>
                    <a:lnTo>
                      <a:pt x="558" y="56"/>
                    </a:lnTo>
                    <a:lnTo>
                      <a:pt x="563" y="64"/>
                    </a:lnTo>
                    <a:lnTo>
                      <a:pt x="564" y="65"/>
                    </a:lnTo>
                    <a:lnTo>
                      <a:pt x="567" y="64"/>
                    </a:lnTo>
                    <a:lnTo>
                      <a:pt x="577" y="54"/>
                    </a:lnTo>
                    <a:lnTo>
                      <a:pt x="591" y="47"/>
                    </a:lnTo>
                    <a:lnTo>
                      <a:pt x="606" y="44"/>
                    </a:lnTo>
                    <a:lnTo>
                      <a:pt x="625" y="45"/>
                    </a:lnTo>
                    <a:lnTo>
                      <a:pt x="644" y="47"/>
                    </a:lnTo>
                    <a:lnTo>
                      <a:pt x="664" y="52"/>
                    </a:lnTo>
                    <a:lnTo>
                      <a:pt x="704" y="68"/>
                    </a:lnTo>
                    <a:lnTo>
                      <a:pt x="713" y="73"/>
                    </a:lnTo>
                    <a:lnTo>
                      <a:pt x="720" y="78"/>
                    </a:lnTo>
                    <a:lnTo>
                      <a:pt x="728" y="92"/>
                    </a:lnTo>
                    <a:lnTo>
                      <a:pt x="730" y="105"/>
                    </a:lnTo>
                    <a:lnTo>
                      <a:pt x="728" y="121"/>
                    </a:lnTo>
                    <a:lnTo>
                      <a:pt x="725" y="134"/>
                    </a:lnTo>
                    <a:lnTo>
                      <a:pt x="722" y="146"/>
                    </a:lnTo>
                    <a:lnTo>
                      <a:pt x="720" y="153"/>
                    </a:lnTo>
                    <a:lnTo>
                      <a:pt x="722" y="157"/>
                    </a:lnTo>
                    <a:lnTo>
                      <a:pt x="732" y="160"/>
                    </a:lnTo>
                    <a:lnTo>
                      <a:pt x="740" y="162"/>
                    </a:lnTo>
                    <a:lnTo>
                      <a:pt x="751" y="170"/>
                    </a:lnTo>
                    <a:lnTo>
                      <a:pt x="759" y="174"/>
                    </a:lnTo>
                    <a:lnTo>
                      <a:pt x="769" y="179"/>
                    </a:lnTo>
                    <a:lnTo>
                      <a:pt x="783" y="185"/>
                    </a:lnTo>
                    <a:lnTo>
                      <a:pt x="802" y="191"/>
                    </a:lnTo>
                    <a:lnTo>
                      <a:pt x="807" y="194"/>
                    </a:lnTo>
                    <a:lnTo>
                      <a:pt x="811" y="197"/>
                    </a:lnTo>
                    <a:lnTo>
                      <a:pt x="814" y="208"/>
                    </a:lnTo>
                    <a:lnTo>
                      <a:pt x="822" y="216"/>
                    </a:lnTo>
                    <a:lnTo>
                      <a:pt x="828" y="219"/>
                    </a:lnTo>
                    <a:lnTo>
                      <a:pt x="837" y="220"/>
                    </a:lnTo>
                    <a:lnTo>
                      <a:pt x="850" y="220"/>
                    </a:lnTo>
                    <a:lnTo>
                      <a:pt x="865" y="223"/>
                    </a:lnTo>
                    <a:lnTo>
                      <a:pt x="880" y="226"/>
                    </a:lnTo>
                    <a:lnTo>
                      <a:pt x="895" y="233"/>
                    </a:lnTo>
                    <a:lnTo>
                      <a:pt x="909" y="243"/>
                    </a:lnTo>
                    <a:lnTo>
                      <a:pt x="920" y="258"/>
                    </a:lnTo>
                    <a:lnTo>
                      <a:pt x="924" y="267"/>
                    </a:lnTo>
                    <a:lnTo>
                      <a:pt x="928" y="278"/>
                    </a:lnTo>
                    <a:lnTo>
                      <a:pt x="929" y="291"/>
                    </a:lnTo>
                    <a:lnTo>
                      <a:pt x="930" y="305"/>
                    </a:lnTo>
                    <a:lnTo>
                      <a:pt x="930" y="804"/>
                    </a:lnTo>
                    <a:lnTo>
                      <a:pt x="2" y="804"/>
                    </a:lnTo>
                    <a:lnTo>
                      <a:pt x="2" y="305"/>
                    </a:lnTo>
                    <a:close/>
                    <a:moveTo>
                      <a:pt x="0" y="0"/>
                    </a:moveTo>
                    <a:lnTo>
                      <a:pt x="0" y="806"/>
                    </a:lnTo>
                    <a:lnTo>
                      <a:pt x="934" y="806"/>
                    </a:lnTo>
                    <a:lnTo>
                      <a:pt x="9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39" name="Oval 263"/>
              <p:cNvSpPr>
                <a:spLocks noChangeArrowheads="1"/>
              </p:cNvSpPr>
              <p:nvPr/>
            </p:nvSpPr>
            <p:spPr bwMode="auto">
              <a:xfrm>
                <a:off x="5029" y="3387"/>
                <a:ext cx="162" cy="31"/>
              </a:xfrm>
              <a:prstGeom prst="ellipse">
                <a:avLst/>
              </a:pr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0" name="Freeform 264"/>
              <p:cNvSpPr>
                <a:spLocks/>
              </p:cNvSpPr>
              <p:nvPr/>
            </p:nvSpPr>
            <p:spPr bwMode="auto">
              <a:xfrm>
                <a:off x="5005" y="3267"/>
                <a:ext cx="210" cy="88"/>
              </a:xfrm>
              <a:custGeom>
                <a:avLst/>
                <a:gdLst/>
                <a:ahLst/>
                <a:cxnLst>
                  <a:cxn ang="0">
                    <a:pos x="115" y="88"/>
                  </a:cxn>
                  <a:cxn ang="0">
                    <a:pos x="138" y="87"/>
                  </a:cxn>
                  <a:cxn ang="0">
                    <a:pos x="157" y="86"/>
                  </a:cxn>
                  <a:cxn ang="0">
                    <a:pos x="172" y="85"/>
                  </a:cxn>
                  <a:cxn ang="0">
                    <a:pos x="185" y="82"/>
                  </a:cxn>
                  <a:cxn ang="0">
                    <a:pos x="195" y="80"/>
                  </a:cxn>
                  <a:cxn ang="0">
                    <a:pos x="201" y="77"/>
                  </a:cxn>
                  <a:cxn ang="0">
                    <a:pos x="206" y="75"/>
                  </a:cxn>
                  <a:cxn ang="0">
                    <a:pos x="209" y="71"/>
                  </a:cxn>
                  <a:cxn ang="0">
                    <a:pos x="210" y="66"/>
                  </a:cxn>
                  <a:cxn ang="0">
                    <a:pos x="207" y="61"/>
                  </a:cxn>
                  <a:cxn ang="0">
                    <a:pos x="204" y="57"/>
                  </a:cxn>
                  <a:cxn ang="0">
                    <a:pos x="202" y="56"/>
                  </a:cxn>
                  <a:cxn ang="0">
                    <a:pos x="105" y="0"/>
                  </a:cxn>
                  <a:cxn ang="0">
                    <a:pos x="8" y="56"/>
                  </a:cxn>
                  <a:cxn ang="0">
                    <a:pos x="7" y="57"/>
                  </a:cxn>
                  <a:cxn ang="0">
                    <a:pos x="3" y="61"/>
                  </a:cxn>
                  <a:cxn ang="0">
                    <a:pos x="0" y="66"/>
                  </a:cxn>
                  <a:cxn ang="0">
                    <a:pos x="2" y="71"/>
                  </a:cxn>
                  <a:cxn ang="0">
                    <a:pos x="4" y="75"/>
                  </a:cxn>
                  <a:cxn ang="0">
                    <a:pos x="9" y="77"/>
                  </a:cxn>
                  <a:cxn ang="0">
                    <a:pos x="16" y="80"/>
                  </a:cxn>
                  <a:cxn ang="0">
                    <a:pos x="26" y="82"/>
                  </a:cxn>
                  <a:cxn ang="0">
                    <a:pos x="38" y="85"/>
                  </a:cxn>
                  <a:cxn ang="0">
                    <a:pos x="53" y="86"/>
                  </a:cxn>
                  <a:cxn ang="0">
                    <a:pos x="72" y="87"/>
                  </a:cxn>
                  <a:cxn ang="0">
                    <a:pos x="95" y="88"/>
                  </a:cxn>
                  <a:cxn ang="0">
                    <a:pos x="115" y="88"/>
                  </a:cxn>
                </a:cxnLst>
                <a:rect l="0" t="0" r="r" b="b"/>
                <a:pathLst>
                  <a:path w="210" h="88">
                    <a:moveTo>
                      <a:pt x="115" y="88"/>
                    </a:moveTo>
                    <a:lnTo>
                      <a:pt x="138" y="87"/>
                    </a:lnTo>
                    <a:lnTo>
                      <a:pt x="157" y="86"/>
                    </a:lnTo>
                    <a:lnTo>
                      <a:pt x="172" y="85"/>
                    </a:lnTo>
                    <a:lnTo>
                      <a:pt x="185" y="82"/>
                    </a:lnTo>
                    <a:lnTo>
                      <a:pt x="195" y="80"/>
                    </a:lnTo>
                    <a:lnTo>
                      <a:pt x="201" y="77"/>
                    </a:lnTo>
                    <a:lnTo>
                      <a:pt x="206" y="75"/>
                    </a:lnTo>
                    <a:lnTo>
                      <a:pt x="209" y="71"/>
                    </a:lnTo>
                    <a:lnTo>
                      <a:pt x="210" y="66"/>
                    </a:lnTo>
                    <a:lnTo>
                      <a:pt x="207" y="61"/>
                    </a:lnTo>
                    <a:lnTo>
                      <a:pt x="204" y="57"/>
                    </a:lnTo>
                    <a:lnTo>
                      <a:pt x="202" y="56"/>
                    </a:lnTo>
                    <a:lnTo>
                      <a:pt x="105" y="0"/>
                    </a:lnTo>
                    <a:lnTo>
                      <a:pt x="8" y="56"/>
                    </a:lnTo>
                    <a:lnTo>
                      <a:pt x="7" y="57"/>
                    </a:lnTo>
                    <a:lnTo>
                      <a:pt x="3" y="61"/>
                    </a:lnTo>
                    <a:lnTo>
                      <a:pt x="0" y="66"/>
                    </a:lnTo>
                    <a:lnTo>
                      <a:pt x="2" y="71"/>
                    </a:lnTo>
                    <a:lnTo>
                      <a:pt x="4" y="75"/>
                    </a:lnTo>
                    <a:lnTo>
                      <a:pt x="9" y="77"/>
                    </a:lnTo>
                    <a:lnTo>
                      <a:pt x="16" y="80"/>
                    </a:lnTo>
                    <a:lnTo>
                      <a:pt x="26" y="82"/>
                    </a:lnTo>
                    <a:lnTo>
                      <a:pt x="38" y="85"/>
                    </a:lnTo>
                    <a:lnTo>
                      <a:pt x="53" y="86"/>
                    </a:lnTo>
                    <a:lnTo>
                      <a:pt x="72" y="87"/>
                    </a:lnTo>
                    <a:lnTo>
                      <a:pt x="95" y="88"/>
                    </a:lnTo>
                    <a:lnTo>
                      <a:pt x="115" y="88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1" name="Freeform 265"/>
              <p:cNvSpPr>
                <a:spLocks/>
              </p:cNvSpPr>
              <p:nvPr/>
            </p:nvSpPr>
            <p:spPr bwMode="auto">
              <a:xfrm>
                <a:off x="5013" y="3267"/>
                <a:ext cx="194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0" y="51"/>
                  </a:cxn>
                  <a:cxn ang="0">
                    <a:pos x="44" y="47"/>
                  </a:cxn>
                  <a:cxn ang="0">
                    <a:pos x="71" y="44"/>
                  </a:cxn>
                  <a:cxn ang="0">
                    <a:pos x="128" y="44"/>
                  </a:cxn>
                  <a:cxn ang="0">
                    <a:pos x="153" y="47"/>
                  </a:cxn>
                  <a:cxn ang="0">
                    <a:pos x="176" y="51"/>
                  </a:cxn>
                  <a:cxn ang="0">
                    <a:pos x="194" y="56"/>
                  </a:cxn>
                  <a:cxn ang="0">
                    <a:pos x="97" y="0"/>
                  </a:cxn>
                  <a:cxn ang="0">
                    <a:pos x="0" y="56"/>
                  </a:cxn>
                </a:cxnLst>
                <a:rect l="0" t="0" r="r" b="b"/>
                <a:pathLst>
                  <a:path w="194" h="56">
                    <a:moveTo>
                      <a:pt x="0" y="56"/>
                    </a:moveTo>
                    <a:lnTo>
                      <a:pt x="20" y="51"/>
                    </a:lnTo>
                    <a:lnTo>
                      <a:pt x="44" y="47"/>
                    </a:lnTo>
                    <a:lnTo>
                      <a:pt x="71" y="44"/>
                    </a:lnTo>
                    <a:lnTo>
                      <a:pt x="128" y="44"/>
                    </a:lnTo>
                    <a:lnTo>
                      <a:pt x="153" y="47"/>
                    </a:lnTo>
                    <a:lnTo>
                      <a:pt x="176" y="51"/>
                    </a:lnTo>
                    <a:lnTo>
                      <a:pt x="194" y="56"/>
                    </a:lnTo>
                    <a:lnTo>
                      <a:pt x="9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87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2" name="Freeform 266"/>
              <p:cNvSpPr>
                <a:spLocks/>
              </p:cNvSpPr>
              <p:nvPr/>
            </p:nvSpPr>
            <p:spPr bwMode="auto">
              <a:xfrm>
                <a:off x="5029" y="3326"/>
                <a:ext cx="161" cy="7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3" y="3"/>
                  </a:cxn>
                  <a:cxn ang="0">
                    <a:pos x="64" y="2"/>
                  </a:cxn>
                  <a:cxn ang="0">
                    <a:pos x="90" y="0"/>
                  </a:cxn>
                  <a:cxn ang="0">
                    <a:pos x="114" y="2"/>
                  </a:cxn>
                  <a:cxn ang="0">
                    <a:pos x="134" y="4"/>
                  </a:cxn>
                  <a:cxn ang="0">
                    <a:pos x="148" y="5"/>
                  </a:cxn>
                  <a:cxn ang="0">
                    <a:pos x="157" y="7"/>
                  </a:cxn>
                  <a:cxn ang="0">
                    <a:pos x="161" y="8"/>
                  </a:cxn>
                  <a:cxn ang="0">
                    <a:pos x="161" y="79"/>
                  </a:cxn>
                  <a:cxn ang="0">
                    <a:pos x="160" y="79"/>
                  </a:cxn>
                  <a:cxn ang="0">
                    <a:pos x="157" y="77"/>
                  </a:cxn>
                  <a:cxn ang="0">
                    <a:pos x="147" y="76"/>
                  </a:cxn>
                  <a:cxn ang="0">
                    <a:pos x="132" y="74"/>
                  </a:cxn>
                  <a:cxn ang="0">
                    <a:pos x="112" y="71"/>
                  </a:cxn>
                  <a:cxn ang="0">
                    <a:pos x="86" y="70"/>
                  </a:cxn>
                  <a:cxn ang="0">
                    <a:pos x="60" y="70"/>
                  </a:cxn>
                  <a:cxn ang="0">
                    <a:pos x="31" y="72"/>
                  </a:cxn>
                  <a:cxn ang="0">
                    <a:pos x="0" y="79"/>
                  </a:cxn>
                  <a:cxn ang="0">
                    <a:pos x="0" y="8"/>
                  </a:cxn>
                </a:cxnLst>
                <a:rect l="0" t="0" r="r" b="b"/>
                <a:pathLst>
                  <a:path w="161" h="79">
                    <a:moveTo>
                      <a:pt x="0" y="8"/>
                    </a:moveTo>
                    <a:lnTo>
                      <a:pt x="33" y="3"/>
                    </a:lnTo>
                    <a:lnTo>
                      <a:pt x="64" y="2"/>
                    </a:lnTo>
                    <a:lnTo>
                      <a:pt x="90" y="0"/>
                    </a:lnTo>
                    <a:lnTo>
                      <a:pt x="114" y="2"/>
                    </a:lnTo>
                    <a:lnTo>
                      <a:pt x="134" y="4"/>
                    </a:lnTo>
                    <a:lnTo>
                      <a:pt x="148" y="5"/>
                    </a:lnTo>
                    <a:lnTo>
                      <a:pt x="157" y="7"/>
                    </a:lnTo>
                    <a:lnTo>
                      <a:pt x="161" y="8"/>
                    </a:lnTo>
                    <a:lnTo>
                      <a:pt x="161" y="79"/>
                    </a:lnTo>
                    <a:lnTo>
                      <a:pt x="160" y="79"/>
                    </a:lnTo>
                    <a:lnTo>
                      <a:pt x="157" y="77"/>
                    </a:lnTo>
                    <a:lnTo>
                      <a:pt x="147" y="76"/>
                    </a:lnTo>
                    <a:lnTo>
                      <a:pt x="132" y="74"/>
                    </a:lnTo>
                    <a:lnTo>
                      <a:pt x="112" y="71"/>
                    </a:lnTo>
                    <a:lnTo>
                      <a:pt x="86" y="70"/>
                    </a:lnTo>
                    <a:lnTo>
                      <a:pt x="60" y="70"/>
                    </a:lnTo>
                    <a:lnTo>
                      <a:pt x="31" y="72"/>
                    </a:lnTo>
                    <a:lnTo>
                      <a:pt x="0" y="7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3" name="Freeform 267"/>
              <p:cNvSpPr>
                <a:spLocks/>
              </p:cNvSpPr>
              <p:nvPr/>
            </p:nvSpPr>
            <p:spPr bwMode="auto">
              <a:xfrm>
                <a:off x="5005" y="3400"/>
                <a:ext cx="210" cy="192"/>
              </a:xfrm>
              <a:custGeom>
                <a:avLst/>
                <a:gdLst/>
                <a:ahLst/>
                <a:cxnLst>
                  <a:cxn ang="0">
                    <a:pos x="210" y="192"/>
                  </a:cxn>
                  <a:cxn ang="0">
                    <a:pos x="209" y="189"/>
                  </a:cxn>
                  <a:cxn ang="0">
                    <a:pos x="207" y="182"/>
                  </a:cxn>
                  <a:cxn ang="0">
                    <a:pos x="205" y="172"/>
                  </a:cxn>
                  <a:cxn ang="0">
                    <a:pos x="202" y="160"/>
                  </a:cxn>
                  <a:cxn ang="0">
                    <a:pos x="197" y="129"/>
                  </a:cxn>
                  <a:cxn ang="0">
                    <a:pos x="191" y="95"/>
                  </a:cxn>
                  <a:cxn ang="0">
                    <a:pos x="185" y="63"/>
                  </a:cxn>
                  <a:cxn ang="0">
                    <a:pos x="181" y="34"/>
                  </a:cxn>
                  <a:cxn ang="0">
                    <a:pos x="178" y="22"/>
                  </a:cxn>
                  <a:cxn ang="0">
                    <a:pos x="177" y="13"/>
                  </a:cxn>
                  <a:cxn ang="0">
                    <a:pos x="176" y="8"/>
                  </a:cxn>
                  <a:cxn ang="0">
                    <a:pos x="176" y="6"/>
                  </a:cxn>
                  <a:cxn ang="0">
                    <a:pos x="173" y="6"/>
                  </a:cxn>
                  <a:cxn ang="0">
                    <a:pos x="165" y="3"/>
                  </a:cxn>
                  <a:cxn ang="0">
                    <a:pos x="151" y="2"/>
                  </a:cxn>
                  <a:cxn ang="0">
                    <a:pos x="134" y="1"/>
                  </a:cxn>
                  <a:cxn ang="0">
                    <a:pos x="113" y="0"/>
                  </a:cxn>
                  <a:cxn ang="0">
                    <a:pos x="89" y="0"/>
                  </a:cxn>
                  <a:cxn ang="0">
                    <a:pos x="62" y="2"/>
                  </a:cxn>
                  <a:cxn ang="0">
                    <a:pos x="35" y="6"/>
                  </a:cxn>
                  <a:cxn ang="0">
                    <a:pos x="35" y="8"/>
                  </a:cxn>
                  <a:cxn ang="0">
                    <a:pos x="33" y="13"/>
                  </a:cxn>
                  <a:cxn ang="0">
                    <a:pos x="32" y="22"/>
                  </a:cxn>
                  <a:cxn ang="0">
                    <a:pos x="29" y="34"/>
                  </a:cxn>
                  <a:cxn ang="0">
                    <a:pos x="24" y="63"/>
                  </a:cxn>
                  <a:cxn ang="0">
                    <a:pos x="19" y="95"/>
                  </a:cxn>
                  <a:cxn ang="0">
                    <a:pos x="13" y="129"/>
                  </a:cxn>
                  <a:cxn ang="0">
                    <a:pos x="7" y="160"/>
                  </a:cxn>
                  <a:cxn ang="0">
                    <a:pos x="5" y="172"/>
                  </a:cxn>
                  <a:cxn ang="0">
                    <a:pos x="3" y="182"/>
                  </a:cxn>
                  <a:cxn ang="0">
                    <a:pos x="2" y="189"/>
                  </a:cxn>
                  <a:cxn ang="0">
                    <a:pos x="0" y="192"/>
                  </a:cxn>
                  <a:cxn ang="0">
                    <a:pos x="210" y="192"/>
                  </a:cxn>
                </a:cxnLst>
                <a:rect l="0" t="0" r="r" b="b"/>
                <a:pathLst>
                  <a:path w="210" h="192">
                    <a:moveTo>
                      <a:pt x="210" y="192"/>
                    </a:moveTo>
                    <a:lnTo>
                      <a:pt x="209" y="189"/>
                    </a:lnTo>
                    <a:lnTo>
                      <a:pt x="207" y="182"/>
                    </a:lnTo>
                    <a:lnTo>
                      <a:pt x="205" y="172"/>
                    </a:lnTo>
                    <a:lnTo>
                      <a:pt x="202" y="160"/>
                    </a:lnTo>
                    <a:lnTo>
                      <a:pt x="197" y="129"/>
                    </a:lnTo>
                    <a:lnTo>
                      <a:pt x="191" y="95"/>
                    </a:lnTo>
                    <a:lnTo>
                      <a:pt x="185" y="63"/>
                    </a:lnTo>
                    <a:lnTo>
                      <a:pt x="181" y="34"/>
                    </a:lnTo>
                    <a:lnTo>
                      <a:pt x="178" y="22"/>
                    </a:lnTo>
                    <a:lnTo>
                      <a:pt x="177" y="13"/>
                    </a:lnTo>
                    <a:lnTo>
                      <a:pt x="176" y="8"/>
                    </a:lnTo>
                    <a:lnTo>
                      <a:pt x="176" y="6"/>
                    </a:lnTo>
                    <a:lnTo>
                      <a:pt x="173" y="6"/>
                    </a:lnTo>
                    <a:lnTo>
                      <a:pt x="165" y="3"/>
                    </a:lnTo>
                    <a:lnTo>
                      <a:pt x="151" y="2"/>
                    </a:lnTo>
                    <a:lnTo>
                      <a:pt x="134" y="1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2" y="2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3" y="13"/>
                    </a:lnTo>
                    <a:lnTo>
                      <a:pt x="32" y="22"/>
                    </a:lnTo>
                    <a:lnTo>
                      <a:pt x="29" y="34"/>
                    </a:lnTo>
                    <a:lnTo>
                      <a:pt x="24" y="63"/>
                    </a:lnTo>
                    <a:lnTo>
                      <a:pt x="19" y="95"/>
                    </a:lnTo>
                    <a:lnTo>
                      <a:pt x="13" y="129"/>
                    </a:lnTo>
                    <a:lnTo>
                      <a:pt x="7" y="160"/>
                    </a:lnTo>
                    <a:lnTo>
                      <a:pt x="5" y="172"/>
                    </a:lnTo>
                    <a:lnTo>
                      <a:pt x="3" y="182"/>
                    </a:lnTo>
                    <a:lnTo>
                      <a:pt x="2" y="189"/>
                    </a:lnTo>
                    <a:lnTo>
                      <a:pt x="0" y="192"/>
                    </a:lnTo>
                    <a:lnTo>
                      <a:pt x="210" y="192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4" name="Freeform 268"/>
              <p:cNvSpPr>
                <a:spLocks/>
              </p:cNvSpPr>
              <p:nvPr/>
            </p:nvSpPr>
            <p:spPr bwMode="auto">
              <a:xfrm>
                <a:off x="5096" y="3401"/>
                <a:ext cx="113" cy="191"/>
              </a:xfrm>
              <a:custGeom>
                <a:avLst/>
                <a:gdLst/>
                <a:ahLst/>
                <a:cxnLst>
                  <a:cxn ang="0">
                    <a:pos x="113" y="191"/>
                  </a:cxn>
                  <a:cxn ang="0">
                    <a:pos x="111" y="188"/>
                  </a:cxn>
                  <a:cxn ang="0">
                    <a:pos x="110" y="181"/>
                  </a:cxn>
                  <a:cxn ang="0">
                    <a:pos x="108" y="171"/>
                  </a:cxn>
                  <a:cxn ang="0">
                    <a:pos x="105" y="159"/>
                  </a:cxn>
                  <a:cxn ang="0">
                    <a:pos x="100" y="128"/>
                  </a:cxn>
                  <a:cxn ang="0">
                    <a:pos x="94" y="94"/>
                  </a:cxn>
                  <a:cxn ang="0">
                    <a:pos x="87" y="62"/>
                  </a:cxn>
                  <a:cxn ang="0">
                    <a:pos x="84" y="33"/>
                  </a:cxn>
                  <a:cxn ang="0">
                    <a:pos x="81" y="21"/>
                  </a:cxn>
                  <a:cxn ang="0">
                    <a:pos x="80" y="12"/>
                  </a:cxn>
                  <a:cxn ang="0">
                    <a:pos x="79" y="7"/>
                  </a:cxn>
                  <a:cxn ang="0">
                    <a:pos x="79" y="5"/>
                  </a:cxn>
                  <a:cxn ang="0">
                    <a:pos x="77" y="5"/>
                  </a:cxn>
                  <a:cxn ang="0">
                    <a:pos x="75" y="4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10" y="16"/>
                  </a:cxn>
                  <a:cxn ang="0">
                    <a:pos x="9" y="29"/>
                  </a:cxn>
                  <a:cxn ang="0">
                    <a:pos x="9" y="58"/>
                  </a:cxn>
                  <a:cxn ang="0">
                    <a:pos x="8" y="92"/>
                  </a:cxn>
                  <a:cxn ang="0">
                    <a:pos x="5" y="127"/>
                  </a:cxn>
                  <a:cxn ang="0">
                    <a:pos x="4" y="157"/>
                  </a:cxn>
                  <a:cxn ang="0">
                    <a:pos x="3" y="170"/>
                  </a:cxn>
                  <a:cxn ang="0">
                    <a:pos x="2" y="180"/>
                  </a:cxn>
                  <a:cxn ang="0">
                    <a:pos x="2" y="188"/>
                  </a:cxn>
                  <a:cxn ang="0">
                    <a:pos x="0" y="191"/>
                  </a:cxn>
                  <a:cxn ang="0">
                    <a:pos x="113" y="191"/>
                  </a:cxn>
                </a:cxnLst>
                <a:rect l="0" t="0" r="r" b="b"/>
                <a:pathLst>
                  <a:path w="113" h="191">
                    <a:moveTo>
                      <a:pt x="113" y="191"/>
                    </a:moveTo>
                    <a:lnTo>
                      <a:pt x="111" y="188"/>
                    </a:lnTo>
                    <a:lnTo>
                      <a:pt x="110" y="181"/>
                    </a:lnTo>
                    <a:lnTo>
                      <a:pt x="108" y="171"/>
                    </a:lnTo>
                    <a:lnTo>
                      <a:pt x="105" y="159"/>
                    </a:lnTo>
                    <a:lnTo>
                      <a:pt x="100" y="128"/>
                    </a:lnTo>
                    <a:lnTo>
                      <a:pt x="94" y="94"/>
                    </a:lnTo>
                    <a:lnTo>
                      <a:pt x="87" y="62"/>
                    </a:lnTo>
                    <a:lnTo>
                      <a:pt x="84" y="33"/>
                    </a:lnTo>
                    <a:lnTo>
                      <a:pt x="81" y="21"/>
                    </a:lnTo>
                    <a:lnTo>
                      <a:pt x="80" y="12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77" y="5"/>
                    </a:lnTo>
                    <a:lnTo>
                      <a:pt x="75" y="4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10" y="16"/>
                    </a:lnTo>
                    <a:lnTo>
                      <a:pt x="9" y="29"/>
                    </a:lnTo>
                    <a:lnTo>
                      <a:pt x="9" y="58"/>
                    </a:lnTo>
                    <a:lnTo>
                      <a:pt x="8" y="92"/>
                    </a:lnTo>
                    <a:lnTo>
                      <a:pt x="5" y="127"/>
                    </a:lnTo>
                    <a:lnTo>
                      <a:pt x="4" y="157"/>
                    </a:lnTo>
                    <a:lnTo>
                      <a:pt x="3" y="170"/>
                    </a:lnTo>
                    <a:lnTo>
                      <a:pt x="2" y="180"/>
                    </a:lnTo>
                    <a:lnTo>
                      <a:pt x="2" y="188"/>
                    </a:lnTo>
                    <a:lnTo>
                      <a:pt x="0" y="191"/>
                    </a:lnTo>
                    <a:lnTo>
                      <a:pt x="113" y="191"/>
                    </a:lnTo>
                    <a:close/>
                  </a:path>
                </a:pathLst>
              </a:custGeom>
              <a:solidFill>
                <a:srgbClr val="787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5" name="Freeform 269"/>
              <p:cNvSpPr>
                <a:spLocks/>
              </p:cNvSpPr>
              <p:nvPr/>
            </p:nvSpPr>
            <p:spPr bwMode="auto">
              <a:xfrm>
                <a:off x="5095" y="3325"/>
                <a:ext cx="88" cy="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37" y="0"/>
                  </a:cxn>
                  <a:cxn ang="0">
                    <a:pos x="52" y="1"/>
                  </a:cxn>
                  <a:cxn ang="0">
                    <a:pos x="64" y="4"/>
                  </a:cxn>
                  <a:cxn ang="0">
                    <a:pos x="75" y="6"/>
                  </a:cxn>
                  <a:cxn ang="0">
                    <a:pos x="82" y="9"/>
                  </a:cxn>
                  <a:cxn ang="0">
                    <a:pos x="87" y="10"/>
                  </a:cxn>
                  <a:cxn ang="0">
                    <a:pos x="88" y="12"/>
                  </a:cxn>
                  <a:cxn ang="0">
                    <a:pos x="88" y="80"/>
                  </a:cxn>
                  <a:cxn ang="0">
                    <a:pos x="87" y="78"/>
                  </a:cxn>
                  <a:cxn ang="0">
                    <a:pos x="82" y="77"/>
                  </a:cxn>
                  <a:cxn ang="0">
                    <a:pos x="75" y="75"/>
                  </a:cxn>
                  <a:cxn ang="0">
                    <a:pos x="64" y="73"/>
                  </a:cxn>
                  <a:cxn ang="0">
                    <a:pos x="52" y="71"/>
                  </a:cxn>
                  <a:cxn ang="0">
                    <a:pos x="37" y="70"/>
                  </a:cxn>
                  <a:cxn ang="0">
                    <a:pos x="19" y="70"/>
                  </a:cxn>
                  <a:cxn ang="0">
                    <a:pos x="0" y="71"/>
                  </a:cxn>
                  <a:cxn ang="0">
                    <a:pos x="0" y="1"/>
                  </a:cxn>
                </a:cxnLst>
                <a:rect l="0" t="0" r="r" b="b"/>
                <a:pathLst>
                  <a:path w="88" h="80">
                    <a:moveTo>
                      <a:pt x="0" y="1"/>
                    </a:moveTo>
                    <a:lnTo>
                      <a:pt x="19" y="0"/>
                    </a:lnTo>
                    <a:lnTo>
                      <a:pt x="37" y="0"/>
                    </a:lnTo>
                    <a:lnTo>
                      <a:pt x="52" y="1"/>
                    </a:lnTo>
                    <a:lnTo>
                      <a:pt x="64" y="4"/>
                    </a:lnTo>
                    <a:lnTo>
                      <a:pt x="75" y="6"/>
                    </a:lnTo>
                    <a:lnTo>
                      <a:pt x="82" y="9"/>
                    </a:lnTo>
                    <a:lnTo>
                      <a:pt x="87" y="10"/>
                    </a:lnTo>
                    <a:lnTo>
                      <a:pt x="88" y="12"/>
                    </a:lnTo>
                    <a:lnTo>
                      <a:pt x="88" y="80"/>
                    </a:lnTo>
                    <a:lnTo>
                      <a:pt x="87" y="78"/>
                    </a:lnTo>
                    <a:lnTo>
                      <a:pt x="82" y="77"/>
                    </a:lnTo>
                    <a:lnTo>
                      <a:pt x="75" y="75"/>
                    </a:lnTo>
                    <a:lnTo>
                      <a:pt x="64" y="73"/>
                    </a:lnTo>
                    <a:lnTo>
                      <a:pt x="52" y="71"/>
                    </a:lnTo>
                    <a:lnTo>
                      <a:pt x="37" y="70"/>
                    </a:lnTo>
                    <a:lnTo>
                      <a:pt x="19" y="70"/>
                    </a:lnTo>
                    <a:lnTo>
                      <a:pt x="0" y="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87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6" name="Freeform 270"/>
              <p:cNvSpPr>
                <a:spLocks/>
              </p:cNvSpPr>
              <p:nvPr/>
            </p:nvSpPr>
            <p:spPr bwMode="auto">
              <a:xfrm>
                <a:off x="5171" y="3444"/>
                <a:ext cx="10" cy="36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7" y="11"/>
                  </a:cxn>
                  <a:cxn ang="0">
                    <a:pos x="9" y="22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0" y="35"/>
                  </a:cxn>
                </a:cxnLst>
                <a:rect l="0" t="0" r="r" b="b"/>
                <a:pathLst>
                  <a:path w="10" h="36">
                    <a:moveTo>
                      <a:pt x="0" y="3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11"/>
                    </a:lnTo>
                    <a:lnTo>
                      <a:pt x="9" y="22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7" name="Freeform 271"/>
              <p:cNvSpPr>
                <a:spLocks/>
              </p:cNvSpPr>
              <p:nvPr/>
            </p:nvSpPr>
            <p:spPr bwMode="auto">
              <a:xfrm>
                <a:off x="5137" y="3437"/>
                <a:ext cx="24" cy="39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24" y="1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37"/>
                  </a:cxn>
                  <a:cxn ang="0">
                    <a:pos x="24" y="39"/>
                  </a:cxn>
                </a:cxnLst>
                <a:rect l="0" t="0" r="r" b="b"/>
                <a:pathLst>
                  <a:path w="24" h="39">
                    <a:moveTo>
                      <a:pt x="24" y="39"/>
                    </a:moveTo>
                    <a:lnTo>
                      <a:pt x="24" y="1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37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8" name="Freeform 272"/>
              <p:cNvSpPr>
                <a:spLocks/>
              </p:cNvSpPr>
              <p:nvPr/>
            </p:nvSpPr>
            <p:spPr bwMode="auto">
              <a:xfrm>
                <a:off x="5096" y="3431"/>
                <a:ext cx="28" cy="43"/>
              </a:xfrm>
              <a:custGeom>
                <a:avLst/>
                <a:gdLst/>
                <a:ahLst/>
                <a:cxnLst>
                  <a:cxn ang="0">
                    <a:pos x="27" y="43"/>
                  </a:cxn>
                  <a:cxn ang="0">
                    <a:pos x="28" y="24"/>
                  </a:cxn>
                  <a:cxn ang="0">
                    <a:pos x="28" y="13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43"/>
                  </a:cxn>
                  <a:cxn ang="0">
                    <a:pos x="27" y="43"/>
                  </a:cxn>
                </a:cxnLst>
                <a:rect l="0" t="0" r="r" b="b"/>
                <a:pathLst>
                  <a:path w="28" h="43">
                    <a:moveTo>
                      <a:pt x="27" y="43"/>
                    </a:moveTo>
                    <a:lnTo>
                      <a:pt x="28" y="24"/>
                    </a:lnTo>
                    <a:lnTo>
                      <a:pt x="28" y="13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43"/>
                    </a:lnTo>
                    <a:lnTo>
                      <a:pt x="27" y="43"/>
                    </a:lnTo>
                    <a:close/>
                  </a:path>
                </a:pathLst>
              </a:cu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49" name="Freeform 273"/>
              <p:cNvSpPr>
                <a:spLocks/>
              </p:cNvSpPr>
              <p:nvPr/>
            </p:nvSpPr>
            <p:spPr bwMode="auto">
              <a:xfrm>
                <a:off x="5040" y="3444"/>
                <a:ext cx="10" cy="36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2" y="11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10" y="35"/>
                  </a:cxn>
                </a:cxnLst>
                <a:rect l="0" t="0" r="r" b="b"/>
                <a:pathLst>
                  <a:path w="10" h="36">
                    <a:moveTo>
                      <a:pt x="10" y="35"/>
                    </a:move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11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0" name="Freeform 274"/>
              <p:cNvSpPr>
                <a:spLocks/>
              </p:cNvSpPr>
              <p:nvPr/>
            </p:nvSpPr>
            <p:spPr bwMode="auto">
              <a:xfrm>
                <a:off x="5061" y="3437"/>
                <a:ext cx="24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3" y="9"/>
                  </a:cxn>
                  <a:cxn ang="0">
                    <a:pos x="24" y="37"/>
                  </a:cxn>
                  <a:cxn ang="0">
                    <a:pos x="0" y="39"/>
                  </a:cxn>
                </a:cxnLst>
                <a:rect l="0" t="0" r="r" b="b"/>
                <a:pathLst>
                  <a:path w="24" h="39">
                    <a:moveTo>
                      <a:pt x="0" y="39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3" y="9"/>
                    </a:lnTo>
                    <a:lnTo>
                      <a:pt x="24" y="3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1" name="Freeform 275"/>
              <p:cNvSpPr>
                <a:spLocks/>
              </p:cNvSpPr>
              <p:nvPr/>
            </p:nvSpPr>
            <p:spPr bwMode="auto">
              <a:xfrm>
                <a:off x="5058" y="3305"/>
                <a:ext cx="101" cy="11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81"/>
                  </a:cxn>
                  <a:cxn ang="0">
                    <a:pos x="38" y="110"/>
                  </a:cxn>
                  <a:cxn ang="0">
                    <a:pos x="101" y="10"/>
                  </a:cxn>
                  <a:cxn ang="0">
                    <a:pos x="98" y="6"/>
                  </a:cxn>
                  <a:cxn ang="0">
                    <a:pos x="37" y="101"/>
                  </a:cxn>
                  <a:cxn ang="0">
                    <a:pos x="9" y="81"/>
                  </a:cxn>
                  <a:cxn ang="0">
                    <a:pos x="95" y="3"/>
                  </a:cxn>
                  <a:cxn ang="0">
                    <a:pos x="91" y="0"/>
                  </a:cxn>
                </a:cxnLst>
                <a:rect l="0" t="0" r="r" b="b"/>
                <a:pathLst>
                  <a:path w="101" h="110">
                    <a:moveTo>
                      <a:pt x="91" y="0"/>
                    </a:moveTo>
                    <a:lnTo>
                      <a:pt x="0" y="81"/>
                    </a:lnTo>
                    <a:lnTo>
                      <a:pt x="38" y="110"/>
                    </a:lnTo>
                    <a:lnTo>
                      <a:pt x="101" y="10"/>
                    </a:lnTo>
                    <a:lnTo>
                      <a:pt x="98" y="6"/>
                    </a:lnTo>
                    <a:lnTo>
                      <a:pt x="37" y="101"/>
                    </a:lnTo>
                    <a:lnTo>
                      <a:pt x="9" y="81"/>
                    </a:lnTo>
                    <a:lnTo>
                      <a:pt x="95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2" name="Freeform 276"/>
              <p:cNvSpPr>
                <a:spLocks/>
              </p:cNvSpPr>
              <p:nvPr/>
            </p:nvSpPr>
            <p:spPr bwMode="auto">
              <a:xfrm>
                <a:off x="5080" y="3309"/>
                <a:ext cx="77" cy="89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86"/>
                  </a:cxn>
                  <a:cxn ang="0">
                    <a:pos x="2" y="89"/>
                  </a:cxn>
                  <a:cxn ang="0">
                    <a:pos x="77" y="1"/>
                  </a:cxn>
                  <a:cxn ang="0">
                    <a:pos x="72" y="0"/>
                  </a:cxn>
                </a:cxnLst>
                <a:rect l="0" t="0" r="r" b="b"/>
                <a:pathLst>
                  <a:path w="77" h="89">
                    <a:moveTo>
                      <a:pt x="72" y="0"/>
                    </a:moveTo>
                    <a:lnTo>
                      <a:pt x="0" y="86"/>
                    </a:lnTo>
                    <a:lnTo>
                      <a:pt x="2" y="89"/>
                    </a:lnTo>
                    <a:lnTo>
                      <a:pt x="77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3" name="Freeform 277"/>
              <p:cNvSpPr>
                <a:spLocks/>
              </p:cNvSpPr>
              <p:nvPr/>
            </p:nvSpPr>
            <p:spPr bwMode="auto">
              <a:xfrm>
                <a:off x="5074" y="3373"/>
                <a:ext cx="34" cy="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1" y="25"/>
                  </a:cxn>
                  <a:cxn ang="0">
                    <a:pos x="34" y="22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34" h="25">
                    <a:moveTo>
                      <a:pt x="0" y="4"/>
                    </a:moveTo>
                    <a:lnTo>
                      <a:pt x="31" y="25"/>
                    </a:lnTo>
                    <a:lnTo>
                      <a:pt x="34" y="22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4" name="Freeform 278"/>
              <p:cNvSpPr>
                <a:spLocks/>
              </p:cNvSpPr>
              <p:nvPr/>
            </p:nvSpPr>
            <p:spPr bwMode="auto">
              <a:xfrm>
                <a:off x="5089" y="3359"/>
                <a:ext cx="30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9" y="23"/>
                  </a:cxn>
                  <a:cxn ang="0">
                    <a:pos x="30" y="19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rect l="0" t="0" r="r" b="b"/>
                <a:pathLst>
                  <a:path w="30" h="23">
                    <a:moveTo>
                      <a:pt x="0" y="4"/>
                    </a:moveTo>
                    <a:lnTo>
                      <a:pt x="29" y="23"/>
                    </a:lnTo>
                    <a:lnTo>
                      <a:pt x="30" y="19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5" name="Freeform 279"/>
              <p:cNvSpPr>
                <a:spLocks/>
              </p:cNvSpPr>
              <p:nvPr/>
            </p:nvSpPr>
            <p:spPr bwMode="auto">
              <a:xfrm>
                <a:off x="5103" y="3348"/>
                <a:ext cx="25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2" y="18"/>
                  </a:cxn>
                  <a:cxn ang="0">
                    <a:pos x="25" y="15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18">
                    <a:moveTo>
                      <a:pt x="0" y="2"/>
                    </a:moveTo>
                    <a:lnTo>
                      <a:pt x="22" y="18"/>
                    </a:lnTo>
                    <a:lnTo>
                      <a:pt x="25" y="15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6" name="Freeform 280"/>
              <p:cNvSpPr>
                <a:spLocks/>
              </p:cNvSpPr>
              <p:nvPr/>
            </p:nvSpPr>
            <p:spPr bwMode="auto">
              <a:xfrm>
                <a:off x="5114" y="3335"/>
                <a:ext cx="21" cy="1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15"/>
                  </a:cxn>
                  <a:cxn ang="0">
                    <a:pos x="21" y="1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21" h="15">
                    <a:moveTo>
                      <a:pt x="0" y="3"/>
                    </a:moveTo>
                    <a:lnTo>
                      <a:pt x="19" y="15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7" name="Freeform 281"/>
              <p:cNvSpPr>
                <a:spLocks/>
              </p:cNvSpPr>
              <p:nvPr/>
            </p:nvSpPr>
            <p:spPr bwMode="auto">
              <a:xfrm>
                <a:off x="5129" y="3323"/>
                <a:ext cx="17" cy="1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5" y="15"/>
                  </a:cxn>
                  <a:cxn ang="0">
                    <a:pos x="17" y="1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17" h="15">
                    <a:moveTo>
                      <a:pt x="0" y="3"/>
                    </a:moveTo>
                    <a:lnTo>
                      <a:pt x="15" y="15"/>
                    </a:lnTo>
                    <a:lnTo>
                      <a:pt x="17" y="11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8" name="Freeform 282"/>
              <p:cNvSpPr>
                <a:spLocks/>
              </p:cNvSpPr>
              <p:nvPr/>
            </p:nvSpPr>
            <p:spPr bwMode="auto">
              <a:xfrm>
                <a:off x="5165" y="3297"/>
                <a:ext cx="112" cy="9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2" y="61"/>
                  </a:cxn>
                  <a:cxn ang="0">
                    <a:pos x="80" y="96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80" y="89"/>
                  </a:cxn>
                  <a:cxn ang="0">
                    <a:pos x="104" y="62"/>
                  </a:cxn>
                  <a:cxn ang="0">
                    <a:pos x="2" y="4"/>
                  </a:cxn>
                  <a:cxn ang="0">
                    <a:pos x="6" y="0"/>
                  </a:cxn>
                </a:cxnLst>
                <a:rect l="0" t="0" r="r" b="b"/>
                <a:pathLst>
                  <a:path w="112" h="96">
                    <a:moveTo>
                      <a:pt x="6" y="0"/>
                    </a:moveTo>
                    <a:lnTo>
                      <a:pt x="112" y="61"/>
                    </a:lnTo>
                    <a:lnTo>
                      <a:pt x="80" y="9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80" y="89"/>
                    </a:lnTo>
                    <a:lnTo>
                      <a:pt x="104" y="62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59" name="Freeform 283"/>
              <p:cNvSpPr>
                <a:spLocks/>
              </p:cNvSpPr>
              <p:nvPr/>
            </p:nvSpPr>
            <p:spPr bwMode="auto">
              <a:xfrm>
                <a:off x="5165" y="3301"/>
                <a:ext cx="93" cy="7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3" y="70"/>
                  </a:cxn>
                  <a:cxn ang="0">
                    <a:pos x="90" y="7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93" h="73">
                    <a:moveTo>
                      <a:pt x="5" y="0"/>
                    </a:moveTo>
                    <a:lnTo>
                      <a:pt x="93" y="70"/>
                    </a:lnTo>
                    <a:lnTo>
                      <a:pt x="90" y="7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0" name="Freeform 284"/>
              <p:cNvSpPr>
                <a:spLocks/>
              </p:cNvSpPr>
              <p:nvPr/>
            </p:nvSpPr>
            <p:spPr bwMode="auto">
              <a:xfrm>
                <a:off x="5231" y="3349"/>
                <a:ext cx="28" cy="30"/>
              </a:xfrm>
              <a:custGeom>
                <a:avLst/>
                <a:gdLst/>
                <a:ahLst/>
                <a:cxnLst>
                  <a:cxn ang="0">
                    <a:pos x="28" y="3"/>
                  </a:cxn>
                  <a:cxn ang="0">
                    <a:pos x="3" y="30"/>
                  </a:cxn>
                  <a:cxn ang="0">
                    <a:pos x="0" y="28"/>
                  </a:cxn>
                  <a:cxn ang="0">
                    <a:pos x="26" y="0"/>
                  </a:cxn>
                  <a:cxn ang="0">
                    <a:pos x="28" y="3"/>
                  </a:cxn>
                </a:cxnLst>
                <a:rect l="0" t="0" r="r" b="b"/>
                <a:pathLst>
                  <a:path w="28" h="30">
                    <a:moveTo>
                      <a:pt x="28" y="3"/>
                    </a:moveTo>
                    <a:lnTo>
                      <a:pt x="3" y="30"/>
                    </a:lnTo>
                    <a:lnTo>
                      <a:pt x="0" y="28"/>
                    </a:lnTo>
                    <a:lnTo>
                      <a:pt x="26" y="0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1" name="Freeform 285"/>
              <p:cNvSpPr>
                <a:spLocks/>
              </p:cNvSpPr>
              <p:nvPr/>
            </p:nvSpPr>
            <p:spPr bwMode="auto">
              <a:xfrm>
                <a:off x="5216" y="3338"/>
                <a:ext cx="27" cy="28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3" y="28"/>
                  </a:cxn>
                  <a:cxn ang="0">
                    <a:pos x="0" y="25"/>
                  </a:cxn>
                  <a:cxn ang="0">
                    <a:pos x="24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8">
                    <a:moveTo>
                      <a:pt x="27" y="2"/>
                    </a:moveTo>
                    <a:lnTo>
                      <a:pt x="3" y="28"/>
                    </a:lnTo>
                    <a:lnTo>
                      <a:pt x="0" y="25"/>
                    </a:lnTo>
                    <a:lnTo>
                      <a:pt x="24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2" name="Freeform 286"/>
              <p:cNvSpPr>
                <a:spLocks/>
              </p:cNvSpPr>
              <p:nvPr/>
            </p:nvSpPr>
            <p:spPr bwMode="auto">
              <a:xfrm>
                <a:off x="5205" y="3329"/>
                <a:ext cx="21" cy="23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19" y="0"/>
                  </a:cxn>
                  <a:cxn ang="0">
                    <a:pos x="21" y="4"/>
                  </a:cxn>
                </a:cxnLst>
                <a:rect l="0" t="0" r="r" b="b"/>
                <a:pathLst>
                  <a:path w="21" h="23">
                    <a:moveTo>
                      <a:pt x="21" y="4"/>
                    </a:moveTo>
                    <a:lnTo>
                      <a:pt x="2" y="23"/>
                    </a:lnTo>
                    <a:lnTo>
                      <a:pt x="0" y="20"/>
                    </a:lnTo>
                    <a:lnTo>
                      <a:pt x="19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3" name="Freeform 287"/>
              <p:cNvSpPr>
                <a:spLocks/>
              </p:cNvSpPr>
              <p:nvPr/>
            </p:nvSpPr>
            <p:spPr bwMode="auto">
              <a:xfrm>
                <a:off x="5194" y="3319"/>
                <a:ext cx="18" cy="19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2" y="19"/>
                  </a:cxn>
                  <a:cxn ang="0">
                    <a:pos x="0" y="16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19">
                    <a:moveTo>
                      <a:pt x="18" y="4"/>
                    </a:moveTo>
                    <a:lnTo>
                      <a:pt x="2" y="19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4" name="Freeform 288"/>
              <p:cNvSpPr>
                <a:spLocks/>
              </p:cNvSpPr>
              <p:nvPr/>
            </p:nvSpPr>
            <p:spPr bwMode="auto">
              <a:xfrm>
                <a:off x="5181" y="3311"/>
                <a:ext cx="15" cy="17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15" y="3"/>
                  </a:cxn>
                </a:cxnLst>
                <a:rect l="0" t="0" r="r" b="b"/>
                <a:pathLst>
                  <a:path w="15" h="17">
                    <a:moveTo>
                      <a:pt x="15" y="3"/>
                    </a:moveTo>
                    <a:lnTo>
                      <a:pt x="2" y="17"/>
                    </a:lnTo>
                    <a:lnTo>
                      <a:pt x="0" y="14"/>
                    </a:lnTo>
                    <a:lnTo>
                      <a:pt x="13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5" name="Freeform 289"/>
              <p:cNvSpPr>
                <a:spLocks/>
              </p:cNvSpPr>
              <p:nvPr/>
            </p:nvSpPr>
            <p:spPr bwMode="auto">
              <a:xfrm>
                <a:off x="5038" y="3188"/>
                <a:ext cx="118" cy="113"/>
              </a:xfrm>
              <a:custGeom>
                <a:avLst/>
                <a:gdLst/>
                <a:ahLst/>
                <a:cxnLst>
                  <a:cxn ang="0">
                    <a:pos x="110" y="113"/>
                  </a:cxn>
                  <a:cxn ang="0">
                    <a:pos x="0" y="43"/>
                  </a:cxn>
                  <a:cxn ang="0">
                    <a:pos x="28" y="0"/>
                  </a:cxn>
                  <a:cxn ang="0">
                    <a:pos x="118" y="101"/>
                  </a:cxn>
                  <a:cxn ang="0">
                    <a:pos x="115" y="106"/>
                  </a:cxn>
                  <a:cxn ang="0">
                    <a:pos x="29" y="10"/>
                  </a:cxn>
                  <a:cxn ang="0">
                    <a:pos x="8" y="40"/>
                  </a:cxn>
                  <a:cxn ang="0">
                    <a:pos x="114" y="111"/>
                  </a:cxn>
                  <a:cxn ang="0">
                    <a:pos x="110" y="113"/>
                  </a:cxn>
                </a:cxnLst>
                <a:rect l="0" t="0" r="r" b="b"/>
                <a:pathLst>
                  <a:path w="118" h="113">
                    <a:moveTo>
                      <a:pt x="110" y="113"/>
                    </a:moveTo>
                    <a:lnTo>
                      <a:pt x="0" y="43"/>
                    </a:lnTo>
                    <a:lnTo>
                      <a:pt x="28" y="0"/>
                    </a:lnTo>
                    <a:lnTo>
                      <a:pt x="118" y="101"/>
                    </a:lnTo>
                    <a:lnTo>
                      <a:pt x="115" y="106"/>
                    </a:lnTo>
                    <a:lnTo>
                      <a:pt x="29" y="10"/>
                    </a:lnTo>
                    <a:lnTo>
                      <a:pt x="8" y="40"/>
                    </a:lnTo>
                    <a:lnTo>
                      <a:pt x="114" y="111"/>
                    </a:lnTo>
                    <a:lnTo>
                      <a:pt x="110" y="113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6" name="Freeform 290"/>
              <p:cNvSpPr>
                <a:spLocks/>
              </p:cNvSpPr>
              <p:nvPr/>
            </p:nvSpPr>
            <p:spPr bwMode="auto">
              <a:xfrm>
                <a:off x="5056" y="3210"/>
                <a:ext cx="98" cy="87"/>
              </a:xfrm>
              <a:custGeom>
                <a:avLst/>
                <a:gdLst/>
                <a:ahLst/>
                <a:cxnLst>
                  <a:cxn ang="0">
                    <a:pos x="93" y="87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98" y="85"/>
                  </a:cxn>
                  <a:cxn ang="0">
                    <a:pos x="93" y="87"/>
                  </a:cxn>
                </a:cxnLst>
                <a:rect l="0" t="0" r="r" b="b"/>
                <a:pathLst>
                  <a:path w="98" h="87">
                    <a:moveTo>
                      <a:pt x="93" y="87"/>
                    </a:moveTo>
                    <a:lnTo>
                      <a:pt x="0" y="6"/>
                    </a:lnTo>
                    <a:lnTo>
                      <a:pt x="1" y="0"/>
                    </a:lnTo>
                    <a:lnTo>
                      <a:pt x="98" y="85"/>
                    </a:lnTo>
                    <a:lnTo>
                      <a:pt x="93" y="87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7" name="Freeform 291"/>
              <p:cNvSpPr>
                <a:spLocks/>
              </p:cNvSpPr>
              <p:nvPr/>
            </p:nvSpPr>
            <p:spPr bwMode="auto">
              <a:xfrm>
                <a:off x="5056" y="3205"/>
                <a:ext cx="26" cy="3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3" y="0"/>
                  </a:cxn>
                  <a:cxn ang="0">
                    <a:pos x="26" y="3"/>
                  </a:cxn>
                  <a:cxn ang="0">
                    <a:pos x="2" y="36"/>
                  </a:cxn>
                  <a:cxn ang="0">
                    <a:pos x="0" y="33"/>
                  </a:cxn>
                </a:cxnLst>
                <a:rect l="0" t="0" r="r" b="b"/>
                <a:pathLst>
                  <a:path w="26" h="36">
                    <a:moveTo>
                      <a:pt x="0" y="33"/>
                    </a:moveTo>
                    <a:lnTo>
                      <a:pt x="23" y="0"/>
                    </a:lnTo>
                    <a:lnTo>
                      <a:pt x="26" y="3"/>
                    </a:lnTo>
                    <a:lnTo>
                      <a:pt x="2" y="3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8" name="Freeform 292"/>
              <p:cNvSpPr>
                <a:spLocks/>
              </p:cNvSpPr>
              <p:nvPr/>
            </p:nvSpPr>
            <p:spPr bwMode="auto">
              <a:xfrm>
                <a:off x="5074" y="3221"/>
                <a:ext cx="25" cy="32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1" y="0"/>
                  </a:cxn>
                  <a:cxn ang="0">
                    <a:pos x="25" y="3"/>
                  </a:cxn>
                  <a:cxn ang="0">
                    <a:pos x="2" y="32"/>
                  </a:cxn>
                  <a:cxn ang="0">
                    <a:pos x="0" y="30"/>
                  </a:cxn>
                </a:cxnLst>
                <a:rect l="0" t="0" r="r" b="b"/>
                <a:pathLst>
                  <a:path w="25" h="32">
                    <a:moveTo>
                      <a:pt x="0" y="30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2" y="3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69" name="Freeform 293"/>
              <p:cNvSpPr>
                <a:spLocks/>
              </p:cNvSpPr>
              <p:nvPr/>
            </p:nvSpPr>
            <p:spPr bwMode="auto">
              <a:xfrm>
                <a:off x="5090" y="3237"/>
                <a:ext cx="21" cy="2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9" y="0"/>
                  </a:cxn>
                  <a:cxn ang="0">
                    <a:pos x="21" y="4"/>
                  </a:cxn>
                  <a:cxn ang="0">
                    <a:pos x="3" y="26"/>
                  </a:cxn>
                  <a:cxn ang="0">
                    <a:pos x="0" y="24"/>
                  </a:cxn>
                </a:cxnLst>
                <a:rect l="0" t="0" r="r" b="b"/>
                <a:pathLst>
                  <a:path w="21" h="26">
                    <a:moveTo>
                      <a:pt x="0" y="24"/>
                    </a:moveTo>
                    <a:lnTo>
                      <a:pt x="19" y="0"/>
                    </a:lnTo>
                    <a:lnTo>
                      <a:pt x="21" y="4"/>
                    </a:lnTo>
                    <a:lnTo>
                      <a:pt x="3" y="2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0" name="Freeform 294"/>
              <p:cNvSpPr>
                <a:spLocks/>
              </p:cNvSpPr>
              <p:nvPr/>
            </p:nvSpPr>
            <p:spPr bwMode="auto">
              <a:xfrm>
                <a:off x="5105" y="3253"/>
                <a:ext cx="18" cy="2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5" y="0"/>
                  </a:cxn>
                  <a:cxn ang="0">
                    <a:pos x="18" y="4"/>
                  </a:cxn>
                  <a:cxn ang="0">
                    <a:pos x="3" y="23"/>
                  </a:cxn>
                  <a:cxn ang="0">
                    <a:pos x="0" y="21"/>
                  </a:cxn>
                </a:cxnLst>
                <a:rect l="0" t="0" r="r" b="b"/>
                <a:pathLst>
                  <a:path w="18" h="23">
                    <a:moveTo>
                      <a:pt x="0" y="21"/>
                    </a:moveTo>
                    <a:lnTo>
                      <a:pt x="15" y="0"/>
                    </a:lnTo>
                    <a:lnTo>
                      <a:pt x="18" y="4"/>
                    </a:lnTo>
                    <a:lnTo>
                      <a:pt x="3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1" name="Freeform 295"/>
              <p:cNvSpPr>
                <a:spLocks/>
              </p:cNvSpPr>
              <p:nvPr/>
            </p:nvSpPr>
            <p:spPr bwMode="auto">
              <a:xfrm>
                <a:off x="5123" y="3266"/>
                <a:ext cx="14" cy="2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4" y="20"/>
                  </a:cxn>
                  <a:cxn ang="0">
                    <a:pos x="0" y="16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4" y="2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2" name="Freeform 296"/>
              <p:cNvSpPr>
                <a:spLocks/>
              </p:cNvSpPr>
              <p:nvPr/>
            </p:nvSpPr>
            <p:spPr bwMode="auto">
              <a:xfrm>
                <a:off x="5165" y="3187"/>
                <a:ext cx="92" cy="108"/>
              </a:xfrm>
              <a:custGeom>
                <a:avLst/>
                <a:gdLst/>
                <a:ahLst/>
                <a:cxnLst>
                  <a:cxn ang="0">
                    <a:pos x="10" y="108"/>
                  </a:cxn>
                  <a:cxn ang="0">
                    <a:pos x="92" y="27"/>
                  </a:cxn>
                  <a:cxn ang="0">
                    <a:pos x="51" y="0"/>
                  </a:cxn>
                  <a:cxn ang="0">
                    <a:pos x="0" y="98"/>
                  </a:cxn>
                  <a:cxn ang="0">
                    <a:pos x="3" y="103"/>
                  </a:cxn>
                  <a:cxn ang="0">
                    <a:pos x="53" y="7"/>
                  </a:cxn>
                  <a:cxn ang="0">
                    <a:pos x="84" y="27"/>
                  </a:cxn>
                  <a:cxn ang="0">
                    <a:pos x="6" y="105"/>
                  </a:cxn>
                  <a:cxn ang="0">
                    <a:pos x="10" y="108"/>
                  </a:cxn>
                </a:cxnLst>
                <a:rect l="0" t="0" r="r" b="b"/>
                <a:pathLst>
                  <a:path w="92" h="108">
                    <a:moveTo>
                      <a:pt x="10" y="108"/>
                    </a:moveTo>
                    <a:lnTo>
                      <a:pt x="92" y="27"/>
                    </a:lnTo>
                    <a:lnTo>
                      <a:pt x="51" y="0"/>
                    </a:lnTo>
                    <a:lnTo>
                      <a:pt x="0" y="98"/>
                    </a:lnTo>
                    <a:lnTo>
                      <a:pt x="3" y="103"/>
                    </a:lnTo>
                    <a:lnTo>
                      <a:pt x="53" y="7"/>
                    </a:lnTo>
                    <a:lnTo>
                      <a:pt x="84" y="27"/>
                    </a:lnTo>
                    <a:lnTo>
                      <a:pt x="6" y="105"/>
                    </a:lnTo>
                    <a:lnTo>
                      <a:pt x="10" y="108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3" name="Freeform 297"/>
              <p:cNvSpPr>
                <a:spLocks/>
              </p:cNvSpPr>
              <p:nvPr/>
            </p:nvSpPr>
            <p:spPr bwMode="auto">
              <a:xfrm>
                <a:off x="5167" y="3203"/>
                <a:ext cx="68" cy="89"/>
              </a:xfrm>
              <a:custGeom>
                <a:avLst/>
                <a:gdLst/>
                <a:ahLst/>
                <a:cxnLst>
                  <a:cxn ang="0">
                    <a:pos x="5" y="89"/>
                  </a:cxn>
                  <a:cxn ang="0">
                    <a:pos x="68" y="2"/>
                  </a:cxn>
                  <a:cxn ang="0">
                    <a:pos x="64" y="0"/>
                  </a:cxn>
                  <a:cxn ang="0">
                    <a:pos x="0" y="88"/>
                  </a:cxn>
                  <a:cxn ang="0">
                    <a:pos x="5" y="89"/>
                  </a:cxn>
                </a:cxnLst>
                <a:rect l="0" t="0" r="r" b="b"/>
                <a:pathLst>
                  <a:path w="68" h="89">
                    <a:moveTo>
                      <a:pt x="5" y="89"/>
                    </a:moveTo>
                    <a:lnTo>
                      <a:pt x="68" y="2"/>
                    </a:lnTo>
                    <a:lnTo>
                      <a:pt x="64" y="0"/>
                    </a:lnTo>
                    <a:lnTo>
                      <a:pt x="0" y="88"/>
                    </a:lnTo>
                    <a:lnTo>
                      <a:pt x="5" y="89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4" name="Freeform 298"/>
              <p:cNvSpPr>
                <a:spLocks/>
              </p:cNvSpPr>
              <p:nvPr/>
            </p:nvSpPr>
            <p:spPr bwMode="auto">
              <a:xfrm>
                <a:off x="5207" y="3203"/>
                <a:ext cx="36" cy="24"/>
              </a:xfrm>
              <a:custGeom>
                <a:avLst/>
                <a:gdLst/>
                <a:ahLst/>
                <a:cxnLst>
                  <a:cxn ang="0">
                    <a:pos x="36" y="2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3" y="24"/>
                  </a:cxn>
                  <a:cxn ang="0">
                    <a:pos x="36" y="21"/>
                  </a:cxn>
                </a:cxnLst>
                <a:rect l="0" t="0" r="r" b="b"/>
                <a:pathLst>
                  <a:path w="36" h="24">
                    <a:moveTo>
                      <a:pt x="36" y="2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33" y="24"/>
                    </a:lnTo>
                    <a:lnTo>
                      <a:pt x="36" y="21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5" name="Freeform 299"/>
              <p:cNvSpPr>
                <a:spLocks/>
              </p:cNvSpPr>
              <p:nvPr/>
            </p:nvSpPr>
            <p:spPr bwMode="auto">
              <a:xfrm>
                <a:off x="5197" y="3218"/>
                <a:ext cx="33" cy="23"/>
              </a:xfrm>
              <a:custGeom>
                <a:avLst/>
                <a:gdLst/>
                <a:ahLst/>
                <a:cxnLst>
                  <a:cxn ang="0">
                    <a:pos x="33" y="2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31" y="23"/>
                  </a:cxn>
                  <a:cxn ang="0">
                    <a:pos x="33" y="20"/>
                  </a:cxn>
                </a:cxnLst>
                <a:rect l="0" t="0" r="r" b="b"/>
                <a:pathLst>
                  <a:path w="33" h="23">
                    <a:moveTo>
                      <a:pt x="33" y="2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31" y="23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6" name="Freeform 300"/>
              <p:cNvSpPr>
                <a:spLocks/>
              </p:cNvSpPr>
              <p:nvPr/>
            </p:nvSpPr>
            <p:spPr bwMode="auto">
              <a:xfrm>
                <a:off x="5190" y="3234"/>
                <a:ext cx="28" cy="19"/>
              </a:xfrm>
              <a:custGeom>
                <a:avLst/>
                <a:gdLst/>
                <a:ahLst/>
                <a:cxnLst>
                  <a:cxn ang="0">
                    <a:pos x="28" y="16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5" y="19"/>
                  </a:cxn>
                  <a:cxn ang="0">
                    <a:pos x="28" y="16"/>
                  </a:cxn>
                </a:cxnLst>
                <a:rect l="0" t="0" r="r" b="b"/>
                <a:pathLst>
                  <a:path w="28" h="19">
                    <a:moveTo>
                      <a:pt x="28" y="16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5" y="19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7" name="Freeform 301"/>
              <p:cNvSpPr>
                <a:spLocks/>
              </p:cNvSpPr>
              <p:nvPr/>
            </p:nvSpPr>
            <p:spPr bwMode="auto">
              <a:xfrm>
                <a:off x="5185" y="3250"/>
                <a:ext cx="22" cy="16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0" y="16"/>
                  </a:cxn>
                  <a:cxn ang="0">
                    <a:pos x="22" y="12"/>
                  </a:cxn>
                </a:cxnLst>
                <a:rect l="0" t="0" r="r" b="b"/>
                <a:pathLst>
                  <a:path w="22" h="16">
                    <a:moveTo>
                      <a:pt x="22" y="1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0" y="16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8" name="Freeform 302"/>
              <p:cNvSpPr>
                <a:spLocks/>
              </p:cNvSpPr>
              <p:nvPr/>
            </p:nvSpPr>
            <p:spPr bwMode="auto">
              <a:xfrm>
                <a:off x="5176" y="3263"/>
                <a:ext cx="18" cy="1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16" y="14"/>
                  </a:cxn>
                  <a:cxn ang="0">
                    <a:pos x="18" y="12"/>
                  </a:cxn>
                </a:cxnLst>
                <a:rect l="0" t="0" r="r" b="b"/>
                <a:pathLst>
                  <a:path w="18" h="14">
                    <a:moveTo>
                      <a:pt x="18" y="1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6" y="1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0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79" name="Oval 303"/>
              <p:cNvSpPr>
                <a:spLocks noChangeArrowheads="1"/>
              </p:cNvSpPr>
              <p:nvPr/>
            </p:nvSpPr>
            <p:spPr bwMode="auto">
              <a:xfrm>
                <a:off x="5151" y="3286"/>
                <a:ext cx="25" cy="30"/>
              </a:xfrm>
              <a:prstGeom prst="ellipse">
                <a:avLst/>
              </a:pr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0" name="Freeform 304"/>
              <p:cNvSpPr>
                <a:spLocks/>
              </p:cNvSpPr>
              <p:nvPr/>
            </p:nvSpPr>
            <p:spPr bwMode="auto">
              <a:xfrm>
                <a:off x="4998" y="3543"/>
                <a:ext cx="343" cy="10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43" y="0"/>
                  </a:cxn>
                  <a:cxn ang="0">
                    <a:pos x="323" y="105"/>
                  </a:cxn>
                  <a:cxn ang="0">
                    <a:pos x="14" y="102"/>
                  </a:cxn>
                  <a:cxn ang="0">
                    <a:pos x="0" y="34"/>
                  </a:cxn>
                </a:cxnLst>
                <a:rect l="0" t="0" r="r" b="b"/>
                <a:pathLst>
                  <a:path w="343" h="105">
                    <a:moveTo>
                      <a:pt x="0" y="34"/>
                    </a:moveTo>
                    <a:lnTo>
                      <a:pt x="343" y="0"/>
                    </a:lnTo>
                    <a:lnTo>
                      <a:pt x="323" y="105"/>
                    </a:lnTo>
                    <a:lnTo>
                      <a:pt x="14" y="10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1" name="Freeform 305"/>
              <p:cNvSpPr>
                <a:spLocks/>
              </p:cNvSpPr>
              <p:nvPr/>
            </p:nvSpPr>
            <p:spPr bwMode="auto">
              <a:xfrm>
                <a:off x="5055" y="3877"/>
                <a:ext cx="35" cy="27"/>
              </a:xfrm>
              <a:custGeom>
                <a:avLst/>
                <a:gdLst/>
                <a:ahLst/>
                <a:cxnLst>
                  <a:cxn ang="0">
                    <a:pos x="22" y="27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22" y="27"/>
                  </a:cxn>
                </a:cxnLst>
                <a:rect l="0" t="0" r="r" b="b"/>
                <a:pathLst>
                  <a:path w="35" h="27">
                    <a:moveTo>
                      <a:pt x="22" y="27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2" name="Freeform 306"/>
              <p:cNvSpPr>
                <a:spLocks/>
              </p:cNvSpPr>
              <p:nvPr/>
            </p:nvSpPr>
            <p:spPr bwMode="auto">
              <a:xfrm>
                <a:off x="4962" y="3866"/>
                <a:ext cx="24" cy="3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3" y="38"/>
                  </a:cxn>
                  <a:cxn ang="0">
                    <a:pos x="24" y="0"/>
                  </a:cxn>
                  <a:cxn ang="0">
                    <a:pos x="0" y="13"/>
                  </a:cxn>
                </a:cxnLst>
                <a:rect l="0" t="0" r="r" b="b"/>
                <a:pathLst>
                  <a:path w="24" h="38">
                    <a:moveTo>
                      <a:pt x="0" y="13"/>
                    </a:moveTo>
                    <a:lnTo>
                      <a:pt x="23" y="38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3" name="Freeform 307"/>
              <p:cNvSpPr>
                <a:spLocks/>
              </p:cNvSpPr>
              <p:nvPr/>
            </p:nvSpPr>
            <p:spPr bwMode="auto">
              <a:xfrm>
                <a:off x="4815" y="3871"/>
                <a:ext cx="25" cy="33"/>
              </a:xfrm>
              <a:custGeom>
                <a:avLst/>
                <a:gdLst/>
                <a:ahLst/>
                <a:cxnLst>
                  <a:cxn ang="0">
                    <a:pos x="25" y="33"/>
                  </a:cxn>
                  <a:cxn ang="0">
                    <a:pos x="25" y="0"/>
                  </a:cxn>
                  <a:cxn ang="0">
                    <a:pos x="0" y="8"/>
                  </a:cxn>
                  <a:cxn ang="0">
                    <a:pos x="25" y="33"/>
                  </a:cxn>
                </a:cxnLst>
                <a:rect l="0" t="0" r="r" b="b"/>
                <a:pathLst>
                  <a:path w="25" h="33">
                    <a:moveTo>
                      <a:pt x="25" y="33"/>
                    </a:moveTo>
                    <a:lnTo>
                      <a:pt x="25" y="0"/>
                    </a:lnTo>
                    <a:lnTo>
                      <a:pt x="0" y="8"/>
                    </a:lnTo>
                    <a:lnTo>
                      <a:pt x="25" y="33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4" name="Freeform 308"/>
              <p:cNvSpPr>
                <a:spLocks/>
              </p:cNvSpPr>
              <p:nvPr/>
            </p:nvSpPr>
            <p:spPr bwMode="auto">
              <a:xfrm>
                <a:off x="4383" y="3261"/>
                <a:ext cx="366" cy="82"/>
              </a:xfrm>
              <a:custGeom>
                <a:avLst/>
                <a:gdLst/>
                <a:ahLst/>
                <a:cxnLst>
                  <a:cxn ang="0">
                    <a:pos x="5" y="82"/>
                  </a:cxn>
                  <a:cxn ang="0">
                    <a:pos x="5" y="44"/>
                  </a:cxn>
                  <a:cxn ang="0">
                    <a:pos x="0" y="36"/>
                  </a:cxn>
                  <a:cxn ang="0">
                    <a:pos x="0" y="24"/>
                  </a:cxn>
                  <a:cxn ang="0">
                    <a:pos x="366" y="0"/>
                  </a:cxn>
                  <a:cxn ang="0">
                    <a:pos x="366" y="15"/>
                  </a:cxn>
                  <a:cxn ang="0">
                    <a:pos x="356" y="21"/>
                  </a:cxn>
                  <a:cxn ang="0">
                    <a:pos x="356" y="60"/>
                  </a:cxn>
                  <a:cxn ang="0">
                    <a:pos x="5" y="82"/>
                  </a:cxn>
                </a:cxnLst>
                <a:rect l="0" t="0" r="r" b="b"/>
                <a:pathLst>
                  <a:path w="366" h="82">
                    <a:moveTo>
                      <a:pt x="5" y="82"/>
                    </a:moveTo>
                    <a:lnTo>
                      <a:pt x="5" y="44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66" y="0"/>
                    </a:lnTo>
                    <a:lnTo>
                      <a:pt x="366" y="15"/>
                    </a:lnTo>
                    <a:lnTo>
                      <a:pt x="356" y="21"/>
                    </a:lnTo>
                    <a:lnTo>
                      <a:pt x="356" y="60"/>
                    </a:lnTo>
                    <a:lnTo>
                      <a:pt x="5" y="82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5" name="Freeform 309"/>
              <p:cNvSpPr>
                <a:spLocks/>
              </p:cNvSpPr>
              <p:nvPr/>
            </p:nvSpPr>
            <p:spPr bwMode="auto">
              <a:xfrm>
                <a:off x="4389" y="3267"/>
                <a:ext cx="354" cy="82"/>
              </a:xfrm>
              <a:custGeom>
                <a:avLst/>
                <a:gdLst/>
                <a:ahLst/>
                <a:cxnLst>
                  <a:cxn ang="0">
                    <a:pos x="5" y="82"/>
                  </a:cxn>
                  <a:cxn ang="0">
                    <a:pos x="5" y="37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354" y="0"/>
                  </a:cxn>
                  <a:cxn ang="0">
                    <a:pos x="353" y="7"/>
                  </a:cxn>
                  <a:cxn ang="0">
                    <a:pos x="342" y="10"/>
                  </a:cxn>
                  <a:cxn ang="0">
                    <a:pos x="342" y="59"/>
                  </a:cxn>
                  <a:cxn ang="0">
                    <a:pos x="5" y="82"/>
                  </a:cxn>
                </a:cxnLst>
                <a:rect l="0" t="0" r="r" b="b"/>
                <a:pathLst>
                  <a:path w="354" h="82">
                    <a:moveTo>
                      <a:pt x="5" y="82"/>
                    </a:moveTo>
                    <a:lnTo>
                      <a:pt x="5" y="37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54" y="0"/>
                    </a:lnTo>
                    <a:lnTo>
                      <a:pt x="353" y="7"/>
                    </a:lnTo>
                    <a:lnTo>
                      <a:pt x="342" y="10"/>
                    </a:lnTo>
                    <a:lnTo>
                      <a:pt x="342" y="59"/>
                    </a:lnTo>
                    <a:lnTo>
                      <a:pt x="5" y="82"/>
                    </a:lnTo>
                    <a:close/>
                  </a:path>
                </a:pathLst>
              </a:custGeom>
              <a:solidFill>
                <a:srgbClr val="D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6" name="Freeform 310"/>
              <p:cNvSpPr>
                <a:spLocks/>
              </p:cNvSpPr>
              <p:nvPr/>
            </p:nvSpPr>
            <p:spPr bwMode="auto">
              <a:xfrm>
                <a:off x="4364" y="3309"/>
                <a:ext cx="403" cy="343"/>
              </a:xfrm>
              <a:custGeom>
                <a:avLst/>
                <a:gdLst/>
                <a:ahLst/>
                <a:cxnLst>
                  <a:cxn ang="0">
                    <a:pos x="23" y="155"/>
                  </a:cxn>
                  <a:cxn ang="0">
                    <a:pos x="15" y="135"/>
                  </a:cxn>
                  <a:cxn ang="0">
                    <a:pos x="23" y="74"/>
                  </a:cxn>
                  <a:cxn ang="0">
                    <a:pos x="0" y="24"/>
                  </a:cxn>
                  <a:cxn ang="0">
                    <a:pos x="403" y="25"/>
                  </a:cxn>
                  <a:cxn ang="0">
                    <a:pos x="378" y="121"/>
                  </a:cxn>
                  <a:cxn ang="0">
                    <a:pos x="388" y="130"/>
                  </a:cxn>
                  <a:cxn ang="0">
                    <a:pos x="378" y="343"/>
                  </a:cxn>
                  <a:cxn ang="0">
                    <a:pos x="263" y="149"/>
                  </a:cxn>
                  <a:cxn ang="0">
                    <a:pos x="254" y="128"/>
                  </a:cxn>
                  <a:cxn ang="0">
                    <a:pos x="260" y="125"/>
                  </a:cxn>
                  <a:cxn ang="0">
                    <a:pos x="259" y="120"/>
                  </a:cxn>
                  <a:cxn ang="0">
                    <a:pos x="258" y="115"/>
                  </a:cxn>
                  <a:cxn ang="0">
                    <a:pos x="256" y="111"/>
                  </a:cxn>
                  <a:cxn ang="0">
                    <a:pos x="255" y="108"/>
                  </a:cxn>
                  <a:cxn ang="0">
                    <a:pos x="254" y="104"/>
                  </a:cxn>
                  <a:cxn ang="0">
                    <a:pos x="253" y="102"/>
                  </a:cxn>
                  <a:cxn ang="0">
                    <a:pos x="251" y="99"/>
                  </a:cxn>
                  <a:cxn ang="0">
                    <a:pos x="250" y="97"/>
                  </a:cxn>
                  <a:cxn ang="0">
                    <a:pos x="249" y="96"/>
                  </a:cxn>
                  <a:cxn ang="0">
                    <a:pos x="245" y="92"/>
                  </a:cxn>
                  <a:cxn ang="0">
                    <a:pos x="244" y="89"/>
                  </a:cxn>
                  <a:cxn ang="0">
                    <a:pos x="242" y="88"/>
                  </a:cxn>
                  <a:cxn ang="0">
                    <a:pos x="240" y="87"/>
                  </a:cxn>
                  <a:cxn ang="0">
                    <a:pos x="236" y="83"/>
                  </a:cxn>
                  <a:cxn ang="0">
                    <a:pos x="235" y="82"/>
                  </a:cxn>
                  <a:cxn ang="0">
                    <a:pos x="232" y="80"/>
                  </a:cxn>
                  <a:cxn ang="0">
                    <a:pos x="227" y="78"/>
                  </a:cxn>
                  <a:cxn ang="0">
                    <a:pos x="225" y="77"/>
                  </a:cxn>
                  <a:cxn ang="0">
                    <a:pos x="218" y="75"/>
                  </a:cxn>
                  <a:cxn ang="0">
                    <a:pos x="212" y="74"/>
                  </a:cxn>
                  <a:cxn ang="0">
                    <a:pos x="182" y="75"/>
                  </a:cxn>
                  <a:cxn ang="0">
                    <a:pos x="173" y="77"/>
                  </a:cxn>
                  <a:cxn ang="0">
                    <a:pos x="168" y="78"/>
                  </a:cxn>
                  <a:cxn ang="0">
                    <a:pos x="164" y="79"/>
                  </a:cxn>
                  <a:cxn ang="0">
                    <a:pos x="160" y="80"/>
                  </a:cxn>
                  <a:cxn ang="0">
                    <a:pos x="158" y="82"/>
                  </a:cxn>
                  <a:cxn ang="0">
                    <a:pos x="157" y="83"/>
                  </a:cxn>
                  <a:cxn ang="0">
                    <a:pos x="154" y="84"/>
                  </a:cxn>
                  <a:cxn ang="0">
                    <a:pos x="153" y="86"/>
                  </a:cxn>
                  <a:cxn ang="0">
                    <a:pos x="150" y="87"/>
                  </a:cxn>
                  <a:cxn ang="0">
                    <a:pos x="149" y="89"/>
                  </a:cxn>
                  <a:cxn ang="0">
                    <a:pos x="148" y="91"/>
                  </a:cxn>
                  <a:cxn ang="0">
                    <a:pos x="145" y="92"/>
                  </a:cxn>
                  <a:cxn ang="0">
                    <a:pos x="143" y="96"/>
                  </a:cxn>
                  <a:cxn ang="0">
                    <a:pos x="141" y="98"/>
                  </a:cxn>
                  <a:cxn ang="0">
                    <a:pos x="140" y="101"/>
                  </a:cxn>
                  <a:cxn ang="0">
                    <a:pos x="139" y="102"/>
                  </a:cxn>
                  <a:cxn ang="0">
                    <a:pos x="138" y="106"/>
                  </a:cxn>
                  <a:cxn ang="0">
                    <a:pos x="136" y="109"/>
                  </a:cxn>
                  <a:cxn ang="0">
                    <a:pos x="135" y="113"/>
                  </a:cxn>
                  <a:cxn ang="0">
                    <a:pos x="134" y="120"/>
                  </a:cxn>
                  <a:cxn ang="0">
                    <a:pos x="133" y="127"/>
                  </a:cxn>
                  <a:cxn ang="0">
                    <a:pos x="131" y="137"/>
                  </a:cxn>
                  <a:cxn ang="0">
                    <a:pos x="139" y="145"/>
                  </a:cxn>
                  <a:cxn ang="0">
                    <a:pos x="129" y="339"/>
                  </a:cxn>
                </a:cxnLst>
                <a:rect l="0" t="0" r="r" b="b"/>
                <a:pathLst>
                  <a:path w="403" h="343">
                    <a:moveTo>
                      <a:pt x="23" y="338"/>
                    </a:moveTo>
                    <a:lnTo>
                      <a:pt x="23" y="155"/>
                    </a:lnTo>
                    <a:lnTo>
                      <a:pt x="15" y="144"/>
                    </a:lnTo>
                    <a:lnTo>
                      <a:pt x="15" y="135"/>
                    </a:lnTo>
                    <a:lnTo>
                      <a:pt x="23" y="135"/>
                    </a:lnTo>
                    <a:lnTo>
                      <a:pt x="23" y="74"/>
                    </a:lnTo>
                    <a:lnTo>
                      <a:pt x="1" y="50"/>
                    </a:lnTo>
                    <a:lnTo>
                      <a:pt x="0" y="24"/>
                    </a:lnTo>
                    <a:lnTo>
                      <a:pt x="403" y="0"/>
                    </a:lnTo>
                    <a:lnTo>
                      <a:pt x="403" y="25"/>
                    </a:lnTo>
                    <a:lnTo>
                      <a:pt x="378" y="58"/>
                    </a:lnTo>
                    <a:lnTo>
                      <a:pt x="378" y="121"/>
                    </a:lnTo>
                    <a:lnTo>
                      <a:pt x="388" y="121"/>
                    </a:lnTo>
                    <a:lnTo>
                      <a:pt x="388" y="130"/>
                    </a:lnTo>
                    <a:lnTo>
                      <a:pt x="378" y="141"/>
                    </a:lnTo>
                    <a:lnTo>
                      <a:pt x="378" y="343"/>
                    </a:lnTo>
                    <a:lnTo>
                      <a:pt x="263" y="341"/>
                    </a:lnTo>
                    <a:lnTo>
                      <a:pt x="263" y="149"/>
                    </a:lnTo>
                    <a:lnTo>
                      <a:pt x="255" y="137"/>
                    </a:lnTo>
                    <a:lnTo>
                      <a:pt x="254" y="128"/>
                    </a:lnTo>
                    <a:lnTo>
                      <a:pt x="260" y="128"/>
                    </a:lnTo>
                    <a:lnTo>
                      <a:pt x="260" y="125"/>
                    </a:lnTo>
                    <a:lnTo>
                      <a:pt x="259" y="123"/>
                    </a:lnTo>
                    <a:lnTo>
                      <a:pt x="259" y="120"/>
                    </a:lnTo>
                    <a:lnTo>
                      <a:pt x="258" y="117"/>
                    </a:lnTo>
                    <a:lnTo>
                      <a:pt x="258" y="115"/>
                    </a:lnTo>
                    <a:lnTo>
                      <a:pt x="256" y="113"/>
                    </a:lnTo>
                    <a:lnTo>
                      <a:pt x="256" y="111"/>
                    </a:lnTo>
                    <a:lnTo>
                      <a:pt x="255" y="109"/>
                    </a:lnTo>
                    <a:lnTo>
                      <a:pt x="255" y="108"/>
                    </a:lnTo>
                    <a:lnTo>
                      <a:pt x="254" y="107"/>
                    </a:lnTo>
                    <a:lnTo>
                      <a:pt x="254" y="104"/>
                    </a:lnTo>
                    <a:lnTo>
                      <a:pt x="253" y="103"/>
                    </a:lnTo>
                    <a:lnTo>
                      <a:pt x="253" y="102"/>
                    </a:lnTo>
                    <a:lnTo>
                      <a:pt x="251" y="101"/>
                    </a:lnTo>
                    <a:lnTo>
                      <a:pt x="251" y="99"/>
                    </a:lnTo>
                    <a:lnTo>
                      <a:pt x="250" y="98"/>
                    </a:lnTo>
                    <a:lnTo>
                      <a:pt x="250" y="97"/>
                    </a:lnTo>
                    <a:lnTo>
                      <a:pt x="249" y="97"/>
                    </a:lnTo>
                    <a:lnTo>
                      <a:pt x="249" y="96"/>
                    </a:lnTo>
                    <a:lnTo>
                      <a:pt x="246" y="93"/>
                    </a:lnTo>
                    <a:lnTo>
                      <a:pt x="245" y="92"/>
                    </a:lnTo>
                    <a:lnTo>
                      <a:pt x="245" y="91"/>
                    </a:lnTo>
                    <a:lnTo>
                      <a:pt x="244" y="89"/>
                    </a:lnTo>
                    <a:lnTo>
                      <a:pt x="242" y="89"/>
                    </a:lnTo>
                    <a:lnTo>
                      <a:pt x="242" y="88"/>
                    </a:lnTo>
                    <a:lnTo>
                      <a:pt x="241" y="87"/>
                    </a:lnTo>
                    <a:lnTo>
                      <a:pt x="240" y="87"/>
                    </a:lnTo>
                    <a:lnTo>
                      <a:pt x="237" y="84"/>
                    </a:lnTo>
                    <a:lnTo>
                      <a:pt x="236" y="83"/>
                    </a:lnTo>
                    <a:lnTo>
                      <a:pt x="235" y="83"/>
                    </a:lnTo>
                    <a:lnTo>
                      <a:pt x="235" y="82"/>
                    </a:lnTo>
                    <a:lnTo>
                      <a:pt x="234" y="82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7" y="78"/>
                    </a:lnTo>
                    <a:lnTo>
                      <a:pt x="226" y="78"/>
                    </a:lnTo>
                    <a:lnTo>
                      <a:pt x="225" y="77"/>
                    </a:lnTo>
                    <a:lnTo>
                      <a:pt x="220" y="77"/>
                    </a:lnTo>
                    <a:lnTo>
                      <a:pt x="218" y="75"/>
                    </a:lnTo>
                    <a:lnTo>
                      <a:pt x="215" y="75"/>
                    </a:lnTo>
                    <a:lnTo>
                      <a:pt x="212" y="74"/>
                    </a:lnTo>
                    <a:lnTo>
                      <a:pt x="183" y="74"/>
                    </a:lnTo>
                    <a:lnTo>
                      <a:pt x="182" y="75"/>
                    </a:lnTo>
                    <a:lnTo>
                      <a:pt x="174" y="75"/>
                    </a:lnTo>
                    <a:lnTo>
                      <a:pt x="173" y="77"/>
                    </a:lnTo>
                    <a:lnTo>
                      <a:pt x="170" y="77"/>
                    </a:lnTo>
                    <a:lnTo>
                      <a:pt x="168" y="78"/>
                    </a:lnTo>
                    <a:lnTo>
                      <a:pt x="165" y="78"/>
                    </a:lnTo>
                    <a:lnTo>
                      <a:pt x="164" y="79"/>
                    </a:lnTo>
                    <a:lnTo>
                      <a:pt x="162" y="79"/>
                    </a:lnTo>
                    <a:lnTo>
                      <a:pt x="160" y="80"/>
                    </a:lnTo>
                    <a:lnTo>
                      <a:pt x="159" y="80"/>
                    </a:lnTo>
                    <a:lnTo>
                      <a:pt x="158" y="82"/>
                    </a:lnTo>
                    <a:lnTo>
                      <a:pt x="157" y="82"/>
                    </a:lnTo>
                    <a:lnTo>
                      <a:pt x="157" y="83"/>
                    </a:lnTo>
                    <a:lnTo>
                      <a:pt x="155" y="84"/>
                    </a:lnTo>
                    <a:lnTo>
                      <a:pt x="154" y="84"/>
                    </a:lnTo>
                    <a:lnTo>
                      <a:pt x="154" y="86"/>
                    </a:lnTo>
                    <a:lnTo>
                      <a:pt x="153" y="86"/>
                    </a:lnTo>
                    <a:lnTo>
                      <a:pt x="152" y="87"/>
                    </a:lnTo>
                    <a:lnTo>
                      <a:pt x="150" y="87"/>
                    </a:lnTo>
                    <a:lnTo>
                      <a:pt x="150" y="88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8" y="91"/>
                    </a:lnTo>
                    <a:lnTo>
                      <a:pt x="146" y="92"/>
                    </a:lnTo>
                    <a:lnTo>
                      <a:pt x="145" y="92"/>
                    </a:lnTo>
                    <a:lnTo>
                      <a:pt x="145" y="93"/>
                    </a:lnTo>
                    <a:lnTo>
                      <a:pt x="143" y="96"/>
                    </a:lnTo>
                    <a:lnTo>
                      <a:pt x="141" y="97"/>
                    </a:lnTo>
                    <a:lnTo>
                      <a:pt x="141" y="98"/>
                    </a:lnTo>
                    <a:lnTo>
                      <a:pt x="140" y="99"/>
                    </a:lnTo>
                    <a:lnTo>
                      <a:pt x="140" y="101"/>
                    </a:lnTo>
                    <a:lnTo>
                      <a:pt x="139" y="101"/>
                    </a:lnTo>
                    <a:lnTo>
                      <a:pt x="139" y="102"/>
                    </a:lnTo>
                    <a:lnTo>
                      <a:pt x="138" y="103"/>
                    </a:lnTo>
                    <a:lnTo>
                      <a:pt x="138" y="106"/>
                    </a:lnTo>
                    <a:lnTo>
                      <a:pt x="136" y="107"/>
                    </a:lnTo>
                    <a:lnTo>
                      <a:pt x="136" y="109"/>
                    </a:lnTo>
                    <a:lnTo>
                      <a:pt x="135" y="111"/>
                    </a:lnTo>
                    <a:lnTo>
                      <a:pt x="135" y="113"/>
                    </a:lnTo>
                    <a:lnTo>
                      <a:pt x="134" y="115"/>
                    </a:lnTo>
                    <a:lnTo>
                      <a:pt x="134" y="120"/>
                    </a:lnTo>
                    <a:lnTo>
                      <a:pt x="133" y="121"/>
                    </a:lnTo>
                    <a:lnTo>
                      <a:pt x="133" y="127"/>
                    </a:lnTo>
                    <a:lnTo>
                      <a:pt x="131" y="128"/>
                    </a:lnTo>
                    <a:lnTo>
                      <a:pt x="131" y="137"/>
                    </a:lnTo>
                    <a:lnTo>
                      <a:pt x="139" y="137"/>
                    </a:lnTo>
                    <a:lnTo>
                      <a:pt x="139" y="145"/>
                    </a:lnTo>
                    <a:lnTo>
                      <a:pt x="129" y="156"/>
                    </a:lnTo>
                    <a:lnTo>
                      <a:pt x="129" y="339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7" name="Freeform 311"/>
              <p:cNvSpPr>
                <a:spLocks/>
              </p:cNvSpPr>
              <p:nvPr/>
            </p:nvSpPr>
            <p:spPr bwMode="auto">
              <a:xfrm>
                <a:off x="4473" y="3379"/>
                <a:ext cx="161" cy="269"/>
              </a:xfrm>
              <a:custGeom>
                <a:avLst/>
                <a:gdLst/>
                <a:ahLst/>
                <a:cxnLst>
                  <a:cxn ang="0">
                    <a:pos x="24" y="269"/>
                  </a:cxn>
                  <a:cxn ang="0">
                    <a:pos x="92" y="246"/>
                  </a:cxn>
                  <a:cxn ang="0">
                    <a:pos x="92" y="101"/>
                  </a:cxn>
                  <a:cxn ang="0">
                    <a:pos x="96" y="96"/>
                  </a:cxn>
                  <a:cxn ang="0">
                    <a:pos x="96" y="91"/>
                  </a:cxn>
                  <a:cxn ang="0">
                    <a:pos x="92" y="89"/>
                  </a:cxn>
                  <a:cxn ang="0">
                    <a:pos x="92" y="86"/>
                  </a:cxn>
                  <a:cxn ang="0">
                    <a:pos x="93" y="86"/>
                  </a:cxn>
                  <a:cxn ang="0">
                    <a:pos x="93" y="82"/>
                  </a:cxn>
                  <a:cxn ang="0">
                    <a:pos x="94" y="81"/>
                  </a:cxn>
                  <a:cxn ang="0">
                    <a:pos x="94" y="79"/>
                  </a:cxn>
                  <a:cxn ang="0">
                    <a:pos x="96" y="79"/>
                  </a:cxn>
                  <a:cxn ang="0">
                    <a:pos x="96" y="76"/>
                  </a:cxn>
                  <a:cxn ang="0">
                    <a:pos x="97" y="75"/>
                  </a:cxn>
                  <a:cxn ang="0">
                    <a:pos x="97" y="74"/>
                  </a:cxn>
                  <a:cxn ang="0">
                    <a:pos x="98" y="72"/>
                  </a:cxn>
                  <a:cxn ang="0">
                    <a:pos x="98" y="71"/>
                  </a:cxn>
                  <a:cxn ang="0">
                    <a:pos x="99" y="71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1" y="68"/>
                  </a:cxn>
                  <a:cxn ang="0">
                    <a:pos x="103" y="66"/>
                  </a:cxn>
                  <a:cxn ang="0">
                    <a:pos x="103" y="65"/>
                  </a:cxn>
                  <a:cxn ang="0">
                    <a:pos x="104" y="65"/>
                  </a:cxn>
                  <a:cxn ang="0">
                    <a:pos x="104" y="63"/>
                  </a:cxn>
                  <a:cxn ang="0">
                    <a:pos x="106" y="63"/>
                  </a:cxn>
                  <a:cxn ang="0">
                    <a:pos x="107" y="62"/>
                  </a:cxn>
                  <a:cxn ang="0">
                    <a:pos x="108" y="62"/>
                  </a:cxn>
                  <a:cxn ang="0">
                    <a:pos x="108" y="61"/>
                  </a:cxn>
                  <a:cxn ang="0">
                    <a:pos x="109" y="61"/>
                  </a:cxn>
                  <a:cxn ang="0">
                    <a:pos x="111" y="60"/>
                  </a:cxn>
                  <a:cxn ang="0">
                    <a:pos x="113" y="60"/>
                  </a:cxn>
                  <a:cxn ang="0">
                    <a:pos x="113" y="58"/>
                  </a:cxn>
                  <a:cxn ang="0">
                    <a:pos x="116" y="58"/>
                  </a:cxn>
                  <a:cxn ang="0">
                    <a:pos x="117" y="57"/>
                  </a:cxn>
                  <a:cxn ang="0">
                    <a:pos x="122" y="57"/>
                  </a:cxn>
                  <a:cxn ang="0">
                    <a:pos x="122" y="56"/>
                  </a:cxn>
                  <a:cxn ang="0">
                    <a:pos x="135" y="56"/>
                  </a:cxn>
                  <a:cxn ang="0">
                    <a:pos x="136" y="57"/>
                  </a:cxn>
                  <a:cxn ang="0">
                    <a:pos x="142" y="57"/>
                  </a:cxn>
                  <a:cxn ang="0">
                    <a:pos x="144" y="58"/>
                  </a:cxn>
                  <a:cxn ang="0">
                    <a:pos x="147" y="58"/>
                  </a:cxn>
                  <a:cxn ang="0">
                    <a:pos x="149" y="60"/>
                  </a:cxn>
                  <a:cxn ang="0">
                    <a:pos x="152" y="60"/>
                  </a:cxn>
                  <a:cxn ang="0">
                    <a:pos x="154" y="61"/>
                  </a:cxn>
                  <a:cxn ang="0">
                    <a:pos x="156" y="61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0" y="63"/>
                  </a:cxn>
                  <a:cxn ang="0">
                    <a:pos x="161" y="63"/>
                  </a:cxn>
                  <a:cxn ang="0">
                    <a:pos x="161" y="0"/>
                  </a:cxn>
                  <a:cxn ang="0">
                    <a:pos x="0" y="5"/>
                  </a:cxn>
                  <a:cxn ang="0">
                    <a:pos x="0" y="264"/>
                  </a:cxn>
                  <a:cxn ang="0">
                    <a:pos x="24" y="269"/>
                  </a:cxn>
                </a:cxnLst>
                <a:rect l="0" t="0" r="r" b="b"/>
                <a:pathLst>
                  <a:path w="161" h="269">
                    <a:moveTo>
                      <a:pt x="24" y="269"/>
                    </a:moveTo>
                    <a:lnTo>
                      <a:pt x="92" y="246"/>
                    </a:lnTo>
                    <a:lnTo>
                      <a:pt x="92" y="101"/>
                    </a:lnTo>
                    <a:lnTo>
                      <a:pt x="96" y="96"/>
                    </a:lnTo>
                    <a:lnTo>
                      <a:pt x="96" y="91"/>
                    </a:lnTo>
                    <a:lnTo>
                      <a:pt x="92" y="89"/>
                    </a:lnTo>
                    <a:lnTo>
                      <a:pt x="92" y="86"/>
                    </a:lnTo>
                    <a:lnTo>
                      <a:pt x="93" y="86"/>
                    </a:lnTo>
                    <a:lnTo>
                      <a:pt x="93" y="82"/>
                    </a:lnTo>
                    <a:lnTo>
                      <a:pt x="94" y="81"/>
                    </a:lnTo>
                    <a:lnTo>
                      <a:pt x="94" y="79"/>
                    </a:lnTo>
                    <a:lnTo>
                      <a:pt x="96" y="79"/>
                    </a:lnTo>
                    <a:lnTo>
                      <a:pt x="96" y="76"/>
                    </a:lnTo>
                    <a:lnTo>
                      <a:pt x="97" y="75"/>
                    </a:lnTo>
                    <a:lnTo>
                      <a:pt x="97" y="74"/>
                    </a:lnTo>
                    <a:lnTo>
                      <a:pt x="98" y="72"/>
                    </a:lnTo>
                    <a:lnTo>
                      <a:pt x="98" y="71"/>
                    </a:lnTo>
                    <a:lnTo>
                      <a:pt x="99" y="71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1" y="68"/>
                    </a:lnTo>
                    <a:lnTo>
                      <a:pt x="103" y="66"/>
                    </a:lnTo>
                    <a:lnTo>
                      <a:pt x="103" y="65"/>
                    </a:lnTo>
                    <a:lnTo>
                      <a:pt x="104" y="65"/>
                    </a:lnTo>
                    <a:lnTo>
                      <a:pt x="104" y="63"/>
                    </a:lnTo>
                    <a:lnTo>
                      <a:pt x="106" y="63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8" y="61"/>
                    </a:lnTo>
                    <a:lnTo>
                      <a:pt x="109" y="61"/>
                    </a:lnTo>
                    <a:lnTo>
                      <a:pt x="111" y="60"/>
                    </a:lnTo>
                    <a:lnTo>
                      <a:pt x="113" y="60"/>
                    </a:lnTo>
                    <a:lnTo>
                      <a:pt x="113" y="58"/>
                    </a:lnTo>
                    <a:lnTo>
                      <a:pt x="116" y="58"/>
                    </a:lnTo>
                    <a:lnTo>
                      <a:pt x="117" y="57"/>
                    </a:lnTo>
                    <a:lnTo>
                      <a:pt x="122" y="57"/>
                    </a:lnTo>
                    <a:lnTo>
                      <a:pt x="122" y="56"/>
                    </a:lnTo>
                    <a:lnTo>
                      <a:pt x="135" y="56"/>
                    </a:lnTo>
                    <a:lnTo>
                      <a:pt x="136" y="57"/>
                    </a:lnTo>
                    <a:lnTo>
                      <a:pt x="142" y="57"/>
                    </a:lnTo>
                    <a:lnTo>
                      <a:pt x="144" y="58"/>
                    </a:lnTo>
                    <a:lnTo>
                      <a:pt x="147" y="58"/>
                    </a:lnTo>
                    <a:lnTo>
                      <a:pt x="149" y="60"/>
                    </a:lnTo>
                    <a:lnTo>
                      <a:pt x="152" y="60"/>
                    </a:lnTo>
                    <a:lnTo>
                      <a:pt x="154" y="61"/>
                    </a:lnTo>
                    <a:lnTo>
                      <a:pt x="156" y="61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60" y="63"/>
                    </a:lnTo>
                    <a:lnTo>
                      <a:pt x="161" y="63"/>
                    </a:lnTo>
                    <a:lnTo>
                      <a:pt x="161" y="0"/>
                    </a:lnTo>
                    <a:lnTo>
                      <a:pt x="0" y="5"/>
                    </a:lnTo>
                    <a:lnTo>
                      <a:pt x="0" y="264"/>
                    </a:lnTo>
                    <a:lnTo>
                      <a:pt x="24" y="269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8" name="Freeform 312"/>
              <p:cNvSpPr>
                <a:spLocks/>
              </p:cNvSpPr>
              <p:nvPr/>
            </p:nvSpPr>
            <p:spPr bwMode="auto">
              <a:xfrm>
                <a:off x="4474" y="3374"/>
                <a:ext cx="149" cy="269"/>
              </a:xfrm>
              <a:custGeom>
                <a:avLst/>
                <a:gdLst/>
                <a:ahLst/>
                <a:cxnLst>
                  <a:cxn ang="0">
                    <a:pos x="23" y="269"/>
                  </a:cxn>
                  <a:cxn ang="0">
                    <a:pos x="84" y="245"/>
                  </a:cxn>
                  <a:cxn ang="0">
                    <a:pos x="84" y="101"/>
                  </a:cxn>
                  <a:cxn ang="0">
                    <a:pos x="88" y="96"/>
                  </a:cxn>
                  <a:cxn ang="0">
                    <a:pos x="88" y="91"/>
                  </a:cxn>
                  <a:cxn ang="0">
                    <a:pos x="84" y="89"/>
                  </a:cxn>
                  <a:cxn ang="0">
                    <a:pos x="84" y="86"/>
                  </a:cxn>
                  <a:cxn ang="0">
                    <a:pos x="86" y="86"/>
                  </a:cxn>
                  <a:cxn ang="0">
                    <a:pos x="86" y="82"/>
                  </a:cxn>
                  <a:cxn ang="0">
                    <a:pos x="87" y="81"/>
                  </a:cxn>
                  <a:cxn ang="0">
                    <a:pos x="87" y="79"/>
                  </a:cxn>
                  <a:cxn ang="0">
                    <a:pos x="88" y="77"/>
                  </a:cxn>
                  <a:cxn ang="0">
                    <a:pos x="88" y="76"/>
                  </a:cxn>
                  <a:cxn ang="0">
                    <a:pos x="89" y="75"/>
                  </a:cxn>
                  <a:cxn ang="0">
                    <a:pos x="89" y="73"/>
                  </a:cxn>
                  <a:cxn ang="0">
                    <a:pos x="91" y="72"/>
                  </a:cxn>
                  <a:cxn ang="0">
                    <a:pos x="91" y="71"/>
                  </a:cxn>
                  <a:cxn ang="0">
                    <a:pos x="92" y="71"/>
                  </a:cxn>
                  <a:cxn ang="0">
                    <a:pos x="92" y="70"/>
                  </a:cxn>
                  <a:cxn ang="0">
                    <a:pos x="93" y="68"/>
                  </a:cxn>
                  <a:cxn ang="0">
                    <a:pos x="93" y="67"/>
                  </a:cxn>
                  <a:cxn ang="0">
                    <a:pos x="95" y="67"/>
                  </a:cxn>
                  <a:cxn ang="0">
                    <a:pos x="95" y="66"/>
                  </a:cxn>
                  <a:cxn ang="0">
                    <a:pos x="96" y="66"/>
                  </a:cxn>
                  <a:cxn ang="0">
                    <a:pos x="96" y="65"/>
                  </a:cxn>
                  <a:cxn ang="0">
                    <a:pos x="97" y="63"/>
                  </a:cxn>
                  <a:cxn ang="0">
                    <a:pos x="98" y="63"/>
                  </a:cxn>
                  <a:cxn ang="0">
                    <a:pos x="98" y="62"/>
                  </a:cxn>
                  <a:cxn ang="0">
                    <a:pos x="100" y="62"/>
                  </a:cxn>
                  <a:cxn ang="0">
                    <a:pos x="101" y="61"/>
                  </a:cxn>
                  <a:cxn ang="0">
                    <a:pos x="102" y="61"/>
                  </a:cxn>
                  <a:cxn ang="0">
                    <a:pos x="102" y="60"/>
                  </a:cxn>
                  <a:cxn ang="0">
                    <a:pos x="105" y="60"/>
                  </a:cxn>
                  <a:cxn ang="0">
                    <a:pos x="105" y="58"/>
                  </a:cxn>
                  <a:cxn ang="0">
                    <a:pos x="107" y="58"/>
                  </a:cxn>
                  <a:cxn ang="0">
                    <a:pos x="108" y="57"/>
                  </a:cxn>
                  <a:cxn ang="0">
                    <a:pos x="112" y="57"/>
                  </a:cxn>
                  <a:cxn ang="0">
                    <a:pos x="113" y="56"/>
                  </a:cxn>
                  <a:cxn ang="0">
                    <a:pos x="125" y="56"/>
                  </a:cxn>
                  <a:cxn ang="0">
                    <a:pos x="125" y="57"/>
                  </a:cxn>
                  <a:cxn ang="0">
                    <a:pos x="131" y="57"/>
                  </a:cxn>
                  <a:cxn ang="0">
                    <a:pos x="132" y="58"/>
                  </a:cxn>
                  <a:cxn ang="0">
                    <a:pos x="136" y="58"/>
                  </a:cxn>
                  <a:cxn ang="0">
                    <a:pos x="137" y="60"/>
                  </a:cxn>
                  <a:cxn ang="0">
                    <a:pos x="140" y="60"/>
                  </a:cxn>
                  <a:cxn ang="0">
                    <a:pos x="141" y="61"/>
                  </a:cxn>
                  <a:cxn ang="0">
                    <a:pos x="144" y="61"/>
                  </a:cxn>
                  <a:cxn ang="0">
                    <a:pos x="145" y="62"/>
                  </a:cxn>
                  <a:cxn ang="0">
                    <a:pos x="148" y="62"/>
                  </a:cxn>
                  <a:cxn ang="0">
                    <a:pos x="149" y="63"/>
                  </a:cxn>
                  <a:cxn ang="0">
                    <a:pos x="149" y="0"/>
                  </a:cxn>
                  <a:cxn ang="0">
                    <a:pos x="0" y="5"/>
                  </a:cxn>
                  <a:cxn ang="0">
                    <a:pos x="0" y="264"/>
                  </a:cxn>
                  <a:cxn ang="0">
                    <a:pos x="23" y="269"/>
                  </a:cxn>
                </a:cxnLst>
                <a:rect l="0" t="0" r="r" b="b"/>
                <a:pathLst>
                  <a:path w="149" h="269">
                    <a:moveTo>
                      <a:pt x="23" y="269"/>
                    </a:moveTo>
                    <a:lnTo>
                      <a:pt x="84" y="245"/>
                    </a:lnTo>
                    <a:lnTo>
                      <a:pt x="84" y="101"/>
                    </a:lnTo>
                    <a:lnTo>
                      <a:pt x="88" y="96"/>
                    </a:lnTo>
                    <a:lnTo>
                      <a:pt x="88" y="91"/>
                    </a:lnTo>
                    <a:lnTo>
                      <a:pt x="84" y="89"/>
                    </a:lnTo>
                    <a:lnTo>
                      <a:pt x="84" y="86"/>
                    </a:lnTo>
                    <a:lnTo>
                      <a:pt x="86" y="86"/>
                    </a:lnTo>
                    <a:lnTo>
                      <a:pt x="86" y="82"/>
                    </a:lnTo>
                    <a:lnTo>
                      <a:pt x="87" y="81"/>
                    </a:lnTo>
                    <a:lnTo>
                      <a:pt x="87" y="79"/>
                    </a:lnTo>
                    <a:lnTo>
                      <a:pt x="88" y="77"/>
                    </a:lnTo>
                    <a:lnTo>
                      <a:pt x="88" y="76"/>
                    </a:lnTo>
                    <a:lnTo>
                      <a:pt x="89" y="75"/>
                    </a:lnTo>
                    <a:lnTo>
                      <a:pt x="89" y="73"/>
                    </a:lnTo>
                    <a:lnTo>
                      <a:pt x="91" y="72"/>
                    </a:lnTo>
                    <a:lnTo>
                      <a:pt x="91" y="71"/>
                    </a:lnTo>
                    <a:lnTo>
                      <a:pt x="92" y="71"/>
                    </a:lnTo>
                    <a:lnTo>
                      <a:pt x="92" y="70"/>
                    </a:lnTo>
                    <a:lnTo>
                      <a:pt x="93" y="68"/>
                    </a:lnTo>
                    <a:lnTo>
                      <a:pt x="93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6" y="66"/>
                    </a:lnTo>
                    <a:lnTo>
                      <a:pt x="96" y="65"/>
                    </a:lnTo>
                    <a:lnTo>
                      <a:pt x="97" y="63"/>
                    </a:lnTo>
                    <a:lnTo>
                      <a:pt x="98" y="63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2" y="60"/>
                    </a:lnTo>
                    <a:lnTo>
                      <a:pt x="105" y="60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8" y="57"/>
                    </a:lnTo>
                    <a:lnTo>
                      <a:pt x="112" y="57"/>
                    </a:lnTo>
                    <a:lnTo>
                      <a:pt x="113" y="56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31" y="57"/>
                    </a:lnTo>
                    <a:lnTo>
                      <a:pt x="132" y="58"/>
                    </a:lnTo>
                    <a:lnTo>
                      <a:pt x="136" y="58"/>
                    </a:lnTo>
                    <a:lnTo>
                      <a:pt x="137" y="60"/>
                    </a:lnTo>
                    <a:lnTo>
                      <a:pt x="140" y="60"/>
                    </a:lnTo>
                    <a:lnTo>
                      <a:pt x="141" y="61"/>
                    </a:lnTo>
                    <a:lnTo>
                      <a:pt x="144" y="61"/>
                    </a:lnTo>
                    <a:lnTo>
                      <a:pt x="145" y="62"/>
                    </a:lnTo>
                    <a:lnTo>
                      <a:pt x="148" y="62"/>
                    </a:lnTo>
                    <a:lnTo>
                      <a:pt x="149" y="63"/>
                    </a:lnTo>
                    <a:lnTo>
                      <a:pt x="149" y="0"/>
                    </a:lnTo>
                    <a:lnTo>
                      <a:pt x="0" y="5"/>
                    </a:lnTo>
                    <a:lnTo>
                      <a:pt x="0" y="264"/>
                    </a:lnTo>
                    <a:lnTo>
                      <a:pt x="23" y="269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89" name="Freeform 313"/>
              <p:cNvSpPr>
                <a:spLocks noEditPoints="1"/>
              </p:cNvSpPr>
              <p:nvPr/>
            </p:nvSpPr>
            <p:spPr bwMode="auto">
              <a:xfrm>
                <a:off x="4633" y="3371"/>
                <a:ext cx="83" cy="5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0" y="5"/>
                  </a:cxn>
                  <a:cxn ang="0">
                    <a:pos x="1" y="53"/>
                  </a:cxn>
                  <a:cxn ang="0">
                    <a:pos x="83" y="49"/>
                  </a:cxn>
                  <a:cxn ang="0">
                    <a:pos x="83" y="0"/>
                  </a:cxn>
                  <a:cxn ang="0">
                    <a:pos x="14" y="13"/>
                  </a:cxn>
                  <a:cxn ang="0">
                    <a:pos x="79" y="12"/>
                  </a:cxn>
                  <a:cxn ang="0">
                    <a:pos x="79" y="42"/>
                  </a:cxn>
                  <a:cxn ang="0">
                    <a:pos x="15" y="47"/>
                  </a:cxn>
                  <a:cxn ang="0">
                    <a:pos x="14" y="13"/>
                  </a:cxn>
                </a:cxnLst>
                <a:rect l="0" t="0" r="r" b="b"/>
                <a:pathLst>
                  <a:path w="83" h="53">
                    <a:moveTo>
                      <a:pt x="83" y="0"/>
                    </a:moveTo>
                    <a:lnTo>
                      <a:pt x="0" y="5"/>
                    </a:lnTo>
                    <a:lnTo>
                      <a:pt x="1" y="53"/>
                    </a:lnTo>
                    <a:lnTo>
                      <a:pt x="83" y="49"/>
                    </a:lnTo>
                    <a:lnTo>
                      <a:pt x="83" y="0"/>
                    </a:lnTo>
                    <a:close/>
                    <a:moveTo>
                      <a:pt x="14" y="13"/>
                    </a:moveTo>
                    <a:lnTo>
                      <a:pt x="79" y="12"/>
                    </a:lnTo>
                    <a:lnTo>
                      <a:pt x="79" y="42"/>
                    </a:lnTo>
                    <a:lnTo>
                      <a:pt x="15" y="4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0" name="Freeform 314"/>
              <p:cNvSpPr>
                <a:spLocks/>
              </p:cNvSpPr>
              <p:nvPr/>
            </p:nvSpPr>
            <p:spPr bwMode="auto">
              <a:xfrm>
                <a:off x="4373" y="3315"/>
                <a:ext cx="385" cy="332"/>
              </a:xfrm>
              <a:custGeom>
                <a:avLst/>
                <a:gdLst/>
                <a:ahLst/>
                <a:cxnLst>
                  <a:cxn ang="0">
                    <a:pos x="249" y="121"/>
                  </a:cxn>
                  <a:cxn ang="0">
                    <a:pos x="247" y="115"/>
                  </a:cxn>
                  <a:cxn ang="0">
                    <a:pos x="246" y="111"/>
                  </a:cxn>
                  <a:cxn ang="0">
                    <a:pos x="245" y="107"/>
                  </a:cxn>
                  <a:cxn ang="0">
                    <a:pos x="244" y="103"/>
                  </a:cxn>
                  <a:cxn ang="0">
                    <a:pos x="242" y="101"/>
                  </a:cxn>
                  <a:cxn ang="0">
                    <a:pos x="241" y="98"/>
                  </a:cxn>
                  <a:cxn ang="0">
                    <a:pos x="240" y="96"/>
                  </a:cxn>
                  <a:cxn ang="0">
                    <a:pos x="238" y="95"/>
                  </a:cxn>
                  <a:cxn ang="0">
                    <a:pos x="237" y="92"/>
                  </a:cxn>
                  <a:cxn ang="0">
                    <a:pos x="235" y="88"/>
                  </a:cxn>
                  <a:cxn ang="0">
                    <a:pos x="232" y="87"/>
                  </a:cxn>
                  <a:cxn ang="0">
                    <a:pos x="231" y="86"/>
                  </a:cxn>
                  <a:cxn ang="0">
                    <a:pos x="230" y="83"/>
                  </a:cxn>
                  <a:cxn ang="0">
                    <a:pos x="226" y="81"/>
                  </a:cxn>
                  <a:cxn ang="0">
                    <a:pos x="222" y="78"/>
                  </a:cxn>
                  <a:cxn ang="0">
                    <a:pos x="217" y="76"/>
                  </a:cxn>
                  <a:cxn ang="0">
                    <a:pos x="214" y="74"/>
                  </a:cxn>
                  <a:cxn ang="0">
                    <a:pos x="209" y="73"/>
                  </a:cxn>
                  <a:cxn ang="0">
                    <a:pos x="202" y="72"/>
                  </a:cxn>
                  <a:cxn ang="0">
                    <a:pos x="175" y="73"/>
                  </a:cxn>
                  <a:cxn ang="0">
                    <a:pos x="168" y="74"/>
                  </a:cxn>
                  <a:cxn ang="0">
                    <a:pos x="161" y="76"/>
                  </a:cxn>
                  <a:cxn ang="0">
                    <a:pos x="158" y="77"/>
                  </a:cxn>
                  <a:cxn ang="0">
                    <a:pos x="154" y="78"/>
                  </a:cxn>
                  <a:cxn ang="0">
                    <a:pos x="151" y="80"/>
                  </a:cxn>
                  <a:cxn ang="0">
                    <a:pos x="150" y="81"/>
                  </a:cxn>
                  <a:cxn ang="0">
                    <a:pos x="148" y="82"/>
                  </a:cxn>
                  <a:cxn ang="0">
                    <a:pos x="146" y="83"/>
                  </a:cxn>
                  <a:cxn ang="0">
                    <a:pos x="143" y="86"/>
                  </a:cxn>
                  <a:cxn ang="0">
                    <a:pos x="141" y="88"/>
                  </a:cxn>
                  <a:cxn ang="0">
                    <a:pos x="140" y="90"/>
                  </a:cxn>
                  <a:cxn ang="0">
                    <a:pos x="136" y="93"/>
                  </a:cxn>
                  <a:cxn ang="0">
                    <a:pos x="134" y="97"/>
                  </a:cxn>
                  <a:cxn ang="0">
                    <a:pos x="132" y="100"/>
                  </a:cxn>
                  <a:cxn ang="0">
                    <a:pos x="131" y="102"/>
                  </a:cxn>
                  <a:cxn ang="0">
                    <a:pos x="130" y="106"/>
                  </a:cxn>
                  <a:cxn ang="0">
                    <a:pos x="129" y="110"/>
                  </a:cxn>
                  <a:cxn ang="0">
                    <a:pos x="127" y="114"/>
                  </a:cxn>
                  <a:cxn ang="0">
                    <a:pos x="126" y="119"/>
                  </a:cxn>
                  <a:cxn ang="0">
                    <a:pos x="125" y="126"/>
                  </a:cxn>
                  <a:cxn ang="0">
                    <a:pos x="132" y="134"/>
                  </a:cxn>
                  <a:cxn ang="0">
                    <a:pos x="124" y="151"/>
                  </a:cxn>
                  <a:cxn ang="0">
                    <a:pos x="21" y="325"/>
                  </a:cxn>
                  <a:cxn ang="0">
                    <a:pos x="14" y="139"/>
                  </a:cxn>
                  <a:cxn ang="0">
                    <a:pos x="21" y="131"/>
                  </a:cxn>
                  <a:cxn ang="0">
                    <a:pos x="1" y="40"/>
                  </a:cxn>
                  <a:cxn ang="0">
                    <a:pos x="385" y="0"/>
                  </a:cxn>
                  <a:cxn ang="0">
                    <a:pos x="361" y="45"/>
                  </a:cxn>
                  <a:cxn ang="0">
                    <a:pos x="371" y="117"/>
                  </a:cxn>
                  <a:cxn ang="0">
                    <a:pos x="361" y="138"/>
                  </a:cxn>
                  <a:cxn ang="0">
                    <a:pos x="251" y="329"/>
                  </a:cxn>
                  <a:cxn ang="0">
                    <a:pos x="245" y="134"/>
                  </a:cxn>
                  <a:cxn ang="0">
                    <a:pos x="249" y="124"/>
                  </a:cxn>
                </a:cxnLst>
                <a:rect l="0" t="0" r="r" b="b"/>
                <a:pathLst>
                  <a:path w="385" h="332">
                    <a:moveTo>
                      <a:pt x="249" y="124"/>
                    </a:moveTo>
                    <a:lnTo>
                      <a:pt x="249" y="121"/>
                    </a:lnTo>
                    <a:lnTo>
                      <a:pt x="247" y="119"/>
                    </a:lnTo>
                    <a:lnTo>
                      <a:pt x="247" y="115"/>
                    </a:lnTo>
                    <a:lnTo>
                      <a:pt x="246" y="114"/>
                    </a:lnTo>
                    <a:lnTo>
                      <a:pt x="246" y="111"/>
                    </a:lnTo>
                    <a:lnTo>
                      <a:pt x="245" y="110"/>
                    </a:lnTo>
                    <a:lnTo>
                      <a:pt x="245" y="107"/>
                    </a:lnTo>
                    <a:lnTo>
                      <a:pt x="244" y="106"/>
                    </a:lnTo>
                    <a:lnTo>
                      <a:pt x="244" y="103"/>
                    </a:lnTo>
                    <a:lnTo>
                      <a:pt x="242" y="102"/>
                    </a:lnTo>
                    <a:lnTo>
                      <a:pt x="242" y="101"/>
                    </a:lnTo>
                    <a:lnTo>
                      <a:pt x="241" y="100"/>
                    </a:lnTo>
                    <a:lnTo>
                      <a:pt x="241" y="98"/>
                    </a:lnTo>
                    <a:lnTo>
                      <a:pt x="240" y="97"/>
                    </a:lnTo>
                    <a:lnTo>
                      <a:pt x="240" y="96"/>
                    </a:lnTo>
                    <a:lnTo>
                      <a:pt x="238" y="96"/>
                    </a:lnTo>
                    <a:lnTo>
                      <a:pt x="238" y="95"/>
                    </a:lnTo>
                    <a:lnTo>
                      <a:pt x="237" y="93"/>
                    </a:lnTo>
                    <a:lnTo>
                      <a:pt x="237" y="92"/>
                    </a:lnTo>
                    <a:lnTo>
                      <a:pt x="235" y="90"/>
                    </a:lnTo>
                    <a:lnTo>
                      <a:pt x="235" y="88"/>
                    </a:lnTo>
                    <a:lnTo>
                      <a:pt x="233" y="88"/>
                    </a:lnTo>
                    <a:lnTo>
                      <a:pt x="232" y="87"/>
                    </a:lnTo>
                    <a:lnTo>
                      <a:pt x="232" y="86"/>
                    </a:lnTo>
                    <a:lnTo>
                      <a:pt x="231" y="86"/>
                    </a:lnTo>
                    <a:lnTo>
                      <a:pt x="230" y="85"/>
                    </a:lnTo>
                    <a:lnTo>
                      <a:pt x="230" y="83"/>
                    </a:lnTo>
                    <a:lnTo>
                      <a:pt x="228" y="83"/>
                    </a:lnTo>
                    <a:lnTo>
                      <a:pt x="226" y="81"/>
                    </a:lnTo>
                    <a:lnTo>
                      <a:pt x="225" y="81"/>
                    </a:lnTo>
                    <a:lnTo>
                      <a:pt x="222" y="78"/>
                    </a:lnTo>
                    <a:lnTo>
                      <a:pt x="220" y="78"/>
                    </a:lnTo>
                    <a:lnTo>
                      <a:pt x="217" y="76"/>
                    </a:lnTo>
                    <a:lnTo>
                      <a:pt x="216" y="76"/>
                    </a:lnTo>
                    <a:lnTo>
                      <a:pt x="214" y="74"/>
                    </a:lnTo>
                    <a:lnTo>
                      <a:pt x="211" y="74"/>
                    </a:lnTo>
                    <a:lnTo>
                      <a:pt x="209" y="73"/>
                    </a:lnTo>
                    <a:lnTo>
                      <a:pt x="203" y="73"/>
                    </a:lnTo>
                    <a:lnTo>
                      <a:pt x="202" y="72"/>
                    </a:lnTo>
                    <a:lnTo>
                      <a:pt x="177" y="72"/>
                    </a:lnTo>
                    <a:lnTo>
                      <a:pt x="175" y="73"/>
                    </a:lnTo>
                    <a:lnTo>
                      <a:pt x="169" y="73"/>
                    </a:lnTo>
                    <a:lnTo>
                      <a:pt x="168" y="74"/>
                    </a:lnTo>
                    <a:lnTo>
                      <a:pt x="163" y="74"/>
                    </a:lnTo>
                    <a:lnTo>
                      <a:pt x="161" y="76"/>
                    </a:lnTo>
                    <a:lnTo>
                      <a:pt x="159" y="76"/>
                    </a:lnTo>
                    <a:lnTo>
                      <a:pt x="158" y="77"/>
                    </a:lnTo>
                    <a:lnTo>
                      <a:pt x="155" y="77"/>
                    </a:lnTo>
                    <a:lnTo>
                      <a:pt x="154" y="78"/>
                    </a:lnTo>
                    <a:lnTo>
                      <a:pt x="153" y="78"/>
                    </a:lnTo>
                    <a:lnTo>
                      <a:pt x="151" y="80"/>
                    </a:lnTo>
                    <a:lnTo>
                      <a:pt x="150" y="80"/>
                    </a:lnTo>
                    <a:lnTo>
                      <a:pt x="150" y="81"/>
                    </a:lnTo>
                    <a:lnTo>
                      <a:pt x="149" y="81"/>
                    </a:lnTo>
                    <a:lnTo>
                      <a:pt x="148" y="82"/>
                    </a:lnTo>
                    <a:lnTo>
                      <a:pt x="148" y="83"/>
                    </a:lnTo>
                    <a:lnTo>
                      <a:pt x="146" y="83"/>
                    </a:lnTo>
                    <a:lnTo>
                      <a:pt x="144" y="86"/>
                    </a:lnTo>
                    <a:lnTo>
                      <a:pt x="143" y="86"/>
                    </a:lnTo>
                    <a:lnTo>
                      <a:pt x="141" y="87"/>
                    </a:lnTo>
                    <a:lnTo>
                      <a:pt x="141" y="88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37" y="92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4" y="97"/>
                    </a:lnTo>
                    <a:lnTo>
                      <a:pt x="134" y="98"/>
                    </a:lnTo>
                    <a:lnTo>
                      <a:pt x="132" y="100"/>
                    </a:lnTo>
                    <a:lnTo>
                      <a:pt x="132" y="101"/>
                    </a:lnTo>
                    <a:lnTo>
                      <a:pt x="131" y="102"/>
                    </a:lnTo>
                    <a:lnTo>
                      <a:pt x="131" y="105"/>
                    </a:lnTo>
                    <a:lnTo>
                      <a:pt x="130" y="106"/>
                    </a:lnTo>
                    <a:lnTo>
                      <a:pt x="130" y="109"/>
                    </a:lnTo>
                    <a:lnTo>
                      <a:pt x="129" y="110"/>
                    </a:lnTo>
                    <a:lnTo>
                      <a:pt x="129" y="112"/>
                    </a:lnTo>
                    <a:lnTo>
                      <a:pt x="127" y="114"/>
                    </a:lnTo>
                    <a:lnTo>
                      <a:pt x="127" y="117"/>
                    </a:lnTo>
                    <a:lnTo>
                      <a:pt x="126" y="119"/>
                    </a:lnTo>
                    <a:lnTo>
                      <a:pt x="126" y="125"/>
                    </a:lnTo>
                    <a:lnTo>
                      <a:pt x="125" y="126"/>
                    </a:lnTo>
                    <a:lnTo>
                      <a:pt x="125" y="134"/>
                    </a:lnTo>
                    <a:lnTo>
                      <a:pt x="132" y="134"/>
                    </a:lnTo>
                    <a:lnTo>
                      <a:pt x="132" y="140"/>
                    </a:lnTo>
                    <a:lnTo>
                      <a:pt x="124" y="151"/>
                    </a:lnTo>
                    <a:lnTo>
                      <a:pt x="124" y="328"/>
                    </a:lnTo>
                    <a:lnTo>
                      <a:pt x="21" y="325"/>
                    </a:lnTo>
                    <a:lnTo>
                      <a:pt x="21" y="149"/>
                    </a:lnTo>
                    <a:lnTo>
                      <a:pt x="14" y="139"/>
                    </a:lnTo>
                    <a:lnTo>
                      <a:pt x="14" y="131"/>
                    </a:lnTo>
                    <a:lnTo>
                      <a:pt x="21" y="131"/>
                    </a:lnTo>
                    <a:lnTo>
                      <a:pt x="21" y="62"/>
                    </a:lnTo>
                    <a:lnTo>
                      <a:pt x="1" y="40"/>
                    </a:lnTo>
                    <a:lnTo>
                      <a:pt x="0" y="24"/>
                    </a:lnTo>
                    <a:lnTo>
                      <a:pt x="385" y="0"/>
                    </a:lnTo>
                    <a:lnTo>
                      <a:pt x="385" y="16"/>
                    </a:lnTo>
                    <a:lnTo>
                      <a:pt x="361" y="45"/>
                    </a:lnTo>
                    <a:lnTo>
                      <a:pt x="361" y="117"/>
                    </a:lnTo>
                    <a:lnTo>
                      <a:pt x="371" y="117"/>
                    </a:lnTo>
                    <a:lnTo>
                      <a:pt x="371" y="126"/>
                    </a:lnTo>
                    <a:lnTo>
                      <a:pt x="361" y="138"/>
                    </a:lnTo>
                    <a:lnTo>
                      <a:pt x="361" y="332"/>
                    </a:lnTo>
                    <a:lnTo>
                      <a:pt x="251" y="329"/>
                    </a:lnTo>
                    <a:lnTo>
                      <a:pt x="251" y="144"/>
                    </a:lnTo>
                    <a:lnTo>
                      <a:pt x="245" y="134"/>
                    </a:lnTo>
                    <a:lnTo>
                      <a:pt x="244" y="124"/>
                    </a:lnTo>
                    <a:lnTo>
                      <a:pt x="249" y="124"/>
                    </a:lnTo>
                    <a:close/>
                  </a:path>
                </a:pathLst>
              </a:custGeom>
              <a:solidFill>
                <a:srgbClr val="D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1" name="Freeform 315"/>
              <p:cNvSpPr>
                <a:spLocks/>
              </p:cNvSpPr>
              <p:nvPr/>
            </p:nvSpPr>
            <p:spPr bwMode="auto">
              <a:xfrm>
                <a:off x="4642" y="3460"/>
                <a:ext cx="74" cy="131"/>
              </a:xfrm>
              <a:custGeom>
                <a:avLst/>
                <a:gdLst/>
                <a:ahLst/>
                <a:cxnLst>
                  <a:cxn ang="0">
                    <a:pos x="46" y="130"/>
                  </a:cxn>
                  <a:cxn ang="0">
                    <a:pos x="59" y="130"/>
                  </a:cxn>
                  <a:cxn ang="0">
                    <a:pos x="62" y="121"/>
                  </a:cxn>
                  <a:cxn ang="0">
                    <a:pos x="64" y="116"/>
                  </a:cxn>
                  <a:cxn ang="0">
                    <a:pos x="67" y="112"/>
                  </a:cxn>
                  <a:cxn ang="0">
                    <a:pos x="69" y="109"/>
                  </a:cxn>
                  <a:cxn ang="0">
                    <a:pos x="72" y="103"/>
                  </a:cxn>
                  <a:cxn ang="0">
                    <a:pos x="69" y="97"/>
                  </a:cxn>
                  <a:cxn ang="0">
                    <a:pos x="67" y="92"/>
                  </a:cxn>
                  <a:cxn ang="0">
                    <a:pos x="67" y="85"/>
                  </a:cxn>
                  <a:cxn ang="0">
                    <a:pos x="69" y="81"/>
                  </a:cxn>
                  <a:cxn ang="0">
                    <a:pos x="72" y="76"/>
                  </a:cxn>
                  <a:cxn ang="0">
                    <a:pos x="70" y="72"/>
                  </a:cxn>
                  <a:cxn ang="0">
                    <a:pos x="67" y="69"/>
                  </a:cxn>
                  <a:cxn ang="0">
                    <a:pos x="67" y="63"/>
                  </a:cxn>
                  <a:cxn ang="0">
                    <a:pos x="69" y="59"/>
                  </a:cxn>
                  <a:cxn ang="0">
                    <a:pos x="72" y="56"/>
                  </a:cxn>
                  <a:cxn ang="0">
                    <a:pos x="73" y="52"/>
                  </a:cxn>
                  <a:cxn ang="0">
                    <a:pos x="65" y="49"/>
                  </a:cxn>
                  <a:cxn ang="0">
                    <a:pos x="63" y="45"/>
                  </a:cxn>
                  <a:cxn ang="0">
                    <a:pos x="60" y="34"/>
                  </a:cxn>
                  <a:cxn ang="0">
                    <a:pos x="58" y="16"/>
                  </a:cxn>
                  <a:cxn ang="0">
                    <a:pos x="55" y="11"/>
                  </a:cxn>
                  <a:cxn ang="0">
                    <a:pos x="52" y="11"/>
                  </a:cxn>
                  <a:cxn ang="0">
                    <a:pos x="49" y="14"/>
                  </a:cxn>
                  <a:cxn ang="0">
                    <a:pos x="48" y="11"/>
                  </a:cxn>
                  <a:cxn ang="0">
                    <a:pos x="45" y="5"/>
                  </a:cxn>
                  <a:cxn ang="0">
                    <a:pos x="40" y="1"/>
                  </a:cxn>
                  <a:cxn ang="0">
                    <a:pos x="31" y="1"/>
                  </a:cxn>
                  <a:cxn ang="0">
                    <a:pos x="29" y="6"/>
                  </a:cxn>
                  <a:cxn ang="0">
                    <a:pos x="28" y="14"/>
                  </a:cxn>
                  <a:cxn ang="0">
                    <a:pos x="25" y="11"/>
                  </a:cxn>
                  <a:cxn ang="0">
                    <a:pos x="21" y="11"/>
                  </a:cxn>
                  <a:cxn ang="0">
                    <a:pos x="17" y="14"/>
                  </a:cxn>
                  <a:cxn ang="0">
                    <a:pos x="15" y="24"/>
                  </a:cxn>
                  <a:cxn ang="0">
                    <a:pos x="12" y="42"/>
                  </a:cxn>
                  <a:cxn ang="0">
                    <a:pos x="10" y="48"/>
                  </a:cxn>
                  <a:cxn ang="0">
                    <a:pos x="6" y="51"/>
                  </a:cxn>
                  <a:cxn ang="0">
                    <a:pos x="1" y="53"/>
                  </a:cxn>
                  <a:cxn ang="0">
                    <a:pos x="4" y="58"/>
                  </a:cxn>
                  <a:cxn ang="0">
                    <a:pos x="6" y="62"/>
                  </a:cxn>
                  <a:cxn ang="0">
                    <a:pos x="9" y="67"/>
                  </a:cxn>
                  <a:cxn ang="0">
                    <a:pos x="6" y="71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9" y="88"/>
                  </a:cxn>
                  <a:cxn ang="0">
                    <a:pos x="6" y="95"/>
                  </a:cxn>
                  <a:cxn ang="0">
                    <a:pos x="4" y="101"/>
                  </a:cxn>
                  <a:cxn ang="0">
                    <a:pos x="4" y="106"/>
                  </a:cxn>
                  <a:cxn ang="0">
                    <a:pos x="6" y="111"/>
                  </a:cxn>
                  <a:cxn ang="0">
                    <a:pos x="9" y="115"/>
                  </a:cxn>
                  <a:cxn ang="0">
                    <a:pos x="11" y="119"/>
                  </a:cxn>
                  <a:cxn ang="0">
                    <a:pos x="14" y="125"/>
                  </a:cxn>
                  <a:cxn ang="0">
                    <a:pos x="17" y="131"/>
                  </a:cxn>
                  <a:cxn ang="0">
                    <a:pos x="34" y="129"/>
                  </a:cxn>
                </a:cxnLst>
                <a:rect l="0" t="0" r="r" b="b"/>
                <a:pathLst>
                  <a:path w="74" h="131">
                    <a:moveTo>
                      <a:pt x="40" y="129"/>
                    </a:moveTo>
                    <a:lnTo>
                      <a:pt x="41" y="129"/>
                    </a:lnTo>
                    <a:lnTo>
                      <a:pt x="43" y="130"/>
                    </a:lnTo>
                    <a:lnTo>
                      <a:pt x="46" y="130"/>
                    </a:lnTo>
                    <a:lnTo>
                      <a:pt x="46" y="131"/>
                    </a:lnTo>
                    <a:lnTo>
                      <a:pt x="58" y="131"/>
                    </a:lnTo>
                    <a:lnTo>
                      <a:pt x="58" y="130"/>
                    </a:lnTo>
                    <a:lnTo>
                      <a:pt x="59" y="130"/>
                    </a:lnTo>
                    <a:lnTo>
                      <a:pt x="59" y="125"/>
                    </a:lnTo>
                    <a:lnTo>
                      <a:pt x="60" y="125"/>
                    </a:lnTo>
                    <a:lnTo>
                      <a:pt x="60" y="121"/>
                    </a:lnTo>
                    <a:lnTo>
                      <a:pt x="62" y="121"/>
                    </a:lnTo>
                    <a:lnTo>
                      <a:pt x="62" y="119"/>
                    </a:lnTo>
                    <a:lnTo>
                      <a:pt x="63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64" y="115"/>
                    </a:lnTo>
                    <a:lnTo>
                      <a:pt x="65" y="115"/>
                    </a:lnTo>
                    <a:lnTo>
                      <a:pt x="65" y="112"/>
                    </a:lnTo>
                    <a:lnTo>
                      <a:pt x="67" y="112"/>
                    </a:lnTo>
                    <a:lnTo>
                      <a:pt x="67" y="111"/>
                    </a:lnTo>
                    <a:lnTo>
                      <a:pt x="68" y="111"/>
                    </a:lnTo>
                    <a:lnTo>
                      <a:pt x="68" y="110"/>
                    </a:lnTo>
                    <a:lnTo>
                      <a:pt x="69" y="109"/>
                    </a:lnTo>
                    <a:lnTo>
                      <a:pt x="69" y="107"/>
                    </a:lnTo>
                    <a:lnTo>
                      <a:pt x="70" y="106"/>
                    </a:lnTo>
                    <a:lnTo>
                      <a:pt x="70" y="103"/>
                    </a:lnTo>
                    <a:lnTo>
                      <a:pt x="72" y="103"/>
                    </a:lnTo>
                    <a:lnTo>
                      <a:pt x="72" y="101"/>
                    </a:lnTo>
                    <a:lnTo>
                      <a:pt x="70" y="101"/>
                    </a:lnTo>
                    <a:lnTo>
                      <a:pt x="70" y="97"/>
                    </a:lnTo>
                    <a:lnTo>
                      <a:pt x="69" y="97"/>
                    </a:lnTo>
                    <a:lnTo>
                      <a:pt x="69" y="95"/>
                    </a:lnTo>
                    <a:lnTo>
                      <a:pt x="68" y="95"/>
                    </a:lnTo>
                    <a:lnTo>
                      <a:pt x="68" y="92"/>
                    </a:lnTo>
                    <a:lnTo>
                      <a:pt x="67" y="92"/>
                    </a:lnTo>
                    <a:lnTo>
                      <a:pt x="67" y="88"/>
                    </a:lnTo>
                    <a:lnTo>
                      <a:pt x="65" y="88"/>
                    </a:lnTo>
                    <a:lnTo>
                      <a:pt x="67" y="88"/>
                    </a:lnTo>
                    <a:lnTo>
                      <a:pt x="67" y="85"/>
                    </a:lnTo>
                    <a:lnTo>
                      <a:pt x="68" y="83"/>
                    </a:lnTo>
                    <a:lnTo>
                      <a:pt x="68" y="82"/>
                    </a:lnTo>
                    <a:lnTo>
                      <a:pt x="69" y="82"/>
                    </a:lnTo>
                    <a:lnTo>
                      <a:pt x="69" y="81"/>
                    </a:lnTo>
                    <a:lnTo>
                      <a:pt x="70" y="80"/>
                    </a:lnTo>
                    <a:lnTo>
                      <a:pt x="70" y="78"/>
                    </a:lnTo>
                    <a:lnTo>
                      <a:pt x="72" y="78"/>
                    </a:lnTo>
                    <a:lnTo>
                      <a:pt x="72" y="76"/>
                    </a:lnTo>
                    <a:lnTo>
                      <a:pt x="73" y="76"/>
                    </a:lnTo>
                    <a:lnTo>
                      <a:pt x="72" y="74"/>
                    </a:lnTo>
                    <a:lnTo>
                      <a:pt x="72" y="72"/>
                    </a:lnTo>
                    <a:lnTo>
                      <a:pt x="70" y="72"/>
                    </a:lnTo>
                    <a:lnTo>
                      <a:pt x="69" y="71"/>
                    </a:lnTo>
                    <a:lnTo>
                      <a:pt x="68" y="71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7" y="67"/>
                    </a:lnTo>
                    <a:lnTo>
                      <a:pt x="65" y="67"/>
                    </a:lnTo>
                    <a:lnTo>
                      <a:pt x="67" y="67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8" y="62"/>
                    </a:lnTo>
                    <a:lnTo>
                      <a:pt x="69" y="61"/>
                    </a:lnTo>
                    <a:lnTo>
                      <a:pt x="69" y="59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3"/>
                    </a:lnTo>
                    <a:lnTo>
                      <a:pt x="74" y="53"/>
                    </a:lnTo>
                    <a:lnTo>
                      <a:pt x="73" y="52"/>
                    </a:lnTo>
                    <a:lnTo>
                      <a:pt x="73" y="51"/>
                    </a:lnTo>
                    <a:lnTo>
                      <a:pt x="67" y="51"/>
                    </a:lnTo>
                    <a:lnTo>
                      <a:pt x="67" y="49"/>
                    </a:lnTo>
                    <a:lnTo>
                      <a:pt x="65" y="49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4" y="47"/>
                    </a:lnTo>
                    <a:lnTo>
                      <a:pt x="63" y="45"/>
                    </a:lnTo>
                    <a:lnTo>
                      <a:pt x="63" y="42"/>
                    </a:lnTo>
                    <a:lnTo>
                      <a:pt x="62" y="40"/>
                    </a:lnTo>
                    <a:lnTo>
                      <a:pt x="62" y="34"/>
                    </a:lnTo>
                    <a:lnTo>
                      <a:pt x="60" y="34"/>
                    </a:lnTo>
                    <a:lnTo>
                      <a:pt x="60" y="25"/>
                    </a:lnTo>
                    <a:lnTo>
                      <a:pt x="59" y="24"/>
                    </a:lnTo>
                    <a:lnTo>
                      <a:pt x="59" y="18"/>
                    </a:lnTo>
                    <a:lnTo>
                      <a:pt x="58" y="16"/>
                    </a:lnTo>
                    <a:lnTo>
                      <a:pt x="58" y="13"/>
                    </a:lnTo>
                    <a:lnTo>
                      <a:pt x="57" y="13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4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2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5" y="18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6" y="51"/>
                    </a:lnTo>
                    <a:lnTo>
                      <a:pt x="1" y="51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9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6" y="69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2" y="73"/>
                    </a:lnTo>
                    <a:lnTo>
                      <a:pt x="2" y="78"/>
                    </a:lnTo>
                    <a:lnTo>
                      <a:pt x="4" y="78"/>
                    </a:lnTo>
                    <a:lnTo>
                      <a:pt x="4" y="80"/>
                    </a:lnTo>
                    <a:lnTo>
                      <a:pt x="5" y="81"/>
                    </a:lnTo>
                    <a:lnTo>
                      <a:pt x="5" y="82"/>
                    </a:lnTo>
                    <a:lnTo>
                      <a:pt x="6" y="82"/>
                    </a:lnTo>
                    <a:lnTo>
                      <a:pt x="6" y="83"/>
                    </a:lnTo>
                    <a:lnTo>
                      <a:pt x="7" y="85"/>
                    </a:lnTo>
                    <a:lnTo>
                      <a:pt x="7" y="87"/>
                    </a:lnTo>
                    <a:lnTo>
                      <a:pt x="9" y="88"/>
                    </a:lnTo>
                    <a:lnTo>
                      <a:pt x="7" y="88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6" y="95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4" y="97"/>
                    </a:lnTo>
                    <a:lnTo>
                      <a:pt x="4" y="101"/>
                    </a:lnTo>
                    <a:lnTo>
                      <a:pt x="2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4" y="106"/>
                    </a:lnTo>
                    <a:lnTo>
                      <a:pt x="5" y="106"/>
                    </a:lnTo>
                    <a:lnTo>
                      <a:pt x="5" y="109"/>
                    </a:lnTo>
                    <a:lnTo>
                      <a:pt x="6" y="109"/>
                    </a:lnTo>
                    <a:lnTo>
                      <a:pt x="6" y="111"/>
                    </a:lnTo>
                    <a:lnTo>
                      <a:pt x="7" y="111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9" y="115"/>
                    </a:lnTo>
                    <a:lnTo>
                      <a:pt x="10" y="115"/>
                    </a:lnTo>
                    <a:lnTo>
                      <a:pt x="10" y="116"/>
                    </a:lnTo>
                    <a:lnTo>
                      <a:pt x="11" y="116"/>
                    </a:lnTo>
                    <a:lnTo>
                      <a:pt x="11" y="119"/>
                    </a:lnTo>
                    <a:lnTo>
                      <a:pt x="12" y="119"/>
                    </a:lnTo>
                    <a:lnTo>
                      <a:pt x="12" y="120"/>
                    </a:lnTo>
                    <a:lnTo>
                      <a:pt x="14" y="121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5" y="130"/>
                    </a:lnTo>
                    <a:lnTo>
                      <a:pt x="16" y="130"/>
                    </a:lnTo>
                    <a:lnTo>
                      <a:pt x="17" y="131"/>
                    </a:lnTo>
                    <a:lnTo>
                      <a:pt x="29" y="131"/>
                    </a:lnTo>
                    <a:lnTo>
                      <a:pt x="30" y="130"/>
                    </a:lnTo>
                    <a:lnTo>
                      <a:pt x="34" y="130"/>
                    </a:lnTo>
                    <a:lnTo>
                      <a:pt x="34" y="129"/>
                    </a:lnTo>
                    <a:lnTo>
                      <a:pt x="40" y="129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2" name="Freeform 316"/>
              <p:cNvSpPr>
                <a:spLocks/>
              </p:cNvSpPr>
              <p:nvPr/>
            </p:nvSpPr>
            <p:spPr bwMode="auto">
              <a:xfrm>
                <a:off x="4653" y="3473"/>
                <a:ext cx="52" cy="107"/>
              </a:xfrm>
              <a:custGeom>
                <a:avLst/>
                <a:gdLst/>
                <a:ahLst/>
                <a:cxnLst>
                  <a:cxn ang="0">
                    <a:pos x="29" y="106"/>
                  </a:cxn>
                  <a:cxn ang="0">
                    <a:pos x="41" y="107"/>
                  </a:cxn>
                  <a:cxn ang="0">
                    <a:pos x="42" y="99"/>
                  </a:cxn>
                  <a:cxn ang="0">
                    <a:pos x="44" y="97"/>
                  </a:cxn>
                  <a:cxn ang="0">
                    <a:pos x="46" y="92"/>
                  </a:cxn>
                  <a:cxn ang="0">
                    <a:pos x="48" y="89"/>
                  </a:cxn>
                  <a:cxn ang="0">
                    <a:pos x="49" y="84"/>
                  </a:cxn>
                  <a:cxn ang="0">
                    <a:pos x="49" y="82"/>
                  </a:cxn>
                  <a:cxn ang="0">
                    <a:pos x="48" y="77"/>
                  </a:cxn>
                  <a:cxn ang="0">
                    <a:pos x="48" y="68"/>
                  </a:cxn>
                  <a:cxn ang="0">
                    <a:pos x="49" y="61"/>
                  </a:cxn>
                  <a:cxn ang="0">
                    <a:pos x="49" y="58"/>
                  </a:cxn>
                  <a:cxn ang="0">
                    <a:pos x="47" y="56"/>
                  </a:cxn>
                  <a:cxn ang="0">
                    <a:pos x="47" y="54"/>
                  </a:cxn>
                  <a:cxn ang="0">
                    <a:pos x="48" y="48"/>
                  </a:cxn>
                  <a:cxn ang="0">
                    <a:pos x="51" y="45"/>
                  </a:cxn>
                  <a:cxn ang="0">
                    <a:pos x="51" y="41"/>
                  </a:cxn>
                  <a:cxn ang="0">
                    <a:pos x="46" y="40"/>
                  </a:cxn>
                  <a:cxn ang="0">
                    <a:pos x="44" y="32"/>
                  </a:cxn>
                  <a:cxn ang="0">
                    <a:pos x="42" y="22"/>
                  </a:cxn>
                  <a:cxn ang="0">
                    <a:pos x="41" y="10"/>
                  </a:cxn>
                  <a:cxn ang="0">
                    <a:pos x="35" y="9"/>
                  </a:cxn>
                  <a:cxn ang="0">
                    <a:pos x="34" y="12"/>
                  </a:cxn>
                  <a:cxn ang="0">
                    <a:pos x="33" y="6"/>
                  </a:cxn>
                  <a:cxn ang="0">
                    <a:pos x="30" y="3"/>
                  </a:cxn>
                  <a:cxn ang="0">
                    <a:pos x="28" y="1"/>
                  </a:cxn>
                  <a:cxn ang="0">
                    <a:pos x="24" y="1"/>
                  </a:cxn>
                  <a:cxn ang="0">
                    <a:pos x="22" y="3"/>
                  </a:cxn>
                  <a:cxn ang="0">
                    <a:pos x="20" y="14"/>
                  </a:cxn>
                  <a:cxn ang="0">
                    <a:pos x="19" y="11"/>
                  </a:cxn>
                  <a:cxn ang="0">
                    <a:pos x="17" y="9"/>
                  </a:cxn>
                  <a:cxn ang="0">
                    <a:pos x="13" y="10"/>
                  </a:cxn>
                  <a:cxn ang="0">
                    <a:pos x="12" y="16"/>
                  </a:cxn>
                  <a:cxn ang="0">
                    <a:pos x="9" y="31"/>
                  </a:cxn>
                  <a:cxn ang="0">
                    <a:pos x="8" y="40"/>
                  </a:cxn>
                  <a:cxn ang="0">
                    <a:pos x="1" y="41"/>
                  </a:cxn>
                  <a:cxn ang="0">
                    <a:pos x="1" y="43"/>
                  </a:cxn>
                  <a:cxn ang="0">
                    <a:pos x="3" y="48"/>
                  </a:cxn>
                  <a:cxn ang="0">
                    <a:pos x="5" y="50"/>
                  </a:cxn>
                  <a:cxn ang="0">
                    <a:pos x="5" y="54"/>
                  </a:cxn>
                  <a:cxn ang="0">
                    <a:pos x="4" y="58"/>
                  </a:cxn>
                  <a:cxn ang="0">
                    <a:pos x="4" y="65"/>
                  </a:cxn>
                  <a:cxn ang="0">
                    <a:pos x="5" y="72"/>
                  </a:cxn>
                  <a:cxn ang="0">
                    <a:pos x="5" y="77"/>
                  </a:cxn>
                  <a:cxn ang="0">
                    <a:pos x="3" y="80"/>
                  </a:cxn>
                  <a:cxn ang="0">
                    <a:pos x="4" y="87"/>
                  </a:cxn>
                  <a:cxn ang="0">
                    <a:pos x="6" y="89"/>
                  </a:cxn>
                  <a:cxn ang="0">
                    <a:pos x="8" y="94"/>
                  </a:cxn>
                  <a:cxn ang="0">
                    <a:pos x="10" y="97"/>
                  </a:cxn>
                  <a:cxn ang="0">
                    <a:pos x="12" y="106"/>
                  </a:cxn>
                  <a:cxn ang="0">
                    <a:pos x="20" y="106"/>
                  </a:cxn>
                  <a:cxn ang="0">
                    <a:pos x="28" y="104"/>
                  </a:cxn>
                </a:cxnLst>
                <a:rect l="0" t="0" r="r" b="b"/>
                <a:pathLst>
                  <a:path w="52" h="107">
                    <a:moveTo>
                      <a:pt x="28" y="104"/>
                    </a:moveTo>
                    <a:lnTo>
                      <a:pt x="29" y="104"/>
                    </a:lnTo>
                    <a:lnTo>
                      <a:pt x="29" y="106"/>
                    </a:lnTo>
                    <a:lnTo>
                      <a:pt x="33" y="106"/>
                    </a:lnTo>
                    <a:lnTo>
                      <a:pt x="33" y="107"/>
                    </a:lnTo>
                    <a:lnTo>
                      <a:pt x="41" y="107"/>
                    </a:lnTo>
                    <a:lnTo>
                      <a:pt x="41" y="106"/>
                    </a:lnTo>
                    <a:lnTo>
                      <a:pt x="42" y="106"/>
                    </a:lnTo>
                    <a:lnTo>
                      <a:pt x="42" y="99"/>
                    </a:lnTo>
                    <a:lnTo>
                      <a:pt x="43" y="99"/>
                    </a:lnTo>
                    <a:lnTo>
                      <a:pt x="43" y="97"/>
                    </a:lnTo>
                    <a:lnTo>
                      <a:pt x="44" y="97"/>
                    </a:lnTo>
                    <a:lnTo>
                      <a:pt x="44" y="94"/>
                    </a:lnTo>
                    <a:lnTo>
                      <a:pt x="46" y="94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0"/>
                    </a:lnTo>
                    <a:lnTo>
                      <a:pt x="48" y="89"/>
                    </a:lnTo>
                    <a:lnTo>
                      <a:pt x="48" y="88"/>
                    </a:lnTo>
                    <a:lnTo>
                      <a:pt x="49" y="87"/>
                    </a:lnTo>
                    <a:lnTo>
                      <a:pt x="49" y="84"/>
                    </a:lnTo>
                    <a:lnTo>
                      <a:pt x="51" y="84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8" y="77"/>
                    </a:lnTo>
                    <a:lnTo>
                      <a:pt x="47" y="77"/>
                    </a:lnTo>
                    <a:lnTo>
                      <a:pt x="47" y="68"/>
                    </a:lnTo>
                    <a:lnTo>
                      <a:pt x="48" y="68"/>
                    </a:lnTo>
                    <a:lnTo>
                      <a:pt x="48" y="65"/>
                    </a:lnTo>
                    <a:lnTo>
                      <a:pt x="49" y="65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49" y="60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47" y="56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7" y="54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49" y="45"/>
                    </a:lnTo>
                    <a:lnTo>
                      <a:pt x="51" y="45"/>
                    </a:lnTo>
                    <a:lnTo>
                      <a:pt x="51" y="43"/>
                    </a:lnTo>
                    <a:lnTo>
                      <a:pt x="52" y="43"/>
                    </a:lnTo>
                    <a:lnTo>
                      <a:pt x="51" y="41"/>
                    </a:lnTo>
                    <a:lnTo>
                      <a:pt x="47" y="41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24"/>
                    </a:lnTo>
                    <a:lnTo>
                      <a:pt x="42" y="22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6" y="73"/>
                    </a:lnTo>
                    <a:lnTo>
                      <a:pt x="5" y="73"/>
                    </a:lnTo>
                    <a:lnTo>
                      <a:pt x="5" y="77"/>
                    </a:lnTo>
                    <a:lnTo>
                      <a:pt x="4" y="77"/>
                    </a:lnTo>
                    <a:lnTo>
                      <a:pt x="4" y="80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4" y="84"/>
                    </a:lnTo>
                    <a:lnTo>
                      <a:pt x="4" y="87"/>
                    </a:lnTo>
                    <a:lnTo>
                      <a:pt x="5" y="88"/>
                    </a:lnTo>
                    <a:lnTo>
                      <a:pt x="5" y="89"/>
                    </a:lnTo>
                    <a:lnTo>
                      <a:pt x="6" y="89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8" y="94"/>
                    </a:lnTo>
                    <a:lnTo>
                      <a:pt x="9" y="94"/>
                    </a:lnTo>
                    <a:lnTo>
                      <a:pt x="9" y="96"/>
                    </a:lnTo>
                    <a:lnTo>
                      <a:pt x="10" y="97"/>
                    </a:lnTo>
                    <a:lnTo>
                      <a:pt x="10" y="98"/>
                    </a:lnTo>
                    <a:lnTo>
                      <a:pt x="12" y="99"/>
                    </a:lnTo>
                    <a:lnTo>
                      <a:pt x="12" y="106"/>
                    </a:lnTo>
                    <a:lnTo>
                      <a:pt x="13" y="107"/>
                    </a:lnTo>
                    <a:lnTo>
                      <a:pt x="20" y="107"/>
                    </a:lnTo>
                    <a:lnTo>
                      <a:pt x="20" y="106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8" y="104"/>
                    </a:lnTo>
                    <a:close/>
                  </a:path>
                </a:pathLst>
              </a:custGeom>
              <a:solidFill>
                <a:srgbClr val="D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3" name="Freeform 317"/>
              <p:cNvSpPr>
                <a:spLocks/>
              </p:cNvSpPr>
              <p:nvPr/>
            </p:nvSpPr>
            <p:spPr bwMode="auto">
              <a:xfrm>
                <a:off x="4662" y="3526"/>
                <a:ext cx="28" cy="2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0"/>
                  </a:cxn>
                  <a:cxn ang="0">
                    <a:pos x="4" y="10"/>
                  </a:cxn>
                  <a:cxn ang="0">
                    <a:pos x="0" y="16"/>
                  </a:cxn>
                  <a:cxn ang="0">
                    <a:pos x="4" y="29"/>
                  </a:cxn>
                  <a:cxn ang="0">
                    <a:pos x="4" y="24"/>
                  </a:cxn>
                  <a:cxn ang="0">
                    <a:pos x="11" y="12"/>
                  </a:cxn>
                  <a:cxn ang="0">
                    <a:pos x="14" y="6"/>
                  </a:cxn>
                  <a:cxn ang="0">
                    <a:pos x="25" y="6"/>
                  </a:cxn>
                  <a:cxn ang="0">
                    <a:pos x="28" y="8"/>
                  </a:cxn>
                  <a:cxn ang="0">
                    <a:pos x="28" y="1"/>
                  </a:cxn>
                  <a:cxn ang="0">
                    <a:pos x="18" y="0"/>
                  </a:cxn>
                </a:cxnLst>
                <a:rect l="0" t="0" r="r" b="b"/>
                <a:pathLst>
                  <a:path w="28" h="29">
                    <a:moveTo>
                      <a:pt x="18" y="0"/>
                    </a:moveTo>
                    <a:lnTo>
                      <a:pt x="10" y="0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4" y="29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14" y="6"/>
                    </a:lnTo>
                    <a:lnTo>
                      <a:pt x="25" y="6"/>
                    </a:lnTo>
                    <a:lnTo>
                      <a:pt x="28" y="8"/>
                    </a:lnTo>
                    <a:lnTo>
                      <a:pt x="28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4" name="Freeform 318"/>
              <p:cNvSpPr>
                <a:spLocks/>
              </p:cNvSpPr>
              <p:nvPr/>
            </p:nvSpPr>
            <p:spPr bwMode="auto">
              <a:xfrm>
                <a:off x="4668" y="3499"/>
                <a:ext cx="24" cy="1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3"/>
                  </a:cxn>
                  <a:cxn ang="0">
                    <a:pos x="23" y="8"/>
                  </a:cxn>
                  <a:cxn ang="0">
                    <a:pos x="24" y="17"/>
                  </a:cxn>
                  <a:cxn ang="0">
                    <a:pos x="15" y="9"/>
                  </a:cxn>
                  <a:cxn ang="0">
                    <a:pos x="8" y="6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24" h="17">
                    <a:moveTo>
                      <a:pt x="7" y="0"/>
                    </a:moveTo>
                    <a:lnTo>
                      <a:pt x="14" y="3"/>
                    </a:lnTo>
                    <a:lnTo>
                      <a:pt x="23" y="8"/>
                    </a:lnTo>
                    <a:lnTo>
                      <a:pt x="24" y="17"/>
                    </a:lnTo>
                    <a:lnTo>
                      <a:pt x="15" y="9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5" name="Freeform 319"/>
              <p:cNvSpPr>
                <a:spLocks/>
              </p:cNvSpPr>
              <p:nvPr/>
            </p:nvSpPr>
            <p:spPr bwMode="auto">
              <a:xfrm>
                <a:off x="4408" y="3468"/>
                <a:ext cx="71" cy="123"/>
              </a:xfrm>
              <a:custGeom>
                <a:avLst/>
                <a:gdLst/>
                <a:ahLst/>
                <a:cxnLst>
                  <a:cxn ang="0">
                    <a:pos x="44" y="122"/>
                  </a:cxn>
                  <a:cxn ang="0">
                    <a:pos x="57" y="122"/>
                  </a:cxn>
                  <a:cxn ang="0">
                    <a:pos x="60" y="111"/>
                  </a:cxn>
                  <a:cxn ang="0">
                    <a:pos x="62" y="107"/>
                  </a:cxn>
                  <a:cxn ang="0">
                    <a:pos x="65" y="104"/>
                  </a:cxn>
                  <a:cxn ang="0">
                    <a:pos x="67" y="99"/>
                  </a:cxn>
                  <a:cxn ang="0">
                    <a:pos x="67" y="93"/>
                  </a:cxn>
                  <a:cxn ang="0">
                    <a:pos x="65" y="87"/>
                  </a:cxn>
                  <a:cxn ang="0">
                    <a:pos x="65" y="79"/>
                  </a:cxn>
                  <a:cxn ang="0">
                    <a:pos x="67" y="74"/>
                  </a:cxn>
                  <a:cxn ang="0">
                    <a:pos x="68" y="70"/>
                  </a:cxn>
                  <a:cxn ang="0">
                    <a:pos x="66" y="66"/>
                  </a:cxn>
                  <a:cxn ang="0">
                    <a:pos x="63" y="63"/>
                  </a:cxn>
                  <a:cxn ang="0">
                    <a:pos x="66" y="56"/>
                  </a:cxn>
                  <a:cxn ang="0">
                    <a:pos x="68" y="53"/>
                  </a:cxn>
                  <a:cxn ang="0">
                    <a:pos x="68" y="46"/>
                  </a:cxn>
                  <a:cxn ang="0">
                    <a:pos x="62" y="44"/>
                  </a:cxn>
                  <a:cxn ang="0">
                    <a:pos x="60" y="31"/>
                  </a:cxn>
                  <a:cxn ang="0">
                    <a:pos x="57" y="16"/>
                  </a:cxn>
                  <a:cxn ang="0">
                    <a:pos x="54" y="10"/>
                  </a:cxn>
                  <a:cxn ang="0">
                    <a:pos x="48" y="12"/>
                  </a:cxn>
                  <a:cxn ang="0">
                    <a:pos x="46" y="15"/>
                  </a:cxn>
                  <a:cxn ang="0">
                    <a:pos x="43" y="7"/>
                  </a:cxn>
                  <a:cxn ang="0">
                    <a:pos x="39" y="1"/>
                  </a:cxn>
                  <a:cxn ang="0">
                    <a:pos x="32" y="1"/>
                  </a:cxn>
                  <a:cxn ang="0">
                    <a:pos x="29" y="6"/>
                  </a:cxn>
                  <a:cxn ang="0">
                    <a:pos x="27" y="14"/>
                  </a:cxn>
                  <a:cxn ang="0">
                    <a:pos x="24" y="11"/>
                  </a:cxn>
                  <a:cxn ang="0">
                    <a:pos x="17" y="11"/>
                  </a:cxn>
                  <a:cxn ang="0">
                    <a:pos x="14" y="16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1" y="48"/>
                  </a:cxn>
                  <a:cxn ang="0">
                    <a:pos x="1" y="51"/>
                  </a:cxn>
                  <a:cxn ang="0">
                    <a:pos x="4" y="55"/>
                  </a:cxn>
                  <a:cxn ang="0">
                    <a:pos x="7" y="59"/>
                  </a:cxn>
                  <a:cxn ang="0">
                    <a:pos x="8" y="63"/>
                  </a:cxn>
                  <a:cxn ang="0">
                    <a:pos x="5" y="66"/>
                  </a:cxn>
                  <a:cxn ang="0">
                    <a:pos x="5" y="74"/>
                  </a:cxn>
                  <a:cxn ang="0">
                    <a:pos x="8" y="79"/>
                  </a:cxn>
                  <a:cxn ang="0">
                    <a:pos x="8" y="87"/>
                  </a:cxn>
                  <a:cxn ang="0">
                    <a:pos x="5" y="93"/>
                  </a:cxn>
                  <a:cxn ang="0">
                    <a:pos x="5" y="99"/>
                  </a:cxn>
                  <a:cxn ang="0">
                    <a:pos x="8" y="104"/>
                  </a:cxn>
                  <a:cxn ang="0">
                    <a:pos x="10" y="109"/>
                  </a:cxn>
                  <a:cxn ang="0">
                    <a:pos x="13" y="113"/>
                  </a:cxn>
                  <a:cxn ang="0">
                    <a:pos x="17" y="123"/>
                  </a:cxn>
                  <a:cxn ang="0">
                    <a:pos x="33" y="121"/>
                  </a:cxn>
                </a:cxnLst>
                <a:rect l="0" t="0" r="r" b="b"/>
                <a:pathLst>
                  <a:path w="71" h="123">
                    <a:moveTo>
                      <a:pt x="38" y="121"/>
                    </a:moveTo>
                    <a:lnTo>
                      <a:pt x="39" y="121"/>
                    </a:lnTo>
                    <a:lnTo>
                      <a:pt x="41" y="122"/>
                    </a:lnTo>
                    <a:lnTo>
                      <a:pt x="44" y="122"/>
                    </a:lnTo>
                    <a:lnTo>
                      <a:pt x="44" y="123"/>
                    </a:lnTo>
                    <a:lnTo>
                      <a:pt x="56" y="123"/>
                    </a:lnTo>
                    <a:lnTo>
                      <a:pt x="56" y="122"/>
                    </a:lnTo>
                    <a:lnTo>
                      <a:pt x="57" y="122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2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61" y="109"/>
                    </a:lnTo>
                    <a:lnTo>
                      <a:pt x="61" y="108"/>
                    </a:lnTo>
                    <a:lnTo>
                      <a:pt x="62" y="107"/>
                    </a:lnTo>
                    <a:lnTo>
                      <a:pt x="62" y="106"/>
                    </a:lnTo>
                    <a:lnTo>
                      <a:pt x="63" y="106"/>
                    </a:lnTo>
                    <a:lnTo>
                      <a:pt x="63" y="104"/>
                    </a:lnTo>
                    <a:lnTo>
                      <a:pt x="65" y="104"/>
                    </a:lnTo>
                    <a:lnTo>
                      <a:pt x="65" y="102"/>
                    </a:lnTo>
                    <a:lnTo>
                      <a:pt x="66" y="102"/>
                    </a:lnTo>
                    <a:lnTo>
                      <a:pt x="66" y="99"/>
                    </a:lnTo>
                    <a:lnTo>
                      <a:pt x="67" y="99"/>
                    </a:lnTo>
                    <a:lnTo>
                      <a:pt x="67" y="97"/>
                    </a:lnTo>
                    <a:lnTo>
                      <a:pt x="68" y="97"/>
                    </a:lnTo>
                    <a:lnTo>
                      <a:pt x="68" y="93"/>
                    </a:lnTo>
                    <a:lnTo>
                      <a:pt x="67" y="93"/>
                    </a:lnTo>
                    <a:lnTo>
                      <a:pt x="67" y="89"/>
                    </a:lnTo>
                    <a:lnTo>
                      <a:pt x="66" y="89"/>
                    </a:lnTo>
                    <a:lnTo>
                      <a:pt x="66" y="87"/>
                    </a:lnTo>
                    <a:lnTo>
                      <a:pt x="65" y="87"/>
                    </a:lnTo>
                    <a:lnTo>
                      <a:pt x="65" y="83"/>
                    </a:lnTo>
                    <a:lnTo>
                      <a:pt x="63" y="83"/>
                    </a:lnTo>
                    <a:lnTo>
                      <a:pt x="65" y="83"/>
                    </a:lnTo>
                    <a:lnTo>
                      <a:pt x="65" y="79"/>
                    </a:lnTo>
                    <a:lnTo>
                      <a:pt x="66" y="78"/>
                    </a:lnTo>
                    <a:lnTo>
                      <a:pt x="66" y="77"/>
                    </a:lnTo>
                    <a:lnTo>
                      <a:pt x="67" y="77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8" y="72"/>
                    </a:lnTo>
                    <a:lnTo>
                      <a:pt x="70" y="72"/>
                    </a:lnTo>
                    <a:lnTo>
                      <a:pt x="68" y="70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7" y="66"/>
                    </a:lnTo>
                    <a:lnTo>
                      <a:pt x="66" y="66"/>
                    </a:lnTo>
                    <a:lnTo>
                      <a:pt x="66" y="65"/>
                    </a:lnTo>
                    <a:lnTo>
                      <a:pt x="65" y="65"/>
                    </a:lnTo>
                    <a:lnTo>
                      <a:pt x="65" y="63"/>
                    </a:lnTo>
                    <a:lnTo>
                      <a:pt x="63" y="63"/>
                    </a:lnTo>
                    <a:lnTo>
                      <a:pt x="65" y="63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56"/>
                    </a:lnTo>
                    <a:lnTo>
                      <a:pt x="67" y="56"/>
                    </a:lnTo>
                    <a:lnTo>
                      <a:pt x="67" y="54"/>
                    </a:lnTo>
                    <a:lnTo>
                      <a:pt x="68" y="54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0" y="49"/>
                    </a:lnTo>
                    <a:lnTo>
                      <a:pt x="71" y="49"/>
                    </a:lnTo>
                    <a:lnTo>
                      <a:pt x="68" y="46"/>
                    </a:lnTo>
                    <a:lnTo>
                      <a:pt x="63" y="46"/>
                    </a:lnTo>
                    <a:lnTo>
                      <a:pt x="63" y="45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1" y="43"/>
                    </a:lnTo>
                    <a:lnTo>
                      <a:pt x="61" y="39"/>
                    </a:lnTo>
                    <a:lnTo>
                      <a:pt x="60" y="39"/>
                    </a:lnTo>
                    <a:lnTo>
                      <a:pt x="60" y="31"/>
                    </a:lnTo>
                    <a:lnTo>
                      <a:pt x="58" y="30"/>
                    </a:lnTo>
                    <a:lnTo>
                      <a:pt x="58" y="22"/>
                    </a:lnTo>
                    <a:lnTo>
                      <a:pt x="57" y="21"/>
                    </a:lnTo>
                    <a:lnTo>
                      <a:pt x="57" y="16"/>
                    </a:lnTo>
                    <a:lnTo>
                      <a:pt x="56" y="15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9" y="3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4" y="1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3" y="51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5"/>
                    </a:lnTo>
                    <a:lnTo>
                      <a:pt x="5" y="55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8" y="65"/>
                    </a:lnTo>
                    <a:lnTo>
                      <a:pt x="7" y="65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5" y="68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5" y="74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9" y="83"/>
                    </a:lnTo>
                    <a:lnTo>
                      <a:pt x="8" y="83"/>
                    </a:lnTo>
                    <a:lnTo>
                      <a:pt x="8" y="87"/>
                    </a:lnTo>
                    <a:lnTo>
                      <a:pt x="7" y="87"/>
                    </a:lnTo>
                    <a:lnTo>
                      <a:pt x="7" y="89"/>
                    </a:lnTo>
                    <a:lnTo>
                      <a:pt x="5" y="90"/>
                    </a:lnTo>
                    <a:lnTo>
                      <a:pt x="5" y="93"/>
                    </a:lnTo>
                    <a:lnTo>
                      <a:pt x="4" y="94"/>
                    </a:lnTo>
                    <a:lnTo>
                      <a:pt x="4" y="95"/>
                    </a:lnTo>
                    <a:lnTo>
                      <a:pt x="5" y="97"/>
                    </a:lnTo>
                    <a:lnTo>
                      <a:pt x="5" y="99"/>
                    </a:lnTo>
                    <a:lnTo>
                      <a:pt x="7" y="101"/>
                    </a:lnTo>
                    <a:lnTo>
                      <a:pt x="7" y="102"/>
                    </a:lnTo>
                    <a:lnTo>
                      <a:pt x="8" y="103"/>
                    </a:lnTo>
                    <a:lnTo>
                      <a:pt x="8" y="104"/>
                    </a:lnTo>
                    <a:lnTo>
                      <a:pt x="9" y="106"/>
                    </a:lnTo>
                    <a:lnTo>
                      <a:pt x="9" y="107"/>
                    </a:lnTo>
                    <a:lnTo>
                      <a:pt x="10" y="107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3" y="112"/>
                    </a:lnTo>
                    <a:lnTo>
                      <a:pt x="13" y="113"/>
                    </a:lnTo>
                    <a:lnTo>
                      <a:pt x="14" y="114"/>
                    </a:lnTo>
                    <a:lnTo>
                      <a:pt x="14" y="122"/>
                    </a:lnTo>
                    <a:lnTo>
                      <a:pt x="15" y="122"/>
                    </a:lnTo>
                    <a:lnTo>
                      <a:pt x="17" y="123"/>
                    </a:lnTo>
                    <a:lnTo>
                      <a:pt x="28" y="123"/>
                    </a:lnTo>
                    <a:lnTo>
                      <a:pt x="28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6" name="Freeform 320"/>
              <p:cNvSpPr>
                <a:spLocks/>
              </p:cNvSpPr>
              <p:nvPr/>
            </p:nvSpPr>
            <p:spPr bwMode="auto">
              <a:xfrm>
                <a:off x="4420" y="3480"/>
                <a:ext cx="49" cy="100"/>
              </a:xfrm>
              <a:custGeom>
                <a:avLst/>
                <a:gdLst/>
                <a:ahLst/>
                <a:cxnLst>
                  <a:cxn ang="0">
                    <a:pos x="29" y="100"/>
                  </a:cxn>
                  <a:cxn ang="0">
                    <a:pos x="39" y="97"/>
                  </a:cxn>
                  <a:cxn ang="0">
                    <a:pos x="40" y="90"/>
                  </a:cxn>
                  <a:cxn ang="0">
                    <a:pos x="42" y="87"/>
                  </a:cxn>
                  <a:cxn ang="0">
                    <a:pos x="44" y="82"/>
                  </a:cxn>
                  <a:cxn ang="0">
                    <a:pos x="46" y="78"/>
                  </a:cxn>
                  <a:cxn ang="0">
                    <a:pos x="45" y="72"/>
                  </a:cxn>
                  <a:cxn ang="0">
                    <a:pos x="42" y="67"/>
                  </a:cxn>
                  <a:cxn ang="0">
                    <a:pos x="45" y="62"/>
                  </a:cxn>
                  <a:cxn ang="0">
                    <a:pos x="46" y="57"/>
                  </a:cxn>
                  <a:cxn ang="0">
                    <a:pos x="46" y="54"/>
                  </a:cxn>
                  <a:cxn ang="0">
                    <a:pos x="44" y="53"/>
                  </a:cxn>
                  <a:cxn ang="0">
                    <a:pos x="44" y="51"/>
                  </a:cxn>
                  <a:cxn ang="0">
                    <a:pos x="45" y="44"/>
                  </a:cxn>
                  <a:cxn ang="0">
                    <a:pos x="48" y="42"/>
                  </a:cxn>
                  <a:cxn ang="0">
                    <a:pos x="48" y="38"/>
                  </a:cxn>
                  <a:cxn ang="0">
                    <a:pos x="41" y="37"/>
                  </a:cxn>
                  <a:cxn ang="0">
                    <a:pos x="40" y="29"/>
                  </a:cxn>
                  <a:cxn ang="0">
                    <a:pos x="37" y="17"/>
                  </a:cxn>
                  <a:cxn ang="0">
                    <a:pos x="36" y="8"/>
                  </a:cxn>
                  <a:cxn ang="0">
                    <a:pos x="32" y="9"/>
                  </a:cxn>
                  <a:cxn ang="0">
                    <a:pos x="31" y="12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18" y="3"/>
                  </a:cxn>
                  <a:cxn ang="0">
                    <a:pos x="17" y="10"/>
                  </a:cxn>
                  <a:cxn ang="0">
                    <a:pos x="16" y="8"/>
                  </a:cxn>
                  <a:cxn ang="0">
                    <a:pos x="11" y="9"/>
                  </a:cxn>
                  <a:cxn ang="0">
                    <a:pos x="10" y="15"/>
                  </a:cxn>
                  <a:cxn ang="0">
                    <a:pos x="7" y="28"/>
                  </a:cxn>
                  <a:cxn ang="0">
                    <a:pos x="6" y="37"/>
                  </a:cxn>
                  <a:cxn ang="0">
                    <a:pos x="1" y="38"/>
                  </a:cxn>
                  <a:cxn ang="0">
                    <a:pos x="1" y="39"/>
                  </a:cxn>
                  <a:cxn ang="0">
                    <a:pos x="2" y="44"/>
                  </a:cxn>
                  <a:cxn ang="0">
                    <a:pos x="5" y="47"/>
                  </a:cxn>
                  <a:cxn ang="0">
                    <a:pos x="5" y="51"/>
                  </a:cxn>
                  <a:cxn ang="0">
                    <a:pos x="3" y="54"/>
                  </a:cxn>
                  <a:cxn ang="0">
                    <a:pos x="3" y="61"/>
                  </a:cxn>
                  <a:cxn ang="0">
                    <a:pos x="5" y="66"/>
                  </a:cxn>
                  <a:cxn ang="0">
                    <a:pos x="5" y="70"/>
                  </a:cxn>
                  <a:cxn ang="0">
                    <a:pos x="2" y="73"/>
                  </a:cxn>
                  <a:cxn ang="0">
                    <a:pos x="1" y="77"/>
                  </a:cxn>
                  <a:cxn ang="0">
                    <a:pos x="3" y="81"/>
                  </a:cxn>
                  <a:cxn ang="0">
                    <a:pos x="5" y="85"/>
                  </a:cxn>
                  <a:cxn ang="0">
                    <a:pos x="7" y="87"/>
                  </a:cxn>
                  <a:cxn ang="0">
                    <a:pos x="8" y="91"/>
                  </a:cxn>
                  <a:cxn ang="0">
                    <a:pos x="11" y="100"/>
                  </a:cxn>
                  <a:cxn ang="0">
                    <a:pos x="26" y="99"/>
                  </a:cxn>
                </a:cxnLst>
                <a:rect l="0" t="0" r="r" b="b"/>
                <a:pathLst>
                  <a:path w="49" h="100">
                    <a:moveTo>
                      <a:pt x="26" y="99"/>
                    </a:moveTo>
                    <a:lnTo>
                      <a:pt x="27" y="99"/>
                    </a:lnTo>
                    <a:lnTo>
                      <a:pt x="29" y="100"/>
                    </a:lnTo>
                    <a:lnTo>
                      <a:pt x="37" y="100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0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2" y="87"/>
                    </a:lnTo>
                    <a:lnTo>
                      <a:pt x="42" y="85"/>
                    </a:lnTo>
                    <a:lnTo>
                      <a:pt x="44" y="83"/>
                    </a:lnTo>
                    <a:lnTo>
                      <a:pt x="44" y="82"/>
                    </a:lnTo>
                    <a:lnTo>
                      <a:pt x="45" y="81"/>
                    </a:lnTo>
                    <a:lnTo>
                      <a:pt x="45" y="78"/>
                    </a:lnTo>
                    <a:lnTo>
                      <a:pt x="46" y="78"/>
                    </a:lnTo>
                    <a:lnTo>
                      <a:pt x="46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4" y="62"/>
                    </a:lnTo>
                    <a:lnTo>
                      <a:pt x="45" y="62"/>
                    </a:lnTo>
                    <a:lnTo>
                      <a:pt x="45" y="60"/>
                    </a:lnTo>
                    <a:lnTo>
                      <a:pt x="46" y="60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8" y="42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4" y="38"/>
                    </a:lnTo>
                    <a:lnTo>
                      <a:pt x="42" y="37"/>
                    </a:lnTo>
                    <a:lnTo>
                      <a:pt x="41" y="37"/>
                    </a:lnTo>
                    <a:lnTo>
                      <a:pt x="41" y="36"/>
                    </a:lnTo>
                    <a:lnTo>
                      <a:pt x="40" y="34"/>
                    </a:lnTo>
                    <a:lnTo>
                      <a:pt x="40" y="29"/>
                    </a:lnTo>
                    <a:lnTo>
                      <a:pt x="39" y="28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8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3" y="54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6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5" y="70"/>
                    </a:lnTo>
                    <a:lnTo>
                      <a:pt x="3" y="71"/>
                    </a:lnTo>
                    <a:lnTo>
                      <a:pt x="3" y="72"/>
                    </a:lnTo>
                    <a:lnTo>
                      <a:pt x="2" y="73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2" y="81"/>
                    </a:lnTo>
                    <a:lnTo>
                      <a:pt x="3" y="81"/>
                    </a:lnTo>
                    <a:lnTo>
                      <a:pt x="3" y="83"/>
                    </a:lnTo>
                    <a:lnTo>
                      <a:pt x="5" y="83"/>
                    </a:lnTo>
                    <a:lnTo>
                      <a:pt x="5" y="85"/>
                    </a:lnTo>
                    <a:lnTo>
                      <a:pt x="6" y="86"/>
                    </a:lnTo>
                    <a:lnTo>
                      <a:pt x="6" y="87"/>
                    </a:lnTo>
                    <a:lnTo>
                      <a:pt x="7" y="87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8" y="91"/>
                    </a:lnTo>
                    <a:lnTo>
                      <a:pt x="10" y="92"/>
                    </a:lnTo>
                    <a:lnTo>
                      <a:pt x="10" y="99"/>
                    </a:lnTo>
                    <a:lnTo>
                      <a:pt x="11" y="100"/>
                    </a:lnTo>
                    <a:lnTo>
                      <a:pt x="21" y="100"/>
                    </a:lnTo>
                    <a:lnTo>
                      <a:pt x="21" y="99"/>
                    </a:lnTo>
                    <a:lnTo>
                      <a:pt x="26" y="99"/>
                    </a:lnTo>
                    <a:close/>
                  </a:path>
                </a:pathLst>
              </a:custGeom>
              <a:solidFill>
                <a:srgbClr val="D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7" name="Freeform 321"/>
              <p:cNvSpPr>
                <a:spLocks/>
              </p:cNvSpPr>
              <p:nvPr/>
            </p:nvSpPr>
            <p:spPr bwMode="auto">
              <a:xfrm>
                <a:off x="4427" y="3528"/>
                <a:ext cx="27" cy="2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0"/>
                  </a:cxn>
                  <a:cxn ang="0">
                    <a:pos x="5" y="10"/>
                  </a:cxn>
                  <a:cxn ang="0">
                    <a:pos x="0" y="17"/>
                  </a:cxn>
                  <a:cxn ang="0">
                    <a:pos x="5" y="28"/>
                  </a:cxn>
                  <a:cxn ang="0">
                    <a:pos x="5" y="23"/>
                  </a:cxn>
                  <a:cxn ang="0">
                    <a:pos x="11" y="13"/>
                  </a:cxn>
                  <a:cxn ang="0">
                    <a:pos x="14" y="8"/>
                  </a:cxn>
                  <a:cxn ang="0">
                    <a:pos x="24" y="8"/>
                  </a:cxn>
                  <a:cxn ang="0">
                    <a:pos x="27" y="9"/>
                  </a:cxn>
                  <a:cxn ang="0">
                    <a:pos x="27" y="3"/>
                  </a:cxn>
                  <a:cxn ang="0">
                    <a:pos x="17" y="0"/>
                  </a:cxn>
                </a:cxnLst>
                <a:rect l="0" t="0" r="r" b="b"/>
                <a:pathLst>
                  <a:path w="27" h="28">
                    <a:moveTo>
                      <a:pt x="17" y="0"/>
                    </a:moveTo>
                    <a:lnTo>
                      <a:pt x="10" y="0"/>
                    </a:lnTo>
                    <a:lnTo>
                      <a:pt x="5" y="10"/>
                    </a:lnTo>
                    <a:lnTo>
                      <a:pt x="0" y="17"/>
                    </a:lnTo>
                    <a:lnTo>
                      <a:pt x="5" y="28"/>
                    </a:lnTo>
                    <a:lnTo>
                      <a:pt x="5" y="23"/>
                    </a:lnTo>
                    <a:lnTo>
                      <a:pt x="11" y="13"/>
                    </a:lnTo>
                    <a:lnTo>
                      <a:pt x="14" y="8"/>
                    </a:lnTo>
                    <a:lnTo>
                      <a:pt x="24" y="8"/>
                    </a:lnTo>
                    <a:lnTo>
                      <a:pt x="27" y="9"/>
                    </a:lnTo>
                    <a:lnTo>
                      <a:pt x="27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8" name="Freeform 322"/>
              <p:cNvSpPr>
                <a:spLocks/>
              </p:cNvSpPr>
              <p:nvPr/>
            </p:nvSpPr>
            <p:spPr bwMode="auto">
              <a:xfrm>
                <a:off x="4433" y="3504"/>
                <a:ext cx="23" cy="1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3"/>
                  </a:cxn>
                  <a:cxn ang="0">
                    <a:pos x="22" y="8"/>
                  </a:cxn>
                  <a:cxn ang="0">
                    <a:pos x="23" y="17"/>
                  </a:cxn>
                  <a:cxn ang="0">
                    <a:pos x="14" y="9"/>
                  </a:cxn>
                  <a:cxn ang="0">
                    <a:pos x="8" y="5"/>
                  </a:cxn>
                  <a:cxn ang="0">
                    <a:pos x="0" y="5"/>
                  </a:cxn>
                  <a:cxn ang="0">
                    <a:pos x="7" y="0"/>
                  </a:cxn>
                </a:cxnLst>
                <a:rect l="0" t="0" r="r" b="b"/>
                <a:pathLst>
                  <a:path w="23" h="17">
                    <a:moveTo>
                      <a:pt x="7" y="0"/>
                    </a:moveTo>
                    <a:lnTo>
                      <a:pt x="13" y="3"/>
                    </a:lnTo>
                    <a:lnTo>
                      <a:pt x="22" y="8"/>
                    </a:lnTo>
                    <a:lnTo>
                      <a:pt x="23" y="17"/>
                    </a:lnTo>
                    <a:lnTo>
                      <a:pt x="14" y="9"/>
                    </a:lnTo>
                    <a:lnTo>
                      <a:pt x="8" y="5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699" name="Freeform 323"/>
              <p:cNvSpPr>
                <a:spLocks/>
              </p:cNvSpPr>
              <p:nvPr/>
            </p:nvSpPr>
            <p:spPr bwMode="auto">
              <a:xfrm>
                <a:off x="4387" y="3455"/>
                <a:ext cx="11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1"/>
                  </a:cxn>
                  <a:cxn ang="0">
                    <a:pos x="108" y="11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117" h="11">
                    <a:moveTo>
                      <a:pt x="0" y="0"/>
                    </a:moveTo>
                    <a:lnTo>
                      <a:pt x="117" y="1"/>
                    </a:lnTo>
                    <a:lnTo>
                      <a:pt x="108" y="11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0" name="Freeform 324"/>
              <p:cNvSpPr>
                <a:spLocks/>
              </p:cNvSpPr>
              <p:nvPr/>
            </p:nvSpPr>
            <p:spPr bwMode="auto">
              <a:xfrm>
                <a:off x="4617" y="3441"/>
                <a:ext cx="127" cy="18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8"/>
                  </a:cxn>
                  <a:cxn ang="0">
                    <a:pos x="7" y="18"/>
                  </a:cxn>
                  <a:cxn ang="0">
                    <a:pos x="117" y="12"/>
                  </a:cxn>
                  <a:cxn ang="0">
                    <a:pos x="127" y="0"/>
                  </a:cxn>
                </a:cxnLst>
                <a:rect l="0" t="0" r="r" b="b"/>
                <a:pathLst>
                  <a:path w="127" h="18">
                    <a:moveTo>
                      <a:pt x="127" y="0"/>
                    </a:moveTo>
                    <a:lnTo>
                      <a:pt x="0" y="8"/>
                    </a:lnTo>
                    <a:lnTo>
                      <a:pt x="7" y="18"/>
                    </a:lnTo>
                    <a:lnTo>
                      <a:pt x="117" y="1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1" name="Freeform 325"/>
              <p:cNvSpPr>
                <a:spLocks/>
              </p:cNvSpPr>
              <p:nvPr/>
            </p:nvSpPr>
            <p:spPr bwMode="auto">
              <a:xfrm>
                <a:off x="4374" y="3331"/>
                <a:ext cx="384" cy="4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84" y="0"/>
                  </a:cxn>
                  <a:cxn ang="0">
                    <a:pos x="360" y="29"/>
                  </a:cxn>
                  <a:cxn ang="0">
                    <a:pos x="20" y="47"/>
                  </a:cxn>
                  <a:cxn ang="0">
                    <a:pos x="0" y="24"/>
                  </a:cxn>
                </a:cxnLst>
                <a:rect l="0" t="0" r="r" b="b"/>
                <a:pathLst>
                  <a:path w="384" h="47">
                    <a:moveTo>
                      <a:pt x="0" y="24"/>
                    </a:moveTo>
                    <a:lnTo>
                      <a:pt x="384" y="0"/>
                    </a:lnTo>
                    <a:lnTo>
                      <a:pt x="360" y="29"/>
                    </a:lnTo>
                    <a:lnTo>
                      <a:pt x="20" y="4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2" name="Freeform 326"/>
              <p:cNvSpPr>
                <a:spLocks/>
              </p:cNvSpPr>
              <p:nvPr/>
            </p:nvSpPr>
            <p:spPr bwMode="auto">
              <a:xfrm>
                <a:off x="4389" y="3274"/>
                <a:ext cx="353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53" y="0"/>
                  </a:cxn>
                  <a:cxn ang="0">
                    <a:pos x="342" y="3"/>
                  </a:cxn>
                  <a:cxn ang="0">
                    <a:pos x="5" y="28"/>
                  </a:cxn>
                  <a:cxn ang="0">
                    <a:pos x="0" y="21"/>
                  </a:cxn>
                </a:cxnLst>
                <a:rect l="0" t="0" r="r" b="b"/>
                <a:pathLst>
                  <a:path w="353" h="28">
                    <a:moveTo>
                      <a:pt x="0" y="21"/>
                    </a:moveTo>
                    <a:lnTo>
                      <a:pt x="353" y="0"/>
                    </a:lnTo>
                    <a:lnTo>
                      <a:pt x="342" y="3"/>
                    </a:lnTo>
                    <a:lnTo>
                      <a:pt x="5" y="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3" name="Freeform 327"/>
              <p:cNvSpPr>
                <a:spLocks/>
              </p:cNvSpPr>
              <p:nvPr/>
            </p:nvSpPr>
            <p:spPr bwMode="auto">
              <a:xfrm>
                <a:off x="4408" y="3389"/>
                <a:ext cx="78" cy="5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3"/>
                  </a:cxn>
                  <a:cxn ang="0">
                    <a:pos x="0" y="55"/>
                  </a:cxn>
                  <a:cxn ang="0">
                    <a:pos x="10" y="55"/>
                  </a:cxn>
                  <a:cxn ang="0">
                    <a:pos x="12" y="12"/>
                  </a:cxn>
                  <a:cxn ang="0">
                    <a:pos x="68" y="9"/>
                  </a:cxn>
                  <a:cxn ang="0">
                    <a:pos x="78" y="0"/>
                  </a:cxn>
                </a:cxnLst>
                <a:rect l="0" t="0" r="r" b="b"/>
                <a:pathLst>
                  <a:path w="78" h="55">
                    <a:moveTo>
                      <a:pt x="78" y="0"/>
                    </a:moveTo>
                    <a:lnTo>
                      <a:pt x="0" y="3"/>
                    </a:lnTo>
                    <a:lnTo>
                      <a:pt x="0" y="55"/>
                    </a:lnTo>
                    <a:lnTo>
                      <a:pt x="10" y="55"/>
                    </a:lnTo>
                    <a:lnTo>
                      <a:pt x="12" y="12"/>
                    </a:lnTo>
                    <a:lnTo>
                      <a:pt x="68" y="9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4" name="Freeform 328"/>
              <p:cNvSpPr>
                <a:spLocks/>
              </p:cNvSpPr>
              <p:nvPr/>
            </p:nvSpPr>
            <p:spPr bwMode="auto">
              <a:xfrm>
                <a:off x="4632" y="3378"/>
                <a:ext cx="84" cy="54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4"/>
                  </a:cxn>
                  <a:cxn ang="0">
                    <a:pos x="2" y="54"/>
                  </a:cxn>
                  <a:cxn ang="0">
                    <a:pos x="14" y="54"/>
                  </a:cxn>
                  <a:cxn ang="0">
                    <a:pos x="14" y="13"/>
                  </a:cxn>
                  <a:cxn ang="0">
                    <a:pos x="75" y="9"/>
                  </a:cxn>
                  <a:cxn ang="0">
                    <a:pos x="84" y="0"/>
                  </a:cxn>
                </a:cxnLst>
                <a:rect l="0" t="0" r="r" b="b"/>
                <a:pathLst>
                  <a:path w="84" h="54">
                    <a:moveTo>
                      <a:pt x="84" y="0"/>
                    </a:moveTo>
                    <a:lnTo>
                      <a:pt x="0" y="4"/>
                    </a:lnTo>
                    <a:lnTo>
                      <a:pt x="2" y="54"/>
                    </a:lnTo>
                    <a:lnTo>
                      <a:pt x="14" y="54"/>
                    </a:lnTo>
                    <a:lnTo>
                      <a:pt x="14" y="13"/>
                    </a:lnTo>
                    <a:lnTo>
                      <a:pt x="75" y="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5" name="Freeform 329"/>
              <p:cNvSpPr>
                <a:spLocks noEditPoints="1"/>
              </p:cNvSpPr>
              <p:nvPr/>
            </p:nvSpPr>
            <p:spPr bwMode="auto">
              <a:xfrm>
                <a:off x="4647" y="2719"/>
                <a:ext cx="434" cy="929"/>
              </a:xfrm>
              <a:custGeom>
                <a:avLst/>
                <a:gdLst/>
                <a:ahLst/>
                <a:cxnLst>
                  <a:cxn ang="0">
                    <a:pos x="170" y="715"/>
                  </a:cxn>
                  <a:cxn ang="0">
                    <a:pos x="237" y="621"/>
                  </a:cxn>
                  <a:cxn ang="0">
                    <a:pos x="434" y="929"/>
                  </a:cxn>
                  <a:cxn ang="0">
                    <a:pos x="404" y="889"/>
                  </a:cxn>
                  <a:cxn ang="0">
                    <a:pos x="380" y="855"/>
                  </a:cxn>
                  <a:cxn ang="0">
                    <a:pos x="362" y="826"/>
                  </a:cxn>
                  <a:cxn ang="0">
                    <a:pos x="341" y="783"/>
                  </a:cxn>
                  <a:cxn ang="0">
                    <a:pos x="333" y="763"/>
                  </a:cxn>
                  <a:cxn ang="0">
                    <a:pos x="333" y="759"/>
                  </a:cxn>
                  <a:cxn ang="0">
                    <a:pos x="337" y="747"/>
                  </a:cxn>
                  <a:cxn ang="0">
                    <a:pos x="332" y="737"/>
                  </a:cxn>
                  <a:cxn ang="0">
                    <a:pos x="336" y="726"/>
                  </a:cxn>
                  <a:cxn ang="0">
                    <a:pos x="332" y="717"/>
                  </a:cxn>
                  <a:cxn ang="0">
                    <a:pos x="322" y="715"/>
                  </a:cxn>
                  <a:cxn ang="0">
                    <a:pos x="280" y="582"/>
                  </a:cxn>
                  <a:cxn ang="0">
                    <a:pos x="294" y="542"/>
                  </a:cxn>
                  <a:cxn ang="0">
                    <a:pos x="278" y="533"/>
                  </a:cxn>
                  <a:cxn ang="0">
                    <a:pos x="276" y="526"/>
                  </a:cxn>
                  <a:cxn ang="0">
                    <a:pos x="273" y="507"/>
                  </a:cxn>
                  <a:cxn ang="0">
                    <a:pos x="268" y="476"/>
                  </a:cxn>
                  <a:cxn ang="0">
                    <a:pos x="261" y="437"/>
                  </a:cxn>
                  <a:cxn ang="0">
                    <a:pos x="249" y="344"/>
                  </a:cxn>
                  <a:cxn ang="0">
                    <a:pos x="237" y="222"/>
                  </a:cxn>
                  <a:cxn ang="0">
                    <a:pos x="235" y="166"/>
                  </a:cxn>
                  <a:cxn ang="0">
                    <a:pos x="233" y="114"/>
                  </a:cxn>
                  <a:cxn ang="0">
                    <a:pos x="236" y="34"/>
                  </a:cxn>
                  <a:cxn ang="0">
                    <a:pos x="222" y="0"/>
                  </a:cxn>
                  <a:cxn ang="0">
                    <a:pos x="208" y="0"/>
                  </a:cxn>
                  <a:cxn ang="0">
                    <a:pos x="194" y="34"/>
                  </a:cxn>
                  <a:cxn ang="0">
                    <a:pos x="198" y="114"/>
                  </a:cxn>
                  <a:cxn ang="0">
                    <a:pos x="196" y="166"/>
                  </a:cxn>
                  <a:cxn ang="0">
                    <a:pos x="193" y="222"/>
                  </a:cxn>
                  <a:cxn ang="0">
                    <a:pos x="183" y="346"/>
                  </a:cxn>
                  <a:cxn ang="0">
                    <a:pos x="172" y="440"/>
                  </a:cxn>
                  <a:cxn ang="0">
                    <a:pos x="165" y="478"/>
                  </a:cxn>
                  <a:cxn ang="0">
                    <a:pos x="161" y="507"/>
                  </a:cxn>
                  <a:cxn ang="0">
                    <a:pos x="158" y="527"/>
                  </a:cxn>
                  <a:cxn ang="0">
                    <a:pos x="156" y="533"/>
                  </a:cxn>
                  <a:cxn ang="0">
                    <a:pos x="141" y="549"/>
                  </a:cxn>
                  <a:cxn ang="0">
                    <a:pos x="111" y="715"/>
                  </a:cxn>
                  <a:cxn ang="0">
                    <a:pos x="98" y="717"/>
                  </a:cxn>
                  <a:cxn ang="0">
                    <a:pos x="93" y="725"/>
                  </a:cxn>
                  <a:cxn ang="0">
                    <a:pos x="97" y="736"/>
                  </a:cxn>
                  <a:cxn ang="0">
                    <a:pos x="97" y="740"/>
                  </a:cxn>
                  <a:cxn ang="0">
                    <a:pos x="97" y="755"/>
                  </a:cxn>
                  <a:cxn ang="0">
                    <a:pos x="98" y="760"/>
                  </a:cxn>
                  <a:cxn ang="0">
                    <a:pos x="96" y="769"/>
                  </a:cxn>
                  <a:cxn ang="0">
                    <a:pos x="82" y="798"/>
                  </a:cxn>
                  <a:cxn ang="0">
                    <a:pos x="69" y="822"/>
                  </a:cxn>
                  <a:cxn ang="0">
                    <a:pos x="41" y="867"/>
                  </a:cxn>
                  <a:cxn ang="0">
                    <a:pos x="15" y="906"/>
                  </a:cxn>
                  <a:cxn ang="0">
                    <a:pos x="102" y="929"/>
                  </a:cxn>
                  <a:cxn ang="0">
                    <a:pos x="111" y="895"/>
                  </a:cxn>
                  <a:cxn ang="0">
                    <a:pos x="134" y="857"/>
                  </a:cxn>
                  <a:cxn ang="0">
                    <a:pos x="168" y="826"/>
                  </a:cxn>
                  <a:cxn ang="0">
                    <a:pos x="203" y="814"/>
                  </a:cxn>
                  <a:cxn ang="0">
                    <a:pos x="230" y="814"/>
                  </a:cxn>
                  <a:cxn ang="0">
                    <a:pos x="264" y="826"/>
                  </a:cxn>
                  <a:cxn ang="0">
                    <a:pos x="298" y="857"/>
                  </a:cxn>
                  <a:cxn ang="0">
                    <a:pos x="317" y="895"/>
                  </a:cxn>
                  <a:cxn ang="0">
                    <a:pos x="326" y="929"/>
                  </a:cxn>
                  <a:cxn ang="0">
                    <a:pos x="434" y="929"/>
                  </a:cxn>
                </a:cxnLst>
                <a:rect l="0" t="0" r="r" b="b"/>
                <a:pathLst>
                  <a:path w="434" h="929">
                    <a:moveTo>
                      <a:pt x="264" y="715"/>
                    </a:moveTo>
                    <a:lnTo>
                      <a:pt x="170" y="715"/>
                    </a:lnTo>
                    <a:lnTo>
                      <a:pt x="197" y="621"/>
                    </a:lnTo>
                    <a:lnTo>
                      <a:pt x="237" y="621"/>
                    </a:lnTo>
                    <a:lnTo>
                      <a:pt x="264" y="715"/>
                    </a:lnTo>
                    <a:close/>
                    <a:moveTo>
                      <a:pt x="434" y="929"/>
                    </a:moveTo>
                    <a:lnTo>
                      <a:pt x="418" y="908"/>
                    </a:lnTo>
                    <a:lnTo>
                      <a:pt x="404" y="889"/>
                    </a:lnTo>
                    <a:lnTo>
                      <a:pt x="391" y="871"/>
                    </a:lnTo>
                    <a:lnTo>
                      <a:pt x="380" y="855"/>
                    </a:lnTo>
                    <a:lnTo>
                      <a:pt x="370" y="839"/>
                    </a:lnTo>
                    <a:lnTo>
                      <a:pt x="362" y="826"/>
                    </a:lnTo>
                    <a:lnTo>
                      <a:pt x="350" y="802"/>
                    </a:lnTo>
                    <a:lnTo>
                      <a:pt x="341" y="783"/>
                    </a:lnTo>
                    <a:lnTo>
                      <a:pt x="336" y="770"/>
                    </a:lnTo>
                    <a:lnTo>
                      <a:pt x="333" y="763"/>
                    </a:lnTo>
                    <a:lnTo>
                      <a:pt x="332" y="760"/>
                    </a:lnTo>
                    <a:lnTo>
                      <a:pt x="333" y="759"/>
                    </a:lnTo>
                    <a:lnTo>
                      <a:pt x="334" y="756"/>
                    </a:lnTo>
                    <a:lnTo>
                      <a:pt x="337" y="747"/>
                    </a:lnTo>
                    <a:lnTo>
                      <a:pt x="334" y="740"/>
                    </a:lnTo>
                    <a:lnTo>
                      <a:pt x="332" y="737"/>
                    </a:lnTo>
                    <a:lnTo>
                      <a:pt x="333" y="736"/>
                    </a:lnTo>
                    <a:lnTo>
                      <a:pt x="336" y="726"/>
                    </a:lnTo>
                    <a:lnTo>
                      <a:pt x="336" y="721"/>
                    </a:lnTo>
                    <a:lnTo>
                      <a:pt x="332" y="717"/>
                    </a:lnTo>
                    <a:lnTo>
                      <a:pt x="326" y="716"/>
                    </a:lnTo>
                    <a:lnTo>
                      <a:pt x="322" y="715"/>
                    </a:lnTo>
                    <a:lnTo>
                      <a:pt x="319" y="715"/>
                    </a:lnTo>
                    <a:lnTo>
                      <a:pt x="280" y="582"/>
                    </a:lnTo>
                    <a:lnTo>
                      <a:pt x="294" y="549"/>
                    </a:lnTo>
                    <a:lnTo>
                      <a:pt x="294" y="542"/>
                    </a:lnTo>
                    <a:lnTo>
                      <a:pt x="279" y="533"/>
                    </a:lnTo>
                    <a:lnTo>
                      <a:pt x="278" y="533"/>
                    </a:lnTo>
                    <a:lnTo>
                      <a:pt x="278" y="532"/>
                    </a:lnTo>
                    <a:lnTo>
                      <a:pt x="276" y="526"/>
                    </a:lnTo>
                    <a:lnTo>
                      <a:pt x="275" y="518"/>
                    </a:lnTo>
                    <a:lnTo>
                      <a:pt x="273" y="507"/>
                    </a:lnTo>
                    <a:lnTo>
                      <a:pt x="270" y="493"/>
                    </a:lnTo>
                    <a:lnTo>
                      <a:pt x="268" y="476"/>
                    </a:lnTo>
                    <a:lnTo>
                      <a:pt x="265" y="457"/>
                    </a:lnTo>
                    <a:lnTo>
                      <a:pt x="261" y="437"/>
                    </a:lnTo>
                    <a:lnTo>
                      <a:pt x="255" y="393"/>
                    </a:lnTo>
                    <a:lnTo>
                      <a:pt x="249" y="344"/>
                    </a:lnTo>
                    <a:lnTo>
                      <a:pt x="238" y="243"/>
                    </a:lnTo>
                    <a:lnTo>
                      <a:pt x="237" y="222"/>
                    </a:lnTo>
                    <a:lnTo>
                      <a:pt x="236" y="201"/>
                    </a:lnTo>
                    <a:lnTo>
                      <a:pt x="235" y="166"/>
                    </a:lnTo>
                    <a:lnTo>
                      <a:pt x="233" y="138"/>
                    </a:lnTo>
                    <a:lnTo>
                      <a:pt x="233" y="114"/>
                    </a:lnTo>
                    <a:lnTo>
                      <a:pt x="231" y="36"/>
                    </a:lnTo>
                    <a:lnTo>
                      <a:pt x="236" y="34"/>
                    </a:lnTo>
                    <a:lnTo>
                      <a:pt x="236" y="9"/>
                    </a:lnTo>
                    <a:lnTo>
                      <a:pt x="222" y="0"/>
                    </a:lnTo>
                    <a:lnTo>
                      <a:pt x="214" y="0"/>
                    </a:lnTo>
                    <a:lnTo>
                      <a:pt x="208" y="0"/>
                    </a:lnTo>
                    <a:lnTo>
                      <a:pt x="194" y="9"/>
                    </a:lnTo>
                    <a:lnTo>
                      <a:pt x="194" y="34"/>
                    </a:lnTo>
                    <a:lnTo>
                      <a:pt x="199" y="36"/>
                    </a:lnTo>
                    <a:lnTo>
                      <a:pt x="198" y="114"/>
                    </a:lnTo>
                    <a:lnTo>
                      <a:pt x="197" y="138"/>
                    </a:lnTo>
                    <a:lnTo>
                      <a:pt x="196" y="166"/>
                    </a:lnTo>
                    <a:lnTo>
                      <a:pt x="194" y="201"/>
                    </a:lnTo>
                    <a:lnTo>
                      <a:pt x="193" y="222"/>
                    </a:lnTo>
                    <a:lnTo>
                      <a:pt x="192" y="243"/>
                    </a:lnTo>
                    <a:lnTo>
                      <a:pt x="183" y="346"/>
                    </a:lnTo>
                    <a:lnTo>
                      <a:pt x="178" y="396"/>
                    </a:lnTo>
                    <a:lnTo>
                      <a:pt x="172" y="440"/>
                    </a:lnTo>
                    <a:lnTo>
                      <a:pt x="168" y="460"/>
                    </a:lnTo>
                    <a:lnTo>
                      <a:pt x="165" y="478"/>
                    </a:lnTo>
                    <a:lnTo>
                      <a:pt x="163" y="494"/>
                    </a:lnTo>
                    <a:lnTo>
                      <a:pt x="161" y="507"/>
                    </a:lnTo>
                    <a:lnTo>
                      <a:pt x="159" y="518"/>
                    </a:lnTo>
                    <a:lnTo>
                      <a:pt x="158" y="527"/>
                    </a:lnTo>
                    <a:lnTo>
                      <a:pt x="156" y="532"/>
                    </a:lnTo>
                    <a:lnTo>
                      <a:pt x="156" y="533"/>
                    </a:lnTo>
                    <a:lnTo>
                      <a:pt x="141" y="542"/>
                    </a:lnTo>
                    <a:lnTo>
                      <a:pt x="141" y="549"/>
                    </a:lnTo>
                    <a:lnTo>
                      <a:pt x="155" y="582"/>
                    </a:lnTo>
                    <a:lnTo>
                      <a:pt x="111" y="715"/>
                    </a:lnTo>
                    <a:lnTo>
                      <a:pt x="108" y="715"/>
                    </a:lnTo>
                    <a:lnTo>
                      <a:pt x="98" y="717"/>
                    </a:lnTo>
                    <a:lnTo>
                      <a:pt x="95" y="720"/>
                    </a:lnTo>
                    <a:lnTo>
                      <a:pt x="93" y="725"/>
                    </a:lnTo>
                    <a:lnTo>
                      <a:pt x="95" y="731"/>
                    </a:lnTo>
                    <a:lnTo>
                      <a:pt x="97" y="736"/>
                    </a:lnTo>
                    <a:lnTo>
                      <a:pt x="98" y="737"/>
                    </a:lnTo>
                    <a:lnTo>
                      <a:pt x="97" y="740"/>
                    </a:lnTo>
                    <a:lnTo>
                      <a:pt x="95" y="746"/>
                    </a:lnTo>
                    <a:lnTo>
                      <a:pt x="97" y="755"/>
                    </a:lnTo>
                    <a:lnTo>
                      <a:pt x="98" y="759"/>
                    </a:lnTo>
                    <a:lnTo>
                      <a:pt x="98" y="760"/>
                    </a:lnTo>
                    <a:lnTo>
                      <a:pt x="97" y="763"/>
                    </a:lnTo>
                    <a:lnTo>
                      <a:pt x="96" y="769"/>
                    </a:lnTo>
                    <a:lnTo>
                      <a:pt x="91" y="781"/>
                    </a:lnTo>
                    <a:lnTo>
                      <a:pt x="82" y="798"/>
                    </a:lnTo>
                    <a:lnTo>
                      <a:pt x="76" y="809"/>
                    </a:lnTo>
                    <a:lnTo>
                      <a:pt x="69" y="822"/>
                    </a:lnTo>
                    <a:lnTo>
                      <a:pt x="62" y="834"/>
                    </a:lnTo>
                    <a:lnTo>
                      <a:pt x="41" y="867"/>
                    </a:lnTo>
                    <a:lnTo>
                      <a:pt x="29" y="886"/>
                    </a:lnTo>
                    <a:lnTo>
                      <a:pt x="15" y="906"/>
                    </a:lnTo>
                    <a:lnTo>
                      <a:pt x="0" y="929"/>
                    </a:lnTo>
                    <a:lnTo>
                      <a:pt x="102" y="929"/>
                    </a:lnTo>
                    <a:lnTo>
                      <a:pt x="106" y="913"/>
                    </a:lnTo>
                    <a:lnTo>
                      <a:pt x="111" y="895"/>
                    </a:lnTo>
                    <a:lnTo>
                      <a:pt x="121" y="876"/>
                    </a:lnTo>
                    <a:lnTo>
                      <a:pt x="134" y="857"/>
                    </a:lnTo>
                    <a:lnTo>
                      <a:pt x="149" y="839"/>
                    </a:lnTo>
                    <a:lnTo>
                      <a:pt x="168" y="826"/>
                    </a:lnTo>
                    <a:lnTo>
                      <a:pt x="190" y="817"/>
                    </a:lnTo>
                    <a:lnTo>
                      <a:pt x="203" y="814"/>
                    </a:lnTo>
                    <a:lnTo>
                      <a:pt x="217" y="813"/>
                    </a:lnTo>
                    <a:lnTo>
                      <a:pt x="230" y="814"/>
                    </a:lnTo>
                    <a:lnTo>
                      <a:pt x="242" y="817"/>
                    </a:lnTo>
                    <a:lnTo>
                      <a:pt x="264" y="826"/>
                    </a:lnTo>
                    <a:lnTo>
                      <a:pt x="283" y="839"/>
                    </a:lnTo>
                    <a:lnTo>
                      <a:pt x="298" y="857"/>
                    </a:lnTo>
                    <a:lnTo>
                      <a:pt x="309" y="876"/>
                    </a:lnTo>
                    <a:lnTo>
                      <a:pt x="317" y="895"/>
                    </a:lnTo>
                    <a:lnTo>
                      <a:pt x="323" y="914"/>
                    </a:lnTo>
                    <a:lnTo>
                      <a:pt x="326" y="929"/>
                    </a:lnTo>
                    <a:lnTo>
                      <a:pt x="433" y="929"/>
                    </a:lnTo>
                    <a:lnTo>
                      <a:pt x="434" y="929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6" name="Rectangle 330"/>
              <p:cNvSpPr>
                <a:spLocks noChangeArrowheads="1"/>
              </p:cNvSpPr>
              <p:nvPr/>
            </p:nvSpPr>
            <p:spPr bwMode="auto">
              <a:xfrm>
                <a:off x="4800" y="3263"/>
                <a:ext cx="11" cy="13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7" name="Oval 331"/>
              <p:cNvSpPr>
                <a:spLocks noChangeArrowheads="1"/>
              </p:cNvSpPr>
              <p:nvPr/>
            </p:nvSpPr>
            <p:spPr bwMode="auto">
              <a:xfrm>
                <a:off x="4813" y="3267"/>
                <a:ext cx="9" cy="9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8" name="Oval 332"/>
              <p:cNvSpPr>
                <a:spLocks noChangeArrowheads="1"/>
              </p:cNvSpPr>
              <p:nvPr/>
            </p:nvSpPr>
            <p:spPr bwMode="auto">
              <a:xfrm>
                <a:off x="4825" y="3268"/>
                <a:ext cx="18" cy="7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09" name="Oval 333"/>
              <p:cNvSpPr>
                <a:spLocks noChangeArrowheads="1"/>
              </p:cNvSpPr>
              <p:nvPr/>
            </p:nvSpPr>
            <p:spPr bwMode="auto">
              <a:xfrm>
                <a:off x="4839" y="3267"/>
                <a:ext cx="10" cy="9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0" name="Oval 334"/>
              <p:cNvSpPr>
                <a:spLocks noChangeArrowheads="1"/>
              </p:cNvSpPr>
              <p:nvPr/>
            </p:nvSpPr>
            <p:spPr bwMode="auto">
              <a:xfrm>
                <a:off x="4851" y="3266"/>
                <a:ext cx="12" cy="4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1" name="Rectangle 335"/>
              <p:cNvSpPr>
                <a:spLocks noChangeArrowheads="1"/>
              </p:cNvSpPr>
              <p:nvPr/>
            </p:nvSpPr>
            <p:spPr bwMode="auto">
              <a:xfrm>
                <a:off x="4863" y="3263"/>
                <a:ext cx="11" cy="13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2" name="Oval 336"/>
              <p:cNvSpPr>
                <a:spLocks noChangeArrowheads="1"/>
              </p:cNvSpPr>
              <p:nvPr/>
            </p:nvSpPr>
            <p:spPr bwMode="auto">
              <a:xfrm>
                <a:off x="4877" y="3267"/>
                <a:ext cx="8" cy="9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3" name="Oval 337"/>
              <p:cNvSpPr>
                <a:spLocks noChangeArrowheads="1"/>
              </p:cNvSpPr>
              <p:nvPr/>
            </p:nvSpPr>
            <p:spPr bwMode="auto">
              <a:xfrm>
                <a:off x="4887" y="3267"/>
                <a:ext cx="12" cy="5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4" name="Rectangle 338"/>
              <p:cNvSpPr>
                <a:spLocks noChangeArrowheads="1"/>
              </p:cNvSpPr>
              <p:nvPr/>
            </p:nvSpPr>
            <p:spPr bwMode="auto">
              <a:xfrm>
                <a:off x="4901" y="3263"/>
                <a:ext cx="8" cy="11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5" name="Oval 339"/>
              <p:cNvSpPr>
                <a:spLocks noChangeArrowheads="1"/>
              </p:cNvSpPr>
              <p:nvPr/>
            </p:nvSpPr>
            <p:spPr bwMode="auto">
              <a:xfrm>
                <a:off x="4907" y="3266"/>
                <a:ext cx="16" cy="5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6" name="Oval 340"/>
              <p:cNvSpPr>
                <a:spLocks noChangeArrowheads="1"/>
              </p:cNvSpPr>
              <p:nvPr/>
            </p:nvSpPr>
            <p:spPr bwMode="auto">
              <a:xfrm>
                <a:off x="4921" y="3267"/>
                <a:ext cx="11" cy="9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7" name="Freeform 341"/>
              <p:cNvSpPr>
                <a:spLocks/>
              </p:cNvSpPr>
              <p:nvPr/>
            </p:nvSpPr>
            <p:spPr bwMode="auto">
              <a:xfrm>
                <a:off x="4845" y="3328"/>
                <a:ext cx="38" cy="7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34" y="0"/>
                  </a:cxn>
                  <a:cxn ang="0">
                    <a:pos x="38" y="7"/>
                  </a:cxn>
                </a:cxnLst>
                <a:rect l="0" t="0" r="r" b="b"/>
                <a:pathLst>
                  <a:path w="38" h="7">
                    <a:moveTo>
                      <a:pt x="38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34" y="0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8" name="Freeform 342"/>
              <p:cNvSpPr>
                <a:spLocks/>
              </p:cNvSpPr>
              <p:nvPr/>
            </p:nvSpPr>
            <p:spPr bwMode="auto">
              <a:xfrm>
                <a:off x="4802" y="3326"/>
                <a:ext cx="41" cy="10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0" y="0"/>
                  </a:cxn>
                  <a:cxn ang="0">
                    <a:pos x="0" y="105"/>
                  </a:cxn>
                  <a:cxn ang="0">
                    <a:pos x="8" y="105"/>
                  </a:cxn>
                  <a:cxn ang="0">
                    <a:pos x="41" y="0"/>
                  </a:cxn>
                </a:cxnLst>
                <a:rect l="0" t="0" r="r" b="b"/>
                <a:pathLst>
                  <a:path w="41" h="105">
                    <a:moveTo>
                      <a:pt x="41" y="0"/>
                    </a:moveTo>
                    <a:lnTo>
                      <a:pt x="30" y="0"/>
                    </a:lnTo>
                    <a:lnTo>
                      <a:pt x="0" y="105"/>
                    </a:lnTo>
                    <a:lnTo>
                      <a:pt x="8" y="10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19" name="Freeform 343"/>
              <p:cNvSpPr>
                <a:spLocks/>
              </p:cNvSpPr>
              <p:nvPr/>
            </p:nvSpPr>
            <p:spPr bwMode="auto">
              <a:xfrm>
                <a:off x="4849" y="3311"/>
                <a:ext cx="30" cy="10"/>
              </a:xfrm>
              <a:custGeom>
                <a:avLst/>
                <a:gdLst/>
                <a:ahLst/>
                <a:cxnLst>
                  <a:cxn ang="0">
                    <a:pos x="30" y="10"/>
                  </a:cxn>
                  <a:cxn ang="0">
                    <a:pos x="0" y="10"/>
                  </a:cxn>
                  <a:cxn ang="0">
                    <a:pos x="2" y="0"/>
                  </a:cxn>
                  <a:cxn ang="0">
                    <a:pos x="26" y="0"/>
                  </a:cxn>
                  <a:cxn ang="0">
                    <a:pos x="30" y="10"/>
                  </a:cxn>
                </a:cxnLst>
                <a:rect l="0" t="0" r="r" b="b"/>
                <a:pathLst>
                  <a:path w="30" h="10">
                    <a:moveTo>
                      <a:pt x="30" y="1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26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0" name="Freeform 344"/>
              <p:cNvSpPr>
                <a:spLocks/>
              </p:cNvSpPr>
              <p:nvPr/>
            </p:nvSpPr>
            <p:spPr bwMode="auto">
              <a:xfrm>
                <a:off x="4836" y="3296"/>
                <a:ext cx="12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23"/>
                  </a:cxn>
                  <a:cxn ang="0">
                    <a:pos x="0" y="23"/>
                  </a:cxn>
                  <a:cxn ang="0">
                    <a:pos x="5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23">
                    <a:moveTo>
                      <a:pt x="12" y="0"/>
                    </a:moveTo>
                    <a:lnTo>
                      <a:pt x="7" y="23"/>
                    </a:lnTo>
                    <a:lnTo>
                      <a:pt x="0" y="23"/>
                    </a:lnTo>
                    <a:lnTo>
                      <a:pt x="5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1" name="Freeform 345"/>
              <p:cNvSpPr>
                <a:spLocks/>
              </p:cNvSpPr>
              <p:nvPr/>
            </p:nvSpPr>
            <p:spPr bwMode="auto">
              <a:xfrm>
                <a:off x="4889" y="3329"/>
                <a:ext cx="27" cy="98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7" y="98"/>
                  </a:cxn>
                  <a:cxn ang="0">
                    <a:pos x="18" y="58"/>
                  </a:cxn>
                  <a:cxn ang="0">
                    <a:pos x="20" y="50"/>
                  </a:cxn>
                  <a:cxn ang="0">
                    <a:pos x="19" y="44"/>
                  </a:cxn>
                  <a:cxn ang="0">
                    <a:pos x="14" y="39"/>
                  </a:cxn>
                  <a:cxn ang="0">
                    <a:pos x="13" y="33"/>
                  </a:cxn>
                  <a:cxn ang="0">
                    <a:pos x="14" y="23"/>
                  </a:cxn>
                  <a:cxn ang="0">
                    <a:pos x="13" y="14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2" y="11"/>
                  </a:cxn>
                </a:cxnLst>
                <a:rect l="0" t="0" r="r" b="b"/>
                <a:pathLst>
                  <a:path w="27" h="98">
                    <a:moveTo>
                      <a:pt x="2" y="11"/>
                    </a:moveTo>
                    <a:lnTo>
                      <a:pt x="27" y="98"/>
                    </a:lnTo>
                    <a:lnTo>
                      <a:pt x="18" y="58"/>
                    </a:lnTo>
                    <a:lnTo>
                      <a:pt x="20" y="50"/>
                    </a:lnTo>
                    <a:lnTo>
                      <a:pt x="19" y="44"/>
                    </a:lnTo>
                    <a:lnTo>
                      <a:pt x="14" y="39"/>
                    </a:lnTo>
                    <a:lnTo>
                      <a:pt x="13" y="33"/>
                    </a:lnTo>
                    <a:lnTo>
                      <a:pt x="14" y="23"/>
                    </a:lnTo>
                    <a:lnTo>
                      <a:pt x="13" y="14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2" name="Freeform 346"/>
              <p:cNvSpPr>
                <a:spLocks/>
              </p:cNvSpPr>
              <p:nvPr/>
            </p:nvSpPr>
            <p:spPr bwMode="auto">
              <a:xfrm>
                <a:off x="4750" y="3459"/>
                <a:ext cx="226" cy="12"/>
              </a:xfrm>
              <a:custGeom>
                <a:avLst/>
                <a:gdLst/>
                <a:ahLst/>
                <a:cxnLst>
                  <a:cxn ang="0">
                    <a:pos x="225" y="11"/>
                  </a:cxn>
                  <a:cxn ang="0">
                    <a:pos x="226" y="6"/>
                  </a:cxn>
                  <a:cxn ang="0">
                    <a:pos x="225" y="4"/>
                  </a:cxn>
                  <a:cxn ang="0">
                    <a:pos x="220" y="1"/>
                  </a:cxn>
                  <a:cxn ang="0">
                    <a:pos x="215" y="0"/>
                  </a:cxn>
                  <a:cxn ang="0">
                    <a:pos x="209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9" y="2"/>
                  </a:cxn>
                  <a:cxn ang="0">
                    <a:pos x="14" y="4"/>
                  </a:cxn>
                  <a:cxn ang="0">
                    <a:pos x="22" y="5"/>
                  </a:cxn>
                  <a:cxn ang="0">
                    <a:pos x="43" y="5"/>
                  </a:cxn>
                  <a:cxn ang="0">
                    <a:pos x="52" y="5"/>
                  </a:cxn>
                  <a:cxn ang="0">
                    <a:pos x="56" y="6"/>
                  </a:cxn>
                  <a:cxn ang="0">
                    <a:pos x="55" y="6"/>
                  </a:cxn>
                  <a:cxn ang="0">
                    <a:pos x="51" y="9"/>
                  </a:cxn>
                  <a:cxn ang="0">
                    <a:pos x="45" y="11"/>
                  </a:cxn>
                  <a:cxn ang="0">
                    <a:pos x="46" y="12"/>
                  </a:cxn>
                  <a:cxn ang="0">
                    <a:pos x="53" y="12"/>
                  </a:cxn>
                  <a:cxn ang="0">
                    <a:pos x="225" y="11"/>
                  </a:cxn>
                </a:cxnLst>
                <a:rect l="0" t="0" r="r" b="b"/>
                <a:pathLst>
                  <a:path w="226" h="12">
                    <a:moveTo>
                      <a:pt x="225" y="11"/>
                    </a:moveTo>
                    <a:lnTo>
                      <a:pt x="226" y="6"/>
                    </a:lnTo>
                    <a:lnTo>
                      <a:pt x="225" y="4"/>
                    </a:lnTo>
                    <a:lnTo>
                      <a:pt x="220" y="1"/>
                    </a:lnTo>
                    <a:lnTo>
                      <a:pt x="215" y="0"/>
                    </a:lnTo>
                    <a:lnTo>
                      <a:pt x="209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9" y="2"/>
                    </a:lnTo>
                    <a:lnTo>
                      <a:pt x="14" y="4"/>
                    </a:lnTo>
                    <a:lnTo>
                      <a:pt x="22" y="5"/>
                    </a:lnTo>
                    <a:lnTo>
                      <a:pt x="43" y="5"/>
                    </a:lnTo>
                    <a:lnTo>
                      <a:pt x="52" y="5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1" y="9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53" y="12"/>
                    </a:lnTo>
                    <a:lnTo>
                      <a:pt x="225" y="11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3" name="Freeform 347"/>
              <p:cNvSpPr>
                <a:spLocks/>
              </p:cNvSpPr>
              <p:nvPr/>
            </p:nvSpPr>
            <p:spPr bwMode="auto">
              <a:xfrm>
                <a:off x="4736" y="3518"/>
                <a:ext cx="248" cy="125"/>
              </a:xfrm>
              <a:custGeom>
                <a:avLst/>
                <a:gdLst/>
                <a:ahLst/>
                <a:cxnLst>
                  <a:cxn ang="0">
                    <a:pos x="7" y="120"/>
                  </a:cxn>
                  <a:cxn ang="0">
                    <a:pos x="12" y="105"/>
                  </a:cxn>
                  <a:cxn ang="0">
                    <a:pos x="18" y="87"/>
                  </a:cxn>
                  <a:cxn ang="0">
                    <a:pos x="28" y="68"/>
                  </a:cxn>
                  <a:cxn ang="0">
                    <a:pos x="41" y="49"/>
                  </a:cxn>
                  <a:cxn ang="0">
                    <a:pos x="56" y="33"/>
                  </a:cxn>
                  <a:cxn ang="0">
                    <a:pos x="76" y="19"/>
                  </a:cxn>
                  <a:cxn ang="0">
                    <a:pos x="100" y="10"/>
                  </a:cxn>
                  <a:cxn ang="0">
                    <a:pos x="113" y="8"/>
                  </a:cxn>
                  <a:cxn ang="0">
                    <a:pos x="128" y="6"/>
                  </a:cxn>
                  <a:cxn ang="0">
                    <a:pos x="142" y="8"/>
                  </a:cxn>
                  <a:cxn ang="0">
                    <a:pos x="156" y="10"/>
                  </a:cxn>
                  <a:cxn ang="0">
                    <a:pos x="179" y="19"/>
                  </a:cxn>
                  <a:cxn ang="0">
                    <a:pos x="197" y="34"/>
                  </a:cxn>
                  <a:cxn ang="0">
                    <a:pos x="213" y="51"/>
                  </a:cxn>
                  <a:cxn ang="0">
                    <a:pos x="225" y="71"/>
                  </a:cxn>
                  <a:cxn ang="0">
                    <a:pos x="233" y="90"/>
                  </a:cxn>
                  <a:cxn ang="0">
                    <a:pos x="238" y="109"/>
                  </a:cxn>
                  <a:cxn ang="0">
                    <a:pos x="240" y="125"/>
                  </a:cxn>
                  <a:cxn ang="0">
                    <a:pos x="248" y="124"/>
                  </a:cxn>
                  <a:cxn ang="0">
                    <a:pos x="245" y="107"/>
                  </a:cxn>
                  <a:cxn ang="0">
                    <a:pos x="240" y="88"/>
                  </a:cxn>
                  <a:cxn ang="0">
                    <a:pos x="232" y="68"/>
                  </a:cxn>
                  <a:cxn ang="0">
                    <a:pos x="219" y="47"/>
                  </a:cxn>
                  <a:cxn ang="0">
                    <a:pos x="203" y="29"/>
                  </a:cxn>
                  <a:cxn ang="0">
                    <a:pos x="182" y="14"/>
                  </a:cxn>
                  <a:cxn ang="0">
                    <a:pos x="170" y="8"/>
                  </a:cxn>
                  <a:cxn ang="0">
                    <a:pos x="157" y="4"/>
                  </a:cxn>
                  <a:cxn ang="0">
                    <a:pos x="143" y="1"/>
                  </a:cxn>
                  <a:cxn ang="0">
                    <a:pos x="128" y="0"/>
                  </a:cxn>
                  <a:cxn ang="0">
                    <a:pos x="112" y="1"/>
                  </a:cxn>
                  <a:cxn ang="0">
                    <a:pos x="96" y="4"/>
                  </a:cxn>
                  <a:cxn ang="0">
                    <a:pos x="71" y="14"/>
                  </a:cxn>
                  <a:cxn ang="0">
                    <a:pos x="50" y="28"/>
                  </a:cxn>
                  <a:cxn ang="0">
                    <a:pos x="33" y="45"/>
                  </a:cxn>
                  <a:cxn ang="0">
                    <a:pos x="21" y="64"/>
                  </a:cxn>
                  <a:cxn ang="0">
                    <a:pos x="12" y="83"/>
                  </a:cxn>
                  <a:cxn ang="0">
                    <a:pos x="4" y="102"/>
                  </a:cxn>
                  <a:cxn ang="0">
                    <a:pos x="0" y="117"/>
                  </a:cxn>
                  <a:cxn ang="0">
                    <a:pos x="7" y="120"/>
                  </a:cxn>
                </a:cxnLst>
                <a:rect l="0" t="0" r="r" b="b"/>
                <a:pathLst>
                  <a:path w="248" h="125">
                    <a:moveTo>
                      <a:pt x="7" y="120"/>
                    </a:moveTo>
                    <a:lnTo>
                      <a:pt x="12" y="105"/>
                    </a:lnTo>
                    <a:lnTo>
                      <a:pt x="18" y="87"/>
                    </a:lnTo>
                    <a:lnTo>
                      <a:pt x="28" y="68"/>
                    </a:lnTo>
                    <a:lnTo>
                      <a:pt x="41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10"/>
                    </a:lnTo>
                    <a:lnTo>
                      <a:pt x="113" y="8"/>
                    </a:lnTo>
                    <a:lnTo>
                      <a:pt x="128" y="6"/>
                    </a:lnTo>
                    <a:lnTo>
                      <a:pt x="142" y="8"/>
                    </a:lnTo>
                    <a:lnTo>
                      <a:pt x="156" y="10"/>
                    </a:lnTo>
                    <a:lnTo>
                      <a:pt x="179" y="19"/>
                    </a:lnTo>
                    <a:lnTo>
                      <a:pt x="197" y="34"/>
                    </a:lnTo>
                    <a:lnTo>
                      <a:pt x="213" y="51"/>
                    </a:lnTo>
                    <a:lnTo>
                      <a:pt x="225" y="71"/>
                    </a:lnTo>
                    <a:lnTo>
                      <a:pt x="233" y="90"/>
                    </a:lnTo>
                    <a:lnTo>
                      <a:pt x="238" y="109"/>
                    </a:lnTo>
                    <a:lnTo>
                      <a:pt x="240" y="125"/>
                    </a:lnTo>
                    <a:lnTo>
                      <a:pt x="248" y="124"/>
                    </a:lnTo>
                    <a:lnTo>
                      <a:pt x="245" y="107"/>
                    </a:lnTo>
                    <a:lnTo>
                      <a:pt x="240" y="88"/>
                    </a:lnTo>
                    <a:lnTo>
                      <a:pt x="232" y="68"/>
                    </a:lnTo>
                    <a:lnTo>
                      <a:pt x="219" y="47"/>
                    </a:lnTo>
                    <a:lnTo>
                      <a:pt x="203" y="29"/>
                    </a:lnTo>
                    <a:lnTo>
                      <a:pt x="182" y="14"/>
                    </a:lnTo>
                    <a:lnTo>
                      <a:pt x="170" y="8"/>
                    </a:lnTo>
                    <a:lnTo>
                      <a:pt x="157" y="4"/>
                    </a:lnTo>
                    <a:lnTo>
                      <a:pt x="143" y="1"/>
                    </a:lnTo>
                    <a:lnTo>
                      <a:pt x="128" y="0"/>
                    </a:lnTo>
                    <a:lnTo>
                      <a:pt x="112" y="1"/>
                    </a:lnTo>
                    <a:lnTo>
                      <a:pt x="96" y="4"/>
                    </a:lnTo>
                    <a:lnTo>
                      <a:pt x="71" y="14"/>
                    </a:lnTo>
                    <a:lnTo>
                      <a:pt x="50" y="28"/>
                    </a:lnTo>
                    <a:lnTo>
                      <a:pt x="33" y="45"/>
                    </a:lnTo>
                    <a:lnTo>
                      <a:pt x="21" y="64"/>
                    </a:lnTo>
                    <a:lnTo>
                      <a:pt x="12" y="83"/>
                    </a:lnTo>
                    <a:lnTo>
                      <a:pt x="4" y="102"/>
                    </a:lnTo>
                    <a:lnTo>
                      <a:pt x="0" y="117"/>
                    </a:lnTo>
                    <a:lnTo>
                      <a:pt x="7" y="12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4" name="Freeform 348"/>
              <p:cNvSpPr>
                <a:spLocks/>
              </p:cNvSpPr>
              <p:nvPr/>
            </p:nvSpPr>
            <p:spPr bwMode="auto">
              <a:xfrm>
                <a:off x="4744" y="3439"/>
                <a:ext cx="234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34" y="0"/>
                  </a:cxn>
                  <a:cxn ang="0">
                    <a:pos x="234" y="8"/>
                  </a:cxn>
                  <a:cxn ang="0">
                    <a:pos x="230" y="8"/>
                  </a:cxn>
                  <a:cxn ang="0">
                    <a:pos x="230" y="5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0" y="8"/>
                  </a:cxn>
                </a:cxnLst>
                <a:rect l="0" t="0" r="r" b="b"/>
                <a:pathLst>
                  <a:path w="234" h="8">
                    <a:moveTo>
                      <a:pt x="0" y="8"/>
                    </a:moveTo>
                    <a:lnTo>
                      <a:pt x="0" y="0"/>
                    </a:lnTo>
                    <a:lnTo>
                      <a:pt x="234" y="0"/>
                    </a:lnTo>
                    <a:lnTo>
                      <a:pt x="234" y="8"/>
                    </a:lnTo>
                    <a:lnTo>
                      <a:pt x="230" y="8"/>
                    </a:lnTo>
                    <a:lnTo>
                      <a:pt x="230" y="5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5" name="Freeform 349"/>
              <p:cNvSpPr>
                <a:spLocks/>
              </p:cNvSpPr>
              <p:nvPr/>
            </p:nvSpPr>
            <p:spPr bwMode="auto">
              <a:xfrm>
                <a:off x="4748" y="3488"/>
                <a:ext cx="58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8" y="0"/>
                  </a:cxn>
                  <a:cxn ang="0">
                    <a:pos x="54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58" h="4">
                    <a:moveTo>
                      <a:pt x="1" y="0"/>
                    </a:moveTo>
                    <a:lnTo>
                      <a:pt x="58" y="0"/>
                    </a:lnTo>
                    <a:lnTo>
                      <a:pt x="54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6" name="Freeform 350"/>
              <p:cNvSpPr>
                <a:spLocks/>
              </p:cNvSpPr>
              <p:nvPr/>
            </p:nvSpPr>
            <p:spPr bwMode="auto">
              <a:xfrm>
                <a:off x="4735" y="3518"/>
                <a:ext cx="58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8" y="0"/>
                  </a:cxn>
                  <a:cxn ang="0">
                    <a:pos x="56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58" h="4">
                    <a:moveTo>
                      <a:pt x="1" y="0"/>
                    </a:moveTo>
                    <a:lnTo>
                      <a:pt x="58" y="0"/>
                    </a:lnTo>
                    <a:lnTo>
                      <a:pt x="56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7" name="Freeform 351"/>
              <p:cNvSpPr>
                <a:spLocks/>
              </p:cNvSpPr>
              <p:nvPr/>
            </p:nvSpPr>
            <p:spPr bwMode="auto">
              <a:xfrm>
                <a:off x="4714" y="3552"/>
                <a:ext cx="59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9" y="0"/>
                  </a:cxn>
                  <a:cxn ang="0">
                    <a:pos x="57" y="4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59" h="4">
                    <a:moveTo>
                      <a:pt x="4" y="0"/>
                    </a:moveTo>
                    <a:lnTo>
                      <a:pt x="59" y="0"/>
                    </a:lnTo>
                    <a:lnTo>
                      <a:pt x="57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8" name="Freeform 352"/>
              <p:cNvSpPr>
                <a:spLocks/>
              </p:cNvSpPr>
              <p:nvPr/>
            </p:nvSpPr>
            <p:spPr bwMode="auto">
              <a:xfrm>
                <a:off x="4696" y="3584"/>
                <a:ext cx="58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8" y="0"/>
                  </a:cxn>
                  <a:cxn ang="0">
                    <a:pos x="56" y="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8" h="3">
                    <a:moveTo>
                      <a:pt x="3" y="0"/>
                    </a:moveTo>
                    <a:lnTo>
                      <a:pt x="58" y="0"/>
                    </a:lnTo>
                    <a:lnTo>
                      <a:pt x="56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29" name="Freeform 353"/>
              <p:cNvSpPr>
                <a:spLocks/>
              </p:cNvSpPr>
              <p:nvPr/>
            </p:nvSpPr>
            <p:spPr bwMode="auto">
              <a:xfrm>
                <a:off x="4675" y="3620"/>
                <a:ext cx="58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8" y="0"/>
                  </a:cxn>
                  <a:cxn ang="0">
                    <a:pos x="54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58" h="4">
                    <a:moveTo>
                      <a:pt x="1" y="0"/>
                    </a:moveTo>
                    <a:lnTo>
                      <a:pt x="58" y="0"/>
                    </a:lnTo>
                    <a:lnTo>
                      <a:pt x="54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0" name="Freeform 354"/>
              <p:cNvSpPr>
                <a:spLocks/>
              </p:cNvSpPr>
              <p:nvPr/>
            </p:nvSpPr>
            <p:spPr bwMode="auto">
              <a:xfrm>
                <a:off x="4740" y="3490"/>
                <a:ext cx="60" cy="27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7" y="13"/>
                  </a:cxn>
                  <a:cxn ang="0">
                    <a:pos x="0" y="27"/>
                  </a:cxn>
                  <a:cxn ang="0">
                    <a:pos x="12" y="26"/>
                  </a:cxn>
                  <a:cxn ang="0">
                    <a:pos x="32" y="14"/>
                  </a:cxn>
                  <a:cxn ang="0">
                    <a:pos x="42" y="21"/>
                  </a:cxn>
                  <a:cxn ang="0">
                    <a:pos x="47" y="21"/>
                  </a:cxn>
                  <a:cxn ang="0">
                    <a:pos x="33" y="12"/>
                  </a:cxn>
                  <a:cxn ang="0">
                    <a:pos x="60" y="0"/>
                  </a:cxn>
                  <a:cxn ang="0">
                    <a:pos x="51" y="0"/>
                  </a:cxn>
                  <a:cxn ang="0">
                    <a:pos x="31" y="9"/>
                  </a:cxn>
                  <a:cxn ang="0">
                    <a:pos x="20" y="3"/>
                  </a:cxn>
                  <a:cxn ang="0">
                    <a:pos x="12" y="3"/>
                  </a:cxn>
                </a:cxnLst>
                <a:rect l="0" t="0" r="r" b="b"/>
                <a:pathLst>
                  <a:path w="60" h="27">
                    <a:moveTo>
                      <a:pt x="12" y="3"/>
                    </a:moveTo>
                    <a:lnTo>
                      <a:pt x="27" y="13"/>
                    </a:lnTo>
                    <a:lnTo>
                      <a:pt x="0" y="27"/>
                    </a:lnTo>
                    <a:lnTo>
                      <a:pt x="12" y="26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47" y="21"/>
                    </a:lnTo>
                    <a:lnTo>
                      <a:pt x="33" y="12"/>
                    </a:lnTo>
                    <a:lnTo>
                      <a:pt x="60" y="0"/>
                    </a:lnTo>
                    <a:lnTo>
                      <a:pt x="51" y="0"/>
                    </a:lnTo>
                    <a:lnTo>
                      <a:pt x="31" y="9"/>
                    </a:lnTo>
                    <a:lnTo>
                      <a:pt x="20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1" name="Freeform 355"/>
              <p:cNvSpPr>
                <a:spLocks/>
              </p:cNvSpPr>
              <p:nvPr/>
            </p:nvSpPr>
            <p:spPr bwMode="auto">
              <a:xfrm>
                <a:off x="4721" y="3522"/>
                <a:ext cx="61" cy="2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13" y="25"/>
                  </a:cxn>
                  <a:cxn ang="0">
                    <a:pos x="33" y="14"/>
                  </a:cxn>
                  <a:cxn ang="0">
                    <a:pos x="43" y="20"/>
                  </a:cxn>
                  <a:cxn ang="0">
                    <a:pos x="48" y="20"/>
                  </a:cxn>
                  <a:cxn ang="0">
                    <a:pos x="34" y="11"/>
                  </a:cxn>
                  <a:cxn ang="0">
                    <a:pos x="61" y="0"/>
                  </a:cxn>
                  <a:cxn ang="0">
                    <a:pos x="52" y="1"/>
                  </a:cxn>
                  <a:cxn ang="0">
                    <a:pos x="31" y="10"/>
                  </a:cxn>
                  <a:cxn ang="0">
                    <a:pos x="22" y="2"/>
                  </a:cxn>
                  <a:cxn ang="0">
                    <a:pos x="13" y="2"/>
                  </a:cxn>
                </a:cxnLst>
                <a:rect l="0" t="0" r="r" b="b"/>
                <a:pathLst>
                  <a:path w="61" h="28">
                    <a:moveTo>
                      <a:pt x="13" y="2"/>
                    </a:moveTo>
                    <a:lnTo>
                      <a:pt x="28" y="12"/>
                    </a:lnTo>
                    <a:lnTo>
                      <a:pt x="0" y="28"/>
                    </a:lnTo>
                    <a:lnTo>
                      <a:pt x="13" y="25"/>
                    </a:lnTo>
                    <a:lnTo>
                      <a:pt x="33" y="14"/>
                    </a:lnTo>
                    <a:lnTo>
                      <a:pt x="43" y="20"/>
                    </a:lnTo>
                    <a:lnTo>
                      <a:pt x="48" y="20"/>
                    </a:lnTo>
                    <a:lnTo>
                      <a:pt x="34" y="11"/>
                    </a:lnTo>
                    <a:lnTo>
                      <a:pt x="61" y="0"/>
                    </a:lnTo>
                    <a:lnTo>
                      <a:pt x="52" y="1"/>
                    </a:lnTo>
                    <a:lnTo>
                      <a:pt x="31" y="10"/>
                    </a:lnTo>
                    <a:lnTo>
                      <a:pt x="22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2" name="Freeform 356"/>
              <p:cNvSpPr>
                <a:spLocks/>
              </p:cNvSpPr>
              <p:nvPr/>
            </p:nvSpPr>
            <p:spPr bwMode="auto">
              <a:xfrm>
                <a:off x="4702" y="3558"/>
                <a:ext cx="60" cy="2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2"/>
                  </a:cxn>
                  <a:cxn ang="0">
                    <a:pos x="0" y="27"/>
                  </a:cxn>
                  <a:cxn ang="0">
                    <a:pos x="12" y="24"/>
                  </a:cxn>
                  <a:cxn ang="0">
                    <a:pos x="32" y="14"/>
                  </a:cxn>
                  <a:cxn ang="0">
                    <a:pos x="42" y="19"/>
                  </a:cxn>
                  <a:cxn ang="0">
                    <a:pos x="47" y="19"/>
                  </a:cxn>
                  <a:cxn ang="0">
                    <a:pos x="34" y="12"/>
                  </a:cxn>
                  <a:cxn ang="0">
                    <a:pos x="60" y="0"/>
                  </a:cxn>
                  <a:cxn ang="0">
                    <a:pos x="52" y="0"/>
                  </a:cxn>
                  <a:cxn ang="0">
                    <a:pos x="31" y="9"/>
                  </a:cxn>
                  <a:cxn ang="0">
                    <a:pos x="21" y="3"/>
                  </a:cxn>
                  <a:cxn ang="0">
                    <a:pos x="12" y="2"/>
                  </a:cxn>
                </a:cxnLst>
                <a:rect l="0" t="0" r="r" b="b"/>
                <a:pathLst>
                  <a:path w="60" h="27">
                    <a:moveTo>
                      <a:pt x="12" y="2"/>
                    </a:moveTo>
                    <a:lnTo>
                      <a:pt x="27" y="12"/>
                    </a:lnTo>
                    <a:lnTo>
                      <a:pt x="0" y="27"/>
                    </a:lnTo>
                    <a:lnTo>
                      <a:pt x="12" y="24"/>
                    </a:lnTo>
                    <a:lnTo>
                      <a:pt x="32" y="14"/>
                    </a:lnTo>
                    <a:lnTo>
                      <a:pt x="42" y="19"/>
                    </a:lnTo>
                    <a:lnTo>
                      <a:pt x="47" y="19"/>
                    </a:lnTo>
                    <a:lnTo>
                      <a:pt x="34" y="12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31" y="9"/>
                    </a:lnTo>
                    <a:lnTo>
                      <a:pt x="21" y="3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3" name="Freeform 357"/>
              <p:cNvSpPr>
                <a:spLocks/>
              </p:cNvSpPr>
              <p:nvPr/>
            </p:nvSpPr>
            <p:spPr bwMode="auto">
              <a:xfrm>
                <a:off x="4681" y="3590"/>
                <a:ext cx="59" cy="2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13"/>
                  </a:cxn>
                  <a:cxn ang="0">
                    <a:pos x="0" y="28"/>
                  </a:cxn>
                  <a:cxn ang="0">
                    <a:pos x="11" y="25"/>
                  </a:cxn>
                  <a:cxn ang="0">
                    <a:pos x="31" y="14"/>
                  </a:cxn>
                  <a:cxn ang="0">
                    <a:pos x="42" y="20"/>
                  </a:cxn>
                  <a:cxn ang="0">
                    <a:pos x="47" y="20"/>
                  </a:cxn>
                  <a:cxn ang="0">
                    <a:pos x="33" y="11"/>
                  </a:cxn>
                  <a:cxn ang="0">
                    <a:pos x="59" y="0"/>
                  </a:cxn>
                  <a:cxn ang="0">
                    <a:pos x="50" y="1"/>
                  </a:cxn>
                  <a:cxn ang="0">
                    <a:pos x="30" y="9"/>
                  </a:cxn>
                  <a:cxn ang="0">
                    <a:pos x="20" y="4"/>
                  </a:cxn>
                  <a:cxn ang="0">
                    <a:pos x="11" y="2"/>
                  </a:cxn>
                </a:cxnLst>
                <a:rect l="0" t="0" r="r" b="b"/>
                <a:pathLst>
                  <a:path w="59" h="28">
                    <a:moveTo>
                      <a:pt x="11" y="2"/>
                    </a:moveTo>
                    <a:lnTo>
                      <a:pt x="26" y="13"/>
                    </a:lnTo>
                    <a:lnTo>
                      <a:pt x="0" y="28"/>
                    </a:lnTo>
                    <a:lnTo>
                      <a:pt x="11" y="25"/>
                    </a:lnTo>
                    <a:lnTo>
                      <a:pt x="31" y="14"/>
                    </a:lnTo>
                    <a:lnTo>
                      <a:pt x="42" y="20"/>
                    </a:lnTo>
                    <a:lnTo>
                      <a:pt x="47" y="20"/>
                    </a:lnTo>
                    <a:lnTo>
                      <a:pt x="33" y="11"/>
                    </a:lnTo>
                    <a:lnTo>
                      <a:pt x="59" y="0"/>
                    </a:lnTo>
                    <a:lnTo>
                      <a:pt x="50" y="1"/>
                    </a:lnTo>
                    <a:lnTo>
                      <a:pt x="30" y="9"/>
                    </a:lnTo>
                    <a:lnTo>
                      <a:pt x="20" y="4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4" name="Freeform 358"/>
              <p:cNvSpPr>
                <a:spLocks/>
              </p:cNvSpPr>
              <p:nvPr/>
            </p:nvSpPr>
            <p:spPr bwMode="auto">
              <a:xfrm>
                <a:off x="4920" y="3488"/>
                <a:ext cx="59" cy="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59" y="4"/>
                  </a:cxn>
                  <a:cxn ang="0">
                    <a:pos x="56" y="0"/>
                  </a:cxn>
                </a:cxnLst>
                <a:rect l="0" t="0" r="r" b="b"/>
                <a:pathLst>
                  <a:path w="59" h="4">
                    <a:moveTo>
                      <a:pt x="56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59" y="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5" name="Freeform 359"/>
              <p:cNvSpPr>
                <a:spLocks/>
              </p:cNvSpPr>
              <p:nvPr/>
            </p:nvSpPr>
            <p:spPr bwMode="auto">
              <a:xfrm>
                <a:off x="4932" y="3518"/>
                <a:ext cx="60" cy="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60" h="4">
                    <a:moveTo>
                      <a:pt x="56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60" y="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6" name="Freeform 360"/>
              <p:cNvSpPr>
                <a:spLocks/>
              </p:cNvSpPr>
              <p:nvPr/>
            </p:nvSpPr>
            <p:spPr bwMode="auto">
              <a:xfrm>
                <a:off x="4952" y="3552"/>
                <a:ext cx="60" cy="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0" y="4"/>
                  </a:cxn>
                  <a:cxn ang="0">
                    <a:pos x="57" y="0"/>
                  </a:cxn>
                </a:cxnLst>
                <a:rect l="0" t="0" r="r" b="b"/>
                <a:pathLst>
                  <a:path w="60" h="4">
                    <a:moveTo>
                      <a:pt x="57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0" y="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7" name="Freeform 361"/>
              <p:cNvSpPr>
                <a:spLocks/>
              </p:cNvSpPr>
              <p:nvPr/>
            </p:nvSpPr>
            <p:spPr bwMode="auto">
              <a:xfrm>
                <a:off x="4971" y="3584"/>
                <a:ext cx="58" cy="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58" y="3"/>
                  </a:cxn>
                  <a:cxn ang="0">
                    <a:pos x="57" y="0"/>
                  </a:cxn>
                </a:cxnLst>
                <a:rect l="0" t="0" r="r" b="b"/>
                <a:pathLst>
                  <a:path w="58" h="3">
                    <a:moveTo>
                      <a:pt x="57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58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8" name="Freeform 362"/>
              <p:cNvSpPr>
                <a:spLocks/>
              </p:cNvSpPr>
              <p:nvPr/>
            </p:nvSpPr>
            <p:spPr bwMode="auto">
              <a:xfrm>
                <a:off x="4993" y="3620"/>
                <a:ext cx="59" cy="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59" y="4"/>
                  </a:cxn>
                  <a:cxn ang="0">
                    <a:pos x="57" y="0"/>
                  </a:cxn>
                </a:cxnLst>
                <a:rect l="0" t="0" r="r" b="b"/>
                <a:pathLst>
                  <a:path w="59" h="4">
                    <a:moveTo>
                      <a:pt x="57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59" y="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39" name="Freeform 363"/>
              <p:cNvSpPr>
                <a:spLocks/>
              </p:cNvSpPr>
              <p:nvPr/>
            </p:nvSpPr>
            <p:spPr bwMode="auto">
              <a:xfrm>
                <a:off x="4926" y="3490"/>
                <a:ext cx="60" cy="27"/>
              </a:xfrm>
              <a:custGeom>
                <a:avLst/>
                <a:gdLst/>
                <a:ahLst/>
                <a:cxnLst>
                  <a:cxn ang="0">
                    <a:pos x="48" y="3"/>
                  </a:cxn>
                  <a:cxn ang="0">
                    <a:pos x="33" y="13"/>
                  </a:cxn>
                  <a:cxn ang="0">
                    <a:pos x="60" y="27"/>
                  </a:cxn>
                  <a:cxn ang="0">
                    <a:pos x="48" y="26"/>
                  </a:cxn>
                  <a:cxn ang="0">
                    <a:pos x="29" y="14"/>
                  </a:cxn>
                  <a:cxn ang="0">
                    <a:pos x="18" y="21"/>
                  </a:cxn>
                  <a:cxn ang="0">
                    <a:pos x="13" y="21"/>
                  </a:cxn>
                  <a:cxn ang="0">
                    <a:pos x="25" y="12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30" y="9"/>
                  </a:cxn>
                  <a:cxn ang="0">
                    <a:pos x="39" y="3"/>
                  </a:cxn>
                  <a:cxn ang="0">
                    <a:pos x="48" y="3"/>
                  </a:cxn>
                </a:cxnLst>
                <a:rect l="0" t="0" r="r" b="b"/>
                <a:pathLst>
                  <a:path w="60" h="27">
                    <a:moveTo>
                      <a:pt x="48" y="3"/>
                    </a:moveTo>
                    <a:lnTo>
                      <a:pt x="33" y="13"/>
                    </a:lnTo>
                    <a:lnTo>
                      <a:pt x="60" y="27"/>
                    </a:lnTo>
                    <a:lnTo>
                      <a:pt x="48" y="26"/>
                    </a:lnTo>
                    <a:lnTo>
                      <a:pt x="29" y="14"/>
                    </a:lnTo>
                    <a:lnTo>
                      <a:pt x="18" y="21"/>
                    </a:lnTo>
                    <a:lnTo>
                      <a:pt x="13" y="21"/>
                    </a:lnTo>
                    <a:lnTo>
                      <a:pt x="25" y="1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0" y="9"/>
                    </a:lnTo>
                    <a:lnTo>
                      <a:pt x="39" y="3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0" name="Freeform 364"/>
              <p:cNvSpPr>
                <a:spLocks/>
              </p:cNvSpPr>
              <p:nvPr/>
            </p:nvSpPr>
            <p:spPr bwMode="auto">
              <a:xfrm>
                <a:off x="4944" y="3522"/>
                <a:ext cx="60" cy="28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32" y="12"/>
                  </a:cxn>
                  <a:cxn ang="0">
                    <a:pos x="60" y="28"/>
                  </a:cxn>
                  <a:cxn ang="0">
                    <a:pos x="48" y="25"/>
                  </a:cxn>
                  <a:cxn ang="0">
                    <a:pos x="29" y="14"/>
                  </a:cxn>
                  <a:cxn ang="0">
                    <a:pos x="17" y="20"/>
                  </a:cxn>
                  <a:cxn ang="0">
                    <a:pos x="12" y="20"/>
                  </a:cxn>
                  <a:cxn ang="0">
                    <a:pos x="26" y="11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30" y="10"/>
                  </a:cxn>
                  <a:cxn ang="0">
                    <a:pos x="40" y="2"/>
                  </a:cxn>
                  <a:cxn ang="0">
                    <a:pos x="48" y="2"/>
                  </a:cxn>
                </a:cxnLst>
                <a:rect l="0" t="0" r="r" b="b"/>
                <a:pathLst>
                  <a:path w="60" h="28">
                    <a:moveTo>
                      <a:pt x="48" y="2"/>
                    </a:moveTo>
                    <a:lnTo>
                      <a:pt x="32" y="12"/>
                    </a:lnTo>
                    <a:lnTo>
                      <a:pt x="60" y="28"/>
                    </a:lnTo>
                    <a:lnTo>
                      <a:pt x="48" y="25"/>
                    </a:lnTo>
                    <a:lnTo>
                      <a:pt x="29" y="14"/>
                    </a:lnTo>
                    <a:lnTo>
                      <a:pt x="17" y="20"/>
                    </a:lnTo>
                    <a:lnTo>
                      <a:pt x="12" y="20"/>
                    </a:lnTo>
                    <a:lnTo>
                      <a:pt x="26" y="11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30" y="10"/>
                    </a:lnTo>
                    <a:lnTo>
                      <a:pt x="40" y="2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1" name="Freeform 365"/>
              <p:cNvSpPr>
                <a:spLocks/>
              </p:cNvSpPr>
              <p:nvPr/>
            </p:nvSpPr>
            <p:spPr bwMode="auto">
              <a:xfrm>
                <a:off x="4964" y="3558"/>
                <a:ext cx="59" cy="27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33" y="12"/>
                  </a:cxn>
                  <a:cxn ang="0">
                    <a:pos x="59" y="27"/>
                  </a:cxn>
                  <a:cxn ang="0">
                    <a:pos x="48" y="24"/>
                  </a:cxn>
                  <a:cxn ang="0">
                    <a:pos x="28" y="14"/>
                  </a:cxn>
                  <a:cxn ang="0">
                    <a:pos x="16" y="19"/>
                  </a:cxn>
                  <a:cxn ang="0">
                    <a:pos x="12" y="19"/>
                  </a:cxn>
                  <a:cxn ang="0">
                    <a:pos x="26" y="12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29" y="9"/>
                  </a:cxn>
                  <a:cxn ang="0">
                    <a:pos x="39" y="3"/>
                  </a:cxn>
                  <a:cxn ang="0">
                    <a:pos x="48" y="2"/>
                  </a:cxn>
                </a:cxnLst>
                <a:rect l="0" t="0" r="r" b="b"/>
                <a:pathLst>
                  <a:path w="59" h="27">
                    <a:moveTo>
                      <a:pt x="48" y="2"/>
                    </a:moveTo>
                    <a:lnTo>
                      <a:pt x="33" y="12"/>
                    </a:lnTo>
                    <a:lnTo>
                      <a:pt x="59" y="27"/>
                    </a:lnTo>
                    <a:lnTo>
                      <a:pt x="48" y="24"/>
                    </a:lnTo>
                    <a:lnTo>
                      <a:pt x="28" y="14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26" y="1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9" y="9"/>
                    </a:lnTo>
                    <a:lnTo>
                      <a:pt x="39" y="3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2" name="Freeform 366"/>
              <p:cNvSpPr>
                <a:spLocks/>
              </p:cNvSpPr>
              <p:nvPr/>
            </p:nvSpPr>
            <p:spPr bwMode="auto">
              <a:xfrm>
                <a:off x="4985" y="3590"/>
                <a:ext cx="61" cy="28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33" y="13"/>
                  </a:cxn>
                  <a:cxn ang="0">
                    <a:pos x="61" y="28"/>
                  </a:cxn>
                  <a:cxn ang="0">
                    <a:pos x="48" y="25"/>
                  </a:cxn>
                  <a:cxn ang="0">
                    <a:pos x="29" y="14"/>
                  </a:cxn>
                  <a:cxn ang="0">
                    <a:pos x="18" y="20"/>
                  </a:cxn>
                  <a:cxn ang="0">
                    <a:pos x="13" y="20"/>
                  </a:cxn>
                  <a:cxn ang="0">
                    <a:pos x="27" y="11"/>
                  </a:cxn>
                  <a:cxn ang="0">
                    <a:pos x="0" y="0"/>
                  </a:cxn>
                  <a:cxn ang="0">
                    <a:pos x="9" y="1"/>
                  </a:cxn>
                  <a:cxn ang="0">
                    <a:pos x="31" y="9"/>
                  </a:cxn>
                  <a:cxn ang="0">
                    <a:pos x="39" y="4"/>
                  </a:cxn>
                  <a:cxn ang="0">
                    <a:pos x="48" y="2"/>
                  </a:cxn>
                </a:cxnLst>
                <a:rect l="0" t="0" r="r" b="b"/>
                <a:pathLst>
                  <a:path w="61" h="28">
                    <a:moveTo>
                      <a:pt x="48" y="2"/>
                    </a:moveTo>
                    <a:lnTo>
                      <a:pt x="33" y="13"/>
                    </a:lnTo>
                    <a:lnTo>
                      <a:pt x="61" y="28"/>
                    </a:lnTo>
                    <a:lnTo>
                      <a:pt x="48" y="25"/>
                    </a:lnTo>
                    <a:lnTo>
                      <a:pt x="29" y="14"/>
                    </a:lnTo>
                    <a:lnTo>
                      <a:pt x="18" y="20"/>
                    </a:lnTo>
                    <a:lnTo>
                      <a:pt x="13" y="20"/>
                    </a:lnTo>
                    <a:lnTo>
                      <a:pt x="27" y="11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31" y="9"/>
                    </a:lnTo>
                    <a:lnTo>
                      <a:pt x="39" y="4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3" name="Freeform 367"/>
              <p:cNvSpPr>
                <a:spLocks/>
              </p:cNvSpPr>
              <p:nvPr/>
            </p:nvSpPr>
            <p:spPr bwMode="auto">
              <a:xfrm>
                <a:off x="4803" y="3505"/>
                <a:ext cx="14" cy="19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14" y="18"/>
                  </a:cxn>
                  <a:cxn ang="0">
                    <a:pos x="12" y="19"/>
                  </a:cxn>
                </a:cxnLst>
                <a:rect l="0" t="0" r="r" b="b"/>
                <a:pathLst>
                  <a:path w="14" h="19">
                    <a:moveTo>
                      <a:pt x="12" y="19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14" y="18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4" name="Freeform 368"/>
              <p:cNvSpPr>
                <a:spLocks/>
              </p:cNvSpPr>
              <p:nvPr/>
            </p:nvSpPr>
            <p:spPr bwMode="auto">
              <a:xfrm>
                <a:off x="4840" y="3497"/>
                <a:ext cx="5" cy="1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4" y="17"/>
                  </a:cxn>
                </a:cxnLst>
                <a:rect l="0" t="0" r="r" b="b"/>
                <a:pathLst>
                  <a:path w="5" h="17">
                    <a:moveTo>
                      <a:pt x="4" y="1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5" name="Freeform 369"/>
              <p:cNvSpPr>
                <a:spLocks/>
              </p:cNvSpPr>
              <p:nvPr/>
            </p:nvSpPr>
            <p:spPr bwMode="auto">
              <a:xfrm>
                <a:off x="4822" y="3498"/>
                <a:ext cx="9" cy="2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0"/>
                  </a:cxn>
                  <a:cxn ang="0">
                    <a:pos x="9" y="20"/>
                  </a:cxn>
                  <a:cxn ang="0">
                    <a:pos x="0" y="1"/>
                  </a:cxn>
                </a:cxnLst>
                <a:rect l="0" t="0" r="r" b="b"/>
                <a:pathLst>
                  <a:path w="9" h="20">
                    <a:moveTo>
                      <a:pt x="0" y="1"/>
                    </a:moveTo>
                    <a:lnTo>
                      <a:pt x="7" y="0"/>
                    </a:lnTo>
                    <a:lnTo>
                      <a:pt x="9" y="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6" name="Freeform 370"/>
              <p:cNvSpPr>
                <a:spLocks/>
              </p:cNvSpPr>
              <p:nvPr/>
            </p:nvSpPr>
            <p:spPr bwMode="auto">
              <a:xfrm>
                <a:off x="4859" y="3494"/>
                <a:ext cx="6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5" y="17"/>
                  </a:cxn>
                  <a:cxn ang="0">
                    <a:pos x="0" y="17"/>
                  </a:cxn>
                </a:cxnLst>
                <a:rect l="0" t="0" r="r" b="b"/>
                <a:pathLst>
                  <a:path w="6" h="17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5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7" name="Freeform 371"/>
              <p:cNvSpPr>
                <a:spLocks/>
              </p:cNvSpPr>
              <p:nvPr/>
            </p:nvSpPr>
            <p:spPr bwMode="auto">
              <a:xfrm>
                <a:off x="4877" y="3495"/>
                <a:ext cx="7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2" y="16"/>
                  </a:cxn>
                  <a:cxn ang="0">
                    <a:pos x="0" y="17"/>
                  </a:cxn>
                </a:cxnLst>
                <a:rect l="0" t="0" r="r" b="b"/>
                <a:pathLst>
                  <a:path w="7" h="17">
                    <a:moveTo>
                      <a:pt x="0" y="17"/>
                    </a:moveTo>
                    <a:lnTo>
                      <a:pt x="2" y="0"/>
                    </a:lnTo>
                    <a:lnTo>
                      <a:pt x="7" y="2"/>
                    </a:lnTo>
                    <a:lnTo>
                      <a:pt x="2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8" name="Freeform 372"/>
              <p:cNvSpPr>
                <a:spLocks/>
              </p:cNvSpPr>
              <p:nvPr/>
            </p:nvSpPr>
            <p:spPr bwMode="auto">
              <a:xfrm>
                <a:off x="4907" y="3505"/>
                <a:ext cx="14" cy="19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14" y="3"/>
                  </a:cxn>
                  <a:cxn ang="0">
                    <a:pos x="8" y="0"/>
                  </a:cxn>
                  <a:cxn ang="0">
                    <a:pos x="0" y="18"/>
                  </a:cxn>
                  <a:cxn ang="0">
                    <a:pos x="2" y="19"/>
                  </a:cxn>
                </a:cxnLst>
                <a:rect l="0" t="0" r="r" b="b"/>
                <a:pathLst>
                  <a:path w="14" h="19">
                    <a:moveTo>
                      <a:pt x="2" y="19"/>
                    </a:moveTo>
                    <a:lnTo>
                      <a:pt x="14" y="3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49" name="Freeform 373"/>
              <p:cNvSpPr>
                <a:spLocks/>
              </p:cNvSpPr>
              <p:nvPr/>
            </p:nvSpPr>
            <p:spPr bwMode="auto">
              <a:xfrm>
                <a:off x="4893" y="3498"/>
                <a:ext cx="9" cy="20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3" y="0"/>
                  </a:cxn>
                  <a:cxn ang="0">
                    <a:pos x="0" y="20"/>
                  </a:cxn>
                  <a:cxn ang="0">
                    <a:pos x="9" y="1"/>
                  </a:cxn>
                </a:cxnLst>
                <a:rect l="0" t="0" r="r" b="b"/>
                <a:pathLst>
                  <a:path w="9" h="20">
                    <a:moveTo>
                      <a:pt x="9" y="1"/>
                    </a:moveTo>
                    <a:lnTo>
                      <a:pt x="3" y="0"/>
                    </a:lnTo>
                    <a:lnTo>
                      <a:pt x="0" y="2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0" name="Freeform 374"/>
              <p:cNvSpPr>
                <a:spLocks/>
              </p:cNvSpPr>
              <p:nvPr/>
            </p:nvSpPr>
            <p:spPr bwMode="auto">
              <a:xfrm>
                <a:off x="4803" y="3256"/>
                <a:ext cx="122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2" y="5"/>
                  </a:cxn>
                  <a:cxn ang="0">
                    <a:pos x="118" y="0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rect l="0" t="0" r="r" b="b"/>
                <a:pathLst>
                  <a:path w="122" h="5">
                    <a:moveTo>
                      <a:pt x="0" y="5"/>
                    </a:moveTo>
                    <a:lnTo>
                      <a:pt x="122" y="5"/>
                    </a:lnTo>
                    <a:lnTo>
                      <a:pt x="118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1" name="Freeform 375"/>
              <p:cNvSpPr>
                <a:spLocks/>
              </p:cNvSpPr>
              <p:nvPr/>
            </p:nvSpPr>
            <p:spPr bwMode="auto">
              <a:xfrm>
                <a:off x="4803" y="3284"/>
                <a:ext cx="122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2" y="5"/>
                  </a:cxn>
                  <a:cxn ang="0">
                    <a:pos x="118" y="0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rect l="0" t="0" r="r" b="b"/>
                <a:pathLst>
                  <a:path w="122" h="5">
                    <a:moveTo>
                      <a:pt x="0" y="5"/>
                    </a:moveTo>
                    <a:lnTo>
                      <a:pt x="122" y="5"/>
                    </a:lnTo>
                    <a:lnTo>
                      <a:pt x="118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2" name="Freeform 376"/>
              <p:cNvSpPr>
                <a:spLocks/>
              </p:cNvSpPr>
              <p:nvPr/>
            </p:nvSpPr>
            <p:spPr bwMode="auto">
              <a:xfrm>
                <a:off x="4806" y="3302"/>
                <a:ext cx="29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" y="0"/>
                  </a:cxn>
                  <a:cxn ang="0">
                    <a:pos x="28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29" h="6">
                    <a:moveTo>
                      <a:pt x="1" y="0"/>
                    </a:moveTo>
                    <a:lnTo>
                      <a:pt x="29" y="0"/>
                    </a:lnTo>
                    <a:lnTo>
                      <a:pt x="28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3" name="Freeform 377"/>
              <p:cNvSpPr>
                <a:spLocks/>
              </p:cNvSpPr>
              <p:nvPr/>
            </p:nvSpPr>
            <p:spPr bwMode="auto">
              <a:xfrm>
                <a:off x="4798" y="3328"/>
                <a:ext cx="29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9" y="0"/>
                  </a:cxn>
                  <a:cxn ang="0">
                    <a:pos x="28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9" h="6">
                    <a:moveTo>
                      <a:pt x="2" y="0"/>
                    </a:moveTo>
                    <a:lnTo>
                      <a:pt x="29" y="0"/>
                    </a:lnTo>
                    <a:lnTo>
                      <a:pt x="28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4" name="Freeform 378"/>
              <p:cNvSpPr>
                <a:spLocks/>
              </p:cNvSpPr>
              <p:nvPr/>
            </p:nvSpPr>
            <p:spPr bwMode="auto">
              <a:xfrm>
                <a:off x="4790" y="3357"/>
                <a:ext cx="2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" y="0"/>
                  </a:cxn>
                  <a:cxn ang="0">
                    <a:pos x="27" y="5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29" h="5">
                    <a:moveTo>
                      <a:pt x="1" y="0"/>
                    </a:moveTo>
                    <a:lnTo>
                      <a:pt x="29" y="0"/>
                    </a:lnTo>
                    <a:lnTo>
                      <a:pt x="27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5" name="Freeform 379"/>
              <p:cNvSpPr>
                <a:spLocks/>
              </p:cNvSpPr>
              <p:nvPr/>
            </p:nvSpPr>
            <p:spPr bwMode="auto">
              <a:xfrm>
                <a:off x="4779" y="3383"/>
                <a:ext cx="29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9" y="0"/>
                  </a:cxn>
                  <a:cxn ang="0">
                    <a:pos x="29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29" h="5">
                    <a:moveTo>
                      <a:pt x="3" y="0"/>
                    </a:moveTo>
                    <a:lnTo>
                      <a:pt x="29" y="0"/>
                    </a:lnTo>
                    <a:lnTo>
                      <a:pt x="29" y="5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6" name="Freeform 380"/>
              <p:cNvSpPr>
                <a:spLocks/>
              </p:cNvSpPr>
              <p:nvPr/>
            </p:nvSpPr>
            <p:spPr bwMode="auto">
              <a:xfrm>
                <a:off x="4771" y="3413"/>
                <a:ext cx="2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" y="0"/>
                  </a:cxn>
                  <a:cxn ang="0">
                    <a:pos x="29" y="5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29" h="5">
                    <a:moveTo>
                      <a:pt x="1" y="0"/>
                    </a:moveTo>
                    <a:lnTo>
                      <a:pt x="29" y="0"/>
                    </a:lnTo>
                    <a:lnTo>
                      <a:pt x="29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7" name="Freeform 381"/>
              <p:cNvSpPr>
                <a:spLocks/>
              </p:cNvSpPr>
              <p:nvPr/>
            </p:nvSpPr>
            <p:spPr bwMode="auto">
              <a:xfrm>
                <a:off x="4792" y="3333"/>
                <a:ext cx="30" cy="24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16" y="11"/>
                  </a:cxn>
                  <a:cxn ang="0">
                    <a:pos x="0" y="24"/>
                  </a:cxn>
                  <a:cxn ang="0">
                    <a:pos x="9" y="24"/>
                  </a:cxn>
                  <a:cxn ang="0">
                    <a:pos x="30" y="6"/>
                  </a:cxn>
                  <a:cxn ang="0">
                    <a:pos x="24" y="6"/>
                  </a:cxn>
                  <a:cxn ang="0">
                    <a:pos x="19" y="10"/>
                  </a:cxn>
                  <a:cxn ang="0">
                    <a:pos x="11" y="0"/>
                  </a:cxn>
                  <a:cxn ang="0">
                    <a:pos x="9" y="1"/>
                  </a:cxn>
                </a:cxnLst>
                <a:rect l="0" t="0" r="r" b="b"/>
                <a:pathLst>
                  <a:path w="30" h="24">
                    <a:moveTo>
                      <a:pt x="9" y="1"/>
                    </a:moveTo>
                    <a:lnTo>
                      <a:pt x="16" y="11"/>
                    </a:lnTo>
                    <a:lnTo>
                      <a:pt x="0" y="24"/>
                    </a:lnTo>
                    <a:lnTo>
                      <a:pt x="9" y="24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9" y="10"/>
                    </a:lnTo>
                    <a:lnTo>
                      <a:pt x="11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8" name="Freeform 382"/>
              <p:cNvSpPr>
                <a:spLocks/>
              </p:cNvSpPr>
              <p:nvPr/>
            </p:nvSpPr>
            <p:spPr bwMode="auto">
              <a:xfrm>
                <a:off x="4783" y="3362"/>
                <a:ext cx="32" cy="2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0"/>
                  </a:cxn>
                  <a:cxn ang="0">
                    <a:pos x="7" y="22"/>
                  </a:cxn>
                  <a:cxn ang="0">
                    <a:pos x="17" y="14"/>
                  </a:cxn>
                  <a:cxn ang="0">
                    <a:pos x="20" y="24"/>
                  </a:cxn>
                  <a:cxn ang="0">
                    <a:pos x="24" y="22"/>
                  </a:cxn>
                  <a:cxn ang="0">
                    <a:pos x="19" y="11"/>
                  </a:cxn>
                  <a:cxn ang="0">
                    <a:pos x="32" y="1"/>
                  </a:cxn>
                  <a:cxn ang="0">
                    <a:pos x="28" y="0"/>
                  </a:cxn>
                </a:cxnLst>
                <a:rect l="0" t="0" r="r" b="b"/>
                <a:pathLst>
                  <a:path w="32" h="24">
                    <a:moveTo>
                      <a:pt x="28" y="0"/>
                    </a:moveTo>
                    <a:lnTo>
                      <a:pt x="0" y="20"/>
                    </a:lnTo>
                    <a:lnTo>
                      <a:pt x="7" y="22"/>
                    </a:lnTo>
                    <a:lnTo>
                      <a:pt x="17" y="14"/>
                    </a:lnTo>
                    <a:lnTo>
                      <a:pt x="20" y="24"/>
                    </a:lnTo>
                    <a:lnTo>
                      <a:pt x="24" y="22"/>
                    </a:lnTo>
                    <a:lnTo>
                      <a:pt x="19" y="11"/>
                    </a:lnTo>
                    <a:lnTo>
                      <a:pt x="32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59" name="Freeform 383"/>
              <p:cNvSpPr>
                <a:spLocks/>
              </p:cNvSpPr>
              <p:nvPr/>
            </p:nvSpPr>
            <p:spPr bwMode="auto">
              <a:xfrm>
                <a:off x="4802" y="3305"/>
                <a:ext cx="28" cy="2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7" y="10"/>
                  </a:cxn>
                  <a:cxn ang="0">
                    <a:pos x="9" y="3"/>
                  </a:cxn>
                  <a:cxn ang="0">
                    <a:pos x="5" y="3"/>
                  </a:cxn>
                  <a:cxn ang="0">
                    <a:pos x="14" y="11"/>
                  </a:cxn>
                  <a:cxn ang="0">
                    <a:pos x="0" y="23"/>
                  </a:cxn>
                  <a:cxn ang="0">
                    <a:pos x="8" y="23"/>
                  </a:cxn>
                  <a:cxn ang="0">
                    <a:pos x="28" y="4"/>
                  </a:cxn>
                  <a:cxn ang="0">
                    <a:pos x="28" y="0"/>
                  </a:cxn>
                </a:cxnLst>
                <a:rect l="0" t="0" r="r" b="b"/>
                <a:pathLst>
                  <a:path w="28" h="23">
                    <a:moveTo>
                      <a:pt x="28" y="0"/>
                    </a:moveTo>
                    <a:lnTo>
                      <a:pt x="17" y="10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4" y="11"/>
                    </a:lnTo>
                    <a:lnTo>
                      <a:pt x="0" y="23"/>
                    </a:lnTo>
                    <a:lnTo>
                      <a:pt x="8" y="23"/>
                    </a:lnTo>
                    <a:lnTo>
                      <a:pt x="28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0" name="Freeform 384"/>
              <p:cNvSpPr>
                <a:spLocks/>
              </p:cNvSpPr>
              <p:nvPr/>
            </p:nvSpPr>
            <p:spPr bwMode="auto">
              <a:xfrm>
                <a:off x="4773" y="3387"/>
                <a:ext cx="34" cy="28"/>
              </a:xfrm>
              <a:custGeom>
                <a:avLst/>
                <a:gdLst/>
                <a:ahLst/>
                <a:cxnLst>
                  <a:cxn ang="0">
                    <a:pos x="27" y="28"/>
                  </a:cxn>
                  <a:cxn ang="0">
                    <a:pos x="19" y="13"/>
                  </a:cxn>
                  <a:cxn ang="0">
                    <a:pos x="34" y="0"/>
                  </a:cxn>
                  <a:cxn ang="0">
                    <a:pos x="24" y="0"/>
                  </a:cxn>
                  <a:cxn ang="0">
                    <a:pos x="15" y="9"/>
                  </a:cxn>
                  <a:cxn ang="0">
                    <a:pos x="9" y="0"/>
                  </a:cxn>
                  <a:cxn ang="0">
                    <a:pos x="9" y="4"/>
                  </a:cxn>
                  <a:cxn ang="0">
                    <a:pos x="14" y="11"/>
                  </a:cxn>
                  <a:cxn ang="0">
                    <a:pos x="0" y="28"/>
                  </a:cxn>
                  <a:cxn ang="0">
                    <a:pos x="15" y="13"/>
                  </a:cxn>
                  <a:cxn ang="0">
                    <a:pos x="27" y="28"/>
                  </a:cxn>
                </a:cxnLst>
                <a:rect l="0" t="0" r="r" b="b"/>
                <a:pathLst>
                  <a:path w="34" h="28">
                    <a:moveTo>
                      <a:pt x="27" y="28"/>
                    </a:moveTo>
                    <a:lnTo>
                      <a:pt x="19" y="13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9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4" y="11"/>
                    </a:lnTo>
                    <a:lnTo>
                      <a:pt x="0" y="28"/>
                    </a:lnTo>
                    <a:lnTo>
                      <a:pt x="15" y="13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1" name="Freeform 385"/>
              <p:cNvSpPr>
                <a:spLocks/>
              </p:cNvSpPr>
              <p:nvPr/>
            </p:nvSpPr>
            <p:spPr bwMode="auto">
              <a:xfrm>
                <a:off x="4891" y="3302"/>
                <a:ext cx="29" cy="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29" y="6"/>
                  </a:cxn>
                  <a:cxn ang="0">
                    <a:pos x="27" y="0"/>
                  </a:cxn>
                </a:cxnLst>
                <a:rect l="0" t="0" r="r" b="b"/>
                <a:pathLst>
                  <a:path w="29" h="6">
                    <a:moveTo>
                      <a:pt x="27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29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2" name="Freeform 386"/>
              <p:cNvSpPr>
                <a:spLocks/>
              </p:cNvSpPr>
              <p:nvPr/>
            </p:nvSpPr>
            <p:spPr bwMode="auto">
              <a:xfrm>
                <a:off x="4898" y="3328"/>
                <a:ext cx="29" cy="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29" y="6"/>
                  </a:cxn>
                  <a:cxn ang="0">
                    <a:pos x="28" y="0"/>
                  </a:cxn>
                </a:cxnLst>
                <a:rect l="0" t="0" r="r" b="b"/>
                <a:pathLst>
                  <a:path w="29" h="6">
                    <a:moveTo>
                      <a:pt x="28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29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3" name="Freeform 387"/>
              <p:cNvSpPr>
                <a:spLocks/>
              </p:cNvSpPr>
              <p:nvPr/>
            </p:nvSpPr>
            <p:spPr bwMode="auto">
              <a:xfrm>
                <a:off x="4907" y="3357"/>
                <a:ext cx="29" cy="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9" y="5"/>
                  </a:cxn>
                  <a:cxn ang="0">
                    <a:pos x="28" y="0"/>
                  </a:cxn>
                </a:cxnLst>
                <a:rect l="0" t="0" r="r" b="b"/>
                <a:pathLst>
                  <a:path w="29" h="5">
                    <a:moveTo>
                      <a:pt x="28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9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4" name="Freeform 388"/>
              <p:cNvSpPr>
                <a:spLocks/>
              </p:cNvSpPr>
              <p:nvPr/>
            </p:nvSpPr>
            <p:spPr bwMode="auto">
              <a:xfrm>
                <a:off x="4917" y="3383"/>
                <a:ext cx="29" cy="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9" y="5"/>
                  </a:cxn>
                  <a:cxn ang="0">
                    <a:pos x="27" y="0"/>
                  </a:cxn>
                </a:cxnLst>
                <a:rect l="0" t="0" r="r" b="b"/>
                <a:pathLst>
                  <a:path w="29" h="5">
                    <a:moveTo>
                      <a:pt x="27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9" y="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5" name="Freeform 389"/>
              <p:cNvSpPr>
                <a:spLocks/>
              </p:cNvSpPr>
              <p:nvPr/>
            </p:nvSpPr>
            <p:spPr bwMode="auto">
              <a:xfrm>
                <a:off x="4926" y="3413"/>
                <a:ext cx="29" cy="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9" y="5"/>
                  </a:cxn>
                  <a:cxn ang="0">
                    <a:pos x="28" y="0"/>
                  </a:cxn>
                </a:cxnLst>
                <a:rect l="0" t="0" r="r" b="b"/>
                <a:pathLst>
                  <a:path w="29" h="5">
                    <a:moveTo>
                      <a:pt x="28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9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6" name="Freeform 390"/>
              <p:cNvSpPr>
                <a:spLocks/>
              </p:cNvSpPr>
              <p:nvPr/>
            </p:nvSpPr>
            <p:spPr bwMode="auto">
              <a:xfrm>
                <a:off x="4903" y="3333"/>
                <a:ext cx="30" cy="24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14" y="11"/>
                  </a:cxn>
                  <a:cxn ang="0">
                    <a:pos x="30" y="24"/>
                  </a:cxn>
                  <a:cxn ang="0">
                    <a:pos x="23" y="2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10"/>
                  </a:cxn>
                  <a:cxn ang="0">
                    <a:pos x="19" y="0"/>
                  </a:cxn>
                  <a:cxn ang="0">
                    <a:pos x="23" y="1"/>
                  </a:cxn>
                </a:cxnLst>
                <a:rect l="0" t="0" r="r" b="b"/>
                <a:pathLst>
                  <a:path w="30" h="24">
                    <a:moveTo>
                      <a:pt x="23" y="1"/>
                    </a:moveTo>
                    <a:lnTo>
                      <a:pt x="14" y="11"/>
                    </a:lnTo>
                    <a:lnTo>
                      <a:pt x="30" y="24"/>
                    </a:lnTo>
                    <a:lnTo>
                      <a:pt x="23" y="2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1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7" name="Freeform 391"/>
              <p:cNvSpPr>
                <a:spLocks/>
              </p:cNvSpPr>
              <p:nvPr/>
            </p:nvSpPr>
            <p:spPr bwMode="auto">
              <a:xfrm>
                <a:off x="4911" y="3362"/>
                <a:ext cx="31" cy="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1" y="20"/>
                  </a:cxn>
                  <a:cxn ang="0">
                    <a:pos x="25" y="22"/>
                  </a:cxn>
                  <a:cxn ang="0">
                    <a:pos x="16" y="14"/>
                  </a:cxn>
                  <a:cxn ang="0">
                    <a:pos x="10" y="24"/>
                  </a:cxn>
                  <a:cxn ang="0">
                    <a:pos x="9" y="22"/>
                  </a:cxn>
                  <a:cxn ang="0">
                    <a:pos x="12" y="1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31" h="24">
                    <a:moveTo>
                      <a:pt x="4" y="0"/>
                    </a:moveTo>
                    <a:lnTo>
                      <a:pt x="31" y="20"/>
                    </a:lnTo>
                    <a:lnTo>
                      <a:pt x="25" y="22"/>
                    </a:lnTo>
                    <a:lnTo>
                      <a:pt x="16" y="14"/>
                    </a:lnTo>
                    <a:lnTo>
                      <a:pt x="10" y="24"/>
                    </a:lnTo>
                    <a:lnTo>
                      <a:pt x="9" y="22"/>
                    </a:lnTo>
                    <a:lnTo>
                      <a:pt x="12" y="1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8" name="Freeform 392"/>
              <p:cNvSpPr>
                <a:spLocks/>
              </p:cNvSpPr>
              <p:nvPr/>
            </p:nvSpPr>
            <p:spPr bwMode="auto">
              <a:xfrm>
                <a:off x="4896" y="3305"/>
                <a:ext cx="27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"/>
                  </a:cxn>
                  <a:cxn ang="0">
                    <a:pos x="19" y="3"/>
                  </a:cxn>
                  <a:cxn ang="0">
                    <a:pos x="24" y="3"/>
                  </a:cxn>
                  <a:cxn ang="0">
                    <a:pos x="13" y="11"/>
                  </a:cxn>
                  <a:cxn ang="0">
                    <a:pos x="27" y="23"/>
                  </a:cxn>
                  <a:cxn ang="0">
                    <a:pos x="20" y="23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lnTo>
                      <a:pt x="11" y="10"/>
                    </a:lnTo>
                    <a:lnTo>
                      <a:pt x="19" y="3"/>
                    </a:lnTo>
                    <a:lnTo>
                      <a:pt x="24" y="3"/>
                    </a:lnTo>
                    <a:lnTo>
                      <a:pt x="13" y="11"/>
                    </a:lnTo>
                    <a:lnTo>
                      <a:pt x="27" y="23"/>
                    </a:lnTo>
                    <a:lnTo>
                      <a:pt x="20" y="2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69" name="Freeform 393"/>
              <p:cNvSpPr>
                <a:spLocks/>
              </p:cNvSpPr>
              <p:nvPr/>
            </p:nvSpPr>
            <p:spPr bwMode="auto">
              <a:xfrm>
                <a:off x="4920" y="3387"/>
                <a:ext cx="31" cy="28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13" y="13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7" y="9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19" y="11"/>
                  </a:cxn>
                  <a:cxn ang="0">
                    <a:pos x="31" y="28"/>
                  </a:cxn>
                  <a:cxn ang="0">
                    <a:pos x="17" y="13"/>
                  </a:cxn>
                  <a:cxn ang="0">
                    <a:pos x="7" y="28"/>
                  </a:cxn>
                </a:cxnLst>
                <a:rect l="0" t="0" r="r" b="b"/>
                <a:pathLst>
                  <a:path w="31" h="28">
                    <a:moveTo>
                      <a:pt x="7" y="28"/>
                    </a:moveTo>
                    <a:lnTo>
                      <a:pt x="13" y="1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9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19" y="11"/>
                    </a:lnTo>
                    <a:lnTo>
                      <a:pt x="31" y="28"/>
                    </a:lnTo>
                    <a:lnTo>
                      <a:pt x="17" y="13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0" name="Freeform 394"/>
              <p:cNvSpPr>
                <a:spLocks/>
              </p:cNvSpPr>
              <p:nvPr/>
            </p:nvSpPr>
            <p:spPr bwMode="auto">
              <a:xfrm>
                <a:off x="4815" y="2759"/>
                <a:ext cx="48" cy="489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8" y="18"/>
                  </a:cxn>
                  <a:cxn ang="0">
                    <a:pos x="35" y="27"/>
                  </a:cxn>
                  <a:cxn ang="0">
                    <a:pos x="35" y="29"/>
                  </a:cxn>
                  <a:cxn ang="0">
                    <a:pos x="39" y="29"/>
                  </a:cxn>
                  <a:cxn ang="0">
                    <a:pos x="39" y="47"/>
                  </a:cxn>
                  <a:cxn ang="0">
                    <a:pos x="36" y="62"/>
                  </a:cxn>
                  <a:cxn ang="0">
                    <a:pos x="39" y="62"/>
                  </a:cxn>
                  <a:cxn ang="0">
                    <a:pos x="39" y="82"/>
                  </a:cxn>
                  <a:cxn ang="0">
                    <a:pos x="33" y="158"/>
                  </a:cxn>
                  <a:cxn ang="0">
                    <a:pos x="39" y="164"/>
                  </a:cxn>
                  <a:cxn ang="0">
                    <a:pos x="39" y="174"/>
                  </a:cxn>
                  <a:cxn ang="0">
                    <a:pos x="33" y="196"/>
                  </a:cxn>
                  <a:cxn ang="0">
                    <a:pos x="35" y="202"/>
                  </a:cxn>
                  <a:cxn ang="0">
                    <a:pos x="31" y="230"/>
                  </a:cxn>
                  <a:cxn ang="0">
                    <a:pos x="16" y="363"/>
                  </a:cxn>
                  <a:cxn ang="0">
                    <a:pos x="0" y="489"/>
                  </a:cxn>
                  <a:cxn ang="0">
                    <a:pos x="21" y="489"/>
                  </a:cxn>
                  <a:cxn ang="0">
                    <a:pos x="21" y="483"/>
                  </a:cxn>
                  <a:cxn ang="0">
                    <a:pos x="7" y="483"/>
                  </a:cxn>
                  <a:cxn ang="0">
                    <a:pos x="24" y="454"/>
                  </a:cxn>
                  <a:cxn ang="0">
                    <a:pos x="21" y="454"/>
                  </a:cxn>
                  <a:cxn ang="0">
                    <a:pos x="9" y="468"/>
                  </a:cxn>
                  <a:cxn ang="0">
                    <a:pos x="11" y="438"/>
                  </a:cxn>
                  <a:cxn ang="0">
                    <a:pos x="33" y="434"/>
                  </a:cxn>
                  <a:cxn ang="0">
                    <a:pos x="33" y="429"/>
                  </a:cxn>
                  <a:cxn ang="0">
                    <a:pos x="17" y="429"/>
                  </a:cxn>
                  <a:cxn ang="0">
                    <a:pos x="38" y="402"/>
                  </a:cxn>
                  <a:cxn ang="0">
                    <a:pos x="35" y="395"/>
                  </a:cxn>
                  <a:cxn ang="0">
                    <a:pos x="16" y="420"/>
                  </a:cxn>
                  <a:cxn ang="0">
                    <a:pos x="19" y="363"/>
                  </a:cxn>
                  <a:cxn ang="0">
                    <a:pos x="31" y="353"/>
                  </a:cxn>
                  <a:cxn ang="0">
                    <a:pos x="31" y="346"/>
                  </a:cxn>
                  <a:cxn ang="0">
                    <a:pos x="22" y="353"/>
                  </a:cxn>
                  <a:cxn ang="0">
                    <a:pos x="28" y="300"/>
                  </a:cxn>
                  <a:cxn ang="0">
                    <a:pos x="38" y="277"/>
                  </a:cxn>
                  <a:cxn ang="0">
                    <a:pos x="29" y="286"/>
                  </a:cxn>
                  <a:cxn ang="0">
                    <a:pos x="33" y="251"/>
                  </a:cxn>
                  <a:cxn ang="0">
                    <a:pos x="38" y="194"/>
                  </a:cxn>
                  <a:cxn ang="0">
                    <a:pos x="48" y="172"/>
                  </a:cxn>
                  <a:cxn ang="0">
                    <a:pos x="39" y="151"/>
                  </a:cxn>
                  <a:cxn ang="0">
                    <a:pos x="46" y="49"/>
                  </a:cxn>
                  <a:cxn ang="0">
                    <a:pos x="45" y="0"/>
                  </a:cxn>
                  <a:cxn ang="0">
                    <a:pos x="39" y="6"/>
                  </a:cxn>
                  <a:cxn ang="0">
                    <a:pos x="35" y="6"/>
                  </a:cxn>
                </a:cxnLst>
                <a:rect l="0" t="0" r="r" b="b"/>
                <a:pathLst>
                  <a:path w="48" h="489">
                    <a:moveTo>
                      <a:pt x="35" y="6"/>
                    </a:moveTo>
                    <a:lnTo>
                      <a:pt x="38" y="18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9" y="29"/>
                    </a:lnTo>
                    <a:lnTo>
                      <a:pt x="39" y="47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39" y="82"/>
                    </a:lnTo>
                    <a:lnTo>
                      <a:pt x="33" y="158"/>
                    </a:lnTo>
                    <a:lnTo>
                      <a:pt x="39" y="164"/>
                    </a:lnTo>
                    <a:lnTo>
                      <a:pt x="39" y="174"/>
                    </a:lnTo>
                    <a:lnTo>
                      <a:pt x="33" y="196"/>
                    </a:lnTo>
                    <a:lnTo>
                      <a:pt x="35" y="202"/>
                    </a:lnTo>
                    <a:lnTo>
                      <a:pt x="31" y="230"/>
                    </a:lnTo>
                    <a:lnTo>
                      <a:pt x="16" y="363"/>
                    </a:lnTo>
                    <a:lnTo>
                      <a:pt x="0" y="489"/>
                    </a:lnTo>
                    <a:lnTo>
                      <a:pt x="21" y="489"/>
                    </a:lnTo>
                    <a:lnTo>
                      <a:pt x="21" y="483"/>
                    </a:lnTo>
                    <a:lnTo>
                      <a:pt x="7" y="483"/>
                    </a:lnTo>
                    <a:lnTo>
                      <a:pt x="24" y="454"/>
                    </a:lnTo>
                    <a:lnTo>
                      <a:pt x="21" y="454"/>
                    </a:lnTo>
                    <a:lnTo>
                      <a:pt x="9" y="468"/>
                    </a:lnTo>
                    <a:lnTo>
                      <a:pt x="11" y="438"/>
                    </a:lnTo>
                    <a:lnTo>
                      <a:pt x="33" y="434"/>
                    </a:lnTo>
                    <a:lnTo>
                      <a:pt x="33" y="429"/>
                    </a:lnTo>
                    <a:lnTo>
                      <a:pt x="17" y="429"/>
                    </a:lnTo>
                    <a:lnTo>
                      <a:pt x="38" y="402"/>
                    </a:lnTo>
                    <a:lnTo>
                      <a:pt x="35" y="395"/>
                    </a:lnTo>
                    <a:lnTo>
                      <a:pt x="16" y="420"/>
                    </a:lnTo>
                    <a:lnTo>
                      <a:pt x="19" y="363"/>
                    </a:lnTo>
                    <a:lnTo>
                      <a:pt x="31" y="353"/>
                    </a:lnTo>
                    <a:lnTo>
                      <a:pt x="31" y="346"/>
                    </a:lnTo>
                    <a:lnTo>
                      <a:pt x="22" y="353"/>
                    </a:lnTo>
                    <a:lnTo>
                      <a:pt x="28" y="300"/>
                    </a:lnTo>
                    <a:lnTo>
                      <a:pt x="38" y="277"/>
                    </a:lnTo>
                    <a:lnTo>
                      <a:pt x="29" y="286"/>
                    </a:lnTo>
                    <a:lnTo>
                      <a:pt x="33" y="251"/>
                    </a:lnTo>
                    <a:lnTo>
                      <a:pt x="38" y="194"/>
                    </a:lnTo>
                    <a:lnTo>
                      <a:pt x="48" y="172"/>
                    </a:lnTo>
                    <a:lnTo>
                      <a:pt x="39" y="151"/>
                    </a:lnTo>
                    <a:lnTo>
                      <a:pt x="46" y="49"/>
                    </a:lnTo>
                    <a:lnTo>
                      <a:pt x="45" y="0"/>
                    </a:lnTo>
                    <a:lnTo>
                      <a:pt x="39" y="6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1" name="Freeform 395"/>
              <p:cNvSpPr>
                <a:spLocks/>
              </p:cNvSpPr>
              <p:nvPr/>
            </p:nvSpPr>
            <p:spPr bwMode="auto">
              <a:xfrm>
                <a:off x="4848" y="2980"/>
                <a:ext cx="8" cy="26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66"/>
                  </a:cxn>
                  <a:cxn ang="0">
                    <a:pos x="0" y="267"/>
                  </a:cxn>
                  <a:cxn ang="0">
                    <a:pos x="8" y="0"/>
                  </a:cxn>
                </a:cxnLst>
                <a:rect l="0" t="0" r="r" b="b"/>
                <a:pathLst>
                  <a:path w="8" h="267">
                    <a:moveTo>
                      <a:pt x="8" y="0"/>
                    </a:moveTo>
                    <a:lnTo>
                      <a:pt x="6" y="266"/>
                    </a:lnTo>
                    <a:lnTo>
                      <a:pt x="0" y="2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2" name="Freeform 396"/>
              <p:cNvSpPr>
                <a:spLocks/>
              </p:cNvSpPr>
              <p:nvPr/>
            </p:nvSpPr>
            <p:spPr bwMode="auto">
              <a:xfrm>
                <a:off x="4861" y="2759"/>
                <a:ext cx="50" cy="489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2" y="18"/>
                  </a:cxn>
                  <a:cxn ang="0">
                    <a:pos x="14" y="27"/>
                  </a:cxn>
                  <a:cxn ang="0">
                    <a:pos x="14" y="29"/>
                  </a:cxn>
                  <a:cxn ang="0">
                    <a:pos x="9" y="29"/>
                  </a:cxn>
                  <a:cxn ang="0">
                    <a:pos x="9" y="47"/>
                  </a:cxn>
                  <a:cxn ang="0">
                    <a:pos x="13" y="62"/>
                  </a:cxn>
                  <a:cxn ang="0">
                    <a:pos x="9" y="62"/>
                  </a:cxn>
                  <a:cxn ang="0">
                    <a:pos x="9" y="82"/>
                  </a:cxn>
                  <a:cxn ang="0">
                    <a:pos x="16" y="158"/>
                  </a:cxn>
                  <a:cxn ang="0">
                    <a:pos x="9" y="164"/>
                  </a:cxn>
                  <a:cxn ang="0">
                    <a:pos x="9" y="174"/>
                  </a:cxn>
                  <a:cxn ang="0">
                    <a:pos x="16" y="196"/>
                  </a:cxn>
                  <a:cxn ang="0">
                    <a:pos x="14" y="202"/>
                  </a:cxn>
                  <a:cxn ang="0">
                    <a:pos x="18" y="230"/>
                  </a:cxn>
                  <a:cxn ang="0">
                    <a:pos x="33" y="363"/>
                  </a:cxn>
                  <a:cxn ang="0">
                    <a:pos x="50" y="489"/>
                  </a:cxn>
                  <a:cxn ang="0">
                    <a:pos x="28" y="489"/>
                  </a:cxn>
                  <a:cxn ang="0">
                    <a:pos x="28" y="483"/>
                  </a:cxn>
                  <a:cxn ang="0">
                    <a:pos x="42" y="483"/>
                  </a:cxn>
                  <a:cxn ang="0">
                    <a:pos x="24" y="454"/>
                  </a:cxn>
                  <a:cxn ang="0">
                    <a:pos x="28" y="454"/>
                  </a:cxn>
                  <a:cxn ang="0">
                    <a:pos x="41" y="468"/>
                  </a:cxn>
                  <a:cxn ang="0">
                    <a:pos x="37" y="438"/>
                  </a:cxn>
                  <a:cxn ang="0">
                    <a:pos x="16" y="434"/>
                  </a:cxn>
                  <a:cxn ang="0">
                    <a:pos x="16" y="429"/>
                  </a:cxn>
                  <a:cxn ang="0">
                    <a:pos x="31" y="429"/>
                  </a:cxn>
                  <a:cxn ang="0">
                    <a:pos x="12" y="402"/>
                  </a:cxn>
                  <a:cxn ang="0">
                    <a:pos x="14" y="395"/>
                  </a:cxn>
                  <a:cxn ang="0">
                    <a:pos x="33" y="420"/>
                  </a:cxn>
                  <a:cxn ang="0">
                    <a:pos x="30" y="363"/>
                  </a:cxn>
                  <a:cxn ang="0">
                    <a:pos x="18" y="353"/>
                  </a:cxn>
                  <a:cxn ang="0">
                    <a:pos x="18" y="346"/>
                  </a:cxn>
                  <a:cxn ang="0">
                    <a:pos x="26" y="353"/>
                  </a:cxn>
                  <a:cxn ang="0">
                    <a:pos x="22" y="300"/>
                  </a:cxn>
                  <a:cxn ang="0">
                    <a:pos x="12" y="277"/>
                  </a:cxn>
                  <a:cxn ang="0">
                    <a:pos x="19" y="286"/>
                  </a:cxn>
                  <a:cxn ang="0">
                    <a:pos x="16" y="251"/>
                  </a:cxn>
                  <a:cxn ang="0">
                    <a:pos x="12" y="194"/>
                  </a:cxn>
                  <a:cxn ang="0">
                    <a:pos x="0" y="172"/>
                  </a:cxn>
                  <a:cxn ang="0">
                    <a:pos x="9" y="151"/>
                  </a:cxn>
                  <a:cxn ang="0">
                    <a:pos x="3" y="49"/>
                  </a:cxn>
                  <a:cxn ang="0">
                    <a:pos x="4" y="0"/>
                  </a:cxn>
                  <a:cxn ang="0">
                    <a:pos x="9" y="6"/>
                  </a:cxn>
                  <a:cxn ang="0">
                    <a:pos x="14" y="6"/>
                  </a:cxn>
                </a:cxnLst>
                <a:rect l="0" t="0" r="r" b="b"/>
                <a:pathLst>
                  <a:path w="50" h="489">
                    <a:moveTo>
                      <a:pt x="14" y="6"/>
                    </a:moveTo>
                    <a:lnTo>
                      <a:pt x="12" y="18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9" y="29"/>
                    </a:lnTo>
                    <a:lnTo>
                      <a:pt x="9" y="47"/>
                    </a:lnTo>
                    <a:lnTo>
                      <a:pt x="13" y="62"/>
                    </a:lnTo>
                    <a:lnTo>
                      <a:pt x="9" y="62"/>
                    </a:lnTo>
                    <a:lnTo>
                      <a:pt x="9" y="82"/>
                    </a:lnTo>
                    <a:lnTo>
                      <a:pt x="16" y="158"/>
                    </a:lnTo>
                    <a:lnTo>
                      <a:pt x="9" y="164"/>
                    </a:lnTo>
                    <a:lnTo>
                      <a:pt x="9" y="174"/>
                    </a:lnTo>
                    <a:lnTo>
                      <a:pt x="16" y="196"/>
                    </a:lnTo>
                    <a:lnTo>
                      <a:pt x="14" y="202"/>
                    </a:lnTo>
                    <a:lnTo>
                      <a:pt x="18" y="230"/>
                    </a:lnTo>
                    <a:lnTo>
                      <a:pt x="33" y="363"/>
                    </a:lnTo>
                    <a:lnTo>
                      <a:pt x="50" y="489"/>
                    </a:lnTo>
                    <a:lnTo>
                      <a:pt x="28" y="489"/>
                    </a:lnTo>
                    <a:lnTo>
                      <a:pt x="28" y="483"/>
                    </a:lnTo>
                    <a:lnTo>
                      <a:pt x="42" y="483"/>
                    </a:lnTo>
                    <a:lnTo>
                      <a:pt x="24" y="454"/>
                    </a:lnTo>
                    <a:lnTo>
                      <a:pt x="28" y="454"/>
                    </a:lnTo>
                    <a:lnTo>
                      <a:pt x="41" y="468"/>
                    </a:lnTo>
                    <a:lnTo>
                      <a:pt x="37" y="438"/>
                    </a:lnTo>
                    <a:lnTo>
                      <a:pt x="16" y="434"/>
                    </a:lnTo>
                    <a:lnTo>
                      <a:pt x="16" y="429"/>
                    </a:lnTo>
                    <a:lnTo>
                      <a:pt x="31" y="429"/>
                    </a:lnTo>
                    <a:lnTo>
                      <a:pt x="12" y="402"/>
                    </a:lnTo>
                    <a:lnTo>
                      <a:pt x="14" y="395"/>
                    </a:lnTo>
                    <a:lnTo>
                      <a:pt x="33" y="420"/>
                    </a:lnTo>
                    <a:lnTo>
                      <a:pt x="30" y="363"/>
                    </a:lnTo>
                    <a:lnTo>
                      <a:pt x="18" y="353"/>
                    </a:lnTo>
                    <a:lnTo>
                      <a:pt x="18" y="346"/>
                    </a:lnTo>
                    <a:lnTo>
                      <a:pt x="26" y="353"/>
                    </a:lnTo>
                    <a:lnTo>
                      <a:pt x="22" y="300"/>
                    </a:lnTo>
                    <a:lnTo>
                      <a:pt x="12" y="277"/>
                    </a:lnTo>
                    <a:lnTo>
                      <a:pt x="19" y="286"/>
                    </a:lnTo>
                    <a:lnTo>
                      <a:pt x="16" y="251"/>
                    </a:lnTo>
                    <a:lnTo>
                      <a:pt x="12" y="194"/>
                    </a:lnTo>
                    <a:lnTo>
                      <a:pt x="0" y="172"/>
                    </a:lnTo>
                    <a:lnTo>
                      <a:pt x="9" y="151"/>
                    </a:lnTo>
                    <a:lnTo>
                      <a:pt x="3" y="49"/>
                    </a:lnTo>
                    <a:lnTo>
                      <a:pt x="4" y="0"/>
                    </a:lnTo>
                    <a:lnTo>
                      <a:pt x="9" y="6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3" name="Freeform 397"/>
              <p:cNvSpPr>
                <a:spLocks/>
              </p:cNvSpPr>
              <p:nvPr/>
            </p:nvSpPr>
            <p:spPr bwMode="auto">
              <a:xfrm>
                <a:off x="4868" y="2980"/>
                <a:ext cx="9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66"/>
                  </a:cxn>
                  <a:cxn ang="0">
                    <a:pos x="9" y="267"/>
                  </a:cxn>
                  <a:cxn ang="0">
                    <a:pos x="0" y="0"/>
                  </a:cxn>
                </a:cxnLst>
                <a:rect l="0" t="0" r="r" b="b"/>
                <a:pathLst>
                  <a:path w="9" h="267">
                    <a:moveTo>
                      <a:pt x="0" y="0"/>
                    </a:moveTo>
                    <a:lnTo>
                      <a:pt x="2" y="266"/>
                    </a:lnTo>
                    <a:lnTo>
                      <a:pt x="9" y="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4" name="Freeform 398"/>
              <p:cNvSpPr>
                <a:spLocks/>
              </p:cNvSpPr>
              <p:nvPr/>
            </p:nvSpPr>
            <p:spPr bwMode="auto">
              <a:xfrm>
                <a:off x="4844" y="2741"/>
                <a:ext cx="35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26" y="0"/>
                  </a:cxn>
                  <a:cxn ang="0">
                    <a:pos x="35" y="4"/>
                  </a:cxn>
                  <a:cxn ang="0">
                    <a:pos x="33" y="7"/>
                  </a:cxn>
                  <a:cxn ang="0">
                    <a:pos x="25" y="3"/>
                  </a:cxn>
                  <a:cxn ang="0">
                    <a:pos x="11" y="3"/>
                  </a:cxn>
                  <a:cxn ang="0">
                    <a:pos x="1" y="7"/>
                  </a:cxn>
                  <a:cxn ang="0">
                    <a:pos x="0" y="3"/>
                  </a:cxn>
                </a:cxnLst>
                <a:rect l="0" t="0" r="r" b="b"/>
                <a:pathLst>
                  <a:path w="35" h="7">
                    <a:moveTo>
                      <a:pt x="0" y="3"/>
                    </a:moveTo>
                    <a:lnTo>
                      <a:pt x="10" y="0"/>
                    </a:lnTo>
                    <a:lnTo>
                      <a:pt x="26" y="0"/>
                    </a:lnTo>
                    <a:lnTo>
                      <a:pt x="35" y="4"/>
                    </a:lnTo>
                    <a:lnTo>
                      <a:pt x="33" y="7"/>
                    </a:lnTo>
                    <a:lnTo>
                      <a:pt x="25" y="3"/>
                    </a:lnTo>
                    <a:lnTo>
                      <a:pt x="11" y="3"/>
                    </a:lnTo>
                    <a:lnTo>
                      <a:pt x="1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B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5" name="Rectangle 399"/>
              <p:cNvSpPr>
                <a:spLocks noChangeArrowheads="1"/>
              </p:cNvSpPr>
              <p:nvPr/>
            </p:nvSpPr>
            <p:spPr bwMode="auto">
              <a:xfrm>
                <a:off x="4752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6" name="Rectangle 400"/>
              <p:cNvSpPr>
                <a:spLocks noChangeArrowheads="1"/>
              </p:cNvSpPr>
              <p:nvPr/>
            </p:nvSpPr>
            <p:spPr bwMode="auto">
              <a:xfrm>
                <a:off x="4762" y="3447"/>
                <a:ext cx="5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7" name="Rectangle 401"/>
              <p:cNvSpPr>
                <a:spLocks noChangeArrowheads="1"/>
              </p:cNvSpPr>
              <p:nvPr/>
            </p:nvSpPr>
            <p:spPr bwMode="auto">
              <a:xfrm>
                <a:off x="4771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8" name="Rectangle 402"/>
              <p:cNvSpPr>
                <a:spLocks noChangeArrowheads="1"/>
              </p:cNvSpPr>
              <p:nvPr/>
            </p:nvSpPr>
            <p:spPr bwMode="auto">
              <a:xfrm>
                <a:off x="4779" y="3447"/>
                <a:ext cx="7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79" name="Rectangle 403"/>
              <p:cNvSpPr>
                <a:spLocks noChangeArrowheads="1"/>
              </p:cNvSpPr>
              <p:nvPr/>
            </p:nvSpPr>
            <p:spPr bwMode="auto">
              <a:xfrm>
                <a:off x="4790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0" name="Rectangle 404"/>
              <p:cNvSpPr>
                <a:spLocks noChangeArrowheads="1"/>
              </p:cNvSpPr>
              <p:nvPr/>
            </p:nvSpPr>
            <p:spPr bwMode="auto">
              <a:xfrm>
                <a:off x="4800" y="3447"/>
                <a:ext cx="5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1" name="Rectangle 405"/>
              <p:cNvSpPr>
                <a:spLocks noChangeArrowheads="1"/>
              </p:cNvSpPr>
              <p:nvPr/>
            </p:nvSpPr>
            <p:spPr bwMode="auto">
              <a:xfrm>
                <a:off x="4808" y="3447"/>
                <a:ext cx="7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2" name="Rectangle 406"/>
              <p:cNvSpPr>
                <a:spLocks noChangeArrowheads="1"/>
              </p:cNvSpPr>
              <p:nvPr/>
            </p:nvSpPr>
            <p:spPr bwMode="auto">
              <a:xfrm>
                <a:off x="4817" y="3447"/>
                <a:ext cx="7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3" name="Rectangle 407"/>
              <p:cNvSpPr>
                <a:spLocks noChangeArrowheads="1"/>
              </p:cNvSpPr>
              <p:nvPr/>
            </p:nvSpPr>
            <p:spPr bwMode="auto">
              <a:xfrm>
                <a:off x="4827" y="3447"/>
                <a:ext cx="5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4" name="Rectangle 408"/>
              <p:cNvSpPr>
                <a:spLocks noChangeArrowheads="1"/>
              </p:cNvSpPr>
              <p:nvPr/>
            </p:nvSpPr>
            <p:spPr bwMode="auto">
              <a:xfrm>
                <a:off x="4836" y="3447"/>
                <a:ext cx="7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5" name="Rectangle 409"/>
              <p:cNvSpPr>
                <a:spLocks noChangeArrowheads="1"/>
              </p:cNvSpPr>
              <p:nvPr/>
            </p:nvSpPr>
            <p:spPr bwMode="auto">
              <a:xfrm>
                <a:off x="4845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6" name="Rectangle 410"/>
              <p:cNvSpPr>
                <a:spLocks noChangeArrowheads="1"/>
              </p:cNvSpPr>
              <p:nvPr/>
            </p:nvSpPr>
            <p:spPr bwMode="auto">
              <a:xfrm>
                <a:off x="4855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7" name="Rectangle 411"/>
              <p:cNvSpPr>
                <a:spLocks noChangeArrowheads="1"/>
              </p:cNvSpPr>
              <p:nvPr/>
            </p:nvSpPr>
            <p:spPr bwMode="auto">
              <a:xfrm>
                <a:off x="4865" y="3447"/>
                <a:ext cx="5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8" name="Rectangle 412"/>
              <p:cNvSpPr>
                <a:spLocks noChangeArrowheads="1"/>
              </p:cNvSpPr>
              <p:nvPr/>
            </p:nvSpPr>
            <p:spPr bwMode="auto">
              <a:xfrm>
                <a:off x="4874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89" name="Rectangle 413"/>
              <p:cNvSpPr>
                <a:spLocks noChangeArrowheads="1"/>
              </p:cNvSpPr>
              <p:nvPr/>
            </p:nvSpPr>
            <p:spPr bwMode="auto">
              <a:xfrm>
                <a:off x="4883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0" name="Rectangle 414"/>
              <p:cNvSpPr>
                <a:spLocks noChangeArrowheads="1"/>
              </p:cNvSpPr>
              <p:nvPr/>
            </p:nvSpPr>
            <p:spPr bwMode="auto">
              <a:xfrm>
                <a:off x="4892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1" name="Rectangle 415"/>
              <p:cNvSpPr>
                <a:spLocks noChangeArrowheads="1"/>
              </p:cNvSpPr>
              <p:nvPr/>
            </p:nvSpPr>
            <p:spPr bwMode="auto">
              <a:xfrm>
                <a:off x="4902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2" name="Rectangle 416"/>
              <p:cNvSpPr>
                <a:spLocks noChangeArrowheads="1"/>
              </p:cNvSpPr>
              <p:nvPr/>
            </p:nvSpPr>
            <p:spPr bwMode="auto">
              <a:xfrm>
                <a:off x="4911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3" name="Rectangle 417"/>
              <p:cNvSpPr>
                <a:spLocks noChangeArrowheads="1"/>
              </p:cNvSpPr>
              <p:nvPr/>
            </p:nvSpPr>
            <p:spPr bwMode="auto">
              <a:xfrm>
                <a:off x="4921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4" name="Rectangle 418"/>
              <p:cNvSpPr>
                <a:spLocks noChangeArrowheads="1"/>
              </p:cNvSpPr>
              <p:nvPr/>
            </p:nvSpPr>
            <p:spPr bwMode="auto">
              <a:xfrm>
                <a:off x="4931" y="3447"/>
                <a:ext cx="5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5" name="Rectangle 419"/>
              <p:cNvSpPr>
                <a:spLocks noChangeArrowheads="1"/>
              </p:cNvSpPr>
              <p:nvPr/>
            </p:nvSpPr>
            <p:spPr bwMode="auto">
              <a:xfrm>
                <a:off x="4940" y="3447"/>
                <a:ext cx="5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6" name="Rectangle 420"/>
              <p:cNvSpPr>
                <a:spLocks noChangeArrowheads="1"/>
              </p:cNvSpPr>
              <p:nvPr/>
            </p:nvSpPr>
            <p:spPr bwMode="auto">
              <a:xfrm>
                <a:off x="4949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7" name="Rectangle 421"/>
              <p:cNvSpPr>
                <a:spLocks noChangeArrowheads="1"/>
              </p:cNvSpPr>
              <p:nvPr/>
            </p:nvSpPr>
            <p:spPr bwMode="auto">
              <a:xfrm>
                <a:off x="4957" y="3447"/>
                <a:ext cx="7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8" name="Rectangle 422"/>
              <p:cNvSpPr>
                <a:spLocks noChangeArrowheads="1"/>
              </p:cNvSpPr>
              <p:nvPr/>
            </p:nvSpPr>
            <p:spPr bwMode="auto">
              <a:xfrm>
                <a:off x="4968" y="3447"/>
                <a:ext cx="6" cy="7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799" name="Freeform 423"/>
              <p:cNvSpPr>
                <a:spLocks/>
              </p:cNvSpPr>
              <p:nvPr/>
            </p:nvSpPr>
            <p:spPr bwMode="auto">
              <a:xfrm>
                <a:off x="4858" y="2662"/>
                <a:ext cx="10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5" y="0"/>
                  </a:cxn>
                  <a:cxn ang="0">
                    <a:pos x="10" y="57"/>
                  </a:cxn>
                  <a:cxn ang="0">
                    <a:pos x="0" y="57"/>
                  </a:cxn>
                </a:cxnLst>
                <a:rect l="0" t="0" r="r" b="b"/>
                <a:pathLst>
                  <a:path w="10" h="57">
                    <a:moveTo>
                      <a:pt x="0" y="57"/>
                    </a:moveTo>
                    <a:lnTo>
                      <a:pt x="5" y="0"/>
                    </a:lnTo>
                    <a:lnTo>
                      <a:pt x="1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0" name="Rectangle 424"/>
              <p:cNvSpPr>
                <a:spLocks noChangeArrowheads="1"/>
              </p:cNvSpPr>
              <p:nvPr/>
            </p:nvSpPr>
            <p:spPr bwMode="auto">
              <a:xfrm>
                <a:off x="4846" y="2728"/>
                <a:ext cx="9" cy="10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1" name="Oval 425"/>
              <p:cNvSpPr>
                <a:spLocks noChangeArrowheads="1"/>
              </p:cNvSpPr>
              <p:nvPr/>
            </p:nvSpPr>
            <p:spPr bwMode="auto">
              <a:xfrm>
                <a:off x="4858" y="2730"/>
                <a:ext cx="5" cy="9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2" name="Oval 426"/>
              <p:cNvSpPr>
                <a:spLocks noChangeArrowheads="1"/>
              </p:cNvSpPr>
              <p:nvPr/>
            </p:nvSpPr>
            <p:spPr bwMode="auto">
              <a:xfrm>
                <a:off x="4861" y="2729"/>
                <a:ext cx="13" cy="2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3" name="Oval 427"/>
              <p:cNvSpPr>
                <a:spLocks noChangeArrowheads="1"/>
              </p:cNvSpPr>
              <p:nvPr/>
            </p:nvSpPr>
            <p:spPr bwMode="auto">
              <a:xfrm>
                <a:off x="4869" y="2734"/>
                <a:ext cx="9" cy="5"/>
              </a:xfrm>
              <a:prstGeom prst="ellipse">
                <a:avLst/>
              </a:prstGeom>
              <a:solidFill>
                <a:srgbClr val="FFD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4" name="Rectangle 428"/>
              <p:cNvSpPr>
                <a:spLocks noChangeArrowheads="1"/>
              </p:cNvSpPr>
              <p:nvPr/>
            </p:nvSpPr>
            <p:spPr bwMode="auto">
              <a:xfrm>
                <a:off x="4874" y="2729"/>
                <a:ext cx="5" cy="10"/>
              </a:xfrm>
              <a:prstGeom prst="rect">
                <a:avLst/>
              </a:prstGeom>
              <a:solidFill>
                <a:srgbClr val="FFDE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5" name="Freeform 429"/>
              <p:cNvSpPr>
                <a:spLocks noEditPoints="1"/>
              </p:cNvSpPr>
              <p:nvPr/>
            </p:nvSpPr>
            <p:spPr bwMode="auto">
              <a:xfrm>
                <a:off x="4387" y="3647"/>
                <a:ext cx="204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4" y="0"/>
                  </a:cxn>
                  <a:cxn ang="0">
                    <a:pos x="135" y="2"/>
                  </a:cxn>
                  <a:cxn ang="0">
                    <a:pos x="155" y="6"/>
                  </a:cxn>
                  <a:cxn ang="0">
                    <a:pos x="173" y="15"/>
                  </a:cxn>
                  <a:cxn ang="0">
                    <a:pos x="188" y="27"/>
                  </a:cxn>
                  <a:cxn ang="0">
                    <a:pos x="197" y="44"/>
                  </a:cxn>
                  <a:cxn ang="0">
                    <a:pos x="203" y="61"/>
                  </a:cxn>
                  <a:cxn ang="0">
                    <a:pos x="204" y="80"/>
                  </a:cxn>
                  <a:cxn ang="0">
                    <a:pos x="203" y="99"/>
                  </a:cxn>
                  <a:cxn ang="0">
                    <a:pos x="198" y="116"/>
                  </a:cxn>
                  <a:cxn ang="0">
                    <a:pos x="190" y="130"/>
                  </a:cxn>
                  <a:cxn ang="0">
                    <a:pos x="180" y="141"/>
                  </a:cxn>
                  <a:cxn ang="0">
                    <a:pos x="168" y="148"/>
                  </a:cxn>
                  <a:cxn ang="0">
                    <a:pos x="153" y="155"/>
                  </a:cxn>
                  <a:cxn ang="0">
                    <a:pos x="136" y="159"/>
                  </a:cxn>
                  <a:cxn ang="0">
                    <a:pos x="117" y="160"/>
                  </a:cxn>
                  <a:cxn ang="0">
                    <a:pos x="75" y="160"/>
                  </a:cxn>
                  <a:cxn ang="0">
                    <a:pos x="75" y="232"/>
                  </a:cxn>
                  <a:cxn ang="0">
                    <a:pos x="0" y="232"/>
                  </a:cxn>
                  <a:cxn ang="0">
                    <a:pos x="0" y="0"/>
                  </a:cxn>
                  <a:cxn ang="0">
                    <a:pos x="75" y="56"/>
                  </a:cxn>
                  <a:cxn ang="0">
                    <a:pos x="75" y="104"/>
                  </a:cxn>
                  <a:cxn ang="0">
                    <a:pos x="113" y="104"/>
                  </a:cxn>
                  <a:cxn ang="0">
                    <a:pos x="121" y="102"/>
                  </a:cxn>
                  <a:cxn ang="0">
                    <a:pos x="127" y="97"/>
                  </a:cxn>
                  <a:cxn ang="0">
                    <a:pos x="132" y="90"/>
                  </a:cxn>
                  <a:cxn ang="0">
                    <a:pos x="134" y="80"/>
                  </a:cxn>
                  <a:cxn ang="0">
                    <a:pos x="132" y="70"/>
                  </a:cxn>
                  <a:cxn ang="0">
                    <a:pos x="127" y="63"/>
                  </a:cxn>
                  <a:cxn ang="0">
                    <a:pos x="121" y="59"/>
                  </a:cxn>
                  <a:cxn ang="0">
                    <a:pos x="113" y="56"/>
                  </a:cxn>
                  <a:cxn ang="0">
                    <a:pos x="94" y="55"/>
                  </a:cxn>
                  <a:cxn ang="0">
                    <a:pos x="75" y="56"/>
                  </a:cxn>
                </a:cxnLst>
                <a:rect l="0" t="0" r="r" b="b"/>
                <a:pathLst>
                  <a:path w="204" h="232">
                    <a:moveTo>
                      <a:pt x="0" y="0"/>
                    </a:moveTo>
                    <a:lnTo>
                      <a:pt x="94" y="0"/>
                    </a:lnTo>
                    <a:lnTo>
                      <a:pt x="135" y="2"/>
                    </a:lnTo>
                    <a:lnTo>
                      <a:pt x="155" y="6"/>
                    </a:lnTo>
                    <a:lnTo>
                      <a:pt x="173" y="15"/>
                    </a:lnTo>
                    <a:lnTo>
                      <a:pt x="188" y="27"/>
                    </a:lnTo>
                    <a:lnTo>
                      <a:pt x="197" y="44"/>
                    </a:lnTo>
                    <a:lnTo>
                      <a:pt x="203" y="61"/>
                    </a:lnTo>
                    <a:lnTo>
                      <a:pt x="204" y="80"/>
                    </a:lnTo>
                    <a:lnTo>
                      <a:pt x="203" y="99"/>
                    </a:lnTo>
                    <a:lnTo>
                      <a:pt x="198" y="116"/>
                    </a:lnTo>
                    <a:lnTo>
                      <a:pt x="190" y="130"/>
                    </a:lnTo>
                    <a:lnTo>
                      <a:pt x="180" y="141"/>
                    </a:lnTo>
                    <a:lnTo>
                      <a:pt x="168" y="148"/>
                    </a:lnTo>
                    <a:lnTo>
                      <a:pt x="153" y="155"/>
                    </a:lnTo>
                    <a:lnTo>
                      <a:pt x="136" y="159"/>
                    </a:lnTo>
                    <a:lnTo>
                      <a:pt x="117" y="160"/>
                    </a:lnTo>
                    <a:lnTo>
                      <a:pt x="75" y="160"/>
                    </a:lnTo>
                    <a:lnTo>
                      <a:pt x="75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  <a:moveTo>
                      <a:pt x="75" y="56"/>
                    </a:moveTo>
                    <a:lnTo>
                      <a:pt x="75" y="104"/>
                    </a:lnTo>
                    <a:lnTo>
                      <a:pt x="113" y="104"/>
                    </a:lnTo>
                    <a:lnTo>
                      <a:pt x="121" y="102"/>
                    </a:lnTo>
                    <a:lnTo>
                      <a:pt x="127" y="97"/>
                    </a:lnTo>
                    <a:lnTo>
                      <a:pt x="132" y="90"/>
                    </a:lnTo>
                    <a:lnTo>
                      <a:pt x="134" y="80"/>
                    </a:lnTo>
                    <a:lnTo>
                      <a:pt x="132" y="70"/>
                    </a:lnTo>
                    <a:lnTo>
                      <a:pt x="127" y="63"/>
                    </a:lnTo>
                    <a:lnTo>
                      <a:pt x="121" y="59"/>
                    </a:lnTo>
                    <a:lnTo>
                      <a:pt x="113" y="56"/>
                    </a:lnTo>
                    <a:lnTo>
                      <a:pt x="94" y="55"/>
                    </a:lnTo>
                    <a:lnTo>
                      <a:pt x="75" y="56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6" name="Freeform 430"/>
              <p:cNvSpPr>
                <a:spLocks noEditPoints="1"/>
              </p:cNvSpPr>
              <p:nvPr/>
            </p:nvSpPr>
            <p:spPr bwMode="auto">
              <a:xfrm>
                <a:off x="4562" y="3647"/>
                <a:ext cx="253" cy="23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64" y="0"/>
                  </a:cxn>
                  <a:cxn ang="0">
                    <a:pos x="253" y="232"/>
                  </a:cxn>
                  <a:cxn ang="0">
                    <a:pos x="178" y="232"/>
                  </a:cxn>
                  <a:cxn ang="0">
                    <a:pos x="169" y="200"/>
                  </a:cxn>
                  <a:cxn ang="0">
                    <a:pos x="82" y="200"/>
                  </a:cxn>
                  <a:cxn ang="0">
                    <a:pos x="72" y="232"/>
                  </a:cxn>
                  <a:cxn ang="0">
                    <a:pos x="0" y="232"/>
                  </a:cxn>
                  <a:cxn ang="0">
                    <a:pos x="89" y="0"/>
                  </a:cxn>
                  <a:cxn ang="0">
                    <a:pos x="126" y="72"/>
                  </a:cxn>
                  <a:cxn ang="0">
                    <a:pos x="97" y="152"/>
                  </a:cxn>
                  <a:cxn ang="0">
                    <a:pos x="154" y="152"/>
                  </a:cxn>
                  <a:cxn ang="0">
                    <a:pos x="126" y="72"/>
                  </a:cxn>
                </a:cxnLst>
                <a:rect l="0" t="0" r="r" b="b"/>
                <a:pathLst>
                  <a:path w="253" h="232">
                    <a:moveTo>
                      <a:pt x="89" y="0"/>
                    </a:moveTo>
                    <a:lnTo>
                      <a:pt x="164" y="0"/>
                    </a:lnTo>
                    <a:lnTo>
                      <a:pt x="253" y="232"/>
                    </a:lnTo>
                    <a:lnTo>
                      <a:pt x="178" y="232"/>
                    </a:lnTo>
                    <a:lnTo>
                      <a:pt x="169" y="200"/>
                    </a:lnTo>
                    <a:lnTo>
                      <a:pt x="82" y="200"/>
                    </a:lnTo>
                    <a:lnTo>
                      <a:pt x="72" y="232"/>
                    </a:lnTo>
                    <a:lnTo>
                      <a:pt x="0" y="232"/>
                    </a:lnTo>
                    <a:lnTo>
                      <a:pt x="89" y="0"/>
                    </a:lnTo>
                    <a:close/>
                    <a:moveTo>
                      <a:pt x="126" y="72"/>
                    </a:moveTo>
                    <a:lnTo>
                      <a:pt x="97" y="152"/>
                    </a:lnTo>
                    <a:lnTo>
                      <a:pt x="154" y="152"/>
                    </a:lnTo>
                    <a:lnTo>
                      <a:pt x="126" y="72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7" name="Freeform 431"/>
              <p:cNvSpPr>
                <a:spLocks noEditPoints="1"/>
              </p:cNvSpPr>
              <p:nvPr/>
            </p:nvSpPr>
            <p:spPr bwMode="auto">
              <a:xfrm>
                <a:off x="4817" y="3647"/>
                <a:ext cx="221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0"/>
                  </a:cxn>
                  <a:cxn ang="0">
                    <a:pos x="143" y="1"/>
                  </a:cxn>
                  <a:cxn ang="0">
                    <a:pos x="158" y="2"/>
                  </a:cxn>
                  <a:cxn ang="0">
                    <a:pos x="172" y="6"/>
                  </a:cxn>
                  <a:cxn ang="0">
                    <a:pos x="186" y="12"/>
                  </a:cxn>
                  <a:cxn ang="0">
                    <a:pos x="196" y="20"/>
                  </a:cxn>
                  <a:cxn ang="0">
                    <a:pos x="205" y="32"/>
                  </a:cxn>
                  <a:cxn ang="0">
                    <a:pos x="210" y="48"/>
                  </a:cxn>
                  <a:cxn ang="0">
                    <a:pos x="212" y="60"/>
                  </a:cxn>
                  <a:cxn ang="0">
                    <a:pos x="212" y="73"/>
                  </a:cxn>
                  <a:cxn ang="0">
                    <a:pos x="207" y="93"/>
                  </a:cxn>
                  <a:cxn ang="0">
                    <a:pos x="195" y="111"/>
                  </a:cxn>
                  <a:cxn ang="0">
                    <a:pos x="186" y="117"/>
                  </a:cxn>
                  <a:cxn ang="0">
                    <a:pos x="175" y="123"/>
                  </a:cxn>
                  <a:cxn ang="0">
                    <a:pos x="185" y="127"/>
                  </a:cxn>
                  <a:cxn ang="0">
                    <a:pos x="192" y="131"/>
                  </a:cxn>
                  <a:cxn ang="0">
                    <a:pos x="204" y="141"/>
                  </a:cxn>
                  <a:cxn ang="0">
                    <a:pos x="210" y="156"/>
                  </a:cxn>
                  <a:cxn ang="0">
                    <a:pos x="212" y="175"/>
                  </a:cxn>
                  <a:cxn ang="0">
                    <a:pos x="214" y="208"/>
                  </a:cxn>
                  <a:cxn ang="0">
                    <a:pos x="215" y="217"/>
                  </a:cxn>
                  <a:cxn ang="0">
                    <a:pos x="217" y="220"/>
                  </a:cxn>
                  <a:cxn ang="0">
                    <a:pos x="221" y="223"/>
                  </a:cxn>
                  <a:cxn ang="0">
                    <a:pos x="221" y="232"/>
                  </a:cxn>
                  <a:cxn ang="0">
                    <a:pos x="145" y="232"/>
                  </a:cxn>
                  <a:cxn ang="0">
                    <a:pos x="143" y="217"/>
                  </a:cxn>
                  <a:cxn ang="0">
                    <a:pos x="142" y="201"/>
                  </a:cxn>
                  <a:cxn ang="0">
                    <a:pos x="140" y="176"/>
                  </a:cxn>
                  <a:cxn ang="0">
                    <a:pos x="138" y="166"/>
                  </a:cxn>
                  <a:cxn ang="0">
                    <a:pos x="133" y="159"/>
                  </a:cxn>
                  <a:cxn ang="0">
                    <a:pos x="123" y="154"/>
                  </a:cxn>
                  <a:cxn ang="0">
                    <a:pos x="108" y="151"/>
                  </a:cxn>
                  <a:cxn ang="0">
                    <a:pos x="74" y="151"/>
                  </a:cxn>
                  <a:cxn ang="0">
                    <a:pos x="74" y="232"/>
                  </a:cxn>
                  <a:cxn ang="0">
                    <a:pos x="0" y="232"/>
                  </a:cxn>
                  <a:cxn ang="0">
                    <a:pos x="0" y="0"/>
                  </a:cxn>
                  <a:cxn ang="0">
                    <a:pos x="74" y="55"/>
                  </a:cxn>
                  <a:cxn ang="0">
                    <a:pos x="74" y="99"/>
                  </a:cxn>
                  <a:cxn ang="0">
                    <a:pos x="110" y="99"/>
                  </a:cxn>
                  <a:cxn ang="0">
                    <a:pos x="123" y="99"/>
                  </a:cxn>
                  <a:cxn ang="0">
                    <a:pos x="133" y="96"/>
                  </a:cxn>
                  <a:cxn ang="0">
                    <a:pos x="140" y="89"/>
                  </a:cxn>
                  <a:cxn ang="0">
                    <a:pos x="143" y="84"/>
                  </a:cxn>
                  <a:cxn ang="0">
                    <a:pos x="143" y="77"/>
                  </a:cxn>
                  <a:cxn ang="0">
                    <a:pos x="142" y="69"/>
                  </a:cxn>
                  <a:cxn ang="0">
                    <a:pos x="139" y="64"/>
                  </a:cxn>
                  <a:cxn ang="0">
                    <a:pos x="132" y="58"/>
                  </a:cxn>
                  <a:cxn ang="0">
                    <a:pos x="120" y="55"/>
                  </a:cxn>
                  <a:cxn ang="0">
                    <a:pos x="108" y="55"/>
                  </a:cxn>
                  <a:cxn ang="0">
                    <a:pos x="74" y="55"/>
                  </a:cxn>
                </a:cxnLst>
                <a:rect l="0" t="0" r="r" b="b"/>
                <a:pathLst>
                  <a:path w="221" h="232">
                    <a:moveTo>
                      <a:pt x="0" y="0"/>
                    </a:moveTo>
                    <a:lnTo>
                      <a:pt x="114" y="0"/>
                    </a:lnTo>
                    <a:lnTo>
                      <a:pt x="143" y="1"/>
                    </a:lnTo>
                    <a:lnTo>
                      <a:pt x="158" y="2"/>
                    </a:lnTo>
                    <a:lnTo>
                      <a:pt x="172" y="6"/>
                    </a:lnTo>
                    <a:lnTo>
                      <a:pt x="186" y="12"/>
                    </a:lnTo>
                    <a:lnTo>
                      <a:pt x="196" y="20"/>
                    </a:lnTo>
                    <a:lnTo>
                      <a:pt x="205" y="32"/>
                    </a:lnTo>
                    <a:lnTo>
                      <a:pt x="210" y="48"/>
                    </a:lnTo>
                    <a:lnTo>
                      <a:pt x="212" y="60"/>
                    </a:lnTo>
                    <a:lnTo>
                      <a:pt x="212" y="73"/>
                    </a:lnTo>
                    <a:lnTo>
                      <a:pt x="207" y="93"/>
                    </a:lnTo>
                    <a:lnTo>
                      <a:pt x="195" y="111"/>
                    </a:lnTo>
                    <a:lnTo>
                      <a:pt x="186" y="117"/>
                    </a:lnTo>
                    <a:lnTo>
                      <a:pt x="175" y="123"/>
                    </a:lnTo>
                    <a:lnTo>
                      <a:pt x="185" y="127"/>
                    </a:lnTo>
                    <a:lnTo>
                      <a:pt x="192" y="131"/>
                    </a:lnTo>
                    <a:lnTo>
                      <a:pt x="204" y="141"/>
                    </a:lnTo>
                    <a:lnTo>
                      <a:pt x="210" y="156"/>
                    </a:lnTo>
                    <a:lnTo>
                      <a:pt x="212" y="175"/>
                    </a:lnTo>
                    <a:lnTo>
                      <a:pt x="214" y="208"/>
                    </a:lnTo>
                    <a:lnTo>
                      <a:pt x="215" y="217"/>
                    </a:lnTo>
                    <a:lnTo>
                      <a:pt x="217" y="220"/>
                    </a:lnTo>
                    <a:lnTo>
                      <a:pt x="221" y="223"/>
                    </a:lnTo>
                    <a:lnTo>
                      <a:pt x="221" y="232"/>
                    </a:lnTo>
                    <a:lnTo>
                      <a:pt x="145" y="232"/>
                    </a:lnTo>
                    <a:lnTo>
                      <a:pt x="143" y="217"/>
                    </a:lnTo>
                    <a:lnTo>
                      <a:pt x="142" y="201"/>
                    </a:lnTo>
                    <a:lnTo>
                      <a:pt x="140" y="176"/>
                    </a:lnTo>
                    <a:lnTo>
                      <a:pt x="138" y="166"/>
                    </a:lnTo>
                    <a:lnTo>
                      <a:pt x="133" y="159"/>
                    </a:lnTo>
                    <a:lnTo>
                      <a:pt x="123" y="154"/>
                    </a:lnTo>
                    <a:lnTo>
                      <a:pt x="108" y="151"/>
                    </a:lnTo>
                    <a:lnTo>
                      <a:pt x="74" y="151"/>
                    </a:lnTo>
                    <a:lnTo>
                      <a:pt x="74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  <a:moveTo>
                      <a:pt x="74" y="55"/>
                    </a:moveTo>
                    <a:lnTo>
                      <a:pt x="74" y="99"/>
                    </a:lnTo>
                    <a:lnTo>
                      <a:pt x="110" y="99"/>
                    </a:lnTo>
                    <a:lnTo>
                      <a:pt x="123" y="99"/>
                    </a:lnTo>
                    <a:lnTo>
                      <a:pt x="133" y="96"/>
                    </a:lnTo>
                    <a:lnTo>
                      <a:pt x="140" y="89"/>
                    </a:lnTo>
                    <a:lnTo>
                      <a:pt x="143" y="84"/>
                    </a:lnTo>
                    <a:lnTo>
                      <a:pt x="143" y="77"/>
                    </a:lnTo>
                    <a:lnTo>
                      <a:pt x="142" y="69"/>
                    </a:lnTo>
                    <a:lnTo>
                      <a:pt x="139" y="64"/>
                    </a:lnTo>
                    <a:lnTo>
                      <a:pt x="132" y="58"/>
                    </a:lnTo>
                    <a:lnTo>
                      <a:pt x="120" y="55"/>
                    </a:lnTo>
                    <a:lnTo>
                      <a:pt x="108" y="55"/>
                    </a:lnTo>
                    <a:lnTo>
                      <a:pt x="74" y="55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8" name="Rectangle 432"/>
              <p:cNvSpPr>
                <a:spLocks noChangeArrowheads="1"/>
              </p:cNvSpPr>
              <p:nvPr/>
            </p:nvSpPr>
            <p:spPr bwMode="auto">
              <a:xfrm>
                <a:off x="5055" y="3647"/>
                <a:ext cx="75" cy="232"/>
              </a:xfrm>
              <a:prstGeom prst="rect">
                <a:avLst/>
              </a:prstGeom>
              <a:solidFill>
                <a:srgbClr val="0000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09" name="Freeform 433"/>
              <p:cNvSpPr>
                <a:spLocks/>
              </p:cNvSpPr>
              <p:nvPr/>
            </p:nvSpPr>
            <p:spPr bwMode="auto">
              <a:xfrm>
                <a:off x="5153" y="3640"/>
                <a:ext cx="210" cy="245"/>
              </a:xfrm>
              <a:custGeom>
                <a:avLst/>
                <a:gdLst/>
                <a:ahLst/>
                <a:cxnLst>
                  <a:cxn ang="0">
                    <a:pos x="133" y="74"/>
                  </a:cxn>
                  <a:cxn ang="0">
                    <a:pos x="125" y="60"/>
                  </a:cxn>
                  <a:cxn ang="0">
                    <a:pos x="111" y="53"/>
                  </a:cxn>
                  <a:cxn ang="0">
                    <a:pos x="86" y="55"/>
                  </a:cxn>
                  <a:cxn ang="0">
                    <a:pos x="77" y="68"/>
                  </a:cxn>
                  <a:cxn ang="0">
                    <a:pos x="81" y="77"/>
                  </a:cxn>
                  <a:cxn ang="0">
                    <a:pos x="92" y="84"/>
                  </a:cxn>
                  <a:cxn ang="0">
                    <a:pos x="129" y="94"/>
                  </a:cxn>
                  <a:cxn ang="0">
                    <a:pos x="142" y="96"/>
                  </a:cxn>
                  <a:cxn ang="0">
                    <a:pos x="184" y="115"/>
                  </a:cxn>
                  <a:cxn ang="0">
                    <a:pos x="200" y="130"/>
                  </a:cxn>
                  <a:cxn ang="0">
                    <a:pos x="208" y="153"/>
                  </a:cxn>
                  <a:cxn ang="0">
                    <a:pos x="207" y="182"/>
                  </a:cxn>
                  <a:cxn ang="0">
                    <a:pos x="197" y="207"/>
                  </a:cxn>
                  <a:cxn ang="0">
                    <a:pos x="178" y="227"/>
                  </a:cxn>
                  <a:cxn ang="0">
                    <a:pos x="152" y="239"/>
                  </a:cxn>
                  <a:cxn ang="0">
                    <a:pos x="91" y="245"/>
                  </a:cxn>
                  <a:cxn ang="0">
                    <a:pos x="47" y="235"/>
                  </a:cxn>
                  <a:cxn ang="0">
                    <a:pos x="20" y="215"/>
                  </a:cxn>
                  <a:cxn ang="0">
                    <a:pos x="3" y="183"/>
                  </a:cxn>
                  <a:cxn ang="0">
                    <a:pos x="72" y="166"/>
                  </a:cxn>
                  <a:cxn ang="0">
                    <a:pos x="86" y="184"/>
                  </a:cxn>
                  <a:cxn ang="0">
                    <a:pos x="113" y="190"/>
                  </a:cxn>
                  <a:cxn ang="0">
                    <a:pos x="131" y="184"/>
                  </a:cxn>
                  <a:cxn ang="0">
                    <a:pos x="137" y="173"/>
                  </a:cxn>
                  <a:cxn ang="0">
                    <a:pos x="133" y="162"/>
                  </a:cxn>
                  <a:cxn ang="0">
                    <a:pos x="95" y="149"/>
                  </a:cxn>
                  <a:cxn ang="0">
                    <a:pos x="58" y="139"/>
                  </a:cxn>
                  <a:cxn ang="0">
                    <a:pos x="24" y="123"/>
                  </a:cxn>
                  <a:cxn ang="0">
                    <a:pos x="9" y="101"/>
                  </a:cxn>
                  <a:cxn ang="0">
                    <a:pos x="4" y="74"/>
                  </a:cxn>
                  <a:cxn ang="0">
                    <a:pos x="9" y="48"/>
                  </a:cxn>
                  <a:cxn ang="0">
                    <a:pos x="22" y="28"/>
                  </a:cxn>
                  <a:cxn ang="0">
                    <a:pos x="43" y="12"/>
                  </a:cxn>
                  <a:cxn ang="0">
                    <a:pos x="68" y="3"/>
                  </a:cxn>
                  <a:cxn ang="0">
                    <a:pos x="115" y="0"/>
                  </a:cxn>
                  <a:cxn ang="0">
                    <a:pos x="145" y="5"/>
                  </a:cxn>
                  <a:cxn ang="0">
                    <a:pos x="172" y="18"/>
                  </a:cxn>
                  <a:cxn ang="0">
                    <a:pos x="193" y="42"/>
                  </a:cxn>
                  <a:cxn ang="0">
                    <a:pos x="203" y="74"/>
                  </a:cxn>
                </a:cxnLst>
                <a:rect l="0" t="0" r="r" b="b"/>
                <a:pathLst>
                  <a:path w="210" h="245">
                    <a:moveTo>
                      <a:pt x="203" y="74"/>
                    </a:moveTo>
                    <a:lnTo>
                      <a:pt x="133" y="74"/>
                    </a:lnTo>
                    <a:lnTo>
                      <a:pt x="130" y="66"/>
                    </a:lnTo>
                    <a:lnTo>
                      <a:pt x="125" y="60"/>
                    </a:lnTo>
                    <a:lnTo>
                      <a:pt x="119" y="56"/>
                    </a:lnTo>
                    <a:lnTo>
                      <a:pt x="111" y="53"/>
                    </a:lnTo>
                    <a:lnTo>
                      <a:pt x="95" y="53"/>
                    </a:lnTo>
                    <a:lnTo>
                      <a:pt x="86" y="55"/>
                    </a:lnTo>
                    <a:lnTo>
                      <a:pt x="80" y="60"/>
                    </a:lnTo>
                    <a:lnTo>
                      <a:pt x="77" y="68"/>
                    </a:lnTo>
                    <a:lnTo>
                      <a:pt x="78" y="74"/>
                    </a:lnTo>
                    <a:lnTo>
                      <a:pt x="81" y="77"/>
                    </a:lnTo>
                    <a:lnTo>
                      <a:pt x="85" y="80"/>
                    </a:lnTo>
                    <a:lnTo>
                      <a:pt x="92" y="84"/>
                    </a:lnTo>
                    <a:lnTo>
                      <a:pt x="110" y="89"/>
                    </a:lnTo>
                    <a:lnTo>
                      <a:pt x="129" y="94"/>
                    </a:lnTo>
                    <a:lnTo>
                      <a:pt x="137" y="95"/>
                    </a:lnTo>
                    <a:lnTo>
                      <a:pt x="142" y="96"/>
                    </a:lnTo>
                    <a:lnTo>
                      <a:pt x="164" y="104"/>
                    </a:lnTo>
                    <a:lnTo>
                      <a:pt x="184" y="115"/>
                    </a:lnTo>
                    <a:lnTo>
                      <a:pt x="193" y="121"/>
                    </a:lnTo>
                    <a:lnTo>
                      <a:pt x="200" y="130"/>
                    </a:lnTo>
                    <a:lnTo>
                      <a:pt x="206" y="142"/>
                    </a:lnTo>
                    <a:lnTo>
                      <a:pt x="208" y="153"/>
                    </a:lnTo>
                    <a:lnTo>
                      <a:pt x="210" y="168"/>
                    </a:lnTo>
                    <a:lnTo>
                      <a:pt x="207" y="182"/>
                    </a:lnTo>
                    <a:lnTo>
                      <a:pt x="203" y="196"/>
                    </a:lnTo>
                    <a:lnTo>
                      <a:pt x="197" y="207"/>
                    </a:lnTo>
                    <a:lnTo>
                      <a:pt x="188" y="219"/>
                    </a:lnTo>
                    <a:lnTo>
                      <a:pt x="178" y="227"/>
                    </a:lnTo>
                    <a:lnTo>
                      <a:pt x="166" y="234"/>
                    </a:lnTo>
                    <a:lnTo>
                      <a:pt x="152" y="239"/>
                    </a:lnTo>
                    <a:lnTo>
                      <a:pt x="123" y="244"/>
                    </a:lnTo>
                    <a:lnTo>
                      <a:pt x="91" y="245"/>
                    </a:lnTo>
                    <a:lnTo>
                      <a:pt x="61" y="240"/>
                    </a:lnTo>
                    <a:lnTo>
                      <a:pt x="47" y="235"/>
                    </a:lnTo>
                    <a:lnTo>
                      <a:pt x="34" y="227"/>
                    </a:lnTo>
                    <a:lnTo>
                      <a:pt x="20" y="215"/>
                    </a:lnTo>
                    <a:lnTo>
                      <a:pt x="10" y="201"/>
                    </a:lnTo>
                    <a:lnTo>
                      <a:pt x="3" y="183"/>
                    </a:lnTo>
                    <a:lnTo>
                      <a:pt x="0" y="166"/>
                    </a:lnTo>
                    <a:lnTo>
                      <a:pt x="72" y="166"/>
                    </a:lnTo>
                    <a:lnTo>
                      <a:pt x="80" y="179"/>
                    </a:lnTo>
                    <a:lnTo>
                      <a:pt x="86" y="184"/>
                    </a:lnTo>
                    <a:lnTo>
                      <a:pt x="94" y="188"/>
                    </a:lnTo>
                    <a:lnTo>
                      <a:pt x="113" y="190"/>
                    </a:lnTo>
                    <a:lnTo>
                      <a:pt x="123" y="188"/>
                    </a:lnTo>
                    <a:lnTo>
                      <a:pt x="131" y="184"/>
                    </a:lnTo>
                    <a:lnTo>
                      <a:pt x="135" y="179"/>
                    </a:lnTo>
                    <a:lnTo>
                      <a:pt x="137" y="173"/>
                    </a:lnTo>
                    <a:lnTo>
                      <a:pt x="137" y="167"/>
                    </a:lnTo>
                    <a:lnTo>
                      <a:pt x="133" y="162"/>
                    </a:lnTo>
                    <a:lnTo>
                      <a:pt x="123" y="157"/>
                    </a:lnTo>
                    <a:lnTo>
                      <a:pt x="95" y="149"/>
                    </a:lnTo>
                    <a:lnTo>
                      <a:pt x="83" y="147"/>
                    </a:lnTo>
                    <a:lnTo>
                      <a:pt x="58" y="139"/>
                    </a:lnTo>
                    <a:lnTo>
                      <a:pt x="34" y="129"/>
                    </a:lnTo>
                    <a:lnTo>
                      <a:pt x="24" y="123"/>
                    </a:lnTo>
                    <a:lnTo>
                      <a:pt x="15" y="113"/>
                    </a:lnTo>
                    <a:lnTo>
                      <a:pt x="9" y="101"/>
                    </a:lnTo>
                    <a:lnTo>
                      <a:pt x="5" y="87"/>
                    </a:lnTo>
                    <a:lnTo>
                      <a:pt x="4" y="74"/>
                    </a:lnTo>
                    <a:lnTo>
                      <a:pt x="5" y="61"/>
                    </a:lnTo>
                    <a:lnTo>
                      <a:pt x="9" y="48"/>
                    </a:lnTo>
                    <a:lnTo>
                      <a:pt x="14" y="38"/>
                    </a:lnTo>
                    <a:lnTo>
                      <a:pt x="22" y="28"/>
                    </a:lnTo>
                    <a:lnTo>
                      <a:pt x="32" y="19"/>
                    </a:lnTo>
                    <a:lnTo>
                      <a:pt x="43" y="12"/>
                    </a:lnTo>
                    <a:lnTo>
                      <a:pt x="56" y="7"/>
                    </a:lnTo>
                    <a:lnTo>
                      <a:pt x="68" y="3"/>
                    </a:lnTo>
                    <a:lnTo>
                      <a:pt x="83" y="0"/>
                    </a:lnTo>
                    <a:lnTo>
                      <a:pt x="115" y="0"/>
                    </a:lnTo>
                    <a:lnTo>
                      <a:pt x="130" y="2"/>
                    </a:lnTo>
                    <a:lnTo>
                      <a:pt x="145" y="5"/>
                    </a:lnTo>
                    <a:lnTo>
                      <a:pt x="159" y="10"/>
                    </a:lnTo>
                    <a:lnTo>
                      <a:pt x="172" y="18"/>
                    </a:lnTo>
                    <a:lnTo>
                      <a:pt x="184" y="29"/>
                    </a:lnTo>
                    <a:lnTo>
                      <a:pt x="193" y="42"/>
                    </a:lnTo>
                    <a:lnTo>
                      <a:pt x="200" y="57"/>
                    </a:lnTo>
                    <a:lnTo>
                      <a:pt x="203" y="74"/>
                    </a:lnTo>
                    <a:close/>
                  </a:path>
                </a:pathLst>
              </a:custGeom>
              <a:solidFill>
                <a:srgbClr val="000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10" name="Freeform 434"/>
              <p:cNvSpPr>
                <a:spLocks noEditPoints="1"/>
              </p:cNvSpPr>
              <p:nvPr/>
            </p:nvSpPr>
            <p:spPr bwMode="auto">
              <a:xfrm>
                <a:off x="4409" y="3672"/>
                <a:ext cx="205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136" y="2"/>
                  </a:cxn>
                  <a:cxn ang="0">
                    <a:pos x="156" y="6"/>
                  </a:cxn>
                  <a:cxn ang="0">
                    <a:pos x="173" y="15"/>
                  </a:cxn>
                  <a:cxn ang="0">
                    <a:pos x="189" y="28"/>
                  </a:cxn>
                  <a:cxn ang="0">
                    <a:pos x="197" y="44"/>
                  </a:cxn>
                  <a:cxn ang="0">
                    <a:pos x="204" y="62"/>
                  </a:cxn>
                  <a:cxn ang="0">
                    <a:pos x="205" y="81"/>
                  </a:cxn>
                  <a:cxn ang="0">
                    <a:pos x="204" y="100"/>
                  </a:cxn>
                  <a:cxn ang="0">
                    <a:pos x="199" y="116"/>
                  </a:cxn>
                  <a:cxn ang="0">
                    <a:pos x="191" y="130"/>
                  </a:cxn>
                  <a:cxn ang="0">
                    <a:pos x="181" y="141"/>
                  </a:cxn>
                  <a:cxn ang="0">
                    <a:pos x="168" y="150"/>
                  </a:cxn>
                  <a:cxn ang="0">
                    <a:pos x="153" y="156"/>
                  </a:cxn>
                  <a:cxn ang="0">
                    <a:pos x="137" y="160"/>
                  </a:cxn>
                  <a:cxn ang="0">
                    <a:pos x="118" y="161"/>
                  </a:cxn>
                  <a:cxn ang="0">
                    <a:pos x="76" y="161"/>
                  </a:cxn>
                  <a:cxn ang="0">
                    <a:pos x="76" y="232"/>
                  </a:cxn>
                  <a:cxn ang="0">
                    <a:pos x="0" y="232"/>
                  </a:cxn>
                  <a:cxn ang="0">
                    <a:pos x="0" y="0"/>
                  </a:cxn>
                  <a:cxn ang="0">
                    <a:pos x="76" y="57"/>
                  </a:cxn>
                  <a:cxn ang="0">
                    <a:pos x="76" y="105"/>
                  </a:cxn>
                  <a:cxn ang="0">
                    <a:pos x="114" y="105"/>
                  </a:cxn>
                  <a:cxn ang="0">
                    <a:pos x="122" y="102"/>
                  </a:cxn>
                  <a:cxn ang="0">
                    <a:pos x="128" y="97"/>
                  </a:cxn>
                  <a:cxn ang="0">
                    <a:pos x="133" y="91"/>
                  </a:cxn>
                  <a:cxn ang="0">
                    <a:pos x="134" y="81"/>
                  </a:cxn>
                  <a:cxn ang="0">
                    <a:pos x="133" y="71"/>
                  </a:cxn>
                  <a:cxn ang="0">
                    <a:pos x="128" y="63"/>
                  </a:cxn>
                  <a:cxn ang="0">
                    <a:pos x="122" y="59"/>
                  </a:cxn>
                  <a:cxn ang="0">
                    <a:pos x="114" y="57"/>
                  </a:cxn>
                  <a:cxn ang="0">
                    <a:pos x="95" y="55"/>
                  </a:cxn>
                  <a:cxn ang="0">
                    <a:pos x="76" y="57"/>
                  </a:cxn>
                </a:cxnLst>
                <a:rect l="0" t="0" r="r" b="b"/>
                <a:pathLst>
                  <a:path w="205" h="232">
                    <a:moveTo>
                      <a:pt x="0" y="0"/>
                    </a:moveTo>
                    <a:lnTo>
                      <a:pt x="95" y="0"/>
                    </a:lnTo>
                    <a:lnTo>
                      <a:pt x="136" y="2"/>
                    </a:lnTo>
                    <a:lnTo>
                      <a:pt x="156" y="6"/>
                    </a:lnTo>
                    <a:lnTo>
                      <a:pt x="173" y="15"/>
                    </a:lnTo>
                    <a:lnTo>
                      <a:pt x="189" y="28"/>
                    </a:lnTo>
                    <a:lnTo>
                      <a:pt x="197" y="44"/>
                    </a:lnTo>
                    <a:lnTo>
                      <a:pt x="204" y="62"/>
                    </a:lnTo>
                    <a:lnTo>
                      <a:pt x="205" y="81"/>
                    </a:lnTo>
                    <a:lnTo>
                      <a:pt x="204" y="100"/>
                    </a:lnTo>
                    <a:lnTo>
                      <a:pt x="199" y="116"/>
                    </a:lnTo>
                    <a:lnTo>
                      <a:pt x="191" y="130"/>
                    </a:lnTo>
                    <a:lnTo>
                      <a:pt x="181" y="141"/>
                    </a:lnTo>
                    <a:lnTo>
                      <a:pt x="168" y="150"/>
                    </a:lnTo>
                    <a:lnTo>
                      <a:pt x="153" y="156"/>
                    </a:lnTo>
                    <a:lnTo>
                      <a:pt x="137" y="160"/>
                    </a:lnTo>
                    <a:lnTo>
                      <a:pt x="118" y="161"/>
                    </a:lnTo>
                    <a:lnTo>
                      <a:pt x="76" y="161"/>
                    </a:lnTo>
                    <a:lnTo>
                      <a:pt x="76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  <a:moveTo>
                      <a:pt x="76" y="57"/>
                    </a:moveTo>
                    <a:lnTo>
                      <a:pt x="76" y="105"/>
                    </a:lnTo>
                    <a:lnTo>
                      <a:pt x="114" y="105"/>
                    </a:lnTo>
                    <a:lnTo>
                      <a:pt x="122" y="102"/>
                    </a:lnTo>
                    <a:lnTo>
                      <a:pt x="128" y="97"/>
                    </a:lnTo>
                    <a:lnTo>
                      <a:pt x="133" y="91"/>
                    </a:lnTo>
                    <a:lnTo>
                      <a:pt x="134" y="81"/>
                    </a:lnTo>
                    <a:lnTo>
                      <a:pt x="133" y="71"/>
                    </a:lnTo>
                    <a:lnTo>
                      <a:pt x="128" y="63"/>
                    </a:lnTo>
                    <a:lnTo>
                      <a:pt x="122" y="59"/>
                    </a:lnTo>
                    <a:lnTo>
                      <a:pt x="114" y="57"/>
                    </a:lnTo>
                    <a:lnTo>
                      <a:pt x="95" y="55"/>
                    </a:lnTo>
                    <a:lnTo>
                      <a:pt x="76" y="57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11" name="Freeform 435"/>
              <p:cNvSpPr>
                <a:spLocks noEditPoints="1"/>
              </p:cNvSpPr>
              <p:nvPr/>
            </p:nvSpPr>
            <p:spPr bwMode="auto">
              <a:xfrm>
                <a:off x="4585" y="3672"/>
                <a:ext cx="252" cy="232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64" y="0"/>
                  </a:cxn>
                  <a:cxn ang="0">
                    <a:pos x="252" y="232"/>
                  </a:cxn>
                  <a:cxn ang="0">
                    <a:pos x="178" y="232"/>
                  </a:cxn>
                  <a:cxn ang="0">
                    <a:pos x="169" y="200"/>
                  </a:cxn>
                  <a:cxn ang="0">
                    <a:pos x="82" y="200"/>
                  </a:cxn>
                  <a:cxn ang="0">
                    <a:pos x="72" y="232"/>
                  </a:cxn>
                  <a:cxn ang="0">
                    <a:pos x="0" y="232"/>
                  </a:cxn>
                  <a:cxn ang="0">
                    <a:pos x="87" y="0"/>
                  </a:cxn>
                  <a:cxn ang="0">
                    <a:pos x="126" y="72"/>
                  </a:cxn>
                  <a:cxn ang="0">
                    <a:pos x="97" y="152"/>
                  </a:cxn>
                  <a:cxn ang="0">
                    <a:pos x="154" y="152"/>
                  </a:cxn>
                  <a:cxn ang="0">
                    <a:pos x="126" y="72"/>
                  </a:cxn>
                </a:cxnLst>
                <a:rect l="0" t="0" r="r" b="b"/>
                <a:pathLst>
                  <a:path w="252" h="232">
                    <a:moveTo>
                      <a:pt x="87" y="0"/>
                    </a:moveTo>
                    <a:lnTo>
                      <a:pt x="164" y="0"/>
                    </a:lnTo>
                    <a:lnTo>
                      <a:pt x="252" y="232"/>
                    </a:lnTo>
                    <a:lnTo>
                      <a:pt x="178" y="232"/>
                    </a:lnTo>
                    <a:lnTo>
                      <a:pt x="169" y="200"/>
                    </a:lnTo>
                    <a:lnTo>
                      <a:pt x="82" y="200"/>
                    </a:lnTo>
                    <a:lnTo>
                      <a:pt x="72" y="232"/>
                    </a:lnTo>
                    <a:lnTo>
                      <a:pt x="0" y="232"/>
                    </a:lnTo>
                    <a:lnTo>
                      <a:pt x="87" y="0"/>
                    </a:lnTo>
                    <a:close/>
                    <a:moveTo>
                      <a:pt x="126" y="72"/>
                    </a:moveTo>
                    <a:lnTo>
                      <a:pt x="97" y="152"/>
                    </a:lnTo>
                    <a:lnTo>
                      <a:pt x="154" y="152"/>
                    </a:lnTo>
                    <a:lnTo>
                      <a:pt x="126" y="72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12" name="Freeform 436"/>
              <p:cNvSpPr>
                <a:spLocks noEditPoints="1"/>
              </p:cNvSpPr>
              <p:nvPr/>
            </p:nvSpPr>
            <p:spPr bwMode="auto">
              <a:xfrm>
                <a:off x="4840" y="3672"/>
                <a:ext cx="221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0"/>
                  </a:cxn>
                  <a:cxn ang="0">
                    <a:pos x="143" y="1"/>
                  </a:cxn>
                  <a:cxn ang="0">
                    <a:pos x="158" y="4"/>
                  </a:cxn>
                  <a:cxn ang="0">
                    <a:pos x="172" y="7"/>
                  </a:cxn>
                  <a:cxn ang="0">
                    <a:pos x="184" y="13"/>
                  </a:cxn>
                  <a:cxn ang="0">
                    <a:pos x="196" y="21"/>
                  </a:cxn>
                  <a:cxn ang="0">
                    <a:pos x="205" y="33"/>
                  </a:cxn>
                  <a:cxn ang="0">
                    <a:pos x="210" y="48"/>
                  </a:cxn>
                  <a:cxn ang="0">
                    <a:pos x="212" y="60"/>
                  </a:cxn>
                  <a:cxn ang="0">
                    <a:pos x="212" y="73"/>
                  </a:cxn>
                  <a:cxn ang="0">
                    <a:pos x="210" y="84"/>
                  </a:cxn>
                  <a:cxn ang="0">
                    <a:pos x="207" y="93"/>
                  </a:cxn>
                  <a:cxn ang="0">
                    <a:pos x="194" y="111"/>
                  </a:cxn>
                  <a:cxn ang="0">
                    <a:pos x="186" y="117"/>
                  </a:cxn>
                  <a:cxn ang="0">
                    <a:pos x="174" y="123"/>
                  </a:cxn>
                  <a:cxn ang="0">
                    <a:pos x="184" y="127"/>
                  </a:cxn>
                  <a:cxn ang="0">
                    <a:pos x="192" y="131"/>
                  </a:cxn>
                  <a:cxn ang="0">
                    <a:pos x="203" y="142"/>
                  </a:cxn>
                  <a:cxn ang="0">
                    <a:pos x="210" y="156"/>
                  </a:cxn>
                  <a:cxn ang="0">
                    <a:pos x="212" y="175"/>
                  </a:cxn>
                  <a:cxn ang="0">
                    <a:pos x="213" y="208"/>
                  </a:cxn>
                  <a:cxn ang="0">
                    <a:pos x="215" y="218"/>
                  </a:cxn>
                  <a:cxn ang="0">
                    <a:pos x="217" y="222"/>
                  </a:cxn>
                  <a:cxn ang="0">
                    <a:pos x="221" y="223"/>
                  </a:cxn>
                  <a:cxn ang="0">
                    <a:pos x="221" y="232"/>
                  </a:cxn>
                  <a:cxn ang="0">
                    <a:pos x="145" y="232"/>
                  </a:cxn>
                  <a:cxn ang="0">
                    <a:pos x="143" y="217"/>
                  </a:cxn>
                  <a:cxn ang="0">
                    <a:pos x="141" y="202"/>
                  </a:cxn>
                  <a:cxn ang="0">
                    <a:pos x="140" y="176"/>
                  </a:cxn>
                  <a:cxn ang="0">
                    <a:pos x="138" y="166"/>
                  </a:cxn>
                  <a:cxn ang="0">
                    <a:pos x="131" y="159"/>
                  </a:cxn>
                  <a:cxn ang="0">
                    <a:pos x="121" y="154"/>
                  </a:cxn>
                  <a:cxn ang="0">
                    <a:pos x="115" y="152"/>
                  </a:cxn>
                  <a:cxn ang="0">
                    <a:pos x="106" y="151"/>
                  </a:cxn>
                  <a:cxn ang="0">
                    <a:pos x="73" y="151"/>
                  </a:cxn>
                  <a:cxn ang="0">
                    <a:pos x="73" y="232"/>
                  </a:cxn>
                  <a:cxn ang="0">
                    <a:pos x="0" y="232"/>
                  </a:cxn>
                  <a:cxn ang="0">
                    <a:pos x="0" y="0"/>
                  </a:cxn>
                  <a:cxn ang="0">
                    <a:pos x="73" y="55"/>
                  </a:cxn>
                  <a:cxn ang="0">
                    <a:pos x="73" y="100"/>
                  </a:cxn>
                  <a:cxn ang="0">
                    <a:pos x="110" y="100"/>
                  </a:cxn>
                  <a:cxn ang="0">
                    <a:pos x="122" y="100"/>
                  </a:cxn>
                  <a:cxn ang="0">
                    <a:pos x="133" y="96"/>
                  </a:cxn>
                  <a:cxn ang="0">
                    <a:pos x="140" y="89"/>
                  </a:cxn>
                  <a:cxn ang="0">
                    <a:pos x="143" y="84"/>
                  </a:cxn>
                  <a:cxn ang="0">
                    <a:pos x="143" y="77"/>
                  </a:cxn>
                  <a:cxn ang="0">
                    <a:pos x="141" y="69"/>
                  </a:cxn>
                  <a:cxn ang="0">
                    <a:pos x="139" y="64"/>
                  </a:cxn>
                  <a:cxn ang="0">
                    <a:pos x="131" y="58"/>
                  </a:cxn>
                  <a:cxn ang="0">
                    <a:pos x="120" y="55"/>
                  </a:cxn>
                  <a:cxn ang="0">
                    <a:pos x="107" y="55"/>
                  </a:cxn>
                  <a:cxn ang="0">
                    <a:pos x="73" y="55"/>
                  </a:cxn>
                </a:cxnLst>
                <a:rect l="0" t="0" r="r" b="b"/>
                <a:pathLst>
                  <a:path w="221" h="232">
                    <a:moveTo>
                      <a:pt x="0" y="0"/>
                    </a:moveTo>
                    <a:lnTo>
                      <a:pt x="112" y="0"/>
                    </a:lnTo>
                    <a:lnTo>
                      <a:pt x="143" y="1"/>
                    </a:lnTo>
                    <a:lnTo>
                      <a:pt x="158" y="4"/>
                    </a:lnTo>
                    <a:lnTo>
                      <a:pt x="172" y="7"/>
                    </a:lnTo>
                    <a:lnTo>
                      <a:pt x="184" y="13"/>
                    </a:lnTo>
                    <a:lnTo>
                      <a:pt x="196" y="21"/>
                    </a:lnTo>
                    <a:lnTo>
                      <a:pt x="205" y="33"/>
                    </a:lnTo>
                    <a:lnTo>
                      <a:pt x="210" y="48"/>
                    </a:lnTo>
                    <a:lnTo>
                      <a:pt x="212" y="60"/>
                    </a:lnTo>
                    <a:lnTo>
                      <a:pt x="212" y="73"/>
                    </a:lnTo>
                    <a:lnTo>
                      <a:pt x="210" y="84"/>
                    </a:lnTo>
                    <a:lnTo>
                      <a:pt x="207" y="93"/>
                    </a:lnTo>
                    <a:lnTo>
                      <a:pt x="194" y="111"/>
                    </a:lnTo>
                    <a:lnTo>
                      <a:pt x="186" y="117"/>
                    </a:lnTo>
                    <a:lnTo>
                      <a:pt x="174" y="123"/>
                    </a:lnTo>
                    <a:lnTo>
                      <a:pt x="184" y="127"/>
                    </a:lnTo>
                    <a:lnTo>
                      <a:pt x="192" y="131"/>
                    </a:lnTo>
                    <a:lnTo>
                      <a:pt x="203" y="142"/>
                    </a:lnTo>
                    <a:lnTo>
                      <a:pt x="210" y="156"/>
                    </a:lnTo>
                    <a:lnTo>
                      <a:pt x="212" y="175"/>
                    </a:lnTo>
                    <a:lnTo>
                      <a:pt x="213" y="208"/>
                    </a:lnTo>
                    <a:lnTo>
                      <a:pt x="215" y="218"/>
                    </a:lnTo>
                    <a:lnTo>
                      <a:pt x="217" y="222"/>
                    </a:lnTo>
                    <a:lnTo>
                      <a:pt x="221" y="223"/>
                    </a:lnTo>
                    <a:lnTo>
                      <a:pt x="221" y="232"/>
                    </a:lnTo>
                    <a:lnTo>
                      <a:pt x="145" y="232"/>
                    </a:lnTo>
                    <a:lnTo>
                      <a:pt x="143" y="217"/>
                    </a:lnTo>
                    <a:lnTo>
                      <a:pt x="141" y="202"/>
                    </a:lnTo>
                    <a:lnTo>
                      <a:pt x="140" y="176"/>
                    </a:lnTo>
                    <a:lnTo>
                      <a:pt x="138" y="166"/>
                    </a:lnTo>
                    <a:lnTo>
                      <a:pt x="131" y="159"/>
                    </a:lnTo>
                    <a:lnTo>
                      <a:pt x="121" y="154"/>
                    </a:lnTo>
                    <a:lnTo>
                      <a:pt x="115" y="152"/>
                    </a:lnTo>
                    <a:lnTo>
                      <a:pt x="106" y="151"/>
                    </a:lnTo>
                    <a:lnTo>
                      <a:pt x="73" y="151"/>
                    </a:lnTo>
                    <a:lnTo>
                      <a:pt x="73" y="232"/>
                    </a:lnTo>
                    <a:lnTo>
                      <a:pt x="0" y="232"/>
                    </a:lnTo>
                    <a:lnTo>
                      <a:pt x="0" y="0"/>
                    </a:lnTo>
                    <a:close/>
                    <a:moveTo>
                      <a:pt x="73" y="55"/>
                    </a:moveTo>
                    <a:lnTo>
                      <a:pt x="73" y="100"/>
                    </a:lnTo>
                    <a:lnTo>
                      <a:pt x="110" y="100"/>
                    </a:lnTo>
                    <a:lnTo>
                      <a:pt x="122" y="100"/>
                    </a:lnTo>
                    <a:lnTo>
                      <a:pt x="133" y="96"/>
                    </a:lnTo>
                    <a:lnTo>
                      <a:pt x="140" y="89"/>
                    </a:lnTo>
                    <a:lnTo>
                      <a:pt x="143" y="84"/>
                    </a:lnTo>
                    <a:lnTo>
                      <a:pt x="143" y="77"/>
                    </a:lnTo>
                    <a:lnTo>
                      <a:pt x="141" y="69"/>
                    </a:lnTo>
                    <a:lnTo>
                      <a:pt x="139" y="64"/>
                    </a:lnTo>
                    <a:lnTo>
                      <a:pt x="131" y="58"/>
                    </a:lnTo>
                    <a:lnTo>
                      <a:pt x="120" y="55"/>
                    </a:lnTo>
                    <a:lnTo>
                      <a:pt x="107" y="55"/>
                    </a:lnTo>
                    <a:lnTo>
                      <a:pt x="73" y="55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13" name="Rectangle 437"/>
              <p:cNvSpPr>
                <a:spLocks noChangeArrowheads="1"/>
              </p:cNvSpPr>
              <p:nvPr/>
            </p:nvSpPr>
            <p:spPr bwMode="auto">
              <a:xfrm>
                <a:off x="5077" y="3672"/>
                <a:ext cx="76" cy="232"/>
              </a:xfrm>
              <a:prstGeom prst="rect">
                <a:avLst/>
              </a:prstGeom>
              <a:solidFill>
                <a:srgbClr val="FFF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14" name="Freeform 438"/>
              <p:cNvSpPr>
                <a:spLocks/>
              </p:cNvSpPr>
              <p:nvPr/>
            </p:nvSpPr>
            <p:spPr bwMode="auto">
              <a:xfrm>
                <a:off x="5176" y="3666"/>
                <a:ext cx="209" cy="244"/>
              </a:xfrm>
              <a:custGeom>
                <a:avLst/>
                <a:gdLst/>
                <a:ahLst/>
                <a:cxnLst>
                  <a:cxn ang="0">
                    <a:pos x="132" y="73"/>
                  </a:cxn>
                  <a:cxn ang="0">
                    <a:pos x="125" y="59"/>
                  </a:cxn>
                  <a:cxn ang="0">
                    <a:pos x="111" y="53"/>
                  </a:cxn>
                  <a:cxn ang="0">
                    <a:pos x="86" y="54"/>
                  </a:cxn>
                  <a:cxn ang="0">
                    <a:pos x="77" y="63"/>
                  </a:cxn>
                  <a:cxn ang="0">
                    <a:pos x="77" y="73"/>
                  </a:cxn>
                  <a:cxn ang="0">
                    <a:pos x="84" y="80"/>
                  </a:cxn>
                  <a:cxn ang="0">
                    <a:pos x="129" y="93"/>
                  </a:cxn>
                  <a:cxn ang="0">
                    <a:pos x="141" y="95"/>
                  </a:cxn>
                  <a:cxn ang="0">
                    <a:pos x="184" y="114"/>
                  </a:cxn>
                  <a:cxn ang="0">
                    <a:pos x="199" y="129"/>
                  </a:cxn>
                  <a:cxn ang="0">
                    <a:pos x="208" y="152"/>
                  </a:cxn>
                  <a:cxn ang="0">
                    <a:pos x="207" y="181"/>
                  </a:cxn>
                  <a:cxn ang="0">
                    <a:pos x="197" y="206"/>
                  </a:cxn>
                  <a:cxn ang="0">
                    <a:pos x="178" y="227"/>
                  </a:cxn>
                  <a:cxn ang="0">
                    <a:pos x="151" y="238"/>
                  </a:cxn>
                  <a:cxn ang="0">
                    <a:pos x="91" y="244"/>
                  </a:cxn>
                  <a:cxn ang="0">
                    <a:pos x="45" y="234"/>
                  </a:cxn>
                  <a:cxn ang="0">
                    <a:pos x="19" y="214"/>
                  </a:cxn>
                  <a:cxn ang="0">
                    <a:pos x="2" y="184"/>
                  </a:cxn>
                  <a:cxn ang="0">
                    <a:pos x="72" y="165"/>
                  </a:cxn>
                  <a:cxn ang="0">
                    <a:pos x="78" y="180"/>
                  </a:cxn>
                  <a:cxn ang="0">
                    <a:pos x="92" y="187"/>
                  </a:cxn>
                  <a:cxn ang="0">
                    <a:pos x="112" y="190"/>
                  </a:cxn>
                  <a:cxn ang="0">
                    <a:pos x="131" y="184"/>
                  </a:cxn>
                  <a:cxn ang="0">
                    <a:pos x="136" y="174"/>
                  </a:cxn>
                  <a:cxn ang="0">
                    <a:pos x="132" y="162"/>
                  </a:cxn>
                  <a:cxn ang="0">
                    <a:pos x="108" y="152"/>
                  </a:cxn>
                  <a:cxn ang="0">
                    <a:pos x="83" y="146"/>
                  </a:cxn>
                  <a:cxn ang="0">
                    <a:pos x="34" y="128"/>
                  </a:cxn>
                  <a:cxn ang="0">
                    <a:pos x="15" y="112"/>
                  </a:cxn>
                  <a:cxn ang="0">
                    <a:pos x="5" y="87"/>
                  </a:cxn>
                  <a:cxn ang="0">
                    <a:pos x="5" y="60"/>
                  </a:cxn>
                  <a:cxn ang="0">
                    <a:pos x="14" y="37"/>
                  </a:cxn>
                  <a:cxn ang="0">
                    <a:pos x="31" y="19"/>
                  </a:cxn>
                  <a:cxn ang="0">
                    <a:pos x="55" y="6"/>
                  </a:cxn>
                  <a:cxn ang="0">
                    <a:pos x="83" y="0"/>
                  </a:cxn>
                  <a:cxn ang="0">
                    <a:pos x="145" y="6"/>
                  </a:cxn>
                  <a:cxn ang="0">
                    <a:pos x="172" y="17"/>
                  </a:cxn>
                  <a:cxn ang="0">
                    <a:pos x="193" y="41"/>
                  </a:cxn>
                  <a:cxn ang="0">
                    <a:pos x="203" y="73"/>
                  </a:cxn>
                </a:cxnLst>
                <a:rect l="0" t="0" r="r" b="b"/>
                <a:pathLst>
                  <a:path w="209" h="244">
                    <a:moveTo>
                      <a:pt x="203" y="73"/>
                    </a:moveTo>
                    <a:lnTo>
                      <a:pt x="132" y="73"/>
                    </a:lnTo>
                    <a:lnTo>
                      <a:pt x="130" y="65"/>
                    </a:lnTo>
                    <a:lnTo>
                      <a:pt x="125" y="59"/>
                    </a:lnTo>
                    <a:lnTo>
                      <a:pt x="119" y="55"/>
                    </a:lnTo>
                    <a:lnTo>
                      <a:pt x="111" y="53"/>
                    </a:lnTo>
                    <a:lnTo>
                      <a:pt x="93" y="53"/>
                    </a:lnTo>
                    <a:lnTo>
                      <a:pt x="86" y="54"/>
                    </a:lnTo>
                    <a:lnTo>
                      <a:pt x="79" y="59"/>
                    </a:lnTo>
                    <a:lnTo>
                      <a:pt x="77" y="63"/>
                    </a:lnTo>
                    <a:lnTo>
                      <a:pt x="76" y="68"/>
                    </a:lnTo>
                    <a:lnTo>
                      <a:pt x="77" y="73"/>
                    </a:lnTo>
                    <a:lnTo>
                      <a:pt x="79" y="77"/>
                    </a:lnTo>
                    <a:lnTo>
                      <a:pt x="84" y="80"/>
                    </a:lnTo>
                    <a:lnTo>
                      <a:pt x="91" y="83"/>
                    </a:lnTo>
                    <a:lnTo>
                      <a:pt x="129" y="93"/>
                    </a:lnTo>
                    <a:lnTo>
                      <a:pt x="136" y="94"/>
                    </a:lnTo>
                    <a:lnTo>
                      <a:pt x="141" y="95"/>
                    </a:lnTo>
                    <a:lnTo>
                      <a:pt x="164" y="103"/>
                    </a:lnTo>
                    <a:lnTo>
                      <a:pt x="184" y="114"/>
                    </a:lnTo>
                    <a:lnTo>
                      <a:pt x="193" y="121"/>
                    </a:lnTo>
                    <a:lnTo>
                      <a:pt x="199" y="129"/>
                    </a:lnTo>
                    <a:lnTo>
                      <a:pt x="206" y="141"/>
                    </a:lnTo>
                    <a:lnTo>
                      <a:pt x="208" y="152"/>
                    </a:lnTo>
                    <a:lnTo>
                      <a:pt x="209" y="167"/>
                    </a:lnTo>
                    <a:lnTo>
                      <a:pt x="207" y="181"/>
                    </a:lnTo>
                    <a:lnTo>
                      <a:pt x="203" y="195"/>
                    </a:lnTo>
                    <a:lnTo>
                      <a:pt x="197" y="206"/>
                    </a:lnTo>
                    <a:lnTo>
                      <a:pt x="188" y="218"/>
                    </a:lnTo>
                    <a:lnTo>
                      <a:pt x="178" y="227"/>
                    </a:lnTo>
                    <a:lnTo>
                      <a:pt x="165" y="233"/>
                    </a:lnTo>
                    <a:lnTo>
                      <a:pt x="151" y="238"/>
                    </a:lnTo>
                    <a:lnTo>
                      <a:pt x="122" y="243"/>
                    </a:lnTo>
                    <a:lnTo>
                      <a:pt x="91" y="244"/>
                    </a:lnTo>
                    <a:lnTo>
                      <a:pt x="60" y="239"/>
                    </a:lnTo>
                    <a:lnTo>
                      <a:pt x="45" y="234"/>
                    </a:lnTo>
                    <a:lnTo>
                      <a:pt x="33" y="227"/>
                    </a:lnTo>
                    <a:lnTo>
                      <a:pt x="19" y="214"/>
                    </a:lnTo>
                    <a:lnTo>
                      <a:pt x="9" y="200"/>
                    </a:lnTo>
                    <a:lnTo>
                      <a:pt x="2" y="184"/>
                    </a:lnTo>
                    <a:lnTo>
                      <a:pt x="0" y="165"/>
                    </a:lnTo>
                    <a:lnTo>
                      <a:pt x="72" y="165"/>
                    </a:lnTo>
                    <a:lnTo>
                      <a:pt x="74" y="172"/>
                    </a:lnTo>
                    <a:lnTo>
                      <a:pt x="78" y="180"/>
                    </a:lnTo>
                    <a:lnTo>
                      <a:pt x="84" y="185"/>
                    </a:lnTo>
                    <a:lnTo>
                      <a:pt x="92" y="187"/>
                    </a:lnTo>
                    <a:lnTo>
                      <a:pt x="102" y="190"/>
                    </a:lnTo>
                    <a:lnTo>
                      <a:pt x="112" y="190"/>
                    </a:lnTo>
                    <a:lnTo>
                      <a:pt x="122" y="187"/>
                    </a:lnTo>
                    <a:lnTo>
                      <a:pt x="131" y="184"/>
                    </a:lnTo>
                    <a:lnTo>
                      <a:pt x="135" y="179"/>
                    </a:lnTo>
                    <a:lnTo>
                      <a:pt x="136" y="174"/>
                    </a:lnTo>
                    <a:lnTo>
                      <a:pt x="136" y="167"/>
                    </a:lnTo>
                    <a:lnTo>
                      <a:pt x="132" y="162"/>
                    </a:lnTo>
                    <a:lnTo>
                      <a:pt x="122" y="157"/>
                    </a:lnTo>
                    <a:lnTo>
                      <a:pt x="108" y="152"/>
                    </a:lnTo>
                    <a:lnTo>
                      <a:pt x="95" y="150"/>
                    </a:lnTo>
                    <a:lnTo>
                      <a:pt x="83" y="146"/>
                    </a:lnTo>
                    <a:lnTo>
                      <a:pt x="58" y="138"/>
                    </a:lnTo>
                    <a:lnTo>
                      <a:pt x="34" y="128"/>
                    </a:lnTo>
                    <a:lnTo>
                      <a:pt x="24" y="122"/>
                    </a:lnTo>
                    <a:lnTo>
                      <a:pt x="15" y="112"/>
                    </a:lnTo>
                    <a:lnTo>
                      <a:pt x="9" y="100"/>
                    </a:lnTo>
                    <a:lnTo>
                      <a:pt x="5" y="87"/>
                    </a:lnTo>
                    <a:lnTo>
                      <a:pt x="4" y="73"/>
                    </a:lnTo>
                    <a:lnTo>
                      <a:pt x="5" y="60"/>
                    </a:lnTo>
                    <a:lnTo>
                      <a:pt x="9" y="48"/>
                    </a:lnTo>
                    <a:lnTo>
                      <a:pt x="14" y="37"/>
                    </a:lnTo>
                    <a:lnTo>
                      <a:pt x="21" y="27"/>
                    </a:lnTo>
                    <a:lnTo>
                      <a:pt x="31" y="19"/>
                    </a:lnTo>
                    <a:lnTo>
                      <a:pt x="43" y="11"/>
                    </a:lnTo>
                    <a:lnTo>
                      <a:pt x="55" y="6"/>
                    </a:lnTo>
                    <a:lnTo>
                      <a:pt x="68" y="2"/>
                    </a:lnTo>
                    <a:lnTo>
                      <a:pt x="83" y="0"/>
                    </a:lnTo>
                    <a:lnTo>
                      <a:pt x="115" y="0"/>
                    </a:lnTo>
                    <a:lnTo>
                      <a:pt x="145" y="6"/>
                    </a:lnTo>
                    <a:lnTo>
                      <a:pt x="159" y="11"/>
                    </a:lnTo>
                    <a:lnTo>
                      <a:pt x="172" y="17"/>
                    </a:lnTo>
                    <a:lnTo>
                      <a:pt x="184" y="29"/>
                    </a:lnTo>
                    <a:lnTo>
                      <a:pt x="193" y="41"/>
                    </a:lnTo>
                    <a:lnTo>
                      <a:pt x="199" y="56"/>
                    </a:lnTo>
                    <a:lnTo>
                      <a:pt x="203" y="73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69816" name="Freeform 440"/>
            <p:cNvSpPr>
              <a:spLocks/>
            </p:cNvSpPr>
            <p:nvPr/>
          </p:nvSpPr>
          <p:spPr bwMode="auto">
            <a:xfrm>
              <a:off x="4562" y="3864"/>
              <a:ext cx="38" cy="4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3" y="40"/>
                </a:cxn>
                <a:cxn ang="0">
                  <a:pos x="38" y="0"/>
                </a:cxn>
                <a:cxn ang="0">
                  <a:pos x="0" y="15"/>
                </a:cxn>
              </a:cxnLst>
              <a:rect l="0" t="0" r="r" b="b"/>
              <a:pathLst>
                <a:path w="38" h="40">
                  <a:moveTo>
                    <a:pt x="0" y="15"/>
                  </a:moveTo>
                  <a:lnTo>
                    <a:pt x="23" y="40"/>
                  </a:lnTo>
                  <a:lnTo>
                    <a:pt x="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17" name="Freeform 441"/>
            <p:cNvSpPr>
              <a:spLocks/>
            </p:cNvSpPr>
            <p:nvPr/>
          </p:nvSpPr>
          <p:spPr bwMode="auto">
            <a:xfrm>
              <a:off x="4740" y="3872"/>
              <a:ext cx="23" cy="3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3" y="32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23" h="32">
                  <a:moveTo>
                    <a:pt x="0" y="7"/>
                  </a:moveTo>
                  <a:lnTo>
                    <a:pt x="23" y="32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18" name="Freeform 442"/>
            <p:cNvSpPr>
              <a:spLocks/>
            </p:cNvSpPr>
            <p:nvPr/>
          </p:nvSpPr>
          <p:spPr bwMode="auto">
            <a:xfrm>
              <a:off x="4725" y="3647"/>
              <a:ext cx="2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4" y="25"/>
                </a:cxn>
                <a:cxn ang="0">
                  <a:pos x="0" y="25"/>
                </a:cxn>
                <a:cxn ang="0">
                  <a:pos x="1" y="0"/>
                </a:cxn>
              </a:cxnLst>
              <a:rect l="0" t="0" r="r" b="b"/>
              <a:pathLst>
                <a:path w="24" h="25">
                  <a:moveTo>
                    <a:pt x="1" y="0"/>
                  </a:moveTo>
                  <a:lnTo>
                    <a:pt x="24" y="25"/>
                  </a:lnTo>
                  <a:lnTo>
                    <a:pt x="0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19" name="Freeform 443"/>
            <p:cNvSpPr>
              <a:spLocks/>
            </p:cNvSpPr>
            <p:nvPr/>
          </p:nvSpPr>
          <p:spPr bwMode="auto">
            <a:xfrm>
              <a:off x="5077" y="3647"/>
              <a:ext cx="76" cy="2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6" y="25"/>
                </a:cxn>
                <a:cxn ang="0">
                  <a:pos x="0" y="25"/>
                </a:cxn>
                <a:cxn ang="0">
                  <a:pos x="53" y="0"/>
                </a:cxn>
              </a:cxnLst>
              <a:rect l="0" t="0" r="r" b="b"/>
              <a:pathLst>
                <a:path w="76" h="25">
                  <a:moveTo>
                    <a:pt x="53" y="0"/>
                  </a:moveTo>
                  <a:lnTo>
                    <a:pt x="76" y="25"/>
                  </a:lnTo>
                  <a:lnTo>
                    <a:pt x="0" y="2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0" name="Freeform 444"/>
            <p:cNvSpPr>
              <a:spLocks/>
            </p:cNvSpPr>
            <p:nvPr/>
          </p:nvSpPr>
          <p:spPr bwMode="auto">
            <a:xfrm>
              <a:off x="5218" y="3808"/>
              <a:ext cx="29" cy="2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9" y="20"/>
                </a:cxn>
                <a:cxn ang="0">
                  <a:pos x="0" y="20"/>
                </a:cxn>
                <a:cxn ang="0">
                  <a:pos x="8" y="0"/>
                </a:cxn>
              </a:cxnLst>
              <a:rect l="0" t="0" r="r" b="b"/>
              <a:pathLst>
                <a:path w="29" h="20">
                  <a:moveTo>
                    <a:pt x="8" y="0"/>
                  </a:moveTo>
                  <a:lnTo>
                    <a:pt x="29" y="20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1" name="Freeform 445"/>
            <p:cNvSpPr>
              <a:spLocks/>
            </p:cNvSpPr>
            <p:nvPr/>
          </p:nvSpPr>
          <p:spPr bwMode="auto">
            <a:xfrm>
              <a:off x="4387" y="3861"/>
              <a:ext cx="22" cy="4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2" y="43"/>
                </a:cxn>
                <a:cxn ang="0">
                  <a:pos x="22" y="0"/>
                </a:cxn>
                <a:cxn ang="0">
                  <a:pos x="0" y="18"/>
                </a:cxn>
              </a:cxnLst>
              <a:rect l="0" t="0" r="r" b="b"/>
              <a:pathLst>
                <a:path w="22" h="43">
                  <a:moveTo>
                    <a:pt x="0" y="18"/>
                  </a:moveTo>
                  <a:lnTo>
                    <a:pt x="22" y="43"/>
                  </a:lnTo>
                  <a:lnTo>
                    <a:pt x="2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2" name="Freeform 446"/>
            <p:cNvSpPr>
              <a:spLocks/>
            </p:cNvSpPr>
            <p:nvPr/>
          </p:nvSpPr>
          <p:spPr bwMode="auto">
            <a:xfrm>
              <a:off x="5009" y="3599"/>
              <a:ext cx="33" cy="3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" y="31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7" y="19"/>
                </a:cxn>
                <a:cxn ang="0">
                  <a:pos x="22" y="1"/>
                </a:cxn>
                <a:cxn ang="0">
                  <a:pos x="32" y="0"/>
                </a:cxn>
                <a:cxn ang="0">
                  <a:pos x="33" y="30"/>
                </a:cxn>
                <a:cxn ang="0">
                  <a:pos x="25" y="30"/>
                </a:cxn>
                <a:cxn ang="0">
                  <a:pos x="25" y="10"/>
                </a:cxn>
                <a:cxn ang="0">
                  <a:pos x="20" y="30"/>
                </a:cxn>
                <a:cxn ang="0">
                  <a:pos x="14" y="30"/>
                </a:cxn>
                <a:cxn ang="0">
                  <a:pos x="8" y="11"/>
                </a:cxn>
                <a:cxn ang="0">
                  <a:pos x="9" y="31"/>
                </a:cxn>
              </a:cxnLst>
              <a:rect l="0" t="0" r="r" b="b"/>
              <a:pathLst>
                <a:path w="33" h="31">
                  <a:moveTo>
                    <a:pt x="9" y="31"/>
                  </a:moveTo>
                  <a:lnTo>
                    <a:pt x="1" y="3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7" y="19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33" y="30"/>
                  </a:lnTo>
                  <a:lnTo>
                    <a:pt x="25" y="30"/>
                  </a:lnTo>
                  <a:lnTo>
                    <a:pt x="25" y="10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8" y="1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3" name="Freeform 447"/>
            <p:cNvSpPr>
              <a:spLocks noEditPoints="1"/>
            </p:cNvSpPr>
            <p:nvPr/>
          </p:nvSpPr>
          <p:spPr bwMode="auto">
            <a:xfrm>
              <a:off x="5045" y="3599"/>
              <a:ext cx="30" cy="2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4"/>
                </a:cxn>
                <a:cxn ang="0">
                  <a:pos x="30" y="19"/>
                </a:cxn>
                <a:cxn ang="0">
                  <a:pos x="26" y="24"/>
                </a:cxn>
                <a:cxn ang="0">
                  <a:pos x="21" y="28"/>
                </a:cxn>
                <a:cxn ang="0">
                  <a:pos x="16" y="29"/>
                </a:cxn>
                <a:cxn ang="0">
                  <a:pos x="10" y="28"/>
                </a:cxn>
                <a:cxn ang="0">
                  <a:pos x="5" y="25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0" y="20"/>
                </a:cxn>
                <a:cxn ang="0">
                  <a:pos x="16" y="22"/>
                </a:cxn>
                <a:cxn ang="0">
                  <a:pos x="21" y="19"/>
                </a:cxn>
                <a:cxn ang="0">
                  <a:pos x="22" y="14"/>
                </a:cxn>
                <a:cxn ang="0">
                  <a:pos x="20" y="9"/>
                </a:cxn>
                <a:cxn ang="0">
                  <a:pos x="15" y="7"/>
                </a:cxn>
                <a:cxn ang="0">
                  <a:pos x="10" y="9"/>
                </a:cxn>
                <a:cxn ang="0">
                  <a:pos x="7" y="15"/>
                </a:cxn>
              </a:cxnLst>
              <a:rect l="0" t="0" r="r" b="b"/>
              <a:pathLst>
                <a:path w="30" h="29">
                  <a:moveTo>
                    <a:pt x="0" y="15"/>
                  </a:moveTo>
                  <a:lnTo>
                    <a:pt x="1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26" y="24"/>
                  </a:lnTo>
                  <a:lnTo>
                    <a:pt x="21" y="28"/>
                  </a:lnTo>
                  <a:lnTo>
                    <a:pt x="16" y="29"/>
                  </a:lnTo>
                  <a:lnTo>
                    <a:pt x="10" y="28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close/>
                  <a:moveTo>
                    <a:pt x="7" y="15"/>
                  </a:moveTo>
                  <a:lnTo>
                    <a:pt x="10" y="20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0" y="9"/>
                  </a:lnTo>
                  <a:lnTo>
                    <a:pt x="15" y="7"/>
                  </a:lnTo>
                  <a:lnTo>
                    <a:pt x="10" y="9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4" name="Freeform 448"/>
            <p:cNvSpPr>
              <a:spLocks/>
            </p:cNvSpPr>
            <p:nvPr/>
          </p:nvSpPr>
          <p:spPr bwMode="auto">
            <a:xfrm>
              <a:off x="5079" y="3596"/>
              <a:ext cx="22" cy="3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0"/>
                </a:cxn>
                <a:cxn ang="0">
                  <a:pos x="7" y="19"/>
                </a:cxn>
                <a:cxn ang="0">
                  <a:pos x="8" y="22"/>
                </a:cxn>
                <a:cxn ang="0">
                  <a:pos x="11" y="23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2" y="18"/>
                </a:cxn>
                <a:cxn ang="0">
                  <a:pos x="22" y="22"/>
                </a:cxn>
                <a:cxn ang="0">
                  <a:pos x="20" y="25"/>
                </a:cxn>
                <a:cxn ang="0">
                  <a:pos x="16" y="29"/>
                </a:cxn>
                <a:cxn ang="0">
                  <a:pos x="12" y="31"/>
                </a:cxn>
                <a:cxn ang="0">
                  <a:pos x="6" y="29"/>
                </a:cxn>
                <a:cxn ang="0">
                  <a:pos x="2" y="27"/>
                </a:cxn>
                <a:cxn ang="0">
                  <a:pos x="1" y="19"/>
                </a:cxn>
                <a:cxn ang="0">
                  <a:pos x="0" y="2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7" y="0"/>
                  </a:lnTo>
                  <a:lnTo>
                    <a:pt x="7" y="19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6" y="29"/>
                  </a:lnTo>
                  <a:lnTo>
                    <a:pt x="2" y="27"/>
                  </a:lnTo>
                  <a:lnTo>
                    <a:pt x="1" y="1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5" name="Freeform 449"/>
            <p:cNvSpPr>
              <a:spLocks/>
            </p:cNvSpPr>
            <p:nvPr/>
          </p:nvSpPr>
          <p:spPr bwMode="auto">
            <a:xfrm>
              <a:off x="5105" y="3595"/>
              <a:ext cx="17" cy="30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" y="3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24"/>
                </a:cxn>
                <a:cxn ang="0">
                  <a:pos x="17" y="23"/>
                </a:cxn>
                <a:cxn ang="0">
                  <a:pos x="17" y="29"/>
                </a:cxn>
              </a:cxnLst>
              <a:rect l="0" t="0" r="r" b="b"/>
              <a:pathLst>
                <a:path w="17" h="30">
                  <a:moveTo>
                    <a:pt x="17" y="29"/>
                  </a:moveTo>
                  <a:lnTo>
                    <a:pt x="1" y="30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4"/>
                  </a:lnTo>
                  <a:lnTo>
                    <a:pt x="17" y="23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6" name="Freeform 450"/>
            <p:cNvSpPr>
              <a:spLocks/>
            </p:cNvSpPr>
            <p:nvPr/>
          </p:nvSpPr>
          <p:spPr bwMode="auto">
            <a:xfrm>
              <a:off x="5123" y="3595"/>
              <a:ext cx="9" cy="29"/>
            </a:xfrm>
            <a:custGeom>
              <a:avLst/>
              <a:gdLst/>
              <a:ahLst/>
              <a:cxnLst>
                <a:cxn ang="0">
                  <a:pos x="9" y="29"/>
                </a:cxn>
                <a:cxn ang="0">
                  <a:pos x="1" y="29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9" y="29"/>
                </a:cxn>
              </a:cxnLst>
              <a:rect l="0" t="0" r="r" b="b"/>
              <a:pathLst>
                <a:path w="9" h="29">
                  <a:moveTo>
                    <a:pt x="9" y="29"/>
                  </a:moveTo>
                  <a:lnTo>
                    <a:pt x="1" y="29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7" name="Freeform 451"/>
            <p:cNvSpPr>
              <a:spLocks/>
            </p:cNvSpPr>
            <p:nvPr/>
          </p:nvSpPr>
          <p:spPr bwMode="auto">
            <a:xfrm>
              <a:off x="5135" y="3592"/>
              <a:ext cx="2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2" y="32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18" y="17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7" y="31"/>
                </a:cxn>
                <a:cxn ang="0">
                  <a:pos x="21" y="31"/>
                </a:cxn>
                <a:cxn ang="0">
                  <a:pos x="8" y="14"/>
                </a:cxn>
                <a:cxn ang="0">
                  <a:pos x="9" y="32"/>
                </a:cxn>
              </a:cxnLst>
              <a:rect l="0" t="0" r="r" b="b"/>
              <a:pathLst>
                <a:path w="27" h="32">
                  <a:moveTo>
                    <a:pt x="9" y="32"/>
                  </a:moveTo>
                  <a:lnTo>
                    <a:pt x="2" y="32"/>
                  </a:lnTo>
                  <a:lnTo>
                    <a:pt x="0" y="2"/>
                  </a:lnTo>
                  <a:lnTo>
                    <a:pt x="7" y="2"/>
                  </a:lnTo>
                  <a:lnTo>
                    <a:pt x="18" y="17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7" y="31"/>
                  </a:lnTo>
                  <a:lnTo>
                    <a:pt x="21" y="31"/>
                  </a:lnTo>
                  <a:lnTo>
                    <a:pt x="8" y="14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8" name="Freeform 452"/>
            <p:cNvSpPr>
              <a:spLocks noEditPoints="1"/>
            </p:cNvSpPr>
            <p:nvPr/>
          </p:nvSpPr>
          <p:spPr bwMode="auto">
            <a:xfrm>
              <a:off x="5177" y="3591"/>
              <a:ext cx="23" cy="30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30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18" y="1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0" y="15"/>
                </a:cxn>
                <a:cxn ang="0">
                  <a:pos x="15" y="20"/>
                </a:cxn>
                <a:cxn ang="0">
                  <a:pos x="23" y="29"/>
                </a:cxn>
                <a:cxn ang="0">
                  <a:pos x="14" y="30"/>
                </a:cxn>
                <a:cxn ang="0">
                  <a:pos x="8" y="20"/>
                </a:cxn>
                <a:cxn ang="0">
                  <a:pos x="9" y="30"/>
                </a:cxn>
                <a:cxn ang="0">
                  <a:pos x="8" y="14"/>
                </a:cxn>
                <a:cxn ang="0">
                  <a:pos x="13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8" y="14"/>
                </a:cxn>
              </a:cxnLst>
              <a:rect l="0" t="0" r="r" b="b"/>
              <a:pathLst>
                <a:path w="23" h="30">
                  <a:moveTo>
                    <a:pt x="9" y="30"/>
                  </a:moveTo>
                  <a:lnTo>
                    <a:pt x="1" y="30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0" y="15"/>
                  </a:lnTo>
                  <a:lnTo>
                    <a:pt x="15" y="20"/>
                  </a:lnTo>
                  <a:lnTo>
                    <a:pt x="23" y="29"/>
                  </a:lnTo>
                  <a:lnTo>
                    <a:pt x="14" y="30"/>
                  </a:lnTo>
                  <a:lnTo>
                    <a:pt x="8" y="20"/>
                  </a:lnTo>
                  <a:lnTo>
                    <a:pt x="9" y="30"/>
                  </a:lnTo>
                  <a:close/>
                  <a:moveTo>
                    <a:pt x="8" y="14"/>
                  </a:moveTo>
                  <a:lnTo>
                    <a:pt x="13" y="14"/>
                  </a:lnTo>
                  <a:lnTo>
                    <a:pt x="14" y="13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8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29" name="Freeform 453"/>
            <p:cNvSpPr>
              <a:spLocks noEditPoints="1"/>
            </p:cNvSpPr>
            <p:nvPr/>
          </p:nvSpPr>
          <p:spPr bwMode="auto">
            <a:xfrm>
              <a:off x="5201" y="3590"/>
              <a:ext cx="30" cy="2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7" y="0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29" y="9"/>
                </a:cxn>
                <a:cxn ang="0">
                  <a:pos x="30" y="14"/>
                </a:cxn>
                <a:cxn ang="0">
                  <a:pos x="30" y="20"/>
                </a:cxn>
                <a:cxn ang="0">
                  <a:pos x="27" y="25"/>
                </a:cxn>
                <a:cxn ang="0">
                  <a:pos x="22" y="28"/>
                </a:cxn>
                <a:cxn ang="0">
                  <a:pos x="17" y="29"/>
                </a:cxn>
                <a:cxn ang="0">
                  <a:pos x="10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1" y="20"/>
                </a:cxn>
                <a:cxn ang="0">
                  <a:pos x="17" y="23"/>
                </a:cxn>
                <a:cxn ang="0">
                  <a:pos x="22" y="20"/>
                </a:cxn>
                <a:cxn ang="0">
                  <a:pos x="23" y="14"/>
                </a:cxn>
                <a:cxn ang="0">
                  <a:pos x="20" y="9"/>
                </a:cxn>
                <a:cxn ang="0">
                  <a:pos x="15" y="8"/>
                </a:cxn>
                <a:cxn ang="0">
                  <a:pos x="10" y="9"/>
                </a:cxn>
                <a:cxn ang="0">
                  <a:pos x="9" y="15"/>
                </a:cxn>
              </a:cxnLst>
              <a:rect l="0" t="0" r="r" b="b"/>
              <a:pathLst>
                <a:path w="30" h="29">
                  <a:moveTo>
                    <a:pt x="0" y="15"/>
                  </a:move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7" y="4"/>
                  </a:lnTo>
                  <a:lnTo>
                    <a:pt x="29" y="9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27" y="25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close/>
                  <a:moveTo>
                    <a:pt x="9" y="15"/>
                  </a:moveTo>
                  <a:lnTo>
                    <a:pt x="11" y="20"/>
                  </a:lnTo>
                  <a:lnTo>
                    <a:pt x="17" y="23"/>
                  </a:lnTo>
                  <a:lnTo>
                    <a:pt x="22" y="20"/>
                  </a:lnTo>
                  <a:lnTo>
                    <a:pt x="23" y="14"/>
                  </a:lnTo>
                  <a:lnTo>
                    <a:pt x="20" y="9"/>
                  </a:lnTo>
                  <a:lnTo>
                    <a:pt x="15" y="8"/>
                  </a:lnTo>
                  <a:lnTo>
                    <a:pt x="10" y="9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0" name="Freeform 454"/>
            <p:cNvSpPr>
              <a:spLocks/>
            </p:cNvSpPr>
            <p:nvPr/>
          </p:nvSpPr>
          <p:spPr bwMode="auto">
            <a:xfrm>
              <a:off x="5235" y="3589"/>
              <a:ext cx="2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8" y="19"/>
                </a:cxn>
                <a:cxn ang="0">
                  <a:pos x="9" y="21"/>
                </a:cxn>
                <a:cxn ang="0">
                  <a:pos x="12" y="22"/>
                </a:cxn>
                <a:cxn ang="0">
                  <a:pos x="15" y="21"/>
                </a:cxn>
                <a:cxn ang="0">
                  <a:pos x="15" y="17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3" y="17"/>
                </a:cxn>
                <a:cxn ang="0">
                  <a:pos x="23" y="21"/>
                </a:cxn>
                <a:cxn ang="0">
                  <a:pos x="20" y="25"/>
                </a:cxn>
                <a:cxn ang="0">
                  <a:pos x="17" y="29"/>
                </a:cxn>
                <a:cxn ang="0">
                  <a:pos x="12" y="29"/>
                </a:cxn>
                <a:cxn ang="0">
                  <a:pos x="7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23" h="29">
                  <a:moveTo>
                    <a:pt x="0" y="0"/>
                  </a:moveTo>
                  <a:lnTo>
                    <a:pt x="7" y="0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3" y="17"/>
                  </a:lnTo>
                  <a:lnTo>
                    <a:pt x="23" y="21"/>
                  </a:lnTo>
                  <a:lnTo>
                    <a:pt x="20" y="25"/>
                  </a:lnTo>
                  <a:lnTo>
                    <a:pt x="17" y="29"/>
                  </a:lnTo>
                  <a:lnTo>
                    <a:pt x="12" y="29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1" name="Freeform 455"/>
            <p:cNvSpPr>
              <a:spLocks/>
            </p:cNvSpPr>
            <p:nvPr/>
          </p:nvSpPr>
          <p:spPr bwMode="auto">
            <a:xfrm>
              <a:off x="5260" y="3587"/>
              <a:ext cx="30" cy="29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8"/>
                </a:cxn>
                <a:cxn ang="0">
                  <a:pos x="27" y="24"/>
                </a:cxn>
                <a:cxn ang="0">
                  <a:pos x="23" y="28"/>
                </a:cxn>
                <a:cxn ang="0">
                  <a:pos x="17" y="29"/>
                </a:cxn>
                <a:cxn ang="0">
                  <a:pos x="11" y="29"/>
                </a:cxn>
                <a:cxn ang="0">
                  <a:pos x="6" y="28"/>
                </a:cxn>
                <a:cxn ang="0">
                  <a:pos x="2" y="23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3" y="3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21" y="9"/>
                </a:cxn>
                <a:cxn ang="0">
                  <a:pos x="13" y="7"/>
                </a:cxn>
                <a:cxn ang="0">
                  <a:pos x="8" y="9"/>
                </a:cxn>
                <a:cxn ang="0">
                  <a:pos x="7" y="16"/>
                </a:cxn>
                <a:cxn ang="0">
                  <a:pos x="9" y="21"/>
                </a:cxn>
                <a:cxn ang="0">
                  <a:pos x="13" y="23"/>
                </a:cxn>
                <a:cxn ang="0">
                  <a:pos x="18" y="22"/>
                </a:cxn>
                <a:cxn ang="0">
                  <a:pos x="22" y="18"/>
                </a:cxn>
                <a:cxn ang="0">
                  <a:pos x="13" y="18"/>
                </a:cxn>
                <a:cxn ang="0">
                  <a:pos x="13" y="13"/>
                </a:cxn>
                <a:cxn ang="0">
                  <a:pos x="30" y="12"/>
                </a:cxn>
              </a:cxnLst>
              <a:rect l="0" t="0" r="r" b="b"/>
              <a:pathLst>
                <a:path w="30" h="29">
                  <a:moveTo>
                    <a:pt x="30" y="12"/>
                  </a:moveTo>
                  <a:lnTo>
                    <a:pt x="30" y="18"/>
                  </a:lnTo>
                  <a:lnTo>
                    <a:pt x="27" y="24"/>
                  </a:lnTo>
                  <a:lnTo>
                    <a:pt x="23" y="28"/>
                  </a:lnTo>
                  <a:lnTo>
                    <a:pt x="17" y="29"/>
                  </a:lnTo>
                  <a:lnTo>
                    <a:pt x="11" y="29"/>
                  </a:lnTo>
                  <a:lnTo>
                    <a:pt x="6" y="28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21" y="9"/>
                  </a:lnTo>
                  <a:lnTo>
                    <a:pt x="13" y="7"/>
                  </a:lnTo>
                  <a:lnTo>
                    <a:pt x="8" y="9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2" name="Freeform 456"/>
            <p:cNvSpPr>
              <a:spLocks/>
            </p:cNvSpPr>
            <p:nvPr/>
          </p:nvSpPr>
          <p:spPr bwMode="auto">
            <a:xfrm>
              <a:off x="5292" y="3585"/>
              <a:ext cx="19" cy="30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3" y="30"/>
                </a:cxn>
                <a:cxn ang="0">
                  <a:pos x="0" y="1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9" y="11"/>
                </a:cxn>
                <a:cxn ang="0">
                  <a:pos x="18" y="11"/>
                </a:cxn>
                <a:cxn ang="0">
                  <a:pos x="18" y="18"/>
                </a:cxn>
                <a:cxn ang="0">
                  <a:pos x="9" y="19"/>
                </a:cxn>
                <a:cxn ang="0">
                  <a:pos x="9" y="24"/>
                </a:cxn>
                <a:cxn ang="0">
                  <a:pos x="18" y="23"/>
                </a:cxn>
                <a:cxn ang="0">
                  <a:pos x="19" y="29"/>
                </a:cxn>
              </a:cxnLst>
              <a:rect l="0" t="0" r="r" b="b"/>
              <a:pathLst>
                <a:path w="19" h="30">
                  <a:moveTo>
                    <a:pt x="19" y="29"/>
                  </a:moveTo>
                  <a:lnTo>
                    <a:pt x="3" y="30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9" y="11"/>
                  </a:lnTo>
                  <a:lnTo>
                    <a:pt x="18" y="11"/>
                  </a:lnTo>
                  <a:lnTo>
                    <a:pt x="18" y="18"/>
                  </a:lnTo>
                  <a:lnTo>
                    <a:pt x="9" y="19"/>
                  </a:lnTo>
                  <a:lnTo>
                    <a:pt x="9" y="24"/>
                  </a:lnTo>
                  <a:lnTo>
                    <a:pt x="18" y="23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F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3" name="Freeform 457"/>
            <p:cNvSpPr>
              <a:spLocks/>
            </p:cNvSpPr>
            <p:nvPr/>
          </p:nvSpPr>
          <p:spPr bwMode="auto">
            <a:xfrm>
              <a:off x="4701" y="3089"/>
              <a:ext cx="87" cy="10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5" y="5"/>
                </a:cxn>
                <a:cxn ang="0">
                  <a:pos x="17" y="13"/>
                </a:cxn>
                <a:cxn ang="0">
                  <a:pos x="9" y="22"/>
                </a:cxn>
                <a:cxn ang="0">
                  <a:pos x="4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1" y="65"/>
                </a:cxn>
                <a:cxn ang="0">
                  <a:pos x="4" y="75"/>
                </a:cxn>
                <a:cxn ang="0">
                  <a:pos x="9" y="84"/>
                </a:cxn>
                <a:cxn ang="0">
                  <a:pos x="17" y="92"/>
                </a:cxn>
                <a:cxn ang="0">
                  <a:pos x="24" y="99"/>
                </a:cxn>
                <a:cxn ang="0">
                  <a:pos x="34" y="104"/>
                </a:cxn>
                <a:cxn ang="0">
                  <a:pos x="46" y="105"/>
                </a:cxn>
                <a:cxn ang="0">
                  <a:pos x="58" y="105"/>
                </a:cxn>
                <a:cxn ang="0">
                  <a:pos x="72" y="101"/>
                </a:cxn>
                <a:cxn ang="0">
                  <a:pos x="87" y="94"/>
                </a:cxn>
                <a:cxn ang="0">
                  <a:pos x="71" y="94"/>
                </a:cxn>
                <a:cxn ang="0">
                  <a:pos x="58" y="91"/>
                </a:cxn>
                <a:cxn ang="0">
                  <a:pos x="47" y="87"/>
                </a:cxn>
                <a:cxn ang="0">
                  <a:pos x="38" y="82"/>
                </a:cxn>
                <a:cxn ang="0">
                  <a:pos x="30" y="75"/>
                </a:cxn>
                <a:cxn ang="0">
                  <a:pos x="25" y="67"/>
                </a:cxn>
                <a:cxn ang="0">
                  <a:pos x="22" y="51"/>
                </a:cxn>
                <a:cxn ang="0">
                  <a:pos x="22" y="34"/>
                </a:cxn>
                <a:cxn ang="0">
                  <a:pos x="25" y="19"/>
                </a:cxn>
                <a:cxn ang="0">
                  <a:pos x="32" y="7"/>
                </a:cxn>
                <a:cxn ang="0">
                  <a:pos x="38" y="0"/>
                </a:cxn>
              </a:cxnLst>
              <a:rect l="0" t="0" r="r" b="b"/>
              <a:pathLst>
                <a:path w="87" h="105">
                  <a:moveTo>
                    <a:pt x="38" y="0"/>
                  </a:moveTo>
                  <a:lnTo>
                    <a:pt x="25" y="5"/>
                  </a:lnTo>
                  <a:lnTo>
                    <a:pt x="17" y="13"/>
                  </a:lnTo>
                  <a:lnTo>
                    <a:pt x="9" y="22"/>
                  </a:lnTo>
                  <a:lnTo>
                    <a:pt x="4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1" y="65"/>
                  </a:lnTo>
                  <a:lnTo>
                    <a:pt x="4" y="75"/>
                  </a:lnTo>
                  <a:lnTo>
                    <a:pt x="9" y="84"/>
                  </a:lnTo>
                  <a:lnTo>
                    <a:pt x="17" y="92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6" y="105"/>
                  </a:lnTo>
                  <a:lnTo>
                    <a:pt x="58" y="105"/>
                  </a:lnTo>
                  <a:lnTo>
                    <a:pt x="72" y="101"/>
                  </a:lnTo>
                  <a:lnTo>
                    <a:pt x="87" y="94"/>
                  </a:lnTo>
                  <a:lnTo>
                    <a:pt x="71" y="94"/>
                  </a:lnTo>
                  <a:lnTo>
                    <a:pt x="58" y="91"/>
                  </a:lnTo>
                  <a:lnTo>
                    <a:pt x="47" y="87"/>
                  </a:lnTo>
                  <a:lnTo>
                    <a:pt x="38" y="82"/>
                  </a:lnTo>
                  <a:lnTo>
                    <a:pt x="30" y="75"/>
                  </a:lnTo>
                  <a:lnTo>
                    <a:pt x="25" y="67"/>
                  </a:lnTo>
                  <a:lnTo>
                    <a:pt x="22" y="51"/>
                  </a:lnTo>
                  <a:lnTo>
                    <a:pt x="22" y="34"/>
                  </a:lnTo>
                  <a:lnTo>
                    <a:pt x="25" y="19"/>
                  </a:lnTo>
                  <a:lnTo>
                    <a:pt x="32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4" name="Oval 458"/>
            <p:cNvSpPr>
              <a:spLocks noChangeArrowheads="1"/>
            </p:cNvSpPr>
            <p:nvPr/>
          </p:nvSpPr>
          <p:spPr bwMode="auto">
            <a:xfrm>
              <a:off x="4570" y="3548"/>
              <a:ext cx="20" cy="18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5" name="Oval 459"/>
            <p:cNvSpPr>
              <a:spLocks noChangeArrowheads="1"/>
            </p:cNvSpPr>
            <p:nvPr/>
          </p:nvSpPr>
          <p:spPr bwMode="auto">
            <a:xfrm>
              <a:off x="4594" y="3526"/>
              <a:ext cx="20" cy="17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6" name="Oval 460"/>
            <p:cNvSpPr>
              <a:spLocks noChangeArrowheads="1"/>
            </p:cNvSpPr>
            <p:nvPr/>
          </p:nvSpPr>
          <p:spPr bwMode="auto">
            <a:xfrm>
              <a:off x="4867" y="3558"/>
              <a:ext cx="20" cy="18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7" name="Oval 461"/>
            <p:cNvSpPr>
              <a:spLocks noChangeArrowheads="1"/>
            </p:cNvSpPr>
            <p:nvPr/>
          </p:nvSpPr>
          <p:spPr bwMode="auto">
            <a:xfrm>
              <a:off x="4843" y="3571"/>
              <a:ext cx="20" cy="19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8" name="Oval 462"/>
            <p:cNvSpPr>
              <a:spLocks noChangeArrowheads="1"/>
            </p:cNvSpPr>
            <p:nvPr/>
          </p:nvSpPr>
          <p:spPr bwMode="auto">
            <a:xfrm>
              <a:off x="4801" y="3571"/>
              <a:ext cx="20" cy="19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39" name="Oval 463"/>
            <p:cNvSpPr>
              <a:spLocks noChangeArrowheads="1"/>
            </p:cNvSpPr>
            <p:nvPr/>
          </p:nvSpPr>
          <p:spPr bwMode="auto">
            <a:xfrm>
              <a:off x="4826" y="3556"/>
              <a:ext cx="20" cy="18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0" name="Oval 464"/>
            <p:cNvSpPr>
              <a:spLocks noChangeArrowheads="1"/>
            </p:cNvSpPr>
            <p:nvPr/>
          </p:nvSpPr>
          <p:spPr bwMode="auto">
            <a:xfrm>
              <a:off x="4889" y="3565"/>
              <a:ext cx="20" cy="19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1" name="Oval 465"/>
            <p:cNvSpPr>
              <a:spLocks noChangeArrowheads="1"/>
            </p:cNvSpPr>
            <p:nvPr/>
          </p:nvSpPr>
          <p:spPr bwMode="auto">
            <a:xfrm>
              <a:off x="4922" y="3585"/>
              <a:ext cx="20" cy="19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2" name="Oval 466"/>
            <p:cNvSpPr>
              <a:spLocks noChangeArrowheads="1"/>
            </p:cNvSpPr>
            <p:nvPr/>
          </p:nvSpPr>
          <p:spPr bwMode="auto">
            <a:xfrm>
              <a:off x="5226" y="3526"/>
              <a:ext cx="22" cy="17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3" name="Oval 467"/>
            <p:cNvSpPr>
              <a:spLocks noChangeArrowheads="1"/>
            </p:cNvSpPr>
            <p:nvPr/>
          </p:nvSpPr>
          <p:spPr bwMode="auto">
            <a:xfrm>
              <a:off x="5250" y="3526"/>
              <a:ext cx="21" cy="17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4" name="Oval 468"/>
            <p:cNvSpPr>
              <a:spLocks noChangeArrowheads="1"/>
            </p:cNvSpPr>
            <p:nvPr/>
          </p:nvSpPr>
          <p:spPr bwMode="auto">
            <a:xfrm>
              <a:off x="5260" y="3505"/>
              <a:ext cx="21" cy="19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5" name="Oval 469"/>
            <p:cNvSpPr>
              <a:spLocks noChangeArrowheads="1"/>
            </p:cNvSpPr>
            <p:nvPr/>
          </p:nvSpPr>
          <p:spPr bwMode="auto">
            <a:xfrm>
              <a:off x="5286" y="3519"/>
              <a:ext cx="21" cy="18"/>
            </a:xfrm>
            <a:prstGeom prst="ellipse">
              <a:avLst/>
            </a:prstGeom>
            <a:solidFill>
              <a:srgbClr val="FFD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6" name="Oval 470"/>
            <p:cNvSpPr>
              <a:spLocks noChangeArrowheads="1"/>
            </p:cNvSpPr>
            <p:nvPr/>
          </p:nvSpPr>
          <p:spPr bwMode="auto">
            <a:xfrm>
              <a:off x="4587" y="3538"/>
              <a:ext cx="21" cy="19"/>
            </a:xfrm>
            <a:prstGeom prst="ellipse">
              <a:avLst/>
            </a:prstGeom>
            <a:solidFill>
              <a:srgbClr val="FF0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7" name="Oval 471"/>
            <p:cNvSpPr>
              <a:spLocks noChangeArrowheads="1"/>
            </p:cNvSpPr>
            <p:nvPr/>
          </p:nvSpPr>
          <p:spPr bwMode="auto">
            <a:xfrm>
              <a:off x="4803" y="3562"/>
              <a:ext cx="22" cy="18"/>
            </a:xfrm>
            <a:prstGeom prst="ellipse">
              <a:avLst/>
            </a:prstGeom>
            <a:solidFill>
              <a:srgbClr val="FF0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9848" name="Oval 472"/>
            <p:cNvSpPr>
              <a:spLocks noChangeArrowheads="1"/>
            </p:cNvSpPr>
            <p:nvPr/>
          </p:nvSpPr>
          <p:spPr bwMode="auto">
            <a:xfrm>
              <a:off x="4893" y="3577"/>
              <a:ext cx="20" cy="19"/>
            </a:xfrm>
            <a:prstGeom prst="ellipse">
              <a:avLst/>
            </a:prstGeom>
            <a:solidFill>
              <a:srgbClr val="FF0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70318" name="Group 942"/>
          <p:cNvGrpSpPr>
            <a:grpSpLocks/>
          </p:cNvGrpSpPr>
          <p:nvPr/>
        </p:nvGrpSpPr>
        <p:grpSpPr bwMode="auto">
          <a:xfrm>
            <a:off x="6027738" y="4470400"/>
            <a:ext cx="1533525" cy="838200"/>
            <a:chOff x="2597" y="3352"/>
            <a:chExt cx="966" cy="528"/>
          </a:xfrm>
        </p:grpSpPr>
        <p:grpSp>
          <p:nvGrpSpPr>
            <p:cNvPr id="870049" name="Group 673"/>
            <p:cNvGrpSpPr>
              <a:grpSpLocks/>
            </p:cNvGrpSpPr>
            <p:nvPr/>
          </p:nvGrpSpPr>
          <p:grpSpPr bwMode="auto">
            <a:xfrm>
              <a:off x="2597" y="3352"/>
              <a:ext cx="954" cy="528"/>
              <a:chOff x="2597" y="3352"/>
              <a:chExt cx="954" cy="528"/>
            </a:xfrm>
          </p:grpSpPr>
          <p:sp>
            <p:nvSpPr>
              <p:cNvPr id="869849" name="Freeform 473"/>
              <p:cNvSpPr>
                <a:spLocks/>
              </p:cNvSpPr>
              <p:nvPr/>
            </p:nvSpPr>
            <p:spPr bwMode="auto">
              <a:xfrm>
                <a:off x="2939" y="3670"/>
                <a:ext cx="198" cy="96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" y="84"/>
                  </a:cxn>
                  <a:cxn ang="0">
                    <a:pos x="18" y="84"/>
                  </a:cxn>
                  <a:cxn ang="0">
                    <a:pos x="24" y="90"/>
                  </a:cxn>
                  <a:cxn ang="0">
                    <a:pos x="36" y="90"/>
                  </a:cxn>
                  <a:cxn ang="0">
                    <a:pos x="42" y="90"/>
                  </a:cxn>
                  <a:cxn ang="0">
                    <a:pos x="48" y="90"/>
                  </a:cxn>
                  <a:cxn ang="0">
                    <a:pos x="60" y="96"/>
                  </a:cxn>
                  <a:cxn ang="0">
                    <a:pos x="66" y="96"/>
                  </a:cxn>
                  <a:cxn ang="0">
                    <a:pos x="72" y="90"/>
                  </a:cxn>
                  <a:cxn ang="0">
                    <a:pos x="78" y="78"/>
                  </a:cxn>
                  <a:cxn ang="0">
                    <a:pos x="84" y="72"/>
                  </a:cxn>
                  <a:cxn ang="0">
                    <a:pos x="90" y="66"/>
                  </a:cxn>
                  <a:cxn ang="0">
                    <a:pos x="96" y="60"/>
                  </a:cxn>
                  <a:cxn ang="0">
                    <a:pos x="108" y="54"/>
                  </a:cxn>
                  <a:cxn ang="0">
                    <a:pos x="114" y="48"/>
                  </a:cxn>
                  <a:cxn ang="0">
                    <a:pos x="120" y="42"/>
                  </a:cxn>
                  <a:cxn ang="0">
                    <a:pos x="132" y="36"/>
                  </a:cxn>
                  <a:cxn ang="0">
                    <a:pos x="138" y="36"/>
                  </a:cxn>
                  <a:cxn ang="0">
                    <a:pos x="150" y="30"/>
                  </a:cxn>
                  <a:cxn ang="0">
                    <a:pos x="156" y="24"/>
                  </a:cxn>
                  <a:cxn ang="0">
                    <a:pos x="168" y="18"/>
                  </a:cxn>
                  <a:cxn ang="0">
                    <a:pos x="174" y="18"/>
                  </a:cxn>
                  <a:cxn ang="0">
                    <a:pos x="186" y="12"/>
                  </a:cxn>
                  <a:cxn ang="0">
                    <a:pos x="198" y="6"/>
                  </a:cxn>
                  <a:cxn ang="0">
                    <a:pos x="186" y="6"/>
                  </a:cxn>
                  <a:cxn ang="0">
                    <a:pos x="174" y="6"/>
                  </a:cxn>
                  <a:cxn ang="0">
                    <a:pos x="168" y="6"/>
                  </a:cxn>
                  <a:cxn ang="0">
                    <a:pos x="156" y="6"/>
                  </a:cxn>
                  <a:cxn ang="0">
                    <a:pos x="150" y="6"/>
                  </a:cxn>
                  <a:cxn ang="0">
                    <a:pos x="138" y="0"/>
                  </a:cxn>
                  <a:cxn ang="0">
                    <a:pos x="126" y="0"/>
                  </a:cxn>
                  <a:cxn ang="0">
                    <a:pos x="120" y="0"/>
                  </a:cxn>
                  <a:cxn ang="0">
                    <a:pos x="108" y="0"/>
                  </a:cxn>
                  <a:cxn ang="0">
                    <a:pos x="96" y="6"/>
                  </a:cxn>
                  <a:cxn ang="0">
                    <a:pos x="90" y="6"/>
                  </a:cxn>
                  <a:cxn ang="0">
                    <a:pos x="78" y="12"/>
                  </a:cxn>
                  <a:cxn ang="0">
                    <a:pos x="72" y="12"/>
                  </a:cxn>
                  <a:cxn ang="0">
                    <a:pos x="66" y="18"/>
                  </a:cxn>
                  <a:cxn ang="0">
                    <a:pos x="54" y="24"/>
                  </a:cxn>
                  <a:cxn ang="0">
                    <a:pos x="48" y="30"/>
                  </a:cxn>
                  <a:cxn ang="0">
                    <a:pos x="42" y="36"/>
                  </a:cxn>
                  <a:cxn ang="0">
                    <a:pos x="36" y="42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2" y="66"/>
                  </a:cxn>
                  <a:cxn ang="0">
                    <a:pos x="6" y="72"/>
                  </a:cxn>
                  <a:cxn ang="0">
                    <a:pos x="0" y="84"/>
                  </a:cxn>
                </a:cxnLst>
                <a:rect l="0" t="0" r="r" b="b"/>
                <a:pathLst>
                  <a:path w="198" h="96">
                    <a:moveTo>
                      <a:pt x="0" y="84"/>
                    </a:move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42" y="90"/>
                    </a:lnTo>
                    <a:lnTo>
                      <a:pt x="48" y="90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0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08" y="54"/>
                    </a:lnTo>
                    <a:lnTo>
                      <a:pt x="114" y="48"/>
                    </a:lnTo>
                    <a:lnTo>
                      <a:pt x="120" y="42"/>
                    </a:lnTo>
                    <a:lnTo>
                      <a:pt x="132" y="36"/>
                    </a:lnTo>
                    <a:lnTo>
                      <a:pt x="138" y="36"/>
                    </a:lnTo>
                    <a:lnTo>
                      <a:pt x="150" y="30"/>
                    </a:lnTo>
                    <a:lnTo>
                      <a:pt x="156" y="24"/>
                    </a:lnTo>
                    <a:lnTo>
                      <a:pt x="168" y="18"/>
                    </a:lnTo>
                    <a:lnTo>
                      <a:pt x="174" y="18"/>
                    </a:lnTo>
                    <a:lnTo>
                      <a:pt x="186" y="12"/>
                    </a:lnTo>
                    <a:lnTo>
                      <a:pt x="198" y="6"/>
                    </a:lnTo>
                    <a:lnTo>
                      <a:pt x="186" y="6"/>
                    </a:lnTo>
                    <a:lnTo>
                      <a:pt x="174" y="6"/>
                    </a:lnTo>
                    <a:lnTo>
                      <a:pt x="168" y="6"/>
                    </a:lnTo>
                    <a:lnTo>
                      <a:pt x="156" y="6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D9B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0" name="Freeform 474"/>
              <p:cNvSpPr>
                <a:spLocks/>
              </p:cNvSpPr>
              <p:nvPr/>
            </p:nvSpPr>
            <p:spPr bwMode="auto">
              <a:xfrm>
                <a:off x="3029" y="3670"/>
                <a:ext cx="264" cy="12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66" y="120"/>
                  </a:cxn>
                  <a:cxn ang="0">
                    <a:pos x="264" y="12"/>
                  </a:cxn>
                  <a:cxn ang="0">
                    <a:pos x="192" y="0"/>
                  </a:cxn>
                  <a:cxn ang="0">
                    <a:pos x="0" y="90"/>
                  </a:cxn>
                  <a:cxn ang="0">
                    <a:pos x="0" y="102"/>
                  </a:cxn>
                </a:cxnLst>
                <a:rect l="0" t="0" r="r" b="b"/>
                <a:pathLst>
                  <a:path w="264" h="120">
                    <a:moveTo>
                      <a:pt x="0" y="102"/>
                    </a:moveTo>
                    <a:lnTo>
                      <a:pt x="66" y="120"/>
                    </a:lnTo>
                    <a:lnTo>
                      <a:pt x="264" y="12"/>
                    </a:lnTo>
                    <a:lnTo>
                      <a:pt x="192" y="0"/>
                    </a:lnTo>
                    <a:lnTo>
                      <a:pt x="0" y="9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D9B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1" name="Freeform 475"/>
              <p:cNvSpPr>
                <a:spLocks/>
              </p:cNvSpPr>
              <p:nvPr/>
            </p:nvSpPr>
            <p:spPr bwMode="auto">
              <a:xfrm>
                <a:off x="3245" y="3724"/>
                <a:ext cx="276" cy="150"/>
              </a:xfrm>
              <a:custGeom>
                <a:avLst/>
                <a:gdLst/>
                <a:ahLst/>
                <a:cxnLst>
                  <a:cxn ang="0">
                    <a:pos x="66" y="150"/>
                  </a:cxn>
                  <a:cxn ang="0">
                    <a:pos x="54" y="150"/>
                  </a:cxn>
                  <a:cxn ang="0">
                    <a:pos x="48" y="144"/>
                  </a:cxn>
                  <a:cxn ang="0">
                    <a:pos x="42" y="144"/>
                  </a:cxn>
                  <a:cxn ang="0">
                    <a:pos x="30" y="138"/>
                  </a:cxn>
                  <a:cxn ang="0">
                    <a:pos x="24" y="132"/>
                  </a:cxn>
                  <a:cxn ang="0">
                    <a:pos x="12" y="132"/>
                  </a:cxn>
                  <a:cxn ang="0">
                    <a:pos x="6" y="126"/>
                  </a:cxn>
                  <a:cxn ang="0">
                    <a:pos x="0" y="126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2" y="102"/>
                  </a:cxn>
                  <a:cxn ang="0">
                    <a:pos x="18" y="96"/>
                  </a:cxn>
                  <a:cxn ang="0">
                    <a:pos x="30" y="90"/>
                  </a:cxn>
                  <a:cxn ang="0">
                    <a:pos x="42" y="84"/>
                  </a:cxn>
                  <a:cxn ang="0">
                    <a:pos x="54" y="72"/>
                  </a:cxn>
                  <a:cxn ang="0">
                    <a:pos x="66" y="66"/>
                  </a:cxn>
                  <a:cxn ang="0">
                    <a:pos x="78" y="60"/>
                  </a:cxn>
                  <a:cxn ang="0">
                    <a:pos x="90" y="54"/>
                  </a:cxn>
                  <a:cxn ang="0">
                    <a:pos x="102" y="42"/>
                  </a:cxn>
                  <a:cxn ang="0">
                    <a:pos x="114" y="36"/>
                  </a:cxn>
                  <a:cxn ang="0">
                    <a:pos x="126" y="30"/>
                  </a:cxn>
                  <a:cxn ang="0">
                    <a:pos x="138" y="24"/>
                  </a:cxn>
                  <a:cxn ang="0">
                    <a:pos x="150" y="18"/>
                  </a:cxn>
                  <a:cxn ang="0">
                    <a:pos x="162" y="12"/>
                  </a:cxn>
                  <a:cxn ang="0">
                    <a:pos x="180" y="6"/>
                  </a:cxn>
                  <a:cxn ang="0">
                    <a:pos x="192" y="0"/>
                  </a:cxn>
                  <a:cxn ang="0">
                    <a:pos x="204" y="0"/>
                  </a:cxn>
                  <a:cxn ang="0">
                    <a:pos x="216" y="6"/>
                  </a:cxn>
                  <a:cxn ang="0">
                    <a:pos x="222" y="12"/>
                  </a:cxn>
                  <a:cxn ang="0">
                    <a:pos x="234" y="12"/>
                  </a:cxn>
                  <a:cxn ang="0">
                    <a:pos x="246" y="18"/>
                  </a:cxn>
                  <a:cxn ang="0">
                    <a:pos x="252" y="24"/>
                  </a:cxn>
                  <a:cxn ang="0">
                    <a:pos x="264" y="24"/>
                  </a:cxn>
                  <a:cxn ang="0">
                    <a:pos x="276" y="30"/>
                  </a:cxn>
                  <a:cxn ang="0">
                    <a:pos x="258" y="36"/>
                  </a:cxn>
                  <a:cxn ang="0">
                    <a:pos x="246" y="42"/>
                  </a:cxn>
                  <a:cxn ang="0">
                    <a:pos x="228" y="48"/>
                  </a:cxn>
                  <a:cxn ang="0">
                    <a:pos x="216" y="54"/>
                  </a:cxn>
                  <a:cxn ang="0">
                    <a:pos x="204" y="66"/>
                  </a:cxn>
                  <a:cxn ang="0">
                    <a:pos x="192" y="72"/>
                  </a:cxn>
                  <a:cxn ang="0">
                    <a:pos x="174" y="78"/>
                  </a:cxn>
                  <a:cxn ang="0">
                    <a:pos x="162" y="90"/>
                  </a:cxn>
                  <a:cxn ang="0">
                    <a:pos x="150" y="96"/>
                  </a:cxn>
                  <a:cxn ang="0">
                    <a:pos x="138" y="102"/>
                  </a:cxn>
                  <a:cxn ang="0">
                    <a:pos x="126" y="108"/>
                  </a:cxn>
                  <a:cxn ang="0">
                    <a:pos x="114" y="120"/>
                  </a:cxn>
                  <a:cxn ang="0">
                    <a:pos x="102" y="126"/>
                  </a:cxn>
                  <a:cxn ang="0">
                    <a:pos x="90" y="138"/>
                  </a:cxn>
                  <a:cxn ang="0">
                    <a:pos x="78" y="144"/>
                  </a:cxn>
                  <a:cxn ang="0">
                    <a:pos x="66" y="150"/>
                  </a:cxn>
                </a:cxnLst>
                <a:rect l="0" t="0" r="r" b="b"/>
                <a:pathLst>
                  <a:path w="276" h="150">
                    <a:moveTo>
                      <a:pt x="66" y="150"/>
                    </a:moveTo>
                    <a:lnTo>
                      <a:pt x="54" y="150"/>
                    </a:lnTo>
                    <a:lnTo>
                      <a:pt x="48" y="144"/>
                    </a:lnTo>
                    <a:lnTo>
                      <a:pt x="42" y="144"/>
                    </a:lnTo>
                    <a:lnTo>
                      <a:pt x="30" y="138"/>
                    </a:lnTo>
                    <a:lnTo>
                      <a:pt x="24" y="132"/>
                    </a:lnTo>
                    <a:lnTo>
                      <a:pt x="12" y="132"/>
                    </a:lnTo>
                    <a:lnTo>
                      <a:pt x="6" y="126"/>
                    </a:lnTo>
                    <a:lnTo>
                      <a:pt x="0" y="12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2" y="102"/>
                    </a:lnTo>
                    <a:lnTo>
                      <a:pt x="18" y="96"/>
                    </a:lnTo>
                    <a:lnTo>
                      <a:pt x="30" y="90"/>
                    </a:lnTo>
                    <a:lnTo>
                      <a:pt x="42" y="84"/>
                    </a:lnTo>
                    <a:lnTo>
                      <a:pt x="54" y="72"/>
                    </a:lnTo>
                    <a:lnTo>
                      <a:pt x="66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02" y="42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138" y="24"/>
                    </a:lnTo>
                    <a:lnTo>
                      <a:pt x="150" y="18"/>
                    </a:lnTo>
                    <a:lnTo>
                      <a:pt x="162" y="12"/>
                    </a:lnTo>
                    <a:lnTo>
                      <a:pt x="180" y="6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16" y="6"/>
                    </a:lnTo>
                    <a:lnTo>
                      <a:pt x="222" y="12"/>
                    </a:lnTo>
                    <a:lnTo>
                      <a:pt x="234" y="12"/>
                    </a:lnTo>
                    <a:lnTo>
                      <a:pt x="246" y="18"/>
                    </a:lnTo>
                    <a:lnTo>
                      <a:pt x="252" y="24"/>
                    </a:lnTo>
                    <a:lnTo>
                      <a:pt x="264" y="24"/>
                    </a:lnTo>
                    <a:lnTo>
                      <a:pt x="276" y="30"/>
                    </a:lnTo>
                    <a:lnTo>
                      <a:pt x="258" y="36"/>
                    </a:lnTo>
                    <a:lnTo>
                      <a:pt x="246" y="42"/>
                    </a:lnTo>
                    <a:lnTo>
                      <a:pt x="228" y="48"/>
                    </a:lnTo>
                    <a:lnTo>
                      <a:pt x="216" y="54"/>
                    </a:lnTo>
                    <a:lnTo>
                      <a:pt x="204" y="66"/>
                    </a:lnTo>
                    <a:lnTo>
                      <a:pt x="192" y="72"/>
                    </a:lnTo>
                    <a:lnTo>
                      <a:pt x="174" y="78"/>
                    </a:lnTo>
                    <a:lnTo>
                      <a:pt x="162" y="90"/>
                    </a:lnTo>
                    <a:lnTo>
                      <a:pt x="150" y="96"/>
                    </a:lnTo>
                    <a:lnTo>
                      <a:pt x="138" y="102"/>
                    </a:lnTo>
                    <a:lnTo>
                      <a:pt x="126" y="108"/>
                    </a:lnTo>
                    <a:lnTo>
                      <a:pt x="114" y="120"/>
                    </a:lnTo>
                    <a:lnTo>
                      <a:pt x="102" y="126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50"/>
                    </a:lnTo>
                    <a:close/>
                  </a:path>
                </a:pathLst>
              </a:custGeom>
              <a:solidFill>
                <a:srgbClr val="D9B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2" name="Freeform 476"/>
              <p:cNvSpPr>
                <a:spLocks/>
              </p:cNvSpPr>
              <p:nvPr/>
            </p:nvSpPr>
            <p:spPr bwMode="auto">
              <a:xfrm>
                <a:off x="3143" y="3688"/>
                <a:ext cx="252" cy="138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6" y="120"/>
                  </a:cxn>
                  <a:cxn ang="0">
                    <a:pos x="12" y="120"/>
                  </a:cxn>
                  <a:cxn ang="0">
                    <a:pos x="18" y="126"/>
                  </a:cxn>
                  <a:cxn ang="0">
                    <a:pos x="30" y="126"/>
                  </a:cxn>
                  <a:cxn ang="0">
                    <a:pos x="36" y="132"/>
                  </a:cxn>
                  <a:cxn ang="0">
                    <a:pos x="42" y="132"/>
                  </a:cxn>
                  <a:cxn ang="0">
                    <a:pos x="54" y="138"/>
                  </a:cxn>
                  <a:cxn ang="0">
                    <a:pos x="60" y="138"/>
                  </a:cxn>
                  <a:cxn ang="0">
                    <a:pos x="66" y="132"/>
                  </a:cxn>
                  <a:cxn ang="0">
                    <a:pos x="78" y="126"/>
                  </a:cxn>
                  <a:cxn ang="0">
                    <a:pos x="90" y="120"/>
                  </a:cxn>
                  <a:cxn ang="0">
                    <a:pos x="102" y="114"/>
                  </a:cxn>
                  <a:cxn ang="0">
                    <a:pos x="108" y="108"/>
                  </a:cxn>
                  <a:cxn ang="0">
                    <a:pos x="120" y="96"/>
                  </a:cxn>
                  <a:cxn ang="0">
                    <a:pos x="132" y="90"/>
                  </a:cxn>
                  <a:cxn ang="0">
                    <a:pos x="144" y="84"/>
                  </a:cxn>
                  <a:cxn ang="0">
                    <a:pos x="156" y="78"/>
                  </a:cxn>
                  <a:cxn ang="0">
                    <a:pos x="168" y="72"/>
                  </a:cxn>
                  <a:cxn ang="0">
                    <a:pos x="180" y="60"/>
                  </a:cxn>
                  <a:cxn ang="0">
                    <a:pos x="198" y="54"/>
                  </a:cxn>
                  <a:cxn ang="0">
                    <a:pos x="210" y="48"/>
                  </a:cxn>
                  <a:cxn ang="0">
                    <a:pos x="222" y="36"/>
                  </a:cxn>
                  <a:cxn ang="0">
                    <a:pos x="240" y="30"/>
                  </a:cxn>
                  <a:cxn ang="0">
                    <a:pos x="252" y="24"/>
                  </a:cxn>
                  <a:cxn ang="0">
                    <a:pos x="246" y="18"/>
                  </a:cxn>
                  <a:cxn ang="0">
                    <a:pos x="234" y="18"/>
                  </a:cxn>
                  <a:cxn ang="0">
                    <a:pos x="222" y="18"/>
                  </a:cxn>
                  <a:cxn ang="0">
                    <a:pos x="210" y="12"/>
                  </a:cxn>
                  <a:cxn ang="0">
                    <a:pos x="198" y="12"/>
                  </a:cxn>
                  <a:cxn ang="0">
                    <a:pos x="186" y="6"/>
                  </a:cxn>
                  <a:cxn ang="0">
                    <a:pos x="180" y="6"/>
                  </a:cxn>
                  <a:cxn ang="0">
                    <a:pos x="168" y="0"/>
                  </a:cxn>
                  <a:cxn ang="0">
                    <a:pos x="156" y="6"/>
                  </a:cxn>
                  <a:cxn ang="0">
                    <a:pos x="144" y="12"/>
                  </a:cxn>
                  <a:cxn ang="0">
                    <a:pos x="132" y="18"/>
                  </a:cxn>
                  <a:cxn ang="0">
                    <a:pos x="120" y="24"/>
                  </a:cxn>
                  <a:cxn ang="0">
                    <a:pos x="108" y="30"/>
                  </a:cxn>
                  <a:cxn ang="0">
                    <a:pos x="96" y="36"/>
                  </a:cxn>
                  <a:cxn ang="0">
                    <a:pos x="90" y="42"/>
                  </a:cxn>
                  <a:cxn ang="0">
                    <a:pos x="78" y="48"/>
                  </a:cxn>
                  <a:cxn ang="0">
                    <a:pos x="66" y="54"/>
                  </a:cxn>
                  <a:cxn ang="0">
                    <a:pos x="60" y="66"/>
                  </a:cxn>
                  <a:cxn ang="0">
                    <a:pos x="48" y="72"/>
                  </a:cxn>
                  <a:cxn ang="0">
                    <a:pos x="36" y="78"/>
                  </a:cxn>
                  <a:cxn ang="0">
                    <a:pos x="24" y="84"/>
                  </a:cxn>
                  <a:cxn ang="0">
                    <a:pos x="18" y="90"/>
                  </a:cxn>
                  <a:cxn ang="0">
                    <a:pos x="6" y="96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4"/>
                  </a:cxn>
                </a:cxnLst>
                <a:rect l="0" t="0" r="r" b="b"/>
                <a:pathLst>
                  <a:path w="252" h="138">
                    <a:moveTo>
                      <a:pt x="0" y="114"/>
                    </a:moveTo>
                    <a:lnTo>
                      <a:pt x="6" y="120"/>
                    </a:lnTo>
                    <a:lnTo>
                      <a:pt x="12" y="120"/>
                    </a:lnTo>
                    <a:lnTo>
                      <a:pt x="18" y="126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60" y="138"/>
                    </a:lnTo>
                    <a:lnTo>
                      <a:pt x="66" y="132"/>
                    </a:lnTo>
                    <a:lnTo>
                      <a:pt x="78" y="126"/>
                    </a:lnTo>
                    <a:lnTo>
                      <a:pt x="90" y="120"/>
                    </a:lnTo>
                    <a:lnTo>
                      <a:pt x="102" y="114"/>
                    </a:lnTo>
                    <a:lnTo>
                      <a:pt x="108" y="108"/>
                    </a:lnTo>
                    <a:lnTo>
                      <a:pt x="120" y="96"/>
                    </a:lnTo>
                    <a:lnTo>
                      <a:pt x="132" y="90"/>
                    </a:lnTo>
                    <a:lnTo>
                      <a:pt x="144" y="84"/>
                    </a:lnTo>
                    <a:lnTo>
                      <a:pt x="156" y="78"/>
                    </a:lnTo>
                    <a:lnTo>
                      <a:pt x="168" y="72"/>
                    </a:lnTo>
                    <a:lnTo>
                      <a:pt x="180" y="60"/>
                    </a:lnTo>
                    <a:lnTo>
                      <a:pt x="198" y="54"/>
                    </a:lnTo>
                    <a:lnTo>
                      <a:pt x="210" y="48"/>
                    </a:lnTo>
                    <a:lnTo>
                      <a:pt x="222" y="36"/>
                    </a:lnTo>
                    <a:lnTo>
                      <a:pt x="240" y="30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34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68" y="0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32" y="18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36" y="78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D9B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3" name="Freeform 477"/>
              <p:cNvSpPr>
                <a:spLocks/>
              </p:cNvSpPr>
              <p:nvPr/>
            </p:nvSpPr>
            <p:spPr bwMode="auto">
              <a:xfrm>
                <a:off x="2879" y="3682"/>
                <a:ext cx="114" cy="72"/>
              </a:xfrm>
              <a:custGeom>
                <a:avLst/>
                <a:gdLst/>
                <a:ahLst/>
                <a:cxnLst>
                  <a:cxn ang="0">
                    <a:pos x="42" y="72"/>
                  </a:cxn>
                  <a:cxn ang="0">
                    <a:pos x="0" y="66"/>
                  </a:cxn>
                  <a:cxn ang="0">
                    <a:pos x="0" y="54"/>
                  </a:cxn>
                  <a:cxn ang="0">
                    <a:pos x="66" y="0"/>
                  </a:cxn>
                  <a:cxn ang="0">
                    <a:pos x="114" y="0"/>
                  </a:cxn>
                  <a:cxn ang="0">
                    <a:pos x="42" y="72"/>
                  </a:cxn>
                </a:cxnLst>
                <a:rect l="0" t="0" r="r" b="b"/>
                <a:pathLst>
                  <a:path w="114" h="72">
                    <a:moveTo>
                      <a:pt x="42" y="72"/>
                    </a:moveTo>
                    <a:lnTo>
                      <a:pt x="0" y="66"/>
                    </a:lnTo>
                    <a:lnTo>
                      <a:pt x="0" y="54"/>
                    </a:lnTo>
                    <a:lnTo>
                      <a:pt x="66" y="0"/>
                    </a:lnTo>
                    <a:lnTo>
                      <a:pt x="114" y="0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D9B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4" name="Freeform 478"/>
              <p:cNvSpPr>
                <a:spLocks/>
              </p:cNvSpPr>
              <p:nvPr/>
            </p:nvSpPr>
            <p:spPr bwMode="auto">
              <a:xfrm>
                <a:off x="2819" y="3688"/>
                <a:ext cx="90" cy="60"/>
              </a:xfrm>
              <a:custGeom>
                <a:avLst/>
                <a:gdLst/>
                <a:ahLst/>
                <a:cxnLst>
                  <a:cxn ang="0">
                    <a:pos x="42" y="54"/>
                  </a:cxn>
                  <a:cxn ang="0">
                    <a:pos x="0" y="60"/>
                  </a:cxn>
                  <a:cxn ang="0">
                    <a:pos x="66" y="0"/>
                  </a:cxn>
                  <a:cxn ang="0">
                    <a:pos x="90" y="0"/>
                  </a:cxn>
                  <a:cxn ang="0">
                    <a:pos x="42" y="54"/>
                  </a:cxn>
                </a:cxnLst>
                <a:rect l="0" t="0" r="r" b="b"/>
                <a:pathLst>
                  <a:path w="90" h="60">
                    <a:moveTo>
                      <a:pt x="42" y="54"/>
                    </a:moveTo>
                    <a:lnTo>
                      <a:pt x="0" y="60"/>
                    </a:lnTo>
                    <a:lnTo>
                      <a:pt x="66" y="0"/>
                    </a:lnTo>
                    <a:lnTo>
                      <a:pt x="90" y="0"/>
                    </a:lnTo>
                    <a:lnTo>
                      <a:pt x="42" y="54"/>
                    </a:lnTo>
                    <a:close/>
                  </a:path>
                </a:pathLst>
              </a:custGeom>
              <a:solidFill>
                <a:srgbClr val="D9B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5" name="Freeform 479"/>
              <p:cNvSpPr>
                <a:spLocks/>
              </p:cNvSpPr>
              <p:nvPr/>
            </p:nvSpPr>
            <p:spPr bwMode="auto">
              <a:xfrm>
                <a:off x="2783" y="3694"/>
                <a:ext cx="78" cy="5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8" y="12"/>
                  </a:cxn>
                  <a:cxn ang="0">
                    <a:pos x="78" y="0"/>
                  </a:cxn>
                  <a:cxn ang="0">
                    <a:pos x="24" y="54"/>
                  </a:cxn>
                  <a:cxn ang="0">
                    <a:pos x="0" y="54"/>
                  </a:cxn>
                </a:cxnLst>
                <a:rect l="0" t="0" r="r" b="b"/>
                <a:pathLst>
                  <a:path w="78" h="54">
                    <a:moveTo>
                      <a:pt x="0" y="54"/>
                    </a:moveTo>
                    <a:lnTo>
                      <a:pt x="48" y="12"/>
                    </a:lnTo>
                    <a:lnTo>
                      <a:pt x="78" y="0"/>
                    </a:lnTo>
                    <a:lnTo>
                      <a:pt x="24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9B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6" name="Freeform 480"/>
              <p:cNvSpPr>
                <a:spLocks/>
              </p:cNvSpPr>
              <p:nvPr/>
            </p:nvSpPr>
            <p:spPr bwMode="auto">
              <a:xfrm>
                <a:off x="2741" y="3718"/>
                <a:ext cx="54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30" y="30"/>
                  </a:cxn>
                  <a:cxn ang="0">
                    <a:pos x="0" y="36"/>
                  </a:cxn>
                </a:cxnLst>
                <a:rect l="0" t="0" r="r" b="b"/>
                <a:pathLst>
                  <a:path w="54" h="36">
                    <a:moveTo>
                      <a:pt x="0" y="36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3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9B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7" name="Freeform 481"/>
              <p:cNvSpPr>
                <a:spLocks/>
              </p:cNvSpPr>
              <p:nvPr/>
            </p:nvSpPr>
            <p:spPr bwMode="auto">
              <a:xfrm>
                <a:off x="3203" y="3664"/>
                <a:ext cx="348" cy="114"/>
              </a:xfrm>
              <a:custGeom>
                <a:avLst/>
                <a:gdLst/>
                <a:ahLst/>
                <a:cxnLst>
                  <a:cxn ang="0">
                    <a:pos x="330" y="114"/>
                  </a:cxn>
                  <a:cxn ang="0">
                    <a:pos x="312" y="102"/>
                  </a:cxn>
                  <a:cxn ang="0">
                    <a:pos x="288" y="96"/>
                  </a:cxn>
                  <a:cxn ang="0">
                    <a:pos x="270" y="84"/>
                  </a:cxn>
                  <a:cxn ang="0">
                    <a:pos x="246" y="78"/>
                  </a:cxn>
                  <a:cxn ang="0">
                    <a:pos x="228" y="72"/>
                  </a:cxn>
                  <a:cxn ang="0">
                    <a:pos x="204" y="60"/>
                  </a:cxn>
                  <a:cxn ang="0">
                    <a:pos x="186" y="54"/>
                  </a:cxn>
                  <a:cxn ang="0">
                    <a:pos x="168" y="48"/>
                  </a:cxn>
                  <a:cxn ang="0">
                    <a:pos x="144" y="42"/>
                  </a:cxn>
                  <a:cxn ang="0">
                    <a:pos x="126" y="36"/>
                  </a:cxn>
                  <a:cxn ang="0">
                    <a:pos x="102" y="30"/>
                  </a:cxn>
                  <a:cxn ang="0">
                    <a:pos x="84" y="30"/>
                  </a:cxn>
                  <a:cxn ang="0">
                    <a:pos x="60" y="24"/>
                  </a:cxn>
                  <a:cxn ang="0">
                    <a:pos x="42" y="18"/>
                  </a:cxn>
                  <a:cxn ang="0">
                    <a:pos x="24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8" y="6"/>
                  </a:cxn>
                  <a:cxn ang="0">
                    <a:pos x="24" y="6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66" y="0"/>
                  </a:cxn>
                  <a:cxn ang="0">
                    <a:pos x="84" y="6"/>
                  </a:cxn>
                  <a:cxn ang="0">
                    <a:pos x="108" y="6"/>
                  </a:cxn>
                  <a:cxn ang="0">
                    <a:pos x="126" y="12"/>
                  </a:cxn>
                  <a:cxn ang="0">
                    <a:pos x="144" y="18"/>
                  </a:cxn>
                  <a:cxn ang="0">
                    <a:pos x="162" y="24"/>
                  </a:cxn>
                  <a:cxn ang="0">
                    <a:pos x="180" y="30"/>
                  </a:cxn>
                  <a:cxn ang="0">
                    <a:pos x="198" y="30"/>
                  </a:cxn>
                  <a:cxn ang="0">
                    <a:pos x="222" y="36"/>
                  </a:cxn>
                  <a:cxn ang="0">
                    <a:pos x="240" y="42"/>
                  </a:cxn>
                  <a:cxn ang="0">
                    <a:pos x="258" y="48"/>
                  </a:cxn>
                  <a:cxn ang="0">
                    <a:pos x="276" y="54"/>
                  </a:cxn>
                  <a:cxn ang="0">
                    <a:pos x="294" y="60"/>
                  </a:cxn>
                  <a:cxn ang="0">
                    <a:pos x="312" y="72"/>
                  </a:cxn>
                  <a:cxn ang="0">
                    <a:pos x="330" y="78"/>
                  </a:cxn>
                  <a:cxn ang="0">
                    <a:pos x="348" y="84"/>
                  </a:cxn>
                  <a:cxn ang="0">
                    <a:pos x="342" y="90"/>
                  </a:cxn>
                  <a:cxn ang="0">
                    <a:pos x="342" y="96"/>
                  </a:cxn>
                  <a:cxn ang="0">
                    <a:pos x="336" y="108"/>
                  </a:cxn>
                  <a:cxn ang="0">
                    <a:pos x="330" y="114"/>
                  </a:cxn>
                </a:cxnLst>
                <a:rect l="0" t="0" r="r" b="b"/>
                <a:pathLst>
                  <a:path w="348" h="114">
                    <a:moveTo>
                      <a:pt x="330" y="114"/>
                    </a:moveTo>
                    <a:lnTo>
                      <a:pt x="312" y="102"/>
                    </a:lnTo>
                    <a:lnTo>
                      <a:pt x="288" y="96"/>
                    </a:lnTo>
                    <a:lnTo>
                      <a:pt x="270" y="84"/>
                    </a:lnTo>
                    <a:lnTo>
                      <a:pt x="246" y="78"/>
                    </a:lnTo>
                    <a:lnTo>
                      <a:pt x="228" y="72"/>
                    </a:lnTo>
                    <a:lnTo>
                      <a:pt x="204" y="60"/>
                    </a:lnTo>
                    <a:lnTo>
                      <a:pt x="186" y="54"/>
                    </a:lnTo>
                    <a:lnTo>
                      <a:pt x="168" y="48"/>
                    </a:lnTo>
                    <a:lnTo>
                      <a:pt x="144" y="42"/>
                    </a:lnTo>
                    <a:lnTo>
                      <a:pt x="126" y="36"/>
                    </a:lnTo>
                    <a:lnTo>
                      <a:pt x="102" y="30"/>
                    </a:lnTo>
                    <a:lnTo>
                      <a:pt x="84" y="30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84" y="6"/>
                    </a:lnTo>
                    <a:lnTo>
                      <a:pt x="108" y="6"/>
                    </a:lnTo>
                    <a:lnTo>
                      <a:pt x="126" y="12"/>
                    </a:lnTo>
                    <a:lnTo>
                      <a:pt x="144" y="18"/>
                    </a:lnTo>
                    <a:lnTo>
                      <a:pt x="162" y="24"/>
                    </a:lnTo>
                    <a:lnTo>
                      <a:pt x="180" y="30"/>
                    </a:lnTo>
                    <a:lnTo>
                      <a:pt x="198" y="30"/>
                    </a:lnTo>
                    <a:lnTo>
                      <a:pt x="222" y="36"/>
                    </a:lnTo>
                    <a:lnTo>
                      <a:pt x="240" y="42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94" y="60"/>
                    </a:lnTo>
                    <a:lnTo>
                      <a:pt x="312" y="72"/>
                    </a:lnTo>
                    <a:lnTo>
                      <a:pt x="330" y="78"/>
                    </a:lnTo>
                    <a:lnTo>
                      <a:pt x="348" y="84"/>
                    </a:lnTo>
                    <a:lnTo>
                      <a:pt x="342" y="90"/>
                    </a:lnTo>
                    <a:lnTo>
                      <a:pt x="342" y="96"/>
                    </a:lnTo>
                    <a:lnTo>
                      <a:pt x="336" y="108"/>
                    </a:lnTo>
                    <a:lnTo>
                      <a:pt x="330" y="11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8" name="Freeform 482"/>
              <p:cNvSpPr>
                <a:spLocks/>
              </p:cNvSpPr>
              <p:nvPr/>
            </p:nvSpPr>
            <p:spPr bwMode="auto">
              <a:xfrm>
                <a:off x="3203" y="3646"/>
                <a:ext cx="90" cy="6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4" y="0"/>
                  </a:cxn>
                  <a:cxn ang="0">
                    <a:pos x="60" y="0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78" y="12"/>
                  </a:cxn>
                  <a:cxn ang="0">
                    <a:pos x="84" y="18"/>
                  </a:cxn>
                  <a:cxn ang="0">
                    <a:pos x="84" y="24"/>
                  </a:cxn>
                  <a:cxn ang="0">
                    <a:pos x="90" y="30"/>
                  </a:cxn>
                  <a:cxn ang="0">
                    <a:pos x="84" y="36"/>
                  </a:cxn>
                  <a:cxn ang="0">
                    <a:pos x="84" y="42"/>
                  </a:cxn>
                  <a:cxn ang="0">
                    <a:pos x="78" y="48"/>
                  </a:cxn>
                  <a:cxn ang="0">
                    <a:pos x="72" y="48"/>
                  </a:cxn>
                  <a:cxn ang="0">
                    <a:pos x="66" y="54"/>
                  </a:cxn>
                  <a:cxn ang="0">
                    <a:pos x="60" y="54"/>
                  </a:cxn>
                  <a:cxn ang="0">
                    <a:pos x="54" y="60"/>
                  </a:cxn>
                  <a:cxn ang="0">
                    <a:pos x="42" y="60"/>
                  </a:cxn>
                  <a:cxn ang="0">
                    <a:pos x="30" y="60"/>
                  </a:cxn>
                  <a:cxn ang="0">
                    <a:pos x="24" y="54"/>
                  </a:cxn>
                  <a:cxn ang="0">
                    <a:pos x="18" y="54"/>
                  </a:cxn>
                  <a:cxn ang="0">
                    <a:pos x="12" y="48"/>
                  </a:cxn>
                  <a:cxn ang="0">
                    <a:pos x="6" y="48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8" y="6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42" y="0"/>
                  </a:cxn>
                </a:cxnLst>
                <a:rect l="0" t="0" r="r" b="b"/>
                <a:pathLst>
                  <a:path w="90" h="60">
                    <a:moveTo>
                      <a:pt x="42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8" y="12"/>
                    </a:lnTo>
                    <a:lnTo>
                      <a:pt x="84" y="18"/>
                    </a:lnTo>
                    <a:lnTo>
                      <a:pt x="84" y="24"/>
                    </a:lnTo>
                    <a:lnTo>
                      <a:pt x="90" y="30"/>
                    </a:lnTo>
                    <a:lnTo>
                      <a:pt x="84" y="36"/>
                    </a:lnTo>
                    <a:lnTo>
                      <a:pt x="84" y="42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54"/>
                    </a:lnTo>
                    <a:lnTo>
                      <a:pt x="54" y="60"/>
                    </a:lnTo>
                    <a:lnTo>
                      <a:pt x="42" y="60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59" name="Freeform 483"/>
              <p:cNvSpPr>
                <a:spLocks/>
              </p:cNvSpPr>
              <p:nvPr/>
            </p:nvSpPr>
            <p:spPr bwMode="auto">
              <a:xfrm>
                <a:off x="2855" y="3376"/>
                <a:ext cx="492" cy="318"/>
              </a:xfrm>
              <a:custGeom>
                <a:avLst/>
                <a:gdLst/>
                <a:ahLst/>
                <a:cxnLst>
                  <a:cxn ang="0">
                    <a:pos x="30" y="306"/>
                  </a:cxn>
                  <a:cxn ang="0">
                    <a:pos x="72" y="300"/>
                  </a:cxn>
                  <a:cxn ang="0">
                    <a:pos x="114" y="294"/>
                  </a:cxn>
                  <a:cxn ang="0">
                    <a:pos x="156" y="294"/>
                  </a:cxn>
                  <a:cxn ang="0">
                    <a:pos x="192" y="300"/>
                  </a:cxn>
                  <a:cxn ang="0">
                    <a:pos x="222" y="300"/>
                  </a:cxn>
                  <a:cxn ang="0">
                    <a:pos x="252" y="306"/>
                  </a:cxn>
                  <a:cxn ang="0">
                    <a:pos x="282" y="312"/>
                  </a:cxn>
                  <a:cxn ang="0">
                    <a:pos x="306" y="318"/>
                  </a:cxn>
                  <a:cxn ang="0">
                    <a:pos x="324" y="312"/>
                  </a:cxn>
                  <a:cxn ang="0">
                    <a:pos x="348" y="306"/>
                  </a:cxn>
                  <a:cxn ang="0">
                    <a:pos x="366" y="306"/>
                  </a:cxn>
                  <a:cxn ang="0">
                    <a:pos x="390" y="300"/>
                  </a:cxn>
                  <a:cxn ang="0">
                    <a:pos x="408" y="300"/>
                  </a:cxn>
                  <a:cxn ang="0">
                    <a:pos x="432" y="294"/>
                  </a:cxn>
                  <a:cxn ang="0">
                    <a:pos x="450" y="294"/>
                  </a:cxn>
                  <a:cxn ang="0">
                    <a:pos x="474" y="246"/>
                  </a:cxn>
                  <a:cxn ang="0">
                    <a:pos x="492" y="162"/>
                  </a:cxn>
                  <a:cxn ang="0">
                    <a:pos x="486" y="90"/>
                  </a:cxn>
                  <a:cxn ang="0">
                    <a:pos x="462" y="42"/>
                  </a:cxn>
                  <a:cxn ang="0">
                    <a:pos x="432" y="18"/>
                  </a:cxn>
                  <a:cxn ang="0">
                    <a:pos x="420" y="12"/>
                  </a:cxn>
                  <a:cxn ang="0">
                    <a:pos x="402" y="12"/>
                  </a:cxn>
                  <a:cxn ang="0">
                    <a:pos x="390" y="6"/>
                  </a:cxn>
                  <a:cxn ang="0">
                    <a:pos x="372" y="6"/>
                  </a:cxn>
                  <a:cxn ang="0">
                    <a:pos x="354" y="0"/>
                  </a:cxn>
                  <a:cxn ang="0">
                    <a:pos x="336" y="0"/>
                  </a:cxn>
                  <a:cxn ang="0">
                    <a:pos x="324" y="0"/>
                  </a:cxn>
                  <a:cxn ang="0">
                    <a:pos x="306" y="6"/>
                  </a:cxn>
                  <a:cxn ang="0">
                    <a:pos x="300" y="6"/>
                  </a:cxn>
                  <a:cxn ang="0">
                    <a:pos x="294" y="12"/>
                  </a:cxn>
                  <a:cxn ang="0">
                    <a:pos x="288" y="12"/>
                  </a:cxn>
                  <a:cxn ang="0">
                    <a:pos x="258" y="18"/>
                  </a:cxn>
                  <a:cxn ang="0">
                    <a:pos x="216" y="36"/>
                  </a:cxn>
                  <a:cxn ang="0">
                    <a:pos x="180" y="54"/>
                  </a:cxn>
                  <a:cxn ang="0">
                    <a:pos x="144" y="72"/>
                  </a:cxn>
                  <a:cxn ang="0">
                    <a:pos x="108" y="90"/>
                  </a:cxn>
                  <a:cxn ang="0">
                    <a:pos x="78" y="108"/>
                  </a:cxn>
                  <a:cxn ang="0">
                    <a:pos x="48" y="126"/>
                  </a:cxn>
                  <a:cxn ang="0">
                    <a:pos x="18" y="144"/>
                  </a:cxn>
                  <a:cxn ang="0">
                    <a:pos x="0" y="192"/>
                  </a:cxn>
                  <a:cxn ang="0">
                    <a:pos x="0" y="270"/>
                  </a:cxn>
                </a:cxnLst>
                <a:rect l="0" t="0" r="r" b="b"/>
                <a:pathLst>
                  <a:path w="492" h="318">
                    <a:moveTo>
                      <a:pt x="0" y="306"/>
                    </a:moveTo>
                    <a:lnTo>
                      <a:pt x="30" y="306"/>
                    </a:lnTo>
                    <a:lnTo>
                      <a:pt x="54" y="300"/>
                    </a:lnTo>
                    <a:lnTo>
                      <a:pt x="72" y="300"/>
                    </a:lnTo>
                    <a:lnTo>
                      <a:pt x="96" y="300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56" y="294"/>
                    </a:lnTo>
                    <a:lnTo>
                      <a:pt x="174" y="300"/>
                    </a:lnTo>
                    <a:lnTo>
                      <a:pt x="192" y="300"/>
                    </a:lnTo>
                    <a:lnTo>
                      <a:pt x="204" y="300"/>
                    </a:lnTo>
                    <a:lnTo>
                      <a:pt x="222" y="300"/>
                    </a:lnTo>
                    <a:lnTo>
                      <a:pt x="240" y="306"/>
                    </a:lnTo>
                    <a:lnTo>
                      <a:pt x="252" y="306"/>
                    </a:lnTo>
                    <a:lnTo>
                      <a:pt x="264" y="312"/>
                    </a:lnTo>
                    <a:lnTo>
                      <a:pt x="282" y="312"/>
                    </a:lnTo>
                    <a:lnTo>
                      <a:pt x="294" y="318"/>
                    </a:lnTo>
                    <a:lnTo>
                      <a:pt x="306" y="318"/>
                    </a:lnTo>
                    <a:lnTo>
                      <a:pt x="312" y="312"/>
                    </a:lnTo>
                    <a:lnTo>
                      <a:pt x="324" y="312"/>
                    </a:lnTo>
                    <a:lnTo>
                      <a:pt x="336" y="312"/>
                    </a:lnTo>
                    <a:lnTo>
                      <a:pt x="348" y="306"/>
                    </a:lnTo>
                    <a:lnTo>
                      <a:pt x="354" y="306"/>
                    </a:lnTo>
                    <a:lnTo>
                      <a:pt x="366" y="306"/>
                    </a:lnTo>
                    <a:lnTo>
                      <a:pt x="378" y="306"/>
                    </a:lnTo>
                    <a:lnTo>
                      <a:pt x="390" y="300"/>
                    </a:lnTo>
                    <a:lnTo>
                      <a:pt x="396" y="300"/>
                    </a:lnTo>
                    <a:lnTo>
                      <a:pt x="408" y="300"/>
                    </a:lnTo>
                    <a:lnTo>
                      <a:pt x="420" y="300"/>
                    </a:lnTo>
                    <a:lnTo>
                      <a:pt x="432" y="294"/>
                    </a:lnTo>
                    <a:lnTo>
                      <a:pt x="438" y="294"/>
                    </a:lnTo>
                    <a:lnTo>
                      <a:pt x="450" y="294"/>
                    </a:lnTo>
                    <a:lnTo>
                      <a:pt x="462" y="294"/>
                    </a:lnTo>
                    <a:lnTo>
                      <a:pt x="474" y="246"/>
                    </a:lnTo>
                    <a:lnTo>
                      <a:pt x="486" y="198"/>
                    </a:lnTo>
                    <a:lnTo>
                      <a:pt x="492" y="162"/>
                    </a:lnTo>
                    <a:lnTo>
                      <a:pt x="492" y="126"/>
                    </a:lnTo>
                    <a:lnTo>
                      <a:pt x="486" y="90"/>
                    </a:lnTo>
                    <a:lnTo>
                      <a:pt x="474" y="66"/>
                    </a:lnTo>
                    <a:lnTo>
                      <a:pt x="462" y="42"/>
                    </a:lnTo>
                    <a:lnTo>
                      <a:pt x="438" y="24"/>
                    </a:lnTo>
                    <a:lnTo>
                      <a:pt x="432" y="18"/>
                    </a:lnTo>
                    <a:lnTo>
                      <a:pt x="426" y="18"/>
                    </a:lnTo>
                    <a:lnTo>
                      <a:pt x="420" y="12"/>
                    </a:lnTo>
                    <a:lnTo>
                      <a:pt x="408" y="12"/>
                    </a:lnTo>
                    <a:lnTo>
                      <a:pt x="402" y="12"/>
                    </a:lnTo>
                    <a:lnTo>
                      <a:pt x="396" y="6"/>
                    </a:lnTo>
                    <a:lnTo>
                      <a:pt x="390" y="6"/>
                    </a:lnTo>
                    <a:lnTo>
                      <a:pt x="378" y="6"/>
                    </a:lnTo>
                    <a:lnTo>
                      <a:pt x="372" y="6"/>
                    </a:lnTo>
                    <a:lnTo>
                      <a:pt x="366" y="0"/>
                    </a:lnTo>
                    <a:lnTo>
                      <a:pt x="354" y="0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30" y="0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06" y="6"/>
                    </a:lnTo>
                    <a:lnTo>
                      <a:pt x="306" y="6"/>
                    </a:lnTo>
                    <a:lnTo>
                      <a:pt x="300" y="6"/>
                    </a:lnTo>
                    <a:lnTo>
                      <a:pt x="294" y="6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58" y="18"/>
                    </a:lnTo>
                    <a:lnTo>
                      <a:pt x="240" y="30"/>
                    </a:lnTo>
                    <a:lnTo>
                      <a:pt x="216" y="36"/>
                    </a:lnTo>
                    <a:lnTo>
                      <a:pt x="198" y="42"/>
                    </a:lnTo>
                    <a:lnTo>
                      <a:pt x="180" y="54"/>
                    </a:lnTo>
                    <a:lnTo>
                      <a:pt x="162" y="60"/>
                    </a:lnTo>
                    <a:lnTo>
                      <a:pt x="144" y="72"/>
                    </a:lnTo>
                    <a:lnTo>
                      <a:pt x="126" y="78"/>
                    </a:lnTo>
                    <a:lnTo>
                      <a:pt x="108" y="90"/>
                    </a:lnTo>
                    <a:lnTo>
                      <a:pt x="90" y="96"/>
                    </a:lnTo>
                    <a:lnTo>
                      <a:pt x="78" y="108"/>
                    </a:lnTo>
                    <a:lnTo>
                      <a:pt x="60" y="114"/>
                    </a:lnTo>
                    <a:lnTo>
                      <a:pt x="48" y="126"/>
                    </a:lnTo>
                    <a:lnTo>
                      <a:pt x="30" y="138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92"/>
                    </a:lnTo>
                    <a:lnTo>
                      <a:pt x="0" y="234"/>
                    </a:lnTo>
                    <a:lnTo>
                      <a:pt x="0" y="270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B3DE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0" name="Freeform 484"/>
              <p:cNvSpPr>
                <a:spLocks/>
              </p:cNvSpPr>
              <p:nvPr/>
            </p:nvSpPr>
            <p:spPr bwMode="auto">
              <a:xfrm>
                <a:off x="2867" y="3460"/>
                <a:ext cx="162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0" y="150"/>
                  </a:cxn>
                  <a:cxn ang="0">
                    <a:pos x="0" y="126"/>
                  </a:cxn>
                  <a:cxn ang="0">
                    <a:pos x="0" y="102"/>
                  </a:cxn>
                  <a:cxn ang="0">
                    <a:pos x="0" y="84"/>
                  </a:cxn>
                  <a:cxn ang="0">
                    <a:pos x="12" y="78"/>
                  </a:cxn>
                  <a:cxn ang="0">
                    <a:pos x="24" y="66"/>
                  </a:cxn>
                  <a:cxn ang="0">
                    <a:pos x="36" y="60"/>
                  </a:cxn>
                  <a:cxn ang="0">
                    <a:pos x="42" y="54"/>
                  </a:cxn>
                  <a:cxn ang="0">
                    <a:pos x="54" y="48"/>
                  </a:cxn>
                  <a:cxn ang="0">
                    <a:pos x="66" y="42"/>
                  </a:cxn>
                  <a:cxn ang="0">
                    <a:pos x="72" y="36"/>
                  </a:cxn>
                  <a:cxn ang="0">
                    <a:pos x="84" y="36"/>
                  </a:cxn>
                  <a:cxn ang="0">
                    <a:pos x="96" y="30"/>
                  </a:cxn>
                  <a:cxn ang="0">
                    <a:pos x="102" y="24"/>
                  </a:cxn>
                  <a:cxn ang="0">
                    <a:pos x="114" y="18"/>
                  </a:cxn>
                  <a:cxn ang="0">
                    <a:pos x="120" y="12"/>
                  </a:cxn>
                  <a:cxn ang="0">
                    <a:pos x="132" y="12"/>
                  </a:cxn>
                  <a:cxn ang="0">
                    <a:pos x="144" y="6"/>
                  </a:cxn>
                  <a:cxn ang="0">
                    <a:pos x="150" y="6"/>
                  </a:cxn>
                  <a:cxn ang="0">
                    <a:pos x="162" y="0"/>
                  </a:cxn>
                  <a:cxn ang="0">
                    <a:pos x="156" y="36"/>
                  </a:cxn>
                  <a:cxn ang="0">
                    <a:pos x="150" y="66"/>
                  </a:cxn>
                  <a:cxn ang="0">
                    <a:pos x="150" y="102"/>
                  </a:cxn>
                  <a:cxn ang="0">
                    <a:pos x="150" y="132"/>
                  </a:cxn>
                  <a:cxn ang="0">
                    <a:pos x="138" y="138"/>
                  </a:cxn>
                  <a:cxn ang="0">
                    <a:pos x="132" y="138"/>
                  </a:cxn>
                  <a:cxn ang="0">
                    <a:pos x="120" y="138"/>
                  </a:cxn>
                  <a:cxn ang="0">
                    <a:pos x="114" y="138"/>
                  </a:cxn>
                  <a:cxn ang="0">
                    <a:pos x="102" y="144"/>
                  </a:cxn>
                  <a:cxn ang="0">
                    <a:pos x="96" y="144"/>
                  </a:cxn>
                  <a:cxn ang="0">
                    <a:pos x="84" y="144"/>
                  </a:cxn>
                  <a:cxn ang="0">
                    <a:pos x="78" y="150"/>
                  </a:cxn>
                  <a:cxn ang="0">
                    <a:pos x="66" y="150"/>
                  </a:cxn>
                  <a:cxn ang="0">
                    <a:pos x="54" y="156"/>
                  </a:cxn>
                  <a:cxn ang="0">
                    <a:pos x="48" y="156"/>
                  </a:cxn>
                  <a:cxn ang="0">
                    <a:pos x="36" y="162"/>
                  </a:cxn>
                  <a:cxn ang="0">
                    <a:pos x="30" y="162"/>
                  </a:cxn>
                  <a:cxn ang="0">
                    <a:pos x="18" y="162"/>
                  </a:cxn>
                  <a:cxn ang="0">
                    <a:pos x="12" y="168"/>
                  </a:cxn>
                  <a:cxn ang="0">
                    <a:pos x="0" y="168"/>
                  </a:cxn>
                </a:cxnLst>
                <a:rect l="0" t="0" r="r" b="b"/>
                <a:pathLst>
                  <a:path w="162" h="168">
                    <a:moveTo>
                      <a:pt x="0" y="168"/>
                    </a:moveTo>
                    <a:lnTo>
                      <a:pt x="0" y="150"/>
                    </a:lnTo>
                    <a:lnTo>
                      <a:pt x="0" y="126"/>
                    </a:lnTo>
                    <a:lnTo>
                      <a:pt x="0" y="102"/>
                    </a:lnTo>
                    <a:lnTo>
                      <a:pt x="0" y="84"/>
                    </a:lnTo>
                    <a:lnTo>
                      <a:pt x="12" y="78"/>
                    </a:lnTo>
                    <a:lnTo>
                      <a:pt x="24" y="66"/>
                    </a:lnTo>
                    <a:lnTo>
                      <a:pt x="36" y="60"/>
                    </a:lnTo>
                    <a:lnTo>
                      <a:pt x="42" y="54"/>
                    </a:lnTo>
                    <a:lnTo>
                      <a:pt x="54" y="48"/>
                    </a:lnTo>
                    <a:lnTo>
                      <a:pt x="66" y="42"/>
                    </a:lnTo>
                    <a:lnTo>
                      <a:pt x="72" y="36"/>
                    </a:lnTo>
                    <a:lnTo>
                      <a:pt x="84" y="36"/>
                    </a:lnTo>
                    <a:lnTo>
                      <a:pt x="96" y="30"/>
                    </a:lnTo>
                    <a:lnTo>
                      <a:pt x="102" y="24"/>
                    </a:lnTo>
                    <a:lnTo>
                      <a:pt x="114" y="18"/>
                    </a:lnTo>
                    <a:lnTo>
                      <a:pt x="120" y="12"/>
                    </a:lnTo>
                    <a:lnTo>
                      <a:pt x="132" y="12"/>
                    </a:lnTo>
                    <a:lnTo>
                      <a:pt x="144" y="6"/>
                    </a:lnTo>
                    <a:lnTo>
                      <a:pt x="150" y="6"/>
                    </a:lnTo>
                    <a:lnTo>
                      <a:pt x="162" y="0"/>
                    </a:lnTo>
                    <a:lnTo>
                      <a:pt x="156" y="36"/>
                    </a:lnTo>
                    <a:lnTo>
                      <a:pt x="150" y="66"/>
                    </a:lnTo>
                    <a:lnTo>
                      <a:pt x="150" y="102"/>
                    </a:lnTo>
                    <a:lnTo>
                      <a:pt x="150" y="132"/>
                    </a:lnTo>
                    <a:lnTo>
                      <a:pt x="138" y="138"/>
                    </a:lnTo>
                    <a:lnTo>
                      <a:pt x="132" y="138"/>
                    </a:lnTo>
                    <a:lnTo>
                      <a:pt x="120" y="138"/>
                    </a:lnTo>
                    <a:lnTo>
                      <a:pt x="114" y="138"/>
                    </a:lnTo>
                    <a:lnTo>
                      <a:pt x="102" y="144"/>
                    </a:lnTo>
                    <a:lnTo>
                      <a:pt x="96" y="144"/>
                    </a:lnTo>
                    <a:lnTo>
                      <a:pt x="84" y="144"/>
                    </a:lnTo>
                    <a:lnTo>
                      <a:pt x="78" y="150"/>
                    </a:lnTo>
                    <a:lnTo>
                      <a:pt x="66" y="150"/>
                    </a:lnTo>
                    <a:lnTo>
                      <a:pt x="54" y="156"/>
                    </a:lnTo>
                    <a:lnTo>
                      <a:pt x="48" y="156"/>
                    </a:lnTo>
                    <a:lnTo>
                      <a:pt x="36" y="162"/>
                    </a:lnTo>
                    <a:lnTo>
                      <a:pt x="30" y="162"/>
                    </a:lnTo>
                    <a:lnTo>
                      <a:pt x="18" y="162"/>
                    </a:lnTo>
                    <a:lnTo>
                      <a:pt x="12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BDE3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1" name="Freeform 485"/>
              <p:cNvSpPr>
                <a:spLocks/>
              </p:cNvSpPr>
              <p:nvPr/>
            </p:nvSpPr>
            <p:spPr bwMode="auto">
              <a:xfrm>
                <a:off x="3035" y="3412"/>
                <a:ext cx="90" cy="174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2" y="66"/>
                  </a:cxn>
                  <a:cxn ang="0">
                    <a:pos x="6" y="102"/>
                  </a:cxn>
                  <a:cxn ang="0">
                    <a:pos x="0" y="138"/>
                  </a:cxn>
                  <a:cxn ang="0">
                    <a:pos x="6" y="174"/>
                  </a:cxn>
                  <a:cxn ang="0">
                    <a:pos x="12" y="174"/>
                  </a:cxn>
                  <a:cxn ang="0">
                    <a:pos x="24" y="168"/>
                  </a:cxn>
                  <a:cxn ang="0">
                    <a:pos x="30" y="168"/>
                  </a:cxn>
                  <a:cxn ang="0">
                    <a:pos x="36" y="168"/>
                  </a:cxn>
                  <a:cxn ang="0">
                    <a:pos x="48" y="162"/>
                  </a:cxn>
                  <a:cxn ang="0">
                    <a:pos x="54" y="162"/>
                  </a:cxn>
                  <a:cxn ang="0">
                    <a:pos x="60" y="162"/>
                  </a:cxn>
                  <a:cxn ang="0">
                    <a:pos x="72" y="162"/>
                  </a:cxn>
                  <a:cxn ang="0">
                    <a:pos x="72" y="138"/>
                  </a:cxn>
                  <a:cxn ang="0">
                    <a:pos x="66" y="120"/>
                  </a:cxn>
                  <a:cxn ang="0">
                    <a:pos x="72" y="102"/>
                  </a:cxn>
                  <a:cxn ang="0">
                    <a:pos x="72" y="78"/>
                  </a:cxn>
                  <a:cxn ang="0">
                    <a:pos x="72" y="60"/>
                  </a:cxn>
                  <a:cxn ang="0">
                    <a:pos x="78" y="42"/>
                  </a:cxn>
                  <a:cxn ang="0">
                    <a:pos x="84" y="18"/>
                  </a:cxn>
                  <a:cxn ang="0">
                    <a:pos x="90" y="0"/>
                  </a:cxn>
                  <a:cxn ang="0">
                    <a:pos x="78" y="6"/>
                  </a:cxn>
                  <a:cxn ang="0">
                    <a:pos x="72" y="6"/>
                  </a:cxn>
                  <a:cxn ang="0">
                    <a:pos x="60" y="12"/>
                  </a:cxn>
                  <a:cxn ang="0">
                    <a:pos x="54" y="12"/>
                  </a:cxn>
                  <a:cxn ang="0">
                    <a:pos x="48" y="18"/>
                  </a:cxn>
                  <a:cxn ang="0">
                    <a:pos x="36" y="24"/>
                  </a:cxn>
                  <a:cxn ang="0">
                    <a:pos x="30" y="24"/>
                  </a:cxn>
                  <a:cxn ang="0">
                    <a:pos x="18" y="30"/>
                  </a:cxn>
                </a:cxnLst>
                <a:rect l="0" t="0" r="r" b="b"/>
                <a:pathLst>
                  <a:path w="90" h="174">
                    <a:moveTo>
                      <a:pt x="18" y="30"/>
                    </a:moveTo>
                    <a:lnTo>
                      <a:pt x="12" y="66"/>
                    </a:lnTo>
                    <a:lnTo>
                      <a:pt x="6" y="102"/>
                    </a:lnTo>
                    <a:lnTo>
                      <a:pt x="0" y="13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6" y="16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2" y="138"/>
                    </a:lnTo>
                    <a:lnTo>
                      <a:pt x="66" y="120"/>
                    </a:lnTo>
                    <a:lnTo>
                      <a:pt x="72" y="102"/>
                    </a:lnTo>
                    <a:lnTo>
                      <a:pt x="72" y="78"/>
                    </a:lnTo>
                    <a:lnTo>
                      <a:pt x="72" y="60"/>
                    </a:lnTo>
                    <a:lnTo>
                      <a:pt x="78" y="42"/>
                    </a:lnTo>
                    <a:lnTo>
                      <a:pt x="84" y="18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DE3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2" name="Freeform 486"/>
              <p:cNvSpPr>
                <a:spLocks/>
              </p:cNvSpPr>
              <p:nvPr/>
            </p:nvSpPr>
            <p:spPr bwMode="auto">
              <a:xfrm>
                <a:off x="3125" y="3412"/>
                <a:ext cx="210" cy="150"/>
              </a:xfrm>
              <a:custGeom>
                <a:avLst/>
                <a:gdLst/>
                <a:ahLst/>
                <a:cxnLst>
                  <a:cxn ang="0">
                    <a:pos x="6" y="150"/>
                  </a:cxn>
                  <a:cxn ang="0">
                    <a:pos x="0" y="114"/>
                  </a:cxn>
                  <a:cxn ang="0">
                    <a:pos x="0" y="78"/>
                  </a:cxn>
                  <a:cxn ang="0">
                    <a:pos x="0" y="42"/>
                  </a:cxn>
                  <a:cxn ang="0">
                    <a:pos x="6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0"/>
                  </a:cxn>
                  <a:cxn ang="0">
                    <a:pos x="72" y="0"/>
                  </a:cxn>
                  <a:cxn ang="0">
                    <a:pos x="84" y="0"/>
                  </a:cxn>
                  <a:cxn ang="0">
                    <a:pos x="90" y="0"/>
                  </a:cxn>
                  <a:cxn ang="0">
                    <a:pos x="102" y="0"/>
                  </a:cxn>
                  <a:cxn ang="0">
                    <a:pos x="114" y="0"/>
                  </a:cxn>
                  <a:cxn ang="0">
                    <a:pos x="126" y="0"/>
                  </a:cxn>
                  <a:cxn ang="0">
                    <a:pos x="138" y="0"/>
                  </a:cxn>
                  <a:cxn ang="0">
                    <a:pos x="144" y="0"/>
                  </a:cxn>
                  <a:cxn ang="0">
                    <a:pos x="156" y="0"/>
                  </a:cxn>
                  <a:cxn ang="0">
                    <a:pos x="168" y="0"/>
                  </a:cxn>
                  <a:cxn ang="0">
                    <a:pos x="180" y="0"/>
                  </a:cxn>
                  <a:cxn ang="0">
                    <a:pos x="186" y="18"/>
                  </a:cxn>
                  <a:cxn ang="0">
                    <a:pos x="192" y="30"/>
                  </a:cxn>
                  <a:cxn ang="0">
                    <a:pos x="198" y="48"/>
                  </a:cxn>
                  <a:cxn ang="0">
                    <a:pos x="204" y="60"/>
                  </a:cxn>
                  <a:cxn ang="0">
                    <a:pos x="210" y="78"/>
                  </a:cxn>
                  <a:cxn ang="0">
                    <a:pos x="210" y="96"/>
                  </a:cxn>
                  <a:cxn ang="0">
                    <a:pos x="210" y="114"/>
                  </a:cxn>
                  <a:cxn ang="0">
                    <a:pos x="210" y="132"/>
                  </a:cxn>
                  <a:cxn ang="0">
                    <a:pos x="198" y="132"/>
                  </a:cxn>
                  <a:cxn ang="0">
                    <a:pos x="186" y="132"/>
                  </a:cxn>
                  <a:cxn ang="0">
                    <a:pos x="174" y="132"/>
                  </a:cxn>
                  <a:cxn ang="0">
                    <a:pos x="162" y="132"/>
                  </a:cxn>
                  <a:cxn ang="0">
                    <a:pos x="144" y="132"/>
                  </a:cxn>
                  <a:cxn ang="0">
                    <a:pos x="132" y="132"/>
                  </a:cxn>
                  <a:cxn ang="0">
                    <a:pos x="120" y="132"/>
                  </a:cxn>
                  <a:cxn ang="0">
                    <a:pos x="108" y="138"/>
                  </a:cxn>
                  <a:cxn ang="0">
                    <a:pos x="96" y="138"/>
                  </a:cxn>
                  <a:cxn ang="0">
                    <a:pos x="84" y="138"/>
                  </a:cxn>
                  <a:cxn ang="0">
                    <a:pos x="72" y="138"/>
                  </a:cxn>
                  <a:cxn ang="0">
                    <a:pos x="60" y="144"/>
                  </a:cxn>
                  <a:cxn ang="0">
                    <a:pos x="42" y="144"/>
                  </a:cxn>
                  <a:cxn ang="0">
                    <a:pos x="30" y="144"/>
                  </a:cxn>
                  <a:cxn ang="0">
                    <a:pos x="18" y="150"/>
                  </a:cxn>
                  <a:cxn ang="0">
                    <a:pos x="6" y="150"/>
                  </a:cxn>
                </a:cxnLst>
                <a:rect l="0" t="0" r="r" b="b"/>
                <a:pathLst>
                  <a:path w="210" h="150">
                    <a:moveTo>
                      <a:pt x="6" y="150"/>
                    </a:moveTo>
                    <a:lnTo>
                      <a:pt x="0" y="114"/>
                    </a:lnTo>
                    <a:lnTo>
                      <a:pt x="0" y="78"/>
                    </a:lnTo>
                    <a:lnTo>
                      <a:pt x="0" y="42"/>
                    </a:lnTo>
                    <a:lnTo>
                      <a:pt x="6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14" y="0"/>
                    </a:lnTo>
                    <a:lnTo>
                      <a:pt x="126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0"/>
                    </a:lnTo>
                    <a:lnTo>
                      <a:pt x="186" y="18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204" y="60"/>
                    </a:lnTo>
                    <a:lnTo>
                      <a:pt x="210" y="78"/>
                    </a:lnTo>
                    <a:lnTo>
                      <a:pt x="210" y="96"/>
                    </a:lnTo>
                    <a:lnTo>
                      <a:pt x="210" y="114"/>
                    </a:lnTo>
                    <a:lnTo>
                      <a:pt x="210" y="132"/>
                    </a:lnTo>
                    <a:lnTo>
                      <a:pt x="198" y="132"/>
                    </a:lnTo>
                    <a:lnTo>
                      <a:pt x="186" y="132"/>
                    </a:lnTo>
                    <a:lnTo>
                      <a:pt x="174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32" y="132"/>
                    </a:lnTo>
                    <a:lnTo>
                      <a:pt x="120" y="132"/>
                    </a:lnTo>
                    <a:lnTo>
                      <a:pt x="108" y="138"/>
                    </a:lnTo>
                    <a:lnTo>
                      <a:pt x="96" y="138"/>
                    </a:lnTo>
                    <a:lnTo>
                      <a:pt x="84" y="138"/>
                    </a:lnTo>
                    <a:lnTo>
                      <a:pt x="72" y="138"/>
                    </a:lnTo>
                    <a:lnTo>
                      <a:pt x="60" y="144"/>
                    </a:lnTo>
                    <a:lnTo>
                      <a:pt x="42" y="144"/>
                    </a:lnTo>
                    <a:lnTo>
                      <a:pt x="30" y="144"/>
                    </a:lnTo>
                    <a:lnTo>
                      <a:pt x="18" y="150"/>
                    </a:lnTo>
                    <a:lnTo>
                      <a:pt x="6" y="150"/>
                    </a:lnTo>
                    <a:close/>
                  </a:path>
                </a:pathLst>
              </a:custGeom>
              <a:solidFill>
                <a:srgbClr val="BDE3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3" name="Freeform 487"/>
              <p:cNvSpPr>
                <a:spLocks/>
              </p:cNvSpPr>
              <p:nvPr/>
            </p:nvSpPr>
            <p:spPr bwMode="auto">
              <a:xfrm>
                <a:off x="3149" y="3352"/>
                <a:ext cx="138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38" y="42"/>
                  </a:cxn>
                  <a:cxn ang="0">
                    <a:pos x="120" y="6"/>
                  </a:cxn>
                  <a:cxn ang="0">
                    <a:pos x="120" y="6"/>
                  </a:cxn>
                  <a:cxn ang="0">
                    <a:pos x="120" y="6"/>
                  </a:cxn>
                  <a:cxn ang="0">
                    <a:pos x="114" y="0"/>
                  </a:cxn>
                  <a:cxn ang="0">
                    <a:pos x="114" y="0"/>
                  </a:cxn>
                  <a:cxn ang="0">
                    <a:pos x="10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96" y="0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72" y="0"/>
                  </a:cxn>
                  <a:cxn ang="0">
                    <a:pos x="60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24" y="6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0" y="48"/>
                  </a:cxn>
                </a:cxnLst>
                <a:rect l="0" t="0" r="r" b="b"/>
                <a:pathLst>
                  <a:path w="138" h="48">
                    <a:moveTo>
                      <a:pt x="0" y="48"/>
                    </a:moveTo>
                    <a:lnTo>
                      <a:pt x="138" y="42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4" name="Freeform 488"/>
              <p:cNvSpPr>
                <a:spLocks/>
              </p:cNvSpPr>
              <p:nvPr/>
            </p:nvSpPr>
            <p:spPr bwMode="auto">
              <a:xfrm>
                <a:off x="2675" y="3532"/>
                <a:ext cx="168" cy="186"/>
              </a:xfrm>
              <a:custGeom>
                <a:avLst/>
                <a:gdLst/>
                <a:ahLst/>
                <a:cxnLst>
                  <a:cxn ang="0">
                    <a:pos x="12" y="186"/>
                  </a:cxn>
                  <a:cxn ang="0">
                    <a:pos x="18" y="186"/>
                  </a:cxn>
                  <a:cxn ang="0">
                    <a:pos x="30" y="180"/>
                  </a:cxn>
                  <a:cxn ang="0">
                    <a:pos x="36" y="180"/>
                  </a:cxn>
                  <a:cxn ang="0">
                    <a:pos x="48" y="174"/>
                  </a:cxn>
                  <a:cxn ang="0">
                    <a:pos x="54" y="174"/>
                  </a:cxn>
                  <a:cxn ang="0">
                    <a:pos x="66" y="168"/>
                  </a:cxn>
                  <a:cxn ang="0">
                    <a:pos x="78" y="168"/>
                  </a:cxn>
                  <a:cxn ang="0">
                    <a:pos x="84" y="168"/>
                  </a:cxn>
                  <a:cxn ang="0">
                    <a:pos x="96" y="162"/>
                  </a:cxn>
                  <a:cxn ang="0">
                    <a:pos x="102" y="162"/>
                  </a:cxn>
                  <a:cxn ang="0">
                    <a:pos x="114" y="162"/>
                  </a:cxn>
                  <a:cxn ang="0">
                    <a:pos x="126" y="156"/>
                  </a:cxn>
                  <a:cxn ang="0">
                    <a:pos x="132" y="156"/>
                  </a:cxn>
                  <a:cxn ang="0">
                    <a:pos x="144" y="156"/>
                  </a:cxn>
                  <a:cxn ang="0">
                    <a:pos x="156" y="150"/>
                  </a:cxn>
                  <a:cxn ang="0">
                    <a:pos x="162" y="150"/>
                  </a:cxn>
                  <a:cxn ang="0">
                    <a:pos x="162" y="114"/>
                  </a:cxn>
                  <a:cxn ang="0">
                    <a:pos x="162" y="78"/>
                  </a:cxn>
                  <a:cxn ang="0">
                    <a:pos x="162" y="36"/>
                  </a:cxn>
                  <a:cxn ang="0">
                    <a:pos x="168" y="0"/>
                  </a:cxn>
                  <a:cxn ang="0">
                    <a:pos x="156" y="6"/>
                  </a:cxn>
                  <a:cxn ang="0">
                    <a:pos x="144" y="12"/>
                  </a:cxn>
                  <a:cxn ang="0">
                    <a:pos x="138" y="18"/>
                  </a:cxn>
                  <a:cxn ang="0">
                    <a:pos x="126" y="24"/>
                  </a:cxn>
                  <a:cxn ang="0">
                    <a:pos x="114" y="30"/>
                  </a:cxn>
                  <a:cxn ang="0">
                    <a:pos x="102" y="36"/>
                  </a:cxn>
                  <a:cxn ang="0">
                    <a:pos x="96" y="42"/>
                  </a:cxn>
                  <a:cxn ang="0">
                    <a:pos x="84" y="48"/>
                  </a:cxn>
                  <a:cxn ang="0">
                    <a:pos x="72" y="54"/>
                  </a:cxn>
                  <a:cxn ang="0">
                    <a:pos x="60" y="60"/>
                  </a:cxn>
                  <a:cxn ang="0">
                    <a:pos x="48" y="66"/>
                  </a:cxn>
                  <a:cxn ang="0">
                    <a:pos x="42" y="72"/>
                  </a:cxn>
                  <a:cxn ang="0">
                    <a:pos x="30" y="78"/>
                  </a:cxn>
                  <a:cxn ang="0">
                    <a:pos x="18" y="84"/>
                  </a:cxn>
                  <a:cxn ang="0">
                    <a:pos x="6" y="90"/>
                  </a:cxn>
                  <a:cxn ang="0">
                    <a:pos x="0" y="102"/>
                  </a:cxn>
                  <a:cxn ang="0">
                    <a:pos x="0" y="126"/>
                  </a:cxn>
                  <a:cxn ang="0">
                    <a:pos x="0" y="144"/>
                  </a:cxn>
                  <a:cxn ang="0">
                    <a:pos x="6" y="168"/>
                  </a:cxn>
                  <a:cxn ang="0">
                    <a:pos x="12" y="186"/>
                  </a:cxn>
                </a:cxnLst>
                <a:rect l="0" t="0" r="r" b="b"/>
                <a:pathLst>
                  <a:path w="168" h="186">
                    <a:moveTo>
                      <a:pt x="12" y="186"/>
                    </a:moveTo>
                    <a:lnTo>
                      <a:pt x="18" y="186"/>
                    </a:lnTo>
                    <a:lnTo>
                      <a:pt x="30" y="180"/>
                    </a:lnTo>
                    <a:lnTo>
                      <a:pt x="36" y="180"/>
                    </a:lnTo>
                    <a:lnTo>
                      <a:pt x="48" y="174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14" y="162"/>
                    </a:lnTo>
                    <a:lnTo>
                      <a:pt x="126" y="156"/>
                    </a:lnTo>
                    <a:lnTo>
                      <a:pt x="132" y="156"/>
                    </a:lnTo>
                    <a:lnTo>
                      <a:pt x="144" y="156"/>
                    </a:lnTo>
                    <a:lnTo>
                      <a:pt x="156" y="150"/>
                    </a:lnTo>
                    <a:lnTo>
                      <a:pt x="162" y="150"/>
                    </a:lnTo>
                    <a:lnTo>
                      <a:pt x="162" y="114"/>
                    </a:lnTo>
                    <a:lnTo>
                      <a:pt x="162" y="78"/>
                    </a:lnTo>
                    <a:lnTo>
                      <a:pt x="162" y="36"/>
                    </a:lnTo>
                    <a:lnTo>
                      <a:pt x="168" y="0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38" y="18"/>
                    </a:lnTo>
                    <a:lnTo>
                      <a:pt x="126" y="24"/>
                    </a:lnTo>
                    <a:lnTo>
                      <a:pt x="114" y="3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84" y="48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8" y="66"/>
                    </a:lnTo>
                    <a:lnTo>
                      <a:pt x="42" y="72"/>
                    </a:lnTo>
                    <a:lnTo>
                      <a:pt x="30" y="78"/>
                    </a:lnTo>
                    <a:lnTo>
                      <a:pt x="18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6" y="168"/>
                    </a:lnTo>
                    <a:lnTo>
                      <a:pt x="12" y="186"/>
                    </a:lnTo>
                    <a:close/>
                  </a:path>
                </a:pathLst>
              </a:custGeom>
              <a:solidFill>
                <a:srgbClr val="B3DE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5" name="Freeform 489"/>
              <p:cNvSpPr>
                <a:spLocks/>
              </p:cNvSpPr>
              <p:nvPr/>
            </p:nvSpPr>
            <p:spPr bwMode="auto">
              <a:xfrm>
                <a:off x="2723" y="3700"/>
                <a:ext cx="48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12"/>
                  </a:cxn>
                  <a:cxn ang="0">
                    <a:pos x="42" y="18"/>
                  </a:cxn>
                  <a:cxn ang="0">
                    <a:pos x="36" y="24"/>
                  </a:cxn>
                  <a:cxn ang="0">
                    <a:pos x="30" y="30"/>
                  </a:cxn>
                  <a:cxn ang="0">
                    <a:pos x="24" y="30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8" y="0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6" name="Freeform 490"/>
              <p:cNvSpPr>
                <a:spLocks/>
              </p:cNvSpPr>
              <p:nvPr/>
            </p:nvSpPr>
            <p:spPr bwMode="auto">
              <a:xfrm>
                <a:off x="2777" y="3688"/>
                <a:ext cx="42" cy="30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8" y="6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12"/>
                  </a:cxn>
                  <a:cxn ang="0">
                    <a:pos x="36" y="18"/>
                  </a:cxn>
                  <a:cxn ang="0">
                    <a:pos x="36" y="2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1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8" y="6"/>
                  </a:cxn>
                </a:cxnLst>
                <a:rect l="0" t="0" r="r" b="b"/>
                <a:pathLst>
                  <a:path w="42" h="30">
                    <a:moveTo>
                      <a:pt x="18" y="6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7" name="Freeform 491"/>
              <p:cNvSpPr>
                <a:spLocks/>
              </p:cNvSpPr>
              <p:nvPr/>
            </p:nvSpPr>
            <p:spPr bwMode="auto">
              <a:xfrm>
                <a:off x="2873" y="3676"/>
                <a:ext cx="48" cy="36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48" y="6"/>
                  </a:cxn>
                  <a:cxn ang="0">
                    <a:pos x="48" y="12"/>
                  </a:cxn>
                  <a:cxn ang="0">
                    <a:pos x="48" y="12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18" y="36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6" y="36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8" y="6"/>
                  </a:cxn>
                </a:cxnLst>
                <a:rect l="0" t="0" r="r" b="b"/>
                <a:pathLst>
                  <a:path w="48" h="36">
                    <a:moveTo>
                      <a:pt x="18" y="6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8" name="Freeform 492"/>
              <p:cNvSpPr>
                <a:spLocks/>
              </p:cNvSpPr>
              <p:nvPr/>
            </p:nvSpPr>
            <p:spPr bwMode="auto">
              <a:xfrm>
                <a:off x="2921" y="3676"/>
                <a:ext cx="54" cy="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48" y="24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4" y="36"/>
                  </a:cxn>
                  <a:cxn ang="0">
                    <a:pos x="18" y="36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6" y="36"/>
                  </a:cxn>
                  <a:cxn ang="0">
                    <a:pos x="6" y="30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8" y="6"/>
                  </a:cxn>
                  <a:cxn ang="0">
                    <a:pos x="24" y="0"/>
                  </a:cxn>
                </a:cxnLst>
                <a:rect l="0" t="0" r="r" b="b"/>
                <a:pathLst>
                  <a:path w="54" h="36">
                    <a:moveTo>
                      <a:pt x="24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69" name="Freeform 493"/>
              <p:cNvSpPr>
                <a:spLocks/>
              </p:cNvSpPr>
              <p:nvPr/>
            </p:nvSpPr>
            <p:spPr bwMode="auto">
              <a:xfrm>
                <a:off x="2999" y="3670"/>
                <a:ext cx="66" cy="5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4" y="6"/>
                  </a:cxn>
                  <a:cxn ang="0">
                    <a:pos x="60" y="6"/>
                  </a:cxn>
                  <a:cxn ang="0">
                    <a:pos x="66" y="6"/>
                  </a:cxn>
                  <a:cxn ang="0">
                    <a:pos x="66" y="12"/>
                  </a:cxn>
                  <a:cxn ang="0">
                    <a:pos x="66" y="18"/>
                  </a:cxn>
                  <a:cxn ang="0">
                    <a:pos x="66" y="24"/>
                  </a:cxn>
                  <a:cxn ang="0">
                    <a:pos x="66" y="24"/>
                  </a:cxn>
                  <a:cxn ang="0">
                    <a:pos x="66" y="30"/>
                  </a:cxn>
                  <a:cxn ang="0">
                    <a:pos x="60" y="36"/>
                  </a:cxn>
                  <a:cxn ang="0">
                    <a:pos x="54" y="42"/>
                  </a:cxn>
                  <a:cxn ang="0">
                    <a:pos x="48" y="48"/>
                  </a:cxn>
                  <a:cxn ang="0">
                    <a:pos x="42" y="48"/>
                  </a:cxn>
                  <a:cxn ang="0">
                    <a:pos x="36" y="54"/>
                  </a:cxn>
                  <a:cxn ang="0">
                    <a:pos x="30" y="54"/>
                  </a:cxn>
                  <a:cxn ang="0">
                    <a:pos x="24" y="54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12" y="42"/>
                  </a:cxn>
                  <a:cxn ang="0">
                    <a:pos x="6" y="42"/>
                  </a:cxn>
                  <a:cxn ang="0">
                    <a:pos x="6" y="36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6" y="24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24" y="6"/>
                  </a:cxn>
                </a:cxnLst>
                <a:rect l="0" t="0" r="r" b="b"/>
                <a:pathLst>
                  <a:path w="66" h="54">
                    <a:moveTo>
                      <a:pt x="24" y="6"/>
                    </a:move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30"/>
                    </a:lnTo>
                    <a:lnTo>
                      <a:pt x="60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36" y="54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0" name="Freeform 494"/>
              <p:cNvSpPr>
                <a:spLocks/>
              </p:cNvSpPr>
              <p:nvPr/>
            </p:nvSpPr>
            <p:spPr bwMode="auto">
              <a:xfrm>
                <a:off x="3059" y="3676"/>
                <a:ext cx="84" cy="66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60" y="6"/>
                  </a:cxn>
                  <a:cxn ang="0">
                    <a:pos x="66" y="12"/>
                  </a:cxn>
                  <a:cxn ang="0">
                    <a:pos x="72" y="12"/>
                  </a:cxn>
                  <a:cxn ang="0">
                    <a:pos x="78" y="12"/>
                  </a:cxn>
                  <a:cxn ang="0">
                    <a:pos x="78" y="18"/>
                  </a:cxn>
                  <a:cxn ang="0">
                    <a:pos x="84" y="24"/>
                  </a:cxn>
                  <a:cxn ang="0">
                    <a:pos x="84" y="24"/>
                  </a:cxn>
                  <a:cxn ang="0">
                    <a:pos x="84" y="30"/>
                  </a:cxn>
                  <a:cxn ang="0">
                    <a:pos x="84" y="36"/>
                  </a:cxn>
                  <a:cxn ang="0">
                    <a:pos x="84" y="42"/>
                  </a:cxn>
                  <a:cxn ang="0">
                    <a:pos x="78" y="48"/>
                  </a:cxn>
                  <a:cxn ang="0">
                    <a:pos x="78" y="54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0" y="66"/>
                  </a:cxn>
                  <a:cxn ang="0">
                    <a:pos x="54" y="66"/>
                  </a:cxn>
                  <a:cxn ang="0">
                    <a:pos x="54" y="66"/>
                  </a:cxn>
                  <a:cxn ang="0">
                    <a:pos x="48" y="66"/>
                  </a:cxn>
                  <a:cxn ang="0">
                    <a:pos x="48" y="60"/>
                  </a:cxn>
                  <a:cxn ang="0">
                    <a:pos x="42" y="60"/>
                  </a:cxn>
                  <a:cxn ang="0">
                    <a:pos x="42" y="60"/>
                  </a:cxn>
                  <a:cxn ang="0">
                    <a:pos x="42" y="60"/>
                  </a:cxn>
                  <a:cxn ang="0">
                    <a:pos x="42" y="60"/>
                  </a:cxn>
                  <a:cxn ang="0">
                    <a:pos x="42" y="60"/>
                  </a:cxn>
                  <a:cxn ang="0">
                    <a:pos x="36" y="60"/>
                  </a:cxn>
                  <a:cxn ang="0">
                    <a:pos x="30" y="54"/>
                  </a:cxn>
                  <a:cxn ang="0">
                    <a:pos x="24" y="54"/>
                  </a:cxn>
                  <a:cxn ang="0">
                    <a:pos x="18" y="48"/>
                  </a:cxn>
                  <a:cxn ang="0">
                    <a:pos x="12" y="42"/>
                  </a:cxn>
                  <a:cxn ang="0">
                    <a:pos x="6" y="36"/>
                  </a:cxn>
                  <a:cxn ang="0">
                    <a:pos x="6" y="30"/>
                  </a:cxn>
                  <a:cxn ang="0">
                    <a:pos x="0" y="30"/>
                  </a:cxn>
                  <a:cxn ang="0">
                    <a:pos x="6" y="24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24" y="6"/>
                  </a:cxn>
                  <a:cxn ang="0">
                    <a:pos x="30" y="6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6"/>
                  </a:cxn>
                  <a:cxn ang="0">
                    <a:pos x="54" y="6"/>
                  </a:cxn>
                  <a:cxn ang="0">
                    <a:pos x="54" y="6"/>
                  </a:cxn>
                </a:cxnLst>
                <a:rect l="0" t="0" r="r" b="b"/>
                <a:pathLst>
                  <a:path w="84" h="66">
                    <a:moveTo>
                      <a:pt x="54" y="6"/>
                    </a:moveTo>
                    <a:lnTo>
                      <a:pt x="60" y="6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8" y="12"/>
                    </a:lnTo>
                    <a:lnTo>
                      <a:pt x="78" y="18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84" y="42"/>
                    </a:lnTo>
                    <a:lnTo>
                      <a:pt x="78" y="48"/>
                    </a:lnTo>
                    <a:lnTo>
                      <a:pt x="78" y="54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1" name="Freeform 495"/>
              <p:cNvSpPr>
                <a:spLocks/>
              </p:cNvSpPr>
              <p:nvPr/>
            </p:nvSpPr>
            <p:spPr bwMode="auto">
              <a:xfrm>
                <a:off x="3161" y="3622"/>
                <a:ext cx="60" cy="7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48" y="12"/>
                  </a:cxn>
                  <a:cxn ang="0">
                    <a:pos x="54" y="18"/>
                  </a:cxn>
                  <a:cxn ang="0">
                    <a:pos x="54" y="24"/>
                  </a:cxn>
                  <a:cxn ang="0">
                    <a:pos x="60" y="30"/>
                  </a:cxn>
                  <a:cxn ang="0">
                    <a:pos x="60" y="36"/>
                  </a:cxn>
                  <a:cxn ang="0">
                    <a:pos x="60" y="42"/>
                  </a:cxn>
                  <a:cxn ang="0">
                    <a:pos x="54" y="54"/>
                  </a:cxn>
                  <a:cxn ang="0">
                    <a:pos x="54" y="60"/>
                  </a:cxn>
                  <a:cxn ang="0">
                    <a:pos x="48" y="66"/>
                  </a:cxn>
                  <a:cxn ang="0">
                    <a:pos x="42" y="66"/>
                  </a:cxn>
                  <a:cxn ang="0">
                    <a:pos x="42" y="72"/>
                  </a:cxn>
                  <a:cxn ang="0">
                    <a:pos x="36" y="72"/>
                  </a:cxn>
                  <a:cxn ang="0">
                    <a:pos x="30" y="72"/>
                  </a:cxn>
                  <a:cxn ang="0">
                    <a:pos x="24" y="72"/>
                  </a:cxn>
                  <a:cxn ang="0">
                    <a:pos x="18" y="72"/>
                  </a:cxn>
                  <a:cxn ang="0">
                    <a:pos x="12" y="66"/>
                  </a:cxn>
                  <a:cxn ang="0">
                    <a:pos x="6" y="66"/>
                  </a:cxn>
                  <a:cxn ang="0">
                    <a:pos x="6" y="60"/>
                  </a:cxn>
                  <a:cxn ang="0">
                    <a:pos x="0" y="54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6" y="18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0" y="0"/>
                  </a:cxn>
                </a:cxnLst>
                <a:rect l="0" t="0" r="r" b="b"/>
                <a:pathLst>
                  <a:path w="60" h="72">
                    <a:moveTo>
                      <a:pt x="30" y="0"/>
                    </a:move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54" y="18"/>
                    </a:lnTo>
                    <a:lnTo>
                      <a:pt x="54" y="24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2" name="Freeform 496"/>
              <p:cNvSpPr>
                <a:spLocks/>
              </p:cNvSpPr>
              <p:nvPr/>
            </p:nvSpPr>
            <p:spPr bwMode="auto">
              <a:xfrm>
                <a:off x="3287" y="3604"/>
                <a:ext cx="48" cy="7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6" y="0"/>
                  </a:cxn>
                  <a:cxn ang="0">
                    <a:pos x="36" y="6"/>
                  </a:cxn>
                  <a:cxn ang="0">
                    <a:pos x="42" y="6"/>
                  </a:cxn>
                  <a:cxn ang="0">
                    <a:pos x="48" y="12"/>
                  </a:cxn>
                  <a:cxn ang="0">
                    <a:pos x="48" y="18"/>
                  </a:cxn>
                  <a:cxn ang="0">
                    <a:pos x="48" y="24"/>
                  </a:cxn>
                  <a:cxn ang="0">
                    <a:pos x="48" y="36"/>
                  </a:cxn>
                  <a:cxn ang="0">
                    <a:pos x="48" y="42"/>
                  </a:cxn>
                  <a:cxn ang="0">
                    <a:pos x="48" y="48"/>
                  </a:cxn>
                  <a:cxn ang="0">
                    <a:pos x="48" y="54"/>
                  </a:cxn>
                  <a:cxn ang="0">
                    <a:pos x="42" y="60"/>
                  </a:cxn>
                  <a:cxn ang="0">
                    <a:pos x="36" y="66"/>
                  </a:cxn>
                  <a:cxn ang="0">
                    <a:pos x="36" y="72"/>
                  </a:cxn>
                  <a:cxn ang="0">
                    <a:pos x="30" y="72"/>
                  </a:cxn>
                  <a:cxn ang="0">
                    <a:pos x="24" y="72"/>
                  </a:cxn>
                  <a:cxn ang="0">
                    <a:pos x="18" y="72"/>
                  </a:cxn>
                  <a:cxn ang="0">
                    <a:pos x="18" y="72"/>
                  </a:cxn>
                  <a:cxn ang="0">
                    <a:pos x="12" y="72"/>
                  </a:cxn>
                  <a:cxn ang="0">
                    <a:pos x="6" y="66"/>
                  </a:cxn>
                  <a:cxn ang="0">
                    <a:pos x="6" y="60"/>
                  </a:cxn>
                  <a:cxn ang="0">
                    <a:pos x="0" y="54"/>
                  </a:cxn>
                  <a:cxn ang="0">
                    <a:pos x="0" y="48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0" y="24"/>
                  </a:cxn>
                  <a:cxn ang="0">
                    <a:pos x="6" y="18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0" y="0"/>
                  </a:cxn>
                </a:cxnLst>
                <a:rect l="0" t="0" r="r" b="b"/>
                <a:pathLst>
                  <a:path w="48" h="72">
                    <a:moveTo>
                      <a:pt x="30" y="0"/>
                    </a:moveTo>
                    <a:lnTo>
                      <a:pt x="36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54"/>
                    </a:lnTo>
                    <a:lnTo>
                      <a:pt x="42" y="60"/>
                    </a:lnTo>
                    <a:lnTo>
                      <a:pt x="36" y="66"/>
                    </a:lnTo>
                    <a:lnTo>
                      <a:pt x="36" y="72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3" name="Freeform 497"/>
              <p:cNvSpPr>
                <a:spLocks/>
              </p:cNvSpPr>
              <p:nvPr/>
            </p:nvSpPr>
            <p:spPr bwMode="auto">
              <a:xfrm>
                <a:off x="2735" y="3706"/>
                <a:ext cx="24" cy="1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18"/>
                  </a:cxn>
                  <a:cxn ang="0">
                    <a:pos x="18" y="18"/>
                  </a:cxn>
                  <a:cxn ang="0">
                    <a:pos x="18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6" y="6"/>
                  </a:cxn>
                </a:cxnLst>
                <a:rect l="0" t="0" r="r" b="b"/>
                <a:pathLst>
                  <a:path w="24" h="18">
                    <a:moveTo>
                      <a:pt x="6" y="6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4" name="Freeform 498"/>
              <p:cNvSpPr>
                <a:spLocks/>
              </p:cNvSpPr>
              <p:nvPr/>
            </p:nvSpPr>
            <p:spPr bwMode="auto">
              <a:xfrm>
                <a:off x="2795" y="3700"/>
                <a:ext cx="12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5" name="Freeform 499"/>
              <p:cNvSpPr>
                <a:spLocks/>
              </p:cNvSpPr>
              <p:nvPr/>
            </p:nvSpPr>
            <p:spPr bwMode="auto">
              <a:xfrm>
                <a:off x="2597" y="3712"/>
                <a:ext cx="828" cy="168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84" y="36"/>
                  </a:cxn>
                  <a:cxn ang="0">
                    <a:pos x="144" y="18"/>
                  </a:cxn>
                  <a:cxn ang="0">
                    <a:pos x="198" y="12"/>
                  </a:cxn>
                  <a:cxn ang="0">
                    <a:pos x="252" y="6"/>
                  </a:cxn>
                  <a:cxn ang="0">
                    <a:pos x="306" y="0"/>
                  </a:cxn>
                  <a:cxn ang="0">
                    <a:pos x="354" y="0"/>
                  </a:cxn>
                  <a:cxn ang="0">
                    <a:pos x="408" y="6"/>
                  </a:cxn>
                  <a:cxn ang="0">
                    <a:pos x="462" y="18"/>
                  </a:cxn>
                  <a:cxn ang="0">
                    <a:pos x="510" y="24"/>
                  </a:cxn>
                  <a:cxn ang="0">
                    <a:pos x="558" y="42"/>
                  </a:cxn>
                  <a:cxn ang="0">
                    <a:pos x="612" y="54"/>
                  </a:cxn>
                  <a:cxn ang="0">
                    <a:pos x="660" y="78"/>
                  </a:cxn>
                  <a:cxn ang="0">
                    <a:pos x="708" y="96"/>
                  </a:cxn>
                  <a:cxn ang="0">
                    <a:pos x="756" y="120"/>
                  </a:cxn>
                  <a:cxn ang="0">
                    <a:pos x="804" y="144"/>
                  </a:cxn>
                  <a:cxn ang="0">
                    <a:pos x="780" y="168"/>
                  </a:cxn>
                  <a:cxn ang="0">
                    <a:pos x="732" y="144"/>
                  </a:cxn>
                  <a:cxn ang="0">
                    <a:pos x="690" y="120"/>
                  </a:cxn>
                  <a:cxn ang="0">
                    <a:pos x="642" y="102"/>
                  </a:cxn>
                  <a:cxn ang="0">
                    <a:pos x="594" y="84"/>
                  </a:cxn>
                  <a:cxn ang="0">
                    <a:pos x="546" y="66"/>
                  </a:cxn>
                  <a:cxn ang="0">
                    <a:pos x="498" y="54"/>
                  </a:cxn>
                  <a:cxn ang="0">
                    <a:pos x="450" y="42"/>
                  </a:cxn>
                  <a:cxn ang="0">
                    <a:pos x="408" y="30"/>
                  </a:cxn>
                  <a:cxn ang="0">
                    <a:pos x="360" y="24"/>
                  </a:cxn>
                  <a:cxn ang="0">
                    <a:pos x="312" y="18"/>
                  </a:cxn>
                  <a:cxn ang="0">
                    <a:pos x="264" y="18"/>
                  </a:cxn>
                  <a:cxn ang="0">
                    <a:pos x="216" y="24"/>
                  </a:cxn>
                  <a:cxn ang="0">
                    <a:pos x="174" y="30"/>
                  </a:cxn>
                  <a:cxn ang="0">
                    <a:pos x="126" y="36"/>
                  </a:cxn>
                  <a:cxn ang="0">
                    <a:pos x="78" y="48"/>
                  </a:cxn>
                  <a:cxn ang="0">
                    <a:pos x="30" y="66"/>
                  </a:cxn>
                </a:cxnLst>
                <a:rect l="0" t="0" r="r" b="b"/>
                <a:pathLst>
                  <a:path w="828" h="168">
                    <a:moveTo>
                      <a:pt x="0" y="66"/>
                    </a:moveTo>
                    <a:lnTo>
                      <a:pt x="30" y="54"/>
                    </a:lnTo>
                    <a:lnTo>
                      <a:pt x="60" y="42"/>
                    </a:lnTo>
                    <a:lnTo>
                      <a:pt x="84" y="36"/>
                    </a:lnTo>
                    <a:lnTo>
                      <a:pt x="114" y="24"/>
                    </a:lnTo>
                    <a:lnTo>
                      <a:pt x="144" y="18"/>
                    </a:lnTo>
                    <a:lnTo>
                      <a:pt x="168" y="12"/>
                    </a:lnTo>
                    <a:lnTo>
                      <a:pt x="198" y="12"/>
                    </a:lnTo>
                    <a:lnTo>
                      <a:pt x="222" y="6"/>
                    </a:lnTo>
                    <a:lnTo>
                      <a:pt x="252" y="6"/>
                    </a:lnTo>
                    <a:lnTo>
                      <a:pt x="276" y="0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54" y="0"/>
                    </a:lnTo>
                    <a:lnTo>
                      <a:pt x="384" y="6"/>
                    </a:lnTo>
                    <a:lnTo>
                      <a:pt x="408" y="6"/>
                    </a:lnTo>
                    <a:lnTo>
                      <a:pt x="432" y="12"/>
                    </a:lnTo>
                    <a:lnTo>
                      <a:pt x="462" y="18"/>
                    </a:lnTo>
                    <a:lnTo>
                      <a:pt x="486" y="18"/>
                    </a:lnTo>
                    <a:lnTo>
                      <a:pt x="510" y="24"/>
                    </a:lnTo>
                    <a:lnTo>
                      <a:pt x="534" y="36"/>
                    </a:lnTo>
                    <a:lnTo>
                      <a:pt x="558" y="42"/>
                    </a:lnTo>
                    <a:lnTo>
                      <a:pt x="588" y="48"/>
                    </a:lnTo>
                    <a:lnTo>
                      <a:pt x="612" y="54"/>
                    </a:lnTo>
                    <a:lnTo>
                      <a:pt x="636" y="66"/>
                    </a:lnTo>
                    <a:lnTo>
                      <a:pt x="660" y="78"/>
                    </a:lnTo>
                    <a:lnTo>
                      <a:pt x="684" y="84"/>
                    </a:lnTo>
                    <a:lnTo>
                      <a:pt x="708" y="96"/>
                    </a:lnTo>
                    <a:lnTo>
                      <a:pt x="732" y="108"/>
                    </a:lnTo>
                    <a:lnTo>
                      <a:pt x="756" y="120"/>
                    </a:lnTo>
                    <a:lnTo>
                      <a:pt x="780" y="132"/>
                    </a:lnTo>
                    <a:lnTo>
                      <a:pt x="804" y="144"/>
                    </a:lnTo>
                    <a:lnTo>
                      <a:pt x="828" y="156"/>
                    </a:lnTo>
                    <a:lnTo>
                      <a:pt x="780" y="168"/>
                    </a:lnTo>
                    <a:lnTo>
                      <a:pt x="756" y="156"/>
                    </a:lnTo>
                    <a:lnTo>
                      <a:pt x="732" y="144"/>
                    </a:lnTo>
                    <a:lnTo>
                      <a:pt x="708" y="132"/>
                    </a:lnTo>
                    <a:lnTo>
                      <a:pt x="690" y="120"/>
                    </a:lnTo>
                    <a:lnTo>
                      <a:pt x="666" y="114"/>
                    </a:lnTo>
                    <a:lnTo>
                      <a:pt x="642" y="102"/>
                    </a:lnTo>
                    <a:lnTo>
                      <a:pt x="618" y="90"/>
                    </a:lnTo>
                    <a:lnTo>
                      <a:pt x="594" y="84"/>
                    </a:lnTo>
                    <a:lnTo>
                      <a:pt x="570" y="72"/>
                    </a:lnTo>
                    <a:lnTo>
                      <a:pt x="546" y="66"/>
                    </a:lnTo>
                    <a:lnTo>
                      <a:pt x="522" y="60"/>
                    </a:lnTo>
                    <a:lnTo>
                      <a:pt x="498" y="54"/>
                    </a:lnTo>
                    <a:lnTo>
                      <a:pt x="474" y="48"/>
                    </a:lnTo>
                    <a:lnTo>
                      <a:pt x="450" y="42"/>
                    </a:lnTo>
                    <a:lnTo>
                      <a:pt x="432" y="36"/>
                    </a:lnTo>
                    <a:lnTo>
                      <a:pt x="408" y="30"/>
                    </a:lnTo>
                    <a:lnTo>
                      <a:pt x="384" y="24"/>
                    </a:lnTo>
                    <a:lnTo>
                      <a:pt x="360" y="24"/>
                    </a:lnTo>
                    <a:lnTo>
                      <a:pt x="336" y="24"/>
                    </a:lnTo>
                    <a:lnTo>
                      <a:pt x="312" y="18"/>
                    </a:lnTo>
                    <a:lnTo>
                      <a:pt x="288" y="18"/>
                    </a:lnTo>
                    <a:lnTo>
                      <a:pt x="264" y="18"/>
                    </a:lnTo>
                    <a:lnTo>
                      <a:pt x="240" y="18"/>
                    </a:lnTo>
                    <a:lnTo>
                      <a:pt x="216" y="24"/>
                    </a:lnTo>
                    <a:lnTo>
                      <a:pt x="192" y="24"/>
                    </a:lnTo>
                    <a:lnTo>
                      <a:pt x="174" y="30"/>
                    </a:lnTo>
                    <a:lnTo>
                      <a:pt x="150" y="30"/>
                    </a:lnTo>
                    <a:lnTo>
                      <a:pt x="126" y="36"/>
                    </a:lnTo>
                    <a:lnTo>
                      <a:pt x="102" y="42"/>
                    </a:lnTo>
                    <a:lnTo>
                      <a:pt x="78" y="48"/>
                    </a:lnTo>
                    <a:lnTo>
                      <a:pt x="54" y="60"/>
                    </a:lnTo>
                    <a:lnTo>
                      <a:pt x="3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6" name="Freeform 500"/>
              <p:cNvSpPr>
                <a:spLocks/>
              </p:cNvSpPr>
              <p:nvPr/>
            </p:nvSpPr>
            <p:spPr bwMode="auto">
              <a:xfrm>
                <a:off x="2681" y="3568"/>
                <a:ext cx="150" cy="120"/>
              </a:xfrm>
              <a:custGeom>
                <a:avLst/>
                <a:gdLst/>
                <a:ahLst/>
                <a:cxnLst>
                  <a:cxn ang="0">
                    <a:pos x="6" y="120"/>
                  </a:cxn>
                  <a:cxn ang="0">
                    <a:pos x="12" y="114"/>
                  </a:cxn>
                  <a:cxn ang="0">
                    <a:pos x="24" y="114"/>
                  </a:cxn>
                  <a:cxn ang="0">
                    <a:pos x="30" y="108"/>
                  </a:cxn>
                  <a:cxn ang="0">
                    <a:pos x="42" y="102"/>
                  </a:cxn>
                  <a:cxn ang="0">
                    <a:pos x="54" y="96"/>
                  </a:cxn>
                  <a:cxn ang="0">
                    <a:pos x="60" y="96"/>
                  </a:cxn>
                  <a:cxn ang="0">
                    <a:pos x="72" y="90"/>
                  </a:cxn>
                  <a:cxn ang="0">
                    <a:pos x="78" y="90"/>
                  </a:cxn>
                  <a:cxn ang="0">
                    <a:pos x="90" y="84"/>
                  </a:cxn>
                  <a:cxn ang="0">
                    <a:pos x="96" y="84"/>
                  </a:cxn>
                  <a:cxn ang="0">
                    <a:pos x="108" y="78"/>
                  </a:cxn>
                  <a:cxn ang="0">
                    <a:pos x="114" y="78"/>
                  </a:cxn>
                  <a:cxn ang="0">
                    <a:pos x="126" y="72"/>
                  </a:cxn>
                  <a:cxn ang="0">
                    <a:pos x="132" y="72"/>
                  </a:cxn>
                  <a:cxn ang="0">
                    <a:pos x="138" y="72"/>
                  </a:cxn>
                  <a:cxn ang="0">
                    <a:pos x="150" y="66"/>
                  </a:cxn>
                  <a:cxn ang="0">
                    <a:pos x="150" y="54"/>
                  </a:cxn>
                  <a:cxn ang="0">
                    <a:pos x="150" y="36"/>
                  </a:cxn>
                  <a:cxn ang="0">
                    <a:pos x="150" y="18"/>
                  </a:cxn>
                  <a:cxn ang="0">
                    <a:pos x="150" y="0"/>
                  </a:cxn>
                  <a:cxn ang="0">
                    <a:pos x="144" y="0"/>
                  </a:cxn>
                  <a:cxn ang="0">
                    <a:pos x="132" y="6"/>
                  </a:cxn>
                  <a:cxn ang="0">
                    <a:pos x="126" y="12"/>
                  </a:cxn>
                  <a:cxn ang="0">
                    <a:pos x="114" y="12"/>
                  </a:cxn>
                  <a:cxn ang="0">
                    <a:pos x="108" y="18"/>
                  </a:cxn>
                  <a:cxn ang="0">
                    <a:pos x="96" y="24"/>
                  </a:cxn>
                  <a:cxn ang="0">
                    <a:pos x="90" y="30"/>
                  </a:cxn>
                  <a:cxn ang="0">
                    <a:pos x="78" y="36"/>
                  </a:cxn>
                  <a:cxn ang="0">
                    <a:pos x="72" y="42"/>
                  </a:cxn>
                  <a:cxn ang="0">
                    <a:pos x="60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0" y="60"/>
                  </a:cxn>
                  <a:cxn ang="0">
                    <a:pos x="18" y="66"/>
                  </a:cxn>
                  <a:cxn ang="0">
                    <a:pos x="12" y="78"/>
                  </a:cxn>
                  <a:cxn ang="0">
                    <a:pos x="0" y="84"/>
                  </a:cxn>
                  <a:cxn ang="0">
                    <a:pos x="0" y="90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6" y="120"/>
                  </a:cxn>
                </a:cxnLst>
                <a:rect l="0" t="0" r="r" b="b"/>
                <a:pathLst>
                  <a:path w="150" h="120">
                    <a:moveTo>
                      <a:pt x="6" y="120"/>
                    </a:moveTo>
                    <a:lnTo>
                      <a:pt x="12" y="114"/>
                    </a:lnTo>
                    <a:lnTo>
                      <a:pt x="24" y="114"/>
                    </a:lnTo>
                    <a:lnTo>
                      <a:pt x="30" y="108"/>
                    </a:lnTo>
                    <a:lnTo>
                      <a:pt x="42" y="102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90"/>
                    </a:lnTo>
                    <a:lnTo>
                      <a:pt x="78" y="90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108" y="78"/>
                    </a:lnTo>
                    <a:lnTo>
                      <a:pt x="114" y="78"/>
                    </a:lnTo>
                    <a:lnTo>
                      <a:pt x="126" y="72"/>
                    </a:lnTo>
                    <a:lnTo>
                      <a:pt x="132" y="72"/>
                    </a:lnTo>
                    <a:lnTo>
                      <a:pt x="138" y="72"/>
                    </a:lnTo>
                    <a:lnTo>
                      <a:pt x="150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50" y="18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14" y="12"/>
                    </a:lnTo>
                    <a:lnTo>
                      <a:pt x="108" y="18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78" y="36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6" y="120"/>
                    </a:lnTo>
                    <a:close/>
                  </a:path>
                </a:pathLst>
              </a:custGeom>
              <a:solidFill>
                <a:srgbClr val="BDE3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7" name="Freeform 501"/>
              <p:cNvSpPr>
                <a:spLocks/>
              </p:cNvSpPr>
              <p:nvPr/>
            </p:nvSpPr>
            <p:spPr bwMode="auto">
              <a:xfrm>
                <a:off x="2939" y="3736"/>
                <a:ext cx="66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8" y="18"/>
                  </a:cxn>
                  <a:cxn ang="0">
                    <a:pos x="24" y="24"/>
                  </a:cxn>
                  <a:cxn ang="0">
                    <a:pos x="36" y="24"/>
                  </a:cxn>
                  <a:cxn ang="0">
                    <a:pos x="42" y="24"/>
                  </a:cxn>
                  <a:cxn ang="0">
                    <a:pos x="48" y="24"/>
                  </a:cxn>
                  <a:cxn ang="0">
                    <a:pos x="60" y="30"/>
                  </a:cxn>
                  <a:cxn ang="0">
                    <a:pos x="66" y="30"/>
                  </a:cxn>
                </a:cxnLst>
                <a:rect l="0" t="0" r="r" b="b"/>
                <a:pathLst>
                  <a:path w="66" h="30">
                    <a:moveTo>
                      <a:pt x="12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60" y="30"/>
                    </a:lnTo>
                    <a:lnTo>
                      <a:pt x="66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8" name="Freeform 502"/>
              <p:cNvSpPr>
                <a:spLocks/>
              </p:cNvSpPr>
              <p:nvPr/>
            </p:nvSpPr>
            <p:spPr bwMode="auto">
              <a:xfrm>
                <a:off x="3005" y="376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79" name="Freeform 503"/>
              <p:cNvSpPr>
                <a:spLocks/>
              </p:cNvSpPr>
              <p:nvPr/>
            </p:nvSpPr>
            <p:spPr bwMode="auto">
              <a:xfrm>
                <a:off x="3005" y="3754"/>
                <a:ext cx="12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0" name="Freeform 504"/>
              <p:cNvSpPr>
                <a:spLocks/>
              </p:cNvSpPr>
              <p:nvPr/>
            </p:nvSpPr>
            <p:spPr bwMode="auto">
              <a:xfrm>
                <a:off x="3011" y="3748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1" name="Freeform 505"/>
              <p:cNvSpPr>
                <a:spLocks/>
              </p:cNvSpPr>
              <p:nvPr/>
            </p:nvSpPr>
            <p:spPr bwMode="auto">
              <a:xfrm>
                <a:off x="3011" y="3742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2" name="Freeform 506"/>
              <p:cNvSpPr>
                <a:spLocks/>
              </p:cNvSpPr>
              <p:nvPr/>
            </p:nvSpPr>
            <p:spPr bwMode="auto">
              <a:xfrm>
                <a:off x="3161" y="3706"/>
                <a:ext cx="84" cy="4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84" h="48">
                    <a:moveTo>
                      <a:pt x="84" y="0"/>
                    </a:moveTo>
                    <a:lnTo>
                      <a:pt x="84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3" name="Freeform 507"/>
              <p:cNvSpPr>
                <a:spLocks/>
              </p:cNvSpPr>
              <p:nvPr/>
            </p:nvSpPr>
            <p:spPr bwMode="auto">
              <a:xfrm>
                <a:off x="3029" y="3754"/>
                <a:ext cx="6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6" y="36"/>
                  </a:cxn>
                </a:cxnLst>
                <a:rect l="0" t="0" r="r" b="b"/>
                <a:pathLst>
                  <a:path w="66" h="36">
                    <a:moveTo>
                      <a:pt x="18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6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4" name="Freeform 508"/>
              <p:cNvSpPr>
                <a:spLocks/>
              </p:cNvSpPr>
              <p:nvPr/>
            </p:nvSpPr>
            <p:spPr bwMode="auto">
              <a:xfrm>
                <a:off x="3095" y="3772"/>
                <a:ext cx="36" cy="2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36" y="6"/>
                  </a:cxn>
                  <a:cxn ang="0">
                    <a:pos x="30" y="0"/>
                  </a:cxn>
                </a:cxnLst>
                <a:rect l="0" t="0" r="r" b="b"/>
                <a:pathLst>
                  <a:path w="36" h="24">
                    <a:moveTo>
                      <a:pt x="30" y="0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36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5" name="Freeform 509"/>
              <p:cNvSpPr>
                <a:spLocks/>
              </p:cNvSpPr>
              <p:nvPr/>
            </p:nvSpPr>
            <p:spPr bwMode="auto">
              <a:xfrm>
                <a:off x="3293" y="3730"/>
                <a:ext cx="126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" y="66"/>
                  </a:cxn>
                  <a:cxn ang="0">
                    <a:pos x="12" y="60"/>
                  </a:cxn>
                  <a:cxn ang="0">
                    <a:pos x="24" y="60"/>
                  </a:cxn>
                  <a:cxn ang="0">
                    <a:pos x="30" y="54"/>
                  </a:cxn>
                  <a:cxn ang="0">
                    <a:pos x="36" y="48"/>
                  </a:cxn>
                  <a:cxn ang="0">
                    <a:pos x="42" y="42"/>
                  </a:cxn>
                  <a:cxn ang="0">
                    <a:pos x="54" y="42"/>
                  </a:cxn>
                  <a:cxn ang="0">
                    <a:pos x="60" y="36"/>
                  </a:cxn>
                  <a:cxn ang="0">
                    <a:pos x="66" y="30"/>
                  </a:cxn>
                  <a:cxn ang="0">
                    <a:pos x="72" y="24"/>
                  </a:cxn>
                  <a:cxn ang="0">
                    <a:pos x="84" y="24"/>
                  </a:cxn>
                  <a:cxn ang="0">
                    <a:pos x="90" y="18"/>
                  </a:cxn>
                  <a:cxn ang="0">
                    <a:pos x="96" y="12"/>
                  </a:cxn>
                  <a:cxn ang="0">
                    <a:pos x="108" y="12"/>
                  </a:cxn>
                  <a:cxn ang="0">
                    <a:pos x="114" y="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2">
                    <a:moveTo>
                      <a:pt x="0" y="72"/>
                    </a:moveTo>
                    <a:lnTo>
                      <a:pt x="6" y="66"/>
                    </a:lnTo>
                    <a:lnTo>
                      <a:pt x="12" y="60"/>
                    </a:lnTo>
                    <a:lnTo>
                      <a:pt x="24" y="60"/>
                    </a:lnTo>
                    <a:lnTo>
                      <a:pt x="30" y="54"/>
                    </a:lnTo>
                    <a:lnTo>
                      <a:pt x="36" y="48"/>
                    </a:lnTo>
                    <a:lnTo>
                      <a:pt x="42" y="42"/>
                    </a:lnTo>
                    <a:lnTo>
                      <a:pt x="54" y="42"/>
                    </a:lnTo>
                    <a:lnTo>
                      <a:pt x="60" y="36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6" y="12"/>
                    </a:lnTo>
                    <a:lnTo>
                      <a:pt x="108" y="12"/>
                    </a:lnTo>
                    <a:lnTo>
                      <a:pt x="114" y="6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6" name="Freeform 510"/>
              <p:cNvSpPr>
                <a:spLocks/>
              </p:cNvSpPr>
              <p:nvPr/>
            </p:nvSpPr>
            <p:spPr bwMode="auto">
              <a:xfrm>
                <a:off x="3245" y="3826"/>
                <a:ext cx="66" cy="48"/>
              </a:xfrm>
              <a:custGeom>
                <a:avLst/>
                <a:gdLst/>
                <a:ahLst/>
                <a:cxnLst>
                  <a:cxn ang="0">
                    <a:pos x="66" y="48"/>
                  </a:cxn>
                  <a:cxn ang="0">
                    <a:pos x="54" y="48"/>
                  </a:cxn>
                  <a:cxn ang="0">
                    <a:pos x="48" y="42"/>
                  </a:cxn>
                  <a:cxn ang="0">
                    <a:pos x="42" y="42"/>
                  </a:cxn>
                  <a:cxn ang="0">
                    <a:pos x="30" y="36"/>
                  </a:cxn>
                  <a:cxn ang="0">
                    <a:pos x="24" y="30"/>
                  </a:cxn>
                  <a:cxn ang="0">
                    <a:pos x="12" y="30"/>
                  </a:cxn>
                  <a:cxn ang="0">
                    <a:pos x="6" y="24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</a:cxnLst>
                <a:rect l="0" t="0" r="r" b="b"/>
                <a:pathLst>
                  <a:path w="66" h="48">
                    <a:moveTo>
                      <a:pt x="66" y="48"/>
                    </a:moveTo>
                    <a:lnTo>
                      <a:pt x="54" y="48"/>
                    </a:lnTo>
                    <a:lnTo>
                      <a:pt x="48" y="42"/>
                    </a:lnTo>
                    <a:lnTo>
                      <a:pt x="42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7" name="Freeform 511"/>
              <p:cNvSpPr>
                <a:spLocks/>
              </p:cNvSpPr>
              <p:nvPr/>
            </p:nvSpPr>
            <p:spPr bwMode="auto">
              <a:xfrm>
                <a:off x="3329" y="385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8" name="Freeform 512"/>
              <p:cNvSpPr>
                <a:spLocks/>
              </p:cNvSpPr>
              <p:nvPr/>
            </p:nvSpPr>
            <p:spPr bwMode="auto">
              <a:xfrm>
                <a:off x="3323" y="386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89" name="Freeform 513"/>
              <p:cNvSpPr>
                <a:spLocks/>
              </p:cNvSpPr>
              <p:nvPr/>
            </p:nvSpPr>
            <p:spPr bwMode="auto">
              <a:xfrm>
                <a:off x="3323" y="386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0" name="Freeform 514"/>
              <p:cNvSpPr>
                <a:spLocks/>
              </p:cNvSpPr>
              <p:nvPr/>
            </p:nvSpPr>
            <p:spPr bwMode="auto">
              <a:xfrm>
                <a:off x="3317" y="3862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1" name="Freeform 515"/>
              <p:cNvSpPr>
                <a:spLocks/>
              </p:cNvSpPr>
              <p:nvPr/>
            </p:nvSpPr>
            <p:spPr bwMode="auto">
              <a:xfrm>
                <a:off x="3317" y="386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2" name="Freeform 516"/>
              <p:cNvSpPr>
                <a:spLocks/>
              </p:cNvSpPr>
              <p:nvPr/>
            </p:nvSpPr>
            <p:spPr bwMode="auto">
              <a:xfrm>
                <a:off x="3311" y="386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3" name="Freeform 517"/>
              <p:cNvSpPr>
                <a:spLocks/>
              </p:cNvSpPr>
              <p:nvPr/>
            </p:nvSpPr>
            <p:spPr bwMode="auto">
              <a:xfrm>
                <a:off x="3311" y="3868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4" name="Freeform 518"/>
              <p:cNvSpPr>
                <a:spLocks/>
              </p:cNvSpPr>
              <p:nvPr/>
            </p:nvSpPr>
            <p:spPr bwMode="auto">
              <a:xfrm>
                <a:off x="3305" y="387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5" name="Freeform 519"/>
              <p:cNvSpPr>
                <a:spLocks/>
              </p:cNvSpPr>
              <p:nvPr/>
            </p:nvSpPr>
            <p:spPr bwMode="auto">
              <a:xfrm>
                <a:off x="3485" y="3760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6" name="Freeform 520"/>
              <p:cNvSpPr>
                <a:spLocks/>
              </p:cNvSpPr>
              <p:nvPr/>
            </p:nvSpPr>
            <p:spPr bwMode="auto">
              <a:xfrm>
                <a:off x="3479" y="3766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7" name="Freeform 521"/>
              <p:cNvSpPr>
                <a:spLocks/>
              </p:cNvSpPr>
              <p:nvPr/>
            </p:nvSpPr>
            <p:spPr bwMode="auto">
              <a:xfrm>
                <a:off x="3467" y="3766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8" name="Freeform 522"/>
              <p:cNvSpPr>
                <a:spLocks/>
              </p:cNvSpPr>
              <p:nvPr/>
            </p:nvSpPr>
            <p:spPr bwMode="auto">
              <a:xfrm>
                <a:off x="3461" y="3772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899" name="Freeform 523"/>
              <p:cNvSpPr>
                <a:spLocks/>
              </p:cNvSpPr>
              <p:nvPr/>
            </p:nvSpPr>
            <p:spPr bwMode="auto">
              <a:xfrm>
                <a:off x="3455" y="3778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0" name="Freeform 524"/>
              <p:cNvSpPr>
                <a:spLocks/>
              </p:cNvSpPr>
              <p:nvPr/>
            </p:nvSpPr>
            <p:spPr bwMode="auto">
              <a:xfrm>
                <a:off x="3443" y="378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1" name="Freeform 525"/>
              <p:cNvSpPr>
                <a:spLocks/>
              </p:cNvSpPr>
              <p:nvPr/>
            </p:nvSpPr>
            <p:spPr bwMode="auto">
              <a:xfrm>
                <a:off x="3437" y="3784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2" name="Freeform 526"/>
              <p:cNvSpPr>
                <a:spLocks/>
              </p:cNvSpPr>
              <p:nvPr/>
            </p:nvSpPr>
            <p:spPr bwMode="auto">
              <a:xfrm>
                <a:off x="3431" y="3790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3" name="Freeform 527"/>
              <p:cNvSpPr>
                <a:spLocks/>
              </p:cNvSpPr>
              <p:nvPr/>
            </p:nvSpPr>
            <p:spPr bwMode="auto">
              <a:xfrm>
                <a:off x="3419" y="3796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4" name="Freeform 528"/>
              <p:cNvSpPr>
                <a:spLocks/>
              </p:cNvSpPr>
              <p:nvPr/>
            </p:nvSpPr>
            <p:spPr bwMode="auto">
              <a:xfrm>
                <a:off x="3413" y="3802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5" name="Freeform 529"/>
              <p:cNvSpPr>
                <a:spLocks/>
              </p:cNvSpPr>
              <p:nvPr/>
            </p:nvSpPr>
            <p:spPr bwMode="auto">
              <a:xfrm>
                <a:off x="3407" y="3802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6" name="Freeform 530"/>
              <p:cNvSpPr>
                <a:spLocks/>
              </p:cNvSpPr>
              <p:nvPr/>
            </p:nvSpPr>
            <p:spPr bwMode="auto">
              <a:xfrm>
                <a:off x="3401" y="3808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7" name="Freeform 531"/>
              <p:cNvSpPr>
                <a:spLocks/>
              </p:cNvSpPr>
              <p:nvPr/>
            </p:nvSpPr>
            <p:spPr bwMode="auto">
              <a:xfrm>
                <a:off x="3389" y="3814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8" name="Freeform 532"/>
              <p:cNvSpPr>
                <a:spLocks/>
              </p:cNvSpPr>
              <p:nvPr/>
            </p:nvSpPr>
            <p:spPr bwMode="auto">
              <a:xfrm>
                <a:off x="3383" y="3820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09" name="Freeform 533"/>
              <p:cNvSpPr>
                <a:spLocks/>
              </p:cNvSpPr>
              <p:nvPr/>
            </p:nvSpPr>
            <p:spPr bwMode="auto">
              <a:xfrm>
                <a:off x="3377" y="3826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0" name="Freeform 534"/>
              <p:cNvSpPr>
                <a:spLocks/>
              </p:cNvSpPr>
              <p:nvPr/>
            </p:nvSpPr>
            <p:spPr bwMode="auto">
              <a:xfrm>
                <a:off x="3371" y="3826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1" name="Freeform 535"/>
              <p:cNvSpPr>
                <a:spLocks/>
              </p:cNvSpPr>
              <p:nvPr/>
            </p:nvSpPr>
            <p:spPr bwMode="auto">
              <a:xfrm>
                <a:off x="3203" y="382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2" name="Freeform 536"/>
              <p:cNvSpPr>
                <a:spLocks/>
              </p:cNvSpPr>
              <p:nvPr/>
            </p:nvSpPr>
            <p:spPr bwMode="auto">
              <a:xfrm>
                <a:off x="3203" y="382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3" name="Freeform 537"/>
              <p:cNvSpPr>
                <a:spLocks/>
              </p:cNvSpPr>
              <p:nvPr/>
            </p:nvSpPr>
            <p:spPr bwMode="auto">
              <a:xfrm>
                <a:off x="3209" y="382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4" name="Freeform 538"/>
              <p:cNvSpPr>
                <a:spLocks/>
              </p:cNvSpPr>
              <p:nvPr/>
            </p:nvSpPr>
            <p:spPr bwMode="auto">
              <a:xfrm>
                <a:off x="3209" y="382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5" name="Freeform 539"/>
              <p:cNvSpPr>
                <a:spLocks/>
              </p:cNvSpPr>
              <p:nvPr/>
            </p:nvSpPr>
            <p:spPr bwMode="auto">
              <a:xfrm>
                <a:off x="3215" y="381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6" name="Freeform 540"/>
              <p:cNvSpPr>
                <a:spLocks/>
              </p:cNvSpPr>
              <p:nvPr/>
            </p:nvSpPr>
            <p:spPr bwMode="auto">
              <a:xfrm>
                <a:off x="3215" y="381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7" name="Freeform 541"/>
              <p:cNvSpPr>
                <a:spLocks/>
              </p:cNvSpPr>
              <p:nvPr/>
            </p:nvSpPr>
            <p:spPr bwMode="auto">
              <a:xfrm>
                <a:off x="3221" y="381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8" name="Freeform 542"/>
              <p:cNvSpPr>
                <a:spLocks/>
              </p:cNvSpPr>
              <p:nvPr/>
            </p:nvSpPr>
            <p:spPr bwMode="auto">
              <a:xfrm>
                <a:off x="3221" y="380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19" name="Freeform 543"/>
              <p:cNvSpPr>
                <a:spLocks/>
              </p:cNvSpPr>
              <p:nvPr/>
            </p:nvSpPr>
            <p:spPr bwMode="auto">
              <a:xfrm>
                <a:off x="3143" y="3784"/>
                <a:ext cx="60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18" y="30"/>
                  </a:cxn>
                  <a:cxn ang="0">
                    <a:pos x="30" y="30"/>
                  </a:cxn>
                  <a:cxn ang="0">
                    <a:pos x="36" y="36"/>
                  </a:cxn>
                  <a:cxn ang="0">
                    <a:pos x="42" y="36"/>
                  </a:cxn>
                  <a:cxn ang="0">
                    <a:pos x="54" y="42"/>
                  </a:cxn>
                  <a:cxn ang="0">
                    <a:pos x="60" y="42"/>
                  </a:cxn>
                </a:cxnLst>
                <a:rect l="0" t="0" r="r" b="b"/>
                <a:pathLst>
                  <a:path w="60" h="4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54" y="42"/>
                    </a:lnTo>
                    <a:lnTo>
                      <a:pt x="60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0" name="Freeform 544"/>
              <p:cNvSpPr>
                <a:spLocks/>
              </p:cNvSpPr>
              <p:nvPr/>
            </p:nvSpPr>
            <p:spPr bwMode="auto">
              <a:xfrm>
                <a:off x="3185" y="3694"/>
                <a:ext cx="114" cy="66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02" y="6"/>
                  </a:cxn>
                  <a:cxn ang="0">
                    <a:pos x="84" y="18"/>
                  </a:cxn>
                  <a:cxn ang="0">
                    <a:pos x="72" y="24"/>
                  </a:cxn>
                  <a:cxn ang="0">
                    <a:pos x="60" y="30"/>
                  </a:cxn>
                  <a:cxn ang="0">
                    <a:pos x="42" y="42"/>
                  </a:cxn>
                  <a:cxn ang="0">
                    <a:pos x="30" y="48"/>
                  </a:cxn>
                  <a:cxn ang="0">
                    <a:pos x="18" y="60"/>
                  </a:cxn>
                  <a:cxn ang="0">
                    <a:pos x="0" y="66"/>
                  </a:cxn>
                </a:cxnLst>
                <a:rect l="0" t="0" r="r" b="b"/>
                <a:pathLst>
                  <a:path w="114" h="66">
                    <a:moveTo>
                      <a:pt x="114" y="0"/>
                    </a:moveTo>
                    <a:lnTo>
                      <a:pt x="102" y="6"/>
                    </a:lnTo>
                    <a:lnTo>
                      <a:pt x="84" y="18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2" y="42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0" y="6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1" name="Freeform 545"/>
              <p:cNvSpPr>
                <a:spLocks/>
              </p:cNvSpPr>
              <p:nvPr/>
            </p:nvSpPr>
            <p:spPr bwMode="auto">
              <a:xfrm>
                <a:off x="3263" y="3778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2" name="Freeform 546"/>
              <p:cNvSpPr>
                <a:spLocks/>
              </p:cNvSpPr>
              <p:nvPr/>
            </p:nvSpPr>
            <p:spPr bwMode="auto">
              <a:xfrm>
                <a:off x="3269" y="377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3" name="Freeform 547"/>
              <p:cNvSpPr>
                <a:spLocks/>
              </p:cNvSpPr>
              <p:nvPr/>
            </p:nvSpPr>
            <p:spPr bwMode="auto">
              <a:xfrm>
                <a:off x="3275" y="3772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4" name="Freeform 548"/>
              <p:cNvSpPr>
                <a:spLocks/>
              </p:cNvSpPr>
              <p:nvPr/>
            </p:nvSpPr>
            <p:spPr bwMode="auto">
              <a:xfrm>
                <a:off x="3281" y="3766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5" name="Freeform 549"/>
              <p:cNvSpPr>
                <a:spLocks/>
              </p:cNvSpPr>
              <p:nvPr/>
            </p:nvSpPr>
            <p:spPr bwMode="auto">
              <a:xfrm>
                <a:off x="3287" y="3766"/>
                <a:ext cx="12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6" name="Freeform 550"/>
              <p:cNvSpPr>
                <a:spLocks/>
              </p:cNvSpPr>
              <p:nvPr/>
            </p:nvSpPr>
            <p:spPr bwMode="auto">
              <a:xfrm>
                <a:off x="3293" y="3760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7" name="Freeform 551"/>
              <p:cNvSpPr>
                <a:spLocks/>
              </p:cNvSpPr>
              <p:nvPr/>
            </p:nvSpPr>
            <p:spPr bwMode="auto">
              <a:xfrm>
                <a:off x="3299" y="3754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8" name="Freeform 552"/>
              <p:cNvSpPr>
                <a:spLocks/>
              </p:cNvSpPr>
              <p:nvPr/>
            </p:nvSpPr>
            <p:spPr bwMode="auto">
              <a:xfrm>
                <a:off x="3305" y="3754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29" name="Freeform 553"/>
              <p:cNvSpPr>
                <a:spLocks/>
              </p:cNvSpPr>
              <p:nvPr/>
            </p:nvSpPr>
            <p:spPr bwMode="auto">
              <a:xfrm>
                <a:off x="3317" y="3748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0" name="Freeform 554"/>
              <p:cNvSpPr>
                <a:spLocks/>
              </p:cNvSpPr>
              <p:nvPr/>
            </p:nvSpPr>
            <p:spPr bwMode="auto">
              <a:xfrm>
                <a:off x="3323" y="3742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1" name="Freeform 555"/>
              <p:cNvSpPr>
                <a:spLocks/>
              </p:cNvSpPr>
              <p:nvPr/>
            </p:nvSpPr>
            <p:spPr bwMode="auto">
              <a:xfrm>
                <a:off x="3329" y="3742"/>
                <a:ext cx="12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2" name="Freeform 556"/>
              <p:cNvSpPr>
                <a:spLocks/>
              </p:cNvSpPr>
              <p:nvPr/>
            </p:nvSpPr>
            <p:spPr bwMode="auto">
              <a:xfrm>
                <a:off x="3335" y="3736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3" name="Freeform 557"/>
              <p:cNvSpPr>
                <a:spLocks/>
              </p:cNvSpPr>
              <p:nvPr/>
            </p:nvSpPr>
            <p:spPr bwMode="auto">
              <a:xfrm>
                <a:off x="3347" y="3730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4" name="Freeform 558"/>
              <p:cNvSpPr>
                <a:spLocks/>
              </p:cNvSpPr>
              <p:nvPr/>
            </p:nvSpPr>
            <p:spPr bwMode="auto">
              <a:xfrm>
                <a:off x="3353" y="3724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5" name="Freeform 559"/>
              <p:cNvSpPr>
                <a:spLocks/>
              </p:cNvSpPr>
              <p:nvPr/>
            </p:nvSpPr>
            <p:spPr bwMode="auto">
              <a:xfrm>
                <a:off x="3359" y="3724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6" name="Freeform 560"/>
              <p:cNvSpPr>
                <a:spLocks/>
              </p:cNvSpPr>
              <p:nvPr/>
            </p:nvSpPr>
            <p:spPr bwMode="auto">
              <a:xfrm>
                <a:off x="3371" y="3718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7" name="Freeform 561"/>
              <p:cNvSpPr>
                <a:spLocks/>
              </p:cNvSpPr>
              <p:nvPr/>
            </p:nvSpPr>
            <p:spPr bwMode="auto">
              <a:xfrm>
                <a:off x="2879" y="3730"/>
                <a:ext cx="60" cy="24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2" y="24"/>
                  </a:cxn>
                  <a:cxn ang="0">
                    <a:pos x="0" y="18"/>
                  </a:cxn>
                  <a:cxn ang="0">
                    <a:pos x="0" y="6"/>
                  </a:cxn>
                  <a:cxn ang="0">
                    <a:pos x="12" y="0"/>
                  </a:cxn>
                </a:cxnLst>
                <a:rect l="0" t="0" r="r" b="b"/>
                <a:pathLst>
                  <a:path w="60" h="24">
                    <a:moveTo>
                      <a:pt x="60" y="6"/>
                    </a:moveTo>
                    <a:lnTo>
                      <a:pt x="42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8" name="Freeform 562"/>
              <p:cNvSpPr>
                <a:spLocks/>
              </p:cNvSpPr>
              <p:nvPr/>
            </p:nvSpPr>
            <p:spPr bwMode="auto">
              <a:xfrm>
                <a:off x="2819" y="3730"/>
                <a:ext cx="54" cy="1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2"/>
                  </a:cxn>
                  <a:cxn ang="0">
                    <a:pos x="0" y="18"/>
                  </a:cxn>
                  <a:cxn ang="0">
                    <a:pos x="18" y="0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42" y="12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39" name="Freeform 563"/>
              <p:cNvSpPr>
                <a:spLocks/>
              </p:cNvSpPr>
              <p:nvPr/>
            </p:nvSpPr>
            <p:spPr bwMode="auto">
              <a:xfrm>
                <a:off x="2783" y="3736"/>
                <a:ext cx="36" cy="1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12"/>
                  </a:cxn>
                  <a:cxn ang="0">
                    <a:pos x="0" y="12"/>
                  </a:cxn>
                  <a:cxn ang="0">
                    <a:pos x="6" y="0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24" y="12"/>
                    </a:ln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0" name="Freeform 564"/>
              <p:cNvSpPr>
                <a:spLocks/>
              </p:cNvSpPr>
              <p:nvPr/>
            </p:nvSpPr>
            <p:spPr bwMode="auto">
              <a:xfrm>
                <a:off x="2741" y="3742"/>
                <a:ext cx="36" cy="1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0" y="6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0" y="6"/>
                    </a:lnTo>
                    <a:lnTo>
                      <a:pt x="0" y="12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1" name="Freeform 565"/>
              <p:cNvSpPr>
                <a:spLocks/>
              </p:cNvSpPr>
              <p:nvPr/>
            </p:nvSpPr>
            <p:spPr bwMode="auto">
              <a:xfrm>
                <a:off x="3329" y="3676"/>
                <a:ext cx="222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6"/>
                  </a:cxn>
                  <a:cxn ang="0">
                    <a:pos x="30" y="6"/>
                  </a:cxn>
                  <a:cxn ang="0">
                    <a:pos x="42" y="12"/>
                  </a:cxn>
                  <a:cxn ang="0">
                    <a:pos x="54" y="18"/>
                  </a:cxn>
                  <a:cxn ang="0">
                    <a:pos x="72" y="18"/>
                  </a:cxn>
                  <a:cxn ang="0">
                    <a:pos x="84" y="24"/>
                  </a:cxn>
                  <a:cxn ang="0">
                    <a:pos x="96" y="30"/>
                  </a:cxn>
                  <a:cxn ang="0">
                    <a:pos x="114" y="30"/>
                  </a:cxn>
                  <a:cxn ang="0">
                    <a:pos x="126" y="36"/>
                  </a:cxn>
                  <a:cxn ang="0">
                    <a:pos x="138" y="42"/>
                  </a:cxn>
                  <a:cxn ang="0">
                    <a:pos x="156" y="48"/>
                  </a:cxn>
                  <a:cxn ang="0">
                    <a:pos x="168" y="48"/>
                  </a:cxn>
                  <a:cxn ang="0">
                    <a:pos x="180" y="54"/>
                  </a:cxn>
                  <a:cxn ang="0">
                    <a:pos x="192" y="60"/>
                  </a:cxn>
                  <a:cxn ang="0">
                    <a:pos x="210" y="66"/>
                  </a:cxn>
                  <a:cxn ang="0">
                    <a:pos x="222" y="72"/>
                  </a:cxn>
                </a:cxnLst>
                <a:rect l="0" t="0" r="r" b="b"/>
                <a:pathLst>
                  <a:path w="222" h="72">
                    <a:moveTo>
                      <a:pt x="0" y="0"/>
                    </a:moveTo>
                    <a:lnTo>
                      <a:pt x="12" y="6"/>
                    </a:lnTo>
                    <a:lnTo>
                      <a:pt x="30" y="6"/>
                    </a:lnTo>
                    <a:lnTo>
                      <a:pt x="42" y="12"/>
                    </a:lnTo>
                    <a:lnTo>
                      <a:pt x="54" y="18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30"/>
                    </a:lnTo>
                    <a:lnTo>
                      <a:pt x="114" y="30"/>
                    </a:lnTo>
                    <a:lnTo>
                      <a:pt x="126" y="36"/>
                    </a:lnTo>
                    <a:lnTo>
                      <a:pt x="138" y="42"/>
                    </a:lnTo>
                    <a:lnTo>
                      <a:pt x="156" y="48"/>
                    </a:lnTo>
                    <a:lnTo>
                      <a:pt x="168" y="48"/>
                    </a:lnTo>
                    <a:lnTo>
                      <a:pt x="180" y="54"/>
                    </a:lnTo>
                    <a:lnTo>
                      <a:pt x="192" y="60"/>
                    </a:lnTo>
                    <a:lnTo>
                      <a:pt x="210" y="66"/>
                    </a:lnTo>
                    <a:lnTo>
                      <a:pt x="222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2" name="Freeform 566"/>
              <p:cNvSpPr>
                <a:spLocks/>
              </p:cNvSpPr>
              <p:nvPr/>
            </p:nvSpPr>
            <p:spPr bwMode="auto">
              <a:xfrm>
                <a:off x="3287" y="3694"/>
                <a:ext cx="246" cy="84"/>
              </a:xfrm>
              <a:custGeom>
                <a:avLst/>
                <a:gdLst/>
                <a:ahLst/>
                <a:cxnLst>
                  <a:cxn ang="0">
                    <a:pos x="246" y="84"/>
                  </a:cxn>
                  <a:cxn ang="0">
                    <a:pos x="228" y="78"/>
                  </a:cxn>
                  <a:cxn ang="0">
                    <a:pos x="216" y="66"/>
                  </a:cxn>
                  <a:cxn ang="0">
                    <a:pos x="198" y="60"/>
                  </a:cxn>
                  <a:cxn ang="0">
                    <a:pos x="186" y="54"/>
                  </a:cxn>
                  <a:cxn ang="0">
                    <a:pos x="168" y="48"/>
                  </a:cxn>
                  <a:cxn ang="0">
                    <a:pos x="156" y="42"/>
                  </a:cxn>
                  <a:cxn ang="0">
                    <a:pos x="138" y="36"/>
                  </a:cxn>
                  <a:cxn ang="0">
                    <a:pos x="120" y="30"/>
                  </a:cxn>
                  <a:cxn ang="0">
                    <a:pos x="108" y="30"/>
                  </a:cxn>
                  <a:cxn ang="0">
                    <a:pos x="90" y="24"/>
                  </a:cxn>
                  <a:cxn ang="0">
                    <a:pos x="78" y="18"/>
                  </a:cxn>
                  <a:cxn ang="0">
                    <a:pos x="60" y="12"/>
                  </a:cxn>
                  <a:cxn ang="0">
                    <a:pos x="48" y="6"/>
                  </a:cxn>
                  <a:cxn ang="0">
                    <a:pos x="30" y="6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246" h="84">
                    <a:moveTo>
                      <a:pt x="246" y="84"/>
                    </a:moveTo>
                    <a:lnTo>
                      <a:pt x="228" y="78"/>
                    </a:lnTo>
                    <a:lnTo>
                      <a:pt x="216" y="66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30"/>
                    </a:lnTo>
                    <a:lnTo>
                      <a:pt x="90" y="24"/>
                    </a:lnTo>
                    <a:lnTo>
                      <a:pt x="78" y="18"/>
                    </a:lnTo>
                    <a:lnTo>
                      <a:pt x="60" y="12"/>
                    </a:lnTo>
                    <a:lnTo>
                      <a:pt x="48" y="6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3" name="Freeform 567"/>
              <p:cNvSpPr>
                <a:spLocks/>
              </p:cNvSpPr>
              <p:nvPr/>
            </p:nvSpPr>
            <p:spPr bwMode="auto">
              <a:xfrm>
                <a:off x="3209" y="3676"/>
                <a:ext cx="78" cy="30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8" y="6"/>
                  </a:cxn>
                  <a:cxn ang="0">
                    <a:pos x="78" y="12"/>
                  </a:cxn>
                  <a:cxn ang="0">
                    <a:pos x="72" y="18"/>
                  </a:cxn>
                  <a:cxn ang="0">
                    <a:pos x="66" y="18"/>
                  </a:cxn>
                  <a:cxn ang="0">
                    <a:pos x="60" y="24"/>
                  </a:cxn>
                  <a:cxn ang="0">
                    <a:pos x="54" y="24"/>
                  </a:cxn>
                  <a:cxn ang="0">
                    <a:pos x="42" y="30"/>
                  </a:cxn>
                  <a:cxn ang="0">
                    <a:pos x="36" y="30"/>
                  </a:cxn>
                  <a:cxn ang="0">
                    <a:pos x="30" y="30"/>
                  </a:cxn>
                  <a:cxn ang="0">
                    <a:pos x="24" y="30"/>
                  </a:cxn>
                  <a:cxn ang="0">
                    <a:pos x="24" y="24"/>
                  </a:cxn>
                  <a:cxn ang="0">
                    <a:pos x="18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6" y="18"/>
                  </a:cxn>
                  <a:cxn ang="0">
                    <a:pos x="0" y="18"/>
                  </a:cxn>
                </a:cxnLst>
                <a:rect l="0" t="0" r="r" b="b"/>
                <a:pathLst>
                  <a:path w="78" h="30">
                    <a:moveTo>
                      <a:pt x="78" y="0"/>
                    </a:moveTo>
                    <a:lnTo>
                      <a:pt x="78" y="6"/>
                    </a:lnTo>
                    <a:lnTo>
                      <a:pt x="78" y="12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4" name="Freeform 568"/>
              <p:cNvSpPr>
                <a:spLocks/>
              </p:cNvSpPr>
              <p:nvPr/>
            </p:nvSpPr>
            <p:spPr bwMode="auto">
              <a:xfrm>
                <a:off x="3149" y="3688"/>
                <a:ext cx="1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5" name="Freeform 569"/>
              <p:cNvSpPr>
                <a:spLocks/>
              </p:cNvSpPr>
              <p:nvPr/>
            </p:nvSpPr>
            <p:spPr bwMode="auto">
              <a:xfrm>
                <a:off x="2855" y="3532"/>
                <a:ext cx="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6" name="Freeform 570"/>
              <p:cNvSpPr>
                <a:spLocks/>
              </p:cNvSpPr>
              <p:nvPr/>
            </p:nvSpPr>
            <p:spPr bwMode="auto">
              <a:xfrm>
                <a:off x="2849" y="3568"/>
                <a:ext cx="6" cy="42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6" y="4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6" y="42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4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7" name="Freeform 571"/>
              <p:cNvSpPr>
                <a:spLocks/>
              </p:cNvSpPr>
              <p:nvPr/>
            </p:nvSpPr>
            <p:spPr bwMode="auto">
              <a:xfrm>
                <a:off x="2849" y="3610"/>
                <a:ext cx="6" cy="36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6" y="3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6" y="36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6" y="3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8" name="Freeform 572"/>
              <p:cNvSpPr>
                <a:spLocks/>
              </p:cNvSpPr>
              <p:nvPr/>
            </p:nvSpPr>
            <p:spPr bwMode="auto">
              <a:xfrm>
                <a:off x="2849" y="3646"/>
                <a:ext cx="12" cy="42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12" y="3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6" y="36"/>
                  </a:cxn>
                  <a:cxn ang="0">
                    <a:pos x="6" y="42"/>
                  </a:cxn>
                  <a:cxn ang="0">
                    <a:pos x="12" y="42"/>
                  </a:cxn>
                  <a:cxn ang="0">
                    <a:pos x="6" y="36"/>
                  </a:cxn>
                </a:cxnLst>
                <a:rect l="0" t="0" r="r" b="b"/>
                <a:pathLst>
                  <a:path w="12" h="42">
                    <a:moveTo>
                      <a:pt x="6" y="36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49" name="Freeform 573"/>
              <p:cNvSpPr>
                <a:spLocks/>
              </p:cNvSpPr>
              <p:nvPr/>
            </p:nvSpPr>
            <p:spPr bwMode="auto">
              <a:xfrm>
                <a:off x="2855" y="3676"/>
                <a:ext cx="30" cy="1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0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0" name="Freeform 574"/>
              <p:cNvSpPr>
                <a:spLocks/>
              </p:cNvSpPr>
              <p:nvPr/>
            </p:nvSpPr>
            <p:spPr bwMode="auto">
              <a:xfrm>
                <a:off x="2885" y="3676"/>
                <a:ext cx="18" cy="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1" name="Freeform 575"/>
              <p:cNvSpPr>
                <a:spLocks/>
              </p:cNvSpPr>
              <p:nvPr/>
            </p:nvSpPr>
            <p:spPr bwMode="auto">
              <a:xfrm>
                <a:off x="2903" y="3670"/>
                <a:ext cx="24" cy="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0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2" name="Freeform 576"/>
              <p:cNvSpPr>
                <a:spLocks/>
              </p:cNvSpPr>
              <p:nvPr/>
            </p:nvSpPr>
            <p:spPr bwMode="auto">
              <a:xfrm>
                <a:off x="2927" y="3670"/>
                <a:ext cx="24" cy="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3" name="Freeform 577"/>
              <p:cNvSpPr>
                <a:spLocks/>
              </p:cNvSpPr>
              <p:nvPr/>
            </p:nvSpPr>
            <p:spPr bwMode="auto">
              <a:xfrm>
                <a:off x="2951" y="3670"/>
                <a:ext cx="18" cy="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4" name="Freeform 578"/>
              <p:cNvSpPr>
                <a:spLocks/>
              </p:cNvSpPr>
              <p:nvPr/>
            </p:nvSpPr>
            <p:spPr bwMode="auto">
              <a:xfrm>
                <a:off x="2969" y="3670"/>
                <a:ext cx="18" cy="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5" name="Freeform 579"/>
              <p:cNvSpPr>
                <a:spLocks/>
              </p:cNvSpPr>
              <p:nvPr/>
            </p:nvSpPr>
            <p:spPr bwMode="auto">
              <a:xfrm>
                <a:off x="2987" y="3670"/>
                <a:ext cx="24" cy="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6" name="Freeform 580"/>
              <p:cNvSpPr>
                <a:spLocks/>
              </p:cNvSpPr>
              <p:nvPr/>
            </p:nvSpPr>
            <p:spPr bwMode="auto">
              <a:xfrm>
                <a:off x="3011" y="3670"/>
                <a:ext cx="18" cy="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7" name="Freeform 581"/>
              <p:cNvSpPr>
                <a:spLocks/>
              </p:cNvSpPr>
              <p:nvPr/>
            </p:nvSpPr>
            <p:spPr bwMode="auto">
              <a:xfrm>
                <a:off x="3029" y="3670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8" name="Freeform 582"/>
              <p:cNvSpPr>
                <a:spLocks/>
              </p:cNvSpPr>
              <p:nvPr/>
            </p:nvSpPr>
            <p:spPr bwMode="auto">
              <a:xfrm>
                <a:off x="3041" y="3670"/>
                <a:ext cx="18" cy="12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8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6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59" name="Freeform 583"/>
              <p:cNvSpPr>
                <a:spLocks/>
              </p:cNvSpPr>
              <p:nvPr/>
            </p:nvSpPr>
            <p:spPr bwMode="auto">
              <a:xfrm>
                <a:off x="3059" y="3676"/>
                <a:ext cx="18" cy="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0" name="Freeform 584"/>
              <p:cNvSpPr>
                <a:spLocks/>
              </p:cNvSpPr>
              <p:nvPr/>
            </p:nvSpPr>
            <p:spPr bwMode="auto">
              <a:xfrm>
                <a:off x="3077" y="3676"/>
                <a:ext cx="18" cy="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1" name="Freeform 585"/>
              <p:cNvSpPr>
                <a:spLocks/>
              </p:cNvSpPr>
              <p:nvPr/>
            </p:nvSpPr>
            <p:spPr bwMode="auto">
              <a:xfrm>
                <a:off x="3089" y="3676"/>
                <a:ext cx="18" cy="12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2" name="Freeform 586"/>
              <p:cNvSpPr>
                <a:spLocks/>
              </p:cNvSpPr>
              <p:nvPr/>
            </p:nvSpPr>
            <p:spPr bwMode="auto">
              <a:xfrm>
                <a:off x="3107" y="3682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3" name="Freeform 587"/>
              <p:cNvSpPr>
                <a:spLocks/>
              </p:cNvSpPr>
              <p:nvPr/>
            </p:nvSpPr>
            <p:spPr bwMode="auto">
              <a:xfrm>
                <a:off x="3119" y="3682"/>
                <a:ext cx="18" cy="12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8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4" name="Freeform 588"/>
              <p:cNvSpPr>
                <a:spLocks/>
              </p:cNvSpPr>
              <p:nvPr/>
            </p:nvSpPr>
            <p:spPr bwMode="auto">
              <a:xfrm>
                <a:off x="3137" y="3688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5" name="Freeform 589"/>
              <p:cNvSpPr>
                <a:spLocks/>
              </p:cNvSpPr>
              <p:nvPr/>
            </p:nvSpPr>
            <p:spPr bwMode="auto">
              <a:xfrm>
                <a:off x="2861" y="3388"/>
                <a:ext cx="282" cy="144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82" y="0"/>
                  </a:cxn>
                  <a:cxn ang="0">
                    <a:pos x="282" y="0"/>
                  </a:cxn>
                  <a:cxn ang="0">
                    <a:pos x="276" y="0"/>
                  </a:cxn>
                  <a:cxn ang="0">
                    <a:pos x="276" y="0"/>
                  </a:cxn>
                  <a:cxn ang="0">
                    <a:pos x="252" y="6"/>
                  </a:cxn>
                  <a:cxn ang="0">
                    <a:pos x="234" y="18"/>
                  </a:cxn>
                  <a:cxn ang="0">
                    <a:pos x="210" y="24"/>
                  </a:cxn>
                  <a:cxn ang="0">
                    <a:pos x="192" y="30"/>
                  </a:cxn>
                  <a:cxn ang="0">
                    <a:pos x="174" y="42"/>
                  </a:cxn>
                  <a:cxn ang="0">
                    <a:pos x="150" y="48"/>
                  </a:cxn>
                  <a:cxn ang="0">
                    <a:pos x="132" y="60"/>
                  </a:cxn>
                  <a:cxn ang="0">
                    <a:pos x="120" y="66"/>
                  </a:cxn>
                  <a:cxn ang="0">
                    <a:pos x="102" y="78"/>
                  </a:cxn>
                  <a:cxn ang="0">
                    <a:pos x="84" y="84"/>
                  </a:cxn>
                  <a:cxn ang="0">
                    <a:pos x="72" y="96"/>
                  </a:cxn>
                  <a:cxn ang="0">
                    <a:pos x="54" y="102"/>
                  </a:cxn>
                  <a:cxn ang="0">
                    <a:pos x="42" y="114"/>
                  </a:cxn>
                  <a:cxn ang="0">
                    <a:pos x="24" y="126"/>
                  </a:cxn>
                  <a:cxn ang="0">
                    <a:pos x="12" y="132"/>
                  </a:cxn>
                  <a:cxn ang="0">
                    <a:pos x="0" y="144"/>
                  </a:cxn>
                </a:cxnLst>
                <a:rect l="0" t="0" r="r" b="b"/>
                <a:pathLst>
                  <a:path w="282" h="144">
                    <a:moveTo>
                      <a:pt x="282" y="0"/>
                    </a:moveTo>
                    <a:lnTo>
                      <a:pt x="282" y="0"/>
                    </a:lnTo>
                    <a:lnTo>
                      <a:pt x="282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52" y="6"/>
                    </a:lnTo>
                    <a:lnTo>
                      <a:pt x="234" y="18"/>
                    </a:lnTo>
                    <a:lnTo>
                      <a:pt x="210" y="24"/>
                    </a:lnTo>
                    <a:lnTo>
                      <a:pt x="192" y="30"/>
                    </a:lnTo>
                    <a:lnTo>
                      <a:pt x="174" y="42"/>
                    </a:lnTo>
                    <a:lnTo>
                      <a:pt x="150" y="48"/>
                    </a:lnTo>
                    <a:lnTo>
                      <a:pt x="132" y="60"/>
                    </a:lnTo>
                    <a:lnTo>
                      <a:pt x="120" y="66"/>
                    </a:lnTo>
                    <a:lnTo>
                      <a:pt x="102" y="78"/>
                    </a:lnTo>
                    <a:lnTo>
                      <a:pt x="84" y="84"/>
                    </a:lnTo>
                    <a:lnTo>
                      <a:pt x="72" y="96"/>
                    </a:lnTo>
                    <a:lnTo>
                      <a:pt x="54" y="102"/>
                    </a:lnTo>
                    <a:lnTo>
                      <a:pt x="42" y="114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6" name="Freeform 590"/>
              <p:cNvSpPr>
                <a:spLocks/>
              </p:cNvSpPr>
              <p:nvPr/>
            </p:nvSpPr>
            <p:spPr bwMode="auto">
              <a:xfrm>
                <a:off x="3329" y="3574"/>
                <a:ext cx="12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42"/>
                  </a:cxn>
                  <a:cxn ang="0">
                    <a:pos x="6" y="4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42">
                    <a:moveTo>
                      <a:pt x="6" y="0"/>
                    </a:moveTo>
                    <a:lnTo>
                      <a:pt x="6" y="0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7" name="Freeform 591"/>
              <p:cNvSpPr>
                <a:spLocks/>
              </p:cNvSpPr>
              <p:nvPr/>
            </p:nvSpPr>
            <p:spPr bwMode="auto">
              <a:xfrm>
                <a:off x="3335" y="3544"/>
                <a:ext cx="12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36">
                    <a:moveTo>
                      <a:pt x="6" y="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8" name="Freeform 592"/>
              <p:cNvSpPr>
                <a:spLocks/>
              </p:cNvSpPr>
              <p:nvPr/>
            </p:nvSpPr>
            <p:spPr bwMode="auto">
              <a:xfrm>
                <a:off x="3341" y="3508"/>
                <a:ext cx="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6" y="3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69" name="Freeform 593"/>
              <p:cNvSpPr>
                <a:spLocks/>
              </p:cNvSpPr>
              <p:nvPr/>
            </p:nvSpPr>
            <p:spPr bwMode="auto">
              <a:xfrm>
                <a:off x="3341" y="3484"/>
                <a:ext cx="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0" name="Freeform 594"/>
              <p:cNvSpPr>
                <a:spLocks/>
              </p:cNvSpPr>
              <p:nvPr/>
            </p:nvSpPr>
            <p:spPr bwMode="auto">
              <a:xfrm>
                <a:off x="3335" y="3454"/>
                <a:ext cx="12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1" name="Freeform 595"/>
              <p:cNvSpPr>
                <a:spLocks/>
              </p:cNvSpPr>
              <p:nvPr/>
            </p:nvSpPr>
            <p:spPr bwMode="auto">
              <a:xfrm>
                <a:off x="3323" y="3430"/>
                <a:ext cx="18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30"/>
                  </a:cxn>
                  <a:cxn ang="0">
                    <a:pos x="18" y="2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30">
                    <a:moveTo>
                      <a:pt x="0" y="6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2" name="Freeform 596"/>
              <p:cNvSpPr>
                <a:spLocks/>
              </p:cNvSpPr>
              <p:nvPr/>
            </p:nvSpPr>
            <p:spPr bwMode="auto">
              <a:xfrm>
                <a:off x="3311" y="3412"/>
                <a:ext cx="18" cy="2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0" y="6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3" name="Freeform 597"/>
              <p:cNvSpPr>
                <a:spLocks/>
              </p:cNvSpPr>
              <p:nvPr/>
            </p:nvSpPr>
            <p:spPr bwMode="auto">
              <a:xfrm>
                <a:off x="3293" y="3394"/>
                <a:ext cx="18" cy="2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0" y="6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4" name="Freeform 598"/>
              <p:cNvSpPr>
                <a:spLocks/>
              </p:cNvSpPr>
              <p:nvPr/>
            </p:nvSpPr>
            <p:spPr bwMode="auto">
              <a:xfrm>
                <a:off x="3221" y="3670"/>
                <a:ext cx="7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6"/>
                  </a:cxn>
                  <a:cxn ang="0">
                    <a:pos x="54" y="6"/>
                  </a:cxn>
                  <a:cxn ang="0">
                    <a:pos x="60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12">
                    <a:moveTo>
                      <a:pt x="0" y="12"/>
                    </a:moveTo>
                    <a:lnTo>
                      <a:pt x="6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54" y="6"/>
                    </a:lnTo>
                    <a:lnTo>
                      <a:pt x="60" y="0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5" name="Freeform 599"/>
              <p:cNvSpPr>
                <a:spLocks/>
              </p:cNvSpPr>
              <p:nvPr/>
            </p:nvSpPr>
            <p:spPr bwMode="auto">
              <a:xfrm>
                <a:off x="3005" y="3592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6" name="Freeform 600"/>
              <p:cNvSpPr>
                <a:spLocks/>
              </p:cNvSpPr>
              <p:nvPr/>
            </p:nvSpPr>
            <p:spPr bwMode="auto">
              <a:xfrm>
                <a:off x="2999" y="3592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7" name="Freeform 601"/>
              <p:cNvSpPr>
                <a:spLocks/>
              </p:cNvSpPr>
              <p:nvPr/>
            </p:nvSpPr>
            <p:spPr bwMode="auto">
              <a:xfrm>
                <a:off x="2987" y="3592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8" name="Freeform 602"/>
              <p:cNvSpPr>
                <a:spLocks/>
              </p:cNvSpPr>
              <p:nvPr/>
            </p:nvSpPr>
            <p:spPr bwMode="auto">
              <a:xfrm>
                <a:off x="2981" y="359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79" name="Freeform 603"/>
              <p:cNvSpPr>
                <a:spLocks/>
              </p:cNvSpPr>
              <p:nvPr/>
            </p:nvSpPr>
            <p:spPr bwMode="auto">
              <a:xfrm>
                <a:off x="2969" y="3598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0" name="Freeform 604"/>
              <p:cNvSpPr>
                <a:spLocks/>
              </p:cNvSpPr>
              <p:nvPr/>
            </p:nvSpPr>
            <p:spPr bwMode="auto">
              <a:xfrm>
                <a:off x="2957" y="3598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1" name="Freeform 605"/>
              <p:cNvSpPr>
                <a:spLocks/>
              </p:cNvSpPr>
              <p:nvPr/>
            </p:nvSpPr>
            <p:spPr bwMode="auto">
              <a:xfrm>
                <a:off x="2951" y="3604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2" name="Freeform 606"/>
              <p:cNvSpPr>
                <a:spLocks/>
              </p:cNvSpPr>
              <p:nvPr/>
            </p:nvSpPr>
            <p:spPr bwMode="auto">
              <a:xfrm>
                <a:off x="2939" y="360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3" name="Freeform 607"/>
              <p:cNvSpPr>
                <a:spLocks/>
              </p:cNvSpPr>
              <p:nvPr/>
            </p:nvSpPr>
            <p:spPr bwMode="auto">
              <a:xfrm>
                <a:off x="2933" y="3604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4" name="Freeform 608"/>
              <p:cNvSpPr>
                <a:spLocks/>
              </p:cNvSpPr>
              <p:nvPr/>
            </p:nvSpPr>
            <p:spPr bwMode="auto">
              <a:xfrm>
                <a:off x="2921" y="3610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5" name="Freeform 609"/>
              <p:cNvSpPr>
                <a:spLocks/>
              </p:cNvSpPr>
              <p:nvPr/>
            </p:nvSpPr>
            <p:spPr bwMode="auto">
              <a:xfrm>
                <a:off x="2915" y="3610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6" name="Freeform 610"/>
              <p:cNvSpPr>
                <a:spLocks/>
              </p:cNvSpPr>
              <p:nvPr/>
            </p:nvSpPr>
            <p:spPr bwMode="auto">
              <a:xfrm>
                <a:off x="2903" y="3616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7" name="Freeform 611"/>
              <p:cNvSpPr>
                <a:spLocks/>
              </p:cNvSpPr>
              <p:nvPr/>
            </p:nvSpPr>
            <p:spPr bwMode="auto">
              <a:xfrm>
                <a:off x="2897" y="361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8" name="Freeform 612"/>
              <p:cNvSpPr>
                <a:spLocks/>
              </p:cNvSpPr>
              <p:nvPr/>
            </p:nvSpPr>
            <p:spPr bwMode="auto">
              <a:xfrm>
                <a:off x="2885" y="3622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89" name="Freeform 613"/>
              <p:cNvSpPr>
                <a:spLocks/>
              </p:cNvSpPr>
              <p:nvPr/>
            </p:nvSpPr>
            <p:spPr bwMode="auto">
              <a:xfrm>
                <a:off x="2873" y="3622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0" name="Freeform 614"/>
              <p:cNvSpPr>
                <a:spLocks/>
              </p:cNvSpPr>
              <p:nvPr/>
            </p:nvSpPr>
            <p:spPr bwMode="auto">
              <a:xfrm>
                <a:off x="2867" y="3622"/>
                <a:ext cx="1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1" name="Freeform 615"/>
              <p:cNvSpPr>
                <a:spLocks/>
              </p:cNvSpPr>
              <p:nvPr/>
            </p:nvSpPr>
            <p:spPr bwMode="auto">
              <a:xfrm>
                <a:off x="3017" y="3460"/>
                <a:ext cx="12" cy="36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6" y="3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6" y="36"/>
                  </a:cxn>
                </a:cxnLst>
                <a:rect l="0" t="0" r="r" b="b"/>
                <a:pathLst>
                  <a:path w="12" h="36">
                    <a:moveTo>
                      <a:pt x="6" y="36"/>
                    </a:moveTo>
                    <a:lnTo>
                      <a:pt x="6" y="3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2" name="Freeform 616"/>
              <p:cNvSpPr>
                <a:spLocks/>
              </p:cNvSpPr>
              <p:nvPr/>
            </p:nvSpPr>
            <p:spPr bwMode="auto">
              <a:xfrm>
                <a:off x="3017" y="3490"/>
                <a:ext cx="6" cy="36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6" y="3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6" y="36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6" y="3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3" name="Freeform 617"/>
              <p:cNvSpPr>
                <a:spLocks/>
              </p:cNvSpPr>
              <p:nvPr/>
            </p:nvSpPr>
            <p:spPr bwMode="auto">
              <a:xfrm>
                <a:off x="3011" y="3526"/>
                <a:ext cx="12" cy="36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6" y="3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6" y="36"/>
                  </a:cxn>
                </a:cxnLst>
                <a:rect l="0" t="0" r="r" b="b"/>
                <a:pathLst>
                  <a:path w="12" h="36">
                    <a:moveTo>
                      <a:pt x="6" y="36"/>
                    </a:moveTo>
                    <a:lnTo>
                      <a:pt x="6" y="3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4" name="Freeform 618"/>
              <p:cNvSpPr>
                <a:spLocks/>
              </p:cNvSpPr>
              <p:nvPr/>
            </p:nvSpPr>
            <p:spPr bwMode="auto">
              <a:xfrm>
                <a:off x="3011" y="3562"/>
                <a:ext cx="6" cy="30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6" y="30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6" y="3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5" name="Freeform 619"/>
              <p:cNvSpPr>
                <a:spLocks/>
              </p:cNvSpPr>
              <p:nvPr/>
            </p:nvSpPr>
            <p:spPr bwMode="auto">
              <a:xfrm>
                <a:off x="2867" y="3460"/>
                <a:ext cx="162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" y="78"/>
                  </a:cxn>
                  <a:cxn ang="0">
                    <a:pos x="24" y="66"/>
                  </a:cxn>
                  <a:cxn ang="0">
                    <a:pos x="36" y="60"/>
                  </a:cxn>
                  <a:cxn ang="0">
                    <a:pos x="42" y="54"/>
                  </a:cxn>
                  <a:cxn ang="0">
                    <a:pos x="54" y="48"/>
                  </a:cxn>
                  <a:cxn ang="0">
                    <a:pos x="66" y="42"/>
                  </a:cxn>
                  <a:cxn ang="0">
                    <a:pos x="72" y="36"/>
                  </a:cxn>
                  <a:cxn ang="0">
                    <a:pos x="84" y="36"/>
                  </a:cxn>
                  <a:cxn ang="0">
                    <a:pos x="90" y="30"/>
                  </a:cxn>
                  <a:cxn ang="0">
                    <a:pos x="102" y="24"/>
                  </a:cxn>
                  <a:cxn ang="0">
                    <a:pos x="114" y="18"/>
                  </a:cxn>
                  <a:cxn ang="0">
                    <a:pos x="120" y="12"/>
                  </a:cxn>
                  <a:cxn ang="0">
                    <a:pos x="132" y="12"/>
                  </a:cxn>
                  <a:cxn ang="0">
                    <a:pos x="144" y="6"/>
                  </a:cxn>
                  <a:cxn ang="0">
                    <a:pos x="150" y="6"/>
                  </a:cxn>
                  <a:cxn ang="0">
                    <a:pos x="162" y="0"/>
                  </a:cxn>
                </a:cxnLst>
                <a:rect l="0" t="0" r="r" b="b"/>
                <a:pathLst>
                  <a:path w="162" h="84">
                    <a:moveTo>
                      <a:pt x="0" y="84"/>
                    </a:moveTo>
                    <a:lnTo>
                      <a:pt x="12" y="78"/>
                    </a:lnTo>
                    <a:lnTo>
                      <a:pt x="24" y="66"/>
                    </a:lnTo>
                    <a:lnTo>
                      <a:pt x="36" y="60"/>
                    </a:lnTo>
                    <a:lnTo>
                      <a:pt x="42" y="54"/>
                    </a:lnTo>
                    <a:lnTo>
                      <a:pt x="54" y="48"/>
                    </a:lnTo>
                    <a:lnTo>
                      <a:pt x="66" y="42"/>
                    </a:lnTo>
                    <a:lnTo>
                      <a:pt x="72" y="36"/>
                    </a:lnTo>
                    <a:lnTo>
                      <a:pt x="84" y="36"/>
                    </a:lnTo>
                    <a:lnTo>
                      <a:pt x="90" y="30"/>
                    </a:lnTo>
                    <a:lnTo>
                      <a:pt x="102" y="24"/>
                    </a:lnTo>
                    <a:lnTo>
                      <a:pt x="114" y="18"/>
                    </a:lnTo>
                    <a:lnTo>
                      <a:pt x="120" y="12"/>
                    </a:lnTo>
                    <a:lnTo>
                      <a:pt x="132" y="12"/>
                    </a:lnTo>
                    <a:lnTo>
                      <a:pt x="144" y="6"/>
                    </a:lnTo>
                    <a:lnTo>
                      <a:pt x="150" y="6"/>
                    </a:lnTo>
                    <a:lnTo>
                      <a:pt x="1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6" name="Freeform 620"/>
              <p:cNvSpPr>
                <a:spLocks/>
              </p:cNvSpPr>
              <p:nvPr/>
            </p:nvSpPr>
            <p:spPr bwMode="auto">
              <a:xfrm>
                <a:off x="2867" y="3544"/>
                <a:ext cx="1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0" y="66"/>
                  </a:cxn>
                  <a:cxn ang="0">
                    <a:pos x="0" y="42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h="84">
                    <a:moveTo>
                      <a:pt x="0" y="84"/>
                    </a:moveTo>
                    <a:lnTo>
                      <a:pt x="0" y="66"/>
                    </a:lnTo>
                    <a:lnTo>
                      <a:pt x="0" y="42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7" name="Freeform 621"/>
              <p:cNvSpPr>
                <a:spLocks/>
              </p:cNvSpPr>
              <p:nvPr/>
            </p:nvSpPr>
            <p:spPr bwMode="auto">
              <a:xfrm>
                <a:off x="3101" y="3412"/>
                <a:ext cx="24" cy="162"/>
              </a:xfrm>
              <a:custGeom>
                <a:avLst/>
                <a:gdLst/>
                <a:ahLst/>
                <a:cxnLst>
                  <a:cxn ang="0">
                    <a:pos x="6" y="162"/>
                  </a:cxn>
                  <a:cxn ang="0">
                    <a:pos x="6" y="138"/>
                  </a:cxn>
                  <a:cxn ang="0">
                    <a:pos x="0" y="120"/>
                  </a:cxn>
                  <a:cxn ang="0">
                    <a:pos x="6" y="102"/>
                  </a:cxn>
                  <a:cxn ang="0">
                    <a:pos x="6" y="78"/>
                  </a:cxn>
                  <a:cxn ang="0">
                    <a:pos x="6" y="60"/>
                  </a:cxn>
                  <a:cxn ang="0">
                    <a:pos x="12" y="42"/>
                  </a:cxn>
                  <a:cxn ang="0">
                    <a:pos x="18" y="18"/>
                  </a:cxn>
                  <a:cxn ang="0">
                    <a:pos x="24" y="0"/>
                  </a:cxn>
                </a:cxnLst>
                <a:rect l="0" t="0" r="r" b="b"/>
                <a:pathLst>
                  <a:path w="24" h="162">
                    <a:moveTo>
                      <a:pt x="6" y="162"/>
                    </a:moveTo>
                    <a:lnTo>
                      <a:pt x="6" y="138"/>
                    </a:lnTo>
                    <a:lnTo>
                      <a:pt x="0" y="120"/>
                    </a:lnTo>
                    <a:lnTo>
                      <a:pt x="6" y="102"/>
                    </a:lnTo>
                    <a:lnTo>
                      <a:pt x="6" y="78"/>
                    </a:lnTo>
                    <a:lnTo>
                      <a:pt x="6" y="60"/>
                    </a:lnTo>
                    <a:lnTo>
                      <a:pt x="12" y="42"/>
                    </a:lnTo>
                    <a:lnTo>
                      <a:pt x="18" y="18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8" name="Freeform 622"/>
              <p:cNvSpPr>
                <a:spLocks/>
              </p:cNvSpPr>
              <p:nvPr/>
            </p:nvSpPr>
            <p:spPr bwMode="auto">
              <a:xfrm>
                <a:off x="3035" y="3412"/>
                <a:ext cx="90" cy="174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8" y="6"/>
                  </a:cxn>
                  <a:cxn ang="0">
                    <a:pos x="72" y="6"/>
                  </a:cxn>
                  <a:cxn ang="0">
                    <a:pos x="60" y="12"/>
                  </a:cxn>
                  <a:cxn ang="0">
                    <a:pos x="54" y="12"/>
                  </a:cxn>
                  <a:cxn ang="0">
                    <a:pos x="48" y="18"/>
                  </a:cxn>
                  <a:cxn ang="0">
                    <a:pos x="36" y="24"/>
                  </a:cxn>
                  <a:cxn ang="0">
                    <a:pos x="30" y="24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6" y="102"/>
                  </a:cxn>
                  <a:cxn ang="0">
                    <a:pos x="0" y="138"/>
                  </a:cxn>
                  <a:cxn ang="0">
                    <a:pos x="6" y="174"/>
                  </a:cxn>
                  <a:cxn ang="0">
                    <a:pos x="12" y="174"/>
                  </a:cxn>
                  <a:cxn ang="0">
                    <a:pos x="24" y="168"/>
                  </a:cxn>
                  <a:cxn ang="0">
                    <a:pos x="30" y="168"/>
                  </a:cxn>
                  <a:cxn ang="0">
                    <a:pos x="36" y="168"/>
                  </a:cxn>
                  <a:cxn ang="0">
                    <a:pos x="48" y="162"/>
                  </a:cxn>
                  <a:cxn ang="0">
                    <a:pos x="54" y="162"/>
                  </a:cxn>
                  <a:cxn ang="0">
                    <a:pos x="60" y="162"/>
                  </a:cxn>
                  <a:cxn ang="0">
                    <a:pos x="72" y="162"/>
                  </a:cxn>
                </a:cxnLst>
                <a:rect l="0" t="0" r="r" b="b"/>
                <a:pathLst>
                  <a:path w="90" h="174">
                    <a:moveTo>
                      <a:pt x="90" y="0"/>
                    </a:moveTo>
                    <a:lnTo>
                      <a:pt x="78" y="6"/>
                    </a:lnTo>
                    <a:lnTo>
                      <a:pt x="72" y="6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6" y="102"/>
                    </a:lnTo>
                    <a:lnTo>
                      <a:pt x="0" y="13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6" y="16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9999" name="Freeform 623"/>
              <p:cNvSpPr>
                <a:spLocks/>
              </p:cNvSpPr>
              <p:nvPr/>
            </p:nvSpPr>
            <p:spPr bwMode="auto">
              <a:xfrm>
                <a:off x="3125" y="3412"/>
                <a:ext cx="210" cy="150"/>
              </a:xfrm>
              <a:custGeom>
                <a:avLst/>
                <a:gdLst/>
                <a:ahLst/>
                <a:cxnLst>
                  <a:cxn ang="0">
                    <a:pos x="6" y="150"/>
                  </a:cxn>
                  <a:cxn ang="0">
                    <a:pos x="0" y="114"/>
                  </a:cxn>
                  <a:cxn ang="0">
                    <a:pos x="0" y="78"/>
                  </a:cxn>
                  <a:cxn ang="0">
                    <a:pos x="0" y="42"/>
                  </a:cxn>
                  <a:cxn ang="0">
                    <a:pos x="6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0"/>
                  </a:cxn>
                  <a:cxn ang="0">
                    <a:pos x="72" y="0"/>
                  </a:cxn>
                  <a:cxn ang="0">
                    <a:pos x="84" y="0"/>
                  </a:cxn>
                  <a:cxn ang="0">
                    <a:pos x="90" y="0"/>
                  </a:cxn>
                  <a:cxn ang="0">
                    <a:pos x="102" y="0"/>
                  </a:cxn>
                  <a:cxn ang="0">
                    <a:pos x="114" y="0"/>
                  </a:cxn>
                  <a:cxn ang="0">
                    <a:pos x="126" y="0"/>
                  </a:cxn>
                  <a:cxn ang="0">
                    <a:pos x="138" y="0"/>
                  </a:cxn>
                  <a:cxn ang="0">
                    <a:pos x="144" y="0"/>
                  </a:cxn>
                  <a:cxn ang="0">
                    <a:pos x="156" y="0"/>
                  </a:cxn>
                  <a:cxn ang="0">
                    <a:pos x="168" y="0"/>
                  </a:cxn>
                  <a:cxn ang="0">
                    <a:pos x="180" y="0"/>
                  </a:cxn>
                  <a:cxn ang="0">
                    <a:pos x="186" y="18"/>
                  </a:cxn>
                  <a:cxn ang="0">
                    <a:pos x="192" y="30"/>
                  </a:cxn>
                  <a:cxn ang="0">
                    <a:pos x="198" y="48"/>
                  </a:cxn>
                  <a:cxn ang="0">
                    <a:pos x="204" y="60"/>
                  </a:cxn>
                  <a:cxn ang="0">
                    <a:pos x="210" y="78"/>
                  </a:cxn>
                  <a:cxn ang="0">
                    <a:pos x="210" y="96"/>
                  </a:cxn>
                  <a:cxn ang="0">
                    <a:pos x="210" y="114"/>
                  </a:cxn>
                  <a:cxn ang="0">
                    <a:pos x="210" y="132"/>
                  </a:cxn>
                  <a:cxn ang="0">
                    <a:pos x="198" y="132"/>
                  </a:cxn>
                  <a:cxn ang="0">
                    <a:pos x="186" y="132"/>
                  </a:cxn>
                  <a:cxn ang="0">
                    <a:pos x="174" y="132"/>
                  </a:cxn>
                  <a:cxn ang="0">
                    <a:pos x="162" y="132"/>
                  </a:cxn>
                  <a:cxn ang="0">
                    <a:pos x="144" y="132"/>
                  </a:cxn>
                  <a:cxn ang="0">
                    <a:pos x="132" y="132"/>
                  </a:cxn>
                  <a:cxn ang="0">
                    <a:pos x="120" y="132"/>
                  </a:cxn>
                  <a:cxn ang="0">
                    <a:pos x="108" y="138"/>
                  </a:cxn>
                  <a:cxn ang="0">
                    <a:pos x="96" y="138"/>
                  </a:cxn>
                  <a:cxn ang="0">
                    <a:pos x="84" y="138"/>
                  </a:cxn>
                  <a:cxn ang="0">
                    <a:pos x="72" y="138"/>
                  </a:cxn>
                  <a:cxn ang="0">
                    <a:pos x="60" y="144"/>
                  </a:cxn>
                  <a:cxn ang="0">
                    <a:pos x="42" y="144"/>
                  </a:cxn>
                  <a:cxn ang="0">
                    <a:pos x="30" y="144"/>
                  </a:cxn>
                  <a:cxn ang="0">
                    <a:pos x="18" y="150"/>
                  </a:cxn>
                  <a:cxn ang="0">
                    <a:pos x="6" y="150"/>
                  </a:cxn>
                </a:cxnLst>
                <a:rect l="0" t="0" r="r" b="b"/>
                <a:pathLst>
                  <a:path w="210" h="150">
                    <a:moveTo>
                      <a:pt x="6" y="150"/>
                    </a:moveTo>
                    <a:lnTo>
                      <a:pt x="0" y="114"/>
                    </a:lnTo>
                    <a:lnTo>
                      <a:pt x="0" y="78"/>
                    </a:lnTo>
                    <a:lnTo>
                      <a:pt x="0" y="42"/>
                    </a:lnTo>
                    <a:lnTo>
                      <a:pt x="6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14" y="0"/>
                    </a:lnTo>
                    <a:lnTo>
                      <a:pt x="126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0"/>
                    </a:lnTo>
                    <a:lnTo>
                      <a:pt x="186" y="18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204" y="60"/>
                    </a:lnTo>
                    <a:lnTo>
                      <a:pt x="210" y="78"/>
                    </a:lnTo>
                    <a:lnTo>
                      <a:pt x="210" y="96"/>
                    </a:lnTo>
                    <a:lnTo>
                      <a:pt x="210" y="114"/>
                    </a:lnTo>
                    <a:lnTo>
                      <a:pt x="210" y="132"/>
                    </a:lnTo>
                    <a:lnTo>
                      <a:pt x="198" y="132"/>
                    </a:lnTo>
                    <a:lnTo>
                      <a:pt x="186" y="132"/>
                    </a:lnTo>
                    <a:lnTo>
                      <a:pt x="174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32" y="132"/>
                    </a:lnTo>
                    <a:lnTo>
                      <a:pt x="120" y="132"/>
                    </a:lnTo>
                    <a:lnTo>
                      <a:pt x="108" y="138"/>
                    </a:lnTo>
                    <a:lnTo>
                      <a:pt x="96" y="138"/>
                    </a:lnTo>
                    <a:lnTo>
                      <a:pt x="84" y="138"/>
                    </a:lnTo>
                    <a:lnTo>
                      <a:pt x="72" y="138"/>
                    </a:lnTo>
                    <a:lnTo>
                      <a:pt x="60" y="144"/>
                    </a:lnTo>
                    <a:lnTo>
                      <a:pt x="42" y="144"/>
                    </a:lnTo>
                    <a:lnTo>
                      <a:pt x="30" y="144"/>
                    </a:lnTo>
                    <a:lnTo>
                      <a:pt x="18" y="150"/>
                    </a:lnTo>
                    <a:lnTo>
                      <a:pt x="6" y="1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0" name="Freeform 624"/>
              <p:cNvSpPr>
                <a:spLocks/>
              </p:cNvSpPr>
              <p:nvPr/>
            </p:nvSpPr>
            <p:spPr bwMode="auto">
              <a:xfrm>
                <a:off x="3137" y="3352"/>
                <a:ext cx="150" cy="48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150" y="42"/>
                  </a:cxn>
                  <a:cxn ang="0">
                    <a:pos x="132" y="6"/>
                  </a:cxn>
                  <a:cxn ang="0">
                    <a:pos x="132" y="6"/>
                  </a:cxn>
                  <a:cxn ang="0">
                    <a:pos x="132" y="6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20" y="0"/>
                  </a:cxn>
                  <a:cxn ang="0">
                    <a:pos x="114" y="0"/>
                  </a:cxn>
                  <a:cxn ang="0">
                    <a:pos x="114" y="0"/>
                  </a:cxn>
                  <a:cxn ang="0">
                    <a:pos x="108" y="0"/>
                  </a:cxn>
                  <a:cxn ang="0">
                    <a:pos x="102" y="0"/>
                  </a:cxn>
                  <a:cxn ang="0">
                    <a:pos x="90" y="0"/>
                  </a:cxn>
                  <a:cxn ang="0">
                    <a:pos x="84" y="0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24" y="12"/>
                  </a:cxn>
                  <a:cxn ang="0">
                    <a:pos x="24" y="18"/>
                  </a:cxn>
                  <a:cxn ang="0">
                    <a:pos x="0" y="48"/>
                  </a:cxn>
                </a:cxnLst>
                <a:rect l="0" t="0" r="r" b="b"/>
                <a:pathLst>
                  <a:path w="150" h="48">
                    <a:moveTo>
                      <a:pt x="24" y="48"/>
                    </a:moveTo>
                    <a:lnTo>
                      <a:pt x="150" y="42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1" name="Freeform 625"/>
              <p:cNvSpPr>
                <a:spLocks/>
              </p:cNvSpPr>
              <p:nvPr/>
            </p:nvSpPr>
            <p:spPr bwMode="auto">
              <a:xfrm>
                <a:off x="2675" y="3532"/>
                <a:ext cx="168" cy="186"/>
              </a:xfrm>
              <a:custGeom>
                <a:avLst/>
                <a:gdLst/>
                <a:ahLst/>
                <a:cxnLst>
                  <a:cxn ang="0">
                    <a:pos x="12" y="186"/>
                  </a:cxn>
                  <a:cxn ang="0">
                    <a:pos x="18" y="186"/>
                  </a:cxn>
                  <a:cxn ang="0">
                    <a:pos x="30" y="180"/>
                  </a:cxn>
                  <a:cxn ang="0">
                    <a:pos x="36" y="180"/>
                  </a:cxn>
                  <a:cxn ang="0">
                    <a:pos x="48" y="174"/>
                  </a:cxn>
                  <a:cxn ang="0">
                    <a:pos x="54" y="174"/>
                  </a:cxn>
                  <a:cxn ang="0">
                    <a:pos x="66" y="168"/>
                  </a:cxn>
                  <a:cxn ang="0">
                    <a:pos x="78" y="168"/>
                  </a:cxn>
                  <a:cxn ang="0">
                    <a:pos x="84" y="168"/>
                  </a:cxn>
                  <a:cxn ang="0">
                    <a:pos x="96" y="162"/>
                  </a:cxn>
                  <a:cxn ang="0">
                    <a:pos x="102" y="162"/>
                  </a:cxn>
                  <a:cxn ang="0">
                    <a:pos x="114" y="162"/>
                  </a:cxn>
                  <a:cxn ang="0">
                    <a:pos x="126" y="156"/>
                  </a:cxn>
                  <a:cxn ang="0">
                    <a:pos x="132" y="156"/>
                  </a:cxn>
                  <a:cxn ang="0">
                    <a:pos x="144" y="156"/>
                  </a:cxn>
                  <a:cxn ang="0">
                    <a:pos x="156" y="150"/>
                  </a:cxn>
                  <a:cxn ang="0">
                    <a:pos x="162" y="150"/>
                  </a:cxn>
                  <a:cxn ang="0">
                    <a:pos x="162" y="114"/>
                  </a:cxn>
                  <a:cxn ang="0">
                    <a:pos x="162" y="78"/>
                  </a:cxn>
                  <a:cxn ang="0">
                    <a:pos x="162" y="36"/>
                  </a:cxn>
                  <a:cxn ang="0">
                    <a:pos x="168" y="0"/>
                  </a:cxn>
                  <a:cxn ang="0">
                    <a:pos x="156" y="6"/>
                  </a:cxn>
                  <a:cxn ang="0">
                    <a:pos x="144" y="12"/>
                  </a:cxn>
                  <a:cxn ang="0">
                    <a:pos x="138" y="18"/>
                  </a:cxn>
                  <a:cxn ang="0">
                    <a:pos x="126" y="24"/>
                  </a:cxn>
                  <a:cxn ang="0">
                    <a:pos x="114" y="30"/>
                  </a:cxn>
                  <a:cxn ang="0">
                    <a:pos x="102" y="36"/>
                  </a:cxn>
                  <a:cxn ang="0">
                    <a:pos x="96" y="42"/>
                  </a:cxn>
                  <a:cxn ang="0">
                    <a:pos x="84" y="48"/>
                  </a:cxn>
                  <a:cxn ang="0">
                    <a:pos x="72" y="54"/>
                  </a:cxn>
                  <a:cxn ang="0">
                    <a:pos x="60" y="60"/>
                  </a:cxn>
                  <a:cxn ang="0">
                    <a:pos x="48" y="66"/>
                  </a:cxn>
                  <a:cxn ang="0">
                    <a:pos x="42" y="72"/>
                  </a:cxn>
                  <a:cxn ang="0">
                    <a:pos x="30" y="78"/>
                  </a:cxn>
                  <a:cxn ang="0">
                    <a:pos x="18" y="84"/>
                  </a:cxn>
                  <a:cxn ang="0">
                    <a:pos x="6" y="90"/>
                  </a:cxn>
                  <a:cxn ang="0">
                    <a:pos x="0" y="102"/>
                  </a:cxn>
                  <a:cxn ang="0">
                    <a:pos x="0" y="126"/>
                  </a:cxn>
                  <a:cxn ang="0">
                    <a:pos x="0" y="144"/>
                  </a:cxn>
                  <a:cxn ang="0">
                    <a:pos x="6" y="168"/>
                  </a:cxn>
                  <a:cxn ang="0">
                    <a:pos x="12" y="186"/>
                  </a:cxn>
                </a:cxnLst>
                <a:rect l="0" t="0" r="r" b="b"/>
                <a:pathLst>
                  <a:path w="168" h="186">
                    <a:moveTo>
                      <a:pt x="12" y="186"/>
                    </a:moveTo>
                    <a:lnTo>
                      <a:pt x="18" y="186"/>
                    </a:lnTo>
                    <a:lnTo>
                      <a:pt x="30" y="180"/>
                    </a:lnTo>
                    <a:lnTo>
                      <a:pt x="36" y="180"/>
                    </a:lnTo>
                    <a:lnTo>
                      <a:pt x="48" y="174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14" y="162"/>
                    </a:lnTo>
                    <a:lnTo>
                      <a:pt x="126" y="156"/>
                    </a:lnTo>
                    <a:lnTo>
                      <a:pt x="132" y="156"/>
                    </a:lnTo>
                    <a:lnTo>
                      <a:pt x="144" y="156"/>
                    </a:lnTo>
                    <a:lnTo>
                      <a:pt x="156" y="150"/>
                    </a:lnTo>
                    <a:lnTo>
                      <a:pt x="162" y="150"/>
                    </a:lnTo>
                    <a:lnTo>
                      <a:pt x="162" y="114"/>
                    </a:lnTo>
                    <a:lnTo>
                      <a:pt x="162" y="78"/>
                    </a:lnTo>
                    <a:lnTo>
                      <a:pt x="162" y="36"/>
                    </a:lnTo>
                    <a:lnTo>
                      <a:pt x="168" y="0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38" y="18"/>
                    </a:lnTo>
                    <a:lnTo>
                      <a:pt x="126" y="24"/>
                    </a:lnTo>
                    <a:lnTo>
                      <a:pt x="114" y="3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84" y="48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8" y="66"/>
                    </a:lnTo>
                    <a:lnTo>
                      <a:pt x="42" y="72"/>
                    </a:lnTo>
                    <a:lnTo>
                      <a:pt x="30" y="78"/>
                    </a:lnTo>
                    <a:lnTo>
                      <a:pt x="18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6" y="168"/>
                    </a:lnTo>
                    <a:lnTo>
                      <a:pt x="12" y="1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2" name="Freeform 626"/>
              <p:cNvSpPr>
                <a:spLocks/>
              </p:cNvSpPr>
              <p:nvPr/>
            </p:nvSpPr>
            <p:spPr bwMode="auto">
              <a:xfrm>
                <a:off x="2741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3" name="Freeform 627"/>
              <p:cNvSpPr>
                <a:spLocks/>
              </p:cNvSpPr>
              <p:nvPr/>
            </p:nvSpPr>
            <p:spPr bwMode="auto">
              <a:xfrm>
                <a:off x="2747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4" name="Freeform 628"/>
              <p:cNvSpPr>
                <a:spLocks/>
              </p:cNvSpPr>
              <p:nvPr/>
            </p:nvSpPr>
            <p:spPr bwMode="auto">
              <a:xfrm>
                <a:off x="2753" y="3694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5" name="Freeform 629"/>
              <p:cNvSpPr>
                <a:spLocks/>
              </p:cNvSpPr>
              <p:nvPr/>
            </p:nvSpPr>
            <p:spPr bwMode="auto">
              <a:xfrm>
                <a:off x="2753" y="3694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6" name="Freeform 630"/>
              <p:cNvSpPr>
                <a:spLocks/>
              </p:cNvSpPr>
              <p:nvPr/>
            </p:nvSpPr>
            <p:spPr bwMode="auto">
              <a:xfrm>
                <a:off x="2759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7" name="Freeform 631"/>
              <p:cNvSpPr>
                <a:spLocks/>
              </p:cNvSpPr>
              <p:nvPr/>
            </p:nvSpPr>
            <p:spPr bwMode="auto">
              <a:xfrm>
                <a:off x="2759" y="3700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8" name="Freeform 632"/>
              <p:cNvSpPr>
                <a:spLocks/>
              </p:cNvSpPr>
              <p:nvPr/>
            </p:nvSpPr>
            <p:spPr bwMode="auto">
              <a:xfrm>
                <a:off x="2765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09" name="Freeform 633"/>
              <p:cNvSpPr>
                <a:spLocks/>
              </p:cNvSpPr>
              <p:nvPr/>
            </p:nvSpPr>
            <p:spPr bwMode="auto">
              <a:xfrm>
                <a:off x="2765" y="3706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0" name="Freeform 634"/>
              <p:cNvSpPr>
                <a:spLocks/>
              </p:cNvSpPr>
              <p:nvPr/>
            </p:nvSpPr>
            <p:spPr bwMode="auto">
              <a:xfrm>
                <a:off x="2765" y="370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1" name="Freeform 635"/>
              <p:cNvSpPr>
                <a:spLocks/>
              </p:cNvSpPr>
              <p:nvPr/>
            </p:nvSpPr>
            <p:spPr bwMode="auto">
              <a:xfrm>
                <a:off x="2765" y="3712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2" name="Freeform 636"/>
              <p:cNvSpPr>
                <a:spLocks/>
              </p:cNvSpPr>
              <p:nvPr/>
            </p:nvSpPr>
            <p:spPr bwMode="auto">
              <a:xfrm>
                <a:off x="2759" y="3718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3" name="Freeform 637"/>
              <p:cNvSpPr>
                <a:spLocks/>
              </p:cNvSpPr>
              <p:nvPr/>
            </p:nvSpPr>
            <p:spPr bwMode="auto">
              <a:xfrm>
                <a:off x="2753" y="3724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4" name="Freeform 638"/>
              <p:cNvSpPr>
                <a:spLocks/>
              </p:cNvSpPr>
              <p:nvPr/>
            </p:nvSpPr>
            <p:spPr bwMode="auto">
              <a:xfrm>
                <a:off x="2747" y="3724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5" name="Freeform 639"/>
              <p:cNvSpPr>
                <a:spLocks/>
              </p:cNvSpPr>
              <p:nvPr/>
            </p:nvSpPr>
            <p:spPr bwMode="auto">
              <a:xfrm>
                <a:off x="2741" y="3730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6" name="Freeform 640"/>
              <p:cNvSpPr>
                <a:spLocks/>
              </p:cNvSpPr>
              <p:nvPr/>
            </p:nvSpPr>
            <p:spPr bwMode="auto">
              <a:xfrm>
                <a:off x="2741" y="373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7" name="Freeform 641"/>
              <p:cNvSpPr>
                <a:spLocks/>
              </p:cNvSpPr>
              <p:nvPr/>
            </p:nvSpPr>
            <p:spPr bwMode="auto">
              <a:xfrm>
                <a:off x="2735" y="373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8" name="Freeform 642"/>
              <p:cNvSpPr>
                <a:spLocks/>
              </p:cNvSpPr>
              <p:nvPr/>
            </p:nvSpPr>
            <p:spPr bwMode="auto">
              <a:xfrm>
                <a:off x="2729" y="373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19" name="Freeform 643"/>
              <p:cNvSpPr>
                <a:spLocks/>
              </p:cNvSpPr>
              <p:nvPr/>
            </p:nvSpPr>
            <p:spPr bwMode="auto">
              <a:xfrm>
                <a:off x="2729" y="3724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0" name="Freeform 644"/>
              <p:cNvSpPr>
                <a:spLocks/>
              </p:cNvSpPr>
              <p:nvPr/>
            </p:nvSpPr>
            <p:spPr bwMode="auto">
              <a:xfrm>
                <a:off x="2723" y="3724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1" name="Freeform 645"/>
              <p:cNvSpPr>
                <a:spLocks/>
              </p:cNvSpPr>
              <p:nvPr/>
            </p:nvSpPr>
            <p:spPr bwMode="auto">
              <a:xfrm>
                <a:off x="2723" y="372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2" name="Freeform 646"/>
              <p:cNvSpPr>
                <a:spLocks/>
              </p:cNvSpPr>
              <p:nvPr/>
            </p:nvSpPr>
            <p:spPr bwMode="auto">
              <a:xfrm>
                <a:off x="2723" y="371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3" name="Freeform 647"/>
              <p:cNvSpPr>
                <a:spLocks/>
              </p:cNvSpPr>
              <p:nvPr/>
            </p:nvSpPr>
            <p:spPr bwMode="auto">
              <a:xfrm>
                <a:off x="2723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4" name="Freeform 648"/>
              <p:cNvSpPr>
                <a:spLocks/>
              </p:cNvSpPr>
              <p:nvPr/>
            </p:nvSpPr>
            <p:spPr bwMode="auto">
              <a:xfrm>
                <a:off x="2723" y="3706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5" name="Freeform 649"/>
              <p:cNvSpPr>
                <a:spLocks/>
              </p:cNvSpPr>
              <p:nvPr/>
            </p:nvSpPr>
            <p:spPr bwMode="auto">
              <a:xfrm>
                <a:off x="2735" y="3700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6" name="Freeform 650"/>
              <p:cNvSpPr>
                <a:spLocks/>
              </p:cNvSpPr>
              <p:nvPr/>
            </p:nvSpPr>
            <p:spPr bwMode="auto">
              <a:xfrm>
                <a:off x="2795" y="368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7" name="Freeform 651"/>
              <p:cNvSpPr>
                <a:spLocks/>
              </p:cNvSpPr>
              <p:nvPr/>
            </p:nvSpPr>
            <p:spPr bwMode="auto">
              <a:xfrm>
                <a:off x="2795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8" name="Freeform 652"/>
              <p:cNvSpPr>
                <a:spLocks/>
              </p:cNvSpPr>
              <p:nvPr/>
            </p:nvSpPr>
            <p:spPr bwMode="auto">
              <a:xfrm>
                <a:off x="2801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29" name="Freeform 653"/>
              <p:cNvSpPr>
                <a:spLocks/>
              </p:cNvSpPr>
              <p:nvPr/>
            </p:nvSpPr>
            <p:spPr bwMode="auto">
              <a:xfrm>
                <a:off x="2807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0" name="Freeform 654"/>
              <p:cNvSpPr>
                <a:spLocks/>
              </p:cNvSpPr>
              <p:nvPr/>
            </p:nvSpPr>
            <p:spPr bwMode="auto">
              <a:xfrm>
                <a:off x="2807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1" name="Freeform 655"/>
              <p:cNvSpPr>
                <a:spLocks/>
              </p:cNvSpPr>
              <p:nvPr/>
            </p:nvSpPr>
            <p:spPr bwMode="auto">
              <a:xfrm>
                <a:off x="2813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2" name="Freeform 656"/>
              <p:cNvSpPr>
                <a:spLocks/>
              </p:cNvSpPr>
              <p:nvPr/>
            </p:nvSpPr>
            <p:spPr bwMode="auto">
              <a:xfrm>
                <a:off x="2813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3" name="Freeform 657"/>
              <p:cNvSpPr>
                <a:spLocks/>
              </p:cNvSpPr>
              <p:nvPr/>
            </p:nvSpPr>
            <p:spPr bwMode="auto">
              <a:xfrm>
                <a:off x="2813" y="369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4" name="Freeform 658"/>
              <p:cNvSpPr>
                <a:spLocks/>
              </p:cNvSpPr>
              <p:nvPr/>
            </p:nvSpPr>
            <p:spPr bwMode="auto">
              <a:xfrm>
                <a:off x="2813" y="3694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5" name="Freeform 659"/>
              <p:cNvSpPr>
                <a:spLocks/>
              </p:cNvSpPr>
              <p:nvPr/>
            </p:nvSpPr>
            <p:spPr bwMode="auto">
              <a:xfrm>
                <a:off x="2813" y="3700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6" name="Freeform 660"/>
              <p:cNvSpPr>
                <a:spLocks/>
              </p:cNvSpPr>
              <p:nvPr/>
            </p:nvSpPr>
            <p:spPr bwMode="auto">
              <a:xfrm>
                <a:off x="2807" y="3706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7" name="Freeform 661"/>
              <p:cNvSpPr>
                <a:spLocks/>
              </p:cNvSpPr>
              <p:nvPr/>
            </p:nvSpPr>
            <p:spPr bwMode="auto">
              <a:xfrm>
                <a:off x="2801" y="3712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8" name="Freeform 662"/>
              <p:cNvSpPr>
                <a:spLocks/>
              </p:cNvSpPr>
              <p:nvPr/>
            </p:nvSpPr>
            <p:spPr bwMode="auto">
              <a:xfrm>
                <a:off x="2801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39" name="Freeform 663"/>
              <p:cNvSpPr>
                <a:spLocks/>
              </p:cNvSpPr>
              <p:nvPr/>
            </p:nvSpPr>
            <p:spPr bwMode="auto">
              <a:xfrm>
                <a:off x="2795" y="3712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0" name="Freeform 664"/>
              <p:cNvSpPr>
                <a:spLocks/>
              </p:cNvSpPr>
              <p:nvPr/>
            </p:nvSpPr>
            <p:spPr bwMode="auto">
              <a:xfrm>
                <a:off x="2789" y="371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1" name="Freeform 665"/>
              <p:cNvSpPr>
                <a:spLocks/>
              </p:cNvSpPr>
              <p:nvPr/>
            </p:nvSpPr>
            <p:spPr bwMode="auto">
              <a:xfrm>
                <a:off x="2789" y="3718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2" name="Freeform 666"/>
              <p:cNvSpPr>
                <a:spLocks/>
              </p:cNvSpPr>
              <p:nvPr/>
            </p:nvSpPr>
            <p:spPr bwMode="auto">
              <a:xfrm>
                <a:off x="2783" y="3712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3" name="Freeform 667"/>
              <p:cNvSpPr>
                <a:spLocks/>
              </p:cNvSpPr>
              <p:nvPr/>
            </p:nvSpPr>
            <p:spPr bwMode="auto">
              <a:xfrm>
                <a:off x="2777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4" name="Freeform 668"/>
              <p:cNvSpPr>
                <a:spLocks/>
              </p:cNvSpPr>
              <p:nvPr/>
            </p:nvSpPr>
            <p:spPr bwMode="auto">
              <a:xfrm>
                <a:off x="2777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5" name="Freeform 669"/>
              <p:cNvSpPr>
                <a:spLocks/>
              </p:cNvSpPr>
              <p:nvPr/>
            </p:nvSpPr>
            <p:spPr bwMode="auto">
              <a:xfrm>
                <a:off x="2777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6" name="Freeform 670"/>
              <p:cNvSpPr>
                <a:spLocks/>
              </p:cNvSpPr>
              <p:nvPr/>
            </p:nvSpPr>
            <p:spPr bwMode="auto">
              <a:xfrm>
                <a:off x="2777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7" name="Freeform 671"/>
              <p:cNvSpPr>
                <a:spLocks/>
              </p:cNvSpPr>
              <p:nvPr/>
            </p:nvSpPr>
            <p:spPr bwMode="auto">
              <a:xfrm>
                <a:off x="2777" y="370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48" name="Freeform 672"/>
              <p:cNvSpPr>
                <a:spLocks/>
              </p:cNvSpPr>
              <p:nvPr/>
            </p:nvSpPr>
            <p:spPr bwMode="auto">
              <a:xfrm>
                <a:off x="2777" y="3694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870250" name="Group 874"/>
            <p:cNvGrpSpPr>
              <a:grpSpLocks/>
            </p:cNvGrpSpPr>
            <p:nvPr/>
          </p:nvGrpSpPr>
          <p:grpSpPr bwMode="auto">
            <a:xfrm>
              <a:off x="2783" y="3604"/>
              <a:ext cx="558" cy="138"/>
              <a:chOff x="2783" y="3604"/>
              <a:chExt cx="558" cy="138"/>
            </a:xfrm>
          </p:grpSpPr>
          <p:sp>
            <p:nvSpPr>
              <p:cNvPr id="870050" name="Freeform 674"/>
              <p:cNvSpPr>
                <a:spLocks/>
              </p:cNvSpPr>
              <p:nvPr/>
            </p:nvSpPr>
            <p:spPr bwMode="auto">
              <a:xfrm>
                <a:off x="2783" y="3688"/>
                <a:ext cx="12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1" name="Freeform 675"/>
              <p:cNvSpPr>
                <a:spLocks/>
              </p:cNvSpPr>
              <p:nvPr/>
            </p:nvSpPr>
            <p:spPr bwMode="auto">
              <a:xfrm>
                <a:off x="2891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2" name="Freeform 676"/>
              <p:cNvSpPr>
                <a:spLocks/>
              </p:cNvSpPr>
              <p:nvPr/>
            </p:nvSpPr>
            <p:spPr bwMode="auto">
              <a:xfrm>
                <a:off x="2897" y="367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3" name="Freeform 677"/>
              <p:cNvSpPr>
                <a:spLocks/>
              </p:cNvSpPr>
              <p:nvPr/>
            </p:nvSpPr>
            <p:spPr bwMode="auto">
              <a:xfrm>
                <a:off x="2897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4" name="Freeform 678"/>
              <p:cNvSpPr>
                <a:spLocks/>
              </p:cNvSpPr>
              <p:nvPr/>
            </p:nvSpPr>
            <p:spPr bwMode="auto">
              <a:xfrm>
                <a:off x="2903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5" name="Freeform 679"/>
              <p:cNvSpPr>
                <a:spLocks/>
              </p:cNvSpPr>
              <p:nvPr/>
            </p:nvSpPr>
            <p:spPr bwMode="auto">
              <a:xfrm>
                <a:off x="2909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6" name="Freeform 680"/>
              <p:cNvSpPr>
                <a:spLocks/>
              </p:cNvSpPr>
              <p:nvPr/>
            </p:nvSpPr>
            <p:spPr bwMode="auto">
              <a:xfrm>
                <a:off x="2909" y="3676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7" name="Freeform 681"/>
              <p:cNvSpPr>
                <a:spLocks/>
              </p:cNvSpPr>
              <p:nvPr/>
            </p:nvSpPr>
            <p:spPr bwMode="auto">
              <a:xfrm>
                <a:off x="2915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8" name="Freeform 682"/>
              <p:cNvSpPr>
                <a:spLocks/>
              </p:cNvSpPr>
              <p:nvPr/>
            </p:nvSpPr>
            <p:spPr bwMode="auto">
              <a:xfrm>
                <a:off x="2915" y="368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59" name="Freeform 683"/>
              <p:cNvSpPr>
                <a:spLocks/>
              </p:cNvSpPr>
              <p:nvPr/>
            </p:nvSpPr>
            <p:spPr bwMode="auto">
              <a:xfrm>
                <a:off x="2915" y="3682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0" name="Freeform 684"/>
              <p:cNvSpPr>
                <a:spLocks/>
              </p:cNvSpPr>
              <p:nvPr/>
            </p:nvSpPr>
            <p:spPr bwMode="auto">
              <a:xfrm>
                <a:off x="2921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1" name="Freeform 685"/>
              <p:cNvSpPr>
                <a:spLocks/>
              </p:cNvSpPr>
              <p:nvPr/>
            </p:nvSpPr>
            <p:spPr bwMode="auto">
              <a:xfrm>
                <a:off x="2915" y="3694"/>
                <a:ext cx="12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2" name="Freeform 686"/>
              <p:cNvSpPr>
                <a:spLocks/>
              </p:cNvSpPr>
              <p:nvPr/>
            </p:nvSpPr>
            <p:spPr bwMode="auto">
              <a:xfrm>
                <a:off x="2915" y="3694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3" name="Freeform 687"/>
              <p:cNvSpPr>
                <a:spLocks/>
              </p:cNvSpPr>
              <p:nvPr/>
            </p:nvSpPr>
            <p:spPr bwMode="auto">
              <a:xfrm>
                <a:off x="2915" y="3694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4" name="Freeform 688"/>
              <p:cNvSpPr>
                <a:spLocks/>
              </p:cNvSpPr>
              <p:nvPr/>
            </p:nvSpPr>
            <p:spPr bwMode="auto">
              <a:xfrm>
                <a:off x="2909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5" name="Freeform 689"/>
              <p:cNvSpPr>
                <a:spLocks/>
              </p:cNvSpPr>
              <p:nvPr/>
            </p:nvSpPr>
            <p:spPr bwMode="auto">
              <a:xfrm>
                <a:off x="2903" y="3700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6" name="Freeform 690"/>
              <p:cNvSpPr>
                <a:spLocks/>
              </p:cNvSpPr>
              <p:nvPr/>
            </p:nvSpPr>
            <p:spPr bwMode="auto">
              <a:xfrm>
                <a:off x="2903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7" name="Freeform 691"/>
              <p:cNvSpPr>
                <a:spLocks/>
              </p:cNvSpPr>
              <p:nvPr/>
            </p:nvSpPr>
            <p:spPr bwMode="auto">
              <a:xfrm>
                <a:off x="2897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8" name="Freeform 692"/>
              <p:cNvSpPr>
                <a:spLocks/>
              </p:cNvSpPr>
              <p:nvPr/>
            </p:nvSpPr>
            <p:spPr bwMode="auto">
              <a:xfrm>
                <a:off x="2891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69" name="Freeform 693"/>
              <p:cNvSpPr>
                <a:spLocks/>
              </p:cNvSpPr>
              <p:nvPr/>
            </p:nvSpPr>
            <p:spPr bwMode="auto">
              <a:xfrm>
                <a:off x="2885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0" name="Freeform 694"/>
              <p:cNvSpPr>
                <a:spLocks/>
              </p:cNvSpPr>
              <p:nvPr/>
            </p:nvSpPr>
            <p:spPr bwMode="auto">
              <a:xfrm>
                <a:off x="2885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1" name="Freeform 695"/>
              <p:cNvSpPr>
                <a:spLocks/>
              </p:cNvSpPr>
              <p:nvPr/>
            </p:nvSpPr>
            <p:spPr bwMode="auto">
              <a:xfrm>
                <a:off x="2879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2" name="Freeform 696"/>
              <p:cNvSpPr>
                <a:spLocks/>
              </p:cNvSpPr>
              <p:nvPr/>
            </p:nvSpPr>
            <p:spPr bwMode="auto">
              <a:xfrm>
                <a:off x="2873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3" name="Freeform 697"/>
              <p:cNvSpPr>
                <a:spLocks/>
              </p:cNvSpPr>
              <p:nvPr/>
            </p:nvSpPr>
            <p:spPr bwMode="auto">
              <a:xfrm>
                <a:off x="2873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4" name="Freeform 698"/>
              <p:cNvSpPr>
                <a:spLocks/>
              </p:cNvSpPr>
              <p:nvPr/>
            </p:nvSpPr>
            <p:spPr bwMode="auto">
              <a:xfrm>
                <a:off x="2867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5" name="Freeform 699"/>
              <p:cNvSpPr>
                <a:spLocks/>
              </p:cNvSpPr>
              <p:nvPr/>
            </p:nvSpPr>
            <p:spPr bwMode="auto">
              <a:xfrm>
                <a:off x="2867" y="370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6" name="Freeform 700"/>
              <p:cNvSpPr>
                <a:spLocks/>
              </p:cNvSpPr>
              <p:nvPr/>
            </p:nvSpPr>
            <p:spPr bwMode="auto">
              <a:xfrm>
                <a:off x="2867" y="3700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7" name="Freeform 701"/>
              <p:cNvSpPr>
                <a:spLocks/>
              </p:cNvSpPr>
              <p:nvPr/>
            </p:nvSpPr>
            <p:spPr bwMode="auto">
              <a:xfrm>
                <a:off x="2867" y="369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8" name="Freeform 702"/>
              <p:cNvSpPr>
                <a:spLocks/>
              </p:cNvSpPr>
              <p:nvPr/>
            </p:nvSpPr>
            <p:spPr bwMode="auto">
              <a:xfrm>
                <a:off x="2873" y="368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79" name="Freeform 703"/>
              <p:cNvSpPr>
                <a:spLocks/>
              </p:cNvSpPr>
              <p:nvPr/>
            </p:nvSpPr>
            <p:spPr bwMode="auto">
              <a:xfrm>
                <a:off x="2873" y="368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0" name="Freeform 704"/>
              <p:cNvSpPr>
                <a:spLocks/>
              </p:cNvSpPr>
              <p:nvPr/>
            </p:nvSpPr>
            <p:spPr bwMode="auto">
              <a:xfrm>
                <a:off x="2873" y="3682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1" name="Freeform 705"/>
              <p:cNvSpPr>
                <a:spLocks/>
              </p:cNvSpPr>
              <p:nvPr/>
            </p:nvSpPr>
            <p:spPr bwMode="auto">
              <a:xfrm>
                <a:off x="2879" y="368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2" name="Freeform 706"/>
              <p:cNvSpPr>
                <a:spLocks/>
              </p:cNvSpPr>
              <p:nvPr/>
            </p:nvSpPr>
            <p:spPr bwMode="auto">
              <a:xfrm>
                <a:off x="2885" y="3676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3" name="Freeform 707"/>
              <p:cNvSpPr>
                <a:spLocks/>
              </p:cNvSpPr>
              <p:nvPr/>
            </p:nvSpPr>
            <p:spPr bwMode="auto">
              <a:xfrm>
                <a:off x="2945" y="3670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4" name="Freeform 708"/>
              <p:cNvSpPr>
                <a:spLocks/>
              </p:cNvSpPr>
              <p:nvPr/>
            </p:nvSpPr>
            <p:spPr bwMode="auto">
              <a:xfrm>
                <a:off x="2945" y="3670"/>
                <a:ext cx="12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5" name="Freeform 709"/>
              <p:cNvSpPr>
                <a:spLocks/>
              </p:cNvSpPr>
              <p:nvPr/>
            </p:nvSpPr>
            <p:spPr bwMode="auto">
              <a:xfrm>
                <a:off x="2951" y="367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6" name="Freeform 710"/>
              <p:cNvSpPr>
                <a:spLocks/>
              </p:cNvSpPr>
              <p:nvPr/>
            </p:nvSpPr>
            <p:spPr bwMode="auto">
              <a:xfrm>
                <a:off x="2957" y="367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7" name="Freeform 711"/>
              <p:cNvSpPr>
                <a:spLocks/>
              </p:cNvSpPr>
              <p:nvPr/>
            </p:nvSpPr>
            <p:spPr bwMode="auto">
              <a:xfrm>
                <a:off x="2963" y="367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8" name="Freeform 712"/>
              <p:cNvSpPr>
                <a:spLocks/>
              </p:cNvSpPr>
              <p:nvPr/>
            </p:nvSpPr>
            <p:spPr bwMode="auto">
              <a:xfrm>
                <a:off x="2969" y="3670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89" name="Freeform 713"/>
              <p:cNvSpPr>
                <a:spLocks/>
              </p:cNvSpPr>
              <p:nvPr/>
            </p:nvSpPr>
            <p:spPr bwMode="auto">
              <a:xfrm>
                <a:off x="2969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0" name="Freeform 714"/>
              <p:cNvSpPr>
                <a:spLocks/>
              </p:cNvSpPr>
              <p:nvPr/>
            </p:nvSpPr>
            <p:spPr bwMode="auto">
              <a:xfrm>
                <a:off x="2969" y="3676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1" name="Freeform 715"/>
              <p:cNvSpPr>
                <a:spLocks/>
              </p:cNvSpPr>
              <p:nvPr/>
            </p:nvSpPr>
            <p:spPr bwMode="auto">
              <a:xfrm>
                <a:off x="2975" y="368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2" name="Freeform 716"/>
              <p:cNvSpPr>
                <a:spLocks/>
              </p:cNvSpPr>
              <p:nvPr/>
            </p:nvSpPr>
            <p:spPr bwMode="auto">
              <a:xfrm>
                <a:off x="2975" y="368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3" name="Freeform 717"/>
              <p:cNvSpPr>
                <a:spLocks/>
              </p:cNvSpPr>
              <p:nvPr/>
            </p:nvSpPr>
            <p:spPr bwMode="auto">
              <a:xfrm>
                <a:off x="2975" y="368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4" name="Freeform 718"/>
              <p:cNvSpPr>
                <a:spLocks/>
              </p:cNvSpPr>
              <p:nvPr/>
            </p:nvSpPr>
            <p:spPr bwMode="auto">
              <a:xfrm>
                <a:off x="2969" y="3694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5" name="Freeform 719"/>
              <p:cNvSpPr>
                <a:spLocks/>
              </p:cNvSpPr>
              <p:nvPr/>
            </p:nvSpPr>
            <p:spPr bwMode="auto">
              <a:xfrm>
                <a:off x="2969" y="3694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6" name="Freeform 720"/>
              <p:cNvSpPr>
                <a:spLocks/>
              </p:cNvSpPr>
              <p:nvPr/>
            </p:nvSpPr>
            <p:spPr bwMode="auto">
              <a:xfrm>
                <a:off x="2963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7" name="Freeform 721"/>
              <p:cNvSpPr>
                <a:spLocks/>
              </p:cNvSpPr>
              <p:nvPr/>
            </p:nvSpPr>
            <p:spPr bwMode="auto">
              <a:xfrm>
                <a:off x="2957" y="3700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8" name="Freeform 722"/>
              <p:cNvSpPr>
                <a:spLocks/>
              </p:cNvSpPr>
              <p:nvPr/>
            </p:nvSpPr>
            <p:spPr bwMode="auto">
              <a:xfrm>
                <a:off x="2957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099" name="Freeform 723"/>
              <p:cNvSpPr>
                <a:spLocks/>
              </p:cNvSpPr>
              <p:nvPr/>
            </p:nvSpPr>
            <p:spPr bwMode="auto">
              <a:xfrm>
                <a:off x="2951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0" name="Freeform 724"/>
              <p:cNvSpPr>
                <a:spLocks/>
              </p:cNvSpPr>
              <p:nvPr/>
            </p:nvSpPr>
            <p:spPr bwMode="auto">
              <a:xfrm>
                <a:off x="2945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1" name="Freeform 725"/>
              <p:cNvSpPr>
                <a:spLocks/>
              </p:cNvSpPr>
              <p:nvPr/>
            </p:nvSpPr>
            <p:spPr bwMode="auto">
              <a:xfrm>
                <a:off x="2939" y="3712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2" name="Freeform 726"/>
              <p:cNvSpPr>
                <a:spLocks/>
              </p:cNvSpPr>
              <p:nvPr/>
            </p:nvSpPr>
            <p:spPr bwMode="auto">
              <a:xfrm>
                <a:off x="2933" y="3712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3" name="Freeform 727"/>
              <p:cNvSpPr>
                <a:spLocks/>
              </p:cNvSpPr>
              <p:nvPr/>
            </p:nvSpPr>
            <p:spPr bwMode="auto">
              <a:xfrm>
                <a:off x="2927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4" name="Freeform 728"/>
              <p:cNvSpPr>
                <a:spLocks/>
              </p:cNvSpPr>
              <p:nvPr/>
            </p:nvSpPr>
            <p:spPr bwMode="auto">
              <a:xfrm>
                <a:off x="2927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5" name="Freeform 729"/>
              <p:cNvSpPr>
                <a:spLocks/>
              </p:cNvSpPr>
              <p:nvPr/>
            </p:nvSpPr>
            <p:spPr bwMode="auto">
              <a:xfrm>
                <a:off x="2921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6" name="Freeform 730"/>
              <p:cNvSpPr>
                <a:spLocks/>
              </p:cNvSpPr>
              <p:nvPr/>
            </p:nvSpPr>
            <p:spPr bwMode="auto">
              <a:xfrm>
                <a:off x="2921" y="370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7" name="Freeform 731"/>
              <p:cNvSpPr>
                <a:spLocks/>
              </p:cNvSpPr>
              <p:nvPr/>
            </p:nvSpPr>
            <p:spPr bwMode="auto">
              <a:xfrm>
                <a:off x="2921" y="370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8" name="Freeform 732"/>
              <p:cNvSpPr>
                <a:spLocks/>
              </p:cNvSpPr>
              <p:nvPr/>
            </p:nvSpPr>
            <p:spPr bwMode="auto">
              <a:xfrm>
                <a:off x="2921" y="369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09" name="Freeform 733"/>
              <p:cNvSpPr>
                <a:spLocks/>
              </p:cNvSpPr>
              <p:nvPr/>
            </p:nvSpPr>
            <p:spPr bwMode="auto">
              <a:xfrm>
                <a:off x="2921" y="369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0" name="Freeform 734"/>
              <p:cNvSpPr>
                <a:spLocks/>
              </p:cNvSpPr>
              <p:nvPr/>
            </p:nvSpPr>
            <p:spPr bwMode="auto">
              <a:xfrm>
                <a:off x="2921" y="368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1" name="Freeform 735"/>
              <p:cNvSpPr>
                <a:spLocks/>
              </p:cNvSpPr>
              <p:nvPr/>
            </p:nvSpPr>
            <p:spPr bwMode="auto">
              <a:xfrm>
                <a:off x="2921" y="3682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2" name="Freeform 736"/>
              <p:cNvSpPr>
                <a:spLocks/>
              </p:cNvSpPr>
              <p:nvPr/>
            </p:nvSpPr>
            <p:spPr bwMode="auto">
              <a:xfrm>
                <a:off x="2927" y="368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3" name="Freeform 737"/>
              <p:cNvSpPr>
                <a:spLocks/>
              </p:cNvSpPr>
              <p:nvPr/>
            </p:nvSpPr>
            <p:spPr bwMode="auto">
              <a:xfrm>
                <a:off x="2933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4" name="Freeform 738"/>
              <p:cNvSpPr>
                <a:spLocks/>
              </p:cNvSpPr>
              <p:nvPr/>
            </p:nvSpPr>
            <p:spPr bwMode="auto">
              <a:xfrm>
                <a:off x="2939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5" name="Freeform 739"/>
              <p:cNvSpPr>
                <a:spLocks/>
              </p:cNvSpPr>
              <p:nvPr/>
            </p:nvSpPr>
            <p:spPr bwMode="auto">
              <a:xfrm>
                <a:off x="3065" y="368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6" name="Freeform 740"/>
              <p:cNvSpPr>
                <a:spLocks/>
              </p:cNvSpPr>
              <p:nvPr/>
            </p:nvSpPr>
            <p:spPr bwMode="auto">
              <a:xfrm>
                <a:off x="3065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7" name="Freeform 741"/>
              <p:cNvSpPr>
                <a:spLocks/>
              </p:cNvSpPr>
              <p:nvPr/>
            </p:nvSpPr>
            <p:spPr bwMode="auto">
              <a:xfrm>
                <a:off x="3065" y="3694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8" name="Freeform 742"/>
              <p:cNvSpPr>
                <a:spLocks/>
              </p:cNvSpPr>
              <p:nvPr/>
            </p:nvSpPr>
            <p:spPr bwMode="auto">
              <a:xfrm>
                <a:off x="3059" y="3694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19" name="Freeform 743"/>
              <p:cNvSpPr>
                <a:spLocks/>
              </p:cNvSpPr>
              <p:nvPr/>
            </p:nvSpPr>
            <p:spPr bwMode="auto">
              <a:xfrm>
                <a:off x="3059" y="3700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0" name="Freeform 744"/>
              <p:cNvSpPr>
                <a:spLocks/>
              </p:cNvSpPr>
              <p:nvPr/>
            </p:nvSpPr>
            <p:spPr bwMode="auto">
              <a:xfrm>
                <a:off x="3053" y="370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1" name="Freeform 745"/>
              <p:cNvSpPr>
                <a:spLocks/>
              </p:cNvSpPr>
              <p:nvPr/>
            </p:nvSpPr>
            <p:spPr bwMode="auto">
              <a:xfrm>
                <a:off x="3047" y="3712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2" name="Freeform 746"/>
              <p:cNvSpPr>
                <a:spLocks/>
              </p:cNvSpPr>
              <p:nvPr/>
            </p:nvSpPr>
            <p:spPr bwMode="auto">
              <a:xfrm>
                <a:off x="3041" y="3712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3" name="Freeform 747"/>
              <p:cNvSpPr>
                <a:spLocks/>
              </p:cNvSpPr>
              <p:nvPr/>
            </p:nvSpPr>
            <p:spPr bwMode="auto">
              <a:xfrm>
                <a:off x="3035" y="3718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4" name="Freeform 748"/>
              <p:cNvSpPr>
                <a:spLocks/>
              </p:cNvSpPr>
              <p:nvPr/>
            </p:nvSpPr>
            <p:spPr bwMode="auto">
              <a:xfrm>
                <a:off x="3029" y="371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5" name="Freeform 749"/>
              <p:cNvSpPr>
                <a:spLocks/>
              </p:cNvSpPr>
              <p:nvPr/>
            </p:nvSpPr>
            <p:spPr bwMode="auto">
              <a:xfrm>
                <a:off x="3023" y="371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6" name="Freeform 750"/>
              <p:cNvSpPr>
                <a:spLocks/>
              </p:cNvSpPr>
              <p:nvPr/>
            </p:nvSpPr>
            <p:spPr bwMode="auto">
              <a:xfrm>
                <a:off x="3017" y="371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7" name="Freeform 751"/>
              <p:cNvSpPr>
                <a:spLocks/>
              </p:cNvSpPr>
              <p:nvPr/>
            </p:nvSpPr>
            <p:spPr bwMode="auto">
              <a:xfrm>
                <a:off x="3011" y="3712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8" name="Freeform 752"/>
              <p:cNvSpPr>
                <a:spLocks/>
              </p:cNvSpPr>
              <p:nvPr/>
            </p:nvSpPr>
            <p:spPr bwMode="auto">
              <a:xfrm>
                <a:off x="3005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29" name="Freeform 753"/>
              <p:cNvSpPr>
                <a:spLocks/>
              </p:cNvSpPr>
              <p:nvPr/>
            </p:nvSpPr>
            <p:spPr bwMode="auto">
              <a:xfrm>
                <a:off x="3005" y="371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0" name="Freeform 754"/>
              <p:cNvSpPr>
                <a:spLocks/>
              </p:cNvSpPr>
              <p:nvPr/>
            </p:nvSpPr>
            <p:spPr bwMode="auto">
              <a:xfrm>
                <a:off x="2999" y="370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1" name="Freeform 755"/>
              <p:cNvSpPr>
                <a:spLocks/>
              </p:cNvSpPr>
              <p:nvPr/>
            </p:nvSpPr>
            <p:spPr bwMode="auto">
              <a:xfrm>
                <a:off x="2999" y="370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2" name="Freeform 756"/>
              <p:cNvSpPr>
                <a:spLocks/>
              </p:cNvSpPr>
              <p:nvPr/>
            </p:nvSpPr>
            <p:spPr bwMode="auto">
              <a:xfrm>
                <a:off x="2999" y="370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3" name="Freeform 757"/>
              <p:cNvSpPr>
                <a:spLocks/>
              </p:cNvSpPr>
              <p:nvPr/>
            </p:nvSpPr>
            <p:spPr bwMode="auto">
              <a:xfrm>
                <a:off x="2999" y="369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4" name="Freeform 758"/>
              <p:cNvSpPr>
                <a:spLocks/>
              </p:cNvSpPr>
              <p:nvPr/>
            </p:nvSpPr>
            <p:spPr bwMode="auto">
              <a:xfrm>
                <a:off x="2999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5" name="Freeform 759"/>
              <p:cNvSpPr>
                <a:spLocks/>
              </p:cNvSpPr>
              <p:nvPr/>
            </p:nvSpPr>
            <p:spPr bwMode="auto">
              <a:xfrm>
                <a:off x="3005" y="3682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6" name="Freeform 760"/>
              <p:cNvSpPr>
                <a:spLocks/>
              </p:cNvSpPr>
              <p:nvPr/>
            </p:nvSpPr>
            <p:spPr bwMode="auto">
              <a:xfrm>
                <a:off x="3005" y="368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7" name="Freeform 761"/>
              <p:cNvSpPr>
                <a:spLocks/>
              </p:cNvSpPr>
              <p:nvPr/>
            </p:nvSpPr>
            <p:spPr bwMode="auto">
              <a:xfrm>
                <a:off x="3011" y="367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8" name="Freeform 762"/>
              <p:cNvSpPr>
                <a:spLocks/>
              </p:cNvSpPr>
              <p:nvPr/>
            </p:nvSpPr>
            <p:spPr bwMode="auto">
              <a:xfrm>
                <a:off x="3017" y="3670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39" name="Freeform 763"/>
              <p:cNvSpPr>
                <a:spLocks/>
              </p:cNvSpPr>
              <p:nvPr/>
            </p:nvSpPr>
            <p:spPr bwMode="auto">
              <a:xfrm>
                <a:off x="3131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0" name="Freeform 764"/>
              <p:cNvSpPr>
                <a:spLocks/>
              </p:cNvSpPr>
              <p:nvPr/>
            </p:nvSpPr>
            <p:spPr bwMode="auto">
              <a:xfrm>
                <a:off x="3137" y="3694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1" name="Freeform 765"/>
              <p:cNvSpPr>
                <a:spLocks/>
              </p:cNvSpPr>
              <p:nvPr/>
            </p:nvSpPr>
            <p:spPr bwMode="auto">
              <a:xfrm>
                <a:off x="3137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2" name="Freeform 766"/>
              <p:cNvSpPr>
                <a:spLocks/>
              </p:cNvSpPr>
              <p:nvPr/>
            </p:nvSpPr>
            <p:spPr bwMode="auto">
              <a:xfrm>
                <a:off x="3137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3" name="Freeform 767"/>
              <p:cNvSpPr>
                <a:spLocks/>
              </p:cNvSpPr>
              <p:nvPr/>
            </p:nvSpPr>
            <p:spPr bwMode="auto">
              <a:xfrm>
                <a:off x="3137" y="370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4" name="Freeform 768"/>
              <p:cNvSpPr>
                <a:spLocks/>
              </p:cNvSpPr>
              <p:nvPr/>
            </p:nvSpPr>
            <p:spPr bwMode="auto">
              <a:xfrm>
                <a:off x="3137" y="371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5" name="Freeform 769"/>
              <p:cNvSpPr>
                <a:spLocks/>
              </p:cNvSpPr>
              <p:nvPr/>
            </p:nvSpPr>
            <p:spPr bwMode="auto">
              <a:xfrm>
                <a:off x="3137" y="371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6" name="Freeform 770"/>
              <p:cNvSpPr>
                <a:spLocks/>
              </p:cNvSpPr>
              <p:nvPr/>
            </p:nvSpPr>
            <p:spPr bwMode="auto">
              <a:xfrm>
                <a:off x="3131" y="372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7" name="Freeform 771"/>
              <p:cNvSpPr>
                <a:spLocks/>
              </p:cNvSpPr>
              <p:nvPr/>
            </p:nvSpPr>
            <p:spPr bwMode="auto">
              <a:xfrm>
                <a:off x="3131" y="3724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8" name="Freeform 772"/>
              <p:cNvSpPr>
                <a:spLocks/>
              </p:cNvSpPr>
              <p:nvPr/>
            </p:nvSpPr>
            <p:spPr bwMode="auto">
              <a:xfrm>
                <a:off x="3125" y="3730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49" name="Freeform 773"/>
              <p:cNvSpPr>
                <a:spLocks/>
              </p:cNvSpPr>
              <p:nvPr/>
            </p:nvSpPr>
            <p:spPr bwMode="auto">
              <a:xfrm>
                <a:off x="3119" y="3736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0" name="Freeform 774"/>
              <p:cNvSpPr>
                <a:spLocks/>
              </p:cNvSpPr>
              <p:nvPr/>
            </p:nvSpPr>
            <p:spPr bwMode="auto">
              <a:xfrm>
                <a:off x="3113" y="373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1" name="Freeform 775"/>
              <p:cNvSpPr>
                <a:spLocks/>
              </p:cNvSpPr>
              <p:nvPr/>
            </p:nvSpPr>
            <p:spPr bwMode="auto">
              <a:xfrm>
                <a:off x="3119" y="368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2" name="Freeform 776"/>
              <p:cNvSpPr>
                <a:spLocks/>
              </p:cNvSpPr>
              <p:nvPr/>
            </p:nvSpPr>
            <p:spPr bwMode="auto">
              <a:xfrm>
                <a:off x="3119" y="3688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3" name="Freeform 777"/>
              <p:cNvSpPr>
                <a:spLocks/>
              </p:cNvSpPr>
              <p:nvPr/>
            </p:nvSpPr>
            <p:spPr bwMode="auto">
              <a:xfrm>
                <a:off x="3125" y="3694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4" name="Freeform 778"/>
              <p:cNvSpPr>
                <a:spLocks/>
              </p:cNvSpPr>
              <p:nvPr/>
            </p:nvSpPr>
            <p:spPr bwMode="auto">
              <a:xfrm>
                <a:off x="3125" y="3700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5" name="Freeform 779"/>
              <p:cNvSpPr>
                <a:spLocks/>
              </p:cNvSpPr>
              <p:nvPr/>
            </p:nvSpPr>
            <p:spPr bwMode="auto">
              <a:xfrm>
                <a:off x="3125" y="3700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6" name="Freeform 780"/>
              <p:cNvSpPr>
                <a:spLocks/>
              </p:cNvSpPr>
              <p:nvPr/>
            </p:nvSpPr>
            <p:spPr bwMode="auto">
              <a:xfrm>
                <a:off x="3125" y="370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7" name="Freeform 781"/>
              <p:cNvSpPr>
                <a:spLocks/>
              </p:cNvSpPr>
              <p:nvPr/>
            </p:nvSpPr>
            <p:spPr bwMode="auto">
              <a:xfrm>
                <a:off x="3119" y="3712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8" name="Freeform 782"/>
              <p:cNvSpPr>
                <a:spLocks/>
              </p:cNvSpPr>
              <p:nvPr/>
            </p:nvSpPr>
            <p:spPr bwMode="auto">
              <a:xfrm>
                <a:off x="3119" y="371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59" name="Freeform 783"/>
              <p:cNvSpPr>
                <a:spLocks/>
              </p:cNvSpPr>
              <p:nvPr/>
            </p:nvSpPr>
            <p:spPr bwMode="auto">
              <a:xfrm>
                <a:off x="3113" y="372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0" name="Freeform 784"/>
              <p:cNvSpPr>
                <a:spLocks/>
              </p:cNvSpPr>
              <p:nvPr/>
            </p:nvSpPr>
            <p:spPr bwMode="auto">
              <a:xfrm>
                <a:off x="3107" y="3724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1" name="Freeform 785"/>
              <p:cNvSpPr>
                <a:spLocks/>
              </p:cNvSpPr>
              <p:nvPr/>
            </p:nvSpPr>
            <p:spPr bwMode="auto">
              <a:xfrm>
                <a:off x="3107" y="373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2" name="Freeform 786"/>
              <p:cNvSpPr>
                <a:spLocks/>
              </p:cNvSpPr>
              <p:nvPr/>
            </p:nvSpPr>
            <p:spPr bwMode="auto">
              <a:xfrm>
                <a:off x="3101" y="3730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3" name="Freeform 787"/>
              <p:cNvSpPr>
                <a:spLocks/>
              </p:cNvSpPr>
              <p:nvPr/>
            </p:nvSpPr>
            <p:spPr bwMode="auto">
              <a:xfrm>
                <a:off x="3095" y="3730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4" name="Freeform 788"/>
              <p:cNvSpPr>
                <a:spLocks/>
              </p:cNvSpPr>
              <p:nvPr/>
            </p:nvSpPr>
            <p:spPr bwMode="auto">
              <a:xfrm>
                <a:off x="3083" y="3730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5" name="Freeform 789"/>
              <p:cNvSpPr>
                <a:spLocks/>
              </p:cNvSpPr>
              <p:nvPr/>
            </p:nvSpPr>
            <p:spPr bwMode="auto">
              <a:xfrm>
                <a:off x="3083" y="3724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6" name="Freeform 790"/>
              <p:cNvSpPr>
                <a:spLocks/>
              </p:cNvSpPr>
              <p:nvPr/>
            </p:nvSpPr>
            <p:spPr bwMode="auto">
              <a:xfrm>
                <a:off x="3071" y="3724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7" name="Freeform 791"/>
              <p:cNvSpPr>
                <a:spLocks/>
              </p:cNvSpPr>
              <p:nvPr/>
            </p:nvSpPr>
            <p:spPr bwMode="auto">
              <a:xfrm>
                <a:off x="3071" y="371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8" name="Freeform 792"/>
              <p:cNvSpPr>
                <a:spLocks/>
              </p:cNvSpPr>
              <p:nvPr/>
            </p:nvSpPr>
            <p:spPr bwMode="auto">
              <a:xfrm>
                <a:off x="3065" y="3712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69" name="Freeform 793"/>
              <p:cNvSpPr>
                <a:spLocks/>
              </p:cNvSpPr>
              <p:nvPr/>
            </p:nvSpPr>
            <p:spPr bwMode="auto">
              <a:xfrm>
                <a:off x="3059" y="3706"/>
                <a:ext cx="1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0" name="Freeform 794"/>
              <p:cNvSpPr>
                <a:spLocks/>
              </p:cNvSpPr>
              <p:nvPr/>
            </p:nvSpPr>
            <p:spPr bwMode="auto">
              <a:xfrm>
                <a:off x="3059" y="3700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1" name="Freeform 795"/>
              <p:cNvSpPr>
                <a:spLocks/>
              </p:cNvSpPr>
              <p:nvPr/>
            </p:nvSpPr>
            <p:spPr bwMode="auto">
              <a:xfrm>
                <a:off x="3059" y="3694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2" name="Freeform 796"/>
              <p:cNvSpPr>
                <a:spLocks/>
              </p:cNvSpPr>
              <p:nvPr/>
            </p:nvSpPr>
            <p:spPr bwMode="auto">
              <a:xfrm>
                <a:off x="3065" y="3688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3" name="Freeform 797"/>
              <p:cNvSpPr>
                <a:spLocks/>
              </p:cNvSpPr>
              <p:nvPr/>
            </p:nvSpPr>
            <p:spPr bwMode="auto">
              <a:xfrm>
                <a:off x="3065" y="3682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4" name="Freeform 798"/>
              <p:cNvSpPr>
                <a:spLocks/>
              </p:cNvSpPr>
              <p:nvPr/>
            </p:nvSpPr>
            <p:spPr bwMode="auto">
              <a:xfrm>
                <a:off x="3071" y="3676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5" name="Freeform 799"/>
              <p:cNvSpPr>
                <a:spLocks/>
              </p:cNvSpPr>
              <p:nvPr/>
            </p:nvSpPr>
            <p:spPr bwMode="auto">
              <a:xfrm>
                <a:off x="3191" y="361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6" name="Freeform 800"/>
              <p:cNvSpPr>
                <a:spLocks/>
              </p:cNvSpPr>
              <p:nvPr/>
            </p:nvSpPr>
            <p:spPr bwMode="auto">
              <a:xfrm>
                <a:off x="3197" y="362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7" name="Freeform 801"/>
              <p:cNvSpPr>
                <a:spLocks/>
              </p:cNvSpPr>
              <p:nvPr/>
            </p:nvSpPr>
            <p:spPr bwMode="auto">
              <a:xfrm>
                <a:off x="3197" y="3622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8" name="Freeform 802"/>
              <p:cNvSpPr>
                <a:spLocks/>
              </p:cNvSpPr>
              <p:nvPr/>
            </p:nvSpPr>
            <p:spPr bwMode="auto">
              <a:xfrm>
                <a:off x="3203" y="3628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79" name="Freeform 803"/>
              <p:cNvSpPr>
                <a:spLocks/>
              </p:cNvSpPr>
              <p:nvPr/>
            </p:nvSpPr>
            <p:spPr bwMode="auto">
              <a:xfrm>
                <a:off x="3209" y="3628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0" name="Freeform 804"/>
              <p:cNvSpPr>
                <a:spLocks/>
              </p:cNvSpPr>
              <p:nvPr/>
            </p:nvSpPr>
            <p:spPr bwMode="auto">
              <a:xfrm>
                <a:off x="3209" y="3634"/>
                <a:ext cx="12" cy="1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1" name="Freeform 805"/>
              <p:cNvSpPr>
                <a:spLocks/>
              </p:cNvSpPr>
              <p:nvPr/>
            </p:nvSpPr>
            <p:spPr bwMode="auto">
              <a:xfrm>
                <a:off x="3215" y="364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2" name="Freeform 806"/>
              <p:cNvSpPr>
                <a:spLocks/>
              </p:cNvSpPr>
              <p:nvPr/>
            </p:nvSpPr>
            <p:spPr bwMode="auto">
              <a:xfrm>
                <a:off x="3215" y="365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3" name="Freeform 807"/>
              <p:cNvSpPr>
                <a:spLocks/>
              </p:cNvSpPr>
              <p:nvPr/>
            </p:nvSpPr>
            <p:spPr bwMode="auto">
              <a:xfrm>
                <a:off x="3215" y="365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4" name="Freeform 808"/>
              <p:cNvSpPr>
                <a:spLocks/>
              </p:cNvSpPr>
              <p:nvPr/>
            </p:nvSpPr>
            <p:spPr bwMode="auto">
              <a:xfrm>
                <a:off x="3215" y="3664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5" name="Freeform 809"/>
              <p:cNvSpPr>
                <a:spLocks/>
              </p:cNvSpPr>
              <p:nvPr/>
            </p:nvSpPr>
            <p:spPr bwMode="auto">
              <a:xfrm>
                <a:off x="3209" y="3670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6" name="Freeform 810"/>
              <p:cNvSpPr>
                <a:spLocks/>
              </p:cNvSpPr>
              <p:nvPr/>
            </p:nvSpPr>
            <p:spPr bwMode="auto">
              <a:xfrm>
                <a:off x="3209" y="3676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7" name="Freeform 811"/>
              <p:cNvSpPr>
                <a:spLocks/>
              </p:cNvSpPr>
              <p:nvPr/>
            </p:nvSpPr>
            <p:spPr bwMode="auto">
              <a:xfrm>
                <a:off x="3203" y="3682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8" name="Freeform 812"/>
              <p:cNvSpPr>
                <a:spLocks/>
              </p:cNvSpPr>
              <p:nvPr/>
            </p:nvSpPr>
            <p:spPr bwMode="auto">
              <a:xfrm>
                <a:off x="3197" y="3688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89" name="Freeform 813"/>
              <p:cNvSpPr>
                <a:spLocks/>
              </p:cNvSpPr>
              <p:nvPr/>
            </p:nvSpPr>
            <p:spPr bwMode="auto">
              <a:xfrm>
                <a:off x="3197" y="3688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0" name="Freeform 814"/>
              <p:cNvSpPr>
                <a:spLocks/>
              </p:cNvSpPr>
              <p:nvPr/>
            </p:nvSpPr>
            <p:spPr bwMode="auto">
              <a:xfrm>
                <a:off x="3191" y="3694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1" name="Freeform 815"/>
              <p:cNvSpPr>
                <a:spLocks/>
              </p:cNvSpPr>
              <p:nvPr/>
            </p:nvSpPr>
            <p:spPr bwMode="auto">
              <a:xfrm>
                <a:off x="3185" y="3694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2" name="Freeform 816"/>
              <p:cNvSpPr>
                <a:spLocks/>
              </p:cNvSpPr>
              <p:nvPr/>
            </p:nvSpPr>
            <p:spPr bwMode="auto">
              <a:xfrm>
                <a:off x="3179" y="3688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3" name="Freeform 817"/>
              <p:cNvSpPr>
                <a:spLocks/>
              </p:cNvSpPr>
              <p:nvPr/>
            </p:nvSpPr>
            <p:spPr bwMode="auto">
              <a:xfrm>
                <a:off x="3173" y="368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4" name="Freeform 818"/>
              <p:cNvSpPr>
                <a:spLocks/>
              </p:cNvSpPr>
              <p:nvPr/>
            </p:nvSpPr>
            <p:spPr bwMode="auto">
              <a:xfrm>
                <a:off x="3167" y="3682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5" name="Freeform 819"/>
              <p:cNvSpPr>
                <a:spLocks/>
              </p:cNvSpPr>
              <p:nvPr/>
            </p:nvSpPr>
            <p:spPr bwMode="auto">
              <a:xfrm>
                <a:off x="3161" y="3676"/>
                <a:ext cx="1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6" name="Freeform 820"/>
              <p:cNvSpPr>
                <a:spLocks/>
              </p:cNvSpPr>
              <p:nvPr/>
            </p:nvSpPr>
            <p:spPr bwMode="auto">
              <a:xfrm>
                <a:off x="3161" y="3670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7" name="Freeform 821"/>
              <p:cNvSpPr>
                <a:spLocks/>
              </p:cNvSpPr>
              <p:nvPr/>
            </p:nvSpPr>
            <p:spPr bwMode="auto">
              <a:xfrm>
                <a:off x="3155" y="3664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8" name="Freeform 822"/>
              <p:cNvSpPr>
                <a:spLocks/>
              </p:cNvSpPr>
              <p:nvPr/>
            </p:nvSpPr>
            <p:spPr bwMode="auto">
              <a:xfrm>
                <a:off x="3155" y="365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199" name="Freeform 823"/>
              <p:cNvSpPr>
                <a:spLocks/>
              </p:cNvSpPr>
              <p:nvPr/>
            </p:nvSpPr>
            <p:spPr bwMode="auto">
              <a:xfrm>
                <a:off x="3155" y="365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0" name="Freeform 824"/>
              <p:cNvSpPr>
                <a:spLocks/>
              </p:cNvSpPr>
              <p:nvPr/>
            </p:nvSpPr>
            <p:spPr bwMode="auto">
              <a:xfrm>
                <a:off x="3155" y="3640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1" name="Freeform 825"/>
              <p:cNvSpPr>
                <a:spLocks/>
              </p:cNvSpPr>
              <p:nvPr/>
            </p:nvSpPr>
            <p:spPr bwMode="auto">
              <a:xfrm>
                <a:off x="3161" y="3634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2" name="Freeform 826"/>
              <p:cNvSpPr>
                <a:spLocks/>
              </p:cNvSpPr>
              <p:nvPr/>
            </p:nvSpPr>
            <p:spPr bwMode="auto">
              <a:xfrm>
                <a:off x="3161" y="3628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3" name="Freeform 827"/>
              <p:cNvSpPr>
                <a:spLocks/>
              </p:cNvSpPr>
              <p:nvPr/>
            </p:nvSpPr>
            <p:spPr bwMode="auto">
              <a:xfrm>
                <a:off x="3167" y="362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4" name="Freeform 828"/>
              <p:cNvSpPr>
                <a:spLocks/>
              </p:cNvSpPr>
              <p:nvPr/>
            </p:nvSpPr>
            <p:spPr bwMode="auto">
              <a:xfrm>
                <a:off x="3173" y="362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5" name="Freeform 829"/>
              <p:cNvSpPr>
                <a:spLocks/>
              </p:cNvSpPr>
              <p:nvPr/>
            </p:nvSpPr>
            <p:spPr bwMode="auto">
              <a:xfrm>
                <a:off x="3179" y="362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6" name="Freeform 830"/>
              <p:cNvSpPr>
                <a:spLocks/>
              </p:cNvSpPr>
              <p:nvPr/>
            </p:nvSpPr>
            <p:spPr bwMode="auto">
              <a:xfrm>
                <a:off x="3185" y="3616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7" name="Freeform 831"/>
              <p:cNvSpPr>
                <a:spLocks/>
              </p:cNvSpPr>
              <p:nvPr/>
            </p:nvSpPr>
            <p:spPr bwMode="auto">
              <a:xfrm>
                <a:off x="3179" y="3688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8" name="Freeform 832"/>
              <p:cNvSpPr>
                <a:spLocks/>
              </p:cNvSpPr>
              <p:nvPr/>
            </p:nvSpPr>
            <p:spPr bwMode="auto">
              <a:xfrm>
                <a:off x="3173" y="3682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09" name="Freeform 833"/>
              <p:cNvSpPr>
                <a:spLocks/>
              </p:cNvSpPr>
              <p:nvPr/>
            </p:nvSpPr>
            <p:spPr bwMode="auto">
              <a:xfrm>
                <a:off x="3167" y="3670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0" name="Freeform 834"/>
              <p:cNvSpPr>
                <a:spLocks/>
              </p:cNvSpPr>
              <p:nvPr/>
            </p:nvSpPr>
            <p:spPr bwMode="auto">
              <a:xfrm>
                <a:off x="3167" y="3658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1" name="Freeform 835"/>
              <p:cNvSpPr>
                <a:spLocks/>
              </p:cNvSpPr>
              <p:nvPr/>
            </p:nvSpPr>
            <p:spPr bwMode="auto">
              <a:xfrm>
                <a:off x="3167" y="3646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2" name="Freeform 836"/>
              <p:cNvSpPr>
                <a:spLocks/>
              </p:cNvSpPr>
              <p:nvPr/>
            </p:nvSpPr>
            <p:spPr bwMode="auto">
              <a:xfrm>
                <a:off x="3167" y="3634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3" name="Freeform 837"/>
              <p:cNvSpPr>
                <a:spLocks/>
              </p:cNvSpPr>
              <p:nvPr/>
            </p:nvSpPr>
            <p:spPr bwMode="auto">
              <a:xfrm>
                <a:off x="3173" y="3628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0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4" name="Freeform 838"/>
              <p:cNvSpPr>
                <a:spLocks/>
              </p:cNvSpPr>
              <p:nvPr/>
            </p:nvSpPr>
            <p:spPr bwMode="auto">
              <a:xfrm>
                <a:off x="3179" y="3622"/>
                <a:ext cx="12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5" name="Freeform 839"/>
              <p:cNvSpPr>
                <a:spLocks/>
              </p:cNvSpPr>
              <p:nvPr/>
            </p:nvSpPr>
            <p:spPr bwMode="auto">
              <a:xfrm>
                <a:off x="3317" y="360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6" name="Freeform 840"/>
              <p:cNvSpPr>
                <a:spLocks/>
              </p:cNvSpPr>
              <p:nvPr/>
            </p:nvSpPr>
            <p:spPr bwMode="auto">
              <a:xfrm>
                <a:off x="3323" y="360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7" name="Freeform 841"/>
              <p:cNvSpPr>
                <a:spLocks/>
              </p:cNvSpPr>
              <p:nvPr/>
            </p:nvSpPr>
            <p:spPr bwMode="auto">
              <a:xfrm>
                <a:off x="3323" y="3604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8" name="Freeform 842"/>
              <p:cNvSpPr>
                <a:spLocks/>
              </p:cNvSpPr>
              <p:nvPr/>
            </p:nvSpPr>
            <p:spPr bwMode="auto">
              <a:xfrm>
                <a:off x="3329" y="3610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19" name="Freeform 843"/>
              <p:cNvSpPr>
                <a:spLocks/>
              </p:cNvSpPr>
              <p:nvPr/>
            </p:nvSpPr>
            <p:spPr bwMode="auto">
              <a:xfrm>
                <a:off x="3329" y="361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0" name="Freeform 844"/>
              <p:cNvSpPr>
                <a:spLocks/>
              </p:cNvSpPr>
              <p:nvPr/>
            </p:nvSpPr>
            <p:spPr bwMode="auto">
              <a:xfrm>
                <a:off x="3329" y="3622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1" name="Freeform 845"/>
              <p:cNvSpPr>
                <a:spLocks/>
              </p:cNvSpPr>
              <p:nvPr/>
            </p:nvSpPr>
            <p:spPr bwMode="auto">
              <a:xfrm>
                <a:off x="3335" y="362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2" name="Freeform 846"/>
              <p:cNvSpPr>
                <a:spLocks/>
              </p:cNvSpPr>
              <p:nvPr/>
            </p:nvSpPr>
            <p:spPr bwMode="auto">
              <a:xfrm>
                <a:off x="3335" y="3640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3" name="Freeform 847"/>
              <p:cNvSpPr>
                <a:spLocks/>
              </p:cNvSpPr>
              <p:nvPr/>
            </p:nvSpPr>
            <p:spPr bwMode="auto">
              <a:xfrm>
                <a:off x="3329" y="3646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4" name="Freeform 848"/>
              <p:cNvSpPr>
                <a:spLocks/>
              </p:cNvSpPr>
              <p:nvPr/>
            </p:nvSpPr>
            <p:spPr bwMode="auto">
              <a:xfrm>
                <a:off x="3329" y="365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5" name="Freeform 849"/>
              <p:cNvSpPr>
                <a:spLocks/>
              </p:cNvSpPr>
              <p:nvPr/>
            </p:nvSpPr>
            <p:spPr bwMode="auto">
              <a:xfrm>
                <a:off x="3329" y="365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6" name="Freeform 850"/>
              <p:cNvSpPr>
                <a:spLocks/>
              </p:cNvSpPr>
              <p:nvPr/>
            </p:nvSpPr>
            <p:spPr bwMode="auto">
              <a:xfrm>
                <a:off x="3323" y="3664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7" name="Freeform 851"/>
              <p:cNvSpPr>
                <a:spLocks/>
              </p:cNvSpPr>
              <p:nvPr/>
            </p:nvSpPr>
            <p:spPr bwMode="auto">
              <a:xfrm>
                <a:off x="3317" y="3670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8" name="Freeform 852"/>
              <p:cNvSpPr>
                <a:spLocks/>
              </p:cNvSpPr>
              <p:nvPr/>
            </p:nvSpPr>
            <p:spPr bwMode="auto">
              <a:xfrm>
                <a:off x="3317" y="3670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29" name="Freeform 853"/>
              <p:cNvSpPr>
                <a:spLocks/>
              </p:cNvSpPr>
              <p:nvPr/>
            </p:nvSpPr>
            <p:spPr bwMode="auto">
              <a:xfrm>
                <a:off x="3311" y="367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0" name="Freeform 854"/>
              <p:cNvSpPr>
                <a:spLocks/>
              </p:cNvSpPr>
              <p:nvPr/>
            </p:nvSpPr>
            <p:spPr bwMode="auto">
              <a:xfrm>
                <a:off x="3305" y="367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1" name="Freeform 855"/>
              <p:cNvSpPr>
                <a:spLocks/>
              </p:cNvSpPr>
              <p:nvPr/>
            </p:nvSpPr>
            <p:spPr bwMode="auto">
              <a:xfrm>
                <a:off x="3299" y="367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2" name="Freeform 856"/>
              <p:cNvSpPr>
                <a:spLocks/>
              </p:cNvSpPr>
              <p:nvPr/>
            </p:nvSpPr>
            <p:spPr bwMode="auto">
              <a:xfrm>
                <a:off x="3299" y="3670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3" name="Freeform 857"/>
              <p:cNvSpPr>
                <a:spLocks/>
              </p:cNvSpPr>
              <p:nvPr/>
            </p:nvSpPr>
            <p:spPr bwMode="auto">
              <a:xfrm>
                <a:off x="3293" y="367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4" name="Freeform 858"/>
              <p:cNvSpPr>
                <a:spLocks/>
              </p:cNvSpPr>
              <p:nvPr/>
            </p:nvSpPr>
            <p:spPr bwMode="auto">
              <a:xfrm>
                <a:off x="3287" y="3664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5" name="Freeform 859"/>
              <p:cNvSpPr>
                <a:spLocks/>
              </p:cNvSpPr>
              <p:nvPr/>
            </p:nvSpPr>
            <p:spPr bwMode="auto">
              <a:xfrm>
                <a:off x="3287" y="365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6" name="Freeform 860"/>
              <p:cNvSpPr>
                <a:spLocks/>
              </p:cNvSpPr>
              <p:nvPr/>
            </p:nvSpPr>
            <p:spPr bwMode="auto">
              <a:xfrm>
                <a:off x="3287" y="365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7" name="Freeform 861"/>
              <p:cNvSpPr>
                <a:spLocks/>
              </p:cNvSpPr>
              <p:nvPr/>
            </p:nvSpPr>
            <p:spPr bwMode="auto">
              <a:xfrm>
                <a:off x="3287" y="364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8" name="Freeform 862"/>
              <p:cNvSpPr>
                <a:spLocks/>
              </p:cNvSpPr>
              <p:nvPr/>
            </p:nvSpPr>
            <p:spPr bwMode="auto">
              <a:xfrm>
                <a:off x="3287" y="364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39" name="Freeform 863"/>
              <p:cNvSpPr>
                <a:spLocks/>
              </p:cNvSpPr>
              <p:nvPr/>
            </p:nvSpPr>
            <p:spPr bwMode="auto">
              <a:xfrm>
                <a:off x="3287" y="3628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0" name="Freeform 864"/>
              <p:cNvSpPr>
                <a:spLocks/>
              </p:cNvSpPr>
              <p:nvPr/>
            </p:nvSpPr>
            <p:spPr bwMode="auto">
              <a:xfrm>
                <a:off x="3287" y="3622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1" name="Freeform 865"/>
              <p:cNvSpPr>
                <a:spLocks/>
              </p:cNvSpPr>
              <p:nvPr/>
            </p:nvSpPr>
            <p:spPr bwMode="auto">
              <a:xfrm>
                <a:off x="3287" y="3616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2" name="Freeform 866"/>
              <p:cNvSpPr>
                <a:spLocks/>
              </p:cNvSpPr>
              <p:nvPr/>
            </p:nvSpPr>
            <p:spPr bwMode="auto">
              <a:xfrm>
                <a:off x="3293" y="3610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3" name="Freeform 867"/>
              <p:cNvSpPr>
                <a:spLocks/>
              </p:cNvSpPr>
              <p:nvPr/>
            </p:nvSpPr>
            <p:spPr bwMode="auto">
              <a:xfrm>
                <a:off x="3299" y="361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4" name="Freeform 868"/>
              <p:cNvSpPr>
                <a:spLocks/>
              </p:cNvSpPr>
              <p:nvPr/>
            </p:nvSpPr>
            <p:spPr bwMode="auto">
              <a:xfrm>
                <a:off x="3299" y="3604"/>
                <a:ext cx="12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5" name="Freeform 869"/>
              <p:cNvSpPr>
                <a:spLocks/>
              </p:cNvSpPr>
              <p:nvPr/>
            </p:nvSpPr>
            <p:spPr bwMode="auto">
              <a:xfrm>
                <a:off x="3305" y="360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6" name="Freeform 870"/>
              <p:cNvSpPr>
                <a:spLocks/>
              </p:cNvSpPr>
              <p:nvPr/>
            </p:nvSpPr>
            <p:spPr bwMode="auto">
              <a:xfrm>
                <a:off x="3311" y="360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7" name="Freeform 871"/>
              <p:cNvSpPr>
                <a:spLocks/>
              </p:cNvSpPr>
              <p:nvPr/>
            </p:nvSpPr>
            <p:spPr bwMode="auto">
              <a:xfrm>
                <a:off x="3299" y="3670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8" name="Freeform 872"/>
              <p:cNvSpPr>
                <a:spLocks/>
              </p:cNvSpPr>
              <p:nvPr/>
            </p:nvSpPr>
            <p:spPr bwMode="auto">
              <a:xfrm>
                <a:off x="3299" y="3658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0249" name="Freeform 873"/>
              <p:cNvSpPr>
                <a:spLocks/>
              </p:cNvSpPr>
              <p:nvPr/>
            </p:nvSpPr>
            <p:spPr bwMode="auto">
              <a:xfrm>
                <a:off x="3293" y="365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70251" name="Freeform 875"/>
            <p:cNvSpPr>
              <a:spLocks/>
            </p:cNvSpPr>
            <p:nvPr/>
          </p:nvSpPr>
          <p:spPr bwMode="auto">
            <a:xfrm>
              <a:off x="3293" y="3640"/>
              <a:ext cx="6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52" name="Freeform 876"/>
            <p:cNvSpPr>
              <a:spLocks/>
            </p:cNvSpPr>
            <p:nvPr/>
          </p:nvSpPr>
          <p:spPr bwMode="auto">
            <a:xfrm>
              <a:off x="3293" y="3628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53" name="Freeform 877"/>
            <p:cNvSpPr>
              <a:spLocks/>
            </p:cNvSpPr>
            <p:nvPr/>
          </p:nvSpPr>
          <p:spPr bwMode="auto">
            <a:xfrm>
              <a:off x="3299" y="3616"/>
              <a:ext cx="6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54" name="Freeform 878"/>
            <p:cNvSpPr>
              <a:spLocks/>
            </p:cNvSpPr>
            <p:nvPr/>
          </p:nvSpPr>
          <p:spPr bwMode="auto">
            <a:xfrm>
              <a:off x="3305" y="3610"/>
              <a:ext cx="6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55" name="Freeform 879"/>
            <p:cNvSpPr>
              <a:spLocks/>
            </p:cNvSpPr>
            <p:nvPr/>
          </p:nvSpPr>
          <p:spPr bwMode="auto">
            <a:xfrm>
              <a:off x="3305" y="3604"/>
              <a:ext cx="1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56" name="Freeform 880"/>
            <p:cNvSpPr>
              <a:spLocks/>
            </p:cNvSpPr>
            <p:nvPr/>
          </p:nvSpPr>
          <p:spPr bwMode="auto">
            <a:xfrm>
              <a:off x="2735" y="3706"/>
              <a:ext cx="24" cy="1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18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6"/>
                </a:cxn>
                <a:cxn ang="0">
                  <a:pos x="6" y="6"/>
                </a:cxn>
              </a:cxnLst>
              <a:rect l="0" t="0" r="r" b="b"/>
              <a:pathLst>
                <a:path w="24" h="18">
                  <a:moveTo>
                    <a:pt x="6" y="6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57" name="Freeform 881"/>
            <p:cNvSpPr>
              <a:spLocks/>
            </p:cNvSpPr>
            <p:nvPr/>
          </p:nvSpPr>
          <p:spPr bwMode="auto">
            <a:xfrm>
              <a:off x="2795" y="3700"/>
              <a:ext cx="1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58" name="Freeform 882"/>
            <p:cNvSpPr>
              <a:spLocks/>
            </p:cNvSpPr>
            <p:nvPr/>
          </p:nvSpPr>
          <p:spPr bwMode="auto">
            <a:xfrm>
              <a:off x="3353" y="3862"/>
              <a:ext cx="24" cy="1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24" h="18">
                  <a:moveTo>
                    <a:pt x="0" y="6"/>
                  </a:moveTo>
                  <a:lnTo>
                    <a:pt x="0" y="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59" name="Freeform 883"/>
            <p:cNvSpPr>
              <a:spLocks/>
            </p:cNvSpPr>
            <p:nvPr/>
          </p:nvSpPr>
          <p:spPr bwMode="auto">
            <a:xfrm>
              <a:off x="3329" y="3856"/>
              <a:ext cx="30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3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0" name="Freeform 884"/>
            <p:cNvSpPr>
              <a:spLocks/>
            </p:cNvSpPr>
            <p:nvPr/>
          </p:nvSpPr>
          <p:spPr bwMode="auto">
            <a:xfrm>
              <a:off x="3305" y="3844"/>
              <a:ext cx="30" cy="1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30" h="18">
                  <a:moveTo>
                    <a:pt x="0" y="6"/>
                  </a:moveTo>
                  <a:lnTo>
                    <a:pt x="0" y="6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1" name="Freeform 885"/>
            <p:cNvSpPr>
              <a:spLocks/>
            </p:cNvSpPr>
            <p:nvPr/>
          </p:nvSpPr>
          <p:spPr bwMode="auto">
            <a:xfrm>
              <a:off x="3281" y="3832"/>
              <a:ext cx="30" cy="1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30" h="18">
                  <a:moveTo>
                    <a:pt x="0" y="6"/>
                  </a:moveTo>
                  <a:lnTo>
                    <a:pt x="0" y="6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2" name="Freeform 886"/>
            <p:cNvSpPr>
              <a:spLocks/>
            </p:cNvSpPr>
            <p:nvPr/>
          </p:nvSpPr>
          <p:spPr bwMode="auto">
            <a:xfrm>
              <a:off x="3257" y="3820"/>
              <a:ext cx="30" cy="1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30" h="18">
                  <a:moveTo>
                    <a:pt x="0" y="6"/>
                  </a:moveTo>
                  <a:lnTo>
                    <a:pt x="0" y="6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3" name="Freeform 887"/>
            <p:cNvSpPr>
              <a:spLocks/>
            </p:cNvSpPr>
            <p:nvPr/>
          </p:nvSpPr>
          <p:spPr bwMode="auto">
            <a:xfrm>
              <a:off x="3233" y="3808"/>
              <a:ext cx="30" cy="1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6"/>
                </a:cxn>
                <a:cxn ang="0">
                  <a:pos x="24" y="18"/>
                </a:cxn>
                <a:cxn ang="0">
                  <a:pos x="30" y="1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6"/>
                </a:cxn>
              </a:cxnLst>
              <a:rect l="0" t="0" r="r" b="b"/>
              <a:pathLst>
                <a:path w="30" h="18">
                  <a:moveTo>
                    <a:pt x="6" y="6"/>
                  </a:moveTo>
                  <a:lnTo>
                    <a:pt x="0" y="6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4" name="Freeform 888"/>
            <p:cNvSpPr>
              <a:spLocks/>
            </p:cNvSpPr>
            <p:nvPr/>
          </p:nvSpPr>
          <p:spPr bwMode="auto">
            <a:xfrm>
              <a:off x="3215" y="3802"/>
              <a:ext cx="2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5" name="Freeform 889"/>
            <p:cNvSpPr>
              <a:spLocks/>
            </p:cNvSpPr>
            <p:nvPr/>
          </p:nvSpPr>
          <p:spPr bwMode="auto">
            <a:xfrm>
              <a:off x="3191" y="3790"/>
              <a:ext cx="24" cy="1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18">
                  <a:moveTo>
                    <a:pt x="0" y="6"/>
                  </a:moveTo>
                  <a:lnTo>
                    <a:pt x="0" y="6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6" name="Freeform 890"/>
            <p:cNvSpPr>
              <a:spLocks/>
            </p:cNvSpPr>
            <p:nvPr/>
          </p:nvSpPr>
          <p:spPr bwMode="auto">
            <a:xfrm>
              <a:off x="3167" y="3784"/>
              <a:ext cx="2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7" name="Freeform 891"/>
            <p:cNvSpPr>
              <a:spLocks/>
            </p:cNvSpPr>
            <p:nvPr/>
          </p:nvSpPr>
          <p:spPr bwMode="auto">
            <a:xfrm>
              <a:off x="3143" y="3778"/>
              <a:ext cx="2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8" name="Freeform 892"/>
            <p:cNvSpPr>
              <a:spLocks/>
            </p:cNvSpPr>
            <p:nvPr/>
          </p:nvSpPr>
          <p:spPr bwMode="auto">
            <a:xfrm>
              <a:off x="3119" y="3766"/>
              <a:ext cx="2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69" name="Freeform 893"/>
            <p:cNvSpPr>
              <a:spLocks/>
            </p:cNvSpPr>
            <p:nvPr/>
          </p:nvSpPr>
          <p:spPr bwMode="auto">
            <a:xfrm>
              <a:off x="3095" y="3760"/>
              <a:ext cx="2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0" name="Freeform 894"/>
            <p:cNvSpPr>
              <a:spLocks/>
            </p:cNvSpPr>
            <p:nvPr/>
          </p:nvSpPr>
          <p:spPr bwMode="auto">
            <a:xfrm>
              <a:off x="3071" y="3754"/>
              <a:ext cx="2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1" name="Freeform 895"/>
            <p:cNvSpPr>
              <a:spLocks/>
            </p:cNvSpPr>
            <p:nvPr/>
          </p:nvSpPr>
          <p:spPr bwMode="auto">
            <a:xfrm>
              <a:off x="3047" y="3748"/>
              <a:ext cx="30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3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2" name="Freeform 896"/>
            <p:cNvSpPr>
              <a:spLocks/>
            </p:cNvSpPr>
            <p:nvPr/>
          </p:nvSpPr>
          <p:spPr bwMode="auto">
            <a:xfrm>
              <a:off x="3029" y="3742"/>
              <a:ext cx="2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8" y="12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3" name="Freeform 897"/>
            <p:cNvSpPr>
              <a:spLocks/>
            </p:cNvSpPr>
            <p:nvPr/>
          </p:nvSpPr>
          <p:spPr bwMode="auto">
            <a:xfrm>
              <a:off x="3005" y="3742"/>
              <a:ext cx="2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4" name="Freeform 898"/>
            <p:cNvSpPr>
              <a:spLocks/>
            </p:cNvSpPr>
            <p:nvPr/>
          </p:nvSpPr>
          <p:spPr bwMode="auto">
            <a:xfrm>
              <a:off x="2981" y="3736"/>
              <a:ext cx="2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5" name="Freeform 899"/>
            <p:cNvSpPr>
              <a:spLocks/>
            </p:cNvSpPr>
            <p:nvPr/>
          </p:nvSpPr>
          <p:spPr bwMode="auto">
            <a:xfrm>
              <a:off x="2957" y="3730"/>
              <a:ext cx="2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2"/>
                </a:cxn>
                <a:cxn ang="0">
                  <a:pos x="2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6" name="Freeform 900"/>
            <p:cNvSpPr>
              <a:spLocks/>
            </p:cNvSpPr>
            <p:nvPr/>
          </p:nvSpPr>
          <p:spPr bwMode="auto">
            <a:xfrm>
              <a:off x="2933" y="3730"/>
              <a:ext cx="2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7" name="Freeform 901"/>
            <p:cNvSpPr>
              <a:spLocks/>
            </p:cNvSpPr>
            <p:nvPr/>
          </p:nvSpPr>
          <p:spPr bwMode="auto">
            <a:xfrm>
              <a:off x="2909" y="3730"/>
              <a:ext cx="2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8" name="Freeform 902"/>
            <p:cNvSpPr>
              <a:spLocks/>
            </p:cNvSpPr>
            <p:nvPr/>
          </p:nvSpPr>
          <p:spPr bwMode="auto">
            <a:xfrm>
              <a:off x="2885" y="3730"/>
              <a:ext cx="2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79" name="Freeform 903"/>
            <p:cNvSpPr>
              <a:spLocks/>
            </p:cNvSpPr>
            <p:nvPr/>
          </p:nvSpPr>
          <p:spPr bwMode="auto">
            <a:xfrm>
              <a:off x="2861" y="3730"/>
              <a:ext cx="2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0" name="Freeform 904"/>
            <p:cNvSpPr>
              <a:spLocks/>
            </p:cNvSpPr>
            <p:nvPr/>
          </p:nvSpPr>
          <p:spPr bwMode="auto">
            <a:xfrm>
              <a:off x="2837" y="3730"/>
              <a:ext cx="2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1" name="Freeform 905"/>
            <p:cNvSpPr>
              <a:spLocks/>
            </p:cNvSpPr>
            <p:nvPr/>
          </p:nvSpPr>
          <p:spPr bwMode="auto">
            <a:xfrm>
              <a:off x="2813" y="3730"/>
              <a:ext cx="2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2" name="Freeform 906"/>
            <p:cNvSpPr>
              <a:spLocks/>
            </p:cNvSpPr>
            <p:nvPr/>
          </p:nvSpPr>
          <p:spPr bwMode="auto">
            <a:xfrm>
              <a:off x="2789" y="3730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3" name="Freeform 907"/>
            <p:cNvSpPr>
              <a:spLocks/>
            </p:cNvSpPr>
            <p:nvPr/>
          </p:nvSpPr>
          <p:spPr bwMode="auto">
            <a:xfrm>
              <a:off x="2771" y="3736"/>
              <a:ext cx="1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4" name="Freeform 908"/>
            <p:cNvSpPr>
              <a:spLocks/>
            </p:cNvSpPr>
            <p:nvPr/>
          </p:nvSpPr>
          <p:spPr bwMode="auto">
            <a:xfrm>
              <a:off x="2747" y="3736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5" name="Freeform 909"/>
            <p:cNvSpPr>
              <a:spLocks/>
            </p:cNvSpPr>
            <p:nvPr/>
          </p:nvSpPr>
          <p:spPr bwMode="auto">
            <a:xfrm>
              <a:off x="2723" y="3742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6" name="Freeform 910"/>
            <p:cNvSpPr>
              <a:spLocks/>
            </p:cNvSpPr>
            <p:nvPr/>
          </p:nvSpPr>
          <p:spPr bwMode="auto">
            <a:xfrm>
              <a:off x="2699" y="3748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7" name="Freeform 911"/>
            <p:cNvSpPr>
              <a:spLocks/>
            </p:cNvSpPr>
            <p:nvPr/>
          </p:nvSpPr>
          <p:spPr bwMode="auto">
            <a:xfrm>
              <a:off x="2675" y="3754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8" name="Freeform 912"/>
            <p:cNvSpPr>
              <a:spLocks/>
            </p:cNvSpPr>
            <p:nvPr/>
          </p:nvSpPr>
          <p:spPr bwMode="auto">
            <a:xfrm>
              <a:off x="2651" y="3760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89" name="Freeform 913"/>
            <p:cNvSpPr>
              <a:spLocks/>
            </p:cNvSpPr>
            <p:nvPr/>
          </p:nvSpPr>
          <p:spPr bwMode="auto">
            <a:xfrm>
              <a:off x="2627" y="3766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0" name="Freeform 914"/>
            <p:cNvSpPr>
              <a:spLocks/>
            </p:cNvSpPr>
            <p:nvPr/>
          </p:nvSpPr>
          <p:spPr bwMode="auto">
            <a:xfrm>
              <a:off x="2597" y="3712"/>
              <a:ext cx="828" cy="15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0" y="54"/>
                </a:cxn>
                <a:cxn ang="0">
                  <a:pos x="54" y="42"/>
                </a:cxn>
                <a:cxn ang="0">
                  <a:pos x="84" y="36"/>
                </a:cxn>
                <a:cxn ang="0">
                  <a:pos x="114" y="24"/>
                </a:cxn>
                <a:cxn ang="0">
                  <a:pos x="138" y="18"/>
                </a:cxn>
                <a:cxn ang="0">
                  <a:pos x="168" y="12"/>
                </a:cxn>
                <a:cxn ang="0">
                  <a:pos x="198" y="12"/>
                </a:cxn>
                <a:cxn ang="0">
                  <a:pos x="222" y="6"/>
                </a:cxn>
                <a:cxn ang="0">
                  <a:pos x="252" y="6"/>
                </a:cxn>
                <a:cxn ang="0">
                  <a:pos x="276" y="0"/>
                </a:cxn>
                <a:cxn ang="0">
                  <a:pos x="306" y="0"/>
                </a:cxn>
                <a:cxn ang="0">
                  <a:pos x="330" y="0"/>
                </a:cxn>
                <a:cxn ang="0">
                  <a:pos x="354" y="0"/>
                </a:cxn>
                <a:cxn ang="0">
                  <a:pos x="384" y="6"/>
                </a:cxn>
                <a:cxn ang="0">
                  <a:pos x="408" y="6"/>
                </a:cxn>
                <a:cxn ang="0">
                  <a:pos x="432" y="12"/>
                </a:cxn>
                <a:cxn ang="0">
                  <a:pos x="462" y="18"/>
                </a:cxn>
                <a:cxn ang="0">
                  <a:pos x="486" y="24"/>
                </a:cxn>
                <a:cxn ang="0">
                  <a:pos x="510" y="30"/>
                </a:cxn>
                <a:cxn ang="0">
                  <a:pos x="534" y="36"/>
                </a:cxn>
                <a:cxn ang="0">
                  <a:pos x="558" y="42"/>
                </a:cxn>
                <a:cxn ang="0">
                  <a:pos x="588" y="48"/>
                </a:cxn>
                <a:cxn ang="0">
                  <a:pos x="612" y="60"/>
                </a:cxn>
                <a:cxn ang="0">
                  <a:pos x="636" y="66"/>
                </a:cxn>
                <a:cxn ang="0">
                  <a:pos x="660" y="78"/>
                </a:cxn>
                <a:cxn ang="0">
                  <a:pos x="684" y="84"/>
                </a:cxn>
                <a:cxn ang="0">
                  <a:pos x="708" y="96"/>
                </a:cxn>
                <a:cxn ang="0">
                  <a:pos x="732" y="108"/>
                </a:cxn>
                <a:cxn ang="0">
                  <a:pos x="756" y="120"/>
                </a:cxn>
                <a:cxn ang="0">
                  <a:pos x="780" y="132"/>
                </a:cxn>
                <a:cxn ang="0">
                  <a:pos x="804" y="144"/>
                </a:cxn>
                <a:cxn ang="0">
                  <a:pos x="828" y="156"/>
                </a:cxn>
              </a:cxnLst>
              <a:rect l="0" t="0" r="r" b="b"/>
              <a:pathLst>
                <a:path w="828" h="156">
                  <a:moveTo>
                    <a:pt x="0" y="66"/>
                  </a:moveTo>
                  <a:lnTo>
                    <a:pt x="30" y="54"/>
                  </a:lnTo>
                  <a:lnTo>
                    <a:pt x="54" y="42"/>
                  </a:lnTo>
                  <a:lnTo>
                    <a:pt x="84" y="36"/>
                  </a:lnTo>
                  <a:lnTo>
                    <a:pt x="114" y="24"/>
                  </a:lnTo>
                  <a:lnTo>
                    <a:pt x="138" y="18"/>
                  </a:lnTo>
                  <a:lnTo>
                    <a:pt x="168" y="12"/>
                  </a:lnTo>
                  <a:lnTo>
                    <a:pt x="198" y="12"/>
                  </a:lnTo>
                  <a:lnTo>
                    <a:pt x="222" y="6"/>
                  </a:lnTo>
                  <a:lnTo>
                    <a:pt x="252" y="6"/>
                  </a:lnTo>
                  <a:lnTo>
                    <a:pt x="276" y="0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54" y="0"/>
                  </a:lnTo>
                  <a:lnTo>
                    <a:pt x="384" y="6"/>
                  </a:lnTo>
                  <a:lnTo>
                    <a:pt x="408" y="6"/>
                  </a:lnTo>
                  <a:lnTo>
                    <a:pt x="432" y="12"/>
                  </a:lnTo>
                  <a:lnTo>
                    <a:pt x="462" y="18"/>
                  </a:lnTo>
                  <a:lnTo>
                    <a:pt x="486" y="24"/>
                  </a:lnTo>
                  <a:lnTo>
                    <a:pt x="510" y="30"/>
                  </a:lnTo>
                  <a:lnTo>
                    <a:pt x="534" y="36"/>
                  </a:lnTo>
                  <a:lnTo>
                    <a:pt x="558" y="42"/>
                  </a:lnTo>
                  <a:lnTo>
                    <a:pt x="588" y="48"/>
                  </a:lnTo>
                  <a:lnTo>
                    <a:pt x="612" y="60"/>
                  </a:lnTo>
                  <a:lnTo>
                    <a:pt x="636" y="66"/>
                  </a:lnTo>
                  <a:lnTo>
                    <a:pt x="660" y="78"/>
                  </a:lnTo>
                  <a:lnTo>
                    <a:pt x="684" y="84"/>
                  </a:lnTo>
                  <a:lnTo>
                    <a:pt x="708" y="96"/>
                  </a:lnTo>
                  <a:lnTo>
                    <a:pt x="732" y="108"/>
                  </a:lnTo>
                  <a:lnTo>
                    <a:pt x="756" y="120"/>
                  </a:lnTo>
                  <a:lnTo>
                    <a:pt x="780" y="132"/>
                  </a:lnTo>
                  <a:lnTo>
                    <a:pt x="804" y="144"/>
                  </a:lnTo>
                  <a:lnTo>
                    <a:pt x="828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1" name="Freeform 915"/>
            <p:cNvSpPr>
              <a:spLocks/>
            </p:cNvSpPr>
            <p:nvPr/>
          </p:nvSpPr>
          <p:spPr bwMode="auto">
            <a:xfrm>
              <a:off x="2681" y="3568"/>
              <a:ext cx="150" cy="120"/>
            </a:xfrm>
            <a:custGeom>
              <a:avLst/>
              <a:gdLst/>
              <a:ahLst/>
              <a:cxnLst>
                <a:cxn ang="0">
                  <a:pos x="6" y="120"/>
                </a:cxn>
                <a:cxn ang="0">
                  <a:pos x="12" y="114"/>
                </a:cxn>
                <a:cxn ang="0">
                  <a:pos x="24" y="114"/>
                </a:cxn>
                <a:cxn ang="0">
                  <a:pos x="30" y="108"/>
                </a:cxn>
                <a:cxn ang="0">
                  <a:pos x="42" y="102"/>
                </a:cxn>
                <a:cxn ang="0">
                  <a:pos x="54" y="96"/>
                </a:cxn>
                <a:cxn ang="0">
                  <a:pos x="60" y="96"/>
                </a:cxn>
                <a:cxn ang="0">
                  <a:pos x="72" y="90"/>
                </a:cxn>
                <a:cxn ang="0">
                  <a:pos x="78" y="90"/>
                </a:cxn>
                <a:cxn ang="0">
                  <a:pos x="90" y="84"/>
                </a:cxn>
                <a:cxn ang="0">
                  <a:pos x="96" y="84"/>
                </a:cxn>
                <a:cxn ang="0">
                  <a:pos x="108" y="78"/>
                </a:cxn>
                <a:cxn ang="0">
                  <a:pos x="114" y="78"/>
                </a:cxn>
                <a:cxn ang="0">
                  <a:pos x="126" y="72"/>
                </a:cxn>
                <a:cxn ang="0">
                  <a:pos x="132" y="72"/>
                </a:cxn>
                <a:cxn ang="0">
                  <a:pos x="138" y="72"/>
                </a:cxn>
                <a:cxn ang="0">
                  <a:pos x="150" y="66"/>
                </a:cxn>
                <a:cxn ang="0">
                  <a:pos x="150" y="54"/>
                </a:cxn>
                <a:cxn ang="0">
                  <a:pos x="150" y="36"/>
                </a:cxn>
                <a:cxn ang="0">
                  <a:pos x="150" y="18"/>
                </a:cxn>
                <a:cxn ang="0">
                  <a:pos x="150" y="0"/>
                </a:cxn>
                <a:cxn ang="0">
                  <a:pos x="144" y="0"/>
                </a:cxn>
                <a:cxn ang="0">
                  <a:pos x="132" y="6"/>
                </a:cxn>
                <a:cxn ang="0">
                  <a:pos x="126" y="12"/>
                </a:cxn>
                <a:cxn ang="0">
                  <a:pos x="114" y="12"/>
                </a:cxn>
                <a:cxn ang="0">
                  <a:pos x="108" y="18"/>
                </a:cxn>
                <a:cxn ang="0">
                  <a:pos x="96" y="24"/>
                </a:cxn>
                <a:cxn ang="0">
                  <a:pos x="90" y="30"/>
                </a:cxn>
                <a:cxn ang="0">
                  <a:pos x="78" y="36"/>
                </a:cxn>
                <a:cxn ang="0">
                  <a:pos x="72" y="42"/>
                </a:cxn>
                <a:cxn ang="0">
                  <a:pos x="60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0" y="60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0" y="84"/>
                </a:cxn>
                <a:cxn ang="0">
                  <a:pos x="0" y="90"/>
                </a:cxn>
                <a:cxn ang="0">
                  <a:pos x="0" y="102"/>
                </a:cxn>
                <a:cxn ang="0">
                  <a:pos x="0" y="108"/>
                </a:cxn>
                <a:cxn ang="0">
                  <a:pos x="6" y="120"/>
                </a:cxn>
              </a:cxnLst>
              <a:rect l="0" t="0" r="r" b="b"/>
              <a:pathLst>
                <a:path w="150" h="120">
                  <a:moveTo>
                    <a:pt x="6" y="120"/>
                  </a:moveTo>
                  <a:lnTo>
                    <a:pt x="12" y="114"/>
                  </a:lnTo>
                  <a:lnTo>
                    <a:pt x="24" y="114"/>
                  </a:lnTo>
                  <a:lnTo>
                    <a:pt x="30" y="108"/>
                  </a:lnTo>
                  <a:lnTo>
                    <a:pt x="42" y="102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90"/>
                  </a:lnTo>
                  <a:lnTo>
                    <a:pt x="78" y="90"/>
                  </a:lnTo>
                  <a:lnTo>
                    <a:pt x="90" y="84"/>
                  </a:lnTo>
                  <a:lnTo>
                    <a:pt x="96" y="84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26" y="72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18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14" y="12"/>
                  </a:lnTo>
                  <a:lnTo>
                    <a:pt x="108" y="18"/>
                  </a:lnTo>
                  <a:lnTo>
                    <a:pt x="96" y="24"/>
                  </a:lnTo>
                  <a:lnTo>
                    <a:pt x="90" y="30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60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2" name="Freeform 916"/>
            <p:cNvSpPr>
              <a:spLocks/>
            </p:cNvSpPr>
            <p:nvPr/>
          </p:nvSpPr>
          <p:spPr bwMode="auto">
            <a:xfrm>
              <a:off x="3293" y="3682"/>
              <a:ext cx="27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6"/>
                </a:cxn>
                <a:cxn ang="0">
                  <a:pos x="36" y="6"/>
                </a:cxn>
                <a:cxn ang="0">
                  <a:pos x="54" y="12"/>
                </a:cxn>
                <a:cxn ang="0">
                  <a:pos x="72" y="18"/>
                </a:cxn>
                <a:cxn ang="0">
                  <a:pos x="90" y="18"/>
                </a:cxn>
                <a:cxn ang="0">
                  <a:pos x="108" y="24"/>
                </a:cxn>
                <a:cxn ang="0">
                  <a:pos x="126" y="30"/>
                </a:cxn>
                <a:cxn ang="0">
                  <a:pos x="138" y="36"/>
                </a:cxn>
                <a:cxn ang="0">
                  <a:pos x="156" y="42"/>
                </a:cxn>
                <a:cxn ang="0">
                  <a:pos x="174" y="48"/>
                </a:cxn>
                <a:cxn ang="0">
                  <a:pos x="192" y="54"/>
                </a:cxn>
                <a:cxn ang="0">
                  <a:pos x="204" y="60"/>
                </a:cxn>
                <a:cxn ang="0">
                  <a:pos x="222" y="66"/>
                </a:cxn>
                <a:cxn ang="0">
                  <a:pos x="240" y="72"/>
                </a:cxn>
                <a:cxn ang="0">
                  <a:pos x="252" y="78"/>
                </a:cxn>
                <a:cxn ang="0">
                  <a:pos x="270" y="90"/>
                </a:cxn>
              </a:cxnLst>
              <a:rect l="0" t="0" r="r" b="b"/>
              <a:pathLst>
                <a:path w="270" h="90">
                  <a:moveTo>
                    <a:pt x="0" y="0"/>
                  </a:moveTo>
                  <a:lnTo>
                    <a:pt x="18" y="6"/>
                  </a:lnTo>
                  <a:lnTo>
                    <a:pt x="36" y="6"/>
                  </a:lnTo>
                  <a:lnTo>
                    <a:pt x="54" y="12"/>
                  </a:lnTo>
                  <a:lnTo>
                    <a:pt x="72" y="18"/>
                  </a:lnTo>
                  <a:lnTo>
                    <a:pt x="90" y="18"/>
                  </a:lnTo>
                  <a:lnTo>
                    <a:pt x="108" y="24"/>
                  </a:lnTo>
                  <a:lnTo>
                    <a:pt x="126" y="30"/>
                  </a:lnTo>
                  <a:lnTo>
                    <a:pt x="138" y="36"/>
                  </a:lnTo>
                  <a:lnTo>
                    <a:pt x="156" y="42"/>
                  </a:lnTo>
                  <a:lnTo>
                    <a:pt x="174" y="48"/>
                  </a:lnTo>
                  <a:lnTo>
                    <a:pt x="192" y="54"/>
                  </a:lnTo>
                  <a:lnTo>
                    <a:pt x="204" y="60"/>
                  </a:lnTo>
                  <a:lnTo>
                    <a:pt x="222" y="66"/>
                  </a:lnTo>
                  <a:lnTo>
                    <a:pt x="240" y="72"/>
                  </a:lnTo>
                  <a:lnTo>
                    <a:pt x="252" y="78"/>
                  </a:lnTo>
                  <a:lnTo>
                    <a:pt x="27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3" name="Line 917"/>
            <p:cNvSpPr>
              <a:spLocks noChangeShapeType="1"/>
            </p:cNvSpPr>
            <p:nvPr/>
          </p:nvSpPr>
          <p:spPr bwMode="auto">
            <a:xfrm>
              <a:off x="3047" y="3604"/>
              <a:ext cx="12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4" name="Line 918"/>
            <p:cNvSpPr>
              <a:spLocks noChangeShapeType="1"/>
            </p:cNvSpPr>
            <p:nvPr/>
          </p:nvSpPr>
          <p:spPr bwMode="auto">
            <a:xfrm>
              <a:off x="3107" y="3592"/>
              <a:ext cx="12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5" name="Freeform 919"/>
            <p:cNvSpPr>
              <a:spLocks/>
            </p:cNvSpPr>
            <p:nvPr/>
          </p:nvSpPr>
          <p:spPr bwMode="auto">
            <a:xfrm>
              <a:off x="3119" y="3574"/>
              <a:ext cx="24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2"/>
                </a:cxn>
                <a:cxn ang="0">
                  <a:pos x="6" y="30"/>
                </a:cxn>
                <a:cxn ang="0">
                  <a:pos x="6" y="42"/>
                </a:cxn>
                <a:cxn ang="0">
                  <a:pos x="12" y="60"/>
                </a:cxn>
                <a:cxn ang="0">
                  <a:pos x="12" y="72"/>
                </a:cxn>
                <a:cxn ang="0">
                  <a:pos x="18" y="84"/>
                </a:cxn>
                <a:cxn ang="0">
                  <a:pos x="18" y="102"/>
                </a:cxn>
                <a:cxn ang="0">
                  <a:pos x="24" y="114"/>
                </a:cxn>
              </a:cxnLst>
              <a:rect l="0" t="0" r="r" b="b"/>
              <a:pathLst>
                <a:path w="24" h="114">
                  <a:moveTo>
                    <a:pt x="0" y="0"/>
                  </a:moveTo>
                  <a:lnTo>
                    <a:pt x="6" y="12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24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6" name="Line 920"/>
            <p:cNvSpPr>
              <a:spLocks noChangeShapeType="1"/>
            </p:cNvSpPr>
            <p:nvPr/>
          </p:nvSpPr>
          <p:spPr bwMode="auto">
            <a:xfrm flipV="1">
              <a:off x="3221" y="3658"/>
              <a:ext cx="6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7" name="Line 921"/>
            <p:cNvSpPr>
              <a:spLocks noChangeShapeType="1"/>
            </p:cNvSpPr>
            <p:nvPr/>
          </p:nvSpPr>
          <p:spPr bwMode="auto">
            <a:xfrm flipH="1">
              <a:off x="2891" y="3406"/>
              <a:ext cx="144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8" name="Line 922"/>
            <p:cNvSpPr>
              <a:spLocks noChangeShapeType="1"/>
            </p:cNvSpPr>
            <p:nvPr/>
          </p:nvSpPr>
          <p:spPr bwMode="auto">
            <a:xfrm flipH="1">
              <a:off x="2951" y="3394"/>
              <a:ext cx="102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299" name="Line 923"/>
            <p:cNvSpPr>
              <a:spLocks noChangeShapeType="1"/>
            </p:cNvSpPr>
            <p:nvPr/>
          </p:nvSpPr>
          <p:spPr bwMode="auto">
            <a:xfrm flipH="1">
              <a:off x="2771" y="3472"/>
              <a:ext cx="114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0" name="Freeform 924"/>
            <p:cNvSpPr>
              <a:spLocks/>
            </p:cNvSpPr>
            <p:nvPr/>
          </p:nvSpPr>
          <p:spPr bwMode="auto">
            <a:xfrm>
              <a:off x="3359" y="3592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2" y="12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1" name="Freeform 925"/>
            <p:cNvSpPr>
              <a:spLocks/>
            </p:cNvSpPr>
            <p:nvPr/>
          </p:nvSpPr>
          <p:spPr bwMode="auto">
            <a:xfrm>
              <a:off x="3359" y="3622"/>
              <a:ext cx="12" cy="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0" y="3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2" name="Freeform 926"/>
            <p:cNvSpPr>
              <a:spLocks/>
            </p:cNvSpPr>
            <p:nvPr/>
          </p:nvSpPr>
          <p:spPr bwMode="auto">
            <a:xfrm>
              <a:off x="3389" y="3634"/>
              <a:ext cx="12" cy="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3" name="Freeform 927"/>
            <p:cNvSpPr>
              <a:spLocks/>
            </p:cNvSpPr>
            <p:nvPr/>
          </p:nvSpPr>
          <p:spPr bwMode="auto">
            <a:xfrm>
              <a:off x="2873" y="3538"/>
              <a:ext cx="1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0" y="72"/>
                </a:cxn>
                <a:cxn ang="0">
                  <a:pos x="0" y="90"/>
                </a:cxn>
              </a:cxnLst>
              <a:rect l="0" t="0" r="r" b="b"/>
              <a:pathLst>
                <a:path h="9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4" name="Freeform 928"/>
            <p:cNvSpPr>
              <a:spLocks/>
            </p:cNvSpPr>
            <p:nvPr/>
          </p:nvSpPr>
          <p:spPr bwMode="auto">
            <a:xfrm>
              <a:off x="2909" y="3514"/>
              <a:ext cx="6" cy="9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0" y="72"/>
                </a:cxn>
                <a:cxn ang="0">
                  <a:pos x="0" y="96"/>
                </a:cxn>
              </a:cxnLst>
              <a:rect l="0" t="0" r="r" b="b"/>
              <a:pathLst>
                <a:path w="6" h="96">
                  <a:moveTo>
                    <a:pt x="6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9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5" name="Freeform 929"/>
            <p:cNvSpPr>
              <a:spLocks/>
            </p:cNvSpPr>
            <p:nvPr/>
          </p:nvSpPr>
          <p:spPr bwMode="auto">
            <a:xfrm>
              <a:off x="2915" y="3508"/>
              <a:ext cx="12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78"/>
                </a:cxn>
                <a:cxn ang="0">
                  <a:pos x="6" y="54"/>
                </a:cxn>
                <a:cxn ang="0">
                  <a:pos x="6" y="30"/>
                </a:cxn>
                <a:cxn ang="0">
                  <a:pos x="12" y="0"/>
                </a:cxn>
              </a:cxnLst>
              <a:rect l="0" t="0" r="r" b="b"/>
              <a:pathLst>
                <a:path w="12" h="102">
                  <a:moveTo>
                    <a:pt x="0" y="102"/>
                  </a:moveTo>
                  <a:lnTo>
                    <a:pt x="0" y="78"/>
                  </a:lnTo>
                  <a:lnTo>
                    <a:pt x="6" y="54"/>
                  </a:lnTo>
                  <a:lnTo>
                    <a:pt x="6" y="3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6" name="Freeform 930"/>
            <p:cNvSpPr>
              <a:spLocks/>
            </p:cNvSpPr>
            <p:nvPr/>
          </p:nvSpPr>
          <p:spPr bwMode="auto">
            <a:xfrm>
              <a:off x="2951" y="3490"/>
              <a:ext cx="12" cy="1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4"/>
                </a:cxn>
                <a:cxn ang="0">
                  <a:pos x="0" y="48"/>
                </a:cxn>
                <a:cxn ang="0">
                  <a:pos x="0" y="78"/>
                </a:cxn>
                <a:cxn ang="0">
                  <a:pos x="0" y="102"/>
                </a:cxn>
              </a:cxnLst>
              <a:rect l="0" t="0" r="r" b="b"/>
              <a:pathLst>
                <a:path w="12" h="102">
                  <a:moveTo>
                    <a:pt x="12" y="0"/>
                  </a:moveTo>
                  <a:lnTo>
                    <a:pt x="6" y="24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0" y="10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7" name="Freeform 931"/>
            <p:cNvSpPr>
              <a:spLocks/>
            </p:cNvSpPr>
            <p:nvPr/>
          </p:nvSpPr>
          <p:spPr bwMode="auto">
            <a:xfrm>
              <a:off x="2957" y="3484"/>
              <a:ext cx="12" cy="12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0"/>
                </a:cxn>
                <a:cxn ang="0">
                  <a:pos x="6" y="60"/>
                </a:cxn>
                <a:cxn ang="0">
                  <a:pos x="0" y="90"/>
                </a:cxn>
                <a:cxn ang="0">
                  <a:pos x="0" y="120"/>
                </a:cxn>
              </a:cxnLst>
              <a:rect l="0" t="0" r="r" b="b"/>
              <a:pathLst>
                <a:path w="12" h="120">
                  <a:moveTo>
                    <a:pt x="12" y="0"/>
                  </a:moveTo>
                  <a:lnTo>
                    <a:pt x="6" y="30"/>
                  </a:lnTo>
                  <a:lnTo>
                    <a:pt x="6" y="60"/>
                  </a:lnTo>
                  <a:lnTo>
                    <a:pt x="0" y="90"/>
                  </a:lnTo>
                  <a:lnTo>
                    <a:pt x="0" y="1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8" name="Line 932"/>
            <p:cNvSpPr>
              <a:spLocks noChangeShapeType="1"/>
            </p:cNvSpPr>
            <p:nvPr/>
          </p:nvSpPr>
          <p:spPr bwMode="auto">
            <a:xfrm>
              <a:off x="2699" y="364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09" name="Line 933"/>
            <p:cNvSpPr>
              <a:spLocks noChangeShapeType="1"/>
            </p:cNvSpPr>
            <p:nvPr/>
          </p:nvSpPr>
          <p:spPr bwMode="auto">
            <a:xfrm>
              <a:off x="2723" y="3622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10" name="Line 934"/>
            <p:cNvSpPr>
              <a:spLocks noChangeShapeType="1"/>
            </p:cNvSpPr>
            <p:nvPr/>
          </p:nvSpPr>
          <p:spPr bwMode="auto">
            <a:xfrm>
              <a:off x="2747" y="36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11" name="Line 935"/>
            <p:cNvSpPr>
              <a:spLocks noChangeShapeType="1"/>
            </p:cNvSpPr>
            <p:nvPr/>
          </p:nvSpPr>
          <p:spPr bwMode="auto">
            <a:xfrm>
              <a:off x="2771" y="3598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12" name="Line 936"/>
            <p:cNvSpPr>
              <a:spLocks noChangeShapeType="1"/>
            </p:cNvSpPr>
            <p:nvPr/>
          </p:nvSpPr>
          <p:spPr bwMode="auto">
            <a:xfrm>
              <a:off x="2795" y="3586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13" name="Line 937"/>
            <p:cNvSpPr>
              <a:spLocks noChangeShapeType="1"/>
            </p:cNvSpPr>
            <p:nvPr/>
          </p:nvSpPr>
          <p:spPr bwMode="auto">
            <a:xfrm>
              <a:off x="3029" y="3760"/>
              <a:ext cx="6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14" name="Line 938"/>
            <p:cNvSpPr>
              <a:spLocks noChangeShapeType="1"/>
            </p:cNvSpPr>
            <p:nvPr/>
          </p:nvSpPr>
          <p:spPr bwMode="auto">
            <a:xfrm>
              <a:off x="2945" y="3748"/>
              <a:ext cx="5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15" name="Line 939"/>
            <p:cNvSpPr>
              <a:spLocks noChangeShapeType="1"/>
            </p:cNvSpPr>
            <p:nvPr/>
          </p:nvSpPr>
          <p:spPr bwMode="auto">
            <a:xfrm>
              <a:off x="3143" y="3790"/>
              <a:ext cx="6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16" name="Line 940"/>
            <p:cNvSpPr>
              <a:spLocks noChangeShapeType="1"/>
            </p:cNvSpPr>
            <p:nvPr/>
          </p:nvSpPr>
          <p:spPr bwMode="auto">
            <a:xfrm>
              <a:off x="3245" y="3838"/>
              <a:ext cx="6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0317" name="Line 941"/>
            <p:cNvSpPr>
              <a:spLocks noChangeShapeType="1"/>
            </p:cNvSpPr>
            <p:nvPr/>
          </p:nvSpPr>
          <p:spPr bwMode="auto">
            <a:xfrm>
              <a:off x="2879" y="3742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70332" name="Text Box 956"/>
          <p:cNvSpPr txBox="1">
            <a:spLocks noChangeArrowheads="1"/>
          </p:cNvSpPr>
          <p:nvPr/>
        </p:nvSpPr>
        <p:spPr bwMode="auto">
          <a:xfrm>
            <a:off x="2243138" y="139700"/>
            <a:ext cx="69072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Συχνά απαντώμενα προβλήματα παραγωγής</a:t>
            </a:r>
            <a:r>
              <a:rPr lang="en-US">
                <a:solidFill>
                  <a:srgbClr val="A50021"/>
                </a:solidFill>
              </a:rPr>
              <a:t>…</a:t>
            </a:r>
          </a:p>
          <a:p>
            <a:pPr algn="r"/>
            <a:endParaRPr lang="en-US" sz="1200" b="1">
              <a:solidFill>
                <a:srgbClr val="A50021"/>
              </a:solidFill>
            </a:endParaRPr>
          </a:p>
        </p:txBody>
      </p:sp>
      <p:sp>
        <p:nvSpPr>
          <p:cNvPr id="870333" name="Text Box 957"/>
          <p:cNvSpPr txBox="1">
            <a:spLocks noChangeArrowheads="1"/>
          </p:cNvSpPr>
          <p:nvPr/>
        </p:nvSpPr>
        <p:spPr bwMode="auto">
          <a:xfrm>
            <a:off x="2801938" y="5878513"/>
            <a:ext cx="610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800000"/>
                </a:solidFill>
              </a:rPr>
              <a:t>…</a:t>
            </a:r>
            <a:r>
              <a:rPr lang="el-GR">
                <a:solidFill>
                  <a:srgbClr val="800000"/>
                </a:solidFill>
              </a:rPr>
              <a:t>σε μια συνηθισμένη κατάσταση</a:t>
            </a:r>
            <a:endParaRPr lang="en-US" sz="1200" b="1">
              <a:solidFill>
                <a:srgbClr val="800000"/>
              </a:solidFill>
            </a:endParaRPr>
          </a:p>
        </p:txBody>
      </p:sp>
      <p:sp>
        <p:nvSpPr>
          <p:cNvPr id="870336" name="Text Box 960"/>
          <p:cNvSpPr txBox="1">
            <a:spLocks noChangeArrowheads="1"/>
          </p:cNvSpPr>
          <p:nvPr/>
        </p:nvSpPr>
        <p:spPr bwMode="auto">
          <a:xfrm>
            <a:off x="53975" y="11255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Εισαγωγή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79800" y="1588"/>
            <a:ext cx="5397500" cy="873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Αρμόδιοι είναι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: </a:t>
            </a:r>
            <a:br>
              <a:rPr lang="en-US" sz="2400">
                <a:solidFill>
                  <a:srgbClr val="800000"/>
                </a:solidFill>
                <a:latin typeface="Arial" charset="0"/>
              </a:rPr>
            </a:br>
            <a:r>
              <a:rPr lang="en-US" sz="240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l-GR" sz="2400">
                <a:solidFill>
                  <a:srgbClr val="800000"/>
                </a:solidFill>
                <a:latin typeface="Arial" charset="0"/>
              </a:rPr>
              <a:t>Η Διεύθυνση και οι στρατηγικές τους</a:t>
            </a:r>
            <a:endParaRPr lang="en-US" sz="2400">
              <a:latin typeface="Arial" charset="0"/>
            </a:endParaRPr>
          </a:p>
        </p:txBody>
      </p:sp>
      <p:sp>
        <p:nvSpPr>
          <p:cNvPr id="962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100" y="1308100"/>
            <a:ext cx="2933700" cy="160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Ανάπτυξη</a:t>
            </a:r>
            <a:r>
              <a:rPr lang="en-US" sz="2000">
                <a:latin typeface="Arial" charset="0"/>
              </a:rPr>
              <a:t> </a:t>
            </a:r>
          </a:p>
          <a:p>
            <a:pPr marL="177800" indent="-177800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Αγορές</a:t>
            </a:r>
            <a:endParaRPr lang="en-US" sz="2000">
              <a:latin typeface="Arial" charset="0"/>
            </a:endParaRPr>
          </a:p>
          <a:p>
            <a:pPr marL="177800" indent="-177800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Παραγωγή</a:t>
            </a:r>
            <a:endParaRPr lang="en-US" sz="2000">
              <a:latin typeface="Arial" charset="0"/>
            </a:endParaRPr>
          </a:p>
          <a:p>
            <a:pPr marL="177800" indent="-177800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Εφοδιασμός</a:t>
            </a:r>
            <a:endParaRPr lang="en-US" sz="2000">
              <a:latin typeface="Arial" charset="0"/>
            </a:endParaRPr>
          </a:p>
          <a:p>
            <a:pPr marL="177800" indent="-177800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Πώληση</a:t>
            </a:r>
            <a:endParaRPr lang="en-US" sz="2000">
              <a:latin typeface="Arial" charset="0"/>
            </a:endParaRPr>
          </a:p>
        </p:txBody>
      </p:sp>
      <p:sp>
        <p:nvSpPr>
          <p:cNvPr id="962567" name="Rectangle 7"/>
          <p:cNvSpPr>
            <a:spLocks noChangeArrowheads="1"/>
          </p:cNvSpPr>
          <p:nvPr/>
        </p:nvSpPr>
        <p:spPr bwMode="auto">
          <a:xfrm>
            <a:off x="2540000" y="2719388"/>
            <a:ext cx="6540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800000"/>
                </a:solidFill>
              </a:rPr>
              <a:t>Και η κατάλληλη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ΥΠΟΣΤΗΡΙΞΗ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από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962568" name="Rectangle 8"/>
          <p:cNvSpPr>
            <a:spLocks noChangeArrowheads="1"/>
          </p:cNvSpPr>
          <p:nvPr/>
        </p:nvSpPr>
        <p:spPr bwMode="auto">
          <a:xfrm>
            <a:off x="1892300" y="3149600"/>
            <a:ext cx="3429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Χρηματοοικονομικά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Προώθηση πωλήσεων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Ανθρώπινοι Πόροι</a:t>
            </a:r>
            <a:r>
              <a:rPr lang="en-US" sz="2000"/>
              <a:t> </a:t>
            </a:r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Πληροφορική Τεχνολογία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962563" name="AutoShape 3"/>
          <p:cNvSpPr>
            <a:spLocks noChangeArrowheads="1"/>
          </p:cNvSpPr>
          <p:nvPr/>
        </p:nvSpPr>
        <p:spPr bwMode="auto">
          <a:xfrm flipV="1">
            <a:off x="4505325" y="4724400"/>
            <a:ext cx="4205288" cy="309563"/>
          </a:xfrm>
          <a:prstGeom prst="parallelogram">
            <a:avLst>
              <a:gd name="adj" fmla="val 74212"/>
            </a:avLst>
          </a:prstGeom>
          <a:gradFill rotWithShape="1">
            <a:gsLst>
              <a:gs pos="0">
                <a:srgbClr val="A50021">
                  <a:gamma/>
                  <a:tint val="33725"/>
                  <a:invGamma/>
                </a:srgbClr>
              </a:gs>
              <a:gs pos="100000">
                <a:srgbClr val="A50021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962564" name="Text Box 4"/>
          <p:cNvSpPr txBox="1">
            <a:spLocks noChangeArrowheads="1"/>
          </p:cNvSpPr>
          <p:nvPr/>
        </p:nvSpPr>
        <p:spPr bwMode="auto">
          <a:xfrm>
            <a:off x="4464050" y="4730750"/>
            <a:ext cx="458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Στρατηγική</a:t>
            </a:r>
            <a:r>
              <a:rPr lang="en-US" sz="1400" b="1"/>
              <a:t>, </a:t>
            </a:r>
            <a:r>
              <a:rPr lang="el-GR" sz="1400" b="1"/>
              <a:t>Χρηματοοικονομικά,</a:t>
            </a:r>
            <a:r>
              <a:rPr lang="en-US" sz="1400" b="1"/>
              <a:t> </a:t>
            </a:r>
            <a:r>
              <a:rPr lang="el-GR" sz="1400" b="1"/>
              <a:t>Ανθρώπινοι Πόροι</a:t>
            </a:r>
            <a:endParaRPr lang="en-US" sz="1600" b="1"/>
          </a:p>
        </p:txBody>
      </p:sp>
      <p:sp>
        <p:nvSpPr>
          <p:cNvPr id="962571" name="AutoShape 11"/>
          <p:cNvSpPr>
            <a:spLocks noChangeArrowheads="1"/>
          </p:cNvSpPr>
          <p:nvPr/>
        </p:nvSpPr>
        <p:spPr bwMode="auto">
          <a:xfrm>
            <a:off x="4722813" y="5033963"/>
            <a:ext cx="1679575" cy="1087437"/>
          </a:xfrm>
          <a:prstGeom prst="chevron">
            <a:avLst>
              <a:gd name="adj" fmla="val 23361"/>
            </a:avLst>
          </a:prstGeom>
          <a:gradFill rotWithShape="1">
            <a:gsLst>
              <a:gs pos="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962572" name="AutoShape 12"/>
          <p:cNvSpPr>
            <a:spLocks noChangeArrowheads="1"/>
          </p:cNvSpPr>
          <p:nvPr/>
        </p:nvSpPr>
        <p:spPr bwMode="auto">
          <a:xfrm>
            <a:off x="5716588" y="5033963"/>
            <a:ext cx="1679575" cy="1087437"/>
          </a:xfrm>
          <a:prstGeom prst="chevron">
            <a:avLst>
              <a:gd name="adj" fmla="val 28030"/>
            </a:avLst>
          </a:prstGeom>
          <a:gradFill rotWithShape="1">
            <a:gsLst>
              <a:gs pos="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962573" name="AutoShape 13"/>
          <p:cNvSpPr>
            <a:spLocks noChangeArrowheads="1"/>
          </p:cNvSpPr>
          <p:nvPr/>
        </p:nvSpPr>
        <p:spPr bwMode="auto">
          <a:xfrm>
            <a:off x="6711950" y="5033963"/>
            <a:ext cx="1679575" cy="1087437"/>
          </a:xfrm>
          <a:prstGeom prst="chevron">
            <a:avLst>
              <a:gd name="adj" fmla="val 24527"/>
            </a:avLst>
          </a:prstGeom>
          <a:gradFill rotWithShape="1">
            <a:gsLst>
              <a:gs pos="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962583" name="AutoShape 23"/>
          <p:cNvSpPr>
            <a:spLocks noChangeArrowheads="1"/>
          </p:cNvSpPr>
          <p:nvPr/>
        </p:nvSpPr>
        <p:spPr bwMode="auto">
          <a:xfrm>
            <a:off x="7659688" y="5033963"/>
            <a:ext cx="1393825" cy="1087437"/>
          </a:xfrm>
          <a:prstGeom prst="chevron">
            <a:avLst>
              <a:gd name="adj" fmla="val 33142"/>
            </a:avLst>
          </a:prstGeom>
          <a:gradFill rotWithShape="1">
            <a:gsLst>
              <a:gs pos="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962576" name="Text Box 16"/>
          <p:cNvSpPr txBox="1">
            <a:spLocks noChangeArrowheads="1"/>
          </p:cNvSpPr>
          <p:nvPr/>
        </p:nvSpPr>
        <p:spPr bwMode="auto">
          <a:xfrm>
            <a:off x="4884738" y="5465763"/>
            <a:ext cx="85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/>
              <a:t>Ανάπτυξη</a:t>
            </a:r>
            <a:endParaRPr lang="en-US" sz="1200"/>
          </a:p>
        </p:txBody>
      </p:sp>
      <p:sp>
        <p:nvSpPr>
          <p:cNvPr id="962577" name="Text Box 17"/>
          <p:cNvSpPr txBox="1">
            <a:spLocks noChangeArrowheads="1"/>
          </p:cNvSpPr>
          <p:nvPr/>
        </p:nvSpPr>
        <p:spPr bwMode="auto">
          <a:xfrm>
            <a:off x="6018213" y="5465763"/>
            <a:ext cx="67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/>
              <a:t>Αγορές</a:t>
            </a:r>
            <a:endParaRPr lang="en-US" sz="1200"/>
          </a:p>
        </p:txBody>
      </p:sp>
      <p:sp>
        <p:nvSpPr>
          <p:cNvPr id="962578" name="Text Box 18"/>
          <p:cNvSpPr txBox="1">
            <a:spLocks noChangeArrowheads="1"/>
          </p:cNvSpPr>
          <p:nvPr/>
        </p:nvSpPr>
        <p:spPr bwMode="auto">
          <a:xfrm>
            <a:off x="6924675" y="54657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/>
              <a:t>Παραγωγή</a:t>
            </a:r>
            <a:endParaRPr lang="en-US" sz="1200"/>
          </a:p>
        </p:txBody>
      </p:sp>
      <p:sp>
        <p:nvSpPr>
          <p:cNvPr id="962579" name="Text Box 19"/>
          <p:cNvSpPr txBox="1">
            <a:spLocks noChangeArrowheads="1"/>
          </p:cNvSpPr>
          <p:nvPr/>
        </p:nvSpPr>
        <p:spPr bwMode="auto">
          <a:xfrm>
            <a:off x="8091488" y="5465763"/>
            <a:ext cx="750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/>
              <a:t>Πώληση</a:t>
            </a:r>
            <a:endParaRPr lang="en-US" sz="1200"/>
          </a:p>
        </p:txBody>
      </p:sp>
      <p:grpSp>
        <p:nvGrpSpPr>
          <p:cNvPr id="962580" name="Group 20"/>
          <p:cNvGrpSpPr>
            <a:grpSpLocks/>
          </p:cNvGrpSpPr>
          <p:nvPr/>
        </p:nvGrpSpPr>
        <p:grpSpPr bwMode="auto">
          <a:xfrm>
            <a:off x="4483100" y="6121400"/>
            <a:ext cx="4216400" cy="328613"/>
            <a:chOff x="2456" y="3728"/>
            <a:chExt cx="2936" cy="230"/>
          </a:xfrm>
        </p:grpSpPr>
        <p:sp>
          <p:nvSpPr>
            <p:cNvPr id="962581" name="AutoShape 21"/>
            <p:cNvSpPr>
              <a:spLocks noChangeArrowheads="1"/>
            </p:cNvSpPr>
            <p:nvPr/>
          </p:nvSpPr>
          <p:spPr bwMode="auto">
            <a:xfrm>
              <a:off x="2456" y="3728"/>
              <a:ext cx="2936" cy="208"/>
            </a:xfrm>
            <a:prstGeom prst="parallelogram">
              <a:avLst>
                <a:gd name="adj" fmla="val 77112"/>
              </a:avLst>
            </a:prstGeom>
            <a:gradFill rotWithShape="1">
              <a:gsLst>
                <a:gs pos="0">
                  <a:schemeClr val="bg2">
                    <a:gamma/>
                    <a:tint val="3019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962582" name="Text Box 22"/>
            <p:cNvSpPr txBox="1">
              <a:spLocks noChangeArrowheads="1"/>
            </p:cNvSpPr>
            <p:nvPr/>
          </p:nvSpPr>
          <p:spPr bwMode="auto">
            <a:xfrm>
              <a:off x="3486" y="3745"/>
              <a:ext cx="84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/>
                <a:t>Logistics</a:t>
              </a:r>
              <a:r>
                <a:rPr lang="en-US" sz="1400" b="1"/>
                <a:t>, </a:t>
              </a:r>
              <a:r>
                <a:rPr lang="el-GR" sz="1400" b="1"/>
                <a:t>ΙΤ</a:t>
              </a:r>
              <a:endParaRPr lang="en-US" sz="1600" b="1"/>
            </a:p>
          </p:txBody>
        </p:sp>
      </p:grpSp>
      <p:sp>
        <p:nvSpPr>
          <p:cNvPr id="962590" name="Text Box 30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5557838" y="125413"/>
            <a:ext cx="356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Το</a:t>
            </a:r>
            <a:r>
              <a:rPr lang="en-US">
                <a:solidFill>
                  <a:srgbClr val="A50021"/>
                </a:solidFill>
              </a:rPr>
              <a:t> </a:t>
            </a:r>
            <a:r>
              <a:rPr lang="el-GR">
                <a:solidFill>
                  <a:srgbClr val="A50021"/>
                </a:solidFill>
              </a:rPr>
              <a:t>«μαγικό</a:t>
            </a:r>
            <a:r>
              <a:rPr lang="en-US">
                <a:solidFill>
                  <a:srgbClr val="A50021"/>
                </a:solidFill>
              </a:rPr>
              <a:t> </a:t>
            </a:r>
            <a:r>
              <a:rPr lang="el-GR">
                <a:solidFill>
                  <a:srgbClr val="A50021"/>
                </a:solidFill>
              </a:rPr>
              <a:t>τετράγωνο</a:t>
            </a:r>
            <a:r>
              <a:rPr lang="en-US">
                <a:solidFill>
                  <a:srgbClr val="A50021"/>
                </a:solidFill>
              </a:rPr>
              <a:t>“...</a:t>
            </a:r>
          </a:p>
        </p:txBody>
      </p:sp>
      <p:graphicFrame>
        <p:nvGraphicFramePr>
          <p:cNvPr id="1835008" name="Object 0"/>
          <p:cNvGraphicFramePr>
            <a:graphicFrameLocks noChangeAspect="1"/>
          </p:cNvGraphicFramePr>
          <p:nvPr/>
        </p:nvGraphicFramePr>
        <p:xfrm>
          <a:off x="2143125" y="1611313"/>
          <a:ext cx="6024563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010" name="Bitmap" r:id="rId4" imgW="5238095" imgH="2486372" progId="PBrush">
                  <p:embed/>
                </p:oleObj>
              </mc:Choice>
              <mc:Fallback>
                <p:oleObj name="Bitmap" r:id="rId4" imgW="5238095" imgH="2486372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611313"/>
                        <a:ext cx="6024563" cy="25463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2006600" y="3216275"/>
            <a:ext cx="104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1800" b="1"/>
              <a:t>Κόστος</a:t>
            </a:r>
            <a:endParaRPr lang="en-US" sz="1800"/>
          </a:p>
        </p:txBody>
      </p:sp>
      <p:sp>
        <p:nvSpPr>
          <p:cNvPr id="802820" name="Text Box 4"/>
          <p:cNvSpPr txBox="1">
            <a:spLocks noChangeArrowheads="1"/>
          </p:cNvSpPr>
          <p:nvPr/>
        </p:nvSpPr>
        <p:spPr bwMode="auto">
          <a:xfrm>
            <a:off x="4689475" y="1146175"/>
            <a:ext cx="1074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800" b="1"/>
              <a:t>Ευελιξία</a:t>
            </a:r>
            <a:endParaRPr lang="en-US" sz="1100" b="1"/>
          </a:p>
        </p:txBody>
      </p:sp>
      <p:sp>
        <p:nvSpPr>
          <p:cNvPr id="802822" name="Text Box 6"/>
          <p:cNvSpPr txBox="1">
            <a:spLocks noChangeArrowheads="1"/>
          </p:cNvSpPr>
          <p:nvPr/>
        </p:nvSpPr>
        <p:spPr bwMode="auto">
          <a:xfrm>
            <a:off x="4654550" y="5284788"/>
            <a:ext cx="117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800" b="1"/>
              <a:t>Ποιότητα</a:t>
            </a:r>
            <a:endParaRPr lang="en-US" sz="1800" b="1"/>
          </a:p>
        </p:txBody>
      </p:sp>
      <p:sp>
        <p:nvSpPr>
          <p:cNvPr id="802823" name="Freeform 7"/>
          <p:cNvSpPr>
            <a:spLocks/>
          </p:cNvSpPr>
          <p:nvPr/>
        </p:nvSpPr>
        <p:spPr bwMode="auto">
          <a:xfrm>
            <a:off x="3767138" y="2136775"/>
            <a:ext cx="2822575" cy="2449513"/>
          </a:xfrm>
          <a:custGeom>
            <a:avLst/>
            <a:gdLst/>
            <a:ahLst/>
            <a:cxnLst>
              <a:cxn ang="0">
                <a:pos x="1589" y="0"/>
              </a:cxn>
              <a:cxn ang="0">
                <a:pos x="3165" y="2263"/>
              </a:cxn>
              <a:cxn ang="0">
                <a:pos x="1589" y="4513"/>
              </a:cxn>
              <a:cxn ang="0">
                <a:pos x="0" y="2263"/>
              </a:cxn>
              <a:cxn ang="0">
                <a:pos x="1589" y="0"/>
              </a:cxn>
            </a:cxnLst>
            <a:rect l="0" t="0" r="r" b="b"/>
            <a:pathLst>
              <a:path w="3165" h="4513">
                <a:moveTo>
                  <a:pt x="1589" y="0"/>
                </a:moveTo>
                <a:lnTo>
                  <a:pt x="3165" y="2263"/>
                </a:lnTo>
                <a:lnTo>
                  <a:pt x="1589" y="4513"/>
                </a:lnTo>
                <a:lnTo>
                  <a:pt x="0" y="2263"/>
                </a:lnTo>
                <a:lnTo>
                  <a:pt x="1589" y="0"/>
                </a:lnTo>
                <a:close/>
              </a:path>
            </a:pathLst>
          </a:custGeom>
          <a:solidFill>
            <a:srgbClr val="A50021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02824" name="Freeform 8"/>
          <p:cNvSpPr>
            <a:spLocks/>
          </p:cNvSpPr>
          <p:nvPr/>
        </p:nvSpPr>
        <p:spPr bwMode="auto">
          <a:xfrm>
            <a:off x="4481513" y="2868613"/>
            <a:ext cx="1336675" cy="790575"/>
          </a:xfrm>
          <a:custGeom>
            <a:avLst/>
            <a:gdLst/>
            <a:ahLst/>
            <a:cxnLst>
              <a:cxn ang="0">
                <a:pos x="0" y="721"/>
              </a:cxn>
              <a:cxn ang="0">
                <a:pos x="13" y="587"/>
              </a:cxn>
              <a:cxn ang="0">
                <a:pos x="61" y="452"/>
              </a:cxn>
              <a:cxn ang="0">
                <a:pos x="123" y="318"/>
              </a:cxn>
              <a:cxn ang="0">
                <a:pos x="220" y="207"/>
              </a:cxn>
              <a:cxn ang="0">
                <a:pos x="330" y="122"/>
              </a:cxn>
              <a:cxn ang="0">
                <a:pos x="452" y="61"/>
              </a:cxn>
              <a:cxn ang="0">
                <a:pos x="587" y="12"/>
              </a:cxn>
              <a:cxn ang="0">
                <a:pos x="734" y="0"/>
              </a:cxn>
              <a:cxn ang="0">
                <a:pos x="880" y="12"/>
              </a:cxn>
              <a:cxn ang="0">
                <a:pos x="1015" y="61"/>
              </a:cxn>
              <a:cxn ang="0">
                <a:pos x="1149" y="122"/>
              </a:cxn>
              <a:cxn ang="0">
                <a:pos x="1247" y="207"/>
              </a:cxn>
              <a:cxn ang="0">
                <a:pos x="1345" y="318"/>
              </a:cxn>
              <a:cxn ang="0">
                <a:pos x="1406" y="452"/>
              </a:cxn>
              <a:cxn ang="0">
                <a:pos x="1455" y="587"/>
              </a:cxn>
              <a:cxn ang="0">
                <a:pos x="1467" y="721"/>
              </a:cxn>
              <a:cxn ang="0">
                <a:pos x="1455" y="868"/>
              </a:cxn>
              <a:cxn ang="0">
                <a:pos x="1406" y="1002"/>
              </a:cxn>
              <a:cxn ang="0">
                <a:pos x="1345" y="1125"/>
              </a:cxn>
              <a:cxn ang="0">
                <a:pos x="1247" y="1235"/>
              </a:cxn>
              <a:cxn ang="0">
                <a:pos x="1149" y="1333"/>
              </a:cxn>
              <a:cxn ang="0">
                <a:pos x="1015" y="1394"/>
              </a:cxn>
              <a:cxn ang="0">
                <a:pos x="880" y="1443"/>
              </a:cxn>
              <a:cxn ang="0">
                <a:pos x="734" y="1455"/>
              </a:cxn>
              <a:cxn ang="0">
                <a:pos x="587" y="1443"/>
              </a:cxn>
              <a:cxn ang="0">
                <a:pos x="452" y="1394"/>
              </a:cxn>
              <a:cxn ang="0">
                <a:pos x="330" y="1333"/>
              </a:cxn>
              <a:cxn ang="0">
                <a:pos x="220" y="1235"/>
              </a:cxn>
              <a:cxn ang="0">
                <a:pos x="123" y="1125"/>
              </a:cxn>
              <a:cxn ang="0">
                <a:pos x="61" y="1002"/>
              </a:cxn>
              <a:cxn ang="0">
                <a:pos x="13" y="868"/>
              </a:cxn>
              <a:cxn ang="0">
                <a:pos x="0" y="721"/>
              </a:cxn>
            </a:cxnLst>
            <a:rect l="0" t="0" r="r" b="b"/>
            <a:pathLst>
              <a:path w="1467" h="1455">
                <a:moveTo>
                  <a:pt x="0" y="721"/>
                </a:moveTo>
                <a:lnTo>
                  <a:pt x="13" y="587"/>
                </a:lnTo>
                <a:lnTo>
                  <a:pt x="61" y="452"/>
                </a:lnTo>
                <a:lnTo>
                  <a:pt x="123" y="318"/>
                </a:lnTo>
                <a:lnTo>
                  <a:pt x="220" y="207"/>
                </a:lnTo>
                <a:lnTo>
                  <a:pt x="330" y="122"/>
                </a:lnTo>
                <a:lnTo>
                  <a:pt x="452" y="61"/>
                </a:lnTo>
                <a:lnTo>
                  <a:pt x="587" y="12"/>
                </a:lnTo>
                <a:lnTo>
                  <a:pt x="734" y="0"/>
                </a:lnTo>
                <a:lnTo>
                  <a:pt x="880" y="12"/>
                </a:lnTo>
                <a:lnTo>
                  <a:pt x="1015" y="61"/>
                </a:lnTo>
                <a:lnTo>
                  <a:pt x="1149" y="122"/>
                </a:lnTo>
                <a:lnTo>
                  <a:pt x="1247" y="207"/>
                </a:lnTo>
                <a:lnTo>
                  <a:pt x="1345" y="318"/>
                </a:lnTo>
                <a:lnTo>
                  <a:pt x="1406" y="452"/>
                </a:lnTo>
                <a:lnTo>
                  <a:pt x="1455" y="587"/>
                </a:lnTo>
                <a:lnTo>
                  <a:pt x="1467" y="721"/>
                </a:lnTo>
                <a:lnTo>
                  <a:pt x="1455" y="868"/>
                </a:lnTo>
                <a:lnTo>
                  <a:pt x="1406" y="1002"/>
                </a:lnTo>
                <a:lnTo>
                  <a:pt x="1345" y="1125"/>
                </a:lnTo>
                <a:lnTo>
                  <a:pt x="1247" y="1235"/>
                </a:lnTo>
                <a:lnTo>
                  <a:pt x="1149" y="1333"/>
                </a:lnTo>
                <a:lnTo>
                  <a:pt x="1015" y="1394"/>
                </a:lnTo>
                <a:lnTo>
                  <a:pt x="880" y="1443"/>
                </a:lnTo>
                <a:lnTo>
                  <a:pt x="734" y="1455"/>
                </a:lnTo>
                <a:lnTo>
                  <a:pt x="587" y="1443"/>
                </a:lnTo>
                <a:lnTo>
                  <a:pt x="452" y="1394"/>
                </a:lnTo>
                <a:lnTo>
                  <a:pt x="330" y="1333"/>
                </a:lnTo>
                <a:lnTo>
                  <a:pt x="220" y="1235"/>
                </a:lnTo>
                <a:lnTo>
                  <a:pt x="123" y="1125"/>
                </a:lnTo>
                <a:lnTo>
                  <a:pt x="61" y="1002"/>
                </a:lnTo>
                <a:lnTo>
                  <a:pt x="13" y="868"/>
                </a:lnTo>
                <a:lnTo>
                  <a:pt x="0" y="721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333333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4481513" y="3025775"/>
            <a:ext cx="13604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b="1">
                <a:solidFill>
                  <a:srgbClr val="FFFFFF"/>
                </a:solidFill>
              </a:rPr>
              <a:t>Εργο</a:t>
            </a:r>
            <a:endParaRPr lang="de-DE" b="1">
              <a:solidFill>
                <a:srgbClr val="FFFFFF"/>
              </a:solidFill>
            </a:endParaRPr>
          </a:p>
          <a:p>
            <a:pPr algn="ctr"/>
            <a:r>
              <a:rPr lang="el-GR" b="1">
                <a:solidFill>
                  <a:srgbClr val="FFFFFF"/>
                </a:solidFill>
              </a:rPr>
              <a:t>στάσιο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02826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31013" y="3173413"/>
            <a:ext cx="606425" cy="398462"/>
          </a:xfrm>
          <a:prstGeom prst="actionButtonForwardNext">
            <a:avLst/>
          </a:prstGeom>
          <a:solidFill>
            <a:srgbClr val="A50021"/>
          </a:solidFill>
          <a:ln w="800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2827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2962275" y="3194050"/>
            <a:ext cx="652463" cy="379413"/>
          </a:xfrm>
          <a:prstGeom prst="actionButtonForwardNext">
            <a:avLst/>
          </a:prstGeom>
          <a:solidFill>
            <a:srgbClr val="A50021"/>
          </a:solidFill>
          <a:ln w="7938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de-DE" sz="3600" b="1"/>
          </a:p>
        </p:txBody>
      </p:sp>
      <p:sp>
        <p:nvSpPr>
          <p:cNvPr id="802828" name="AutoShape 1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4919662" y="4787901"/>
            <a:ext cx="582613" cy="423862"/>
          </a:xfrm>
          <a:prstGeom prst="actionButtonForwardNext">
            <a:avLst/>
          </a:prstGeom>
          <a:solidFill>
            <a:srgbClr val="A50021"/>
          </a:solidFill>
          <a:ln w="7938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2829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4896644" y="1534319"/>
            <a:ext cx="582613" cy="422275"/>
          </a:xfrm>
          <a:prstGeom prst="actionButtonForwardNext">
            <a:avLst/>
          </a:prstGeom>
          <a:solidFill>
            <a:srgbClr val="A50021"/>
          </a:solidFill>
          <a:ln w="800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7388225" y="3208338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800" b="1"/>
              <a:t>Ταχύτητα</a:t>
            </a:r>
            <a:endParaRPr lang="en-US" sz="1800" b="1"/>
          </a:p>
        </p:txBody>
      </p:sp>
      <p:sp>
        <p:nvSpPr>
          <p:cNvPr id="802838" name="Text Box 22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1922463" y="-23813"/>
            <a:ext cx="6954837" cy="822326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Κατηγορίες Μέτρησης</a:t>
            </a:r>
            <a:r>
              <a:rPr lang="en-US" b="1"/>
              <a:t> </a:t>
            </a:r>
          </a:p>
          <a:p>
            <a:pPr algn="r"/>
            <a:r>
              <a:rPr lang="el-GR">
                <a:solidFill>
                  <a:srgbClr val="990000"/>
                </a:solidFill>
              </a:rPr>
              <a:t>Παραγωγικότητα</a:t>
            </a:r>
            <a:r>
              <a:rPr lang="en-US">
                <a:solidFill>
                  <a:srgbClr val="990000"/>
                </a:solidFill>
              </a:rPr>
              <a:t> &amp; </a:t>
            </a:r>
            <a:r>
              <a:rPr lang="el-GR">
                <a:solidFill>
                  <a:srgbClr val="990000"/>
                </a:solidFill>
              </a:rPr>
              <a:t>Κερδοφορία</a:t>
            </a:r>
            <a:r>
              <a:rPr lang="en-US">
                <a:solidFill>
                  <a:srgbClr val="990000"/>
                </a:solidFill>
              </a:rPr>
              <a:t>…</a:t>
            </a:r>
          </a:p>
        </p:txBody>
      </p:sp>
      <p:sp>
        <p:nvSpPr>
          <p:cNvPr id="804867" name="Text Box 3"/>
          <p:cNvSpPr txBox="1">
            <a:spLocks noChangeArrowheads="1"/>
          </p:cNvSpPr>
          <p:nvPr/>
        </p:nvSpPr>
        <p:spPr bwMode="auto">
          <a:xfrm>
            <a:off x="2019300" y="1576388"/>
            <a:ext cx="6743700" cy="33782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Παραγωγικότητα</a:t>
            </a:r>
            <a:r>
              <a:rPr lang="en-US"/>
              <a:t> – </a:t>
            </a:r>
            <a:r>
              <a:rPr lang="el-GR"/>
              <a:t>χρήση παραγόντων παραγωγής</a:t>
            </a:r>
            <a:endParaRPr lang="en-US"/>
          </a:p>
          <a:p>
            <a:endParaRPr lang="de-DE"/>
          </a:p>
          <a:p>
            <a:r>
              <a:rPr lang="el-GR"/>
              <a:t>Σχέση μεταξύ εισαγόμενου και εξαγόμενου</a:t>
            </a:r>
            <a:endParaRPr lang="en-US"/>
          </a:p>
          <a:p>
            <a:pPr marL="358775" lvl="2"/>
            <a:endParaRPr lang="en-US"/>
          </a:p>
          <a:p>
            <a:r>
              <a:rPr lang="el-GR"/>
              <a:t>Κερδοφορία</a:t>
            </a:r>
            <a:r>
              <a:rPr lang="en-US"/>
              <a:t> -  </a:t>
            </a:r>
            <a:r>
              <a:rPr lang="el-GR"/>
              <a:t>σχέση μεταξύ κόστους και ωφελημάτων</a:t>
            </a:r>
            <a:endParaRPr lang="en-US"/>
          </a:p>
          <a:p>
            <a:pPr marL="358775" lvl="2"/>
            <a:endParaRPr lang="en-US"/>
          </a:p>
          <a:p>
            <a:pPr marL="358775" lvl="2"/>
            <a:endParaRPr lang="en-US"/>
          </a:p>
        </p:txBody>
      </p:sp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2108200" y="5865813"/>
            <a:ext cx="675163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800000"/>
                </a:solidFill>
              </a:rPr>
              <a:t>…</a:t>
            </a:r>
            <a:r>
              <a:rPr lang="el-GR">
                <a:solidFill>
                  <a:srgbClr val="800000"/>
                </a:solidFill>
              </a:rPr>
              <a:t>παρουσιάζουν ουσιώδεις διαφορές παρά τις ομοιότητες</a:t>
            </a:r>
            <a:r>
              <a:rPr lang="en-US">
                <a:solidFill>
                  <a:srgbClr val="800000"/>
                </a:solidFill>
              </a:rPr>
              <a:t> </a:t>
            </a:r>
          </a:p>
          <a:p>
            <a:pPr algn="r"/>
            <a:endParaRPr lang="en-US" sz="2800" b="1"/>
          </a:p>
        </p:txBody>
      </p:sp>
      <p:sp>
        <p:nvSpPr>
          <p:cNvPr id="804877" name="Text Box 13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6011863" y="2189163"/>
            <a:ext cx="2976562" cy="2982912"/>
          </a:xfrm>
          <a:prstGeom prst="rect">
            <a:avLst/>
          </a:prstGeom>
          <a:solidFill>
            <a:srgbClr val="C0C0C0"/>
          </a:solidFill>
          <a:ln w="8001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1077" name="Arc 5"/>
          <p:cNvSpPr>
            <a:spLocks/>
          </p:cNvSpPr>
          <p:nvPr/>
        </p:nvSpPr>
        <p:spPr bwMode="auto">
          <a:xfrm>
            <a:off x="7500938" y="2430463"/>
            <a:ext cx="1487487" cy="2541587"/>
          </a:xfrm>
          <a:custGeom>
            <a:avLst/>
            <a:gdLst>
              <a:gd name="G0" fmla="+- 0 0 0"/>
              <a:gd name="G1" fmla="+- 18095 0 0"/>
              <a:gd name="G2" fmla="+- 21600 0 0"/>
              <a:gd name="T0" fmla="*/ 11795 w 21600"/>
              <a:gd name="T1" fmla="*/ 0 h 36894"/>
              <a:gd name="T2" fmla="*/ 10638 w 21600"/>
              <a:gd name="T3" fmla="*/ 36894 h 36894"/>
              <a:gd name="T4" fmla="*/ 0 w 21600"/>
              <a:gd name="T5" fmla="*/ 18095 h 36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894" fill="none" extrusionOk="0">
                <a:moveTo>
                  <a:pt x="11795" y="-1"/>
                </a:moveTo>
                <a:cubicBezTo>
                  <a:pt x="17911" y="3986"/>
                  <a:pt x="21600" y="10793"/>
                  <a:pt x="21600" y="18095"/>
                </a:cubicBezTo>
                <a:cubicBezTo>
                  <a:pt x="21600" y="25878"/>
                  <a:pt x="17412" y="33060"/>
                  <a:pt x="10637" y="36893"/>
                </a:cubicBezTo>
              </a:path>
              <a:path w="21600" h="36894" stroke="0" extrusionOk="0">
                <a:moveTo>
                  <a:pt x="11795" y="-1"/>
                </a:moveTo>
                <a:cubicBezTo>
                  <a:pt x="17911" y="3986"/>
                  <a:pt x="21600" y="10793"/>
                  <a:pt x="21600" y="18095"/>
                </a:cubicBezTo>
                <a:cubicBezTo>
                  <a:pt x="21600" y="25878"/>
                  <a:pt x="17412" y="33060"/>
                  <a:pt x="10637" y="36893"/>
                </a:cubicBezTo>
                <a:lnTo>
                  <a:pt x="0" y="18095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75294"/>
                  <a:invGamma/>
                </a:srgbClr>
              </a:gs>
            </a:gsLst>
            <a:lin ang="0" scaled="1"/>
          </a:gradFill>
          <a:ln w="80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1078" name="Arc 6"/>
          <p:cNvSpPr>
            <a:spLocks/>
          </p:cNvSpPr>
          <p:nvPr/>
        </p:nvSpPr>
        <p:spPr bwMode="auto">
          <a:xfrm>
            <a:off x="6013450" y="3676650"/>
            <a:ext cx="2255838" cy="14890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32737 w 32737"/>
              <a:gd name="T1" fmla="*/ 18507 h 21600"/>
              <a:gd name="T2" fmla="*/ 0 w 32737"/>
              <a:gd name="T3" fmla="*/ 0 h 21600"/>
              <a:gd name="T4" fmla="*/ 21600 w 3273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37" h="21600" fill="none" extrusionOk="0">
                <a:moveTo>
                  <a:pt x="32737" y="18507"/>
                </a:moveTo>
                <a:cubicBezTo>
                  <a:pt x="29374" y="20530"/>
                  <a:pt x="25524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32737" h="21600" stroke="0" extrusionOk="0">
                <a:moveTo>
                  <a:pt x="32737" y="18507"/>
                </a:moveTo>
                <a:cubicBezTo>
                  <a:pt x="29374" y="20530"/>
                  <a:pt x="25524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0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1079" name="Arc 7"/>
          <p:cNvSpPr>
            <a:spLocks/>
          </p:cNvSpPr>
          <p:nvPr/>
        </p:nvSpPr>
        <p:spPr bwMode="auto">
          <a:xfrm>
            <a:off x="6011863" y="2192338"/>
            <a:ext cx="2297112" cy="14874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33332"/>
              <a:gd name="T1" fmla="*/ 21600 h 21600"/>
              <a:gd name="T2" fmla="*/ 33332 w 33332"/>
              <a:gd name="T3" fmla="*/ 3464 h 21600"/>
              <a:gd name="T4" fmla="*/ 21600 w 333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332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5762" y="0"/>
                  <a:pt x="29836" y="1202"/>
                  <a:pt x="33332" y="3463"/>
                </a:cubicBezTo>
              </a:path>
              <a:path w="33332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5762" y="0"/>
                  <a:pt x="29836" y="1202"/>
                  <a:pt x="33332" y="3463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53725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80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1080" name="Text Box 8"/>
          <p:cNvSpPr txBox="1">
            <a:spLocks noChangeArrowheads="1"/>
          </p:cNvSpPr>
          <p:nvPr/>
        </p:nvSpPr>
        <p:spPr bwMode="auto">
          <a:xfrm>
            <a:off x="1914525" y="0"/>
            <a:ext cx="6708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990000"/>
                </a:solidFill>
              </a:rPr>
              <a:t>Γιατί </a:t>
            </a:r>
            <a:r>
              <a:rPr lang="el-GR" dirty="0" smtClean="0">
                <a:solidFill>
                  <a:srgbClr val="990000"/>
                </a:solidFill>
              </a:rPr>
              <a:t>αυτός ο </a:t>
            </a:r>
            <a:r>
              <a:rPr lang="el-GR" dirty="0" err="1" smtClean="0">
                <a:solidFill>
                  <a:srgbClr val="990000"/>
                </a:solidFill>
              </a:rPr>
              <a:t>εστιασμός</a:t>
            </a:r>
            <a:r>
              <a:rPr lang="el-GR" dirty="0" smtClean="0">
                <a:solidFill>
                  <a:srgbClr val="990000"/>
                </a:solidFill>
              </a:rPr>
              <a:t> στα υλικά στοιχεία;</a:t>
            </a:r>
            <a:endParaRPr lang="en-US" dirty="0">
              <a:solidFill>
                <a:srgbClr val="990000"/>
              </a:solidFill>
            </a:endParaRPr>
          </a:p>
          <a:p>
            <a:pPr algn="r"/>
            <a:endParaRPr lang="en-US" sz="3600" dirty="0">
              <a:solidFill>
                <a:srgbClr val="990000"/>
              </a:solidFill>
            </a:endParaRPr>
          </a:p>
        </p:txBody>
      </p:sp>
      <p:sp>
        <p:nvSpPr>
          <p:cNvPr id="1411081" name="Rectangle 9"/>
          <p:cNvSpPr>
            <a:spLocks noChangeArrowheads="1"/>
          </p:cNvSpPr>
          <p:nvPr/>
        </p:nvSpPr>
        <p:spPr bwMode="auto">
          <a:xfrm>
            <a:off x="1860550" y="3211513"/>
            <a:ext cx="2163763" cy="10366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1082" name="Rectangle 10"/>
          <p:cNvSpPr>
            <a:spLocks noChangeArrowheads="1"/>
          </p:cNvSpPr>
          <p:nvPr/>
        </p:nvSpPr>
        <p:spPr bwMode="auto">
          <a:xfrm>
            <a:off x="2132013" y="3257550"/>
            <a:ext cx="1906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l-GR" sz="1400" b="1" dirty="0" err="1" smtClean="0"/>
              <a:t>Γενικα</a:t>
            </a:r>
            <a:r>
              <a:rPr lang="el-GR" sz="1400" b="1" dirty="0" smtClean="0"/>
              <a:t> </a:t>
            </a:r>
            <a:r>
              <a:rPr lang="el-GR" sz="1400" b="1" dirty="0" err="1" smtClean="0"/>
              <a:t>Βιομ</a:t>
            </a:r>
            <a:r>
              <a:rPr lang="el-GR" sz="1400" b="1" dirty="0" smtClean="0"/>
              <a:t>. Στοιχεία</a:t>
            </a:r>
            <a:endParaRPr lang="en-US" sz="1400" b="1" dirty="0"/>
          </a:p>
        </p:txBody>
      </p:sp>
      <p:sp>
        <p:nvSpPr>
          <p:cNvPr id="1411083" name="Rectangle 11"/>
          <p:cNvSpPr>
            <a:spLocks noChangeArrowheads="1"/>
          </p:cNvSpPr>
          <p:nvPr/>
        </p:nvSpPr>
        <p:spPr bwMode="auto">
          <a:xfrm>
            <a:off x="1928813" y="3636963"/>
            <a:ext cx="144462" cy="146050"/>
          </a:xfrm>
          <a:prstGeom prst="rect">
            <a:avLst/>
          </a:prstGeom>
          <a:solidFill>
            <a:srgbClr val="808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1084" name="Rectangle 12"/>
          <p:cNvSpPr>
            <a:spLocks noChangeArrowheads="1"/>
          </p:cNvSpPr>
          <p:nvPr/>
        </p:nvSpPr>
        <p:spPr bwMode="auto">
          <a:xfrm>
            <a:off x="2216150" y="3578225"/>
            <a:ext cx="131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sz="1400" b="1">
                <a:solidFill>
                  <a:srgbClr val="000000"/>
                </a:solidFill>
              </a:rPr>
              <a:t>Άμεση Εργασία</a:t>
            </a:r>
            <a:endParaRPr lang="en-US" sz="1400" b="1"/>
          </a:p>
        </p:txBody>
      </p:sp>
      <p:sp>
        <p:nvSpPr>
          <p:cNvPr id="1411085" name="Rectangle 13"/>
          <p:cNvSpPr>
            <a:spLocks noChangeArrowheads="1"/>
          </p:cNvSpPr>
          <p:nvPr/>
        </p:nvSpPr>
        <p:spPr bwMode="auto">
          <a:xfrm>
            <a:off x="2189014" y="3897313"/>
            <a:ext cx="13052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sz="1400" b="1" dirty="0" err="1" smtClean="0">
                <a:solidFill>
                  <a:srgbClr val="000000"/>
                </a:solidFill>
              </a:rPr>
              <a:t>Ύλικά</a:t>
            </a:r>
            <a:r>
              <a:rPr lang="el-GR" sz="1400" b="1" dirty="0" smtClean="0">
                <a:solidFill>
                  <a:srgbClr val="000000"/>
                </a:solidFill>
              </a:rPr>
              <a:t> Στοιχεία </a:t>
            </a:r>
            <a:endParaRPr lang="en-US" sz="1400" b="1" dirty="0"/>
          </a:p>
        </p:txBody>
      </p:sp>
      <p:sp>
        <p:nvSpPr>
          <p:cNvPr id="1411086" name="Line 14"/>
          <p:cNvSpPr>
            <a:spLocks noChangeShapeType="1"/>
          </p:cNvSpPr>
          <p:nvPr/>
        </p:nvSpPr>
        <p:spPr bwMode="auto">
          <a:xfrm flipV="1">
            <a:off x="4038600" y="2717800"/>
            <a:ext cx="912813" cy="50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1087" name="Line 15"/>
          <p:cNvSpPr>
            <a:spLocks noChangeShapeType="1"/>
          </p:cNvSpPr>
          <p:nvPr/>
        </p:nvSpPr>
        <p:spPr bwMode="auto">
          <a:xfrm>
            <a:off x="3987800" y="3746500"/>
            <a:ext cx="93980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1088" name="Line 16"/>
          <p:cNvSpPr>
            <a:spLocks noChangeShapeType="1"/>
          </p:cNvSpPr>
          <p:nvPr/>
        </p:nvSpPr>
        <p:spPr bwMode="auto">
          <a:xfrm>
            <a:off x="4000500" y="4229100"/>
            <a:ext cx="947738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946650" y="3617913"/>
            <a:ext cx="1009650" cy="3746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33725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800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33,3%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4946650" y="2513013"/>
            <a:ext cx="1009650" cy="37465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3372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800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33,3%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4954588" y="4646613"/>
            <a:ext cx="1014412" cy="37465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1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00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33,3%</a:t>
            </a:r>
          </a:p>
        </p:txBody>
      </p:sp>
      <p:sp>
        <p:nvSpPr>
          <p:cNvPr id="1411092" name="Rectangle 20"/>
          <p:cNvSpPr>
            <a:spLocks noChangeArrowheads="1"/>
          </p:cNvSpPr>
          <p:nvPr/>
        </p:nvSpPr>
        <p:spPr bwMode="auto">
          <a:xfrm>
            <a:off x="1928813" y="3978275"/>
            <a:ext cx="144462" cy="144463"/>
          </a:xfrm>
          <a:prstGeom prst="rect">
            <a:avLst/>
          </a:prstGeom>
          <a:solidFill>
            <a:srgbClr val="A50021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 sz="1400" b="1"/>
          </a:p>
        </p:txBody>
      </p:sp>
      <p:sp>
        <p:nvSpPr>
          <p:cNvPr id="1411093" name="Rectangle 21"/>
          <p:cNvSpPr>
            <a:spLocks noChangeArrowheads="1"/>
          </p:cNvSpPr>
          <p:nvPr/>
        </p:nvSpPr>
        <p:spPr bwMode="auto">
          <a:xfrm>
            <a:off x="1928813" y="3322638"/>
            <a:ext cx="144462" cy="144462"/>
          </a:xfrm>
          <a:prstGeom prst="rect">
            <a:avLst/>
          </a:prstGeom>
          <a:solidFill>
            <a:srgbClr val="C0C0C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1096" name="Text Box 24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100" name="Rectangle 4"/>
          <p:cNvSpPr>
            <a:spLocks noChangeArrowheads="1"/>
          </p:cNvSpPr>
          <p:nvPr/>
        </p:nvSpPr>
        <p:spPr bwMode="auto">
          <a:xfrm>
            <a:off x="6011863" y="2189163"/>
            <a:ext cx="2976562" cy="2982912"/>
          </a:xfrm>
          <a:prstGeom prst="rect">
            <a:avLst/>
          </a:prstGeom>
          <a:solidFill>
            <a:srgbClr val="C0C0C0"/>
          </a:solidFill>
          <a:ln w="7938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2101" name="Arc 5"/>
          <p:cNvSpPr>
            <a:spLocks/>
          </p:cNvSpPr>
          <p:nvPr/>
        </p:nvSpPr>
        <p:spPr bwMode="auto">
          <a:xfrm>
            <a:off x="7500938" y="2189163"/>
            <a:ext cx="874712" cy="14874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2711"/>
              <a:gd name="T1" fmla="*/ 0 h 21600"/>
              <a:gd name="T2" fmla="*/ 12711 w 12711"/>
              <a:gd name="T3" fmla="*/ 4136 h 21600"/>
              <a:gd name="T4" fmla="*/ 0 w 127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11" h="21600" fill="none" extrusionOk="0">
                <a:moveTo>
                  <a:pt x="-1" y="0"/>
                </a:moveTo>
                <a:cubicBezTo>
                  <a:pt x="4567" y="0"/>
                  <a:pt x="9017" y="1448"/>
                  <a:pt x="12710" y="4136"/>
                </a:cubicBezTo>
              </a:path>
              <a:path w="12711" h="21600" stroke="0" extrusionOk="0">
                <a:moveTo>
                  <a:pt x="-1" y="0"/>
                </a:moveTo>
                <a:cubicBezTo>
                  <a:pt x="4567" y="0"/>
                  <a:pt x="9017" y="1448"/>
                  <a:pt x="12710" y="4136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76078"/>
                  <a:invGamma/>
                </a:srgbClr>
              </a:gs>
            </a:gsLst>
            <a:lin ang="0" scaled="1"/>
          </a:gradFill>
          <a:ln w="80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2102" name="Arc 6"/>
          <p:cNvSpPr>
            <a:spLocks/>
          </p:cNvSpPr>
          <p:nvPr/>
        </p:nvSpPr>
        <p:spPr bwMode="auto">
          <a:xfrm>
            <a:off x="6011863" y="2474913"/>
            <a:ext cx="2976562" cy="2690812"/>
          </a:xfrm>
          <a:custGeom>
            <a:avLst/>
            <a:gdLst>
              <a:gd name="G0" fmla="+- 21600 0 0"/>
              <a:gd name="G1" fmla="+- 17464 0 0"/>
              <a:gd name="G2" fmla="+- 21600 0 0"/>
              <a:gd name="T0" fmla="*/ 34311 w 43200"/>
              <a:gd name="T1" fmla="*/ 0 h 39064"/>
              <a:gd name="T2" fmla="*/ 0 w 43200"/>
              <a:gd name="T3" fmla="*/ 17464 h 39064"/>
              <a:gd name="T4" fmla="*/ 21600 w 43200"/>
              <a:gd name="T5" fmla="*/ 17464 h 39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9064" fill="none" extrusionOk="0">
                <a:moveTo>
                  <a:pt x="34310" y="0"/>
                </a:moveTo>
                <a:cubicBezTo>
                  <a:pt x="39896" y="4065"/>
                  <a:pt x="43200" y="10556"/>
                  <a:pt x="43200" y="17464"/>
                </a:cubicBezTo>
                <a:cubicBezTo>
                  <a:pt x="43200" y="29393"/>
                  <a:pt x="33529" y="39064"/>
                  <a:pt x="21600" y="39064"/>
                </a:cubicBezTo>
                <a:cubicBezTo>
                  <a:pt x="9670" y="39064"/>
                  <a:pt x="0" y="29393"/>
                  <a:pt x="0" y="17464"/>
                </a:cubicBezTo>
              </a:path>
              <a:path w="43200" h="39064" stroke="0" extrusionOk="0">
                <a:moveTo>
                  <a:pt x="34310" y="0"/>
                </a:moveTo>
                <a:cubicBezTo>
                  <a:pt x="39896" y="4065"/>
                  <a:pt x="43200" y="10556"/>
                  <a:pt x="43200" y="17464"/>
                </a:cubicBezTo>
                <a:cubicBezTo>
                  <a:pt x="43200" y="29393"/>
                  <a:pt x="33529" y="39064"/>
                  <a:pt x="21600" y="39064"/>
                </a:cubicBezTo>
                <a:cubicBezTo>
                  <a:pt x="9670" y="39064"/>
                  <a:pt x="0" y="29393"/>
                  <a:pt x="0" y="17464"/>
                </a:cubicBezTo>
                <a:lnTo>
                  <a:pt x="21600" y="17464"/>
                </a:lnTo>
                <a:close/>
              </a:path>
            </a:pathLst>
          </a:cu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4118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0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2103" name="Arc 7"/>
          <p:cNvSpPr>
            <a:spLocks/>
          </p:cNvSpPr>
          <p:nvPr/>
        </p:nvSpPr>
        <p:spPr bwMode="auto">
          <a:xfrm>
            <a:off x="6011863" y="2189163"/>
            <a:ext cx="1489075" cy="14874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53725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80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2104" name="Text Box 8"/>
          <p:cNvSpPr txBox="1">
            <a:spLocks noChangeArrowheads="1"/>
          </p:cNvSpPr>
          <p:nvPr/>
        </p:nvSpPr>
        <p:spPr bwMode="auto">
          <a:xfrm>
            <a:off x="2460625" y="-36513"/>
            <a:ext cx="641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dirty="0" smtClean="0">
                <a:solidFill>
                  <a:srgbClr val="990000"/>
                </a:solidFill>
              </a:rPr>
              <a:t>Τα υλικά στοιχεία αποτελούν </a:t>
            </a:r>
            <a:r>
              <a:rPr lang="el-GR" dirty="0">
                <a:solidFill>
                  <a:srgbClr val="990000"/>
                </a:solidFill>
              </a:rPr>
              <a:t>γενικά </a:t>
            </a:r>
            <a:r>
              <a:rPr lang="el-GR" dirty="0" smtClean="0">
                <a:solidFill>
                  <a:srgbClr val="990000"/>
                </a:solidFill>
              </a:rPr>
              <a:t>την </a:t>
            </a:r>
            <a:r>
              <a:rPr lang="el-GR" dirty="0">
                <a:solidFill>
                  <a:srgbClr val="990000"/>
                </a:solidFill>
              </a:rPr>
              <a:t>μεγαλύτερη δέσμευση </a:t>
            </a:r>
            <a:r>
              <a:rPr lang="el-GR" dirty="0" err="1" smtClean="0">
                <a:solidFill>
                  <a:srgbClr val="990000"/>
                </a:solidFill>
              </a:rPr>
              <a:t>κεφαλάιου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412105" name="Text Box 9"/>
          <p:cNvSpPr txBox="1">
            <a:spLocks noChangeArrowheads="1"/>
          </p:cNvSpPr>
          <p:nvPr/>
        </p:nvSpPr>
        <p:spPr bwMode="auto">
          <a:xfrm>
            <a:off x="1763713" y="1157288"/>
            <a:ext cx="4905375" cy="4572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Ή μήπως κάτι ακόμα περισσότερο;</a:t>
            </a:r>
            <a:endParaRPr lang="en-US" b="1"/>
          </a:p>
        </p:txBody>
      </p:sp>
      <p:sp>
        <p:nvSpPr>
          <p:cNvPr id="1412107" name="Rectangle 11"/>
          <p:cNvSpPr>
            <a:spLocks noChangeArrowheads="1"/>
          </p:cNvSpPr>
          <p:nvPr/>
        </p:nvSpPr>
        <p:spPr bwMode="auto">
          <a:xfrm>
            <a:off x="1860550" y="3211513"/>
            <a:ext cx="2100263" cy="10366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2108" name="Rectangle 12"/>
          <p:cNvSpPr>
            <a:spLocks noChangeArrowheads="1"/>
          </p:cNvSpPr>
          <p:nvPr/>
        </p:nvSpPr>
        <p:spPr bwMode="auto">
          <a:xfrm>
            <a:off x="1928813" y="3978275"/>
            <a:ext cx="144462" cy="144463"/>
          </a:xfrm>
          <a:prstGeom prst="rect">
            <a:avLst/>
          </a:prstGeom>
          <a:solidFill>
            <a:srgbClr val="A50021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 sz="1400" b="1"/>
          </a:p>
        </p:txBody>
      </p:sp>
      <p:sp>
        <p:nvSpPr>
          <p:cNvPr id="1412109" name="Rectangle 13"/>
          <p:cNvSpPr>
            <a:spLocks noChangeArrowheads="1"/>
          </p:cNvSpPr>
          <p:nvPr/>
        </p:nvSpPr>
        <p:spPr bwMode="auto">
          <a:xfrm>
            <a:off x="1928813" y="3636963"/>
            <a:ext cx="144462" cy="146050"/>
          </a:xfrm>
          <a:prstGeom prst="rect">
            <a:avLst/>
          </a:prstGeom>
          <a:solidFill>
            <a:srgbClr val="80808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2110" name="Rectangle 14"/>
          <p:cNvSpPr>
            <a:spLocks noChangeArrowheads="1"/>
          </p:cNvSpPr>
          <p:nvPr/>
        </p:nvSpPr>
        <p:spPr bwMode="auto">
          <a:xfrm>
            <a:off x="1928813" y="3322638"/>
            <a:ext cx="144462" cy="144462"/>
          </a:xfrm>
          <a:prstGeom prst="rect">
            <a:avLst/>
          </a:prstGeom>
          <a:solidFill>
            <a:srgbClr val="C0C0C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12111" name="Line 15"/>
          <p:cNvSpPr>
            <a:spLocks noChangeShapeType="1"/>
          </p:cNvSpPr>
          <p:nvPr/>
        </p:nvSpPr>
        <p:spPr bwMode="auto">
          <a:xfrm flipV="1">
            <a:off x="3937000" y="2717800"/>
            <a:ext cx="1014413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2112" name="Line 16"/>
          <p:cNvSpPr>
            <a:spLocks noChangeShapeType="1"/>
          </p:cNvSpPr>
          <p:nvPr/>
        </p:nvSpPr>
        <p:spPr bwMode="auto">
          <a:xfrm>
            <a:off x="3987800" y="3746500"/>
            <a:ext cx="93980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2113" name="Line 17"/>
          <p:cNvSpPr>
            <a:spLocks noChangeShapeType="1"/>
          </p:cNvSpPr>
          <p:nvPr/>
        </p:nvSpPr>
        <p:spPr bwMode="auto">
          <a:xfrm>
            <a:off x="3924300" y="4229100"/>
            <a:ext cx="1023938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2114" name="Text Box 18"/>
          <p:cNvSpPr txBox="1">
            <a:spLocks noChangeArrowheads="1"/>
          </p:cNvSpPr>
          <p:nvPr/>
        </p:nvSpPr>
        <p:spPr bwMode="auto">
          <a:xfrm>
            <a:off x="4941888" y="2513013"/>
            <a:ext cx="1003300" cy="37465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9804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800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15-25%</a:t>
            </a:r>
          </a:p>
        </p:txBody>
      </p:sp>
      <p:sp>
        <p:nvSpPr>
          <p:cNvPr id="1412115" name="Text Box 19"/>
          <p:cNvSpPr txBox="1">
            <a:spLocks noChangeArrowheads="1"/>
          </p:cNvSpPr>
          <p:nvPr/>
        </p:nvSpPr>
        <p:spPr bwMode="auto">
          <a:xfrm>
            <a:off x="4940300" y="3617913"/>
            <a:ext cx="1006475" cy="3746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29804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800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5-15%</a:t>
            </a:r>
          </a:p>
        </p:txBody>
      </p:sp>
      <p:sp>
        <p:nvSpPr>
          <p:cNvPr id="1412116" name="Text Box 20"/>
          <p:cNvSpPr txBox="1">
            <a:spLocks noChangeArrowheads="1"/>
          </p:cNvSpPr>
          <p:nvPr/>
        </p:nvSpPr>
        <p:spPr bwMode="auto">
          <a:xfrm>
            <a:off x="4940300" y="4646613"/>
            <a:ext cx="1006475" cy="37465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1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00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60-70%</a:t>
            </a:r>
          </a:p>
        </p:txBody>
      </p:sp>
      <p:sp>
        <p:nvSpPr>
          <p:cNvPr id="1412117" name="Rectangle 21"/>
          <p:cNvSpPr>
            <a:spLocks noChangeArrowheads="1"/>
          </p:cNvSpPr>
          <p:nvPr/>
        </p:nvSpPr>
        <p:spPr bwMode="auto">
          <a:xfrm>
            <a:off x="2148056" y="3257550"/>
            <a:ext cx="16205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0000"/>
                </a:solidFill>
              </a:rPr>
              <a:t>Γενικά </a:t>
            </a:r>
            <a:r>
              <a:rPr lang="el-GR" sz="1400" b="1" dirty="0" err="1" smtClean="0">
                <a:solidFill>
                  <a:srgbClr val="000000"/>
                </a:solidFill>
              </a:rPr>
              <a:t>Βιομ</a:t>
            </a:r>
            <a:r>
              <a:rPr lang="el-GR" sz="1400" b="1" dirty="0" smtClean="0">
                <a:solidFill>
                  <a:srgbClr val="000000"/>
                </a:solidFill>
              </a:rPr>
              <a:t>. </a:t>
            </a:r>
            <a:r>
              <a:rPr lang="el-GR" sz="1400" b="1" dirty="0" err="1" smtClean="0">
                <a:solidFill>
                  <a:srgbClr val="000000"/>
                </a:solidFill>
              </a:rPr>
              <a:t>Εξοδα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12118" name="Rectangle 22"/>
          <p:cNvSpPr>
            <a:spLocks noChangeArrowheads="1"/>
          </p:cNvSpPr>
          <p:nvPr/>
        </p:nvSpPr>
        <p:spPr bwMode="auto">
          <a:xfrm>
            <a:off x="2171700" y="3578225"/>
            <a:ext cx="1284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sz="1400" b="1" dirty="0">
                <a:solidFill>
                  <a:srgbClr val="000000"/>
                </a:solidFill>
              </a:rPr>
              <a:t>Άμεση εργασία</a:t>
            </a:r>
            <a:endParaRPr lang="en-US" sz="1400" b="1" dirty="0"/>
          </a:p>
        </p:txBody>
      </p:sp>
      <p:sp>
        <p:nvSpPr>
          <p:cNvPr id="1412119" name="Rectangle 23"/>
          <p:cNvSpPr>
            <a:spLocks noChangeArrowheads="1"/>
          </p:cNvSpPr>
          <p:nvPr/>
        </p:nvSpPr>
        <p:spPr bwMode="auto">
          <a:xfrm>
            <a:off x="2149565" y="3948113"/>
            <a:ext cx="1255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sz="1400" b="1" dirty="0" err="1" smtClean="0">
                <a:solidFill>
                  <a:srgbClr val="000000"/>
                </a:solidFill>
              </a:rPr>
              <a:t>Ύλικά</a:t>
            </a:r>
            <a:r>
              <a:rPr lang="el-GR" sz="1400" b="1" dirty="0" smtClean="0">
                <a:solidFill>
                  <a:srgbClr val="000000"/>
                </a:solidFill>
              </a:rPr>
              <a:t> Στοιχεία</a:t>
            </a:r>
            <a:endParaRPr lang="en-US" sz="1400" b="1" dirty="0"/>
          </a:p>
        </p:txBody>
      </p:sp>
      <p:sp>
        <p:nvSpPr>
          <p:cNvPr id="1412122" name="Text Box 26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Text Box 2"/>
          <p:cNvSpPr txBox="1">
            <a:spLocks noChangeArrowheads="1"/>
          </p:cNvSpPr>
          <p:nvPr/>
        </p:nvSpPr>
        <p:spPr bwMode="auto">
          <a:xfrm>
            <a:off x="1895475" y="12700"/>
            <a:ext cx="6969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dirty="0">
                <a:solidFill>
                  <a:srgbClr val="990000"/>
                </a:solidFill>
              </a:rPr>
              <a:t>Χρόνος </a:t>
            </a:r>
            <a:r>
              <a:rPr lang="el-GR" dirty="0" smtClean="0">
                <a:solidFill>
                  <a:srgbClr val="990000"/>
                </a:solidFill>
              </a:rPr>
              <a:t>διέλευσης </a:t>
            </a:r>
            <a:r>
              <a:rPr lang="el-GR" dirty="0">
                <a:solidFill>
                  <a:srgbClr val="990000"/>
                </a:solidFill>
              </a:rPr>
              <a:t>παραγωγής (</a:t>
            </a:r>
            <a:r>
              <a:rPr lang="el-GR" dirty="0" smtClean="0">
                <a:solidFill>
                  <a:srgbClr val="990000"/>
                </a:solidFill>
              </a:rPr>
              <a:t>ΧΔΠ</a:t>
            </a:r>
            <a:r>
              <a:rPr lang="el-GR" dirty="0">
                <a:solidFill>
                  <a:srgbClr val="990000"/>
                </a:solidFill>
              </a:rPr>
              <a:t>)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l-GR" dirty="0">
                <a:solidFill>
                  <a:srgbClr val="990000"/>
                </a:solidFill>
              </a:rPr>
              <a:t>έναντι</a:t>
            </a:r>
            <a:endParaRPr lang="en-US" dirty="0">
              <a:solidFill>
                <a:srgbClr val="990000"/>
              </a:solidFill>
            </a:endParaRPr>
          </a:p>
          <a:p>
            <a:pPr algn="r"/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l-GR" dirty="0">
                <a:solidFill>
                  <a:srgbClr val="990000"/>
                </a:solidFill>
              </a:rPr>
              <a:t>ανεκτού χρόνου αναμονής πελάτη (ΑΧΑΠ)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136643" name="Text Box 3"/>
          <p:cNvSpPr txBox="1">
            <a:spLocks noChangeArrowheads="1"/>
          </p:cNvSpPr>
          <p:nvPr/>
        </p:nvSpPr>
        <p:spPr bwMode="auto">
          <a:xfrm>
            <a:off x="1725613" y="5980113"/>
            <a:ext cx="7399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en-US" sz="1400">
              <a:solidFill>
                <a:srgbClr val="800000"/>
              </a:solidFill>
            </a:endParaRPr>
          </a:p>
          <a:p>
            <a:pPr algn="r"/>
            <a:r>
              <a:rPr lang="el-GR">
                <a:solidFill>
                  <a:srgbClr val="800000"/>
                </a:solidFill>
              </a:rPr>
              <a:t>Η Πρόγνωση ωθεί την παραγωγή</a:t>
            </a:r>
            <a:r>
              <a:rPr lang="en-US">
                <a:solidFill>
                  <a:srgbClr val="800000"/>
                </a:solidFill>
              </a:rPr>
              <a:t> – </a:t>
            </a:r>
            <a:r>
              <a:rPr lang="el-GR">
                <a:solidFill>
                  <a:srgbClr val="800000"/>
                </a:solidFill>
              </a:rPr>
              <a:t>Ωθητικό Σύστημα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136644" name="AutoShape 4"/>
          <p:cNvSpPr>
            <a:spLocks noChangeArrowheads="1"/>
          </p:cNvSpPr>
          <p:nvPr/>
        </p:nvSpPr>
        <p:spPr bwMode="auto">
          <a:xfrm rot="5400000" flipH="1">
            <a:off x="3020219" y="2643981"/>
            <a:ext cx="914400" cy="1214438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r>
              <a:rPr lang="el-GR" sz="1000"/>
              <a:t>διάτρηση</a:t>
            </a:r>
            <a:endParaRPr lang="en-US" sz="1000"/>
          </a:p>
        </p:txBody>
      </p:sp>
      <p:sp>
        <p:nvSpPr>
          <p:cNvPr id="1136645" name="AutoShape 5"/>
          <p:cNvSpPr>
            <a:spLocks noChangeArrowheads="1"/>
          </p:cNvSpPr>
          <p:nvPr/>
        </p:nvSpPr>
        <p:spPr bwMode="auto">
          <a:xfrm rot="5400000" flipH="1">
            <a:off x="4031457" y="2643981"/>
            <a:ext cx="914400" cy="1214437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r>
              <a:rPr lang="el-GR" sz="1000"/>
              <a:t>τρόχισμα</a:t>
            </a:r>
            <a:endParaRPr lang="en-US" sz="1000"/>
          </a:p>
        </p:txBody>
      </p:sp>
      <p:sp>
        <p:nvSpPr>
          <p:cNvPr id="1136646" name="AutoShape 6"/>
          <p:cNvSpPr>
            <a:spLocks noChangeArrowheads="1"/>
          </p:cNvSpPr>
          <p:nvPr/>
        </p:nvSpPr>
        <p:spPr bwMode="auto">
          <a:xfrm rot="5400000" flipH="1">
            <a:off x="5036344" y="2643981"/>
            <a:ext cx="914400" cy="1214438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r>
              <a:rPr lang="el-GR" sz="1000"/>
              <a:t>τελειοποίηση</a:t>
            </a:r>
            <a:endParaRPr lang="en-US" sz="1000"/>
          </a:p>
        </p:txBody>
      </p:sp>
      <p:sp>
        <p:nvSpPr>
          <p:cNvPr id="1136647" name="AutoShape 7"/>
          <p:cNvSpPr>
            <a:spLocks noChangeArrowheads="1"/>
          </p:cNvSpPr>
          <p:nvPr/>
        </p:nvSpPr>
        <p:spPr bwMode="auto">
          <a:xfrm rot="5400000" flipH="1">
            <a:off x="6044407" y="2631281"/>
            <a:ext cx="914400" cy="1214437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el-GR" sz="1000"/>
              <a:t>συναρμολόγηση</a:t>
            </a:r>
            <a:endParaRPr lang="en-US" sz="1000"/>
          </a:p>
        </p:txBody>
      </p:sp>
      <p:sp>
        <p:nvSpPr>
          <p:cNvPr id="1136648" name="AutoShape 8"/>
          <p:cNvSpPr>
            <a:spLocks noChangeArrowheads="1"/>
          </p:cNvSpPr>
          <p:nvPr/>
        </p:nvSpPr>
        <p:spPr bwMode="auto">
          <a:xfrm>
            <a:off x="2006600" y="2341563"/>
            <a:ext cx="852488" cy="733425"/>
          </a:xfrm>
          <a:prstGeom prst="curvedRightArrow">
            <a:avLst>
              <a:gd name="adj1" fmla="val 20000"/>
              <a:gd name="adj2" fmla="val 40000"/>
              <a:gd name="adj3" fmla="val 38745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1955800" y="2033588"/>
            <a:ext cx="147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Πρώτες ύλες</a:t>
            </a:r>
            <a:endParaRPr lang="en-US" sz="1800"/>
          </a:p>
        </p:txBody>
      </p:sp>
      <p:sp>
        <p:nvSpPr>
          <p:cNvPr id="1136650" name="AutoShape 10"/>
          <p:cNvSpPr>
            <a:spLocks noChangeArrowheads="1"/>
          </p:cNvSpPr>
          <p:nvPr/>
        </p:nvSpPr>
        <p:spPr bwMode="auto">
          <a:xfrm>
            <a:off x="3011488" y="3840163"/>
            <a:ext cx="3922712" cy="233362"/>
          </a:xfrm>
          <a:prstGeom prst="rightArrow">
            <a:avLst>
              <a:gd name="adj1" fmla="val 100000"/>
              <a:gd name="adj2" fmla="val 309187"/>
            </a:avLst>
          </a:prstGeom>
          <a:gradFill rotWithShape="1">
            <a:gsLst>
              <a:gs pos="0">
                <a:srgbClr val="A50021">
                  <a:gamma/>
                  <a:tint val="40392"/>
                  <a:invGamma/>
                </a:srgbClr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200" b="1" dirty="0" smtClean="0"/>
              <a:t>ΧΔΠ</a:t>
            </a:r>
            <a:r>
              <a:rPr lang="en-US" sz="1200" b="1" dirty="0" smtClean="0"/>
              <a:t>2</a:t>
            </a:r>
            <a:r>
              <a:rPr lang="el-GR" sz="1200" b="1" dirty="0" smtClean="0"/>
              <a:t>0 ημέρες</a:t>
            </a:r>
            <a:endParaRPr lang="en-US" sz="1200" b="1" dirty="0"/>
          </a:p>
        </p:txBody>
      </p:sp>
      <p:pic>
        <p:nvPicPr>
          <p:cNvPr id="11366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525" y="2921000"/>
            <a:ext cx="7048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52" name="Rectangle 12"/>
          <p:cNvSpPr>
            <a:spLocks noChangeArrowheads="1"/>
          </p:cNvSpPr>
          <p:nvPr/>
        </p:nvSpPr>
        <p:spPr bwMode="auto">
          <a:xfrm>
            <a:off x="8020050" y="2781300"/>
            <a:ext cx="914400" cy="914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/>
              <a:t>Πελάτης</a:t>
            </a:r>
            <a:endParaRPr lang="en-US" sz="1800"/>
          </a:p>
        </p:txBody>
      </p:sp>
      <p:sp>
        <p:nvSpPr>
          <p:cNvPr id="1136653" name="Rectangle 13"/>
          <p:cNvSpPr>
            <a:spLocks noChangeArrowheads="1"/>
          </p:cNvSpPr>
          <p:nvPr/>
        </p:nvSpPr>
        <p:spPr bwMode="auto">
          <a:xfrm>
            <a:off x="7943850" y="3751263"/>
            <a:ext cx="1079500" cy="2286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4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1" hangingPunct="1"/>
            <a:r>
              <a:rPr lang="el-GR" sz="1200" b="1" dirty="0" smtClean="0"/>
              <a:t>ΧΔΠ</a:t>
            </a:r>
            <a:r>
              <a:rPr lang="en-US" sz="1200" b="1" dirty="0" smtClean="0"/>
              <a:t>1 </a:t>
            </a:r>
            <a:r>
              <a:rPr lang="el-GR" sz="1200" b="1" dirty="0"/>
              <a:t>μέρα</a:t>
            </a:r>
            <a:endParaRPr lang="en-US" sz="1800" dirty="0"/>
          </a:p>
        </p:txBody>
      </p:sp>
      <p:sp>
        <p:nvSpPr>
          <p:cNvPr id="1136655" name="AutoShape 15"/>
          <p:cNvSpPr>
            <a:spLocks noChangeArrowheads="1"/>
          </p:cNvSpPr>
          <p:nvPr/>
        </p:nvSpPr>
        <p:spPr bwMode="auto">
          <a:xfrm flipV="1">
            <a:off x="1981200" y="3294063"/>
            <a:ext cx="852488" cy="733425"/>
          </a:xfrm>
          <a:prstGeom prst="curvedRightArrow">
            <a:avLst>
              <a:gd name="adj1" fmla="val 20000"/>
              <a:gd name="adj2" fmla="val 40000"/>
              <a:gd name="adj3" fmla="val 38745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de-DE" sz="3600" b="1"/>
          </a:p>
        </p:txBody>
      </p:sp>
      <p:sp>
        <p:nvSpPr>
          <p:cNvPr id="1136656" name="Text Box 16"/>
          <p:cNvSpPr txBox="1">
            <a:spLocks noChangeArrowheads="1"/>
          </p:cNvSpPr>
          <p:nvPr/>
        </p:nvSpPr>
        <p:spPr bwMode="auto">
          <a:xfrm>
            <a:off x="1841500" y="4129088"/>
            <a:ext cx="2656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dirty="0" smtClean="0"/>
              <a:t>Πρόγραμμα </a:t>
            </a:r>
            <a:r>
              <a:rPr lang="el-GR" sz="1800" dirty="0"/>
              <a:t>παραγωγής</a:t>
            </a:r>
            <a:endParaRPr lang="en-US" sz="1800" dirty="0"/>
          </a:p>
        </p:txBody>
      </p:sp>
      <p:pic>
        <p:nvPicPr>
          <p:cNvPr id="113665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550" y="4548188"/>
            <a:ext cx="13208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83" name="Text Box 43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1" name="Text Box 3"/>
          <p:cNvSpPr txBox="1">
            <a:spLocks noChangeArrowheads="1"/>
          </p:cNvSpPr>
          <p:nvPr/>
        </p:nvSpPr>
        <p:spPr bwMode="auto">
          <a:xfrm>
            <a:off x="2718601" y="5953125"/>
            <a:ext cx="6469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sz="1600" b="1" dirty="0">
                <a:solidFill>
                  <a:srgbClr val="800000"/>
                </a:solidFill>
              </a:rPr>
              <a:t>Ο στόχος είναι η συντόμευση του χρόνου </a:t>
            </a:r>
            <a:r>
              <a:rPr lang="el-GR" sz="1600" b="1" dirty="0" smtClean="0">
                <a:solidFill>
                  <a:srgbClr val="800000"/>
                </a:solidFill>
              </a:rPr>
              <a:t>διέλευσης </a:t>
            </a:r>
            <a:r>
              <a:rPr lang="el-GR" sz="1600" b="1" dirty="0">
                <a:solidFill>
                  <a:srgbClr val="800000"/>
                </a:solidFill>
              </a:rPr>
              <a:t>(</a:t>
            </a:r>
            <a:r>
              <a:rPr lang="de-DE" sz="1600" b="1" dirty="0" smtClean="0">
                <a:solidFill>
                  <a:srgbClr val="800000"/>
                </a:solidFill>
              </a:rPr>
              <a:t>Lea</a:t>
            </a:r>
            <a:r>
              <a:rPr lang="en-US" sz="1600" b="1" dirty="0">
                <a:solidFill>
                  <a:srgbClr val="800000"/>
                </a:solidFill>
              </a:rPr>
              <a:t>d</a:t>
            </a:r>
            <a:r>
              <a:rPr lang="de-DE" sz="1600" b="1" dirty="0" smtClean="0">
                <a:solidFill>
                  <a:srgbClr val="800000"/>
                </a:solidFill>
              </a:rPr>
              <a:t> </a:t>
            </a:r>
            <a:r>
              <a:rPr lang="de-DE" sz="1600" b="1" dirty="0">
                <a:solidFill>
                  <a:srgbClr val="800000"/>
                </a:solidFill>
              </a:rPr>
              <a:t>Time)</a:t>
            </a:r>
            <a:endParaRPr lang="en-US" sz="1600" b="1" dirty="0">
              <a:solidFill>
                <a:srgbClr val="800000"/>
              </a:solidFill>
            </a:endParaRPr>
          </a:p>
          <a:p>
            <a:pPr algn="r"/>
            <a:endParaRPr lang="en-US" sz="1600" b="1" dirty="0">
              <a:solidFill>
                <a:srgbClr val="800000"/>
              </a:solidFill>
            </a:endParaRPr>
          </a:p>
        </p:txBody>
      </p:sp>
      <p:grpSp>
        <p:nvGrpSpPr>
          <p:cNvPr id="1497092" name="Group 4"/>
          <p:cNvGrpSpPr>
            <a:grpSpLocks/>
          </p:cNvGrpSpPr>
          <p:nvPr/>
        </p:nvGrpSpPr>
        <p:grpSpPr bwMode="auto">
          <a:xfrm>
            <a:off x="1774825" y="2781300"/>
            <a:ext cx="7038975" cy="1427163"/>
            <a:chOff x="990" y="1752"/>
            <a:chExt cx="4668" cy="946"/>
          </a:xfrm>
        </p:grpSpPr>
        <p:sp>
          <p:nvSpPr>
            <p:cNvPr id="1497093" name="AutoShape 5"/>
            <p:cNvSpPr>
              <a:spLocks noChangeArrowheads="1"/>
            </p:cNvSpPr>
            <p:nvPr/>
          </p:nvSpPr>
          <p:spPr bwMode="auto">
            <a:xfrm rot="5400000" flipH="1">
              <a:off x="1655" y="1657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r>
                <a:rPr lang="el-GR" sz="1200"/>
                <a:t>διάτρηση</a:t>
              </a:r>
              <a:endParaRPr lang="en-US" sz="1200"/>
            </a:p>
          </p:txBody>
        </p:sp>
        <p:sp>
          <p:nvSpPr>
            <p:cNvPr id="1497094" name="AutoShape 6"/>
            <p:cNvSpPr>
              <a:spLocks noChangeArrowheads="1"/>
            </p:cNvSpPr>
            <p:nvPr/>
          </p:nvSpPr>
          <p:spPr bwMode="auto">
            <a:xfrm rot="5400000" flipH="1">
              <a:off x="2660" y="1657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r>
                <a:rPr lang="el-GR" sz="1200"/>
                <a:t>τρόχισμα</a:t>
              </a:r>
              <a:endParaRPr lang="en-US" sz="1200"/>
            </a:p>
          </p:txBody>
        </p:sp>
        <p:sp>
          <p:nvSpPr>
            <p:cNvPr id="1497095" name="AutoShape 7"/>
            <p:cNvSpPr>
              <a:spLocks noChangeArrowheads="1"/>
            </p:cNvSpPr>
            <p:nvPr/>
          </p:nvSpPr>
          <p:spPr bwMode="auto">
            <a:xfrm rot="5400000" flipH="1">
              <a:off x="3669" y="1657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r>
                <a:rPr lang="el-GR" sz="1200"/>
                <a:t>τελειοποίηση</a:t>
              </a:r>
              <a:endParaRPr lang="en-US" sz="1200"/>
            </a:p>
          </p:txBody>
        </p:sp>
        <p:sp>
          <p:nvSpPr>
            <p:cNvPr id="1497096" name="AutoShape 8"/>
            <p:cNvSpPr>
              <a:spLocks noChangeArrowheads="1"/>
            </p:cNvSpPr>
            <p:nvPr/>
          </p:nvSpPr>
          <p:spPr bwMode="auto">
            <a:xfrm rot="5400000" flipH="1">
              <a:off x="4688" y="1657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eaLnBrk="1" hangingPunct="1"/>
              <a:r>
                <a:rPr lang="el-GR" sz="1200"/>
                <a:t>συναρμολόγηση</a:t>
              </a:r>
              <a:endParaRPr lang="en-US" sz="1200"/>
            </a:p>
          </p:txBody>
        </p:sp>
        <p:grpSp>
          <p:nvGrpSpPr>
            <p:cNvPr id="1497097" name="Group 9"/>
            <p:cNvGrpSpPr>
              <a:grpSpLocks/>
            </p:cNvGrpSpPr>
            <p:nvPr/>
          </p:nvGrpSpPr>
          <p:grpSpPr bwMode="auto">
            <a:xfrm>
              <a:off x="1184" y="2096"/>
              <a:ext cx="370" cy="404"/>
              <a:chOff x="2032" y="616"/>
              <a:chExt cx="528" cy="576"/>
            </a:xfrm>
          </p:grpSpPr>
          <p:sp>
            <p:nvSpPr>
              <p:cNvPr id="1497098" name="Rectangle 10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099" name="Rectangle 11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00" name="Rectangle 12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97101" name="Group 13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497102" name="Rectangle 14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97103" name="Rectangle 15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497104" name="Rectangle 16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97105" name="Group 17"/>
            <p:cNvGrpSpPr>
              <a:grpSpLocks/>
            </p:cNvGrpSpPr>
            <p:nvPr/>
          </p:nvGrpSpPr>
          <p:grpSpPr bwMode="auto">
            <a:xfrm>
              <a:off x="2248" y="2094"/>
              <a:ext cx="370" cy="404"/>
              <a:chOff x="2032" y="616"/>
              <a:chExt cx="528" cy="576"/>
            </a:xfrm>
          </p:grpSpPr>
          <p:sp>
            <p:nvSpPr>
              <p:cNvPr id="1497106" name="Rectangle 18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07" name="Rectangle 19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08" name="Rectangle 20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97109" name="Group 21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49711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97111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497112" name="Rectangle 24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97113" name="Group 25"/>
            <p:cNvGrpSpPr>
              <a:grpSpLocks/>
            </p:cNvGrpSpPr>
            <p:nvPr/>
          </p:nvGrpSpPr>
          <p:grpSpPr bwMode="auto">
            <a:xfrm>
              <a:off x="3256" y="2092"/>
              <a:ext cx="370" cy="404"/>
              <a:chOff x="2032" y="616"/>
              <a:chExt cx="528" cy="576"/>
            </a:xfrm>
          </p:grpSpPr>
          <p:sp>
            <p:nvSpPr>
              <p:cNvPr id="1497114" name="Rectangle 26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15" name="Rectangle 27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16" name="Rectangle 28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97117" name="Group 29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497118" name="Rectangle 30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97119" name="Rectangle 31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497120" name="Rectangle 32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97121" name="Group 33"/>
            <p:cNvGrpSpPr>
              <a:grpSpLocks/>
            </p:cNvGrpSpPr>
            <p:nvPr/>
          </p:nvGrpSpPr>
          <p:grpSpPr bwMode="auto">
            <a:xfrm>
              <a:off x="4272" y="2100"/>
              <a:ext cx="370" cy="404"/>
              <a:chOff x="2032" y="616"/>
              <a:chExt cx="528" cy="576"/>
            </a:xfrm>
          </p:grpSpPr>
          <p:sp>
            <p:nvSpPr>
              <p:cNvPr id="1497122" name="Rectangle 34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23" name="Rectangle 35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24" name="Rectangle 36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97125" name="Group 37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497126" name="Rectangle 38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97127" name="Rectangle 39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497128" name="Rectangle 40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97129" name="Group 41"/>
            <p:cNvGrpSpPr>
              <a:grpSpLocks/>
            </p:cNvGrpSpPr>
            <p:nvPr/>
          </p:nvGrpSpPr>
          <p:grpSpPr bwMode="auto">
            <a:xfrm>
              <a:off x="5288" y="2100"/>
              <a:ext cx="370" cy="404"/>
              <a:chOff x="2032" y="616"/>
              <a:chExt cx="528" cy="576"/>
            </a:xfrm>
          </p:grpSpPr>
          <p:sp>
            <p:nvSpPr>
              <p:cNvPr id="1497130" name="Rectangle 42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31" name="Rectangle 43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132" name="Rectangle 44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97133" name="Group 45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497134" name="Rectangle 46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97135" name="Rectangle 47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497136" name="Rectangle 48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497137" name="Text Box 49"/>
            <p:cNvSpPr txBox="1">
              <a:spLocks noChangeArrowheads="1"/>
            </p:cNvSpPr>
            <p:nvPr/>
          </p:nvSpPr>
          <p:spPr bwMode="auto">
            <a:xfrm>
              <a:off x="990" y="2354"/>
              <a:ext cx="945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6 </a:t>
              </a:r>
              <a:r>
                <a:rPr lang="el-GR" sz="1200" b="1"/>
                <a:t>μέρες</a:t>
              </a:r>
              <a:r>
                <a:rPr lang="en-US" sz="1200" b="1"/>
                <a:t>=2 </a:t>
              </a:r>
              <a:r>
                <a:rPr lang="el-GR" sz="1200" b="1"/>
                <a:t>Εκατ</a:t>
              </a:r>
              <a:r>
                <a:rPr lang="en-US" sz="1200" b="1"/>
                <a:t>.</a:t>
              </a:r>
              <a:r>
                <a:rPr lang="en-US" sz="2800" b="1"/>
                <a:t> </a:t>
              </a:r>
            </a:p>
          </p:txBody>
        </p:sp>
        <p:sp>
          <p:nvSpPr>
            <p:cNvPr id="1497138" name="Text Box 50"/>
            <p:cNvSpPr txBox="1">
              <a:spLocks noChangeArrowheads="1"/>
            </p:cNvSpPr>
            <p:nvPr/>
          </p:nvSpPr>
          <p:spPr bwMode="auto">
            <a:xfrm>
              <a:off x="2038" y="2484"/>
              <a:ext cx="90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3 </a:t>
              </a:r>
              <a:r>
                <a:rPr lang="el-GR" sz="1200" b="1"/>
                <a:t>μέρες</a:t>
              </a:r>
              <a:r>
                <a:rPr lang="en-US" sz="1200" b="1"/>
                <a:t>=2 </a:t>
              </a:r>
              <a:r>
                <a:rPr lang="el-GR" sz="1200" b="1"/>
                <a:t>Εκατ</a:t>
              </a:r>
              <a:r>
                <a:rPr lang="en-US" sz="1200" b="1"/>
                <a:t>. </a:t>
              </a:r>
            </a:p>
          </p:txBody>
        </p:sp>
        <p:sp>
          <p:nvSpPr>
            <p:cNvPr id="1497139" name="Text Box 51"/>
            <p:cNvSpPr txBox="1">
              <a:spLocks noChangeArrowheads="1"/>
            </p:cNvSpPr>
            <p:nvPr/>
          </p:nvSpPr>
          <p:spPr bwMode="auto">
            <a:xfrm>
              <a:off x="3054" y="2482"/>
              <a:ext cx="90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3 </a:t>
              </a:r>
              <a:r>
                <a:rPr lang="el-GR" sz="1200" b="1"/>
                <a:t>μέρες</a:t>
              </a:r>
              <a:r>
                <a:rPr lang="en-US" sz="1200" b="1"/>
                <a:t>=3 </a:t>
              </a:r>
              <a:r>
                <a:rPr lang="el-GR" sz="1200" b="1"/>
                <a:t>Εκατ</a:t>
              </a:r>
              <a:r>
                <a:rPr lang="en-US" sz="1200" b="1"/>
                <a:t>. </a:t>
              </a:r>
            </a:p>
          </p:txBody>
        </p:sp>
        <p:sp>
          <p:nvSpPr>
            <p:cNvPr id="1497140" name="Text Box 52"/>
            <p:cNvSpPr txBox="1">
              <a:spLocks noChangeArrowheads="1"/>
            </p:cNvSpPr>
            <p:nvPr/>
          </p:nvSpPr>
          <p:spPr bwMode="auto">
            <a:xfrm>
              <a:off x="4078" y="2491"/>
              <a:ext cx="88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4 </a:t>
              </a:r>
              <a:r>
                <a:rPr lang="el-GR" sz="1200" b="1"/>
                <a:t>μέρες</a:t>
              </a:r>
              <a:r>
                <a:rPr lang="en-US" sz="1200" b="1"/>
                <a:t>=5 </a:t>
              </a:r>
              <a:r>
                <a:rPr lang="el-GR" sz="1200" b="1"/>
                <a:t>Εκατ</a:t>
              </a:r>
              <a:r>
                <a:rPr lang="en-US" sz="1200" b="1"/>
                <a:t>.</a:t>
              </a:r>
            </a:p>
          </p:txBody>
        </p:sp>
      </p:grpSp>
      <p:sp>
        <p:nvSpPr>
          <p:cNvPr id="1497141" name="Text Box 53"/>
          <p:cNvSpPr txBox="1">
            <a:spLocks noChangeArrowheads="1"/>
          </p:cNvSpPr>
          <p:nvPr/>
        </p:nvSpPr>
        <p:spPr bwMode="auto">
          <a:xfrm>
            <a:off x="7820025" y="3903663"/>
            <a:ext cx="1370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4 </a:t>
            </a:r>
            <a:r>
              <a:rPr lang="el-GR" sz="1200" b="1"/>
              <a:t>μέρες=</a:t>
            </a:r>
            <a:r>
              <a:rPr lang="en-US" sz="1200" b="1"/>
              <a:t>8 </a:t>
            </a:r>
            <a:r>
              <a:rPr lang="el-GR" sz="1200" b="1"/>
              <a:t>Εκατ.</a:t>
            </a:r>
            <a:r>
              <a:rPr lang="en-US" sz="1200" b="1"/>
              <a:t> </a:t>
            </a:r>
          </a:p>
        </p:txBody>
      </p:sp>
      <p:sp>
        <p:nvSpPr>
          <p:cNvPr id="1497142" name="AutoShape 54"/>
          <p:cNvSpPr>
            <a:spLocks noChangeArrowheads="1"/>
          </p:cNvSpPr>
          <p:nvPr/>
        </p:nvSpPr>
        <p:spPr bwMode="auto">
          <a:xfrm>
            <a:off x="3582988" y="4348163"/>
            <a:ext cx="3922712" cy="233362"/>
          </a:xfrm>
          <a:prstGeom prst="rightArrow">
            <a:avLst>
              <a:gd name="adj1" fmla="val 100000"/>
              <a:gd name="adj2" fmla="val 309187"/>
            </a:avLst>
          </a:prstGeom>
          <a:gradFill rotWithShape="1">
            <a:gsLst>
              <a:gs pos="0">
                <a:srgbClr val="A50021">
                  <a:gamma/>
                  <a:tint val="40392"/>
                  <a:invGamma/>
                </a:srgbClr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200" b="1" dirty="0" smtClean="0"/>
              <a:t>ΧΔΠ</a:t>
            </a:r>
            <a:r>
              <a:rPr lang="en-US" sz="1200" b="1" dirty="0" smtClean="0"/>
              <a:t>20 </a:t>
            </a:r>
            <a:r>
              <a:rPr lang="el-GR" sz="1200" b="1" dirty="0"/>
              <a:t>μέρες</a:t>
            </a:r>
            <a:r>
              <a:rPr lang="en-US" sz="1200" b="1" dirty="0"/>
              <a:t>= 20 Mill.</a:t>
            </a:r>
            <a:r>
              <a:rPr lang="en-US" sz="2800" b="1" dirty="0"/>
              <a:t> </a:t>
            </a:r>
          </a:p>
          <a:p>
            <a:pPr algn="ctr" eaLnBrk="1" hangingPunct="1"/>
            <a:endParaRPr lang="en-US" sz="1200" b="1" dirty="0"/>
          </a:p>
        </p:txBody>
      </p:sp>
      <p:sp>
        <p:nvSpPr>
          <p:cNvPr id="1497144" name="Text Box 56"/>
          <p:cNvSpPr txBox="1">
            <a:spLocks noChangeArrowheads="1"/>
          </p:cNvSpPr>
          <p:nvPr/>
        </p:nvSpPr>
        <p:spPr bwMode="auto">
          <a:xfrm>
            <a:off x="1771713" y="0"/>
            <a:ext cx="7091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 </a:t>
            </a:r>
            <a:r>
              <a:rPr lang="el-GR" dirty="0">
                <a:solidFill>
                  <a:srgbClr val="A50021"/>
                </a:solidFill>
              </a:rPr>
              <a:t>Υψηλοί χρόνοι </a:t>
            </a:r>
            <a:r>
              <a:rPr lang="el-GR" dirty="0" smtClean="0">
                <a:solidFill>
                  <a:srgbClr val="A50021"/>
                </a:solidFill>
              </a:rPr>
              <a:t>διέλευσης </a:t>
            </a:r>
            <a:r>
              <a:rPr lang="el-GR" dirty="0">
                <a:solidFill>
                  <a:srgbClr val="A50021"/>
                </a:solidFill>
              </a:rPr>
              <a:t>στην παραγωγή</a:t>
            </a:r>
            <a:r>
              <a:rPr lang="en-US" dirty="0">
                <a:solidFill>
                  <a:srgbClr val="A50021"/>
                </a:solidFill>
              </a:rPr>
              <a:t>, </a:t>
            </a:r>
          </a:p>
          <a:p>
            <a:pPr algn="r"/>
            <a:r>
              <a:rPr lang="el-GR" dirty="0">
                <a:solidFill>
                  <a:srgbClr val="A50021"/>
                </a:solidFill>
              </a:rPr>
              <a:t>οδηγούν σε αυξημένα κόστη και </a:t>
            </a:r>
            <a:r>
              <a:rPr lang="el-GR" dirty="0" smtClean="0">
                <a:solidFill>
                  <a:srgbClr val="A50021"/>
                </a:solidFill>
              </a:rPr>
              <a:t>μικρότερη </a:t>
            </a:r>
            <a:r>
              <a:rPr lang="el-GR" dirty="0">
                <a:solidFill>
                  <a:srgbClr val="A50021"/>
                </a:solidFill>
              </a:rPr>
              <a:t>ευελιξία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1497146" name="Text Box 58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AutoShape 2"/>
          <p:cNvSpPr>
            <a:spLocks noChangeArrowheads="1"/>
          </p:cNvSpPr>
          <p:nvPr/>
        </p:nvSpPr>
        <p:spPr bwMode="auto">
          <a:xfrm rot="5400000" flipH="1">
            <a:off x="3515519" y="2643981"/>
            <a:ext cx="914400" cy="1214438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r>
              <a:rPr lang="el-GR" sz="1000"/>
              <a:t>διάτρηση</a:t>
            </a:r>
            <a:endParaRPr lang="en-US" sz="1000"/>
          </a:p>
        </p:txBody>
      </p:sp>
      <p:sp>
        <p:nvSpPr>
          <p:cNvPr id="1499139" name="AutoShape 3"/>
          <p:cNvSpPr>
            <a:spLocks noChangeArrowheads="1"/>
          </p:cNvSpPr>
          <p:nvPr/>
        </p:nvSpPr>
        <p:spPr bwMode="auto">
          <a:xfrm rot="5400000" flipH="1">
            <a:off x="4526757" y="2643981"/>
            <a:ext cx="914400" cy="1214437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r>
              <a:rPr lang="el-GR" sz="1000"/>
              <a:t>τρόχισμα</a:t>
            </a:r>
            <a:endParaRPr lang="en-US" sz="1000"/>
          </a:p>
        </p:txBody>
      </p:sp>
      <p:sp>
        <p:nvSpPr>
          <p:cNvPr id="1499140" name="AutoShape 4"/>
          <p:cNvSpPr>
            <a:spLocks noChangeArrowheads="1"/>
          </p:cNvSpPr>
          <p:nvPr/>
        </p:nvSpPr>
        <p:spPr bwMode="auto">
          <a:xfrm rot="5400000" flipH="1">
            <a:off x="5531644" y="2643981"/>
            <a:ext cx="914400" cy="1214438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r>
              <a:rPr lang="el-GR" sz="1000"/>
              <a:t>τελειοποίηση</a:t>
            </a:r>
            <a:endParaRPr lang="en-US" sz="1000"/>
          </a:p>
        </p:txBody>
      </p:sp>
      <p:sp>
        <p:nvSpPr>
          <p:cNvPr id="1499141" name="AutoShape 5"/>
          <p:cNvSpPr>
            <a:spLocks noChangeArrowheads="1"/>
          </p:cNvSpPr>
          <p:nvPr/>
        </p:nvSpPr>
        <p:spPr bwMode="auto">
          <a:xfrm rot="5400000" flipH="1">
            <a:off x="6552407" y="2643981"/>
            <a:ext cx="914400" cy="1214437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el-GR" sz="1000"/>
              <a:t>συναρμολόγηση</a:t>
            </a:r>
            <a:endParaRPr lang="en-US" sz="1000"/>
          </a:p>
        </p:txBody>
      </p:sp>
      <p:sp>
        <p:nvSpPr>
          <p:cNvPr id="1499143" name="Text Box 7"/>
          <p:cNvSpPr txBox="1">
            <a:spLocks noChangeArrowheads="1"/>
          </p:cNvSpPr>
          <p:nvPr/>
        </p:nvSpPr>
        <p:spPr bwMode="auto">
          <a:xfrm>
            <a:off x="4172377" y="5856288"/>
            <a:ext cx="4709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</a:rPr>
              <a:t>…</a:t>
            </a:r>
            <a:r>
              <a:rPr lang="el-GR" dirty="0">
                <a:solidFill>
                  <a:srgbClr val="800000"/>
                </a:solidFill>
              </a:rPr>
              <a:t>οδηγεί σε λιγότερα αποθέματα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  <a:p>
            <a:pPr algn="r"/>
            <a:r>
              <a:rPr lang="el-GR" dirty="0">
                <a:solidFill>
                  <a:srgbClr val="800000"/>
                </a:solidFill>
              </a:rPr>
              <a:t>και </a:t>
            </a:r>
            <a:r>
              <a:rPr lang="el-GR" dirty="0" smtClean="0">
                <a:solidFill>
                  <a:srgbClr val="800000"/>
                </a:solidFill>
              </a:rPr>
              <a:t>μεγαλύτερη </a:t>
            </a:r>
            <a:r>
              <a:rPr lang="el-GR" dirty="0">
                <a:solidFill>
                  <a:srgbClr val="800000"/>
                </a:solidFill>
              </a:rPr>
              <a:t>ευελιξία</a:t>
            </a:r>
            <a:endParaRPr lang="en-US" sz="1600" b="1" dirty="0">
              <a:solidFill>
                <a:srgbClr val="800000"/>
              </a:solidFill>
            </a:endParaRPr>
          </a:p>
        </p:txBody>
      </p:sp>
      <p:grpSp>
        <p:nvGrpSpPr>
          <p:cNvPr id="1499144" name="Group 8"/>
          <p:cNvGrpSpPr>
            <a:grpSpLocks/>
          </p:cNvGrpSpPr>
          <p:nvPr/>
        </p:nvGrpSpPr>
        <p:grpSpPr bwMode="auto">
          <a:xfrm>
            <a:off x="2887663" y="3792538"/>
            <a:ext cx="873125" cy="830262"/>
            <a:chOff x="523" y="2197"/>
            <a:chExt cx="550" cy="523"/>
          </a:xfrm>
        </p:grpSpPr>
        <p:sp>
          <p:nvSpPr>
            <p:cNvPr id="1499145" name="Rectangle 9"/>
            <p:cNvSpPr>
              <a:spLocks noChangeArrowheads="1"/>
            </p:cNvSpPr>
            <p:nvPr/>
          </p:nvSpPr>
          <p:spPr bwMode="auto">
            <a:xfrm>
              <a:off x="616" y="2197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46" name="Rectangle 10"/>
            <p:cNvSpPr>
              <a:spLocks noChangeArrowheads="1"/>
            </p:cNvSpPr>
            <p:nvPr/>
          </p:nvSpPr>
          <p:spPr bwMode="auto">
            <a:xfrm>
              <a:off x="739" y="2197"/>
              <a:ext cx="124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47" name="Rectangle 11"/>
            <p:cNvSpPr>
              <a:spLocks noChangeArrowheads="1"/>
            </p:cNvSpPr>
            <p:nvPr/>
          </p:nvSpPr>
          <p:spPr bwMode="auto">
            <a:xfrm>
              <a:off x="863" y="2197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48" name="Text Box 12"/>
            <p:cNvSpPr txBox="1">
              <a:spLocks noChangeArrowheads="1"/>
            </p:cNvSpPr>
            <p:nvPr/>
          </p:nvSpPr>
          <p:spPr bwMode="auto">
            <a:xfrm>
              <a:off x="523" y="2317"/>
              <a:ext cx="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en-US" sz="1200" b="1"/>
                <a:t>1 </a:t>
              </a:r>
              <a:r>
                <a:rPr lang="el-GR" sz="1200" b="1"/>
                <a:t>μέρα</a:t>
              </a:r>
              <a:endParaRPr lang="en-US" sz="1200" b="1"/>
            </a:p>
            <a:p>
              <a:pPr algn="ctr"/>
              <a:r>
                <a:rPr lang="en-US" sz="1200" b="1"/>
                <a:t>=</a:t>
              </a:r>
            </a:p>
            <a:p>
              <a:pPr algn="ctr"/>
              <a:r>
                <a:rPr lang="en-US" sz="1200" b="1"/>
                <a:t>0,3 </a:t>
              </a:r>
              <a:r>
                <a:rPr lang="el-GR" sz="1200" b="1"/>
                <a:t>Εκατ</a:t>
              </a:r>
              <a:r>
                <a:rPr lang="en-US" sz="1200" b="1"/>
                <a:t>. </a:t>
              </a:r>
            </a:p>
          </p:txBody>
        </p:sp>
      </p:grpSp>
      <p:grpSp>
        <p:nvGrpSpPr>
          <p:cNvPr id="1499149" name="Group 13"/>
          <p:cNvGrpSpPr>
            <a:grpSpLocks/>
          </p:cNvGrpSpPr>
          <p:nvPr/>
        </p:nvGrpSpPr>
        <p:grpSpPr bwMode="auto">
          <a:xfrm>
            <a:off x="3948113" y="3789363"/>
            <a:ext cx="873125" cy="833437"/>
            <a:chOff x="1591" y="2195"/>
            <a:chExt cx="550" cy="525"/>
          </a:xfrm>
        </p:grpSpPr>
        <p:sp>
          <p:nvSpPr>
            <p:cNvPr id="1499150" name="Rectangle 14"/>
            <p:cNvSpPr>
              <a:spLocks noChangeArrowheads="1"/>
            </p:cNvSpPr>
            <p:nvPr/>
          </p:nvSpPr>
          <p:spPr bwMode="auto">
            <a:xfrm>
              <a:off x="1680" y="2195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51" name="Rectangle 15"/>
            <p:cNvSpPr>
              <a:spLocks noChangeArrowheads="1"/>
            </p:cNvSpPr>
            <p:nvPr/>
          </p:nvSpPr>
          <p:spPr bwMode="auto">
            <a:xfrm>
              <a:off x="1803" y="2195"/>
              <a:ext cx="124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52" name="Rectangle 16"/>
            <p:cNvSpPr>
              <a:spLocks noChangeArrowheads="1"/>
            </p:cNvSpPr>
            <p:nvPr/>
          </p:nvSpPr>
          <p:spPr bwMode="auto">
            <a:xfrm>
              <a:off x="1927" y="2195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53" name="Text Box 17"/>
            <p:cNvSpPr txBox="1">
              <a:spLocks noChangeArrowheads="1"/>
            </p:cNvSpPr>
            <p:nvPr/>
          </p:nvSpPr>
          <p:spPr bwMode="auto">
            <a:xfrm>
              <a:off x="1591" y="2317"/>
              <a:ext cx="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0,5 </a:t>
              </a:r>
              <a:r>
                <a:rPr lang="el-GR" sz="1200" b="1"/>
                <a:t>μέρα</a:t>
              </a:r>
              <a:endParaRPr lang="en-US" sz="1200" b="1"/>
            </a:p>
            <a:p>
              <a:pPr algn="ctr"/>
              <a:r>
                <a:rPr lang="en-US" sz="1200" b="1"/>
                <a:t>=</a:t>
              </a:r>
            </a:p>
            <a:p>
              <a:pPr algn="ctr"/>
              <a:r>
                <a:rPr lang="en-US" sz="1200" b="1"/>
                <a:t>0,3 </a:t>
              </a:r>
              <a:r>
                <a:rPr lang="el-GR" sz="1200" b="1"/>
                <a:t>Εκατ</a:t>
              </a:r>
              <a:r>
                <a:rPr lang="en-US" sz="1200" b="1"/>
                <a:t>. </a:t>
              </a:r>
            </a:p>
          </p:txBody>
        </p:sp>
      </p:grpSp>
      <p:grpSp>
        <p:nvGrpSpPr>
          <p:cNvPr id="1499154" name="Group 18"/>
          <p:cNvGrpSpPr>
            <a:grpSpLocks/>
          </p:cNvGrpSpPr>
          <p:nvPr/>
        </p:nvGrpSpPr>
        <p:grpSpPr bwMode="auto">
          <a:xfrm>
            <a:off x="4964113" y="3786188"/>
            <a:ext cx="873125" cy="833437"/>
            <a:chOff x="2599" y="2193"/>
            <a:chExt cx="550" cy="525"/>
          </a:xfrm>
        </p:grpSpPr>
        <p:sp>
          <p:nvSpPr>
            <p:cNvPr id="1499155" name="Rectangle 19"/>
            <p:cNvSpPr>
              <a:spLocks noChangeArrowheads="1"/>
            </p:cNvSpPr>
            <p:nvPr/>
          </p:nvSpPr>
          <p:spPr bwMode="auto">
            <a:xfrm>
              <a:off x="2688" y="2193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56" name="Rectangle 20"/>
            <p:cNvSpPr>
              <a:spLocks noChangeArrowheads="1"/>
            </p:cNvSpPr>
            <p:nvPr/>
          </p:nvSpPr>
          <p:spPr bwMode="auto">
            <a:xfrm>
              <a:off x="2811" y="2193"/>
              <a:ext cx="124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57" name="Rectangle 21"/>
            <p:cNvSpPr>
              <a:spLocks noChangeArrowheads="1"/>
            </p:cNvSpPr>
            <p:nvPr/>
          </p:nvSpPr>
          <p:spPr bwMode="auto">
            <a:xfrm>
              <a:off x="2935" y="2193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58" name="Text Box 22"/>
            <p:cNvSpPr txBox="1">
              <a:spLocks noChangeArrowheads="1"/>
            </p:cNvSpPr>
            <p:nvPr/>
          </p:nvSpPr>
          <p:spPr bwMode="auto">
            <a:xfrm>
              <a:off x="2599" y="2315"/>
              <a:ext cx="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0,5 </a:t>
              </a:r>
              <a:r>
                <a:rPr lang="el-GR" sz="1200" b="1"/>
                <a:t>μέρα</a:t>
              </a:r>
              <a:endParaRPr lang="en-US" sz="1200" b="1"/>
            </a:p>
            <a:p>
              <a:pPr algn="ctr"/>
              <a:r>
                <a:rPr lang="en-US" sz="1200" b="1"/>
                <a:t>=</a:t>
              </a:r>
            </a:p>
            <a:p>
              <a:pPr algn="ctr"/>
              <a:r>
                <a:rPr lang="en-US" sz="1200" b="1"/>
                <a:t>0,5 </a:t>
              </a:r>
              <a:r>
                <a:rPr lang="el-GR" sz="1200" b="1"/>
                <a:t>Εκατ</a:t>
              </a:r>
              <a:r>
                <a:rPr lang="en-US" sz="1200" b="1"/>
                <a:t>. </a:t>
              </a:r>
            </a:p>
          </p:txBody>
        </p:sp>
      </p:grpSp>
      <p:grpSp>
        <p:nvGrpSpPr>
          <p:cNvPr id="1499159" name="Group 23"/>
          <p:cNvGrpSpPr>
            <a:grpSpLocks/>
          </p:cNvGrpSpPr>
          <p:nvPr/>
        </p:nvGrpSpPr>
        <p:grpSpPr bwMode="auto">
          <a:xfrm>
            <a:off x="5961063" y="3798888"/>
            <a:ext cx="830262" cy="833437"/>
            <a:chOff x="3619" y="2201"/>
            <a:chExt cx="523" cy="525"/>
          </a:xfrm>
        </p:grpSpPr>
        <p:sp>
          <p:nvSpPr>
            <p:cNvPr id="1499160" name="Rectangle 24"/>
            <p:cNvSpPr>
              <a:spLocks noChangeArrowheads="1"/>
            </p:cNvSpPr>
            <p:nvPr/>
          </p:nvSpPr>
          <p:spPr bwMode="auto">
            <a:xfrm>
              <a:off x="3704" y="2201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61" name="Rectangle 25"/>
            <p:cNvSpPr>
              <a:spLocks noChangeArrowheads="1"/>
            </p:cNvSpPr>
            <p:nvPr/>
          </p:nvSpPr>
          <p:spPr bwMode="auto">
            <a:xfrm>
              <a:off x="3827" y="2201"/>
              <a:ext cx="124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62" name="Rectangle 26"/>
            <p:cNvSpPr>
              <a:spLocks noChangeArrowheads="1"/>
            </p:cNvSpPr>
            <p:nvPr/>
          </p:nvSpPr>
          <p:spPr bwMode="auto">
            <a:xfrm>
              <a:off x="3951" y="2201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63" name="Text Box 27"/>
            <p:cNvSpPr txBox="1">
              <a:spLocks noChangeArrowheads="1"/>
            </p:cNvSpPr>
            <p:nvPr/>
          </p:nvSpPr>
          <p:spPr bwMode="auto">
            <a:xfrm>
              <a:off x="3619" y="2323"/>
              <a:ext cx="52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0,5 </a:t>
              </a:r>
              <a:r>
                <a:rPr lang="el-GR" sz="1200" b="1"/>
                <a:t>μέρα</a:t>
              </a:r>
              <a:endParaRPr lang="en-US" sz="1200" b="1"/>
            </a:p>
            <a:p>
              <a:pPr algn="ctr"/>
              <a:r>
                <a:rPr lang="en-US" sz="1200" b="1"/>
                <a:t>=</a:t>
              </a:r>
            </a:p>
            <a:p>
              <a:pPr algn="ctr"/>
              <a:r>
                <a:rPr lang="en-US" sz="1200" b="1"/>
                <a:t>0,6 </a:t>
              </a:r>
              <a:r>
                <a:rPr lang="el-GR" sz="1200" b="1"/>
                <a:t>Εκατ.</a:t>
              </a:r>
              <a:endParaRPr lang="en-US" sz="1200" b="1"/>
            </a:p>
          </p:txBody>
        </p:sp>
      </p:grpSp>
      <p:grpSp>
        <p:nvGrpSpPr>
          <p:cNvPr id="1499164" name="Group 28"/>
          <p:cNvGrpSpPr>
            <a:grpSpLocks/>
          </p:cNvGrpSpPr>
          <p:nvPr/>
        </p:nvGrpSpPr>
        <p:grpSpPr bwMode="auto">
          <a:xfrm>
            <a:off x="7038975" y="3798888"/>
            <a:ext cx="787400" cy="833437"/>
            <a:chOff x="4722" y="2201"/>
            <a:chExt cx="496" cy="525"/>
          </a:xfrm>
        </p:grpSpPr>
        <p:sp>
          <p:nvSpPr>
            <p:cNvPr id="1499165" name="Rectangle 29"/>
            <p:cNvSpPr>
              <a:spLocks noChangeArrowheads="1"/>
            </p:cNvSpPr>
            <p:nvPr/>
          </p:nvSpPr>
          <p:spPr bwMode="auto">
            <a:xfrm>
              <a:off x="4792" y="2201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66" name="Rectangle 30"/>
            <p:cNvSpPr>
              <a:spLocks noChangeArrowheads="1"/>
            </p:cNvSpPr>
            <p:nvPr/>
          </p:nvSpPr>
          <p:spPr bwMode="auto">
            <a:xfrm>
              <a:off x="4915" y="2201"/>
              <a:ext cx="124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67" name="Rectangle 31"/>
            <p:cNvSpPr>
              <a:spLocks noChangeArrowheads="1"/>
            </p:cNvSpPr>
            <p:nvPr/>
          </p:nvSpPr>
          <p:spPr bwMode="auto">
            <a:xfrm>
              <a:off x="5039" y="2201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9168" name="Text Box 32"/>
            <p:cNvSpPr txBox="1">
              <a:spLocks noChangeArrowheads="1"/>
            </p:cNvSpPr>
            <p:nvPr/>
          </p:nvSpPr>
          <p:spPr bwMode="auto">
            <a:xfrm>
              <a:off x="4722" y="2323"/>
              <a:ext cx="49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0,5 </a:t>
              </a:r>
              <a:r>
                <a:rPr lang="el-GR" sz="1200" b="1"/>
                <a:t>μέρα</a:t>
              </a:r>
              <a:endParaRPr lang="en-US" sz="1200" b="1"/>
            </a:p>
            <a:p>
              <a:r>
                <a:rPr lang="en-US" sz="1200" b="1"/>
                <a:t>=</a:t>
              </a:r>
            </a:p>
            <a:p>
              <a:r>
                <a:rPr lang="en-US" sz="1200" b="1"/>
                <a:t>1 </a:t>
              </a:r>
              <a:r>
                <a:rPr lang="el-GR" sz="1200" b="1"/>
                <a:t>Εκατ</a:t>
              </a:r>
              <a:r>
                <a:rPr lang="en-US" sz="1200" b="1"/>
                <a:t>l.</a:t>
              </a:r>
            </a:p>
          </p:txBody>
        </p:sp>
      </p:grpSp>
      <p:grpSp>
        <p:nvGrpSpPr>
          <p:cNvPr id="1499169" name="Group 33"/>
          <p:cNvGrpSpPr>
            <a:grpSpLocks/>
          </p:cNvGrpSpPr>
          <p:nvPr/>
        </p:nvGrpSpPr>
        <p:grpSpPr bwMode="auto">
          <a:xfrm>
            <a:off x="5122863" y="4876800"/>
            <a:ext cx="392112" cy="427038"/>
            <a:chOff x="683" y="2096"/>
            <a:chExt cx="247" cy="269"/>
          </a:xfrm>
        </p:grpSpPr>
        <p:grpSp>
          <p:nvGrpSpPr>
            <p:cNvPr id="1499170" name="Group 34"/>
            <p:cNvGrpSpPr>
              <a:grpSpLocks/>
            </p:cNvGrpSpPr>
            <p:nvPr/>
          </p:nvGrpSpPr>
          <p:grpSpPr bwMode="auto">
            <a:xfrm>
              <a:off x="683" y="2231"/>
              <a:ext cx="247" cy="134"/>
              <a:chOff x="2440" y="1408"/>
              <a:chExt cx="352" cy="192"/>
            </a:xfrm>
          </p:grpSpPr>
          <p:sp>
            <p:nvSpPr>
              <p:cNvPr id="1499171" name="Rectangle 35"/>
              <p:cNvSpPr>
                <a:spLocks noChangeArrowheads="1"/>
              </p:cNvSpPr>
              <p:nvPr/>
            </p:nvSpPr>
            <p:spPr bwMode="auto">
              <a:xfrm>
                <a:off x="2440" y="1408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9172" name="Rectangle 36"/>
              <p:cNvSpPr>
                <a:spLocks noChangeArrowheads="1"/>
              </p:cNvSpPr>
              <p:nvPr/>
            </p:nvSpPr>
            <p:spPr bwMode="auto">
              <a:xfrm>
                <a:off x="2616" y="1408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499173" name="Rectangle 37"/>
            <p:cNvSpPr>
              <a:spLocks noChangeArrowheads="1"/>
            </p:cNvSpPr>
            <p:nvPr/>
          </p:nvSpPr>
          <p:spPr bwMode="auto">
            <a:xfrm>
              <a:off x="751" y="2096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499174" name="Group 38"/>
          <p:cNvGrpSpPr>
            <a:grpSpLocks/>
          </p:cNvGrpSpPr>
          <p:nvPr/>
        </p:nvGrpSpPr>
        <p:grpSpPr bwMode="auto">
          <a:xfrm>
            <a:off x="5110163" y="4886325"/>
            <a:ext cx="392112" cy="427038"/>
            <a:chOff x="1747" y="2094"/>
            <a:chExt cx="247" cy="269"/>
          </a:xfrm>
        </p:grpSpPr>
        <p:grpSp>
          <p:nvGrpSpPr>
            <p:cNvPr id="1499175" name="Group 39"/>
            <p:cNvGrpSpPr>
              <a:grpSpLocks/>
            </p:cNvGrpSpPr>
            <p:nvPr/>
          </p:nvGrpSpPr>
          <p:grpSpPr bwMode="auto">
            <a:xfrm>
              <a:off x="1747" y="2229"/>
              <a:ext cx="247" cy="134"/>
              <a:chOff x="2440" y="1408"/>
              <a:chExt cx="352" cy="192"/>
            </a:xfrm>
          </p:grpSpPr>
          <p:sp>
            <p:nvSpPr>
              <p:cNvPr id="1499176" name="Rectangle 40"/>
              <p:cNvSpPr>
                <a:spLocks noChangeArrowheads="1"/>
              </p:cNvSpPr>
              <p:nvPr/>
            </p:nvSpPr>
            <p:spPr bwMode="auto">
              <a:xfrm>
                <a:off x="2440" y="1408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9177" name="Rectangle 41"/>
              <p:cNvSpPr>
                <a:spLocks noChangeArrowheads="1"/>
              </p:cNvSpPr>
              <p:nvPr/>
            </p:nvSpPr>
            <p:spPr bwMode="auto">
              <a:xfrm>
                <a:off x="2616" y="1408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499178" name="Rectangle 42"/>
            <p:cNvSpPr>
              <a:spLocks noChangeArrowheads="1"/>
            </p:cNvSpPr>
            <p:nvPr/>
          </p:nvSpPr>
          <p:spPr bwMode="auto">
            <a:xfrm>
              <a:off x="1815" y="2094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499179" name="Group 43"/>
          <p:cNvGrpSpPr>
            <a:grpSpLocks/>
          </p:cNvGrpSpPr>
          <p:nvPr/>
        </p:nvGrpSpPr>
        <p:grpSpPr bwMode="auto">
          <a:xfrm>
            <a:off x="5097463" y="4883150"/>
            <a:ext cx="392112" cy="427038"/>
            <a:chOff x="2755" y="2092"/>
            <a:chExt cx="247" cy="269"/>
          </a:xfrm>
        </p:grpSpPr>
        <p:grpSp>
          <p:nvGrpSpPr>
            <p:cNvPr id="1499180" name="Group 44"/>
            <p:cNvGrpSpPr>
              <a:grpSpLocks/>
            </p:cNvGrpSpPr>
            <p:nvPr/>
          </p:nvGrpSpPr>
          <p:grpSpPr bwMode="auto">
            <a:xfrm>
              <a:off x="2755" y="2227"/>
              <a:ext cx="247" cy="134"/>
              <a:chOff x="2440" y="1408"/>
              <a:chExt cx="352" cy="192"/>
            </a:xfrm>
          </p:grpSpPr>
          <p:sp>
            <p:nvSpPr>
              <p:cNvPr id="1499181" name="Rectangle 45"/>
              <p:cNvSpPr>
                <a:spLocks noChangeArrowheads="1"/>
              </p:cNvSpPr>
              <p:nvPr/>
            </p:nvSpPr>
            <p:spPr bwMode="auto">
              <a:xfrm>
                <a:off x="2440" y="1408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9182" name="Rectangle 46"/>
              <p:cNvSpPr>
                <a:spLocks noChangeArrowheads="1"/>
              </p:cNvSpPr>
              <p:nvPr/>
            </p:nvSpPr>
            <p:spPr bwMode="auto">
              <a:xfrm>
                <a:off x="2616" y="1408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499183" name="Rectangle 47"/>
            <p:cNvSpPr>
              <a:spLocks noChangeArrowheads="1"/>
            </p:cNvSpPr>
            <p:nvPr/>
          </p:nvSpPr>
          <p:spPr bwMode="auto">
            <a:xfrm>
              <a:off x="2823" y="2092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499184" name="Group 48"/>
          <p:cNvGrpSpPr>
            <a:grpSpLocks/>
          </p:cNvGrpSpPr>
          <p:nvPr/>
        </p:nvGrpSpPr>
        <p:grpSpPr bwMode="auto">
          <a:xfrm>
            <a:off x="5033963" y="4883150"/>
            <a:ext cx="392112" cy="427038"/>
            <a:chOff x="3771" y="2100"/>
            <a:chExt cx="247" cy="269"/>
          </a:xfrm>
        </p:grpSpPr>
        <p:grpSp>
          <p:nvGrpSpPr>
            <p:cNvPr id="1499185" name="Group 49"/>
            <p:cNvGrpSpPr>
              <a:grpSpLocks/>
            </p:cNvGrpSpPr>
            <p:nvPr/>
          </p:nvGrpSpPr>
          <p:grpSpPr bwMode="auto">
            <a:xfrm>
              <a:off x="3771" y="2235"/>
              <a:ext cx="247" cy="134"/>
              <a:chOff x="2440" y="1408"/>
              <a:chExt cx="352" cy="192"/>
            </a:xfrm>
          </p:grpSpPr>
          <p:sp>
            <p:nvSpPr>
              <p:cNvPr id="1499186" name="Rectangle 50"/>
              <p:cNvSpPr>
                <a:spLocks noChangeArrowheads="1"/>
              </p:cNvSpPr>
              <p:nvPr/>
            </p:nvSpPr>
            <p:spPr bwMode="auto">
              <a:xfrm>
                <a:off x="2440" y="1408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9187" name="Rectangle 51"/>
              <p:cNvSpPr>
                <a:spLocks noChangeArrowheads="1"/>
              </p:cNvSpPr>
              <p:nvPr/>
            </p:nvSpPr>
            <p:spPr bwMode="auto">
              <a:xfrm>
                <a:off x="2616" y="1408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499188" name="Rectangle 52"/>
            <p:cNvSpPr>
              <a:spLocks noChangeArrowheads="1"/>
            </p:cNvSpPr>
            <p:nvPr/>
          </p:nvSpPr>
          <p:spPr bwMode="auto">
            <a:xfrm>
              <a:off x="3839" y="2100"/>
              <a:ext cx="123" cy="1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99189" name="Text Box 53"/>
          <p:cNvSpPr txBox="1">
            <a:spLocks noChangeArrowheads="1"/>
          </p:cNvSpPr>
          <p:nvPr/>
        </p:nvSpPr>
        <p:spPr bwMode="auto">
          <a:xfrm>
            <a:off x="4530725" y="5303838"/>
            <a:ext cx="162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17 </a:t>
            </a:r>
            <a:r>
              <a:rPr lang="el-GR" sz="1200" b="1"/>
              <a:t>μέρες</a:t>
            </a:r>
            <a:r>
              <a:rPr lang="en-US" sz="1200" b="1"/>
              <a:t>=17,3 </a:t>
            </a:r>
            <a:r>
              <a:rPr lang="el-GR" sz="1200" b="1"/>
              <a:t>Εκατ.</a:t>
            </a:r>
            <a:endParaRPr lang="en-US" sz="1200" b="1"/>
          </a:p>
        </p:txBody>
      </p:sp>
      <p:sp>
        <p:nvSpPr>
          <p:cNvPr id="1499190" name="AutoShape 54"/>
          <p:cNvSpPr>
            <a:spLocks noChangeArrowheads="1"/>
          </p:cNvSpPr>
          <p:nvPr/>
        </p:nvSpPr>
        <p:spPr bwMode="auto">
          <a:xfrm>
            <a:off x="3544888" y="2074863"/>
            <a:ext cx="3922712" cy="233362"/>
          </a:xfrm>
          <a:prstGeom prst="rightArrow">
            <a:avLst>
              <a:gd name="adj1" fmla="val 100000"/>
              <a:gd name="adj2" fmla="val 309187"/>
            </a:avLst>
          </a:prstGeom>
          <a:gradFill rotWithShape="1">
            <a:gsLst>
              <a:gs pos="0">
                <a:srgbClr val="A50021">
                  <a:gamma/>
                  <a:tint val="40392"/>
                  <a:invGamma/>
                </a:srgbClr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1"/>
              <a:t>3 </a:t>
            </a:r>
            <a:r>
              <a:rPr lang="el-GR" sz="1200" b="1"/>
              <a:t>μέρες ΧΠΠ</a:t>
            </a:r>
            <a:endParaRPr lang="en-US" sz="1200" b="1"/>
          </a:p>
        </p:txBody>
      </p:sp>
      <p:sp>
        <p:nvSpPr>
          <p:cNvPr id="1499192" name="Text Box 56"/>
          <p:cNvSpPr txBox="1">
            <a:spLocks noChangeArrowheads="1"/>
          </p:cNvSpPr>
          <p:nvPr/>
        </p:nvSpPr>
        <p:spPr bwMode="auto">
          <a:xfrm>
            <a:off x="3138488" y="12700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dirty="0">
                <a:solidFill>
                  <a:srgbClr val="A50021"/>
                </a:solidFill>
              </a:rPr>
              <a:t>Μείωση του</a:t>
            </a:r>
            <a:r>
              <a:rPr lang="en-US" dirty="0">
                <a:solidFill>
                  <a:srgbClr val="990033"/>
                </a:solidFill>
              </a:rPr>
              <a:t> WIP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l-GR" dirty="0">
                <a:solidFill>
                  <a:srgbClr val="A50021"/>
                </a:solidFill>
              </a:rPr>
              <a:t>μέσω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l-GR" dirty="0">
                <a:solidFill>
                  <a:srgbClr val="A50021"/>
                </a:solidFill>
              </a:rPr>
              <a:t>μείωσης του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l-GR" dirty="0" smtClean="0">
                <a:solidFill>
                  <a:srgbClr val="A50021"/>
                </a:solidFill>
              </a:rPr>
              <a:t>Χ</a:t>
            </a:r>
            <a:r>
              <a:rPr lang="el-GR" dirty="0">
                <a:solidFill>
                  <a:srgbClr val="A50021"/>
                </a:solidFill>
              </a:rPr>
              <a:t>Δ</a:t>
            </a:r>
            <a:r>
              <a:rPr lang="el-GR" dirty="0" smtClean="0">
                <a:solidFill>
                  <a:srgbClr val="A50021"/>
                </a:solidFill>
              </a:rPr>
              <a:t>Π</a:t>
            </a:r>
            <a:r>
              <a:rPr lang="en-US" dirty="0">
                <a:solidFill>
                  <a:srgbClr val="A50021"/>
                </a:solidFill>
              </a:rPr>
              <a:t>…</a:t>
            </a:r>
            <a:endParaRPr lang="en-US" sz="2800" dirty="0">
              <a:solidFill>
                <a:srgbClr val="A50021"/>
              </a:solidFill>
            </a:endParaRPr>
          </a:p>
        </p:txBody>
      </p:sp>
      <p:sp>
        <p:nvSpPr>
          <p:cNvPr id="1499194" name="Text Box 58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3" name="Text Box 1027"/>
          <p:cNvSpPr txBox="1">
            <a:spLocks noChangeArrowheads="1"/>
          </p:cNvSpPr>
          <p:nvPr/>
        </p:nvSpPr>
        <p:spPr bwMode="auto">
          <a:xfrm>
            <a:off x="2219325" y="1284288"/>
            <a:ext cx="48216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0066"/>
                </a:solidFill>
              </a:rPr>
              <a:t>Πρώτες </a:t>
            </a:r>
            <a:r>
              <a:rPr lang="el-GR" dirty="0" smtClean="0">
                <a:solidFill>
                  <a:srgbClr val="000066"/>
                </a:solidFill>
              </a:rPr>
              <a:t>ύλες και εξαρτήματα</a:t>
            </a:r>
            <a:endParaRPr lang="el-GR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+ </a:t>
            </a:r>
            <a:r>
              <a:rPr lang="el-GR" dirty="0">
                <a:solidFill>
                  <a:srgbClr val="000066"/>
                </a:solidFill>
              </a:rPr>
              <a:t>Απόθεμα στην παραγωγή (</a:t>
            </a:r>
            <a:r>
              <a:rPr lang="en-GB" dirty="0">
                <a:solidFill>
                  <a:srgbClr val="000066"/>
                </a:solidFill>
              </a:rPr>
              <a:t>WIP)</a:t>
            </a:r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+ </a:t>
            </a:r>
            <a:r>
              <a:rPr lang="el-GR" dirty="0">
                <a:solidFill>
                  <a:srgbClr val="000066"/>
                </a:solidFill>
              </a:rPr>
              <a:t>Τελικά Προϊόντα</a:t>
            </a:r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+ </a:t>
            </a:r>
            <a:r>
              <a:rPr lang="el-GR" dirty="0">
                <a:solidFill>
                  <a:srgbClr val="000066"/>
                </a:solidFill>
              </a:rPr>
              <a:t>Εισπρακτέοι Λογαριασμοί</a:t>
            </a:r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- </a:t>
            </a:r>
            <a:r>
              <a:rPr lang="el-GR" dirty="0">
                <a:solidFill>
                  <a:srgbClr val="000066"/>
                </a:solidFill>
              </a:rPr>
              <a:t>Πληρωτέοι Λογαριασμοί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819205" name="Freeform 1029"/>
          <p:cNvSpPr>
            <a:spLocks/>
          </p:cNvSpPr>
          <p:nvPr/>
        </p:nvSpPr>
        <p:spPr bwMode="auto">
          <a:xfrm>
            <a:off x="1455738" y="5378450"/>
            <a:ext cx="1587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06" name="Freeform 1030"/>
          <p:cNvSpPr>
            <a:spLocks/>
          </p:cNvSpPr>
          <p:nvPr/>
        </p:nvSpPr>
        <p:spPr bwMode="auto">
          <a:xfrm>
            <a:off x="1519238" y="5505450"/>
            <a:ext cx="7937" cy="7938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0"/>
              </a:cxn>
              <a:cxn ang="0">
                <a:pos x="0" y="0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</a:cxnLst>
            <a:rect l="0" t="0" r="r" b="b"/>
            <a:pathLst>
              <a:path w="5" h="5">
                <a:moveTo>
                  <a:pt x="5" y="5"/>
                </a:moveTo>
                <a:lnTo>
                  <a:pt x="5" y="0"/>
                </a:lnTo>
                <a:lnTo>
                  <a:pt x="0" y="0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07" name="Freeform 1031"/>
          <p:cNvSpPr>
            <a:spLocks/>
          </p:cNvSpPr>
          <p:nvPr/>
        </p:nvSpPr>
        <p:spPr bwMode="auto">
          <a:xfrm>
            <a:off x="1590675" y="5307013"/>
            <a:ext cx="1588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08" name="Freeform 1032"/>
          <p:cNvSpPr>
            <a:spLocks/>
          </p:cNvSpPr>
          <p:nvPr/>
        </p:nvSpPr>
        <p:spPr bwMode="auto">
          <a:xfrm>
            <a:off x="1590675" y="5307013"/>
            <a:ext cx="1588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09" name="Freeform 1033"/>
          <p:cNvSpPr>
            <a:spLocks/>
          </p:cNvSpPr>
          <p:nvPr/>
        </p:nvSpPr>
        <p:spPr bwMode="auto">
          <a:xfrm>
            <a:off x="1566863" y="5314950"/>
            <a:ext cx="7937" cy="7938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0" y="0"/>
              </a:cxn>
              <a:cxn ang="0">
                <a:pos x="0" y="5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</a:cxnLst>
            <a:rect l="0" t="0" r="r" b="b"/>
            <a:pathLst>
              <a:path w="5" h="5">
                <a:moveTo>
                  <a:pt x="5" y="5"/>
                </a:move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76" name="Text Box 1600"/>
          <p:cNvSpPr txBox="1">
            <a:spLocks noChangeArrowheads="1"/>
          </p:cNvSpPr>
          <p:nvPr/>
        </p:nvSpPr>
        <p:spPr bwMode="auto">
          <a:xfrm>
            <a:off x="6227763" y="139700"/>
            <a:ext cx="273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Κεφάλαιο Κίνησης</a:t>
            </a:r>
            <a:r>
              <a:rPr lang="en-US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819777" name="Text Box 1601"/>
          <p:cNvSpPr txBox="1">
            <a:spLocks noChangeArrowheads="1"/>
          </p:cNvSpPr>
          <p:nvPr/>
        </p:nvSpPr>
        <p:spPr bwMode="auto">
          <a:xfrm>
            <a:off x="2222500" y="3597275"/>
            <a:ext cx="6376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Στόχος είναι</a:t>
            </a:r>
            <a:r>
              <a:rPr lang="en-US"/>
              <a:t> </a:t>
            </a:r>
          </a:p>
          <a:p>
            <a:r>
              <a:rPr lang="en-US"/>
              <a:t>- </a:t>
            </a:r>
            <a:r>
              <a:rPr lang="el-GR"/>
              <a:t>να μειωθεί</a:t>
            </a:r>
            <a:endParaRPr lang="en-US"/>
          </a:p>
          <a:p>
            <a:r>
              <a:rPr lang="en-US"/>
              <a:t>- </a:t>
            </a:r>
            <a:r>
              <a:rPr lang="el-GR"/>
              <a:t>να ελαχιστοποιηθεί</a:t>
            </a:r>
            <a:endParaRPr lang="en-US"/>
          </a:p>
          <a:p>
            <a:pPr>
              <a:buFontTx/>
              <a:buChar char="-"/>
            </a:pPr>
            <a:r>
              <a:rPr lang="en-US"/>
              <a:t> </a:t>
            </a:r>
            <a:r>
              <a:rPr lang="el-GR"/>
              <a:t>να εξαλειφθεί</a:t>
            </a:r>
            <a:endParaRPr lang="en-US"/>
          </a:p>
          <a:p>
            <a:r>
              <a:rPr lang="el-GR"/>
              <a:t>το πάγωμα αυτού του κεφαλαίου</a:t>
            </a:r>
            <a:endParaRPr lang="en-US"/>
          </a:p>
        </p:txBody>
      </p:sp>
      <p:sp>
        <p:nvSpPr>
          <p:cNvPr id="819779" name="Text Box 1603"/>
          <p:cNvSpPr txBox="1">
            <a:spLocks noChangeArrowheads="1"/>
          </p:cNvSpPr>
          <p:nvPr/>
        </p:nvSpPr>
        <p:spPr bwMode="auto">
          <a:xfrm>
            <a:off x="3363913" y="5880100"/>
            <a:ext cx="5462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Μηδενικό</a:t>
            </a:r>
            <a:r>
              <a:rPr lang="en-US">
                <a:solidFill>
                  <a:srgbClr val="800000"/>
                </a:solidFill>
              </a:rPr>
              <a:t> – </a:t>
            </a:r>
            <a:r>
              <a:rPr lang="el-GR">
                <a:solidFill>
                  <a:srgbClr val="800000"/>
                </a:solidFill>
              </a:rPr>
              <a:t>ή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αρνητικό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Κεφάλαιο Κίνησης</a:t>
            </a:r>
            <a:endParaRPr lang="en-US" sz="1600" b="1">
              <a:solidFill>
                <a:srgbClr val="800000"/>
              </a:solidFill>
            </a:endParaRPr>
          </a:p>
        </p:txBody>
      </p:sp>
      <p:sp>
        <p:nvSpPr>
          <p:cNvPr id="819783" name="Text Box 1607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Line 2"/>
          <p:cNvSpPr>
            <a:spLocks noChangeShapeType="1"/>
          </p:cNvSpPr>
          <p:nvPr/>
        </p:nvSpPr>
        <p:spPr bwMode="auto">
          <a:xfrm flipV="1">
            <a:off x="2574925" y="1700213"/>
            <a:ext cx="0" cy="3600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23" name="Line 3"/>
          <p:cNvSpPr>
            <a:spLocks noChangeShapeType="1"/>
          </p:cNvSpPr>
          <p:nvPr/>
        </p:nvSpPr>
        <p:spPr bwMode="auto">
          <a:xfrm>
            <a:off x="2574925" y="5286375"/>
            <a:ext cx="5041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24" name="Text Box 4"/>
          <p:cNvSpPr txBox="1">
            <a:spLocks noChangeArrowheads="1"/>
          </p:cNvSpPr>
          <p:nvPr/>
        </p:nvSpPr>
        <p:spPr bwMode="auto">
          <a:xfrm>
            <a:off x="1908175" y="12684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ITO</a:t>
            </a:r>
          </a:p>
        </p:txBody>
      </p:sp>
      <p:sp>
        <p:nvSpPr>
          <p:cNvPr id="1413125" name="Text Box 5"/>
          <p:cNvSpPr txBox="1">
            <a:spLocks noChangeArrowheads="1"/>
          </p:cNvSpPr>
          <p:nvPr/>
        </p:nvSpPr>
        <p:spPr bwMode="auto">
          <a:xfrm>
            <a:off x="7305675" y="539115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t/€</a:t>
            </a:r>
          </a:p>
        </p:txBody>
      </p:sp>
      <p:sp>
        <p:nvSpPr>
          <p:cNvPr id="1413126" name="Line 6"/>
          <p:cNvSpPr>
            <a:spLocks noChangeShapeType="1"/>
          </p:cNvSpPr>
          <p:nvPr/>
        </p:nvSpPr>
        <p:spPr bwMode="auto">
          <a:xfrm>
            <a:off x="2344738" y="4133850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28" name="Line 8"/>
          <p:cNvSpPr>
            <a:spLocks noChangeShapeType="1"/>
          </p:cNvSpPr>
          <p:nvPr/>
        </p:nvSpPr>
        <p:spPr bwMode="auto">
          <a:xfrm>
            <a:off x="2339975" y="1916113"/>
            <a:ext cx="2206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29" name="Text Box 9"/>
          <p:cNvSpPr txBox="1">
            <a:spLocks noChangeArrowheads="1"/>
          </p:cNvSpPr>
          <p:nvPr/>
        </p:nvSpPr>
        <p:spPr bwMode="auto">
          <a:xfrm>
            <a:off x="1922463" y="39465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1413130" name="Text Box 10"/>
          <p:cNvSpPr txBox="1">
            <a:spLocks noChangeArrowheads="1"/>
          </p:cNvSpPr>
          <p:nvPr/>
        </p:nvSpPr>
        <p:spPr bwMode="auto">
          <a:xfrm>
            <a:off x="1927225" y="28368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1413131" name="Text Box 11"/>
          <p:cNvSpPr txBox="1">
            <a:spLocks noChangeArrowheads="1"/>
          </p:cNvSpPr>
          <p:nvPr/>
        </p:nvSpPr>
        <p:spPr bwMode="auto">
          <a:xfrm>
            <a:off x="1941513" y="17224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30</a:t>
            </a:r>
          </a:p>
        </p:txBody>
      </p:sp>
      <p:sp>
        <p:nvSpPr>
          <p:cNvPr id="1413132" name="Line 12"/>
          <p:cNvSpPr>
            <a:spLocks noChangeShapeType="1"/>
          </p:cNvSpPr>
          <p:nvPr/>
        </p:nvSpPr>
        <p:spPr bwMode="auto">
          <a:xfrm>
            <a:off x="2576513" y="4148138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33" name="Freeform 13"/>
          <p:cNvSpPr>
            <a:spLocks/>
          </p:cNvSpPr>
          <p:nvPr/>
        </p:nvSpPr>
        <p:spPr bwMode="auto">
          <a:xfrm>
            <a:off x="2576513" y="4191000"/>
            <a:ext cx="1827212" cy="893763"/>
          </a:xfrm>
          <a:custGeom>
            <a:avLst/>
            <a:gdLst/>
            <a:ahLst/>
            <a:cxnLst>
              <a:cxn ang="0">
                <a:pos x="0" y="563"/>
              </a:cxn>
              <a:cxn ang="0">
                <a:pos x="272" y="154"/>
              </a:cxn>
              <a:cxn ang="0">
                <a:pos x="1151" y="0"/>
              </a:cxn>
            </a:cxnLst>
            <a:rect l="0" t="0" r="r" b="b"/>
            <a:pathLst>
              <a:path w="1151" h="563">
                <a:moveTo>
                  <a:pt x="0" y="563"/>
                </a:moveTo>
                <a:cubicBezTo>
                  <a:pt x="45" y="404"/>
                  <a:pt x="80" y="248"/>
                  <a:pt x="272" y="154"/>
                </a:cubicBezTo>
                <a:cubicBezTo>
                  <a:pt x="464" y="60"/>
                  <a:pt x="968" y="32"/>
                  <a:pt x="1151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34" name="Freeform 14"/>
          <p:cNvSpPr>
            <a:spLocks/>
          </p:cNvSpPr>
          <p:nvPr/>
        </p:nvSpPr>
        <p:spPr bwMode="auto">
          <a:xfrm>
            <a:off x="3440113" y="3571875"/>
            <a:ext cx="1655762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317" y="181"/>
              </a:cxn>
              <a:cxn ang="0">
                <a:pos x="1043" y="0"/>
              </a:cxn>
            </a:cxnLst>
            <a:rect l="0" t="0" r="r" b="b"/>
            <a:pathLst>
              <a:path w="1043" h="544">
                <a:moveTo>
                  <a:pt x="0" y="544"/>
                </a:moveTo>
                <a:cubicBezTo>
                  <a:pt x="71" y="408"/>
                  <a:pt x="143" y="272"/>
                  <a:pt x="317" y="181"/>
                </a:cubicBezTo>
                <a:cubicBezTo>
                  <a:pt x="491" y="90"/>
                  <a:pt x="767" y="45"/>
                  <a:pt x="1043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35" name="Line 15"/>
          <p:cNvSpPr>
            <a:spLocks noChangeShapeType="1"/>
          </p:cNvSpPr>
          <p:nvPr/>
        </p:nvSpPr>
        <p:spPr bwMode="auto">
          <a:xfrm>
            <a:off x="2403475" y="3543300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36" name="Text Box 16"/>
          <p:cNvSpPr txBox="1">
            <a:spLocks noChangeArrowheads="1"/>
          </p:cNvSpPr>
          <p:nvPr/>
        </p:nvSpPr>
        <p:spPr bwMode="auto">
          <a:xfrm>
            <a:off x="2065338" y="34004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15</a:t>
            </a:r>
          </a:p>
        </p:txBody>
      </p:sp>
      <p:sp>
        <p:nvSpPr>
          <p:cNvPr id="1413137" name="Text Box 17"/>
          <p:cNvSpPr txBox="1">
            <a:spLocks noChangeArrowheads="1"/>
          </p:cNvSpPr>
          <p:nvPr/>
        </p:nvSpPr>
        <p:spPr bwMode="auto">
          <a:xfrm>
            <a:off x="4933950" y="3646488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Βήμα</a:t>
            </a:r>
            <a:r>
              <a:rPr lang="en-US" sz="1800" b="1"/>
              <a:t> 1 </a:t>
            </a:r>
            <a:r>
              <a:rPr lang="el-GR" sz="1800" b="1"/>
              <a:t>Αρχή</a:t>
            </a:r>
            <a:r>
              <a:rPr lang="en-US" sz="1800" b="1"/>
              <a:t> “</a:t>
            </a:r>
            <a:r>
              <a:rPr lang="el-GR" sz="1800" b="1"/>
              <a:t>ΕΛΞΗΣ</a:t>
            </a:r>
            <a:r>
              <a:rPr lang="en-US" sz="1800" b="1"/>
              <a:t>”</a:t>
            </a:r>
          </a:p>
          <a:p>
            <a:pPr eaLnBrk="1" hangingPunct="1"/>
            <a:r>
              <a:rPr lang="en-US" sz="1800" b="1"/>
              <a:t>Kanban &amp; </a:t>
            </a:r>
            <a:r>
              <a:rPr lang="el-GR" sz="1800" b="1"/>
              <a:t>Ροή</a:t>
            </a:r>
            <a:endParaRPr lang="en-US" sz="1800" b="1"/>
          </a:p>
        </p:txBody>
      </p:sp>
      <p:sp>
        <p:nvSpPr>
          <p:cNvPr id="1413138" name="Text Box 18"/>
          <p:cNvSpPr txBox="1">
            <a:spLocks noChangeArrowheads="1"/>
          </p:cNvSpPr>
          <p:nvPr/>
        </p:nvSpPr>
        <p:spPr bwMode="auto">
          <a:xfrm>
            <a:off x="3368675" y="443547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Ώθηση</a:t>
            </a:r>
            <a:endParaRPr lang="en-US" sz="1800" b="1"/>
          </a:p>
        </p:txBody>
      </p:sp>
      <p:sp>
        <p:nvSpPr>
          <p:cNvPr id="1413139" name="Freeform 19"/>
          <p:cNvSpPr>
            <a:spLocks/>
          </p:cNvSpPr>
          <p:nvPr/>
        </p:nvSpPr>
        <p:spPr bwMode="auto">
          <a:xfrm>
            <a:off x="4500563" y="2851150"/>
            <a:ext cx="1441450" cy="792163"/>
          </a:xfrm>
          <a:custGeom>
            <a:avLst/>
            <a:gdLst/>
            <a:ahLst/>
            <a:cxnLst>
              <a:cxn ang="0">
                <a:pos x="0" y="499"/>
              </a:cxn>
              <a:cxn ang="0">
                <a:pos x="273" y="136"/>
              </a:cxn>
              <a:cxn ang="0">
                <a:pos x="908" y="0"/>
              </a:cxn>
            </a:cxnLst>
            <a:rect l="0" t="0" r="r" b="b"/>
            <a:pathLst>
              <a:path w="908" h="499">
                <a:moveTo>
                  <a:pt x="0" y="499"/>
                </a:moveTo>
                <a:cubicBezTo>
                  <a:pt x="61" y="359"/>
                  <a:pt x="122" y="219"/>
                  <a:pt x="273" y="136"/>
                </a:cubicBezTo>
                <a:cubicBezTo>
                  <a:pt x="424" y="53"/>
                  <a:pt x="802" y="23"/>
                  <a:pt x="90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40" name="Text Box 20"/>
          <p:cNvSpPr txBox="1">
            <a:spLocks noChangeArrowheads="1"/>
          </p:cNvSpPr>
          <p:nvPr/>
        </p:nvSpPr>
        <p:spPr bwMode="auto">
          <a:xfrm>
            <a:off x="5868988" y="2584450"/>
            <a:ext cx="1751012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Βήμα</a:t>
            </a:r>
            <a:r>
              <a:rPr lang="en-US" sz="2800"/>
              <a:t> </a:t>
            </a:r>
            <a:r>
              <a:rPr lang="en-US" sz="1800" b="1"/>
              <a:t>2</a:t>
            </a:r>
          </a:p>
          <a:p>
            <a:pPr eaLnBrk="1" hangingPunct="1"/>
            <a:r>
              <a:rPr lang="el-GR" sz="1800" b="1"/>
              <a:t>Ενσωμάτωση </a:t>
            </a:r>
          </a:p>
          <a:p>
            <a:pPr eaLnBrk="1" hangingPunct="1"/>
            <a:r>
              <a:rPr lang="el-GR" sz="1800" b="1"/>
              <a:t>Προμηθευτή</a:t>
            </a:r>
            <a:endParaRPr lang="en-US" sz="1800" b="1"/>
          </a:p>
        </p:txBody>
      </p:sp>
      <p:sp>
        <p:nvSpPr>
          <p:cNvPr id="1413141" name="Freeform 21"/>
          <p:cNvSpPr>
            <a:spLocks/>
          </p:cNvSpPr>
          <p:nvPr/>
        </p:nvSpPr>
        <p:spPr bwMode="auto">
          <a:xfrm>
            <a:off x="5486400" y="1411288"/>
            <a:ext cx="1679575" cy="1571625"/>
          </a:xfrm>
          <a:custGeom>
            <a:avLst/>
            <a:gdLst/>
            <a:ahLst/>
            <a:cxnLst>
              <a:cxn ang="0">
                <a:pos x="14" y="953"/>
              </a:cxn>
              <a:cxn ang="0">
                <a:pos x="60" y="907"/>
              </a:cxn>
              <a:cxn ang="0">
                <a:pos x="377" y="454"/>
              </a:cxn>
              <a:cxn ang="0">
                <a:pos x="1058" y="0"/>
              </a:cxn>
            </a:cxnLst>
            <a:rect l="0" t="0" r="r" b="b"/>
            <a:pathLst>
              <a:path w="1058" h="990">
                <a:moveTo>
                  <a:pt x="14" y="953"/>
                </a:moveTo>
                <a:cubicBezTo>
                  <a:pt x="7" y="971"/>
                  <a:pt x="0" y="990"/>
                  <a:pt x="60" y="907"/>
                </a:cubicBezTo>
                <a:cubicBezTo>
                  <a:pt x="120" y="824"/>
                  <a:pt x="211" y="605"/>
                  <a:pt x="377" y="454"/>
                </a:cubicBezTo>
                <a:cubicBezTo>
                  <a:pt x="543" y="303"/>
                  <a:pt x="800" y="151"/>
                  <a:pt x="105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3142" name="Text Box 22"/>
          <p:cNvSpPr txBox="1">
            <a:spLocks noChangeArrowheads="1"/>
          </p:cNvSpPr>
          <p:nvPr/>
        </p:nvSpPr>
        <p:spPr bwMode="auto">
          <a:xfrm>
            <a:off x="6681788" y="1922463"/>
            <a:ext cx="2246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Βήμα</a:t>
            </a:r>
            <a:r>
              <a:rPr lang="en-US" sz="1800" b="1"/>
              <a:t> 3</a:t>
            </a:r>
          </a:p>
          <a:p>
            <a:pPr eaLnBrk="1" hangingPunct="1"/>
            <a:r>
              <a:rPr lang="en-US" sz="1800" b="1"/>
              <a:t>R&amp;D </a:t>
            </a:r>
            <a:r>
              <a:rPr lang="el-GR" sz="1800" b="1"/>
              <a:t>Ενσωμάτωση</a:t>
            </a:r>
            <a:endParaRPr lang="en-US" sz="1800" b="1"/>
          </a:p>
        </p:txBody>
      </p:sp>
      <p:sp>
        <p:nvSpPr>
          <p:cNvPr id="1413143" name="Text Box 23"/>
          <p:cNvSpPr txBox="1">
            <a:spLocks noChangeArrowheads="1"/>
          </p:cNvSpPr>
          <p:nvPr/>
        </p:nvSpPr>
        <p:spPr bwMode="auto">
          <a:xfrm>
            <a:off x="7061200" y="1050925"/>
            <a:ext cx="1687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&gt;50 </a:t>
            </a:r>
            <a:r>
              <a:rPr lang="el-GR" sz="1800" b="1"/>
              <a:t>Χρηματο-</a:t>
            </a:r>
          </a:p>
          <a:p>
            <a:pPr eaLnBrk="1" hangingPunct="1"/>
            <a:r>
              <a:rPr lang="el-GR" sz="1800" b="1"/>
              <a:t>οικονομική </a:t>
            </a:r>
          </a:p>
          <a:p>
            <a:pPr eaLnBrk="1" hangingPunct="1"/>
            <a:r>
              <a:rPr lang="el-GR" sz="1800" b="1"/>
              <a:t>Ενσωμάτωση</a:t>
            </a:r>
            <a:endParaRPr lang="en-US" sz="1800" b="1"/>
          </a:p>
        </p:txBody>
      </p:sp>
      <p:sp>
        <p:nvSpPr>
          <p:cNvPr id="1413144" name="Text Box 24"/>
          <p:cNvSpPr txBox="1">
            <a:spLocks noChangeArrowheads="1"/>
          </p:cNvSpPr>
          <p:nvPr/>
        </p:nvSpPr>
        <p:spPr bwMode="auto">
          <a:xfrm>
            <a:off x="1384300" y="0"/>
            <a:ext cx="7854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50021"/>
                </a:solidFill>
              </a:rPr>
              <a:t>Αυξήστε την </a:t>
            </a:r>
            <a:r>
              <a:rPr lang="el-GR" dirty="0" smtClean="0">
                <a:solidFill>
                  <a:srgbClr val="A50021"/>
                </a:solidFill>
              </a:rPr>
              <a:t>«ταχύτητα κυκλοφορίας του αποθέματος»</a:t>
            </a:r>
          </a:p>
          <a:p>
            <a:pPr algn="r"/>
            <a:r>
              <a:rPr lang="el-GR" dirty="0" smtClean="0">
                <a:solidFill>
                  <a:srgbClr val="A50021"/>
                </a:solidFill>
              </a:rPr>
              <a:t>(ΙΤΟ): </a:t>
            </a:r>
            <a:r>
              <a:rPr lang="en-US" dirty="0" smtClean="0">
                <a:solidFill>
                  <a:srgbClr val="A50021"/>
                </a:solidFill>
              </a:rPr>
              <a:t>Inventory Turn Over</a:t>
            </a:r>
            <a:r>
              <a:rPr lang="el-GR" dirty="0" smtClean="0">
                <a:solidFill>
                  <a:srgbClr val="A50021"/>
                </a:solidFill>
              </a:rPr>
              <a:t>    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413148" name="Text Box 28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91078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35400" y="1312863"/>
            <a:ext cx="407988" cy="44450"/>
          </a:xfrm>
          <a:custGeom>
            <a:avLst/>
            <a:gdLst>
              <a:gd name="T0" fmla="+- 0 10653 10653"/>
              <a:gd name="T1" fmla="*/ T0 w 1134"/>
              <a:gd name="T2" fmla="+- 0 3757 3649"/>
              <a:gd name="T3" fmla="*/ 3757 h 120"/>
              <a:gd name="T4" fmla="+- 0 10930 10653"/>
              <a:gd name="T5" fmla="*/ T4 w 1134"/>
              <a:gd name="T6" fmla="+- 0 3774 3649"/>
              <a:gd name="T7" fmla="*/ 3774 h 120"/>
              <a:gd name="T8" fmla="+- 0 11181 10653"/>
              <a:gd name="T9" fmla="*/ T8 w 1134"/>
              <a:gd name="T10" fmla="+- 0 3742 3649"/>
              <a:gd name="T11" fmla="*/ 3742 h 120"/>
              <a:gd name="T12" fmla="+- 0 11453 10653"/>
              <a:gd name="T13" fmla="*/ T12 w 1134"/>
              <a:gd name="T14" fmla="+- 0 3690 3649"/>
              <a:gd name="T15" fmla="*/ 3690 h 120"/>
              <a:gd name="T16" fmla="+- 0 11564 10653"/>
              <a:gd name="T17" fmla="*/ T16 w 1134"/>
              <a:gd name="T18" fmla="+- 0 3669 3649"/>
              <a:gd name="T19" fmla="*/ 3669 h 120"/>
              <a:gd name="T20" fmla="+- 0 11673 10653"/>
              <a:gd name="T21" fmla="*/ T20 w 1134"/>
              <a:gd name="T22" fmla="+- 0 3658 3649"/>
              <a:gd name="T23" fmla="*/ 3658 h 120"/>
              <a:gd name="T24" fmla="+- 0 11786 10653"/>
              <a:gd name="T25" fmla="*/ T24 w 1134"/>
              <a:gd name="T26" fmla="+- 0 3649 3649"/>
              <a:gd name="T27" fmla="*/ 3649 h 1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134" h="120" extrusionOk="0">
                <a:moveTo>
                  <a:pt x="0" y="108"/>
                </a:moveTo>
                <a:cubicBezTo>
                  <a:pt x="277" y="125"/>
                  <a:pt x="528" y="93"/>
                  <a:pt x="800" y="41"/>
                </a:cubicBezTo>
                <a:cubicBezTo>
                  <a:pt x="911" y="20"/>
                  <a:pt x="1020" y="9"/>
                  <a:pt x="1133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1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1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1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33" grpId="0" animBg="1"/>
      <p:bldP spid="1413134" grpId="0" animBg="1"/>
      <p:bldP spid="1413137" grpId="0"/>
      <p:bldP spid="1413138" grpId="0"/>
      <p:bldP spid="1413139" grpId="0" animBg="1"/>
      <p:bldP spid="1413140" grpId="0"/>
      <p:bldP spid="1413141" grpId="0" animBg="1"/>
      <p:bldP spid="1413142" grpId="0"/>
      <p:bldP spid="1413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2687638" y="-25400"/>
            <a:ext cx="6170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>
                <a:solidFill>
                  <a:srgbClr val="A50021"/>
                </a:solidFill>
              </a:rPr>
              <a:t>Flow Manufacturing</a:t>
            </a:r>
            <a:r>
              <a:rPr lang="el-GR">
                <a:solidFill>
                  <a:srgbClr val="A50021"/>
                </a:solidFill>
              </a:rPr>
              <a:t> </a:t>
            </a:r>
            <a:r>
              <a:rPr lang="de-DE">
                <a:solidFill>
                  <a:srgbClr val="A50021"/>
                </a:solidFill>
              </a:rPr>
              <a:t>or</a:t>
            </a:r>
            <a:r>
              <a:rPr lang="el-GR">
                <a:solidFill>
                  <a:srgbClr val="A50021"/>
                </a:solidFill>
              </a:rPr>
              <a:t> </a:t>
            </a:r>
            <a:r>
              <a:rPr lang="de-DE">
                <a:solidFill>
                  <a:srgbClr val="A50021"/>
                </a:solidFill>
              </a:rPr>
              <a:t>Demand Flow Manufacturing</a:t>
            </a:r>
            <a:r>
              <a:rPr lang="en-US">
                <a:solidFill>
                  <a:srgbClr val="A50021"/>
                </a:solidFill>
              </a:rPr>
              <a:t> </a:t>
            </a:r>
            <a:endParaRPr lang="en-US" b="1">
              <a:solidFill>
                <a:srgbClr val="A50021"/>
              </a:solidFill>
            </a:endParaRPr>
          </a:p>
        </p:txBody>
      </p:sp>
      <p:sp>
        <p:nvSpPr>
          <p:cNvPr id="164919" name="Text Box 55"/>
          <p:cNvSpPr txBox="1">
            <a:spLocks noChangeArrowheads="1"/>
          </p:cNvSpPr>
          <p:nvPr/>
        </p:nvSpPr>
        <p:spPr bwMode="auto">
          <a:xfrm>
            <a:off x="79375" y="1074738"/>
            <a:ext cx="1719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2763838" y="5878513"/>
            <a:ext cx="610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Τοποθετήστε τις ύλες σε συνεχή ροή</a:t>
            </a:r>
            <a:r>
              <a:rPr lang="en-US">
                <a:solidFill>
                  <a:srgbClr val="800000"/>
                </a:solidFill>
              </a:rPr>
              <a:t> 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164904" name="AutoShape 40"/>
          <p:cNvSpPr>
            <a:spLocks noChangeArrowheads="1"/>
          </p:cNvSpPr>
          <p:nvPr/>
        </p:nvSpPr>
        <p:spPr bwMode="auto">
          <a:xfrm rot="5400000" flipH="1">
            <a:off x="3029744" y="2631281"/>
            <a:ext cx="914400" cy="1214438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spcBef>
                <a:spcPct val="20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l-GR" sz="1400" b="1"/>
              <a:t>Αγορές</a:t>
            </a:r>
            <a:endParaRPr lang="en-US" sz="1400" b="1"/>
          </a:p>
        </p:txBody>
      </p:sp>
      <p:sp>
        <p:nvSpPr>
          <p:cNvPr id="164905" name="AutoShape 41"/>
          <p:cNvSpPr>
            <a:spLocks noChangeArrowheads="1"/>
          </p:cNvSpPr>
          <p:nvPr/>
        </p:nvSpPr>
        <p:spPr bwMode="auto">
          <a:xfrm rot="5400000" flipH="1">
            <a:off x="4091782" y="2618581"/>
            <a:ext cx="914400" cy="1214437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r" eaLnBrk="1" hangingPunct="1"/>
            <a:r>
              <a:rPr lang="en-US" sz="1000" b="1"/>
              <a:t>M</a:t>
            </a:r>
            <a:r>
              <a:rPr lang="el-GR" sz="1000" b="1"/>
              <a:t>μηχανουργική</a:t>
            </a:r>
          </a:p>
          <a:p>
            <a:pPr algn="r" eaLnBrk="1" hangingPunct="1"/>
            <a:r>
              <a:rPr lang="el-GR" sz="1000" b="1"/>
              <a:t>κατεργασία</a:t>
            </a:r>
            <a:endParaRPr lang="en-US" sz="1000" b="1"/>
          </a:p>
        </p:txBody>
      </p:sp>
      <p:sp>
        <p:nvSpPr>
          <p:cNvPr id="164906" name="AutoShape 42"/>
          <p:cNvSpPr>
            <a:spLocks noChangeArrowheads="1"/>
          </p:cNvSpPr>
          <p:nvPr/>
        </p:nvSpPr>
        <p:spPr bwMode="auto">
          <a:xfrm rot="5400000" flipH="1">
            <a:off x="5090319" y="2599531"/>
            <a:ext cx="927100" cy="1214438"/>
          </a:xfrm>
          <a:prstGeom prst="can">
            <a:avLst>
              <a:gd name="adj" fmla="val 32748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r>
              <a:rPr lang="el-GR" sz="900" b="1"/>
              <a:t>Συναρμολογημένο</a:t>
            </a:r>
          </a:p>
          <a:p>
            <a:pPr algn="ctr" eaLnBrk="1" hangingPunct="1"/>
            <a:r>
              <a:rPr lang="el-GR" sz="900" b="1"/>
              <a:t>σύνολο</a:t>
            </a:r>
            <a:endParaRPr lang="en-US" sz="900" b="1"/>
          </a:p>
        </p:txBody>
      </p:sp>
      <p:sp>
        <p:nvSpPr>
          <p:cNvPr id="164907" name="AutoShape 43"/>
          <p:cNvSpPr>
            <a:spLocks noChangeArrowheads="1"/>
          </p:cNvSpPr>
          <p:nvPr/>
        </p:nvSpPr>
        <p:spPr bwMode="auto">
          <a:xfrm rot="5400000" flipH="1">
            <a:off x="6098382" y="2599531"/>
            <a:ext cx="977900" cy="1214437"/>
          </a:xfrm>
          <a:prstGeom prst="can">
            <a:avLst>
              <a:gd name="adj" fmla="val 31047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el-GR" sz="1400" b="1"/>
              <a:t>Πωλήσεις</a:t>
            </a:r>
            <a:endParaRPr lang="en-US" sz="1400" b="1"/>
          </a:p>
        </p:txBody>
      </p:sp>
      <p:sp>
        <p:nvSpPr>
          <p:cNvPr id="164908" name="Rectangle 44"/>
          <p:cNvSpPr>
            <a:spLocks noChangeArrowheads="1"/>
          </p:cNvSpPr>
          <p:nvPr/>
        </p:nvSpPr>
        <p:spPr bwMode="auto">
          <a:xfrm>
            <a:off x="7397750" y="2781300"/>
            <a:ext cx="914400" cy="914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/>
              <a:t>πελάτης</a:t>
            </a:r>
            <a:endParaRPr lang="en-US" sz="1800"/>
          </a:p>
        </p:txBody>
      </p:sp>
      <p:sp>
        <p:nvSpPr>
          <p:cNvPr id="164909" name="AutoShape 45"/>
          <p:cNvSpPr>
            <a:spLocks noChangeArrowheads="1"/>
          </p:cNvSpPr>
          <p:nvPr/>
        </p:nvSpPr>
        <p:spPr bwMode="auto">
          <a:xfrm flipH="1">
            <a:off x="6659563" y="3789363"/>
            <a:ext cx="935037" cy="247650"/>
          </a:xfrm>
          <a:prstGeom prst="curvedUpArrow">
            <a:avLst>
              <a:gd name="adj1" fmla="val 60078"/>
              <a:gd name="adj2" fmla="val 178521"/>
              <a:gd name="adj3" fmla="val 43921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910" name="AutoShape 46"/>
          <p:cNvSpPr>
            <a:spLocks noChangeArrowheads="1"/>
          </p:cNvSpPr>
          <p:nvPr/>
        </p:nvSpPr>
        <p:spPr bwMode="auto">
          <a:xfrm flipH="1">
            <a:off x="5435600" y="3797300"/>
            <a:ext cx="935038" cy="247650"/>
          </a:xfrm>
          <a:prstGeom prst="curvedUpArrow">
            <a:avLst>
              <a:gd name="adj1" fmla="val 60078"/>
              <a:gd name="adj2" fmla="val 178521"/>
              <a:gd name="adj3" fmla="val 43921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911" name="AutoShape 47"/>
          <p:cNvSpPr>
            <a:spLocks noChangeArrowheads="1"/>
          </p:cNvSpPr>
          <p:nvPr/>
        </p:nvSpPr>
        <p:spPr bwMode="auto">
          <a:xfrm flipH="1">
            <a:off x="4356100" y="3802063"/>
            <a:ext cx="935038" cy="247650"/>
          </a:xfrm>
          <a:prstGeom prst="curvedUpArrow">
            <a:avLst>
              <a:gd name="adj1" fmla="val 60078"/>
              <a:gd name="adj2" fmla="val 178521"/>
              <a:gd name="adj3" fmla="val 43921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912" name="AutoShape 48"/>
          <p:cNvSpPr>
            <a:spLocks noChangeArrowheads="1"/>
          </p:cNvSpPr>
          <p:nvPr/>
        </p:nvSpPr>
        <p:spPr bwMode="auto">
          <a:xfrm flipH="1">
            <a:off x="3225800" y="3789363"/>
            <a:ext cx="935038" cy="247650"/>
          </a:xfrm>
          <a:prstGeom prst="curvedUpArrow">
            <a:avLst>
              <a:gd name="adj1" fmla="val 60078"/>
              <a:gd name="adj2" fmla="val 178521"/>
              <a:gd name="adj3" fmla="val 43921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913" name="AutoShape 49"/>
          <p:cNvSpPr>
            <a:spLocks noChangeArrowheads="1"/>
          </p:cNvSpPr>
          <p:nvPr/>
        </p:nvSpPr>
        <p:spPr bwMode="auto">
          <a:xfrm>
            <a:off x="3132138" y="2205038"/>
            <a:ext cx="4176712" cy="215900"/>
          </a:xfrm>
          <a:prstGeom prst="rightArrow">
            <a:avLst>
              <a:gd name="adj1" fmla="val 95593"/>
              <a:gd name="adj2" fmla="val 14634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>
                <a:solidFill>
                  <a:srgbClr val="FFFFFF"/>
                </a:solidFill>
              </a:rPr>
              <a:t>Ροή υλών</a:t>
            </a: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164914" name="AutoShape 50"/>
          <p:cNvSpPr>
            <a:spLocks noChangeArrowheads="1"/>
          </p:cNvSpPr>
          <p:nvPr/>
        </p:nvSpPr>
        <p:spPr bwMode="auto">
          <a:xfrm flipH="1">
            <a:off x="3059113" y="4365625"/>
            <a:ext cx="4176712" cy="215900"/>
          </a:xfrm>
          <a:prstGeom prst="rightArrow">
            <a:avLst>
              <a:gd name="adj1" fmla="val 95593"/>
              <a:gd name="adj2" fmla="val 14634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>
                <a:solidFill>
                  <a:schemeClr val="bg1"/>
                </a:solidFill>
              </a:rPr>
              <a:t>Ροή πληροφορίας </a:t>
            </a:r>
            <a:r>
              <a:rPr lang="en-US" sz="1800" b="1">
                <a:solidFill>
                  <a:schemeClr val="bg1"/>
                </a:solidFill>
              </a:rPr>
              <a:t>(</a:t>
            </a:r>
            <a:r>
              <a:rPr lang="el-GR" sz="1800" b="1">
                <a:solidFill>
                  <a:schemeClr val="bg1"/>
                </a:solidFill>
              </a:rPr>
              <a:t>ΕΛΞΗ - </a:t>
            </a:r>
            <a:r>
              <a:rPr lang="de-DE" sz="1800" b="1">
                <a:solidFill>
                  <a:schemeClr val="bg1"/>
                </a:solidFill>
              </a:rPr>
              <a:t>PULL</a:t>
            </a:r>
            <a:r>
              <a:rPr lang="en-US" sz="18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4920" name="Text Box 56"/>
          <p:cNvSpPr txBox="1">
            <a:spLocks noChangeArrowheads="1"/>
          </p:cNvSpPr>
          <p:nvPr/>
        </p:nvSpPr>
        <p:spPr bwMode="auto">
          <a:xfrm>
            <a:off x="53975" y="11255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Εισαγωγή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Line 2"/>
          <p:cNvSpPr>
            <a:spLocks noChangeShapeType="1"/>
          </p:cNvSpPr>
          <p:nvPr/>
        </p:nvSpPr>
        <p:spPr bwMode="auto">
          <a:xfrm flipV="1">
            <a:off x="2574925" y="1557338"/>
            <a:ext cx="0" cy="3600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47" name="Line 3"/>
          <p:cNvSpPr>
            <a:spLocks noChangeShapeType="1"/>
          </p:cNvSpPr>
          <p:nvPr/>
        </p:nvSpPr>
        <p:spPr bwMode="auto">
          <a:xfrm>
            <a:off x="2574925" y="5143500"/>
            <a:ext cx="5041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48" name="Freeform 4"/>
          <p:cNvSpPr>
            <a:spLocks/>
          </p:cNvSpPr>
          <p:nvPr/>
        </p:nvSpPr>
        <p:spPr bwMode="auto">
          <a:xfrm>
            <a:off x="2555875" y="2852738"/>
            <a:ext cx="3214688" cy="1501775"/>
          </a:xfrm>
          <a:custGeom>
            <a:avLst/>
            <a:gdLst/>
            <a:ahLst/>
            <a:cxnLst>
              <a:cxn ang="0">
                <a:pos x="0" y="946"/>
              </a:cxn>
              <a:cxn ang="0">
                <a:pos x="441" y="695"/>
              </a:cxn>
              <a:cxn ang="0">
                <a:pos x="1101" y="6"/>
              </a:cxn>
              <a:cxn ang="0">
                <a:pos x="1740" y="662"/>
              </a:cxn>
              <a:cxn ang="0">
                <a:pos x="2025" y="800"/>
              </a:cxn>
            </a:cxnLst>
            <a:rect l="0" t="0" r="r" b="b"/>
            <a:pathLst>
              <a:path w="2025" h="946">
                <a:moveTo>
                  <a:pt x="0" y="946"/>
                </a:moveTo>
                <a:cubicBezTo>
                  <a:pt x="129" y="898"/>
                  <a:pt x="257" y="851"/>
                  <a:pt x="441" y="695"/>
                </a:cubicBezTo>
                <a:cubicBezTo>
                  <a:pt x="624" y="539"/>
                  <a:pt x="885" y="11"/>
                  <a:pt x="1101" y="6"/>
                </a:cubicBezTo>
                <a:cubicBezTo>
                  <a:pt x="1317" y="0"/>
                  <a:pt x="1586" y="530"/>
                  <a:pt x="1740" y="662"/>
                </a:cubicBezTo>
                <a:cubicBezTo>
                  <a:pt x="1894" y="794"/>
                  <a:pt x="1966" y="771"/>
                  <a:pt x="2025" y="800"/>
                </a:cubicBezTo>
              </a:path>
            </a:pathLst>
          </a:custGeom>
          <a:noFill/>
          <a:ln w="444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49" name="Freeform 5"/>
          <p:cNvSpPr>
            <a:spLocks/>
          </p:cNvSpPr>
          <p:nvPr/>
        </p:nvSpPr>
        <p:spPr bwMode="auto">
          <a:xfrm>
            <a:off x="4067175" y="2997200"/>
            <a:ext cx="4032250" cy="1584325"/>
          </a:xfrm>
          <a:custGeom>
            <a:avLst/>
            <a:gdLst/>
            <a:ahLst/>
            <a:cxnLst>
              <a:cxn ang="0">
                <a:pos x="0" y="685"/>
              </a:cxn>
              <a:cxn ang="0">
                <a:pos x="363" y="503"/>
              </a:cxn>
              <a:cxn ang="0">
                <a:pos x="907" y="4"/>
              </a:cxn>
              <a:cxn ang="0">
                <a:pos x="1433" y="479"/>
              </a:cxn>
              <a:cxn ang="0">
                <a:pos x="1980" y="690"/>
              </a:cxn>
            </a:cxnLst>
            <a:rect l="0" t="0" r="r" b="b"/>
            <a:pathLst>
              <a:path w="1980" h="690">
                <a:moveTo>
                  <a:pt x="0" y="685"/>
                </a:moveTo>
                <a:cubicBezTo>
                  <a:pt x="106" y="650"/>
                  <a:pt x="212" y="616"/>
                  <a:pt x="363" y="503"/>
                </a:cubicBezTo>
                <a:cubicBezTo>
                  <a:pt x="514" y="390"/>
                  <a:pt x="729" y="8"/>
                  <a:pt x="907" y="4"/>
                </a:cubicBezTo>
                <a:cubicBezTo>
                  <a:pt x="1085" y="0"/>
                  <a:pt x="1254" y="365"/>
                  <a:pt x="1433" y="479"/>
                </a:cubicBezTo>
                <a:cubicBezTo>
                  <a:pt x="1612" y="593"/>
                  <a:pt x="1866" y="646"/>
                  <a:pt x="1980" y="690"/>
                </a:cubicBezTo>
              </a:path>
            </a:pathLst>
          </a:custGeom>
          <a:noFill/>
          <a:ln w="444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50" name="Text Box 6"/>
          <p:cNvSpPr txBox="1">
            <a:spLocks noChangeArrowheads="1"/>
          </p:cNvSpPr>
          <p:nvPr/>
        </p:nvSpPr>
        <p:spPr bwMode="auto">
          <a:xfrm rot="-1078149">
            <a:off x="1720850" y="1325563"/>
            <a:ext cx="1776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400" b="1"/>
              <a:t>Αριθμός Εταιρειών</a:t>
            </a:r>
            <a:endParaRPr lang="en-US" sz="1400" b="1"/>
          </a:p>
        </p:txBody>
      </p:sp>
      <p:sp>
        <p:nvSpPr>
          <p:cNvPr id="1414151" name="Text Box 7"/>
          <p:cNvSpPr txBox="1">
            <a:spLocks noChangeArrowheads="1"/>
          </p:cNvSpPr>
          <p:nvPr/>
        </p:nvSpPr>
        <p:spPr bwMode="auto">
          <a:xfrm>
            <a:off x="7751763" y="53213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ITO</a:t>
            </a:r>
          </a:p>
        </p:txBody>
      </p:sp>
      <p:sp>
        <p:nvSpPr>
          <p:cNvPr id="1414152" name="Line 8"/>
          <p:cNvSpPr>
            <a:spLocks noChangeShapeType="1"/>
          </p:cNvSpPr>
          <p:nvPr/>
        </p:nvSpPr>
        <p:spPr bwMode="auto">
          <a:xfrm>
            <a:off x="4313238" y="275272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53" name="Line 9"/>
          <p:cNvSpPr>
            <a:spLocks noChangeShapeType="1"/>
          </p:cNvSpPr>
          <p:nvPr/>
        </p:nvSpPr>
        <p:spPr bwMode="auto">
          <a:xfrm>
            <a:off x="5938838" y="2767013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54" name="Text Box 10"/>
          <p:cNvSpPr txBox="1">
            <a:spLocks noChangeArrowheads="1"/>
          </p:cNvSpPr>
          <p:nvPr/>
        </p:nvSpPr>
        <p:spPr bwMode="auto">
          <a:xfrm>
            <a:off x="2411413" y="515778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0,X</a:t>
            </a:r>
          </a:p>
        </p:txBody>
      </p:sp>
      <p:sp>
        <p:nvSpPr>
          <p:cNvPr id="1414155" name="Line 11"/>
          <p:cNvSpPr>
            <a:spLocks noChangeShapeType="1"/>
          </p:cNvSpPr>
          <p:nvPr/>
        </p:nvSpPr>
        <p:spPr bwMode="auto">
          <a:xfrm>
            <a:off x="2843213" y="40767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56" name="Line 12"/>
          <p:cNvSpPr>
            <a:spLocks noChangeShapeType="1"/>
          </p:cNvSpPr>
          <p:nvPr/>
        </p:nvSpPr>
        <p:spPr bwMode="auto">
          <a:xfrm>
            <a:off x="3492500" y="34290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57" name="Text Box 13"/>
          <p:cNvSpPr txBox="1">
            <a:spLocks noChangeArrowheads="1"/>
          </p:cNvSpPr>
          <p:nvPr/>
        </p:nvSpPr>
        <p:spPr bwMode="auto">
          <a:xfrm>
            <a:off x="2867025" y="51625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2-3</a:t>
            </a:r>
          </a:p>
        </p:txBody>
      </p:sp>
      <p:sp>
        <p:nvSpPr>
          <p:cNvPr id="1414158" name="Text Box 14"/>
          <p:cNvSpPr txBox="1">
            <a:spLocks noChangeArrowheads="1"/>
          </p:cNvSpPr>
          <p:nvPr/>
        </p:nvSpPr>
        <p:spPr bwMode="auto">
          <a:xfrm>
            <a:off x="3481388" y="5172075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4-5</a:t>
            </a:r>
          </a:p>
        </p:txBody>
      </p:sp>
      <p:sp>
        <p:nvSpPr>
          <p:cNvPr id="1414159" name="Text Box 15"/>
          <p:cNvSpPr txBox="1">
            <a:spLocks noChangeArrowheads="1"/>
          </p:cNvSpPr>
          <p:nvPr/>
        </p:nvSpPr>
        <p:spPr bwMode="auto">
          <a:xfrm>
            <a:off x="4043363" y="5172075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6-8</a:t>
            </a:r>
          </a:p>
        </p:txBody>
      </p:sp>
      <p:sp>
        <p:nvSpPr>
          <p:cNvPr id="1414160" name="Line 16"/>
          <p:cNvSpPr>
            <a:spLocks noChangeShapeType="1"/>
          </p:cNvSpPr>
          <p:nvPr/>
        </p:nvSpPr>
        <p:spPr bwMode="auto">
          <a:xfrm>
            <a:off x="5162550" y="34004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61" name="Text Box 17"/>
          <p:cNvSpPr txBox="1">
            <a:spLocks noChangeArrowheads="1"/>
          </p:cNvSpPr>
          <p:nvPr/>
        </p:nvSpPr>
        <p:spPr bwMode="auto">
          <a:xfrm>
            <a:off x="4997450" y="51720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1414162" name="Text Box 18"/>
          <p:cNvSpPr txBox="1">
            <a:spLocks noChangeArrowheads="1"/>
          </p:cNvSpPr>
          <p:nvPr/>
        </p:nvSpPr>
        <p:spPr bwMode="auto">
          <a:xfrm>
            <a:off x="5724525" y="51720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15</a:t>
            </a:r>
          </a:p>
        </p:txBody>
      </p:sp>
      <p:sp>
        <p:nvSpPr>
          <p:cNvPr id="1414163" name="Text Box 19"/>
          <p:cNvSpPr txBox="1">
            <a:spLocks noChangeArrowheads="1"/>
          </p:cNvSpPr>
          <p:nvPr/>
        </p:nvSpPr>
        <p:spPr bwMode="auto">
          <a:xfrm>
            <a:off x="6516688" y="5170488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&lt;20</a:t>
            </a:r>
          </a:p>
        </p:txBody>
      </p:sp>
      <p:sp>
        <p:nvSpPr>
          <p:cNvPr id="1414164" name="Line 20"/>
          <p:cNvSpPr>
            <a:spLocks noChangeShapeType="1"/>
          </p:cNvSpPr>
          <p:nvPr/>
        </p:nvSpPr>
        <p:spPr bwMode="auto">
          <a:xfrm>
            <a:off x="6948488" y="35004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14166" name="Text Box 22"/>
          <p:cNvSpPr txBox="1">
            <a:spLocks noChangeArrowheads="1"/>
          </p:cNvSpPr>
          <p:nvPr/>
        </p:nvSpPr>
        <p:spPr bwMode="auto">
          <a:xfrm>
            <a:off x="2967038" y="2414588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000" b="1">
                <a:solidFill>
                  <a:schemeClr val="bg2"/>
                </a:solidFill>
              </a:rPr>
              <a:t>ΩΘΗΣΗ</a:t>
            </a:r>
            <a:endParaRPr lang="en-US" sz="2000" b="1">
              <a:solidFill>
                <a:schemeClr val="bg2"/>
              </a:solidFill>
            </a:endParaRPr>
          </a:p>
        </p:txBody>
      </p:sp>
      <p:sp>
        <p:nvSpPr>
          <p:cNvPr id="1414167" name="Text Box 23"/>
          <p:cNvSpPr txBox="1">
            <a:spLocks noChangeArrowheads="1"/>
          </p:cNvSpPr>
          <p:nvPr/>
        </p:nvSpPr>
        <p:spPr bwMode="auto">
          <a:xfrm>
            <a:off x="6372225" y="2466975"/>
            <a:ext cx="87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000" b="1">
                <a:solidFill>
                  <a:srgbClr val="800000"/>
                </a:solidFill>
              </a:rPr>
              <a:t>ΕΛΞΗ</a:t>
            </a:r>
            <a:endParaRPr lang="en-US" sz="2000" b="1">
              <a:solidFill>
                <a:srgbClr val="800000"/>
              </a:solidFill>
            </a:endParaRPr>
          </a:p>
        </p:txBody>
      </p:sp>
      <p:sp>
        <p:nvSpPr>
          <p:cNvPr id="1414168" name="Text Box 24"/>
          <p:cNvSpPr txBox="1">
            <a:spLocks noChangeArrowheads="1"/>
          </p:cNvSpPr>
          <p:nvPr/>
        </p:nvSpPr>
        <p:spPr bwMode="auto">
          <a:xfrm>
            <a:off x="2713038" y="138113"/>
            <a:ext cx="617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«Ομαλή Καμπύλη»</a:t>
            </a:r>
            <a:r>
              <a:rPr lang="en-US">
                <a:solidFill>
                  <a:srgbClr val="A50021"/>
                </a:solidFill>
              </a:rPr>
              <a:t> </a:t>
            </a:r>
            <a:endParaRPr lang="en-US" b="1">
              <a:solidFill>
                <a:srgbClr val="A50021"/>
              </a:solidFill>
            </a:endParaRPr>
          </a:p>
        </p:txBody>
      </p:sp>
      <p:sp>
        <p:nvSpPr>
          <p:cNvPr id="1414169" name="Text Box 25"/>
          <p:cNvSpPr txBox="1">
            <a:spLocks noChangeArrowheads="1"/>
          </p:cNvSpPr>
          <p:nvPr/>
        </p:nvSpPr>
        <p:spPr bwMode="auto">
          <a:xfrm>
            <a:off x="2801938" y="5878513"/>
            <a:ext cx="610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dirty="0">
                <a:solidFill>
                  <a:srgbClr val="800000"/>
                </a:solidFill>
              </a:rPr>
              <a:t>(</a:t>
            </a:r>
            <a:r>
              <a:rPr lang="de-DE" dirty="0" err="1">
                <a:solidFill>
                  <a:srgbClr val="800000"/>
                </a:solidFill>
              </a:rPr>
              <a:t>Benchmark</a:t>
            </a:r>
            <a:r>
              <a:rPr lang="de-DE" dirty="0">
                <a:solidFill>
                  <a:srgbClr val="800000"/>
                </a:solidFill>
              </a:rPr>
              <a:t>) </a:t>
            </a:r>
            <a:r>
              <a:rPr lang="el-GR" dirty="0" err="1">
                <a:solidFill>
                  <a:srgbClr val="800000"/>
                </a:solidFill>
              </a:rPr>
              <a:t>Μετροπρόγραμμα</a:t>
            </a:r>
            <a:r>
              <a:rPr lang="en-US" dirty="0">
                <a:solidFill>
                  <a:srgbClr val="800000"/>
                </a:solidFill>
              </a:rPr>
              <a:t> ITO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414172" name="Text Box 28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51" name="Rectangle 1227"/>
          <p:cNvSpPr>
            <a:spLocks noChangeArrowheads="1"/>
          </p:cNvSpPr>
          <p:nvPr/>
        </p:nvSpPr>
        <p:spPr bwMode="auto">
          <a:xfrm>
            <a:off x="5718175" y="1004888"/>
            <a:ext cx="36322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100" dirty="0">
                <a:solidFill>
                  <a:srgbClr val="A50021"/>
                </a:solidFill>
              </a:rPr>
              <a:t>Εκτύπωση Εντολής Παραγωγής</a:t>
            </a:r>
            <a:r>
              <a:rPr lang="en-US" sz="2100" dirty="0">
                <a:solidFill>
                  <a:srgbClr val="A50021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100" dirty="0">
                <a:solidFill>
                  <a:srgbClr val="A50021"/>
                </a:solidFill>
              </a:rPr>
              <a:t>Προετοιμασία της Εντολής Παραγωγής στο Τμήμα</a:t>
            </a:r>
            <a:endParaRPr lang="en-US" sz="2100" dirty="0">
              <a:solidFill>
                <a:srgbClr val="A5002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100" dirty="0">
                <a:solidFill>
                  <a:srgbClr val="A50021"/>
                </a:solidFill>
              </a:rPr>
              <a:t>Καταμερισμός </a:t>
            </a:r>
            <a:r>
              <a:rPr lang="el-GR" sz="2100" dirty="0" smtClean="0">
                <a:solidFill>
                  <a:srgbClr val="A50021"/>
                </a:solidFill>
              </a:rPr>
              <a:t>Υλικών</a:t>
            </a:r>
            <a:endParaRPr lang="en-US" sz="2100" dirty="0">
              <a:solidFill>
                <a:srgbClr val="A5002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100" dirty="0">
                <a:solidFill>
                  <a:srgbClr val="A50021"/>
                </a:solidFill>
              </a:rPr>
              <a:t>Συντονισμός Ακολουθίας</a:t>
            </a:r>
            <a:endParaRPr lang="en-US" sz="2100" dirty="0">
              <a:solidFill>
                <a:srgbClr val="A5002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100" dirty="0">
                <a:solidFill>
                  <a:srgbClr val="A50021"/>
                </a:solidFill>
              </a:rPr>
              <a:t>Εργασία</a:t>
            </a:r>
            <a:endParaRPr lang="en-US" sz="2100" dirty="0">
              <a:solidFill>
                <a:srgbClr val="A5002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100" dirty="0">
                <a:solidFill>
                  <a:srgbClr val="A50021"/>
                </a:solidFill>
              </a:rPr>
              <a:t>Αποθήκευση</a:t>
            </a:r>
            <a:endParaRPr lang="en-US" sz="2100" dirty="0">
              <a:solidFill>
                <a:srgbClr val="A5002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100" dirty="0" smtClean="0">
                <a:solidFill>
                  <a:srgbClr val="A50021"/>
                </a:solidFill>
              </a:rPr>
              <a:t>E</a:t>
            </a:r>
            <a:r>
              <a:rPr lang="el-GR" sz="2100" dirty="0" err="1" smtClean="0">
                <a:solidFill>
                  <a:srgbClr val="A50021"/>
                </a:solidFill>
              </a:rPr>
              <a:t>πανεργασία</a:t>
            </a:r>
            <a:endParaRPr lang="en-US" sz="2100" dirty="0">
              <a:solidFill>
                <a:srgbClr val="A5002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100" dirty="0">
                <a:solidFill>
                  <a:srgbClr val="A50021"/>
                </a:solidFill>
              </a:rPr>
              <a:t>Έλεγχος</a:t>
            </a:r>
            <a:endParaRPr lang="en-US" sz="2100" dirty="0">
              <a:solidFill>
                <a:srgbClr val="A5002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100" dirty="0">
                <a:solidFill>
                  <a:srgbClr val="A50021"/>
                </a:solidFill>
              </a:rPr>
              <a:t>Επανέλεγχος</a:t>
            </a:r>
            <a:endParaRPr lang="en-US" sz="2100" dirty="0">
              <a:solidFill>
                <a:srgbClr val="A50021"/>
              </a:solidFill>
            </a:endParaRPr>
          </a:p>
        </p:txBody>
      </p:sp>
      <p:sp>
        <p:nvSpPr>
          <p:cNvPr id="821452" name="Text Box 1228"/>
          <p:cNvSpPr txBox="1">
            <a:spLocks noChangeArrowheads="1"/>
          </p:cNvSpPr>
          <p:nvPr/>
        </p:nvSpPr>
        <p:spPr bwMode="auto">
          <a:xfrm>
            <a:off x="7854950" y="5284788"/>
            <a:ext cx="920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ΩΘΗΣΗ</a:t>
            </a:r>
            <a:endParaRPr lang="en-US" sz="1400" b="1"/>
          </a:p>
        </p:txBody>
      </p:sp>
      <p:sp>
        <p:nvSpPr>
          <p:cNvPr id="821453" name="AutoShape 1229"/>
          <p:cNvSpPr>
            <a:spLocks noChangeArrowheads="1"/>
          </p:cNvSpPr>
          <p:nvPr/>
        </p:nvSpPr>
        <p:spPr bwMode="auto">
          <a:xfrm>
            <a:off x="7793038" y="4994275"/>
            <a:ext cx="1041400" cy="898525"/>
          </a:xfrm>
          <a:custGeom>
            <a:avLst/>
            <a:gdLst>
              <a:gd name="G0" fmla="+- 1800 0 0"/>
              <a:gd name="G1" fmla="+- 21600 0 1800"/>
              <a:gd name="G2" fmla="+- 21600 0 1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454" name="Text Box 1230"/>
          <p:cNvSpPr txBox="1">
            <a:spLocks noChangeArrowheads="1"/>
          </p:cNvSpPr>
          <p:nvPr/>
        </p:nvSpPr>
        <p:spPr bwMode="auto">
          <a:xfrm>
            <a:off x="3421063" y="128588"/>
            <a:ext cx="548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Γιατί θέλει τόσο χρόνο;</a:t>
            </a:r>
            <a:endParaRPr lang="en-US" sz="3600" b="1">
              <a:solidFill>
                <a:srgbClr val="990000"/>
              </a:solidFill>
            </a:endParaRPr>
          </a:p>
        </p:txBody>
      </p:sp>
      <p:grpSp>
        <p:nvGrpSpPr>
          <p:cNvPr id="821455" name="Group 1231"/>
          <p:cNvGrpSpPr>
            <a:grpSpLocks/>
          </p:cNvGrpSpPr>
          <p:nvPr/>
        </p:nvGrpSpPr>
        <p:grpSpPr bwMode="auto">
          <a:xfrm>
            <a:off x="1890713" y="1162050"/>
            <a:ext cx="3727450" cy="4768850"/>
            <a:chOff x="319" y="660"/>
            <a:chExt cx="2452" cy="3076"/>
          </a:xfrm>
        </p:grpSpPr>
        <p:sp>
          <p:nvSpPr>
            <p:cNvPr id="821456" name="Rectangle 1232"/>
            <p:cNvSpPr>
              <a:spLocks noChangeArrowheads="1"/>
            </p:cNvSpPr>
            <p:nvPr/>
          </p:nvSpPr>
          <p:spPr bwMode="auto">
            <a:xfrm>
              <a:off x="319" y="1074"/>
              <a:ext cx="979" cy="55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/>
                <a:t>Αποθήκευση</a:t>
              </a:r>
              <a:endParaRPr lang="en-US" sz="2000"/>
            </a:p>
          </p:txBody>
        </p:sp>
        <p:sp>
          <p:nvSpPr>
            <p:cNvPr id="821457" name="Rectangle 1233"/>
            <p:cNvSpPr>
              <a:spLocks noChangeArrowheads="1"/>
            </p:cNvSpPr>
            <p:nvPr/>
          </p:nvSpPr>
          <p:spPr bwMode="auto">
            <a:xfrm>
              <a:off x="363" y="2767"/>
              <a:ext cx="269" cy="2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800"/>
                <a:t>Σχεδίασμός</a:t>
              </a:r>
              <a:endParaRPr lang="en-US" sz="800"/>
            </a:p>
          </p:txBody>
        </p:sp>
        <p:sp>
          <p:nvSpPr>
            <p:cNvPr id="821458" name="Rectangle 1234"/>
            <p:cNvSpPr>
              <a:spLocks noChangeArrowheads="1"/>
            </p:cNvSpPr>
            <p:nvPr/>
          </p:nvSpPr>
          <p:spPr bwMode="auto">
            <a:xfrm>
              <a:off x="630" y="2767"/>
              <a:ext cx="269" cy="2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800"/>
                <a:t>Αναμονή</a:t>
              </a:r>
              <a:endParaRPr lang="en-US" sz="800"/>
            </a:p>
          </p:txBody>
        </p:sp>
        <p:sp>
          <p:nvSpPr>
            <p:cNvPr id="821459" name="Rectangle 1235"/>
            <p:cNvSpPr>
              <a:spLocks noChangeArrowheads="1"/>
            </p:cNvSpPr>
            <p:nvPr/>
          </p:nvSpPr>
          <p:spPr bwMode="auto">
            <a:xfrm>
              <a:off x="897" y="2767"/>
              <a:ext cx="269" cy="2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800"/>
                <a:t>Εργασία</a:t>
              </a:r>
              <a:endParaRPr lang="en-US" sz="800"/>
            </a:p>
          </p:txBody>
        </p:sp>
        <p:sp>
          <p:nvSpPr>
            <p:cNvPr id="821460" name="Text Box 1236"/>
            <p:cNvSpPr txBox="1">
              <a:spLocks noChangeArrowheads="1"/>
            </p:cNvSpPr>
            <p:nvPr/>
          </p:nvSpPr>
          <p:spPr bwMode="auto">
            <a:xfrm>
              <a:off x="2191" y="660"/>
              <a:ext cx="22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A</a:t>
              </a:r>
            </a:p>
          </p:txBody>
        </p:sp>
        <p:grpSp>
          <p:nvGrpSpPr>
            <p:cNvPr id="821461" name="Group 1237"/>
            <p:cNvGrpSpPr>
              <a:grpSpLocks/>
            </p:cNvGrpSpPr>
            <p:nvPr/>
          </p:nvGrpSpPr>
          <p:grpSpPr bwMode="auto">
            <a:xfrm>
              <a:off x="1657" y="832"/>
              <a:ext cx="1114" cy="938"/>
              <a:chOff x="1728" y="816"/>
              <a:chExt cx="1201" cy="1054"/>
            </a:xfrm>
          </p:grpSpPr>
          <p:sp>
            <p:nvSpPr>
              <p:cNvPr id="821462" name="Line 1238"/>
              <p:cNvSpPr>
                <a:spLocks noChangeShapeType="1"/>
              </p:cNvSpPr>
              <p:nvPr/>
            </p:nvSpPr>
            <p:spPr bwMode="auto">
              <a:xfrm>
                <a:off x="2400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1463" name="Line 123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1464" name="Line 1240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1465" name="Line 1241"/>
              <p:cNvSpPr>
                <a:spLocks noChangeShapeType="1"/>
              </p:cNvSpPr>
              <p:nvPr/>
            </p:nvSpPr>
            <p:spPr bwMode="auto">
              <a:xfrm>
                <a:off x="2688" y="9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821466" name="Group 1242"/>
              <p:cNvGrpSpPr>
                <a:grpSpLocks/>
              </p:cNvGrpSpPr>
              <p:nvPr/>
            </p:nvGrpSpPr>
            <p:grpSpPr bwMode="auto">
              <a:xfrm>
                <a:off x="1870" y="1584"/>
                <a:ext cx="511" cy="286"/>
                <a:chOff x="2494" y="1008"/>
                <a:chExt cx="511" cy="286"/>
              </a:xfrm>
            </p:grpSpPr>
            <p:sp>
              <p:nvSpPr>
                <p:cNvPr id="821467" name="Text Box 1243"/>
                <p:cNvSpPr txBox="1">
                  <a:spLocks noChangeArrowheads="1"/>
                </p:cNvSpPr>
                <p:nvPr/>
              </p:nvSpPr>
              <p:spPr bwMode="auto">
                <a:xfrm>
                  <a:off x="2494" y="1073"/>
                  <a:ext cx="20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F</a:t>
                  </a:r>
                </a:p>
              </p:txBody>
            </p:sp>
            <p:sp>
              <p:nvSpPr>
                <p:cNvPr id="821468" name="Line 1244"/>
                <p:cNvSpPr>
                  <a:spLocks noChangeShapeType="1"/>
                </p:cNvSpPr>
                <p:nvPr/>
              </p:nvSpPr>
              <p:spPr bwMode="auto">
                <a:xfrm>
                  <a:off x="2592" y="100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69" name="Line 1245"/>
                <p:cNvSpPr>
                  <a:spLocks noChangeShapeType="1"/>
                </p:cNvSpPr>
                <p:nvPr/>
              </p:nvSpPr>
              <p:spPr bwMode="auto">
                <a:xfrm>
                  <a:off x="2592" y="100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70" name="Line 1246"/>
                <p:cNvSpPr>
                  <a:spLocks noChangeShapeType="1"/>
                </p:cNvSpPr>
                <p:nvPr/>
              </p:nvSpPr>
              <p:spPr bwMode="auto">
                <a:xfrm>
                  <a:off x="2880" y="100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71" name="Text Box 1247"/>
                <p:cNvSpPr txBox="1">
                  <a:spLocks noChangeArrowheads="1"/>
                </p:cNvSpPr>
                <p:nvPr/>
              </p:nvSpPr>
              <p:spPr bwMode="auto">
                <a:xfrm>
                  <a:off x="2777" y="1073"/>
                  <a:ext cx="22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G</a:t>
                  </a:r>
                </a:p>
              </p:txBody>
            </p:sp>
          </p:grpSp>
          <p:grpSp>
            <p:nvGrpSpPr>
              <p:cNvPr id="821472" name="Group 1248"/>
              <p:cNvGrpSpPr>
                <a:grpSpLocks/>
              </p:cNvGrpSpPr>
              <p:nvPr/>
            </p:nvGrpSpPr>
            <p:grpSpPr bwMode="auto">
              <a:xfrm>
                <a:off x="1728" y="1248"/>
                <a:ext cx="741" cy="284"/>
                <a:chOff x="1680" y="1008"/>
                <a:chExt cx="741" cy="284"/>
              </a:xfrm>
            </p:grpSpPr>
            <p:sp>
              <p:nvSpPr>
                <p:cNvPr id="821473" name="Text Box 1249"/>
                <p:cNvSpPr txBox="1">
                  <a:spLocks noChangeArrowheads="1"/>
                </p:cNvSpPr>
                <p:nvPr/>
              </p:nvSpPr>
              <p:spPr bwMode="auto">
                <a:xfrm>
                  <a:off x="2205" y="1070"/>
                  <a:ext cx="216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E</a:t>
                  </a:r>
                </a:p>
              </p:txBody>
            </p:sp>
            <p:sp>
              <p:nvSpPr>
                <p:cNvPr id="821474" name="Line 1250"/>
                <p:cNvSpPr>
                  <a:spLocks noChangeShapeType="1"/>
                </p:cNvSpPr>
                <p:nvPr/>
              </p:nvSpPr>
              <p:spPr bwMode="auto">
                <a:xfrm>
                  <a:off x="1776" y="10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75" name="Line 1251"/>
                <p:cNvSpPr>
                  <a:spLocks noChangeShapeType="1"/>
                </p:cNvSpPr>
                <p:nvPr/>
              </p:nvSpPr>
              <p:spPr bwMode="auto">
                <a:xfrm>
                  <a:off x="2304" y="100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76" name="Line 1252"/>
                <p:cNvSpPr>
                  <a:spLocks noChangeShapeType="1"/>
                </p:cNvSpPr>
                <p:nvPr/>
              </p:nvSpPr>
              <p:spPr bwMode="auto">
                <a:xfrm>
                  <a:off x="1776" y="100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77" name="Line 1253"/>
                <p:cNvSpPr>
                  <a:spLocks noChangeShapeType="1"/>
                </p:cNvSpPr>
                <p:nvPr/>
              </p:nvSpPr>
              <p:spPr bwMode="auto">
                <a:xfrm>
                  <a:off x="2064" y="100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78" name="Text Box 1254"/>
                <p:cNvSpPr txBox="1">
                  <a:spLocks noChangeArrowheads="1"/>
                </p:cNvSpPr>
                <p:nvPr/>
              </p:nvSpPr>
              <p:spPr bwMode="auto">
                <a:xfrm>
                  <a:off x="1968" y="1065"/>
                  <a:ext cx="222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D</a:t>
                  </a:r>
                </a:p>
              </p:txBody>
            </p:sp>
            <p:sp>
              <p:nvSpPr>
                <p:cNvPr id="821479" name="Text Box 1255"/>
                <p:cNvSpPr txBox="1">
                  <a:spLocks noChangeArrowheads="1"/>
                </p:cNvSpPr>
                <p:nvPr/>
              </p:nvSpPr>
              <p:spPr bwMode="auto">
                <a:xfrm>
                  <a:off x="1680" y="1070"/>
                  <a:ext cx="221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C</a:t>
                  </a:r>
                </a:p>
              </p:txBody>
            </p:sp>
          </p:grpSp>
          <p:sp>
            <p:nvSpPr>
              <p:cNvPr id="821480" name="Text Box 1256"/>
              <p:cNvSpPr txBox="1">
                <a:spLocks noChangeArrowheads="1"/>
              </p:cNvSpPr>
              <p:nvPr/>
            </p:nvSpPr>
            <p:spPr bwMode="auto">
              <a:xfrm>
                <a:off x="2016" y="960"/>
                <a:ext cx="215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B</a:t>
                </a:r>
                <a:endParaRPr lang="en-US" sz="1600"/>
              </a:p>
            </p:txBody>
          </p:sp>
          <p:sp>
            <p:nvSpPr>
              <p:cNvPr id="821481" name="Text Box 1257"/>
              <p:cNvSpPr txBox="1">
                <a:spLocks noChangeArrowheads="1"/>
              </p:cNvSpPr>
              <p:nvPr/>
            </p:nvSpPr>
            <p:spPr bwMode="auto">
              <a:xfrm>
                <a:off x="2593" y="960"/>
                <a:ext cx="221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H</a:t>
                </a:r>
                <a:endParaRPr lang="en-US" sz="1600"/>
              </a:p>
            </p:txBody>
          </p:sp>
          <p:sp>
            <p:nvSpPr>
              <p:cNvPr id="821482" name="Line 1258"/>
              <p:cNvSpPr>
                <a:spLocks noChangeShapeType="1"/>
              </p:cNvSpPr>
              <p:nvPr/>
            </p:nvSpPr>
            <p:spPr bwMode="auto">
              <a:xfrm>
                <a:off x="211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1483" name="Line 1259"/>
              <p:cNvSpPr>
                <a:spLocks noChangeShapeType="1"/>
              </p:cNvSpPr>
              <p:nvPr/>
            </p:nvSpPr>
            <p:spPr bwMode="auto">
              <a:xfrm>
                <a:off x="2688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1484" name="Line 1260"/>
              <p:cNvSpPr>
                <a:spLocks noChangeShapeType="1"/>
              </p:cNvSpPr>
              <p:nvPr/>
            </p:nvSpPr>
            <p:spPr bwMode="auto">
              <a:xfrm>
                <a:off x="2112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821485" name="Group 1261"/>
              <p:cNvGrpSpPr>
                <a:grpSpLocks/>
              </p:cNvGrpSpPr>
              <p:nvPr/>
            </p:nvGrpSpPr>
            <p:grpSpPr bwMode="auto">
              <a:xfrm>
                <a:off x="2447" y="1248"/>
                <a:ext cx="482" cy="284"/>
                <a:chOff x="2495" y="1008"/>
                <a:chExt cx="482" cy="284"/>
              </a:xfrm>
            </p:grpSpPr>
            <p:sp>
              <p:nvSpPr>
                <p:cNvPr id="821486" name="Text Box 1262"/>
                <p:cNvSpPr txBox="1">
                  <a:spLocks noChangeArrowheads="1"/>
                </p:cNvSpPr>
                <p:nvPr/>
              </p:nvSpPr>
              <p:spPr bwMode="auto">
                <a:xfrm>
                  <a:off x="2495" y="1071"/>
                  <a:ext cx="166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I</a:t>
                  </a:r>
                </a:p>
              </p:txBody>
            </p:sp>
            <p:sp>
              <p:nvSpPr>
                <p:cNvPr id="821487" name="Line 1263"/>
                <p:cNvSpPr>
                  <a:spLocks noChangeShapeType="1"/>
                </p:cNvSpPr>
                <p:nvPr/>
              </p:nvSpPr>
              <p:spPr bwMode="auto">
                <a:xfrm>
                  <a:off x="2592" y="100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88" name="Line 1264"/>
                <p:cNvSpPr>
                  <a:spLocks noChangeShapeType="1"/>
                </p:cNvSpPr>
                <p:nvPr/>
              </p:nvSpPr>
              <p:spPr bwMode="auto">
                <a:xfrm>
                  <a:off x="2592" y="100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89" name="Line 1265"/>
                <p:cNvSpPr>
                  <a:spLocks noChangeShapeType="1"/>
                </p:cNvSpPr>
                <p:nvPr/>
              </p:nvSpPr>
              <p:spPr bwMode="auto">
                <a:xfrm>
                  <a:off x="2880" y="100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490" name="Text Box 1266"/>
                <p:cNvSpPr txBox="1">
                  <a:spLocks noChangeArrowheads="1"/>
                </p:cNvSpPr>
                <p:nvPr/>
              </p:nvSpPr>
              <p:spPr bwMode="auto">
                <a:xfrm>
                  <a:off x="2783" y="1071"/>
                  <a:ext cx="19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J</a:t>
                  </a:r>
                </a:p>
              </p:txBody>
            </p:sp>
          </p:grpSp>
        </p:grpSp>
        <p:sp>
          <p:nvSpPr>
            <p:cNvPr id="821491" name="Rectangle 1267"/>
            <p:cNvSpPr>
              <a:spLocks noChangeArrowheads="1"/>
            </p:cNvSpPr>
            <p:nvPr/>
          </p:nvSpPr>
          <p:spPr bwMode="auto">
            <a:xfrm>
              <a:off x="1164" y="2383"/>
              <a:ext cx="269" cy="2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800"/>
                <a:t>Σχεδιασμός</a:t>
              </a:r>
              <a:endParaRPr lang="en-US" sz="800"/>
            </a:p>
          </p:txBody>
        </p:sp>
        <p:sp>
          <p:nvSpPr>
            <p:cNvPr id="821492" name="Rectangle 1268"/>
            <p:cNvSpPr>
              <a:spLocks noChangeArrowheads="1"/>
            </p:cNvSpPr>
            <p:nvPr/>
          </p:nvSpPr>
          <p:spPr bwMode="auto">
            <a:xfrm>
              <a:off x="1431" y="2383"/>
              <a:ext cx="270" cy="2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800"/>
                <a:t>Αναμονή</a:t>
              </a:r>
              <a:endParaRPr lang="en-US" sz="800"/>
            </a:p>
          </p:txBody>
        </p:sp>
        <p:sp>
          <p:nvSpPr>
            <p:cNvPr id="821493" name="Rectangle 1269"/>
            <p:cNvSpPr>
              <a:spLocks noChangeArrowheads="1"/>
            </p:cNvSpPr>
            <p:nvPr/>
          </p:nvSpPr>
          <p:spPr bwMode="auto">
            <a:xfrm>
              <a:off x="1699" y="2383"/>
              <a:ext cx="269" cy="2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800"/>
                <a:t>Εργασία</a:t>
              </a:r>
              <a:endParaRPr lang="en-US" sz="800"/>
            </a:p>
          </p:txBody>
        </p:sp>
        <p:grpSp>
          <p:nvGrpSpPr>
            <p:cNvPr id="821494" name="Group 1270"/>
            <p:cNvGrpSpPr>
              <a:grpSpLocks/>
            </p:cNvGrpSpPr>
            <p:nvPr/>
          </p:nvGrpSpPr>
          <p:grpSpPr bwMode="auto">
            <a:xfrm>
              <a:off x="1657" y="2967"/>
              <a:ext cx="802" cy="214"/>
              <a:chOff x="288" y="3024"/>
              <a:chExt cx="866" cy="240"/>
            </a:xfrm>
          </p:grpSpPr>
          <p:sp>
            <p:nvSpPr>
              <p:cNvPr id="821495" name="Rectangle 1271"/>
              <p:cNvSpPr>
                <a:spLocks noChangeArrowheads="1"/>
              </p:cNvSpPr>
              <p:nvPr/>
            </p:nvSpPr>
            <p:spPr bwMode="auto">
              <a:xfrm>
                <a:off x="288" y="3024"/>
                <a:ext cx="29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800"/>
                  <a:t>Σχεδιασμός</a:t>
                </a:r>
                <a:endParaRPr lang="en-US" sz="800"/>
              </a:p>
            </p:txBody>
          </p:sp>
          <p:sp>
            <p:nvSpPr>
              <p:cNvPr id="821496" name="Rectangle 1272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29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800"/>
                  <a:t>Αναμονή</a:t>
                </a:r>
                <a:endParaRPr lang="en-US" sz="800"/>
              </a:p>
            </p:txBody>
          </p:sp>
          <p:sp>
            <p:nvSpPr>
              <p:cNvPr id="821497" name="Rectangle 1273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29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800"/>
                  <a:t>Εργασία</a:t>
                </a:r>
                <a:endParaRPr lang="en-US" sz="800"/>
              </a:p>
            </p:txBody>
          </p:sp>
        </p:grpSp>
        <p:grpSp>
          <p:nvGrpSpPr>
            <p:cNvPr id="821498" name="Group 1274"/>
            <p:cNvGrpSpPr>
              <a:grpSpLocks/>
            </p:cNvGrpSpPr>
            <p:nvPr/>
          </p:nvGrpSpPr>
          <p:grpSpPr bwMode="auto">
            <a:xfrm>
              <a:off x="1966" y="1999"/>
              <a:ext cx="803" cy="213"/>
              <a:chOff x="288" y="3024"/>
              <a:chExt cx="866" cy="240"/>
            </a:xfrm>
          </p:grpSpPr>
          <p:sp>
            <p:nvSpPr>
              <p:cNvPr id="821499" name="Rectangle 1275"/>
              <p:cNvSpPr>
                <a:spLocks noChangeArrowheads="1"/>
              </p:cNvSpPr>
              <p:nvPr/>
            </p:nvSpPr>
            <p:spPr bwMode="auto">
              <a:xfrm>
                <a:off x="288" y="3024"/>
                <a:ext cx="29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800"/>
                  <a:t>Σχεδιασμός</a:t>
                </a:r>
                <a:endParaRPr lang="en-US" sz="800"/>
              </a:p>
            </p:txBody>
          </p:sp>
          <p:sp>
            <p:nvSpPr>
              <p:cNvPr id="821500" name="Rectangle 1276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29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800"/>
                  <a:t>Αναμονή</a:t>
                </a:r>
                <a:endParaRPr lang="en-US" sz="800"/>
              </a:p>
            </p:txBody>
          </p:sp>
          <p:sp>
            <p:nvSpPr>
              <p:cNvPr id="821501" name="Rectangle 1277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29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800"/>
                  <a:t>Εργασία</a:t>
                </a:r>
                <a:endParaRPr lang="en-US" sz="800"/>
              </a:p>
            </p:txBody>
          </p:sp>
        </p:grpSp>
        <p:sp>
          <p:nvSpPr>
            <p:cNvPr id="821502" name="Line 1278"/>
            <p:cNvSpPr>
              <a:spLocks noChangeShapeType="1"/>
            </p:cNvSpPr>
            <p:nvPr/>
          </p:nvSpPr>
          <p:spPr bwMode="auto">
            <a:xfrm>
              <a:off x="319" y="1672"/>
              <a:ext cx="266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03" name="Line 1279"/>
            <p:cNvSpPr>
              <a:spLocks noChangeShapeType="1"/>
            </p:cNvSpPr>
            <p:nvPr/>
          </p:nvSpPr>
          <p:spPr bwMode="auto">
            <a:xfrm>
              <a:off x="541" y="1672"/>
              <a:ext cx="267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04" name="Line 1280"/>
            <p:cNvSpPr>
              <a:spLocks noChangeShapeType="1"/>
            </p:cNvSpPr>
            <p:nvPr/>
          </p:nvSpPr>
          <p:spPr bwMode="auto">
            <a:xfrm>
              <a:off x="763" y="1672"/>
              <a:ext cx="268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05" name="Line 1281"/>
            <p:cNvSpPr>
              <a:spLocks noChangeShapeType="1"/>
            </p:cNvSpPr>
            <p:nvPr/>
          </p:nvSpPr>
          <p:spPr bwMode="auto">
            <a:xfrm>
              <a:off x="986" y="1672"/>
              <a:ext cx="267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06" name="Line 1282"/>
            <p:cNvSpPr>
              <a:spLocks noChangeShapeType="1"/>
            </p:cNvSpPr>
            <p:nvPr/>
          </p:nvSpPr>
          <p:spPr bwMode="auto">
            <a:xfrm>
              <a:off x="1253" y="1672"/>
              <a:ext cx="267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07" name="Line 1283"/>
            <p:cNvSpPr>
              <a:spLocks noChangeShapeType="1"/>
            </p:cNvSpPr>
            <p:nvPr/>
          </p:nvSpPr>
          <p:spPr bwMode="auto">
            <a:xfrm>
              <a:off x="1342" y="1117"/>
              <a:ext cx="267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08" name="Line 1284"/>
            <p:cNvSpPr>
              <a:spLocks noChangeShapeType="1"/>
            </p:cNvSpPr>
            <p:nvPr/>
          </p:nvSpPr>
          <p:spPr bwMode="auto">
            <a:xfrm>
              <a:off x="1342" y="1416"/>
              <a:ext cx="26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09" name="Text Box 1285"/>
            <p:cNvSpPr txBox="1">
              <a:spLocks noChangeArrowheads="1"/>
            </p:cNvSpPr>
            <p:nvPr/>
          </p:nvSpPr>
          <p:spPr bwMode="auto">
            <a:xfrm>
              <a:off x="763" y="1685"/>
              <a:ext cx="103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/>
                <a:t>Καταμερισμός</a:t>
              </a:r>
              <a:endParaRPr lang="en-US" sz="1600" b="1"/>
            </a:p>
          </p:txBody>
        </p:sp>
        <p:sp>
          <p:nvSpPr>
            <p:cNvPr id="821510" name="Rectangle 1286"/>
            <p:cNvSpPr>
              <a:spLocks noChangeArrowheads="1"/>
            </p:cNvSpPr>
            <p:nvPr/>
          </p:nvSpPr>
          <p:spPr bwMode="auto">
            <a:xfrm>
              <a:off x="401" y="3437"/>
              <a:ext cx="890" cy="29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600"/>
                <a:t>Προσωρινή </a:t>
              </a:r>
            </a:p>
            <a:p>
              <a:pPr algn="ctr"/>
              <a:r>
                <a:rPr lang="el-GR" sz="1600"/>
                <a:t>Αποθήκευση</a:t>
              </a:r>
              <a:endParaRPr lang="en-US"/>
            </a:p>
          </p:txBody>
        </p:sp>
        <p:sp>
          <p:nvSpPr>
            <p:cNvPr id="821511" name="Rectangle 1287"/>
            <p:cNvSpPr>
              <a:spLocks noChangeArrowheads="1"/>
            </p:cNvSpPr>
            <p:nvPr/>
          </p:nvSpPr>
          <p:spPr bwMode="auto">
            <a:xfrm>
              <a:off x="1790" y="3437"/>
              <a:ext cx="891" cy="29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600" dirty="0" smtClean="0"/>
                <a:t>Τελικά</a:t>
              </a:r>
            </a:p>
            <a:p>
              <a:pPr algn="ctr"/>
              <a:r>
                <a:rPr lang="el-GR" sz="1600" dirty="0" smtClean="0"/>
                <a:t>Προϊόντα</a:t>
              </a:r>
              <a:endParaRPr lang="en-US" sz="1800" dirty="0"/>
            </a:p>
          </p:txBody>
        </p:sp>
        <p:sp>
          <p:nvSpPr>
            <p:cNvPr id="821512" name="Line 1288"/>
            <p:cNvSpPr>
              <a:spLocks noChangeShapeType="1"/>
            </p:cNvSpPr>
            <p:nvPr/>
          </p:nvSpPr>
          <p:spPr bwMode="auto">
            <a:xfrm flipV="1">
              <a:off x="1096" y="2640"/>
              <a:ext cx="21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13" name="Line 1289"/>
            <p:cNvSpPr>
              <a:spLocks noChangeShapeType="1"/>
            </p:cNvSpPr>
            <p:nvPr/>
          </p:nvSpPr>
          <p:spPr bwMode="auto">
            <a:xfrm flipH="1" flipV="1">
              <a:off x="1600" y="2608"/>
              <a:ext cx="232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514" name="Line 1290"/>
            <p:cNvSpPr>
              <a:spLocks noChangeShapeType="1"/>
            </p:cNvSpPr>
            <p:nvPr/>
          </p:nvSpPr>
          <p:spPr bwMode="auto">
            <a:xfrm flipV="1">
              <a:off x="1808" y="2256"/>
              <a:ext cx="26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1515" name="AutoShape 12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35400" y="2527300"/>
            <a:ext cx="368300" cy="1905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1517" name="Text Box 1293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21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21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21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21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21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1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21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21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51" grpId="0" build="p" autoUpdateAnimBg="0" advAuto="1000"/>
      <p:bldP spid="821452" grpId="0" autoUpdateAnimBg="0"/>
      <p:bldP spid="8214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306" name="Group 1034"/>
          <p:cNvGrpSpPr>
            <a:grpSpLocks/>
          </p:cNvGrpSpPr>
          <p:nvPr/>
        </p:nvGrpSpPr>
        <p:grpSpPr bwMode="auto">
          <a:xfrm rot="-3242796">
            <a:off x="4757738" y="4627563"/>
            <a:ext cx="3575050" cy="349250"/>
            <a:chOff x="3344" y="2888"/>
            <a:chExt cx="2568" cy="304"/>
          </a:xfrm>
        </p:grpSpPr>
        <p:sp>
          <p:nvSpPr>
            <p:cNvPr id="823307" name="Rectangle 1035"/>
            <p:cNvSpPr>
              <a:spLocks noChangeArrowheads="1"/>
            </p:cNvSpPr>
            <p:nvPr/>
          </p:nvSpPr>
          <p:spPr bwMode="auto">
            <a:xfrm>
              <a:off x="3344" y="2888"/>
              <a:ext cx="2568" cy="296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54902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vert="eaVert" wrap="none" anchor="ctr"/>
            <a:lstStyle/>
            <a:p>
              <a:pPr algn="ctr"/>
              <a:endParaRPr lang="de-DE" sz="1600" b="1"/>
            </a:p>
          </p:txBody>
        </p:sp>
        <p:sp>
          <p:nvSpPr>
            <p:cNvPr id="823308" name="Line 1036"/>
            <p:cNvSpPr>
              <a:spLocks noChangeShapeType="1"/>
            </p:cNvSpPr>
            <p:nvPr/>
          </p:nvSpPr>
          <p:spPr bwMode="auto">
            <a:xfrm>
              <a:off x="4512" y="2888"/>
              <a:ext cx="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3309" name="Line 1037"/>
            <p:cNvSpPr>
              <a:spLocks noChangeShapeType="1"/>
            </p:cNvSpPr>
            <p:nvPr/>
          </p:nvSpPr>
          <p:spPr bwMode="auto">
            <a:xfrm>
              <a:off x="5584" y="28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3310" name="Text Box 1038"/>
          <p:cNvSpPr txBox="1">
            <a:spLocks noChangeArrowheads="1"/>
          </p:cNvSpPr>
          <p:nvPr/>
        </p:nvSpPr>
        <p:spPr bwMode="auto">
          <a:xfrm rot="-3322266">
            <a:off x="5406232" y="5079206"/>
            <a:ext cx="159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Σχεδιασμός</a:t>
            </a:r>
            <a:endParaRPr lang="en-US" sz="1600" b="1"/>
          </a:p>
        </p:txBody>
      </p:sp>
      <p:sp>
        <p:nvSpPr>
          <p:cNvPr id="823311" name="Text Box 1039"/>
          <p:cNvSpPr txBox="1">
            <a:spLocks noChangeArrowheads="1"/>
          </p:cNvSpPr>
          <p:nvPr/>
        </p:nvSpPr>
        <p:spPr bwMode="auto">
          <a:xfrm rot="-3352970">
            <a:off x="6350000" y="3940175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Αναμονή</a:t>
            </a:r>
            <a:endParaRPr lang="en-US" sz="1600" b="1"/>
          </a:p>
        </p:txBody>
      </p:sp>
      <p:sp>
        <p:nvSpPr>
          <p:cNvPr id="823312" name="Text Box 1040"/>
          <p:cNvSpPr txBox="1">
            <a:spLocks noChangeArrowheads="1"/>
          </p:cNvSpPr>
          <p:nvPr/>
        </p:nvSpPr>
        <p:spPr bwMode="auto">
          <a:xfrm rot="-3322266">
            <a:off x="7282657" y="3359944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;</a:t>
            </a:r>
            <a:endParaRPr lang="en-US" sz="1600" b="1"/>
          </a:p>
        </p:txBody>
      </p:sp>
      <p:sp>
        <p:nvSpPr>
          <p:cNvPr id="823313" name="Text Box 1041"/>
          <p:cNvSpPr txBox="1">
            <a:spLocks noChangeArrowheads="1"/>
          </p:cNvSpPr>
          <p:nvPr/>
        </p:nvSpPr>
        <p:spPr bwMode="auto">
          <a:xfrm>
            <a:off x="2716135" y="150813"/>
            <a:ext cx="6186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rgbClr val="990000"/>
                </a:solidFill>
              </a:rPr>
              <a:t>Παρατηρώντας τον χρόνο </a:t>
            </a:r>
            <a:r>
              <a:rPr lang="el-GR" sz="2000" dirty="0" smtClean="0">
                <a:solidFill>
                  <a:srgbClr val="990000"/>
                </a:solidFill>
              </a:rPr>
              <a:t>διέλευσης </a:t>
            </a:r>
            <a:r>
              <a:rPr lang="el-GR" sz="2000" dirty="0">
                <a:solidFill>
                  <a:srgbClr val="990000"/>
                </a:solidFill>
              </a:rPr>
              <a:t>στην παραγωγή</a:t>
            </a:r>
            <a:endParaRPr lang="en-US" sz="2000" dirty="0">
              <a:solidFill>
                <a:srgbClr val="990000"/>
              </a:solidFill>
            </a:endParaRPr>
          </a:p>
        </p:txBody>
      </p:sp>
      <p:sp>
        <p:nvSpPr>
          <p:cNvPr id="823317" name="Line 1045"/>
          <p:cNvSpPr>
            <a:spLocks noChangeShapeType="1"/>
          </p:cNvSpPr>
          <p:nvPr/>
        </p:nvSpPr>
        <p:spPr bwMode="auto">
          <a:xfrm flipV="1">
            <a:off x="8204200" y="1030288"/>
            <a:ext cx="525463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299" name="Rectangle 1027"/>
          <p:cNvSpPr>
            <a:spLocks noChangeArrowheads="1"/>
          </p:cNvSpPr>
          <p:nvPr/>
        </p:nvSpPr>
        <p:spPr bwMode="auto">
          <a:xfrm>
            <a:off x="2127250" y="4306888"/>
            <a:ext cx="744538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Σχεδιασμός</a:t>
            </a:r>
            <a:endParaRPr lang="en-US" sz="1000" b="1"/>
          </a:p>
        </p:txBody>
      </p:sp>
      <p:sp>
        <p:nvSpPr>
          <p:cNvPr id="823300" name="Rectangle 1028"/>
          <p:cNvSpPr>
            <a:spLocks noChangeArrowheads="1"/>
          </p:cNvSpPr>
          <p:nvPr/>
        </p:nvSpPr>
        <p:spPr bwMode="auto">
          <a:xfrm>
            <a:off x="2868613" y="4316413"/>
            <a:ext cx="744537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Αναμονή</a:t>
            </a:r>
            <a:endParaRPr lang="en-US" sz="1000" b="1"/>
          </a:p>
        </p:txBody>
      </p:sp>
      <p:sp>
        <p:nvSpPr>
          <p:cNvPr id="823301" name="Rectangle 1029"/>
          <p:cNvSpPr>
            <a:spLocks noChangeArrowheads="1"/>
          </p:cNvSpPr>
          <p:nvPr/>
        </p:nvSpPr>
        <p:spPr bwMode="auto">
          <a:xfrm>
            <a:off x="3605213" y="4308475"/>
            <a:ext cx="744537" cy="41751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Εργασία</a:t>
            </a:r>
            <a:endParaRPr lang="en-US" sz="1000" b="1"/>
          </a:p>
        </p:txBody>
      </p:sp>
      <p:sp>
        <p:nvSpPr>
          <p:cNvPr id="823302" name="AutoShape 1030"/>
          <p:cNvSpPr>
            <a:spLocks/>
          </p:cNvSpPr>
          <p:nvPr/>
        </p:nvSpPr>
        <p:spPr bwMode="auto">
          <a:xfrm rot="26988781">
            <a:off x="2360613" y="3829050"/>
            <a:ext cx="227012" cy="598488"/>
          </a:xfrm>
          <a:prstGeom prst="leftBrace">
            <a:avLst>
              <a:gd name="adj1" fmla="val 2197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03" name="AutoShape 1031"/>
          <p:cNvSpPr>
            <a:spLocks/>
          </p:cNvSpPr>
          <p:nvPr/>
        </p:nvSpPr>
        <p:spPr bwMode="auto">
          <a:xfrm rot="26988781">
            <a:off x="3147219" y="3825081"/>
            <a:ext cx="228600" cy="598488"/>
          </a:xfrm>
          <a:prstGeom prst="leftBrace">
            <a:avLst>
              <a:gd name="adj1" fmla="val 218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04" name="AutoShape 1032"/>
          <p:cNvSpPr>
            <a:spLocks/>
          </p:cNvSpPr>
          <p:nvPr/>
        </p:nvSpPr>
        <p:spPr bwMode="auto">
          <a:xfrm rot="26988781">
            <a:off x="3862388" y="3819525"/>
            <a:ext cx="228600" cy="600075"/>
          </a:xfrm>
          <a:prstGeom prst="leftBrace">
            <a:avLst>
              <a:gd name="adj1" fmla="val 2187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14" name="Line 1042"/>
          <p:cNvSpPr>
            <a:spLocks noChangeShapeType="1"/>
          </p:cNvSpPr>
          <p:nvPr/>
        </p:nvSpPr>
        <p:spPr bwMode="auto">
          <a:xfrm rot="5269787" flipH="1" flipV="1">
            <a:off x="4204494" y="3572669"/>
            <a:ext cx="258762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15" name="Line 1043"/>
          <p:cNvSpPr>
            <a:spLocks noChangeShapeType="1"/>
          </p:cNvSpPr>
          <p:nvPr/>
        </p:nvSpPr>
        <p:spPr bwMode="auto">
          <a:xfrm rot="5709181" flipH="1" flipV="1">
            <a:off x="6262688" y="2270125"/>
            <a:ext cx="331788" cy="261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16" name="Line 1044"/>
          <p:cNvSpPr>
            <a:spLocks noChangeShapeType="1"/>
          </p:cNvSpPr>
          <p:nvPr/>
        </p:nvSpPr>
        <p:spPr bwMode="auto">
          <a:xfrm>
            <a:off x="3944938" y="2587625"/>
            <a:ext cx="296862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19" name="Rectangle 1047"/>
          <p:cNvSpPr>
            <a:spLocks noChangeArrowheads="1"/>
          </p:cNvSpPr>
          <p:nvPr/>
        </p:nvSpPr>
        <p:spPr bwMode="auto">
          <a:xfrm>
            <a:off x="2120900" y="1982788"/>
            <a:ext cx="746125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Σχεδιασμός</a:t>
            </a:r>
            <a:endParaRPr lang="en-US" sz="1000" b="1"/>
          </a:p>
        </p:txBody>
      </p:sp>
      <p:sp>
        <p:nvSpPr>
          <p:cNvPr id="823320" name="Rectangle 1048"/>
          <p:cNvSpPr>
            <a:spLocks noChangeArrowheads="1"/>
          </p:cNvSpPr>
          <p:nvPr/>
        </p:nvSpPr>
        <p:spPr bwMode="auto">
          <a:xfrm>
            <a:off x="2862263" y="1992313"/>
            <a:ext cx="744537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Αναμονή</a:t>
            </a:r>
            <a:endParaRPr lang="en-US" sz="1000" b="1"/>
          </a:p>
        </p:txBody>
      </p:sp>
      <p:sp>
        <p:nvSpPr>
          <p:cNvPr id="823321" name="Rectangle 1049"/>
          <p:cNvSpPr>
            <a:spLocks noChangeArrowheads="1"/>
          </p:cNvSpPr>
          <p:nvPr/>
        </p:nvSpPr>
        <p:spPr bwMode="auto">
          <a:xfrm>
            <a:off x="3598863" y="1984375"/>
            <a:ext cx="746125" cy="41751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Εργασία</a:t>
            </a:r>
            <a:endParaRPr lang="en-US" sz="1000" b="1"/>
          </a:p>
        </p:txBody>
      </p:sp>
      <p:sp>
        <p:nvSpPr>
          <p:cNvPr id="823322" name="AutoShape 1050"/>
          <p:cNvSpPr>
            <a:spLocks/>
          </p:cNvSpPr>
          <p:nvPr/>
        </p:nvSpPr>
        <p:spPr bwMode="auto">
          <a:xfrm rot="26988781">
            <a:off x="2354263" y="1504950"/>
            <a:ext cx="227012" cy="598488"/>
          </a:xfrm>
          <a:prstGeom prst="leftBrace">
            <a:avLst>
              <a:gd name="adj1" fmla="val 2197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23" name="AutoShape 1051"/>
          <p:cNvSpPr>
            <a:spLocks/>
          </p:cNvSpPr>
          <p:nvPr/>
        </p:nvSpPr>
        <p:spPr bwMode="auto">
          <a:xfrm rot="26988781">
            <a:off x="3140869" y="1500981"/>
            <a:ext cx="228600" cy="598488"/>
          </a:xfrm>
          <a:prstGeom prst="leftBrace">
            <a:avLst>
              <a:gd name="adj1" fmla="val 218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24" name="AutoShape 1052"/>
          <p:cNvSpPr>
            <a:spLocks/>
          </p:cNvSpPr>
          <p:nvPr/>
        </p:nvSpPr>
        <p:spPr bwMode="auto">
          <a:xfrm rot="26988781">
            <a:off x="3856038" y="1495425"/>
            <a:ext cx="228600" cy="600075"/>
          </a:xfrm>
          <a:prstGeom prst="leftBrace">
            <a:avLst>
              <a:gd name="adj1" fmla="val 2187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26" name="Rectangle 1054"/>
          <p:cNvSpPr>
            <a:spLocks noChangeArrowheads="1"/>
          </p:cNvSpPr>
          <p:nvPr/>
        </p:nvSpPr>
        <p:spPr bwMode="auto">
          <a:xfrm>
            <a:off x="4264025" y="2973388"/>
            <a:ext cx="746125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Σχεδιασμός</a:t>
            </a:r>
            <a:endParaRPr lang="en-US" sz="1000" b="1"/>
          </a:p>
        </p:txBody>
      </p:sp>
      <p:sp>
        <p:nvSpPr>
          <p:cNvPr id="823327" name="Rectangle 1055"/>
          <p:cNvSpPr>
            <a:spLocks noChangeArrowheads="1"/>
          </p:cNvSpPr>
          <p:nvPr/>
        </p:nvSpPr>
        <p:spPr bwMode="auto">
          <a:xfrm>
            <a:off x="5005388" y="2982913"/>
            <a:ext cx="744537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Αναμονή</a:t>
            </a:r>
            <a:endParaRPr lang="en-US" sz="1000" b="1"/>
          </a:p>
        </p:txBody>
      </p:sp>
      <p:sp>
        <p:nvSpPr>
          <p:cNvPr id="823328" name="Rectangle 1056"/>
          <p:cNvSpPr>
            <a:spLocks noChangeArrowheads="1"/>
          </p:cNvSpPr>
          <p:nvPr/>
        </p:nvSpPr>
        <p:spPr bwMode="auto">
          <a:xfrm>
            <a:off x="5741988" y="2974975"/>
            <a:ext cx="746125" cy="41751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Εργασία</a:t>
            </a:r>
            <a:endParaRPr lang="en-US" sz="1000" b="1"/>
          </a:p>
        </p:txBody>
      </p:sp>
      <p:sp>
        <p:nvSpPr>
          <p:cNvPr id="823329" name="AutoShape 1057"/>
          <p:cNvSpPr>
            <a:spLocks/>
          </p:cNvSpPr>
          <p:nvPr/>
        </p:nvSpPr>
        <p:spPr bwMode="auto">
          <a:xfrm rot="26988781">
            <a:off x="4497388" y="2495550"/>
            <a:ext cx="227012" cy="598488"/>
          </a:xfrm>
          <a:prstGeom prst="leftBrace">
            <a:avLst>
              <a:gd name="adj1" fmla="val 2197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30" name="AutoShape 1058"/>
          <p:cNvSpPr>
            <a:spLocks/>
          </p:cNvSpPr>
          <p:nvPr/>
        </p:nvSpPr>
        <p:spPr bwMode="auto">
          <a:xfrm rot="26988781">
            <a:off x="5284788" y="2490787"/>
            <a:ext cx="228600" cy="600075"/>
          </a:xfrm>
          <a:prstGeom prst="leftBrace">
            <a:avLst>
              <a:gd name="adj1" fmla="val 2187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31" name="AutoShape 1059"/>
          <p:cNvSpPr>
            <a:spLocks/>
          </p:cNvSpPr>
          <p:nvPr/>
        </p:nvSpPr>
        <p:spPr bwMode="auto">
          <a:xfrm rot="26988781">
            <a:off x="5999163" y="2486025"/>
            <a:ext cx="228600" cy="600075"/>
          </a:xfrm>
          <a:prstGeom prst="leftBrace">
            <a:avLst>
              <a:gd name="adj1" fmla="val 2187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33" name="Rectangle 1061"/>
          <p:cNvSpPr>
            <a:spLocks noChangeArrowheads="1"/>
          </p:cNvSpPr>
          <p:nvPr/>
        </p:nvSpPr>
        <p:spPr bwMode="auto">
          <a:xfrm>
            <a:off x="6645275" y="1677988"/>
            <a:ext cx="744538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Σχεδιασμός</a:t>
            </a:r>
            <a:endParaRPr lang="en-US" sz="1000" b="1"/>
          </a:p>
        </p:txBody>
      </p:sp>
      <p:sp>
        <p:nvSpPr>
          <p:cNvPr id="823334" name="Rectangle 1062"/>
          <p:cNvSpPr>
            <a:spLocks noChangeArrowheads="1"/>
          </p:cNvSpPr>
          <p:nvPr/>
        </p:nvSpPr>
        <p:spPr bwMode="auto">
          <a:xfrm>
            <a:off x="7385050" y="1687513"/>
            <a:ext cx="746125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Αναμονή</a:t>
            </a:r>
            <a:endParaRPr lang="en-US" sz="1000" b="1"/>
          </a:p>
        </p:txBody>
      </p:sp>
      <p:sp>
        <p:nvSpPr>
          <p:cNvPr id="823335" name="Rectangle 1063"/>
          <p:cNvSpPr>
            <a:spLocks noChangeArrowheads="1"/>
          </p:cNvSpPr>
          <p:nvPr/>
        </p:nvSpPr>
        <p:spPr bwMode="auto">
          <a:xfrm>
            <a:off x="8123238" y="1679575"/>
            <a:ext cx="744537" cy="41751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1000" b="1"/>
              <a:t>Εργασία</a:t>
            </a:r>
            <a:endParaRPr lang="en-US" sz="1000" b="1"/>
          </a:p>
        </p:txBody>
      </p:sp>
      <p:sp>
        <p:nvSpPr>
          <p:cNvPr id="823336" name="AutoShape 1064"/>
          <p:cNvSpPr>
            <a:spLocks/>
          </p:cNvSpPr>
          <p:nvPr/>
        </p:nvSpPr>
        <p:spPr bwMode="auto">
          <a:xfrm rot="26988781">
            <a:off x="6877845" y="1199356"/>
            <a:ext cx="227012" cy="600075"/>
          </a:xfrm>
          <a:prstGeom prst="leftBrace">
            <a:avLst>
              <a:gd name="adj1" fmla="val 220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37" name="AutoShape 1065"/>
          <p:cNvSpPr>
            <a:spLocks/>
          </p:cNvSpPr>
          <p:nvPr/>
        </p:nvSpPr>
        <p:spPr bwMode="auto">
          <a:xfrm rot="26988781">
            <a:off x="7664451" y="1195387"/>
            <a:ext cx="228600" cy="600075"/>
          </a:xfrm>
          <a:prstGeom prst="leftBrace">
            <a:avLst>
              <a:gd name="adj1" fmla="val 2187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38" name="AutoShape 1066"/>
          <p:cNvSpPr>
            <a:spLocks/>
          </p:cNvSpPr>
          <p:nvPr/>
        </p:nvSpPr>
        <p:spPr bwMode="auto">
          <a:xfrm rot="26988781">
            <a:off x="8379619" y="1191419"/>
            <a:ext cx="228600" cy="598488"/>
          </a:xfrm>
          <a:prstGeom prst="leftBrace">
            <a:avLst>
              <a:gd name="adj1" fmla="val 218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3339" name="Text Box 1067"/>
          <p:cNvSpPr txBox="1">
            <a:spLocks noChangeArrowheads="1"/>
          </p:cNvSpPr>
          <p:nvPr/>
        </p:nvSpPr>
        <p:spPr bwMode="auto">
          <a:xfrm rot="18289526">
            <a:off x="5498306" y="5437982"/>
            <a:ext cx="220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Μη πρόσθεση αξίας</a:t>
            </a:r>
            <a:endParaRPr lang="en-US" sz="1800"/>
          </a:p>
        </p:txBody>
      </p:sp>
      <p:sp>
        <p:nvSpPr>
          <p:cNvPr id="823340" name="Text Box 1068"/>
          <p:cNvSpPr txBox="1">
            <a:spLocks noChangeArrowheads="1"/>
          </p:cNvSpPr>
          <p:nvPr/>
        </p:nvSpPr>
        <p:spPr bwMode="auto">
          <a:xfrm rot="21513420">
            <a:off x="7653338" y="3567113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Πρόσθεση αξίας</a:t>
            </a:r>
            <a:endParaRPr lang="en-US" sz="1400" b="1"/>
          </a:p>
        </p:txBody>
      </p:sp>
      <p:sp>
        <p:nvSpPr>
          <p:cNvPr id="823346" name="Text Box 1074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41" name="Group 57"/>
          <p:cNvGrpSpPr>
            <a:grpSpLocks/>
          </p:cNvGrpSpPr>
          <p:nvPr/>
        </p:nvGrpSpPr>
        <p:grpSpPr bwMode="auto">
          <a:xfrm>
            <a:off x="1762125" y="2543175"/>
            <a:ext cx="6834188" cy="1271588"/>
            <a:chOff x="278" y="1752"/>
            <a:chExt cx="5035" cy="937"/>
          </a:xfrm>
        </p:grpSpPr>
        <p:sp>
          <p:nvSpPr>
            <p:cNvPr id="1142788" name="AutoShape 4"/>
            <p:cNvSpPr>
              <a:spLocks noChangeArrowheads="1"/>
            </p:cNvSpPr>
            <p:nvPr/>
          </p:nvSpPr>
          <p:spPr bwMode="auto">
            <a:xfrm rot="5400000" flipH="1">
              <a:off x="943" y="1657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r>
                <a:rPr lang="el-GR" sz="1200"/>
                <a:t>διάτρηση</a:t>
              </a:r>
            </a:p>
            <a:p>
              <a:pPr algn="ctr" eaLnBrk="1" hangingPunct="1"/>
              <a:r>
                <a:rPr lang="en-US" sz="1200" b="1"/>
                <a:t>20</a:t>
              </a:r>
              <a:r>
                <a:rPr lang="el-GR" sz="1200" b="1"/>
                <a:t>λεπ</a:t>
              </a:r>
              <a:endParaRPr lang="en-US" sz="1200" b="1"/>
            </a:p>
          </p:txBody>
        </p:sp>
        <p:sp>
          <p:nvSpPr>
            <p:cNvPr id="1142789" name="AutoShape 5"/>
            <p:cNvSpPr>
              <a:spLocks noChangeArrowheads="1"/>
            </p:cNvSpPr>
            <p:nvPr/>
          </p:nvSpPr>
          <p:spPr bwMode="auto">
            <a:xfrm rot="5400000" flipH="1">
              <a:off x="1948" y="1657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r>
                <a:rPr lang="el-GR" sz="1200"/>
                <a:t>τρόχισμα</a:t>
              </a:r>
            </a:p>
            <a:p>
              <a:pPr algn="ctr" eaLnBrk="1" hangingPunct="1"/>
              <a:r>
                <a:rPr lang="en-US" sz="1200" b="1"/>
                <a:t>30 </a:t>
              </a:r>
              <a:r>
                <a:rPr lang="el-GR" sz="1200" b="1"/>
                <a:t>λεπ</a:t>
              </a:r>
              <a:endParaRPr lang="en-US" sz="1200" b="1"/>
            </a:p>
          </p:txBody>
        </p:sp>
        <p:sp>
          <p:nvSpPr>
            <p:cNvPr id="1142790" name="AutoShape 6"/>
            <p:cNvSpPr>
              <a:spLocks noChangeArrowheads="1"/>
            </p:cNvSpPr>
            <p:nvPr/>
          </p:nvSpPr>
          <p:spPr bwMode="auto">
            <a:xfrm rot="5400000" flipH="1">
              <a:off x="2957" y="1657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r>
                <a:rPr lang="el-GR" sz="1200"/>
                <a:t>τελειοποίηση</a:t>
              </a:r>
              <a:endParaRPr lang="en-US" sz="1200"/>
            </a:p>
            <a:p>
              <a:pPr algn="ctr" eaLnBrk="1" hangingPunct="1"/>
              <a:r>
                <a:rPr lang="en-US" sz="1200" b="1"/>
                <a:t>10 </a:t>
              </a:r>
              <a:r>
                <a:rPr lang="el-GR" sz="1200" b="1"/>
                <a:t>λεπ</a:t>
              </a:r>
              <a:endParaRPr lang="en-US" sz="1200" b="1"/>
            </a:p>
          </p:txBody>
        </p:sp>
        <p:sp>
          <p:nvSpPr>
            <p:cNvPr id="1142791" name="AutoShape 7"/>
            <p:cNvSpPr>
              <a:spLocks noChangeArrowheads="1"/>
            </p:cNvSpPr>
            <p:nvPr/>
          </p:nvSpPr>
          <p:spPr bwMode="auto">
            <a:xfrm rot="5400000" flipH="1">
              <a:off x="3976" y="1657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eaLnBrk="1" hangingPunct="1"/>
              <a:r>
                <a:rPr lang="el-GR" sz="1200"/>
                <a:t>συναρμολόγηση</a:t>
              </a:r>
              <a:endParaRPr lang="en-US" sz="1200"/>
            </a:p>
            <a:p>
              <a:pPr eaLnBrk="1" hangingPunct="1"/>
              <a:r>
                <a:rPr lang="en-US" sz="1200" b="1"/>
                <a:t>20 </a:t>
              </a:r>
              <a:r>
                <a:rPr lang="el-GR" sz="1200" b="1"/>
                <a:t>λεπ</a:t>
              </a:r>
              <a:endParaRPr lang="en-US" sz="1200" b="1"/>
            </a:p>
          </p:txBody>
        </p:sp>
        <p:grpSp>
          <p:nvGrpSpPr>
            <p:cNvPr id="1142793" name="Group 9"/>
            <p:cNvGrpSpPr>
              <a:grpSpLocks/>
            </p:cNvGrpSpPr>
            <p:nvPr/>
          </p:nvGrpSpPr>
          <p:grpSpPr bwMode="auto">
            <a:xfrm>
              <a:off x="472" y="2096"/>
              <a:ext cx="370" cy="404"/>
              <a:chOff x="2032" y="616"/>
              <a:chExt cx="528" cy="576"/>
            </a:xfrm>
          </p:grpSpPr>
          <p:sp>
            <p:nvSpPr>
              <p:cNvPr id="1142794" name="Rectangle 10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795" name="Rectangle 11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796" name="Rectangle 12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142797" name="Group 13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142798" name="Rectangle 14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2799" name="Rectangle 15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142800" name="Rectangle 16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42801" name="Group 17"/>
            <p:cNvGrpSpPr>
              <a:grpSpLocks/>
            </p:cNvGrpSpPr>
            <p:nvPr/>
          </p:nvGrpSpPr>
          <p:grpSpPr bwMode="auto">
            <a:xfrm>
              <a:off x="1536" y="2094"/>
              <a:ext cx="370" cy="404"/>
              <a:chOff x="2032" y="616"/>
              <a:chExt cx="528" cy="576"/>
            </a:xfrm>
          </p:grpSpPr>
          <p:sp>
            <p:nvSpPr>
              <p:cNvPr id="1142802" name="Rectangle 18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803" name="Rectangle 19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804" name="Rectangle 20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142805" name="Group 21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14280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2807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142808" name="Rectangle 24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42809" name="Group 25"/>
            <p:cNvGrpSpPr>
              <a:grpSpLocks/>
            </p:cNvGrpSpPr>
            <p:nvPr/>
          </p:nvGrpSpPr>
          <p:grpSpPr bwMode="auto">
            <a:xfrm>
              <a:off x="2544" y="2092"/>
              <a:ext cx="370" cy="404"/>
              <a:chOff x="2032" y="616"/>
              <a:chExt cx="528" cy="576"/>
            </a:xfrm>
          </p:grpSpPr>
          <p:sp>
            <p:nvSpPr>
              <p:cNvPr id="1142810" name="Rectangle 26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811" name="Rectangle 27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812" name="Rectangle 28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142813" name="Group 29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142814" name="Rectangle 30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2815" name="Rectangle 31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142816" name="Rectangle 32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42817" name="Group 33"/>
            <p:cNvGrpSpPr>
              <a:grpSpLocks/>
            </p:cNvGrpSpPr>
            <p:nvPr/>
          </p:nvGrpSpPr>
          <p:grpSpPr bwMode="auto">
            <a:xfrm>
              <a:off x="3560" y="2100"/>
              <a:ext cx="370" cy="404"/>
              <a:chOff x="2032" y="616"/>
              <a:chExt cx="528" cy="576"/>
            </a:xfrm>
          </p:grpSpPr>
          <p:sp>
            <p:nvSpPr>
              <p:cNvPr id="1142818" name="Rectangle 34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819" name="Rectangle 35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820" name="Rectangle 36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142821" name="Group 37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142822" name="Rectangle 38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2823" name="Rectangle 39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142824" name="Rectangle 40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42825" name="Group 41"/>
            <p:cNvGrpSpPr>
              <a:grpSpLocks/>
            </p:cNvGrpSpPr>
            <p:nvPr/>
          </p:nvGrpSpPr>
          <p:grpSpPr bwMode="auto">
            <a:xfrm>
              <a:off x="4648" y="2100"/>
              <a:ext cx="370" cy="404"/>
              <a:chOff x="2032" y="616"/>
              <a:chExt cx="528" cy="576"/>
            </a:xfrm>
          </p:grpSpPr>
          <p:sp>
            <p:nvSpPr>
              <p:cNvPr id="1142826" name="Rectangle 42"/>
              <p:cNvSpPr>
                <a:spLocks noChangeArrowheads="1"/>
              </p:cNvSpPr>
              <p:nvPr/>
            </p:nvSpPr>
            <p:spPr bwMode="auto">
              <a:xfrm>
                <a:off x="2032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827" name="Rectangle 43"/>
              <p:cNvSpPr>
                <a:spLocks noChangeArrowheads="1"/>
              </p:cNvSpPr>
              <p:nvPr/>
            </p:nvSpPr>
            <p:spPr bwMode="auto">
              <a:xfrm>
                <a:off x="2208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2828" name="Rectangle 44"/>
              <p:cNvSpPr>
                <a:spLocks noChangeArrowheads="1"/>
              </p:cNvSpPr>
              <p:nvPr/>
            </p:nvSpPr>
            <p:spPr bwMode="auto">
              <a:xfrm>
                <a:off x="2384" y="1000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142829" name="Group 45"/>
              <p:cNvGrpSpPr>
                <a:grpSpLocks/>
              </p:cNvGrpSpPr>
              <p:nvPr/>
            </p:nvGrpSpPr>
            <p:grpSpPr bwMode="auto">
              <a:xfrm>
                <a:off x="2128" y="808"/>
                <a:ext cx="352" cy="192"/>
                <a:chOff x="2440" y="1408"/>
                <a:chExt cx="352" cy="192"/>
              </a:xfrm>
            </p:grpSpPr>
            <p:sp>
              <p:nvSpPr>
                <p:cNvPr id="1142830" name="Rectangle 46"/>
                <p:cNvSpPr>
                  <a:spLocks noChangeArrowheads="1"/>
                </p:cNvSpPr>
                <p:nvPr/>
              </p:nvSpPr>
              <p:spPr bwMode="auto">
                <a:xfrm>
                  <a:off x="2440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2831" name="Rectangle 47"/>
                <p:cNvSpPr>
                  <a:spLocks noChangeArrowheads="1"/>
                </p:cNvSpPr>
                <p:nvPr/>
              </p:nvSpPr>
              <p:spPr bwMode="auto">
                <a:xfrm>
                  <a:off x="2616" y="1408"/>
                  <a:ext cx="176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142832" name="Rectangle 48"/>
              <p:cNvSpPr>
                <a:spLocks noChangeArrowheads="1"/>
              </p:cNvSpPr>
              <p:nvPr/>
            </p:nvSpPr>
            <p:spPr bwMode="auto">
              <a:xfrm>
                <a:off x="2224" y="616"/>
                <a:ext cx="176" cy="1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142833" name="Text Box 49"/>
            <p:cNvSpPr txBox="1">
              <a:spLocks noChangeArrowheads="1"/>
            </p:cNvSpPr>
            <p:nvPr/>
          </p:nvSpPr>
          <p:spPr bwMode="auto">
            <a:xfrm>
              <a:off x="278" y="2503"/>
              <a:ext cx="86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/>
                <a:t>6 </a:t>
              </a:r>
              <a:r>
                <a:rPr lang="el-GR" sz="1000" b="1"/>
                <a:t>μέρες</a:t>
              </a:r>
              <a:r>
                <a:rPr lang="en-US" sz="1000" b="1"/>
                <a:t>=2 </a:t>
              </a:r>
              <a:r>
                <a:rPr lang="el-GR" sz="1000" b="1"/>
                <a:t>Εκατ</a:t>
              </a:r>
              <a:r>
                <a:rPr lang="en-US" sz="1000" b="1"/>
                <a:t>. </a:t>
              </a:r>
            </a:p>
          </p:txBody>
        </p:sp>
        <p:sp>
          <p:nvSpPr>
            <p:cNvPr id="1142834" name="Text Box 50"/>
            <p:cNvSpPr txBox="1">
              <a:spLocks noChangeArrowheads="1"/>
            </p:cNvSpPr>
            <p:nvPr/>
          </p:nvSpPr>
          <p:spPr bwMode="auto">
            <a:xfrm>
              <a:off x="1326" y="2503"/>
              <a:ext cx="86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/>
                <a:t>3 </a:t>
              </a:r>
              <a:r>
                <a:rPr lang="el-GR" sz="1000" b="1"/>
                <a:t>μέρες</a:t>
              </a:r>
              <a:r>
                <a:rPr lang="en-US" sz="1000" b="1"/>
                <a:t>=2 </a:t>
              </a:r>
              <a:r>
                <a:rPr lang="el-GR" sz="1000" b="1"/>
                <a:t>Εκατ</a:t>
              </a:r>
              <a:r>
                <a:rPr lang="en-US" sz="1000" b="1"/>
                <a:t>. </a:t>
              </a:r>
            </a:p>
          </p:txBody>
        </p:sp>
        <p:sp>
          <p:nvSpPr>
            <p:cNvPr id="1142835" name="Text Box 51"/>
            <p:cNvSpPr txBox="1">
              <a:spLocks noChangeArrowheads="1"/>
            </p:cNvSpPr>
            <p:nvPr/>
          </p:nvSpPr>
          <p:spPr bwMode="auto">
            <a:xfrm>
              <a:off x="2342" y="2501"/>
              <a:ext cx="86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/>
                <a:t>3 </a:t>
              </a:r>
              <a:r>
                <a:rPr lang="el-GR" sz="1000" b="1"/>
                <a:t>μέρες</a:t>
              </a:r>
              <a:r>
                <a:rPr lang="en-US" sz="1000" b="1"/>
                <a:t>=3 </a:t>
              </a:r>
              <a:r>
                <a:rPr lang="el-GR" sz="1000" b="1"/>
                <a:t>Εκατ</a:t>
              </a:r>
              <a:r>
                <a:rPr lang="en-US" sz="1000" b="1"/>
                <a:t>. </a:t>
              </a:r>
            </a:p>
          </p:txBody>
        </p:sp>
        <p:sp>
          <p:nvSpPr>
            <p:cNvPr id="1142836" name="Text Box 52"/>
            <p:cNvSpPr txBox="1">
              <a:spLocks noChangeArrowheads="1"/>
            </p:cNvSpPr>
            <p:nvPr/>
          </p:nvSpPr>
          <p:spPr bwMode="auto">
            <a:xfrm>
              <a:off x="3366" y="2509"/>
              <a:ext cx="8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/>
                <a:t>4 </a:t>
              </a:r>
              <a:r>
                <a:rPr lang="el-GR" sz="1000" b="1"/>
                <a:t>μέρες</a:t>
              </a:r>
              <a:r>
                <a:rPr lang="en-US" sz="1000" b="1"/>
                <a:t>=5 </a:t>
              </a:r>
              <a:r>
                <a:rPr lang="el-GR" sz="1000" b="1"/>
                <a:t>Εκατ</a:t>
              </a:r>
              <a:r>
                <a:rPr lang="en-US" sz="1000" b="1"/>
                <a:t>.</a:t>
              </a:r>
            </a:p>
          </p:txBody>
        </p:sp>
        <p:sp>
          <p:nvSpPr>
            <p:cNvPr id="1142837" name="Text Box 53"/>
            <p:cNvSpPr txBox="1">
              <a:spLocks noChangeArrowheads="1"/>
            </p:cNvSpPr>
            <p:nvPr/>
          </p:nvSpPr>
          <p:spPr bwMode="auto">
            <a:xfrm>
              <a:off x="4452" y="2509"/>
              <a:ext cx="86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/>
                <a:t>4 </a:t>
              </a:r>
              <a:r>
                <a:rPr lang="el-GR" sz="1000" b="1"/>
                <a:t>μέρες</a:t>
              </a:r>
              <a:r>
                <a:rPr lang="en-US" sz="1000" b="1"/>
                <a:t>=8 </a:t>
              </a:r>
              <a:r>
                <a:rPr lang="el-GR" sz="1000" b="1"/>
                <a:t>Εκατ</a:t>
              </a:r>
              <a:r>
                <a:rPr lang="en-US" sz="1000" b="1"/>
                <a:t>. </a:t>
              </a:r>
            </a:p>
          </p:txBody>
        </p:sp>
      </p:grpSp>
      <p:sp>
        <p:nvSpPr>
          <p:cNvPr id="1142838" name="Text Box 54"/>
          <p:cNvSpPr txBox="1">
            <a:spLocks noChangeArrowheads="1"/>
          </p:cNvSpPr>
          <p:nvPr/>
        </p:nvSpPr>
        <p:spPr bwMode="auto">
          <a:xfrm>
            <a:off x="1382713" y="38100"/>
            <a:ext cx="7799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sz="2000" dirty="0">
                <a:solidFill>
                  <a:srgbClr val="A50021"/>
                </a:solidFill>
              </a:rPr>
              <a:t>Διαχωρισμός μεταξύ του χρόνου </a:t>
            </a:r>
            <a:r>
              <a:rPr lang="el-GR" sz="2000" dirty="0" smtClean="0">
                <a:solidFill>
                  <a:srgbClr val="A50021"/>
                </a:solidFill>
              </a:rPr>
              <a:t>διέλευσης </a:t>
            </a:r>
            <a:r>
              <a:rPr lang="el-GR" sz="2000" dirty="0">
                <a:solidFill>
                  <a:srgbClr val="A50021"/>
                </a:solidFill>
              </a:rPr>
              <a:t>και πραγματικού χρόνου παραγωγής ή χρόνος προστιθέμενης αξίας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142840" name="Text Box 56"/>
          <p:cNvSpPr txBox="1">
            <a:spLocks noChangeArrowheads="1"/>
          </p:cNvSpPr>
          <p:nvPr/>
        </p:nvSpPr>
        <p:spPr bwMode="auto">
          <a:xfrm>
            <a:off x="7962900" y="2503488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u="sng"/>
              <a:t>80 </a:t>
            </a:r>
            <a:r>
              <a:rPr lang="el-GR" sz="1800" b="1" u="sng"/>
              <a:t>λεπτά</a:t>
            </a:r>
            <a:endParaRPr lang="en-US" sz="1800" b="1" u="sng"/>
          </a:p>
          <a:p>
            <a:pPr algn="ctr"/>
            <a:r>
              <a:rPr lang="en-US" sz="1800" b="1"/>
              <a:t>20 </a:t>
            </a:r>
            <a:r>
              <a:rPr lang="el-GR" sz="1800" b="1"/>
              <a:t>μέρες</a:t>
            </a:r>
            <a:endParaRPr lang="en-US" sz="1800" b="1"/>
          </a:p>
        </p:txBody>
      </p:sp>
      <p:sp>
        <p:nvSpPr>
          <p:cNvPr id="1142842" name="AutoShape 58"/>
          <p:cNvSpPr>
            <a:spLocks noChangeArrowheads="1"/>
          </p:cNvSpPr>
          <p:nvPr/>
        </p:nvSpPr>
        <p:spPr bwMode="auto">
          <a:xfrm>
            <a:off x="3036888" y="4033838"/>
            <a:ext cx="3922712" cy="233362"/>
          </a:xfrm>
          <a:prstGeom prst="rightArrow">
            <a:avLst>
              <a:gd name="adj1" fmla="val 100000"/>
              <a:gd name="adj2" fmla="val 309187"/>
            </a:avLst>
          </a:prstGeom>
          <a:gradFill rotWithShape="1">
            <a:gsLst>
              <a:gs pos="0">
                <a:srgbClr val="A50021">
                  <a:gamma/>
                  <a:tint val="40392"/>
                  <a:invGamma/>
                </a:srgbClr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1" dirty="0"/>
              <a:t>20 </a:t>
            </a:r>
            <a:r>
              <a:rPr lang="el-GR" sz="1200" b="1" dirty="0"/>
              <a:t>μέρες</a:t>
            </a:r>
            <a:r>
              <a:rPr lang="en-US" sz="1200" b="1" dirty="0"/>
              <a:t> </a:t>
            </a:r>
            <a:r>
              <a:rPr lang="el-GR" sz="1200" b="1" dirty="0" smtClean="0"/>
              <a:t>ΧΔΠ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142847" name="Text Box 63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8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Text Box 2"/>
          <p:cNvSpPr txBox="1">
            <a:spLocks noChangeArrowheads="1"/>
          </p:cNvSpPr>
          <p:nvPr/>
        </p:nvSpPr>
        <p:spPr bwMode="auto">
          <a:xfrm>
            <a:off x="6340475" y="138113"/>
            <a:ext cx="259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A50021"/>
                </a:solidFill>
              </a:rPr>
              <a:t>7 </a:t>
            </a:r>
            <a:r>
              <a:rPr lang="el-GR">
                <a:solidFill>
                  <a:srgbClr val="A50021"/>
                </a:solidFill>
              </a:rPr>
              <a:t>τύποι σπατάλης</a:t>
            </a:r>
            <a:endParaRPr lang="en-US">
              <a:solidFill>
                <a:srgbClr val="A50021"/>
              </a:solidFill>
            </a:endParaRPr>
          </a:p>
        </p:txBody>
      </p:sp>
      <p:sp>
        <p:nvSpPr>
          <p:cNvPr id="1154051" name="Text Box 3"/>
          <p:cNvSpPr txBox="1">
            <a:spLocks noChangeArrowheads="1"/>
          </p:cNvSpPr>
          <p:nvPr/>
        </p:nvSpPr>
        <p:spPr bwMode="auto">
          <a:xfrm>
            <a:off x="2041525" y="5876925"/>
            <a:ext cx="6842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dirty="0">
                <a:solidFill>
                  <a:srgbClr val="800000"/>
                </a:solidFill>
              </a:rPr>
              <a:t>Η </a:t>
            </a:r>
            <a:r>
              <a:rPr lang="el-GR" dirty="0" smtClean="0">
                <a:solidFill>
                  <a:srgbClr val="800000"/>
                </a:solidFill>
              </a:rPr>
              <a:t>σπατάλη (</a:t>
            </a:r>
            <a:r>
              <a:rPr lang="en-US" dirty="0" smtClean="0">
                <a:solidFill>
                  <a:srgbClr val="800000"/>
                </a:solidFill>
              </a:rPr>
              <a:t>MUDA)</a:t>
            </a:r>
            <a:r>
              <a:rPr lang="el-GR" dirty="0" smtClean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ως δείκτης αδυναμίας του συστήματος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2203450" y="554038"/>
            <a:ext cx="6553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1" hangingPunct="1">
              <a:lnSpc>
                <a:spcPct val="130000"/>
              </a:lnSpc>
              <a:tabLst>
                <a:tab pos="533400" algn="l"/>
              </a:tabLst>
            </a:pPr>
            <a:endParaRPr lang="en-US" sz="1800"/>
          </a:p>
          <a:p>
            <a:pPr marL="177800" indent="-1778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el-GR" sz="1800"/>
              <a:t>Υπερπαραγωγή</a:t>
            </a:r>
            <a:endParaRPr lang="en-US" sz="1800"/>
          </a:p>
          <a:p>
            <a:pPr marL="177800" indent="-1778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el-GR" sz="1800"/>
              <a:t>Αποθέματα</a:t>
            </a:r>
            <a:endParaRPr lang="en-US" sz="1800"/>
          </a:p>
          <a:p>
            <a:pPr marL="177800" indent="-1778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  <a:tabLst>
                <a:tab pos="533400" algn="l"/>
              </a:tabLst>
            </a:pPr>
            <a:r>
              <a:rPr lang="el-GR" sz="1800"/>
              <a:t>Χρόνος αναμονής</a:t>
            </a:r>
            <a:endParaRPr lang="en-US" sz="1400"/>
          </a:p>
        </p:txBody>
      </p:sp>
      <p:sp>
        <p:nvSpPr>
          <p:cNvPr id="1154057" name="Text Box 9"/>
          <p:cNvSpPr txBox="1">
            <a:spLocks noChangeArrowheads="1"/>
          </p:cNvSpPr>
          <p:nvPr/>
        </p:nvSpPr>
        <p:spPr bwMode="auto">
          <a:xfrm>
            <a:off x="2205038" y="1631950"/>
            <a:ext cx="64674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defTabSz="533400" eaLnBrk="1" hangingPunct="1">
              <a:lnSpc>
                <a:spcPct val="130000"/>
              </a:lnSpc>
            </a:pPr>
            <a:endParaRPr lang="en-US" sz="1800"/>
          </a:p>
          <a:p>
            <a:pPr marL="177800" indent="-177800" defTabSz="5334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1800"/>
              <a:t>Μεταφορά</a:t>
            </a:r>
            <a:endParaRPr lang="en-US" sz="1800"/>
          </a:p>
          <a:p>
            <a:pPr marL="177800" indent="-177800" defTabSz="5334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1800"/>
              <a:t>Ανισορροπία διεργασίας</a:t>
            </a:r>
            <a:endParaRPr lang="en-US" sz="1800"/>
          </a:p>
          <a:p>
            <a:pPr marL="177800" indent="-177800" defTabSz="5334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1800"/>
              <a:t>Κίνηση</a:t>
            </a:r>
            <a:endParaRPr lang="en-US" sz="1800"/>
          </a:p>
          <a:p>
            <a:pPr marL="177800" indent="-177800" defTabSz="533400" eaLnBrk="1" hangingPunct="1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1800"/>
              <a:t>Επανεργασία</a:t>
            </a:r>
            <a:endParaRPr lang="en-US" sz="1400"/>
          </a:p>
        </p:txBody>
      </p:sp>
      <p:sp>
        <p:nvSpPr>
          <p:cNvPr id="1154058" name="Text Box 10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1968500" y="1211263"/>
            <a:ext cx="7175500" cy="478472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2365375" y="1557338"/>
            <a:ext cx="2003425" cy="163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5002213" y="1708150"/>
            <a:ext cx="3614737" cy="11271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800" b="1"/>
              <a:t>Κοπή</a:t>
            </a:r>
            <a:r>
              <a:rPr lang="en-US" sz="1800" b="1"/>
              <a:t>, </a:t>
            </a:r>
            <a:r>
              <a:rPr lang="el-GR" sz="1800" b="1"/>
              <a:t>Σχηματοποίηση</a:t>
            </a:r>
            <a:endParaRPr lang="en-US" sz="1800" b="1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7167563" y="3333750"/>
            <a:ext cx="1720850" cy="1060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1" name="Text Box 7"/>
          <p:cNvSpPr txBox="1">
            <a:spLocks noChangeArrowheads="1"/>
          </p:cNvSpPr>
          <p:nvPr/>
        </p:nvSpPr>
        <p:spPr bwMode="auto">
          <a:xfrm>
            <a:off x="2403475" y="1581150"/>
            <a:ext cx="1749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Πρώτη Ύλη</a:t>
            </a:r>
            <a:endParaRPr lang="en-US" sz="2000" b="1"/>
          </a:p>
          <a:p>
            <a:r>
              <a:rPr lang="el-GR" sz="2000" b="1"/>
              <a:t>Αποθήκευση</a:t>
            </a:r>
            <a:endParaRPr lang="en-US" sz="2000" b="1"/>
          </a:p>
          <a:p>
            <a:r>
              <a:rPr lang="en-US" sz="2000" b="1"/>
              <a:t>  </a:t>
            </a:r>
            <a:r>
              <a:rPr lang="el-GR" sz="2000" b="1"/>
              <a:t>χάλυβα σε</a:t>
            </a:r>
          </a:p>
          <a:p>
            <a:r>
              <a:rPr lang="el-GR" sz="2000" b="1"/>
              <a:t>     μορφή</a:t>
            </a:r>
          </a:p>
          <a:p>
            <a:r>
              <a:rPr lang="el-GR" sz="2000" b="1"/>
              <a:t>     σπιραλ</a:t>
            </a:r>
            <a:endParaRPr lang="en-US" sz="2000"/>
          </a:p>
          <a:p>
            <a:endParaRPr lang="en-US" sz="2000"/>
          </a:p>
        </p:txBody>
      </p:sp>
      <p:sp>
        <p:nvSpPr>
          <p:cNvPr id="492552" name="Text Box 8"/>
          <p:cNvSpPr txBox="1">
            <a:spLocks noChangeArrowheads="1"/>
          </p:cNvSpPr>
          <p:nvPr/>
        </p:nvSpPr>
        <p:spPr bwMode="auto">
          <a:xfrm>
            <a:off x="6121400" y="1695450"/>
            <a:ext cx="178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Διαμόρφωση</a:t>
            </a:r>
            <a:endParaRPr lang="en-US" sz="2000" b="1"/>
          </a:p>
          <a:p>
            <a:endParaRPr lang="en-US" sz="2000" b="1"/>
          </a:p>
        </p:txBody>
      </p:sp>
      <p:sp>
        <p:nvSpPr>
          <p:cNvPr id="492553" name="Text Box 9"/>
          <p:cNvSpPr txBox="1">
            <a:spLocks noChangeArrowheads="1"/>
          </p:cNvSpPr>
          <p:nvPr/>
        </p:nvSpPr>
        <p:spPr bwMode="auto">
          <a:xfrm>
            <a:off x="7446963" y="3632200"/>
            <a:ext cx="1096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Βάψιμο</a:t>
            </a:r>
            <a:endParaRPr lang="en-US" sz="2000" b="1"/>
          </a:p>
        </p:txBody>
      </p:sp>
      <p:sp>
        <p:nvSpPr>
          <p:cNvPr id="492554" name="Rectangle 10"/>
          <p:cNvSpPr>
            <a:spLocks noChangeArrowheads="1"/>
          </p:cNvSpPr>
          <p:nvPr/>
        </p:nvSpPr>
        <p:spPr bwMode="auto">
          <a:xfrm>
            <a:off x="5634038" y="3244850"/>
            <a:ext cx="1371600" cy="846138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5" name="Text Box 11"/>
          <p:cNvSpPr txBox="1">
            <a:spLocks noChangeArrowheads="1"/>
          </p:cNvSpPr>
          <p:nvPr/>
        </p:nvSpPr>
        <p:spPr bwMode="auto">
          <a:xfrm>
            <a:off x="5699125" y="3524250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Συγκόλληση</a:t>
            </a:r>
            <a:endParaRPr lang="en-US" sz="1600" b="1"/>
          </a:p>
        </p:txBody>
      </p:sp>
      <p:sp>
        <p:nvSpPr>
          <p:cNvPr id="492556" name="Rectangle 12"/>
          <p:cNvSpPr>
            <a:spLocks noChangeArrowheads="1"/>
          </p:cNvSpPr>
          <p:nvPr/>
        </p:nvSpPr>
        <p:spPr bwMode="auto">
          <a:xfrm>
            <a:off x="7229475" y="4802188"/>
            <a:ext cx="1746250" cy="1060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7251700" y="4979988"/>
            <a:ext cx="1936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Διαμέρισμα </a:t>
            </a:r>
          </a:p>
          <a:p>
            <a:r>
              <a:rPr lang="el-GR" sz="1600" b="1"/>
              <a:t>Συναρμολόγησης </a:t>
            </a:r>
          </a:p>
          <a:p>
            <a:r>
              <a:rPr lang="el-GR" sz="1600" b="1"/>
              <a:t>Α</a:t>
            </a:r>
            <a:r>
              <a:rPr lang="en-US" sz="1600" b="1"/>
              <a:t> </a:t>
            </a:r>
          </a:p>
        </p:txBody>
      </p:sp>
      <p:sp>
        <p:nvSpPr>
          <p:cNvPr id="492558" name="Rectangle 14"/>
          <p:cNvSpPr>
            <a:spLocks noChangeArrowheads="1"/>
          </p:cNvSpPr>
          <p:nvPr/>
        </p:nvSpPr>
        <p:spPr bwMode="auto">
          <a:xfrm>
            <a:off x="5475288" y="4797425"/>
            <a:ext cx="1633537" cy="10604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9" name="Text Box 15"/>
          <p:cNvSpPr txBox="1">
            <a:spLocks noChangeArrowheads="1"/>
          </p:cNvSpPr>
          <p:nvPr/>
        </p:nvSpPr>
        <p:spPr bwMode="auto">
          <a:xfrm>
            <a:off x="5384800" y="4941888"/>
            <a:ext cx="1768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 b="1"/>
              <a:t>Διαμέρισμα Συναρμολόγησης </a:t>
            </a:r>
            <a:r>
              <a:rPr lang="en-US" sz="1800" b="1"/>
              <a:t>B</a:t>
            </a:r>
          </a:p>
        </p:txBody>
      </p:sp>
      <p:sp>
        <p:nvSpPr>
          <p:cNvPr id="492560" name="Rectangle 16"/>
          <p:cNvSpPr>
            <a:spLocks noChangeArrowheads="1"/>
          </p:cNvSpPr>
          <p:nvPr/>
        </p:nvSpPr>
        <p:spPr bwMode="auto">
          <a:xfrm>
            <a:off x="3995738" y="4675188"/>
            <a:ext cx="1304925" cy="1095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61" name="Text Box 17"/>
          <p:cNvSpPr txBox="1">
            <a:spLocks noChangeArrowheads="1"/>
          </p:cNvSpPr>
          <p:nvPr/>
        </p:nvSpPr>
        <p:spPr bwMode="auto">
          <a:xfrm>
            <a:off x="3997325" y="5116513"/>
            <a:ext cx="1341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Συσκευασία</a:t>
            </a:r>
            <a:endParaRPr lang="en-US" sz="1600" b="1"/>
          </a:p>
        </p:txBody>
      </p:sp>
      <p:sp>
        <p:nvSpPr>
          <p:cNvPr id="492562" name="Rectangle 18"/>
          <p:cNvSpPr>
            <a:spLocks noChangeArrowheads="1"/>
          </p:cNvSpPr>
          <p:nvPr/>
        </p:nvSpPr>
        <p:spPr bwMode="auto">
          <a:xfrm>
            <a:off x="2643188" y="3429000"/>
            <a:ext cx="969962" cy="1376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63" name="Rectangle 19"/>
          <p:cNvSpPr>
            <a:spLocks noChangeArrowheads="1"/>
          </p:cNvSpPr>
          <p:nvPr/>
        </p:nvSpPr>
        <p:spPr bwMode="auto">
          <a:xfrm>
            <a:off x="2581275" y="5060950"/>
            <a:ext cx="996950" cy="7461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800" b="1">
              <a:solidFill>
                <a:schemeClr val="bg1"/>
              </a:solidFill>
            </a:endParaRPr>
          </a:p>
        </p:txBody>
      </p:sp>
      <p:sp>
        <p:nvSpPr>
          <p:cNvPr id="492564" name="Text Box 20"/>
          <p:cNvSpPr txBox="1">
            <a:spLocks noChangeArrowheads="1"/>
          </p:cNvSpPr>
          <p:nvPr/>
        </p:nvSpPr>
        <p:spPr bwMode="auto">
          <a:xfrm>
            <a:off x="2600325" y="5229225"/>
            <a:ext cx="1027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Έλεγχος</a:t>
            </a:r>
            <a:endParaRPr lang="en-US" sz="1600" b="1"/>
          </a:p>
          <a:p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92565" name="Rectangle 21"/>
          <p:cNvSpPr>
            <a:spLocks noChangeArrowheads="1"/>
          </p:cNvSpPr>
          <p:nvPr/>
        </p:nvSpPr>
        <p:spPr bwMode="auto">
          <a:xfrm>
            <a:off x="3967163" y="3440113"/>
            <a:ext cx="1333500" cy="10445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800" b="1">
              <a:solidFill>
                <a:schemeClr val="bg1"/>
              </a:solidFill>
            </a:endParaRPr>
          </a:p>
        </p:txBody>
      </p:sp>
      <p:sp>
        <p:nvSpPr>
          <p:cNvPr id="492566" name="Text Box 22"/>
          <p:cNvSpPr txBox="1">
            <a:spLocks noChangeArrowheads="1"/>
          </p:cNvSpPr>
          <p:nvPr/>
        </p:nvSpPr>
        <p:spPr bwMode="auto">
          <a:xfrm>
            <a:off x="2540000" y="3659188"/>
            <a:ext cx="1138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Αποθήκη</a:t>
            </a:r>
          </a:p>
          <a:p>
            <a:r>
              <a:rPr lang="el-GR" sz="1600" b="1"/>
              <a:t> διανομής</a:t>
            </a:r>
            <a:endParaRPr lang="en-US" sz="1600" b="1"/>
          </a:p>
        </p:txBody>
      </p:sp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3994150" y="3638550"/>
            <a:ext cx="1366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Προσωρινή </a:t>
            </a:r>
          </a:p>
          <a:p>
            <a:r>
              <a:rPr lang="el-GR" sz="1600" b="1"/>
              <a:t>αποθήκη</a:t>
            </a:r>
            <a:endParaRPr lang="en-US" sz="1600" b="1"/>
          </a:p>
        </p:txBody>
      </p:sp>
      <p:sp>
        <p:nvSpPr>
          <p:cNvPr id="492594" name="Text Box 50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1789113" y="1249363"/>
            <a:ext cx="7175500" cy="478472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2619375" y="1557338"/>
            <a:ext cx="2003425" cy="163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5002213" y="1708150"/>
            <a:ext cx="3614737" cy="11271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7167563" y="3333750"/>
            <a:ext cx="1720850" cy="1060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2543175" y="1847850"/>
            <a:ext cx="2171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Πρώτη Ύλη</a:t>
            </a:r>
            <a:endParaRPr lang="en-US" sz="2000" b="1"/>
          </a:p>
          <a:p>
            <a:endParaRPr lang="en-US" sz="2000" b="1"/>
          </a:p>
          <a:p>
            <a:r>
              <a:rPr lang="el-GR" sz="2000" b="1"/>
              <a:t>Ράβδοι</a:t>
            </a:r>
            <a:r>
              <a:rPr lang="en-US" sz="2000" b="1"/>
              <a:t>/</a:t>
            </a:r>
            <a:r>
              <a:rPr lang="el-GR" sz="2000" b="1"/>
              <a:t>Σωλήνες</a:t>
            </a:r>
            <a:endParaRPr lang="en-US" sz="2000"/>
          </a:p>
          <a:p>
            <a:endParaRPr lang="en-US" sz="2000"/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6121400" y="16954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Χυτήριο</a:t>
            </a:r>
            <a:endParaRPr lang="en-US" sz="2000" b="1"/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7307263" y="3695700"/>
            <a:ext cx="161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 b="1"/>
              <a:t>Γαλβανισμός</a:t>
            </a:r>
            <a:endParaRPr lang="en-US" sz="1800" b="1"/>
          </a:p>
        </p:txBody>
      </p:sp>
      <p:sp>
        <p:nvSpPr>
          <p:cNvPr id="494601" name="Rectangle 9"/>
          <p:cNvSpPr>
            <a:spLocks noChangeArrowheads="1"/>
          </p:cNvSpPr>
          <p:nvPr/>
        </p:nvSpPr>
        <p:spPr bwMode="auto">
          <a:xfrm>
            <a:off x="5583238" y="3232150"/>
            <a:ext cx="1371600" cy="846138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2" name="Text Box 10"/>
          <p:cNvSpPr txBox="1">
            <a:spLocks noChangeArrowheads="1"/>
          </p:cNvSpPr>
          <p:nvPr/>
        </p:nvSpPr>
        <p:spPr bwMode="auto">
          <a:xfrm>
            <a:off x="5534025" y="3182938"/>
            <a:ext cx="1473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Κοπή</a:t>
            </a:r>
            <a:endParaRPr lang="en-US" sz="1400" b="1"/>
          </a:p>
          <a:p>
            <a:r>
              <a:rPr lang="el-GR" sz="1400" b="1"/>
              <a:t>Μηχανουργική </a:t>
            </a:r>
          </a:p>
          <a:p>
            <a:r>
              <a:rPr lang="el-GR" sz="1400" b="1"/>
              <a:t>κατεργασία</a:t>
            </a:r>
            <a:endParaRPr lang="en-US" sz="1400" b="1"/>
          </a:p>
          <a:p>
            <a:r>
              <a:rPr lang="el-GR" sz="1400" b="1"/>
              <a:t>Επεξεργασία</a:t>
            </a:r>
            <a:endParaRPr lang="en-US" sz="1400" b="1"/>
          </a:p>
          <a:p>
            <a:endParaRPr lang="en-US" sz="1400"/>
          </a:p>
        </p:txBody>
      </p:sp>
      <p:sp>
        <p:nvSpPr>
          <p:cNvPr id="494603" name="Rectangle 11"/>
          <p:cNvSpPr>
            <a:spLocks noChangeArrowheads="1"/>
          </p:cNvSpPr>
          <p:nvPr/>
        </p:nvSpPr>
        <p:spPr bwMode="auto">
          <a:xfrm>
            <a:off x="7229475" y="4802188"/>
            <a:ext cx="1746250" cy="1060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7112000" y="4916488"/>
            <a:ext cx="1936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Διαμέρισμα</a:t>
            </a:r>
          </a:p>
          <a:p>
            <a:r>
              <a:rPr lang="el-GR" sz="1600" b="1"/>
              <a:t> Συναρμολόγησης</a:t>
            </a:r>
          </a:p>
          <a:p>
            <a:r>
              <a:rPr lang="en-US" sz="1600" b="1"/>
              <a:t> </a:t>
            </a:r>
            <a:r>
              <a:rPr lang="el-GR" sz="1600" b="1"/>
              <a:t>            </a:t>
            </a:r>
            <a:r>
              <a:rPr lang="en-US" sz="1600" b="1"/>
              <a:t>A</a:t>
            </a:r>
          </a:p>
        </p:txBody>
      </p:sp>
      <p:sp>
        <p:nvSpPr>
          <p:cNvPr id="494605" name="Rectangle 13"/>
          <p:cNvSpPr>
            <a:spLocks noChangeArrowheads="1"/>
          </p:cNvSpPr>
          <p:nvPr/>
        </p:nvSpPr>
        <p:spPr bwMode="auto">
          <a:xfrm>
            <a:off x="5475288" y="4797425"/>
            <a:ext cx="1633537" cy="10604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6" name="Text Box 14"/>
          <p:cNvSpPr txBox="1">
            <a:spLocks noChangeArrowheads="1"/>
          </p:cNvSpPr>
          <p:nvPr/>
        </p:nvSpPr>
        <p:spPr bwMode="auto">
          <a:xfrm>
            <a:off x="5422900" y="4789488"/>
            <a:ext cx="1768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/>
              <a:t>Διαμέρισμα Συναρμολόγησης </a:t>
            </a:r>
            <a:r>
              <a:rPr lang="en-US" sz="2000" b="1"/>
              <a:t> B</a:t>
            </a:r>
          </a:p>
          <a:p>
            <a:pPr algn="ctr"/>
            <a:endParaRPr lang="en-US" sz="2000" b="1"/>
          </a:p>
        </p:txBody>
      </p:sp>
      <p:sp>
        <p:nvSpPr>
          <p:cNvPr id="494607" name="Rectangle 15"/>
          <p:cNvSpPr>
            <a:spLocks noChangeArrowheads="1"/>
          </p:cNvSpPr>
          <p:nvPr/>
        </p:nvSpPr>
        <p:spPr bwMode="auto">
          <a:xfrm>
            <a:off x="3894138" y="4751388"/>
            <a:ext cx="1304925" cy="10953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8" name="Text Box 16"/>
          <p:cNvSpPr txBox="1">
            <a:spLocks noChangeArrowheads="1"/>
          </p:cNvSpPr>
          <p:nvPr/>
        </p:nvSpPr>
        <p:spPr bwMode="auto">
          <a:xfrm>
            <a:off x="3819525" y="5130800"/>
            <a:ext cx="1482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 b="1"/>
              <a:t>Συσκευασία</a:t>
            </a:r>
            <a:endParaRPr lang="en-US" sz="1800" b="1"/>
          </a:p>
        </p:txBody>
      </p:sp>
      <p:sp>
        <p:nvSpPr>
          <p:cNvPr id="494609" name="Rectangle 17"/>
          <p:cNvSpPr>
            <a:spLocks noChangeArrowheads="1"/>
          </p:cNvSpPr>
          <p:nvPr/>
        </p:nvSpPr>
        <p:spPr bwMode="auto">
          <a:xfrm>
            <a:off x="2566988" y="3441700"/>
            <a:ext cx="969962" cy="1376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10" name="Rectangle 18"/>
          <p:cNvSpPr>
            <a:spLocks noChangeArrowheads="1"/>
          </p:cNvSpPr>
          <p:nvPr/>
        </p:nvSpPr>
        <p:spPr bwMode="auto">
          <a:xfrm>
            <a:off x="2581275" y="5060950"/>
            <a:ext cx="996950" cy="7461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11" name="Text Box 19"/>
          <p:cNvSpPr txBox="1">
            <a:spLocks noChangeArrowheads="1"/>
          </p:cNvSpPr>
          <p:nvPr/>
        </p:nvSpPr>
        <p:spPr bwMode="auto">
          <a:xfrm>
            <a:off x="2551113" y="5270500"/>
            <a:ext cx="919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Έλεγχος</a:t>
            </a:r>
            <a:endParaRPr lang="en-US" sz="1400" b="1"/>
          </a:p>
        </p:txBody>
      </p:sp>
      <p:sp>
        <p:nvSpPr>
          <p:cNvPr id="494612" name="Rectangle 20"/>
          <p:cNvSpPr>
            <a:spLocks noChangeArrowheads="1"/>
          </p:cNvSpPr>
          <p:nvPr/>
        </p:nvSpPr>
        <p:spPr bwMode="auto">
          <a:xfrm>
            <a:off x="3852863" y="3465513"/>
            <a:ext cx="1333500" cy="10445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13" name="Text Box 21"/>
          <p:cNvSpPr txBox="1">
            <a:spLocks noChangeArrowheads="1"/>
          </p:cNvSpPr>
          <p:nvPr/>
        </p:nvSpPr>
        <p:spPr bwMode="auto">
          <a:xfrm>
            <a:off x="2514600" y="3646488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/>
              <a:t>Αποθήκη</a:t>
            </a:r>
          </a:p>
          <a:p>
            <a:r>
              <a:rPr lang="el-GR" sz="1600" b="1"/>
              <a:t> Διανομής</a:t>
            </a:r>
            <a:endParaRPr lang="en-US" sz="1600" b="1"/>
          </a:p>
        </p:txBody>
      </p:sp>
      <p:sp>
        <p:nvSpPr>
          <p:cNvPr id="494614" name="Text Box 22"/>
          <p:cNvSpPr txBox="1">
            <a:spLocks noChangeArrowheads="1"/>
          </p:cNvSpPr>
          <p:nvPr/>
        </p:nvSpPr>
        <p:spPr bwMode="auto">
          <a:xfrm>
            <a:off x="3816350" y="3663950"/>
            <a:ext cx="1414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Προσωρινή </a:t>
            </a:r>
          </a:p>
          <a:p>
            <a:r>
              <a:rPr lang="el-GR" sz="1600" b="1"/>
              <a:t>αποθήκευση</a:t>
            </a:r>
            <a:endParaRPr lang="en-US" sz="1600" b="1"/>
          </a:p>
        </p:txBody>
      </p:sp>
      <p:sp>
        <p:nvSpPr>
          <p:cNvPr id="494619" name="Text Box 27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968500" y="1287463"/>
            <a:ext cx="7175500" cy="478472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2606675" y="1557338"/>
            <a:ext cx="2003425" cy="1639887"/>
          </a:xfrm>
          <a:prstGeom prst="rect">
            <a:avLst/>
          </a:prstGeom>
          <a:solidFill>
            <a:srgbClr val="FFFF00">
              <a:alpha val="8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938713" y="1619250"/>
            <a:ext cx="3614737" cy="11271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7256463" y="2965450"/>
            <a:ext cx="1720850" cy="1060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2733675" y="1657350"/>
            <a:ext cx="1911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Πρώτη Ύλη</a:t>
            </a:r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r>
              <a:rPr lang="el-GR" sz="2000" b="1"/>
              <a:t>Καταμερισμός</a:t>
            </a:r>
            <a:endParaRPr lang="en-US" sz="2000" b="1"/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299200" y="198755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SMD</a:t>
            </a:r>
          </a:p>
          <a:p>
            <a:endParaRPr lang="en-US" sz="2000" b="1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7396163" y="3048000"/>
            <a:ext cx="112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b="1"/>
          </a:p>
          <a:p>
            <a:r>
              <a:rPr lang="en-US" sz="2000" b="1"/>
              <a:t>Manuel 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5710238" y="2965450"/>
            <a:ext cx="1371600" cy="846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5838825" y="3132138"/>
            <a:ext cx="123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Έλεγχος</a:t>
            </a:r>
            <a:endParaRPr lang="en-US" sz="2000" b="1"/>
          </a:p>
          <a:p>
            <a:endParaRPr lang="en-US" sz="2000" b="1"/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7216775" y="4802188"/>
            <a:ext cx="1746250" cy="1060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6973888" y="4841875"/>
            <a:ext cx="1876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400" b="1"/>
              <a:t>   Διαμέρισμα</a:t>
            </a:r>
          </a:p>
          <a:p>
            <a:pPr algn="ctr"/>
            <a:r>
              <a:rPr lang="el-GR" sz="1400" b="1"/>
              <a:t> Προ</a:t>
            </a:r>
          </a:p>
          <a:p>
            <a:pPr algn="ctr"/>
            <a:r>
              <a:rPr lang="el-GR" sz="1400" b="1"/>
              <a:t>    συναρμολόγησης</a:t>
            </a:r>
          </a:p>
          <a:p>
            <a:pPr algn="ctr"/>
            <a:r>
              <a:rPr lang="en-US" sz="1400" b="1"/>
              <a:t> </a:t>
            </a:r>
            <a:r>
              <a:rPr lang="el-GR" sz="1400" b="1"/>
              <a:t>     </a:t>
            </a:r>
            <a:r>
              <a:rPr lang="en-US" sz="1400" b="1"/>
              <a:t>A</a:t>
            </a: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5462588" y="4797425"/>
            <a:ext cx="1633537" cy="10604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5435600" y="4814888"/>
            <a:ext cx="1768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/>
              <a:t>Διαμέρισμα Προσυναρμολόγησης </a:t>
            </a:r>
          </a:p>
          <a:p>
            <a:r>
              <a:rPr lang="en-US" sz="1600" b="1"/>
              <a:t> </a:t>
            </a:r>
            <a:r>
              <a:rPr lang="el-GR" sz="1600" b="1"/>
              <a:t>            </a:t>
            </a:r>
            <a:r>
              <a:rPr lang="en-US" sz="1600" b="1"/>
              <a:t>B</a:t>
            </a:r>
          </a:p>
        </p:txBody>
      </p:sp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3881438" y="4751388"/>
            <a:ext cx="1304925" cy="10953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3819525" y="4826000"/>
            <a:ext cx="1571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Τελική </a:t>
            </a:r>
          </a:p>
          <a:p>
            <a:r>
              <a:rPr lang="el-GR" sz="1400" b="1"/>
              <a:t>Συναρμολόγηση</a:t>
            </a:r>
          </a:p>
          <a:p>
            <a:endParaRPr lang="en-US" sz="1400" b="1"/>
          </a:p>
        </p:txBody>
      </p:sp>
      <p:sp>
        <p:nvSpPr>
          <p:cNvPr id="126996" name="Rectangle 20"/>
          <p:cNvSpPr>
            <a:spLocks noChangeArrowheads="1"/>
          </p:cNvSpPr>
          <p:nvPr/>
        </p:nvSpPr>
        <p:spPr bwMode="auto">
          <a:xfrm>
            <a:off x="2668588" y="3454400"/>
            <a:ext cx="969962" cy="1376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97" name="Rectangle 21"/>
          <p:cNvSpPr>
            <a:spLocks noChangeArrowheads="1"/>
          </p:cNvSpPr>
          <p:nvPr/>
        </p:nvSpPr>
        <p:spPr bwMode="auto">
          <a:xfrm>
            <a:off x="2568575" y="5060950"/>
            <a:ext cx="996950" cy="7461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2447925" y="5154613"/>
            <a:ext cx="123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Έλεγχος</a:t>
            </a:r>
            <a:endParaRPr lang="en-US" sz="2000" b="1"/>
          </a:p>
        </p:txBody>
      </p:sp>
      <p:sp>
        <p:nvSpPr>
          <p:cNvPr id="126999" name="Rectangle 23"/>
          <p:cNvSpPr>
            <a:spLocks noChangeArrowheads="1"/>
          </p:cNvSpPr>
          <p:nvPr/>
        </p:nvSpPr>
        <p:spPr bwMode="auto">
          <a:xfrm>
            <a:off x="3954463" y="3440113"/>
            <a:ext cx="1333500" cy="10445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2578100" y="3686175"/>
            <a:ext cx="1327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Αποθήκευση </a:t>
            </a:r>
          </a:p>
          <a:p>
            <a:r>
              <a:rPr lang="el-GR" sz="1400" b="1"/>
              <a:t>Διανομής</a:t>
            </a:r>
            <a:endParaRPr lang="en-US" sz="1400" b="1"/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4121150" y="3589338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WIP</a:t>
            </a:r>
          </a:p>
        </p:txBody>
      </p: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1968500" y="1274763"/>
            <a:ext cx="7175500" cy="478472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47" name="Rectangle 3"/>
          <p:cNvSpPr>
            <a:spLocks noChangeArrowheads="1"/>
          </p:cNvSpPr>
          <p:nvPr/>
        </p:nvSpPr>
        <p:spPr bwMode="auto">
          <a:xfrm>
            <a:off x="2606675" y="1557338"/>
            <a:ext cx="2003425" cy="163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48" name="Rectangle 4"/>
          <p:cNvSpPr>
            <a:spLocks noChangeArrowheads="1"/>
          </p:cNvSpPr>
          <p:nvPr/>
        </p:nvSpPr>
        <p:spPr bwMode="auto">
          <a:xfrm>
            <a:off x="4938713" y="1619250"/>
            <a:ext cx="3614737" cy="11271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49" name="Rectangle 5"/>
          <p:cNvSpPr>
            <a:spLocks noChangeArrowheads="1"/>
          </p:cNvSpPr>
          <p:nvPr/>
        </p:nvSpPr>
        <p:spPr bwMode="auto">
          <a:xfrm>
            <a:off x="7256463" y="2965450"/>
            <a:ext cx="1720850" cy="1060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50" name="Text Box 6"/>
          <p:cNvSpPr txBox="1">
            <a:spLocks noChangeArrowheads="1"/>
          </p:cNvSpPr>
          <p:nvPr/>
        </p:nvSpPr>
        <p:spPr bwMode="auto">
          <a:xfrm>
            <a:off x="2733675" y="1657350"/>
            <a:ext cx="1911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Πρώτη Ύλη</a:t>
            </a:r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r>
              <a:rPr lang="el-GR" sz="2000" b="1"/>
              <a:t>Καταμερισμός</a:t>
            </a:r>
            <a:endParaRPr lang="en-US" sz="2000" b="1"/>
          </a:p>
        </p:txBody>
      </p:sp>
      <p:sp>
        <p:nvSpPr>
          <p:cNvPr id="825351" name="Text Box 7"/>
          <p:cNvSpPr txBox="1">
            <a:spLocks noChangeArrowheads="1"/>
          </p:cNvSpPr>
          <p:nvPr/>
        </p:nvSpPr>
        <p:spPr bwMode="auto">
          <a:xfrm>
            <a:off x="4914900" y="1860550"/>
            <a:ext cx="391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/>
              <a:t>Ξυλεργασία</a:t>
            </a:r>
            <a:endParaRPr lang="en-US" sz="2000" b="1"/>
          </a:p>
          <a:p>
            <a:pPr algn="ctr"/>
            <a:r>
              <a:rPr lang="el-GR" sz="1200" b="1"/>
              <a:t>Κοπή,</a:t>
            </a:r>
            <a:r>
              <a:rPr lang="en-US" sz="1200" b="1"/>
              <a:t> </a:t>
            </a:r>
            <a:r>
              <a:rPr lang="el-GR" sz="1200" b="1"/>
              <a:t>επεξεργασία,</a:t>
            </a:r>
            <a:r>
              <a:rPr lang="en-US" sz="1200" b="1"/>
              <a:t> </a:t>
            </a:r>
            <a:r>
              <a:rPr lang="el-GR" sz="1200" b="1"/>
              <a:t>τελειοποίηση</a:t>
            </a:r>
            <a:endParaRPr lang="en-US" sz="1200" b="1"/>
          </a:p>
        </p:txBody>
      </p:sp>
      <p:sp>
        <p:nvSpPr>
          <p:cNvPr id="825352" name="Text Box 8"/>
          <p:cNvSpPr txBox="1">
            <a:spLocks noChangeArrowheads="1"/>
          </p:cNvSpPr>
          <p:nvPr/>
        </p:nvSpPr>
        <p:spPr bwMode="auto">
          <a:xfrm>
            <a:off x="7332663" y="3340100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Βαφή</a:t>
            </a:r>
            <a:endParaRPr lang="en-US" sz="2000" b="1"/>
          </a:p>
        </p:txBody>
      </p:sp>
      <p:sp>
        <p:nvSpPr>
          <p:cNvPr id="825353" name="Rectangle 9"/>
          <p:cNvSpPr>
            <a:spLocks noChangeArrowheads="1"/>
          </p:cNvSpPr>
          <p:nvPr/>
        </p:nvSpPr>
        <p:spPr bwMode="auto">
          <a:xfrm>
            <a:off x="5710238" y="2965450"/>
            <a:ext cx="1371600" cy="846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54" name="Text Box 10"/>
          <p:cNvSpPr txBox="1">
            <a:spLocks noChangeArrowheads="1"/>
          </p:cNvSpPr>
          <p:nvPr/>
        </p:nvSpPr>
        <p:spPr bwMode="auto">
          <a:xfrm>
            <a:off x="5838825" y="3132138"/>
            <a:ext cx="123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Έλεγχος</a:t>
            </a:r>
            <a:endParaRPr lang="en-US" sz="2000" b="1"/>
          </a:p>
        </p:txBody>
      </p:sp>
      <p:sp>
        <p:nvSpPr>
          <p:cNvPr id="825355" name="Rectangle 11"/>
          <p:cNvSpPr>
            <a:spLocks noChangeArrowheads="1"/>
          </p:cNvSpPr>
          <p:nvPr/>
        </p:nvSpPr>
        <p:spPr bwMode="auto">
          <a:xfrm>
            <a:off x="7216775" y="4802188"/>
            <a:ext cx="1746250" cy="1060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Δι</a:t>
            </a:r>
          </a:p>
        </p:txBody>
      </p:sp>
      <p:sp>
        <p:nvSpPr>
          <p:cNvPr id="825356" name="Text Box 12"/>
          <p:cNvSpPr txBox="1">
            <a:spLocks noChangeArrowheads="1"/>
          </p:cNvSpPr>
          <p:nvPr/>
        </p:nvSpPr>
        <p:spPr bwMode="auto">
          <a:xfrm>
            <a:off x="7194550" y="4791075"/>
            <a:ext cx="21320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Διαμέρισμα</a:t>
            </a:r>
          </a:p>
          <a:p>
            <a:r>
              <a:rPr lang="el-GR" sz="1400" b="1"/>
              <a:t>προσυναρμολόγησης</a:t>
            </a:r>
            <a:r>
              <a:rPr lang="en-US" sz="2800" b="1"/>
              <a:t> </a:t>
            </a:r>
            <a:endParaRPr lang="el-GR" sz="2800" b="1"/>
          </a:p>
          <a:p>
            <a:r>
              <a:rPr lang="en-US" sz="1400" b="1"/>
              <a:t>A</a:t>
            </a:r>
          </a:p>
        </p:txBody>
      </p:sp>
      <p:sp>
        <p:nvSpPr>
          <p:cNvPr id="825357" name="Rectangle 13"/>
          <p:cNvSpPr>
            <a:spLocks noChangeArrowheads="1"/>
          </p:cNvSpPr>
          <p:nvPr/>
        </p:nvSpPr>
        <p:spPr bwMode="auto">
          <a:xfrm>
            <a:off x="5462588" y="4797425"/>
            <a:ext cx="1633537" cy="10604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58" name="Text Box 14"/>
          <p:cNvSpPr txBox="1">
            <a:spLocks noChangeArrowheads="1"/>
          </p:cNvSpPr>
          <p:nvPr/>
        </p:nvSpPr>
        <p:spPr bwMode="auto">
          <a:xfrm>
            <a:off x="5435600" y="4814888"/>
            <a:ext cx="1768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/>
              <a:t>Διαμέρισμα προσυναρμολόγησης</a:t>
            </a:r>
            <a:r>
              <a:rPr lang="en-US" sz="2000" b="1"/>
              <a:t> B</a:t>
            </a:r>
          </a:p>
        </p:txBody>
      </p:sp>
      <p:sp>
        <p:nvSpPr>
          <p:cNvPr id="825359" name="Rectangle 15"/>
          <p:cNvSpPr>
            <a:spLocks noChangeArrowheads="1"/>
          </p:cNvSpPr>
          <p:nvPr/>
        </p:nvSpPr>
        <p:spPr bwMode="auto">
          <a:xfrm>
            <a:off x="3881438" y="4751388"/>
            <a:ext cx="1304925" cy="10953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60" name="Text Box 16"/>
          <p:cNvSpPr txBox="1">
            <a:spLocks noChangeArrowheads="1"/>
          </p:cNvSpPr>
          <p:nvPr/>
        </p:nvSpPr>
        <p:spPr bwMode="auto">
          <a:xfrm>
            <a:off x="3921125" y="4860925"/>
            <a:ext cx="13779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/>
              <a:t>Τελική </a:t>
            </a:r>
          </a:p>
          <a:p>
            <a:r>
              <a:rPr lang="el-GR" sz="1200" b="1"/>
              <a:t>Συναρμολόγηση</a:t>
            </a:r>
            <a:endParaRPr lang="en-US" sz="1200" b="1"/>
          </a:p>
          <a:p>
            <a:endParaRPr lang="en-US" sz="1200" b="1"/>
          </a:p>
        </p:txBody>
      </p:sp>
      <p:sp>
        <p:nvSpPr>
          <p:cNvPr id="825361" name="Rectangle 17"/>
          <p:cNvSpPr>
            <a:spLocks noChangeArrowheads="1"/>
          </p:cNvSpPr>
          <p:nvPr/>
        </p:nvSpPr>
        <p:spPr bwMode="auto">
          <a:xfrm>
            <a:off x="2706688" y="3416300"/>
            <a:ext cx="969962" cy="1376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62" name="Rectangle 18"/>
          <p:cNvSpPr>
            <a:spLocks noChangeArrowheads="1"/>
          </p:cNvSpPr>
          <p:nvPr/>
        </p:nvSpPr>
        <p:spPr bwMode="auto">
          <a:xfrm>
            <a:off x="2568575" y="5060950"/>
            <a:ext cx="996950" cy="7461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63" name="Text Box 19"/>
          <p:cNvSpPr txBox="1">
            <a:spLocks noChangeArrowheads="1"/>
          </p:cNvSpPr>
          <p:nvPr/>
        </p:nvSpPr>
        <p:spPr bwMode="auto">
          <a:xfrm>
            <a:off x="2587625" y="5294313"/>
            <a:ext cx="919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Έλεγχος</a:t>
            </a:r>
            <a:endParaRPr lang="en-US" sz="1400" b="1"/>
          </a:p>
          <a:p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825364" name="Rectangle 20"/>
          <p:cNvSpPr>
            <a:spLocks noChangeArrowheads="1"/>
          </p:cNvSpPr>
          <p:nvPr/>
        </p:nvSpPr>
        <p:spPr bwMode="auto">
          <a:xfrm>
            <a:off x="3954463" y="3440113"/>
            <a:ext cx="1333500" cy="10445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65" name="Text Box 21"/>
          <p:cNvSpPr txBox="1">
            <a:spLocks noChangeArrowheads="1"/>
          </p:cNvSpPr>
          <p:nvPr/>
        </p:nvSpPr>
        <p:spPr bwMode="auto">
          <a:xfrm>
            <a:off x="2628900" y="3787775"/>
            <a:ext cx="1036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Αποθήκη</a:t>
            </a:r>
          </a:p>
          <a:p>
            <a:r>
              <a:rPr lang="el-GR" sz="1400" b="1"/>
              <a:t> Διανομής</a:t>
            </a:r>
            <a:endParaRPr lang="en-US" sz="1400" b="1"/>
          </a:p>
        </p:txBody>
      </p:sp>
      <p:sp>
        <p:nvSpPr>
          <p:cNvPr id="825366" name="Text Box 22"/>
          <p:cNvSpPr txBox="1">
            <a:spLocks noChangeArrowheads="1"/>
          </p:cNvSpPr>
          <p:nvPr/>
        </p:nvSpPr>
        <p:spPr bwMode="auto">
          <a:xfrm>
            <a:off x="4121150" y="3589338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WIP</a:t>
            </a:r>
          </a:p>
        </p:txBody>
      </p:sp>
      <p:sp>
        <p:nvSpPr>
          <p:cNvPr id="825367" name="Line 23"/>
          <p:cNvSpPr>
            <a:spLocks noChangeShapeType="1"/>
          </p:cNvSpPr>
          <p:nvPr/>
        </p:nvSpPr>
        <p:spPr bwMode="auto">
          <a:xfrm>
            <a:off x="4610100" y="2298700"/>
            <a:ext cx="6223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68" name="Line 24"/>
          <p:cNvSpPr>
            <a:spLocks noChangeShapeType="1"/>
          </p:cNvSpPr>
          <p:nvPr/>
        </p:nvSpPr>
        <p:spPr bwMode="auto">
          <a:xfrm flipH="1">
            <a:off x="6477000" y="2578100"/>
            <a:ext cx="342900" cy="5461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69" name="Line 25"/>
          <p:cNvSpPr>
            <a:spLocks noChangeShapeType="1"/>
          </p:cNvSpPr>
          <p:nvPr/>
        </p:nvSpPr>
        <p:spPr bwMode="auto">
          <a:xfrm flipV="1">
            <a:off x="7048500" y="3251200"/>
            <a:ext cx="4191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0" name="Line 26"/>
          <p:cNvSpPr>
            <a:spLocks noChangeShapeType="1"/>
          </p:cNvSpPr>
          <p:nvPr/>
        </p:nvSpPr>
        <p:spPr bwMode="auto">
          <a:xfrm flipH="1" flipV="1">
            <a:off x="7378700" y="2552700"/>
            <a:ext cx="508000" cy="5461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1" name="Line 27"/>
          <p:cNvSpPr>
            <a:spLocks noChangeShapeType="1"/>
          </p:cNvSpPr>
          <p:nvPr/>
        </p:nvSpPr>
        <p:spPr bwMode="auto">
          <a:xfrm>
            <a:off x="6731000" y="3708400"/>
            <a:ext cx="1104900" cy="11811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2" name="Line 28"/>
          <p:cNvSpPr>
            <a:spLocks noChangeShapeType="1"/>
          </p:cNvSpPr>
          <p:nvPr/>
        </p:nvSpPr>
        <p:spPr bwMode="auto">
          <a:xfrm flipH="1">
            <a:off x="6591300" y="5613400"/>
            <a:ext cx="8763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3" name="Line 29"/>
          <p:cNvSpPr>
            <a:spLocks noChangeShapeType="1"/>
          </p:cNvSpPr>
          <p:nvPr/>
        </p:nvSpPr>
        <p:spPr bwMode="auto">
          <a:xfrm flipH="1">
            <a:off x="5118100" y="3683000"/>
            <a:ext cx="863600" cy="2921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4" name="Line 30"/>
          <p:cNvSpPr>
            <a:spLocks noChangeShapeType="1"/>
          </p:cNvSpPr>
          <p:nvPr/>
        </p:nvSpPr>
        <p:spPr bwMode="auto">
          <a:xfrm>
            <a:off x="5207000" y="4165600"/>
            <a:ext cx="2387600" cy="6985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5" name="Line 31"/>
          <p:cNvSpPr>
            <a:spLocks noChangeShapeType="1"/>
          </p:cNvSpPr>
          <p:nvPr/>
        </p:nvSpPr>
        <p:spPr bwMode="auto">
          <a:xfrm>
            <a:off x="5080000" y="4356100"/>
            <a:ext cx="914400" cy="5207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6" name="Line 32"/>
          <p:cNvSpPr>
            <a:spLocks noChangeShapeType="1"/>
          </p:cNvSpPr>
          <p:nvPr/>
        </p:nvSpPr>
        <p:spPr bwMode="auto">
          <a:xfrm flipH="1">
            <a:off x="4914900" y="5575300"/>
            <a:ext cx="8001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7" name="Line 33"/>
          <p:cNvSpPr>
            <a:spLocks noChangeShapeType="1"/>
          </p:cNvSpPr>
          <p:nvPr/>
        </p:nvSpPr>
        <p:spPr bwMode="auto">
          <a:xfrm flipH="1" flipV="1">
            <a:off x="4889500" y="4406900"/>
            <a:ext cx="647700" cy="457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8" name="Line 34"/>
          <p:cNvSpPr>
            <a:spLocks noChangeShapeType="1"/>
          </p:cNvSpPr>
          <p:nvPr/>
        </p:nvSpPr>
        <p:spPr bwMode="auto">
          <a:xfrm flipV="1">
            <a:off x="6273800" y="3581400"/>
            <a:ext cx="165100" cy="1270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79" name="Line 35"/>
          <p:cNvSpPr>
            <a:spLocks noChangeShapeType="1"/>
          </p:cNvSpPr>
          <p:nvPr/>
        </p:nvSpPr>
        <p:spPr bwMode="auto">
          <a:xfrm flipH="1" flipV="1">
            <a:off x="3429000" y="5588000"/>
            <a:ext cx="6985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80" name="Line 36"/>
          <p:cNvSpPr>
            <a:spLocks noChangeShapeType="1"/>
          </p:cNvSpPr>
          <p:nvPr/>
        </p:nvSpPr>
        <p:spPr bwMode="auto">
          <a:xfrm flipH="1" flipV="1">
            <a:off x="3136900" y="4673600"/>
            <a:ext cx="228600" cy="4953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81" name="Line 37"/>
          <p:cNvSpPr>
            <a:spLocks noChangeShapeType="1"/>
          </p:cNvSpPr>
          <p:nvPr/>
        </p:nvSpPr>
        <p:spPr bwMode="auto">
          <a:xfrm flipH="1">
            <a:off x="4521200" y="4394200"/>
            <a:ext cx="292100" cy="457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82" name="Line 38"/>
          <p:cNvSpPr>
            <a:spLocks noChangeShapeType="1"/>
          </p:cNvSpPr>
          <p:nvPr/>
        </p:nvSpPr>
        <p:spPr bwMode="auto">
          <a:xfrm flipH="1" flipV="1">
            <a:off x="3771900" y="3060700"/>
            <a:ext cx="596900" cy="4445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83" name="Line 39"/>
          <p:cNvSpPr>
            <a:spLocks noChangeShapeType="1"/>
          </p:cNvSpPr>
          <p:nvPr/>
        </p:nvSpPr>
        <p:spPr bwMode="auto">
          <a:xfrm flipH="1">
            <a:off x="3314700" y="4330700"/>
            <a:ext cx="965200" cy="254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84" name="Freeform 40"/>
          <p:cNvSpPr>
            <a:spLocks/>
          </p:cNvSpPr>
          <p:nvPr/>
        </p:nvSpPr>
        <p:spPr bwMode="auto">
          <a:xfrm>
            <a:off x="5753100" y="2357438"/>
            <a:ext cx="2503488" cy="690562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288" y="155"/>
              </a:cxn>
              <a:cxn ang="0">
                <a:pos x="464" y="51"/>
              </a:cxn>
              <a:cxn ang="0">
                <a:pos x="688" y="131"/>
              </a:cxn>
              <a:cxn ang="0">
                <a:pos x="888" y="43"/>
              </a:cxn>
              <a:cxn ang="0">
                <a:pos x="1192" y="123"/>
              </a:cxn>
              <a:cxn ang="0">
                <a:pos x="1296" y="27"/>
              </a:cxn>
              <a:cxn ang="0">
                <a:pos x="1408" y="3"/>
              </a:cxn>
              <a:cxn ang="0">
                <a:pos x="1520" y="43"/>
              </a:cxn>
              <a:cxn ang="0">
                <a:pos x="1568" y="139"/>
              </a:cxn>
              <a:cxn ang="0">
                <a:pos x="1576" y="435"/>
              </a:cxn>
            </a:cxnLst>
            <a:rect l="0" t="0" r="r" b="b"/>
            <a:pathLst>
              <a:path w="1577" h="435">
                <a:moveTo>
                  <a:pt x="0" y="51"/>
                </a:moveTo>
                <a:cubicBezTo>
                  <a:pt x="105" y="103"/>
                  <a:pt x="211" y="155"/>
                  <a:pt x="288" y="155"/>
                </a:cubicBezTo>
                <a:cubicBezTo>
                  <a:pt x="365" y="155"/>
                  <a:pt x="397" y="55"/>
                  <a:pt x="464" y="51"/>
                </a:cubicBezTo>
                <a:cubicBezTo>
                  <a:pt x="531" y="47"/>
                  <a:pt x="617" y="132"/>
                  <a:pt x="688" y="131"/>
                </a:cubicBezTo>
                <a:cubicBezTo>
                  <a:pt x="759" y="130"/>
                  <a:pt x="804" y="44"/>
                  <a:pt x="888" y="43"/>
                </a:cubicBezTo>
                <a:cubicBezTo>
                  <a:pt x="972" y="42"/>
                  <a:pt x="1124" y="126"/>
                  <a:pt x="1192" y="123"/>
                </a:cubicBezTo>
                <a:cubicBezTo>
                  <a:pt x="1260" y="120"/>
                  <a:pt x="1260" y="47"/>
                  <a:pt x="1296" y="27"/>
                </a:cubicBezTo>
                <a:cubicBezTo>
                  <a:pt x="1332" y="7"/>
                  <a:pt x="1371" y="0"/>
                  <a:pt x="1408" y="3"/>
                </a:cubicBezTo>
                <a:cubicBezTo>
                  <a:pt x="1445" y="6"/>
                  <a:pt x="1493" y="20"/>
                  <a:pt x="1520" y="43"/>
                </a:cubicBezTo>
                <a:cubicBezTo>
                  <a:pt x="1547" y="66"/>
                  <a:pt x="1559" y="74"/>
                  <a:pt x="1568" y="139"/>
                </a:cubicBezTo>
                <a:cubicBezTo>
                  <a:pt x="1577" y="204"/>
                  <a:pt x="1575" y="386"/>
                  <a:pt x="1576" y="435"/>
                </a:cubicBezTo>
              </a:path>
            </a:pathLst>
          </a:custGeom>
          <a:noFill/>
          <a:ln w="28575" cap="flat" cmpd="sng">
            <a:solidFill>
              <a:srgbClr val="A5002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5389" name="Text Box 45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67" grpId="0" animBg="1"/>
      <p:bldP spid="825368" grpId="0" animBg="1"/>
      <p:bldP spid="825369" grpId="0" animBg="1"/>
      <p:bldP spid="825370" grpId="0" animBg="1"/>
      <p:bldP spid="825371" grpId="0" animBg="1"/>
      <p:bldP spid="825372" grpId="0" animBg="1"/>
      <p:bldP spid="825373" grpId="0" animBg="1"/>
      <p:bldP spid="825374" grpId="0" animBg="1"/>
      <p:bldP spid="825375" grpId="0" animBg="1"/>
      <p:bldP spid="825376" grpId="0" animBg="1"/>
      <p:bldP spid="825377" grpId="0" animBg="1"/>
      <p:bldP spid="825378" grpId="0" animBg="1"/>
      <p:bldP spid="825379" grpId="0" animBg="1"/>
      <p:bldP spid="825380" grpId="0" animBg="1"/>
      <p:bldP spid="825381" grpId="0" animBg="1"/>
      <p:bldP spid="825382" grpId="0" animBg="1"/>
      <p:bldP spid="825383" grpId="0" animBg="1"/>
      <p:bldP spid="82538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652713" y="115888"/>
            <a:ext cx="6237287" cy="352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00"/>
                </a:solidFill>
                <a:latin typeface="Arial" charset="0"/>
              </a:rPr>
              <a:t>Αναμονή,</a:t>
            </a:r>
            <a:r>
              <a:rPr lang="en-GB" sz="240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l-GR" sz="2400">
                <a:solidFill>
                  <a:srgbClr val="990000"/>
                </a:solidFill>
                <a:latin typeface="Arial" charset="0"/>
              </a:rPr>
              <a:t>αναμονή,</a:t>
            </a:r>
            <a:r>
              <a:rPr lang="en-GB" sz="240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l-GR" sz="2400">
                <a:solidFill>
                  <a:srgbClr val="990000"/>
                </a:solidFill>
                <a:latin typeface="Arial" charset="0"/>
              </a:rPr>
              <a:t>αναμονή</a:t>
            </a:r>
            <a:r>
              <a:rPr lang="de-DE" sz="2400">
                <a:solidFill>
                  <a:srgbClr val="990000"/>
                </a:solidFill>
                <a:latin typeface="Arial" charset="0"/>
              </a:rPr>
              <a:t>...</a:t>
            </a:r>
          </a:p>
        </p:txBody>
      </p:sp>
      <p:pic>
        <p:nvPicPr>
          <p:cNvPr id="827395" name="Picture 1027" descr="ELO Batch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313" y="1000125"/>
            <a:ext cx="2487612" cy="1865313"/>
          </a:xfrm>
          <a:prstGeom prst="rect">
            <a:avLst/>
          </a:prstGeom>
          <a:noFill/>
        </p:spPr>
      </p:pic>
      <p:pic>
        <p:nvPicPr>
          <p:cNvPr id="827397" name="Picture 1029" descr="Laflör Rollen bl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760413"/>
            <a:ext cx="2020888" cy="2693987"/>
          </a:xfrm>
          <a:prstGeom prst="rect">
            <a:avLst/>
          </a:prstGeom>
          <a:noFill/>
        </p:spPr>
      </p:pic>
      <p:sp>
        <p:nvSpPr>
          <p:cNvPr id="827400" name="Text Box 1032"/>
          <p:cNvSpPr txBox="1">
            <a:spLocks noChangeArrowheads="1"/>
          </p:cNvSpPr>
          <p:nvPr/>
        </p:nvSpPr>
        <p:spPr bwMode="auto">
          <a:xfrm>
            <a:off x="1317325" y="6122988"/>
            <a:ext cx="7542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dirty="0">
                <a:solidFill>
                  <a:srgbClr val="A50021"/>
                </a:solidFill>
              </a:rPr>
              <a:t>Πάντα η ίδια εικόνα</a:t>
            </a:r>
            <a:r>
              <a:rPr lang="en-GB" dirty="0">
                <a:solidFill>
                  <a:srgbClr val="A50021"/>
                </a:solidFill>
              </a:rPr>
              <a:t>, </a:t>
            </a:r>
            <a:r>
              <a:rPr lang="el-GR" dirty="0" smtClean="0">
                <a:solidFill>
                  <a:srgbClr val="A50021"/>
                </a:solidFill>
              </a:rPr>
              <a:t>στις περισσότερες </a:t>
            </a:r>
            <a:r>
              <a:rPr lang="el-GR" dirty="0">
                <a:solidFill>
                  <a:srgbClr val="A50021"/>
                </a:solidFill>
              </a:rPr>
              <a:t>βιομηχανίες</a:t>
            </a:r>
            <a:r>
              <a:rPr lang="en-GB" dirty="0">
                <a:solidFill>
                  <a:srgbClr val="A50021"/>
                </a:solidFill>
              </a:rPr>
              <a:t>…</a:t>
            </a:r>
            <a:endParaRPr lang="de-DE" dirty="0">
              <a:solidFill>
                <a:srgbClr val="A50021"/>
              </a:solidFill>
            </a:endParaRPr>
          </a:p>
        </p:txBody>
      </p:sp>
      <p:sp>
        <p:nvSpPr>
          <p:cNvPr id="827405" name="Text Box 1037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pic>
        <p:nvPicPr>
          <p:cNvPr id="827406" name="Picture 10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8425" y="3489325"/>
            <a:ext cx="3173413" cy="2378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27407" name="Picture 1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213" y="3481388"/>
            <a:ext cx="3135312" cy="2359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Text Box 2"/>
          <p:cNvSpPr txBox="1">
            <a:spLocks noChangeArrowheads="1"/>
          </p:cNvSpPr>
          <p:nvPr/>
        </p:nvSpPr>
        <p:spPr bwMode="auto">
          <a:xfrm>
            <a:off x="3436938" y="1270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Άλλες ορολογίες του ίδιου αντικειμένου</a:t>
            </a:r>
            <a:endParaRPr lang="en-US" b="1">
              <a:solidFill>
                <a:srgbClr val="A50021"/>
              </a:solidFill>
            </a:endParaRPr>
          </a:p>
        </p:txBody>
      </p:sp>
      <p:sp>
        <p:nvSpPr>
          <p:cNvPr id="1133572" name="Rectangle 4"/>
          <p:cNvSpPr>
            <a:spLocks noChangeArrowheads="1"/>
          </p:cNvSpPr>
          <p:nvPr/>
        </p:nvSpPr>
        <p:spPr bwMode="auto">
          <a:xfrm>
            <a:off x="1920875" y="1244600"/>
            <a:ext cx="650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Τη Στιγμή που Χρειάζονται </a:t>
            </a:r>
            <a:r>
              <a:rPr lang="de-DE"/>
              <a:t>(JIT)</a:t>
            </a:r>
            <a:r>
              <a:rPr lang="en-US"/>
              <a:t>  </a:t>
            </a:r>
            <a:endParaRPr lang="el-GR"/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Σε Ακριβή Ακολουθία</a:t>
            </a:r>
            <a:r>
              <a:rPr lang="de-DE"/>
              <a:t> (JIS)</a:t>
            </a:r>
            <a:endParaRPr lang="en-US" sz="1600"/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Σύστημα </a:t>
            </a:r>
            <a:r>
              <a:rPr lang="en-US"/>
              <a:t>Kanban</a:t>
            </a:r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Σύστημα </a:t>
            </a:r>
            <a:r>
              <a:rPr lang="en-US"/>
              <a:t>KAIZEN</a:t>
            </a:r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Σύστημα Παραγωγής </a:t>
            </a:r>
            <a:r>
              <a:rPr lang="en-US"/>
              <a:t>Toyota </a:t>
            </a:r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Λιτή Παραγωγή</a:t>
            </a:r>
            <a:endParaRPr lang="en-US"/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n-US"/>
              <a:t>5 S</a:t>
            </a:r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de-DE"/>
              <a:t>TPM</a:t>
            </a:r>
            <a:r>
              <a:rPr lang="en-US"/>
              <a:t> (</a:t>
            </a:r>
            <a:r>
              <a:rPr lang="el-GR"/>
              <a:t>Σύνολη Παραγωγική Συντήρηση</a:t>
            </a:r>
            <a:r>
              <a:rPr lang="en-US"/>
              <a:t>) </a:t>
            </a:r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n-US"/>
              <a:t>Six Sigma</a:t>
            </a:r>
          </a:p>
          <a:p>
            <a:pPr marL="442913" indent="-177800" algn="just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n-US"/>
              <a:t> …</a:t>
            </a:r>
          </a:p>
          <a:p>
            <a:pPr marL="812800" lvl="1" indent="-190500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Tx/>
              <a:buChar char="•"/>
            </a:pPr>
            <a:endParaRPr lang="en-US" sz="2000"/>
          </a:p>
          <a:p>
            <a:pPr marL="442913" indent="-177800">
              <a:lnSpc>
                <a:spcPct val="80000"/>
              </a:lnSpc>
              <a:spcBef>
                <a:spcPct val="20000"/>
              </a:spcBef>
              <a:buClr>
                <a:srgbClr val="990033"/>
              </a:buClr>
              <a:buFontTx/>
              <a:buChar char="•"/>
            </a:pPr>
            <a:endParaRPr lang="en-US" sz="1800"/>
          </a:p>
        </p:txBody>
      </p:sp>
      <p:sp>
        <p:nvSpPr>
          <p:cNvPr id="1133573" name="Text Box 5"/>
          <p:cNvSpPr txBox="1">
            <a:spLocks noChangeArrowheads="1"/>
          </p:cNvSpPr>
          <p:nvPr/>
        </p:nvSpPr>
        <p:spPr bwMode="auto">
          <a:xfrm>
            <a:off x="2509838" y="5865813"/>
            <a:ext cx="6392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Διαφορετική ορολογία, ίδιοι στόχοι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1133577" name="Text Box 9"/>
          <p:cNvSpPr txBox="1">
            <a:spLocks noChangeArrowheads="1"/>
          </p:cNvSpPr>
          <p:nvPr/>
        </p:nvSpPr>
        <p:spPr bwMode="auto">
          <a:xfrm>
            <a:off x="53975" y="11255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Εισαγωγή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28" name="Rectangle 32"/>
          <p:cNvSpPr>
            <a:spLocks noChangeArrowheads="1"/>
          </p:cNvSpPr>
          <p:nvPr/>
        </p:nvSpPr>
        <p:spPr bwMode="auto">
          <a:xfrm>
            <a:off x="6454775" y="1677988"/>
            <a:ext cx="744538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Plan</a:t>
            </a:r>
            <a:endParaRPr lang="en-US" sz="2000" b="1"/>
          </a:p>
        </p:txBody>
      </p:sp>
      <p:sp>
        <p:nvSpPr>
          <p:cNvPr id="1156129" name="Rectangle 33"/>
          <p:cNvSpPr>
            <a:spLocks noChangeArrowheads="1"/>
          </p:cNvSpPr>
          <p:nvPr/>
        </p:nvSpPr>
        <p:spPr bwMode="auto">
          <a:xfrm>
            <a:off x="7194550" y="1687513"/>
            <a:ext cx="746125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Wait</a:t>
            </a:r>
            <a:endParaRPr lang="en-US" sz="2000" b="1"/>
          </a:p>
        </p:txBody>
      </p:sp>
      <p:sp>
        <p:nvSpPr>
          <p:cNvPr id="1156107" name="Rectangle 11"/>
          <p:cNvSpPr>
            <a:spLocks noChangeArrowheads="1"/>
          </p:cNvSpPr>
          <p:nvPr/>
        </p:nvSpPr>
        <p:spPr bwMode="auto">
          <a:xfrm>
            <a:off x="1974850" y="4306888"/>
            <a:ext cx="744538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Plan</a:t>
            </a:r>
            <a:endParaRPr lang="en-US" sz="2000" b="1"/>
          </a:p>
        </p:txBody>
      </p:sp>
      <p:sp>
        <p:nvSpPr>
          <p:cNvPr id="1156108" name="Rectangle 12"/>
          <p:cNvSpPr>
            <a:spLocks noChangeArrowheads="1"/>
          </p:cNvSpPr>
          <p:nvPr/>
        </p:nvSpPr>
        <p:spPr bwMode="auto">
          <a:xfrm>
            <a:off x="2716213" y="4316413"/>
            <a:ext cx="744537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Wait</a:t>
            </a:r>
            <a:endParaRPr lang="en-US" sz="2000" b="1"/>
          </a:p>
        </p:txBody>
      </p:sp>
      <p:sp>
        <p:nvSpPr>
          <p:cNvPr id="1156116" name="Rectangle 20"/>
          <p:cNvSpPr>
            <a:spLocks noChangeArrowheads="1"/>
          </p:cNvSpPr>
          <p:nvPr/>
        </p:nvSpPr>
        <p:spPr bwMode="auto">
          <a:xfrm>
            <a:off x="1968500" y="1982788"/>
            <a:ext cx="746125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Plan</a:t>
            </a:r>
            <a:endParaRPr lang="en-US" sz="2000" b="1"/>
          </a:p>
        </p:txBody>
      </p:sp>
      <p:sp>
        <p:nvSpPr>
          <p:cNvPr id="1156117" name="Rectangle 21"/>
          <p:cNvSpPr>
            <a:spLocks noChangeArrowheads="1"/>
          </p:cNvSpPr>
          <p:nvPr/>
        </p:nvSpPr>
        <p:spPr bwMode="auto">
          <a:xfrm>
            <a:off x="2709863" y="1992313"/>
            <a:ext cx="744537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Wait</a:t>
            </a:r>
            <a:endParaRPr lang="en-US" sz="2000" b="1"/>
          </a:p>
        </p:txBody>
      </p:sp>
      <p:sp>
        <p:nvSpPr>
          <p:cNvPr id="1156122" name="Rectangle 26"/>
          <p:cNvSpPr>
            <a:spLocks noChangeArrowheads="1"/>
          </p:cNvSpPr>
          <p:nvPr/>
        </p:nvSpPr>
        <p:spPr bwMode="auto">
          <a:xfrm>
            <a:off x="4111625" y="2973388"/>
            <a:ext cx="746125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Plan</a:t>
            </a:r>
            <a:endParaRPr lang="en-US" sz="2000" b="1"/>
          </a:p>
        </p:txBody>
      </p:sp>
      <p:sp>
        <p:nvSpPr>
          <p:cNvPr id="1156123" name="Rectangle 27"/>
          <p:cNvSpPr>
            <a:spLocks noChangeArrowheads="1"/>
          </p:cNvSpPr>
          <p:nvPr/>
        </p:nvSpPr>
        <p:spPr bwMode="auto">
          <a:xfrm>
            <a:off x="4852988" y="2982913"/>
            <a:ext cx="744537" cy="41751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Wait</a:t>
            </a:r>
            <a:endParaRPr lang="en-US" sz="2000" b="1"/>
          </a:p>
        </p:txBody>
      </p:sp>
      <p:sp>
        <p:nvSpPr>
          <p:cNvPr id="1156105" name="Text Box 9"/>
          <p:cNvSpPr txBox="1">
            <a:spLocks noChangeArrowheads="1"/>
          </p:cNvSpPr>
          <p:nvPr/>
        </p:nvSpPr>
        <p:spPr bwMode="auto">
          <a:xfrm>
            <a:off x="2860675" y="1588"/>
            <a:ext cx="6007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Ο στόχος είναι ο διαχωρισμός μεταξύ </a:t>
            </a:r>
            <a:r>
              <a:rPr lang="en-US">
                <a:solidFill>
                  <a:srgbClr val="990000"/>
                </a:solidFill>
              </a:rPr>
              <a:t> </a:t>
            </a:r>
          </a:p>
          <a:p>
            <a:pPr algn="r"/>
            <a:r>
              <a:rPr lang="el-GR">
                <a:solidFill>
                  <a:srgbClr val="990000"/>
                </a:solidFill>
              </a:rPr>
              <a:t>προστιθέμενης και μη προστιθέμενης αξίας</a:t>
            </a:r>
            <a:endParaRPr lang="en-US">
              <a:solidFill>
                <a:srgbClr val="990000"/>
              </a:solidFill>
            </a:endParaRPr>
          </a:p>
          <a:p>
            <a:pPr algn="r"/>
            <a:endParaRPr lang="en-US">
              <a:solidFill>
                <a:srgbClr val="990000"/>
              </a:solidFill>
            </a:endParaRPr>
          </a:p>
        </p:txBody>
      </p:sp>
      <p:sp>
        <p:nvSpPr>
          <p:cNvPr id="1156106" name="Line 10"/>
          <p:cNvSpPr>
            <a:spLocks noChangeShapeType="1"/>
          </p:cNvSpPr>
          <p:nvPr/>
        </p:nvSpPr>
        <p:spPr bwMode="auto">
          <a:xfrm flipV="1">
            <a:off x="8458200" y="1030288"/>
            <a:ext cx="525463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56162" name="Group 66"/>
          <p:cNvGrpSpPr>
            <a:grpSpLocks/>
          </p:cNvGrpSpPr>
          <p:nvPr/>
        </p:nvGrpSpPr>
        <p:grpSpPr bwMode="auto">
          <a:xfrm>
            <a:off x="3454400" y="4140200"/>
            <a:ext cx="1144588" cy="798513"/>
            <a:chOff x="2176" y="2608"/>
            <a:chExt cx="721" cy="503"/>
          </a:xfrm>
        </p:grpSpPr>
        <p:sp>
          <p:nvSpPr>
            <p:cNvPr id="1156140" name="Oval 44"/>
            <p:cNvSpPr>
              <a:spLocks noChangeArrowheads="1"/>
            </p:cNvSpPr>
            <p:nvPr/>
          </p:nvSpPr>
          <p:spPr bwMode="auto">
            <a:xfrm>
              <a:off x="2176" y="2608"/>
              <a:ext cx="721" cy="5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6109" name="Rectangle 13"/>
            <p:cNvSpPr>
              <a:spLocks noChangeArrowheads="1"/>
            </p:cNvSpPr>
            <p:nvPr/>
          </p:nvSpPr>
          <p:spPr bwMode="auto">
            <a:xfrm>
              <a:off x="2263" y="2714"/>
              <a:ext cx="469" cy="263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89999"/>
                  </a:srgbClr>
                </a:gs>
                <a:gs pos="50000">
                  <a:srgbClr val="808080">
                    <a:gamma/>
                    <a:tint val="36863"/>
                    <a:invGamma/>
                  </a:srgbClr>
                </a:gs>
                <a:gs pos="100000">
                  <a:srgbClr val="808080">
                    <a:alpha val="8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600" b="1"/>
                <a:t>Εργασία</a:t>
              </a:r>
              <a:endParaRPr lang="en-US" sz="2000" b="1"/>
            </a:p>
          </p:txBody>
        </p:sp>
      </p:grpSp>
      <p:sp>
        <p:nvSpPr>
          <p:cNvPr id="1156113" name="Line 17"/>
          <p:cNvSpPr>
            <a:spLocks noChangeShapeType="1"/>
          </p:cNvSpPr>
          <p:nvPr/>
        </p:nvSpPr>
        <p:spPr bwMode="auto">
          <a:xfrm rot="5269787" flipH="1" flipV="1">
            <a:off x="4745831" y="3058319"/>
            <a:ext cx="466725" cy="160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56114" name="Line 18"/>
          <p:cNvSpPr>
            <a:spLocks noChangeShapeType="1"/>
          </p:cNvSpPr>
          <p:nvPr/>
        </p:nvSpPr>
        <p:spPr bwMode="auto">
          <a:xfrm rot="5709181" flipH="1" flipV="1">
            <a:off x="6796881" y="1662907"/>
            <a:ext cx="642937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56115" name="Line 19"/>
          <p:cNvSpPr>
            <a:spLocks noChangeShapeType="1"/>
          </p:cNvSpPr>
          <p:nvPr/>
        </p:nvSpPr>
        <p:spPr bwMode="auto">
          <a:xfrm>
            <a:off x="4618038" y="2473325"/>
            <a:ext cx="1160462" cy="311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56161" name="Group 65"/>
          <p:cNvGrpSpPr>
            <a:grpSpLocks/>
          </p:cNvGrpSpPr>
          <p:nvPr/>
        </p:nvGrpSpPr>
        <p:grpSpPr bwMode="auto">
          <a:xfrm>
            <a:off x="3505200" y="1803400"/>
            <a:ext cx="1144588" cy="798513"/>
            <a:chOff x="2208" y="1136"/>
            <a:chExt cx="721" cy="503"/>
          </a:xfrm>
        </p:grpSpPr>
        <p:sp>
          <p:nvSpPr>
            <p:cNvPr id="1156137" name="Oval 41"/>
            <p:cNvSpPr>
              <a:spLocks noChangeArrowheads="1"/>
            </p:cNvSpPr>
            <p:nvPr/>
          </p:nvSpPr>
          <p:spPr bwMode="auto">
            <a:xfrm>
              <a:off x="2208" y="1136"/>
              <a:ext cx="721" cy="5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6118" name="Rectangle 22"/>
            <p:cNvSpPr>
              <a:spLocks noChangeArrowheads="1"/>
            </p:cNvSpPr>
            <p:nvPr/>
          </p:nvSpPr>
          <p:spPr bwMode="auto">
            <a:xfrm>
              <a:off x="2299" y="1250"/>
              <a:ext cx="470" cy="263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89999"/>
                  </a:srgbClr>
                </a:gs>
                <a:gs pos="50000">
                  <a:srgbClr val="808080">
                    <a:gamma/>
                    <a:tint val="36863"/>
                    <a:invGamma/>
                  </a:srgbClr>
                </a:gs>
                <a:gs pos="100000">
                  <a:srgbClr val="808080">
                    <a:alpha val="8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600" b="1"/>
                <a:t>Εργασία</a:t>
              </a:r>
              <a:endParaRPr lang="en-US" sz="2000" b="1"/>
            </a:p>
          </p:txBody>
        </p:sp>
      </p:grpSp>
      <p:grpSp>
        <p:nvGrpSpPr>
          <p:cNvPr id="1156163" name="Group 67"/>
          <p:cNvGrpSpPr>
            <a:grpSpLocks/>
          </p:cNvGrpSpPr>
          <p:nvPr/>
        </p:nvGrpSpPr>
        <p:grpSpPr bwMode="auto">
          <a:xfrm>
            <a:off x="5549900" y="2806700"/>
            <a:ext cx="1144588" cy="798513"/>
            <a:chOff x="3496" y="1768"/>
            <a:chExt cx="721" cy="503"/>
          </a:xfrm>
        </p:grpSpPr>
        <p:sp>
          <p:nvSpPr>
            <p:cNvPr id="1156139" name="Oval 43"/>
            <p:cNvSpPr>
              <a:spLocks noChangeArrowheads="1"/>
            </p:cNvSpPr>
            <p:nvPr/>
          </p:nvSpPr>
          <p:spPr bwMode="auto">
            <a:xfrm>
              <a:off x="3496" y="1768"/>
              <a:ext cx="721" cy="5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6124" name="Rectangle 28"/>
            <p:cNvSpPr>
              <a:spLocks noChangeArrowheads="1"/>
            </p:cNvSpPr>
            <p:nvPr/>
          </p:nvSpPr>
          <p:spPr bwMode="auto">
            <a:xfrm>
              <a:off x="3609" y="1874"/>
              <a:ext cx="470" cy="263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89999"/>
                  </a:srgbClr>
                </a:gs>
                <a:gs pos="50000">
                  <a:srgbClr val="808080">
                    <a:gamma/>
                    <a:tint val="36863"/>
                    <a:invGamma/>
                  </a:srgbClr>
                </a:gs>
                <a:gs pos="100000">
                  <a:srgbClr val="808080">
                    <a:alpha val="8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600" b="1"/>
                <a:t>Εργασία</a:t>
              </a:r>
              <a:endParaRPr lang="en-US" sz="2000" b="1"/>
            </a:p>
          </p:txBody>
        </p:sp>
      </p:grpSp>
      <p:grpSp>
        <p:nvGrpSpPr>
          <p:cNvPr id="1156164" name="Group 68"/>
          <p:cNvGrpSpPr>
            <a:grpSpLocks/>
          </p:cNvGrpSpPr>
          <p:nvPr/>
        </p:nvGrpSpPr>
        <p:grpSpPr bwMode="auto">
          <a:xfrm>
            <a:off x="7910513" y="1485900"/>
            <a:ext cx="1144587" cy="798513"/>
            <a:chOff x="4983" y="936"/>
            <a:chExt cx="721" cy="503"/>
          </a:xfrm>
        </p:grpSpPr>
        <p:sp>
          <p:nvSpPr>
            <p:cNvPr id="1156141" name="Oval 45"/>
            <p:cNvSpPr>
              <a:spLocks noChangeArrowheads="1"/>
            </p:cNvSpPr>
            <p:nvPr/>
          </p:nvSpPr>
          <p:spPr bwMode="auto">
            <a:xfrm>
              <a:off x="4983" y="936"/>
              <a:ext cx="721" cy="5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6130" name="Rectangle 34"/>
            <p:cNvSpPr>
              <a:spLocks noChangeArrowheads="1"/>
            </p:cNvSpPr>
            <p:nvPr/>
          </p:nvSpPr>
          <p:spPr bwMode="auto">
            <a:xfrm>
              <a:off x="5085" y="1058"/>
              <a:ext cx="469" cy="263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89999"/>
                  </a:srgbClr>
                </a:gs>
                <a:gs pos="50000">
                  <a:srgbClr val="808080">
                    <a:gamma/>
                    <a:tint val="36863"/>
                    <a:invGamma/>
                  </a:srgbClr>
                </a:gs>
                <a:gs pos="100000">
                  <a:srgbClr val="808080">
                    <a:alpha val="8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600" b="1"/>
                <a:t>Εργασία</a:t>
              </a:r>
              <a:endParaRPr lang="en-US" sz="2000" b="1"/>
            </a:p>
          </p:txBody>
        </p:sp>
      </p:grpSp>
      <p:sp>
        <p:nvSpPr>
          <p:cNvPr id="1156135" name="Text Box 39"/>
          <p:cNvSpPr txBox="1">
            <a:spLocks noChangeArrowheads="1"/>
          </p:cNvSpPr>
          <p:nvPr/>
        </p:nvSpPr>
        <p:spPr bwMode="auto">
          <a:xfrm rot="21513420">
            <a:off x="6269038" y="5983288"/>
            <a:ext cx="225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Μηδενική πρόσθεση αξίας</a:t>
            </a:r>
            <a:endParaRPr lang="en-US" sz="1400"/>
          </a:p>
        </p:txBody>
      </p:sp>
      <p:grpSp>
        <p:nvGrpSpPr>
          <p:cNvPr id="1156166" name="Group 70"/>
          <p:cNvGrpSpPr>
            <a:grpSpLocks/>
          </p:cNvGrpSpPr>
          <p:nvPr/>
        </p:nvGrpSpPr>
        <p:grpSpPr bwMode="auto">
          <a:xfrm>
            <a:off x="5721350" y="3151188"/>
            <a:ext cx="1641475" cy="3565525"/>
            <a:chOff x="3604" y="1985"/>
            <a:chExt cx="1034" cy="2246"/>
          </a:xfrm>
        </p:grpSpPr>
        <p:sp>
          <p:nvSpPr>
            <p:cNvPr id="1156143" name="Rectangle 47"/>
            <p:cNvSpPr>
              <a:spLocks noChangeArrowheads="1"/>
            </p:cNvSpPr>
            <p:nvPr/>
          </p:nvSpPr>
          <p:spPr bwMode="auto">
            <a:xfrm rot="-3242796">
              <a:off x="3146" y="3001"/>
              <a:ext cx="2246" cy="214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49020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vert="eaVert" wrap="none" anchor="ctr"/>
            <a:lstStyle/>
            <a:p>
              <a:pPr algn="ctr"/>
              <a:endParaRPr lang="de-DE" sz="1600" b="1"/>
            </a:p>
          </p:txBody>
        </p:sp>
        <p:sp>
          <p:nvSpPr>
            <p:cNvPr id="1156144" name="Line 48"/>
            <p:cNvSpPr>
              <a:spLocks noChangeShapeType="1"/>
            </p:cNvSpPr>
            <p:nvPr/>
          </p:nvSpPr>
          <p:spPr bwMode="auto">
            <a:xfrm rot="-3242796">
              <a:off x="4050" y="3313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6145" name="Line 49"/>
            <p:cNvSpPr>
              <a:spLocks noChangeShapeType="1"/>
            </p:cNvSpPr>
            <p:nvPr/>
          </p:nvSpPr>
          <p:spPr bwMode="auto">
            <a:xfrm rot="-3242796">
              <a:off x="3828" y="3609"/>
              <a:ext cx="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6146" name="Text Box 50"/>
            <p:cNvSpPr txBox="1">
              <a:spLocks noChangeArrowheads="1"/>
            </p:cNvSpPr>
            <p:nvPr/>
          </p:nvSpPr>
          <p:spPr bwMode="auto">
            <a:xfrm rot="-3322266">
              <a:off x="3623" y="373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Σ</a:t>
              </a:r>
              <a:endParaRPr lang="en-US" sz="1600" b="1"/>
            </a:p>
          </p:txBody>
        </p:sp>
        <p:sp>
          <p:nvSpPr>
            <p:cNvPr id="1156147" name="Text Box 51"/>
            <p:cNvSpPr txBox="1">
              <a:spLocks noChangeArrowheads="1"/>
            </p:cNvSpPr>
            <p:nvPr/>
          </p:nvSpPr>
          <p:spPr bwMode="auto">
            <a:xfrm rot="-3352970">
              <a:off x="3824" y="3452"/>
              <a:ext cx="2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000" b="1"/>
                <a:t>Α</a:t>
              </a:r>
              <a:endParaRPr lang="en-US" sz="1600" b="1"/>
            </a:p>
          </p:txBody>
        </p:sp>
        <p:sp>
          <p:nvSpPr>
            <p:cNvPr id="1156148" name="Text Box 52"/>
            <p:cNvSpPr txBox="1">
              <a:spLocks noChangeArrowheads="1"/>
            </p:cNvSpPr>
            <p:nvPr/>
          </p:nvSpPr>
          <p:spPr bwMode="auto">
            <a:xfrm rot="-3352970">
              <a:off x="4091" y="2648"/>
              <a:ext cx="8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000" b="1"/>
                <a:t>Εργασία</a:t>
              </a:r>
              <a:endParaRPr lang="en-US" sz="1600" b="1"/>
            </a:p>
          </p:txBody>
        </p:sp>
      </p:grpSp>
      <p:sp>
        <p:nvSpPr>
          <p:cNvPr id="1156149" name="Text Box 53"/>
          <p:cNvSpPr txBox="1">
            <a:spLocks noChangeArrowheads="1"/>
          </p:cNvSpPr>
          <p:nvPr/>
        </p:nvSpPr>
        <p:spPr bwMode="auto">
          <a:xfrm rot="18297083">
            <a:off x="6608763" y="4351338"/>
            <a:ext cx="2390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Πρόσθεση αξίας</a:t>
            </a:r>
            <a:endParaRPr lang="en-US"/>
          </a:p>
          <a:p>
            <a:endParaRPr lang="en-US" sz="3600" b="1"/>
          </a:p>
        </p:txBody>
      </p:sp>
      <p:sp>
        <p:nvSpPr>
          <p:cNvPr id="1156150" name="Text Box 54"/>
          <p:cNvSpPr txBox="1">
            <a:spLocks noChangeArrowheads="1"/>
          </p:cNvSpPr>
          <p:nvPr/>
        </p:nvSpPr>
        <p:spPr bwMode="auto">
          <a:xfrm>
            <a:off x="2009775" y="171450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51" name="Text Box 55"/>
          <p:cNvSpPr txBox="1">
            <a:spLocks noChangeArrowheads="1"/>
          </p:cNvSpPr>
          <p:nvPr/>
        </p:nvSpPr>
        <p:spPr bwMode="auto">
          <a:xfrm>
            <a:off x="2716213" y="171291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52" name="Text Box 56"/>
          <p:cNvSpPr txBox="1">
            <a:spLocks noChangeArrowheads="1"/>
          </p:cNvSpPr>
          <p:nvPr/>
        </p:nvSpPr>
        <p:spPr bwMode="auto">
          <a:xfrm>
            <a:off x="2033588" y="4022725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53" name="Text Box 57"/>
          <p:cNvSpPr txBox="1">
            <a:spLocks noChangeArrowheads="1"/>
          </p:cNvSpPr>
          <p:nvPr/>
        </p:nvSpPr>
        <p:spPr bwMode="auto">
          <a:xfrm>
            <a:off x="2732088" y="406241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54" name="Text Box 58"/>
          <p:cNvSpPr txBox="1">
            <a:spLocks noChangeArrowheads="1"/>
          </p:cNvSpPr>
          <p:nvPr/>
        </p:nvSpPr>
        <p:spPr bwMode="auto">
          <a:xfrm>
            <a:off x="4117975" y="269081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55" name="Text Box 59"/>
          <p:cNvSpPr txBox="1">
            <a:spLocks noChangeArrowheads="1"/>
          </p:cNvSpPr>
          <p:nvPr/>
        </p:nvSpPr>
        <p:spPr bwMode="auto">
          <a:xfrm>
            <a:off x="4862513" y="270510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56" name="Text Box 60"/>
          <p:cNvSpPr txBox="1">
            <a:spLocks noChangeArrowheads="1"/>
          </p:cNvSpPr>
          <p:nvPr/>
        </p:nvSpPr>
        <p:spPr bwMode="auto">
          <a:xfrm>
            <a:off x="6515100" y="138271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57" name="Text Box 61"/>
          <p:cNvSpPr txBox="1">
            <a:spLocks noChangeArrowheads="1"/>
          </p:cNvSpPr>
          <p:nvPr/>
        </p:nvSpPr>
        <p:spPr bwMode="auto">
          <a:xfrm>
            <a:off x="7224713" y="138430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6169" name="Text Box 73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888269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03675" y="4770438"/>
            <a:ext cx="42863" cy="17462"/>
          </a:xfrm>
          <a:custGeom>
            <a:avLst/>
            <a:gdLst>
              <a:gd name="T0" fmla="+- 0 11239 11121"/>
              <a:gd name="T1" fmla="*/ T0 w 119"/>
              <a:gd name="T2" fmla="+- 0 13252 13252"/>
              <a:gd name="T3" fmla="*/ 13252 h 47"/>
              <a:gd name="T4" fmla="+- 0 11200 11121"/>
              <a:gd name="T5" fmla="*/ T4 w 119"/>
              <a:gd name="T6" fmla="+- 0 13267 13252"/>
              <a:gd name="T7" fmla="*/ 13267 h 47"/>
              <a:gd name="T8" fmla="+- 0 11160 11121"/>
              <a:gd name="T9" fmla="*/ T8 w 119"/>
              <a:gd name="T10" fmla="+- 0 13283 13252"/>
              <a:gd name="T11" fmla="*/ 13283 h 47"/>
              <a:gd name="T12" fmla="+- 0 11121 11121"/>
              <a:gd name="T13" fmla="*/ T12 w 119"/>
              <a:gd name="T14" fmla="+- 0 13298 13252"/>
              <a:gd name="T15" fmla="*/ 13298 h 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19" h="47" extrusionOk="0">
                <a:moveTo>
                  <a:pt x="118" y="0"/>
                </a:moveTo>
                <a:cubicBezTo>
                  <a:pt x="79" y="15"/>
                  <a:pt x="39" y="31"/>
                  <a:pt x="0" y="4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5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5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5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5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5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5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5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28" grpId="0" animBg="1"/>
      <p:bldP spid="1156129" grpId="0" animBg="1"/>
      <p:bldP spid="1156107" grpId="0" animBg="1"/>
      <p:bldP spid="1156108" grpId="0" animBg="1"/>
      <p:bldP spid="1156116" grpId="0" animBg="1"/>
      <p:bldP spid="1156117" grpId="0" animBg="1"/>
      <p:bldP spid="1156122" grpId="0" animBg="1"/>
      <p:bldP spid="1156123" grpId="0" animBg="1"/>
      <p:bldP spid="1156106" grpId="0" animBg="1"/>
      <p:bldP spid="1156113" grpId="0" animBg="1"/>
      <p:bldP spid="1156114" grpId="0" animBg="1"/>
      <p:bldP spid="1156115" grpId="0" animBg="1"/>
      <p:bldP spid="1156135" grpId="0"/>
      <p:bldP spid="1156149" grpId="0"/>
      <p:bldP spid="1156150" grpId="0"/>
      <p:bldP spid="1156151" grpId="0"/>
      <p:bldP spid="1156152" grpId="0"/>
      <p:bldP spid="1156153" grpId="0"/>
      <p:bldP spid="1156154" grpId="0"/>
      <p:bldP spid="1156155" grpId="0"/>
      <p:bldP spid="1156156" grpId="0"/>
      <p:bldP spid="11561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AutoShape 2"/>
          <p:cNvSpPr>
            <a:spLocks noChangeArrowheads="1"/>
          </p:cNvSpPr>
          <p:nvPr/>
        </p:nvSpPr>
        <p:spPr bwMode="auto">
          <a:xfrm rot="2754563">
            <a:off x="6023769" y="4271169"/>
            <a:ext cx="1355725" cy="14144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491" name="Rectangle 3"/>
          <p:cNvSpPr>
            <a:spLocks noChangeArrowheads="1"/>
          </p:cNvSpPr>
          <p:nvPr/>
        </p:nvSpPr>
        <p:spPr bwMode="auto">
          <a:xfrm rot="2754563">
            <a:off x="6101557" y="4329906"/>
            <a:ext cx="1760538" cy="777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492" name="Rectangle 4"/>
          <p:cNvSpPr>
            <a:spLocks noChangeArrowheads="1"/>
          </p:cNvSpPr>
          <p:nvPr/>
        </p:nvSpPr>
        <p:spPr bwMode="auto">
          <a:xfrm rot="2754563">
            <a:off x="6340475" y="4200526"/>
            <a:ext cx="339725" cy="4953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493" name="Rectangle 5"/>
          <p:cNvSpPr>
            <a:spLocks noChangeArrowheads="1"/>
          </p:cNvSpPr>
          <p:nvPr/>
        </p:nvSpPr>
        <p:spPr bwMode="auto">
          <a:xfrm rot="2754563">
            <a:off x="7078663" y="4930775"/>
            <a:ext cx="338137" cy="4937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494" name="AutoShape 6"/>
          <p:cNvSpPr>
            <a:spLocks noChangeArrowheads="1"/>
          </p:cNvSpPr>
          <p:nvPr/>
        </p:nvSpPr>
        <p:spPr bwMode="auto">
          <a:xfrm rot="2754563">
            <a:off x="6577013" y="3752850"/>
            <a:ext cx="677862" cy="636588"/>
          </a:xfrm>
          <a:prstGeom prst="upArrow">
            <a:avLst>
              <a:gd name="adj1" fmla="val 49935"/>
              <a:gd name="adj2" fmla="val 67384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 rot="2754563">
            <a:off x="7422356" y="4588669"/>
            <a:ext cx="338138" cy="4953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496" name="AutoShape 8"/>
          <p:cNvSpPr>
            <a:spLocks noChangeArrowheads="1"/>
          </p:cNvSpPr>
          <p:nvPr/>
        </p:nvSpPr>
        <p:spPr bwMode="auto">
          <a:xfrm>
            <a:off x="4714875" y="3024188"/>
            <a:ext cx="3463925" cy="1084262"/>
          </a:xfrm>
          <a:prstGeom prst="rightArrow">
            <a:avLst>
              <a:gd name="adj1" fmla="val 50000"/>
              <a:gd name="adj2" fmla="val 45776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800"/>
              <a:t>Γραμμή Ροής</a:t>
            </a:r>
            <a:endParaRPr lang="en-US" sz="2800"/>
          </a:p>
        </p:txBody>
      </p:sp>
      <p:sp>
        <p:nvSpPr>
          <p:cNvPr id="831497" name="AutoShape 9"/>
          <p:cNvSpPr>
            <a:spLocks noChangeArrowheads="1"/>
          </p:cNvSpPr>
          <p:nvPr/>
        </p:nvSpPr>
        <p:spPr bwMode="auto">
          <a:xfrm rot="3933487">
            <a:off x="5254625" y="2065338"/>
            <a:ext cx="2101850" cy="495300"/>
          </a:xfrm>
          <a:prstGeom prst="rightArrow">
            <a:avLst>
              <a:gd name="adj1" fmla="val 50000"/>
              <a:gd name="adj2" fmla="val 6872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498" name="AutoShape 10"/>
          <p:cNvSpPr>
            <a:spLocks noChangeArrowheads="1"/>
          </p:cNvSpPr>
          <p:nvPr/>
        </p:nvSpPr>
        <p:spPr bwMode="auto">
          <a:xfrm>
            <a:off x="4645025" y="1871663"/>
            <a:ext cx="1343025" cy="271462"/>
          </a:xfrm>
          <a:prstGeom prst="rightArrow">
            <a:avLst>
              <a:gd name="adj1" fmla="val 50000"/>
              <a:gd name="adj2" fmla="val 123684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499" name="Line 11"/>
          <p:cNvSpPr>
            <a:spLocks noChangeShapeType="1"/>
          </p:cNvSpPr>
          <p:nvPr/>
        </p:nvSpPr>
        <p:spPr bwMode="auto">
          <a:xfrm flipH="1">
            <a:off x="6403975" y="5286375"/>
            <a:ext cx="15875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00" name="Line 12"/>
          <p:cNvSpPr>
            <a:spLocks noChangeShapeType="1"/>
          </p:cNvSpPr>
          <p:nvPr/>
        </p:nvSpPr>
        <p:spPr bwMode="auto">
          <a:xfrm flipV="1">
            <a:off x="5997575" y="5041900"/>
            <a:ext cx="36195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01" name="Text Box 13"/>
          <p:cNvSpPr txBox="1">
            <a:spLocks noChangeArrowheads="1"/>
          </p:cNvSpPr>
          <p:nvPr/>
        </p:nvSpPr>
        <p:spPr bwMode="auto">
          <a:xfrm rot="3890764">
            <a:off x="5458619" y="2183606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/>
              <a:t>Feeder process</a:t>
            </a:r>
          </a:p>
        </p:txBody>
      </p:sp>
      <p:sp>
        <p:nvSpPr>
          <p:cNvPr id="831502" name="Text Box 14"/>
          <p:cNvSpPr txBox="1">
            <a:spLocks noChangeArrowheads="1"/>
          </p:cNvSpPr>
          <p:nvPr/>
        </p:nvSpPr>
        <p:spPr bwMode="auto">
          <a:xfrm>
            <a:off x="7148513" y="4316413"/>
            <a:ext cx="148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/>
              <a:t>Στοιχείο μηχανών</a:t>
            </a:r>
            <a:endParaRPr lang="en-US" sz="1200" b="1"/>
          </a:p>
        </p:txBody>
      </p:sp>
      <p:sp>
        <p:nvSpPr>
          <p:cNvPr id="831503" name="Line 15"/>
          <p:cNvSpPr>
            <a:spLocks noChangeShapeType="1"/>
          </p:cNvSpPr>
          <p:nvPr/>
        </p:nvSpPr>
        <p:spPr bwMode="auto">
          <a:xfrm>
            <a:off x="8223250" y="3006725"/>
            <a:ext cx="0" cy="11271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31504" name="Object 16"/>
          <p:cNvGraphicFramePr>
            <a:graphicFrameLocks noChangeAspect="1"/>
          </p:cNvGraphicFramePr>
          <p:nvPr/>
        </p:nvGraphicFramePr>
        <p:xfrm>
          <a:off x="8315325" y="3224213"/>
          <a:ext cx="4381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65" name="Clip" r:id="rId4" imgW="693720" imgH="786960" progId="">
                  <p:embed/>
                </p:oleObj>
              </mc:Choice>
              <mc:Fallback>
                <p:oleObj name="Clip" r:id="rId4" imgW="693720" imgH="7869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25" y="3224213"/>
                        <a:ext cx="4381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505" name="Text Box 17"/>
          <p:cNvSpPr txBox="1">
            <a:spLocks noChangeArrowheads="1"/>
          </p:cNvSpPr>
          <p:nvPr/>
        </p:nvSpPr>
        <p:spPr bwMode="auto">
          <a:xfrm>
            <a:off x="8421688" y="34258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$</a:t>
            </a:r>
          </a:p>
        </p:txBody>
      </p:sp>
      <p:sp>
        <p:nvSpPr>
          <p:cNvPr id="831506" name="Text Box 18"/>
          <p:cNvSpPr txBox="1">
            <a:spLocks noChangeArrowheads="1"/>
          </p:cNvSpPr>
          <p:nvPr/>
        </p:nvSpPr>
        <p:spPr bwMode="auto">
          <a:xfrm>
            <a:off x="8235950" y="3740150"/>
            <a:ext cx="785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/>
              <a:t>Πελάτης</a:t>
            </a:r>
            <a:endParaRPr lang="en-US" sz="1200" b="1"/>
          </a:p>
        </p:txBody>
      </p:sp>
      <p:sp>
        <p:nvSpPr>
          <p:cNvPr id="831507" name="Rectangle 19"/>
          <p:cNvSpPr>
            <a:spLocks noChangeArrowheads="1"/>
          </p:cNvSpPr>
          <p:nvPr/>
        </p:nvSpPr>
        <p:spPr bwMode="auto">
          <a:xfrm>
            <a:off x="7158038" y="1901825"/>
            <a:ext cx="1003300" cy="4508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Ύλες</a:t>
            </a:r>
            <a:endParaRPr lang="en-US" sz="1600" b="1"/>
          </a:p>
        </p:txBody>
      </p:sp>
      <p:sp>
        <p:nvSpPr>
          <p:cNvPr id="831508" name="Rectangle 20"/>
          <p:cNvSpPr>
            <a:spLocks noChangeArrowheads="1"/>
          </p:cNvSpPr>
          <p:nvPr/>
        </p:nvSpPr>
        <p:spPr bwMode="auto">
          <a:xfrm>
            <a:off x="4740275" y="5362575"/>
            <a:ext cx="1004888" cy="4508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dirty="0"/>
              <a:t>Ύλες</a:t>
            </a:r>
            <a:endParaRPr lang="en-US" sz="1600" dirty="0"/>
          </a:p>
        </p:txBody>
      </p:sp>
      <p:sp>
        <p:nvSpPr>
          <p:cNvPr id="831509" name="Line 21"/>
          <p:cNvSpPr>
            <a:spLocks noChangeShapeType="1"/>
          </p:cNvSpPr>
          <p:nvPr/>
        </p:nvSpPr>
        <p:spPr bwMode="auto">
          <a:xfrm flipH="1">
            <a:off x="6634163" y="2043113"/>
            <a:ext cx="401637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10" name="Line 22"/>
          <p:cNvSpPr>
            <a:spLocks noChangeShapeType="1"/>
          </p:cNvSpPr>
          <p:nvPr/>
        </p:nvSpPr>
        <p:spPr bwMode="auto">
          <a:xfrm>
            <a:off x="7959725" y="2441575"/>
            <a:ext cx="80963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11" name="Line 23"/>
          <p:cNvSpPr>
            <a:spLocks noChangeShapeType="1"/>
          </p:cNvSpPr>
          <p:nvPr/>
        </p:nvSpPr>
        <p:spPr bwMode="auto">
          <a:xfrm flipH="1">
            <a:off x="7759700" y="2493963"/>
            <a:ext cx="39688" cy="48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12" name="Line 24"/>
          <p:cNvSpPr>
            <a:spLocks noChangeShapeType="1"/>
          </p:cNvSpPr>
          <p:nvPr/>
        </p:nvSpPr>
        <p:spPr bwMode="auto">
          <a:xfrm flipV="1">
            <a:off x="4854575" y="4110038"/>
            <a:ext cx="1460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13" name="Line 25"/>
          <p:cNvSpPr>
            <a:spLocks noChangeShapeType="1"/>
          </p:cNvSpPr>
          <p:nvPr/>
        </p:nvSpPr>
        <p:spPr bwMode="auto">
          <a:xfrm flipV="1">
            <a:off x="5657850" y="5035550"/>
            <a:ext cx="214313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14" name="Line 26"/>
          <p:cNvSpPr>
            <a:spLocks noChangeShapeType="1"/>
          </p:cNvSpPr>
          <p:nvPr/>
        </p:nvSpPr>
        <p:spPr bwMode="auto">
          <a:xfrm flipV="1">
            <a:off x="5872163" y="5741988"/>
            <a:ext cx="50958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15" name="Line 27"/>
          <p:cNvSpPr>
            <a:spLocks noChangeShapeType="1"/>
          </p:cNvSpPr>
          <p:nvPr/>
        </p:nvSpPr>
        <p:spPr bwMode="auto">
          <a:xfrm flipV="1">
            <a:off x="5805488" y="5419725"/>
            <a:ext cx="239712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16" name="Rectangle 28"/>
          <p:cNvSpPr>
            <a:spLocks noChangeArrowheads="1"/>
          </p:cNvSpPr>
          <p:nvPr/>
        </p:nvSpPr>
        <p:spPr bwMode="auto">
          <a:xfrm>
            <a:off x="4865688" y="2320925"/>
            <a:ext cx="522287" cy="44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1518" name="Rectangle 30"/>
          <p:cNvSpPr>
            <a:spLocks noChangeArrowheads="1"/>
          </p:cNvSpPr>
          <p:nvPr/>
        </p:nvSpPr>
        <p:spPr bwMode="auto">
          <a:xfrm>
            <a:off x="5148263" y="2592388"/>
            <a:ext cx="511175" cy="439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000"/>
          </a:p>
        </p:txBody>
      </p:sp>
      <p:sp>
        <p:nvSpPr>
          <p:cNvPr id="831519" name="Rectangle 31"/>
          <p:cNvSpPr>
            <a:spLocks noChangeArrowheads="1"/>
          </p:cNvSpPr>
          <p:nvPr/>
        </p:nvSpPr>
        <p:spPr bwMode="auto">
          <a:xfrm>
            <a:off x="5254625" y="2776538"/>
            <a:ext cx="585788" cy="44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900"/>
              <a:t>Παραγγελία</a:t>
            </a:r>
          </a:p>
          <a:p>
            <a:pPr algn="ctr"/>
            <a:r>
              <a:rPr lang="el-GR" sz="900"/>
              <a:t>πελάτη</a:t>
            </a:r>
            <a:endParaRPr lang="en-US" sz="900"/>
          </a:p>
        </p:txBody>
      </p:sp>
      <p:sp>
        <p:nvSpPr>
          <p:cNvPr id="831520" name="Text Box 32"/>
          <p:cNvSpPr txBox="1">
            <a:spLocks noChangeArrowheads="1"/>
          </p:cNvSpPr>
          <p:nvPr/>
        </p:nvSpPr>
        <p:spPr bwMode="auto">
          <a:xfrm>
            <a:off x="4987925" y="2408238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Order</a:t>
            </a:r>
          </a:p>
        </p:txBody>
      </p:sp>
      <p:sp>
        <p:nvSpPr>
          <p:cNvPr id="831521" name="Text Box 33"/>
          <p:cNvSpPr txBox="1">
            <a:spLocks noChangeArrowheads="1"/>
          </p:cNvSpPr>
          <p:nvPr/>
        </p:nvSpPr>
        <p:spPr bwMode="auto">
          <a:xfrm>
            <a:off x="4799013" y="2273300"/>
            <a:ext cx="595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900"/>
              <a:t>Παραγγελία</a:t>
            </a:r>
            <a:endParaRPr lang="en-US" sz="900"/>
          </a:p>
        </p:txBody>
      </p:sp>
      <p:sp>
        <p:nvSpPr>
          <p:cNvPr id="831522" name="Text Box 34"/>
          <p:cNvSpPr txBox="1">
            <a:spLocks noChangeArrowheads="1"/>
          </p:cNvSpPr>
          <p:nvPr/>
        </p:nvSpPr>
        <p:spPr bwMode="auto">
          <a:xfrm>
            <a:off x="5143500" y="2565400"/>
            <a:ext cx="6842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900"/>
              <a:t>παραγγελία</a:t>
            </a:r>
            <a:endParaRPr lang="en-US" sz="900"/>
          </a:p>
        </p:txBody>
      </p:sp>
      <p:grpSp>
        <p:nvGrpSpPr>
          <p:cNvPr id="831523" name="Group 35"/>
          <p:cNvGrpSpPr>
            <a:grpSpLocks/>
          </p:cNvGrpSpPr>
          <p:nvPr/>
        </p:nvGrpSpPr>
        <p:grpSpPr bwMode="auto">
          <a:xfrm>
            <a:off x="6121400" y="914400"/>
            <a:ext cx="2555875" cy="700088"/>
            <a:chOff x="624" y="320"/>
            <a:chExt cx="1735" cy="496"/>
          </a:xfrm>
        </p:grpSpPr>
        <p:sp>
          <p:nvSpPr>
            <p:cNvPr id="831524" name="Line 36"/>
            <p:cNvSpPr>
              <a:spLocks noChangeShapeType="1"/>
            </p:cNvSpPr>
            <p:nvPr/>
          </p:nvSpPr>
          <p:spPr bwMode="auto">
            <a:xfrm>
              <a:off x="720" y="5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25" name="Line 37"/>
            <p:cNvSpPr>
              <a:spLocks noChangeShapeType="1"/>
            </p:cNvSpPr>
            <p:nvPr/>
          </p:nvSpPr>
          <p:spPr bwMode="auto">
            <a:xfrm>
              <a:off x="720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26" name="Line 38"/>
            <p:cNvSpPr>
              <a:spLocks noChangeShapeType="1"/>
            </p:cNvSpPr>
            <p:nvPr/>
          </p:nvSpPr>
          <p:spPr bwMode="auto">
            <a:xfrm>
              <a:off x="912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27" name="Line 39"/>
            <p:cNvSpPr>
              <a:spLocks noChangeShapeType="1"/>
            </p:cNvSpPr>
            <p:nvPr/>
          </p:nvSpPr>
          <p:spPr bwMode="auto">
            <a:xfrm>
              <a:off x="1104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28" name="Line 40"/>
            <p:cNvSpPr>
              <a:spLocks noChangeShapeType="1"/>
            </p:cNvSpPr>
            <p:nvPr/>
          </p:nvSpPr>
          <p:spPr bwMode="auto">
            <a:xfrm>
              <a:off x="1296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29" name="Line 41"/>
            <p:cNvSpPr>
              <a:spLocks noChangeShapeType="1"/>
            </p:cNvSpPr>
            <p:nvPr/>
          </p:nvSpPr>
          <p:spPr bwMode="auto">
            <a:xfrm>
              <a:off x="1488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30" name="Line 42"/>
            <p:cNvSpPr>
              <a:spLocks noChangeShapeType="1"/>
            </p:cNvSpPr>
            <p:nvPr/>
          </p:nvSpPr>
          <p:spPr bwMode="auto">
            <a:xfrm>
              <a:off x="1680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31" name="Line 43"/>
            <p:cNvSpPr>
              <a:spLocks noChangeShapeType="1"/>
            </p:cNvSpPr>
            <p:nvPr/>
          </p:nvSpPr>
          <p:spPr bwMode="auto">
            <a:xfrm>
              <a:off x="1872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32" name="Line 44"/>
            <p:cNvSpPr>
              <a:spLocks noChangeShapeType="1"/>
            </p:cNvSpPr>
            <p:nvPr/>
          </p:nvSpPr>
          <p:spPr bwMode="auto">
            <a:xfrm>
              <a:off x="2064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33" name="Line 45"/>
            <p:cNvSpPr>
              <a:spLocks noChangeShapeType="1"/>
            </p:cNvSpPr>
            <p:nvPr/>
          </p:nvSpPr>
          <p:spPr bwMode="auto">
            <a:xfrm>
              <a:off x="2256" y="5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34" name="Line 46"/>
            <p:cNvSpPr>
              <a:spLocks noChangeShapeType="1"/>
            </p:cNvSpPr>
            <p:nvPr/>
          </p:nvSpPr>
          <p:spPr bwMode="auto">
            <a:xfrm>
              <a:off x="1584" y="4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35" name="Text Box 47"/>
            <p:cNvSpPr txBox="1">
              <a:spLocks noChangeArrowheads="1"/>
            </p:cNvSpPr>
            <p:nvPr/>
          </p:nvSpPr>
          <p:spPr bwMode="auto">
            <a:xfrm>
              <a:off x="1488" y="320"/>
              <a:ext cx="21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A</a:t>
              </a:r>
              <a:endParaRPr lang="en-US" sz="1200" b="1"/>
            </a:p>
          </p:txBody>
        </p:sp>
        <p:sp>
          <p:nvSpPr>
            <p:cNvPr id="831536" name="Text Box 48"/>
            <p:cNvSpPr txBox="1">
              <a:spLocks noChangeArrowheads="1"/>
            </p:cNvSpPr>
            <p:nvPr/>
          </p:nvSpPr>
          <p:spPr bwMode="auto">
            <a:xfrm>
              <a:off x="624" y="621"/>
              <a:ext cx="19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B</a:t>
              </a:r>
            </a:p>
          </p:txBody>
        </p:sp>
        <p:sp>
          <p:nvSpPr>
            <p:cNvPr id="831537" name="Text Box 49"/>
            <p:cNvSpPr txBox="1">
              <a:spLocks noChangeArrowheads="1"/>
            </p:cNvSpPr>
            <p:nvPr/>
          </p:nvSpPr>
          <p:spPr bwMode="auto">
            <a:xfrm>
              <a:off x="816" y="621"/>
              <a:ext cx="18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Γ</a:t>
              </a:r>
              <a:endParaRPr lang="en-US" sz="1200" b="1"/>
            </a:p>
          </p:txBody>
        </p:sp>
        <p:sp>
          <p:nvSpPr>
            <p:cNvPr id="831538" name="Text Box 50"/>
            <p:cNvSpPr txBox="1">
              <a:spLocks noChangeArrowheads="1"/>
            </p:cNvSpPr>
            <p:nvPr/>
          </p:nvSpPr>
          <p:spPr bwMode="auto">
            <a:xfrm>
              <a:off x="1008" y="621"/>
              <a:ext cx="19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Δ</a:t>
              </a:r>
              <a:endParaRPr lang="en-US" sz="1200" b="1"/>
            </a:p>
          </p:txBody>
        </p:sp>
        <p:sp>
          <p:nvSpPr>
            <p:cNvPr id="831539" name="Text Box 51"/>
            <p:cNvSpPr txBox="1">
              <a:spLocks noChangeArrowheads="1"/>
            </p:cNvSpPr>
            <p:nvPr/>
          </p:nvSpPr>
          <p:spPr bwMode="auto">
            <a:xfrm>
              <a:off x="1200" y="621"/>
              <a:ext cx="19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E</a:t>
              </a:r>
            </a:p>
          </p:txBody>
        </p:sp>
        <p:sp>
          <p:nvSpPr>
            <p:cNvPr id="831540" name="Text Box 52"/>
            <p:cNvSpPr txBox="1">
              <a:spLocks noChangeArrowheads="1"/>
            </p:cNvSpPr>
            <p:nvPr/>
          </p:nvSpPr>
          <p:spPr bwMode="auto">
            <a:xfrm>
              <a:off x="1392" y="621"/>
              <a:ext cx="18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Ζ</a:t>
              </a:r>
              <a:endParaRPr lang="en-US" sz="1200" b="1"/>
            </a:p>
          </p:txBody>
        </p:sp>
        <p:sp>
          <p:nvSpPr>
            <p:cNvPr id="831541" name="Text Box 53"/>
            <p:cNvSpPr txBox="1">
              <a:spLocks noChangeArrowheads="1"/>
            </p:cNvSpPr>
            <p:nvPr/>
          </p:nvSpPr>
          <p:spPr bwMode="auto">
            <a:xfrm>
              <a:off x="1585" y="621"/>
              <a:ext cx="20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Η</a:t>
              </a:r>
              <a:endParaRPr lang="en-US" sz="1200" b="1"/>
            </a:p>
          </p:txBody>
        </p:sp>
        <p:sp>
          <p:nvSpPr>
            <p:cNvPr id="831542" name="Text Box 54"/>
            <p:cNvSpPr txBox="1">
              <a:spLocks noChangeArrowheads="1"/>
            </p:cNvSpPr>
            <p:nvPr/>
          </p:nvSpPr>
          <p:spPr bwMode="auto">
            <a:xfrm>
              <a:off x="1777" y="621"/>
              <a:ext cx="20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Θ</a:t>
              </a:r>
              <a:endParaRPr lang="en-US" sz="1200" b="1"/>
            </a:p>
          </p:txBody>
        </p:sp>
        <p:sp>
          <p:nvSpPr>
            <p:cNvPr id="831543" name="Text Box 55"/>
            <p:cNvSpPr txBox="1">
              <a:spLocks noChangeArrowheads="1"/>
            </p:cNvSpPr>
            <p:nvPr/>
          </p:nvSpPr>
          <p:spPr bwMode="auto">
            <a:xfrm>
              <a:off x="1968" y="621"/>
              <a:ext cx="18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 I</a:t>
              </a:r>
            </a:p>
          </p:txBody>
        </p:sp>
        <p:sp>
          <p:nvSpPr>
            <p:cNvPr id="831544" name="Text Box 56"/>
            <p:cNvSpPr txBox="1">
              <a:spLocks noChangeArrowheads="1"/>
            </p:cNvSpPr>
            <p:nvPr/>
          </p:nvSpPr>
          <p:spPr bwMode="auto">
            <a:xfrm>
              <a:off x="2160" y="621"/>
              <a:ext cx="19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Κ</a:t>
              </a:r>
              <a:endParaRPr lang="en-US" sz="1200" b="1"/>
            </a:p>
          </p:txBody>
        </p:sp>
      </p:grpSp>
      <p:sp>
        <p:nvSpPr>
          <p:cNvPr id="831545" name="Text Box 57"/>
          <p:cNvSpPr txBox="1">
            <a:spLocks noChangeArrowheads="1"/>
          </p:cNvSpPr>
          <p:nvPr/>
        </p:nvSpPr>
        <p:spPr bwMode="auto">
          <a:xfrm>
            <a:off x="8070319" y="5389033"/>
            <a:ext cx="807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 b="1" dirty="0" smtClean="0"/>
              <a:t>ΕΛΞΗ</a:t>
            </a:r>
            <a:endParaRPr lang="en-US" sz="1800" b="1" dirty="0"/>
          </a:p>
        </p:txBody>
      </p:sp>
      <p:sp>
        <p:nvSpPr>
          <p:cNvPr id="831546" name="AutoShape 58"/>
          <p:cNvSpPr>
            <a:spLocks noChangeArrowheads="1"/>
          </p:cNvSpPr>
          <p:nvPr/>
        </p:nvSpPr>
        <p:spPr bwMode="auto">
          <a:xfrm>
            <a:off x="7991475" y="5100638"/>
            <a:ext cx="998538" cy="947737"/>
          </a:xfrm>
          <a:custGeom>
            <a:avLst/>
            <a:gdLst>
              <a:gd name="G0" fmla="+- 1800 0 0"/>
              <a:gd name="G1" fmla="+- 21600 0 1800"/>
              <a:gd name="G2" fmla="+- 21600 0 1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31547" name="Group 59"/>
          <p:cNvGrpSpPr>
            <a:grpSpLocks/>
          </p:cNvGrpSpPr>
          <p:nvPr/>
        </p:nvGrpSpPr>
        <p:grpSpPr bwMode="auto">
          <a:xfrm>
            <a:off x="6858000" y="2430463"/>
            <a:ext cx="708025" cy="679450"/>
            <a:chOff x="2208" y="2880"/>
            <a:chExt cx="480" cy="480"/>
          </a:xfrm>
        </p:grpSpPr>
        <p:sp>
          <p:nvSpPr>
            <p:cNvPr id="831548" name="AutoShape 60"/>
            <p:cNvSpPr>
              <a:spLocks noChangeArrowheads="1"/>
            </p:cNvSpPr>
            <p:nvPr/>
          </p:nvSpPr>
          <p:spPr bwMode="auto">
            <a:xfrm>
              <a:off x="2208" y="2880"/>
              <a:ext cx="144" cy="480"/>
            </a:xfrm>
            <a:prstGeom prst="curvedRightArrow">
              <a:avLst>
                <a:gd name="adj1" fmla="val 29167"/>
                <a:gd name="adj2" fmla="val 95833"/>
                <a:gd name="adj3" fmla="val 33333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49" name="AutoShape 61"/>
            <p:cNvSpPr>
              <a:spLocks noChangeArrowheads="1"/>
            </p:cNvSpPr>
            <p:nvPr/>
          </p:nvSpPr>
          <p:spPr bwMode="auto">
            <a:xfrm rot="-10460819">
              <a:off x="2544" y="2880"/>
              <a:ext cx="144" cy="480"/>
            </a:xfrm>
            <a:prstGeom prst="curvedRightArrow">
              <a:avLst>
                <a:gd name="adj1" fmla="val 29167"/>
                <a:gd name="adj2" fmla="val 95833"/>
                <a:gd name="adj3" fmla="val 33333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50" name="AutoShape 62"/>
            <p:cNvSpPr>
              <a:spLocks noChangeArrowheads="1"/>
            </p:cNvSpPr>
            <p:nvPr/>
          </p:nvSpPr>
          <p:spPr bwMode="auto">
            <a:xfrm>
              <a:off x="2352" y="3024"/>
              <a:ext cx="144" cy="144"/>
            </a:xfrm>
            <a:prstGeom prst="flowChartAlternateProcess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/>
                <a:t>K</a:t>
              </a:r>
              <a:endParaRPr lang="en-US" sz="2000" b="1"/>
            </a:p>
          </p:txBody>
        </p:sp>
      </p:grpSp>
      <p:grpSp>
        <p:nvGrpSpPr>
          <p:cNvPr id="831551" name="Group 63"/>
          <p:cNvGrpSpPr>
            <a:grpSpLocks/>
          </p:cNvGrpSpPr>
          <p:nvPr/>
        </p:nvGrpSpPr>
        <p:grpSpPr bwMode="auto">
          <a:xfrm>
            <a:off x="5199063" y="4191000"/>
            <a:ext cx="706437" cy="677863"/>
            <a:chOff x="2208" y="2880"/>
            <a:chExt cx="480" cy="480"/>
          </a:xfrm>
        </p:grpSpPr>
        <p:sp>
          <p:nvSpPr>
            <p:cNvPr id="831552" name="AutoShape 64"/>
            <p:cNvSpPr>
              <a:spLocks noChangeArrowheads="1"/>
            </p:cNvSpPr>
            <p:nvPr/>
          </p:nvSpPr>
          <p:spPr bwMode="auto">
            <a:xfrm>
              <a:off x="2208" y="2880"/>
              <a:ext cx="144" cy="480"/>
            </a:xfrm>
            <a:prstGeom prst="curvedRightArrow">
              <a:avLst>
                <a:gd name="adj1" fmla="val 29167"/>
                <a:gd name="adj2" fmla="val 95833"/>
                <a:gd name="adj3" fmla="val 33333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53" name="AutoShape 65"/>
            <p:cNvSpPr>
              <a:spLocks noChangeArrowheads="1"/>
            </p:cNvSpPr>
            <p:nvPr/>
          </p:nvSpPr>
          <p:spPr bwMode="auto">
            <a:xfrm rot="-10460819">
              <a:off x="2544" y="2880"/>
              <a:ext cx="144" cy="480"/>
            </a:xfrm>
            <a:prstGeom prst="curvedRightArrow">
              <a:avLst>
                <a:gd name="adj1" fmla="val 29167"/>
                <a:gd name="adj2" fmla="val 95833"/>
                <a:gd name="adj3" fmla="val 33333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54" name="AutoShape 66"/>
            <p:cNvSpPr>
              <a:spLocks noChangeArrowheads="1"/>
            </p:cNvSpPr>
            <p:nvPr/>
          </p:nvSpPr>
          <p:spPr bwMode="auto">
            <a:xfrm>
              <a:off x="2352" y="3024"/>
              <a:ext cx="144" cy="144"/>
            </a:xfrm>
            <a:prstGeom prst="flowChartAlternateProcess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/>
                <a:t>K</a:t>
              </a:r>
              <a:endParaRPr lang="en-US" sz="2000" b="1"/>
            </a:p>
          </p:txBody>
        </p:sp>
      </p:grpSp>
      <p:sp>
        <p:nvSpPr>
          <p:cNvPr id="831555" name="Text Box 67"/>
          <p:cNvSpPr txBox="1">
            <a:spLocks noChangeArrowheads="1"/>
          </p:cNvSpPr>
          <p:nvPr/>
        </p:nvSpPr>
        <p:spPr bwMode="auto">
          <a:xfrm>
            <a:off x="3903663" y="0"/>
            <a:ext cx="4999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Ο εναλλακτικός τρόπος</a:t>
            </a:r>
            <a:r>
              <a:rPr lang="en-US">
                <a:solidFill>
                  <a:srgbClr val="990000"/>
                </a:solidFill>
              </a:rPr>
              <a:t>: </a:t>
            </a:r>
          </a:p>
          <a:p>
            <a:pPr algn="r"/>
            <a:r>
              <a:rPr lang="el-GR">
                <a:solidFill>
                  <a:srgbClr val="990000"/>
                </a:solidFill>
              </a:rPr>
              <a:t>Παραγωγή σε Ροή</a:t>
            </a:r>
            <a:endParaRPr lang="en-US" sz="3600" b="1">
              <a:solidFill>
                <a:srgbClr val="990000"/>
              </a:solidFill>
            </a:endParaRPr>
          </a:p>
        </p:txBody>
      </p:sp>
      <p:sp>
        <p:nvSpPr>
          <p:cNvPr id="831556" name="Rectangle 68"/>
          <p:cNvSpPr>
            <a:spLocks noChangeArrowheads="1"/>
          </p:cNvSpPr>
          <p:nvPr/>
        </p:nvSpPr>
        <p:spPr bwMode="auto">
          <a:xfrm>
            <a:off x="1905000" y="1058863"/>
            <a:ext cx="31242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/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Απελευθέρωση Παραγγελίας Πελάτη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Ακολουθία παραγγελιών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Εργασία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Έλεγχος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Επανεργασία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000"/>
              <a:t>Ολοκλήρωση</a:t>
            </a:r>
            <a:endParaRPr lang="en-US" sz="2000"/>
          </a:p>
          <a:p>
            <a:pPr marL="177800" indent="-177800">
              <a:spcBef>
                <a:spcPct val="20000"/>
              </a:spcBef>
            </a:pPr>
            <a:endParaRPr lang="en-US"/>
          </a:p>
        </p:txBody>
      </p:sp>
      <p:sp>
        <p:nvSpPr>
          <p:cNvPr id="831562" name="Text Box 74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831563" name="Comment 7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2390138" y="74096563"/>
            <a:ext cx="0" cy="0"/>
          </a:xfrm>
          <a:custGeom>
            <a:avLst/>
            <a:gdLst>
              <a:gd name="T0" fmla="+- 0 19571 19571"/>
              <a:gd name="T1" fmla="*/ T0 w 1"/>
              <a:gd name="T2" fmla="+- 0 8930 8930"/>
              <a:gd name="T3" fmla="*/ 8930 h 1"/>
              <a:gd name="T4" fmla="+- 0 19571 19571"/>
              <a:gd name="T5" fmla="*/ T4 w 1"/>
              <a:gd name="T6" fmla="+- 0 8930 8930"/>
              <a:gd name="T7" fmla="*/ 8930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3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3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3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3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3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3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3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45" grpId="0" autoUpdateAnimBg="0"/>
      <p:bldP spid="831546" grpId="0" animBg="1"/>
      <p:bldP spid="831556" grpId="0" build="p" autoUpdateAnimBg="0" advAuto="1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Text Box 2"/>
          <p:cNvSpPr txBox="1">
            <a:spLocks noChangeArrowheads="1"/>
          </p:cNvSpPr>
          <p:nvPr/>
        </p:nvSpPr>
        <p:spPr bwMode="auto">
          <a:xfrm>
            <a:off x="1676400" y="2132013"/>
            <a:ext cx="134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A50021"/>
                </a:solidFill>
              </a:rPr>
              <a:t>Πριόνισμα</a:t>
            </a:r>
            <a:endParaRPr lang="en-US" sz="2000" b="1">
              <a:solidFill>
                <a:srgbClr val="A50021"/>
              </a:solidFill>
            </a:endParaRPr>
          </a:p>
          <a:p>
            <a:pPr algn="ctr"/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501187" name="Text Box 3"/>
          <p:cNvSpPr txBox="1">
            <a:spLocks noChangeArrowheads="1"/>
          </p:cNvSpPr>
          <p:nvPr/>
        </p:nvSpPr>
        <p:spPr bwMode="auto">
          <a:xfrm>
            <a:off x="3405188" y="2132013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A50021"/>
                </a:solidFill>
              </a:rPr>
              <a:t>Τρυπάνισμα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1501188" name="Text Box 4"/>
          <p:cNvSpPr txBox="1">
            <a:spLocks noChangeArrowheads="1"/>
          </p:cNvSpPr>
          <p:nvPr/>
        </p:nvSpPr>
        <p:spPr bwMode="auto">
          <a:xfrm>
            <a:off x="5778500" y="2132013"/>
            <a:ext cx="1027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A50021"/>
                </a:solidFill>
              </a:rPr>
              <a:t>Βάψιμο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501189" name="Text Box 5"/>
          <p:cNvSpPr txBox="1">
            <a:spLocks noChangeArrowheads="1"/>
          </p:cNvSpPr>
          <p:nvPr/>
        </p:nvSpPr>
        <p:spPr bwMode="auto">
          <a:xfrm>
            <a:off x="7523163" y="2119313"/>
            <a:ext cx="1455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A50021"/>
                </a:solidFill>
              </a:rPr>
              <a:t>Συναρμογή</a:t>
            </a:r>
            <a:endParaRPr lang="en-US" sz="2000" b="1">
              <a:solidFill>
                <a:srgbClr val="A50021"/>
              </a:solidFill>
            </a:endParaRPr>
          </a:p>
        </p:txBody>
      </p:sp>
      <p:pic>
        <p:nvPicPr>
          <p:cNvPr id="15011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1388" y="1054100"/>
            <a:ext cx="1368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11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1093788"/>
            <a:ext cx="1066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11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1028700"/>
            <a:ext cx="7874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119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4225" y="1068388"/>
            <a:ext cx="81756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1194" name="Text Box 10"/>
          <p:cNvSpPr txBox="1">
            <a:spLocks noChangeArrowheads="1"/>
          </p:cNvSpPr>
          <p:nvPr/>
        </p:nvSpPr>
        <p:spPr bwMode="auto">
          <a:xfrm>
            <a:off x="1962150" y="4271963"/>
            <a:ext cx="7181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dirty="0">
                <a:solidFill>
                  <a:srgbClr val="A50021"/>
                </a:solidFill>
              </a:rPr>
              <a:t>Περιεχόμενο εργασίας ανά Διεργασία</a:t>
            </a:r>
            <a:r>
              <a:rPr lang="en-US" sz="2000" dirty="0">
                <a:solidFill>
                  <a:srgbClr val="A50021"/>
                </a:solidFill>
              </a:rPr>
              <a:t>: 	  2 </a:t>
            </a:r>
            <a:r>
              <a:rPr lang="el-GR" sz="2000" dirty="0">
                <a:solidFill>
                  <a:srgbClr val="A50021"/>
                </a:solidFill>
              </a:rPr>
              <a:t>Λεπτά</a:t>
            </a:r>
            <a:endParaRPr lang="en-US" sz="2000" dirty="0">
              <a:solidFill>
                <a:srgbClr val="A50021"/>
              </a:solidFill>
            </a:endParaRPr>
          </a:p>
          <a:p>
            <a:r>
              <a:rPr lang="el-GR" sz="2000" dirty="0">
                <a:solidFill>
                  <a:srgbClr val="A50021"/>
                </a:solidFill>
              </a:rPr>
              <a:t>Χρόνος </a:t>
            </a:r>
            <a:r>
              <a:rPr lang="el-GR" sz="2000" dirty="0" smtClean="0">
                <a:solidFill>
                  <a:srgbClr val="A50021"/>
                </a:solidFill>
              </a:rPr>
              <a:t>διέλευσης </a:t>
            </a:r>
            <a:r>
              <a:rPr lang="el-GR" sz="2000" dirty="0">
                <a:solidFill>
                  <a:srgbClr val="A50021"/>
                </a:solidFill>
              </a:rPr>
              <a:t>: </a:t>
            </a:r>
            <a:r>
              <a:rPr lang="en-US" sz="2000" dirty="0">
                <a:solidFill>
                  <a:srgbClr val="A50021"/>
                </a:solidFill>
              </a:rPr>
              <a:t>5 x 2 = 10 x 4 = 	40 </a:t>
            </a:r>
            <a:r>
              <a:rPr lang="el-GR" sz="2000" dirty="0">
                <a:solidFill>
                  <a:srgbClr val="A50021"/>
                </a:solidFill>
              </a:rPr>
              <a:t>Λεπτά</a:t>
            </a:r>
            <a:endParaRPr lang="en-US" sz="2000" dirty="0">
              <a:solidFill>
                <a:srgbClr val="A50021"/>
              </a:solidFill>
            </a:endParaRPr>
          </a:p>
          <a:p>
            <a:endParaRPr lang="en-US" sz="2000" dirty="0">
              <a:solidFill>
                <a:srgbClr val="A50021"/>
              </a:solidFill>
            </a:endParaRPr>
          </a:p>
          <a:p>
            <a:r>
              <a:rPr lang="el-GR" sz="2000" dirty="0">
                <a:solidFill>
                  <a:srgbClr val="A50021"/>
                </a:solidFill>
              </a:rPr>
              <a:t>Αποτέλεσμα</a:t>
            </a:r>
            <a:r>
              <a:rPr lang="en-US" sz="2000" dirty="0">
                <a:solidFill>
                  <a:srgbClr val="A50021"/>
                </a:solidFill>
              </a:rPr>
              <a:t>:  </a:t>
            </a:r>
            <a:r>
              <a:rPr lang="el-GR" sz="2000" dirty="0">
                <a:solidFill>
                  <a:srgbClr val="A50021"/>
                </a:solidFill>
              </a:rPr>
              <a:t>Μετά από </a:t>
            </a:r>
            <a:r>
              <a:rPr lang="en-US" sz="2000" dirty="0">
                <a:solidFill>
                  <a:srgbClr val="A50021"/>
                </a:solidFill>
              </a:rPr>
              <a:t>40 </a:t>
            </a:r>
            <a:r>
              <a:rPr lang="el-GR" sz="2000" dirty="0">
                <a:solidFill>
                  <a:srgbClr val="A50021"/>
                </a:solidFill>
              </a:rPr>
              <a:t>Λεπτά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l-GR" sz="2000" dirty="0">
                <a:solidFill>
                  <a:srgbClr val="A50021"/>
                </a:solidFill>
              </a:rPr>
              <a:t>ολοκληρώθηκαν 5 καρέκλες</a:t>
            </a:r>
            <a:endParaRPr lang="en-US" sz="2000" dirty="0">
              <a:solidFill>
                <a:srgbClr val="A50021"/>
              </a:solidFill>
            </a:endParaRPr>
          </a:p>
        </p:txBody>
      </p:sp>
      <p:grpSp>
        <p:nvGrpSpPr>
          <p:cNvPr id="1501195" name="Group 11"/>
          <p:cNvGrpSpPr>
            <a:grpSpLocks/>
          </p:cNvGrpSpPr>
          <p:nvPr/>
        </p:nvGrpSpPr>
        <p:grpSpPr bwMode="auto">
          <a:xfrm>
            <a:off x="3676650" y="2649538"/>
            <a:ext cx="1308100" cy="1624012"/>
            <a:chOff x="1796" y="1669"/>
            <a:chExt cx="824" cy="1023"/>
          </a:xfrm>
        </p:grpSpPr>
        <p:grpSp>
          <p:nvGrpSpPr>
            <p:cNvPr id="1501196" name="Group 12"/>
            <p:cNvGrpSpPr>
              <a:grpSpLocks/>
            </p:cNvGrpSpPr>
            <p:nvPr/>
          </p:nvGrpSpPr>
          <p:grpSpPr bwMode="auto">
            <a:xfrm>
              <a:off x="1796" y="1669"/>
              <a:ext cx="792" cy="927"/>
              <a:chOff x="1732" y="1669"/>
              <a:chExt cx="792" cy="927"/>
            </a:xfrm>
          </p:grpSpPr>
          <p:pic>
            <p:nvPicPr>
              <p:cNvPr id="1501197" name="Picture 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32" y="1669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198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28" y="1765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199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24" y="1861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00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20" y="1957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01201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6" y="2053"/>
              <a:ext cx="50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01202" name="Group 18"/>
          <p:cNvGrpSpPr>
            <a:grpSpLocks/>
          </p:cNvGrpSpPr>
          <p:nvPr/>
        </p:nvGrpSpPr>
        <p:grpSpPr bwMode="auto">
          <a:xfrm>
            <a:off x="1847850" y="2636838"/>
            <a:ext cx="1308100" cy="1624012"/>
            <a:chOff x="1796" y="1669"/>
            <a:chExt cx="824" cy="1023"/>
          </a:xfrm>
        </p:grpSpPr>
        <p:grpSp>
          <p:nvGrpSpPr>
            <p:cNvPr id="1501203" name="Group 19"/>
            <p:cNvGrpSpPr>
              <a:grpSpLocks/>
            </p:cNvGrpSpPr>
            <p:nvPr/>
          </p:nvGrpSpPr>
          <p:grpSpPr bwMode="auto">
            <a:xfrm>
              <a:off x="1796" y="1669"/>
              <a:ext cx="792" cy="927"/>
              <a:chOff x="1732" y="1669"/>
              <a:chExt cx="792" cy="927"/>
            </a:xfrm>
          </p:grpSpPr>
          <p:pic>
            <p:nvPicPr>
              <p:cNvPr id="1501204" name="Picture 2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32" y="1669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05" name="Picture 2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28" y="1765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06" name="Picture 2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24" y="1861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07" name="Picture 2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20" y="1957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01208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6" y="2053"/>
              <a:ext cx="50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01209" name="Group 25"/>
          <p:cNvGrpSpPr>
            <a:grpSpLocks/>
          </p:cNvGrpSpPr>
          <p:nvPr/>
        </p:nvGrpSpPr>
        <p:grpSpPr bwMode="auto">
          <a:xfrm>
            <a:off x="5772150" y="2674938"/>
            <a:ext cx="1308100" cy="1624012"/>
            <a:chOff x="1796" y="1669"/>
            <a:chExt cx="824" cy="1023"/>
          </a:xfrm>
        </p:grpSpPr>
        <p:grpSp>
          <p:nvGrpSpPr>
            <p:cNvPr id="1501210" name="Group 26"/>
            <p:cNvGrpSpPr>
              <a:grpSpLocks/>
            </p:cNvGrpSpPr>
            <p:nvPr/>
          </p:nvGrpSpPr>
          <p:grpSpPr bwMode="auto">
            <a:xfrm>
              <a:off x="1796" y="1669"/>
              <a:ext cx="792" cy="927"/>
              <a:chOff x="1732" y="1669"/>
              <a:chExt cx="792" cy="927"/>
            </a:xfrm>
          </p:grpSpPr>
          <p:pic>
            <p:nvPicPr>
              <p:cNvPr id="1501211" name="Picture 2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32" y="1669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12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28" y="1765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13" name="Picture 2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24" y="1861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14" name="Picture 3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20" y="1957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01215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6" y="2053"/>
              <a:ext cx="50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01216" name="Group 32"/>
          <p:cNvGrpSpPr>
            <a:grpSpLocks/>
          </p:cNvGrpSpPr>
          <p:nvPr/>
        </p:nvGrpSpPr>
        <p:grpSpPr bwMode="auto">
          <a:xfrm>
            <a:off x="7829550" y="2738438"/>
            <a:ext cx="1308100" cy="1624012"/>
            <a:chOff x="1796" y="1669"/>
            <a:chExt cx="824" cy="1023"/>
          </a:xfrm>
        </p:grpSpPr>
        <p:grpSp>
          <p:nvGrpSpPr>
            <p:cNvPr id="1501217" name="Group 33"/>
            <p:cNvGrpSpPr>
              <a:grpSpLocks/>
            </p:cNvGrpSpPr>
            <p:nvPr/>
          </p:nvGrpSpPr>
          <p:grpSpPr bwMode="auto">
            <a:xfrm>
              <a:off x="1796" y="1669"/>
              <a:ext cx="792" cy="927"/>
              <a:chOff x="1732" y="1669"/>
              <a:chExt cx="792" cy="927"/>
            </a:xfrm>
          </p:grpSpPr>
          <p:pic>
            <p:nvPicPr>
              <p:cNvPr id="1501218" name="Picture 3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32" y="1669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19" name="Picture 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28" y="1765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20" name="Picture 3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24" y="1861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1221" name="Picture 3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20" y="1957"/>
                <a:ext cx="504" cy="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01222" name="Picture 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6" y="2053"/>
              <a:ext cx="50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01223" name="Text Box 39"/>
          <p:cNvSpPr txBox="1">
            <a:spLocks noChangeArrowheads="1"/>
          </p:cNvSpPr>
          <p:nvPr/>
        </p:nvSpPr>
        <p:spPr bwMode="auto">
          <a:xfrm>
            <a:off x="1879600" y="6156325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sz="2000">
                <a:solidFill>
                  <a:srgbClr val="990000"/>
                </a:solidFill>
              </a:rPr>
              <a:t>Το κάθε προϊόν πρέπει να αναμένει να ολοκληρωθούν τα άλλα</a:t>
            </a:r>
            <a:endParaRPr lang="en-US" sz="2000">
              <a:solidFill>
                <a:srgbClr val="990000"/>
              </a:solidFill>
            </a:endParaRPr>
          </a:p>
        </p:txBody>
      </p:sp>
      <p:sp>
        <p:nvSpPr>
          <p:cNvPr id="1501226" name="Text Box 42"/>
          <p:cNvSpPr txBox="1">
            <a:spLocks noChangeArrowheads="1"/>
          </p:cNvSpPr>
          <p:nvPr/>
        </p:nvSpPr>
        <p:spPr bwMode="auto">
          <a:xfrm>
            <a:off x="5930900" y="127000"/>
            <a:ext cx="295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Παρτίδα έναντι Ροής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1501228" name="Text Box 44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93843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13750" y="2541588"/>
            <a:ext cx="515938" cy="635000"/>
          </a:xfrm>
          <a:custGeom>
            <a:avLst/>
            <a:gdLst>
              <a:gd name="T0" fmla="+- 0 23437 23370"/>
              <a:gd name="T1" fmla="*/ T0 w 1435"/>
              <a:gd name="T2" fmla="+- 0 7407 7062"/>
              <a:gd name="T3" fmla="*/ 7407 h 1763"/>
              <a:gd name="T4" fmla="+- 0 23370 23370"/>
              <a:gd name="T5" fmla="*/ T4 w 1435"/>
              <a:gd name="T6" fmla="+- 0 7422 7062"/>
              <a:gd name="T7" fmla="*/ 7422 h 1763"/>
              <a:gd name="T8" fmla="+- 0 23449 23370"/>
              <a:gd name="T9" fmla="*/ T8 w 1435"/>
              <a:gd name="T10" fmla="+- 0 7322 7062"/>
              <a:gd name="T11" fmla="*/ 7322 h 1763"/>
              <a:gd name="T12" fmla="+- 0 23567 23370"/>
              <a:gd name="T13" fmla="*/ T12 w 1435"/>
              <a:gd name="T14" fmla="+- 0 7154 7062"/>
              <a:gd name="T15" fmla="*/ 7154 h 1763"/>
              <a:gd name="T16" fmla="+- 0 23644 23370"/>
              <a:gd name="T17" fmla="*/ T16 w 1435"/>
              <a:gd name="T18" fmla="+- 0 7062 7062"/>
              <a:gd name="T19" fmla="*/ 7062 h 1763"/>
              <a:gd name="T20" fmla="+- 0 23668 23370"/>
              <a:gd name="T21" fmla="*/ T20 w 1435"/>
              <a:gd name="T22" fmla="+- 0 7194 7062"/>
              <a:gd name="T23" fmla="*/ 7194 h 1763"/>
              <a:gd name="T24" fmla="+- 0 23673 23370"/>
              <a:gd name="T25" fmla="*/ T24 w 1435"/>
              <a:gd name="T26" fmla="+- 0 7392 7062"/>
              <a:gd name="T27" fmla="*/ 7392 h 1763"/>
              <a:gd name="T28" fmla="+- 0 23687 23370"/>
              <a:gd name="T29" fmla="*/ T28 w 1435"/>
              <a:gd name="T30" fmla="+- 0 7498 7062"/>
              <a:gd name="T31" fmla="*/ 7498 h 1763"/>
              <a:gd name="T32" fmla="+- 0 23705 23370"/>
              <a:gd name="T33" fmla="*/ T32 w 1435"/>
              <a:gd name="T34" fmla="+- 0 7508 7062"/>
              <a:gd name="T35" fmla="*/ 7508 h 1763"/>
              <a:gd name="T36" fmla="+- 0 23904 23370"/>
              <a:gd name="T37" fmla="*/ T36 w 1435"/>
              <a:gd name="T38" fmla="+- 0 7715 7062"/>
              <a:gd name="T39" fmla="*/ 7715 h 1763"/>
              <a:gd name="T40" fmla="+- 0 23964 23370"/>
              <a:gd name="T41" fmla="*/ T40 w 1435"/>
              <a:gd name="T42" fmla="+- 0 7762 7062"/>
              <a:gd name="T43" fmla="*/ 7762 h 1763"/>
              <a:gd name="T44" fmla="+- 0 23964 23370"/>
              <a:gd name="T45" fmla="*/ T44 w 1435"/>
              <a:gd name="T46" fmla="+- 0 7830 7062"/>
              <a:gd name="T47" fmla="*/ 7830 h 1763"/>
              <a:gd name="T48" fmla="+- 0 23928 23370"/>
              <a:gd name="T49" fmla="*/ T48 w 1435"/>
              <a:gd name="T50" fmla="+- 0 7923 7062"/>
              <a:gd name="T51" fmla="*/ 7923 h 1763"/>
              <a:gd name="T52" fmla="+- 0 23916 23370"/>
              <a:gd name="T53" fmla="*/ T52 w 1435"/>
              <a:gd name="T54" fmla="+- 0 8004 7062"/>
              <a:gd name="T55" fmla="*/ 8004 h 1763"/>
              <a:gd name="T56" fmla="+- 0 23975 23370"/>
              <a:gd name="T57" fmla="*/ T56 w 1435"/>
              <a:gd name="T58" fmla="+- 0 8049 7062"/>
              <a:gd name="T59" fmla="*/ 8049 h 1763"/>
              <a:gd name="T60" fmla="+- 0 24082 23370"/>
              <a:gd name="T61" fmla="*/ T60 w 1435"/>
              <a:gd name="T62" fmla="+- 0 8059 7062"/>
              <a:gd name="T63" fmla="*/ 8059 h 1763"/>
              <a:gd name="T64" fmla="+- 0 24180 23370"/>
              <a:gd name="T65" fmla="*/ T64 w 1435"/>
              <a:gd name="T66" fmla="+- 0 8050 7062"/>
              <a:gd name="T67" fmla="*/ 8050 h 1763"/>
              <a:gd name="T68" fmla="+- 0 24202 23370"/>
              <a:gd name="T69" fmla="*/ T68 w 1435"/>
              <a:gd name="T70" fmla="+- 0 8049 7062"/>
              <a:gd name="T71" fmla="*/ 8049 h 1763"/>
              <a:gd name="T72" fmla="+- 0 24276 23370"/>
              <a:gd name="T73" fmla="*/ T72 w 1435"/>
              <a:gd name="T74" fmla="+- 0 8159 7062"/>
              <a:gd name="T75" fmla="*/ 8159 h 1763"/>
              <a:gd name="T76" fmla="+- 0 24269 23370"/>
              <a:gd name="T77" fmla="*/ T76 w 1435"/>
              <a:gd name="T78" fmla="+- 0 8148 7062"/>
              <a:gd name="T79" fmla="*/ 8148 h 1763"/>
              <a:gd name="T80" fmla="+- 0 24323 23370"/>
              <a:gd name="T81" fmla="*/ T80 w 1435"/>
              <a:gd name="T82" fmla="+- 0 8149 7062"/>
              <a:gd name="T83" fmla="*/ 8149 h 1763"/>
              <a:gd name="T84" fmla="+- 0 24384 23370"/>
              <a:gd name="T85" fmla="*/ T84 w 1435"/>
              <a:gd name="T86" fmla="+- 0 8162 7062"/>
              <a:gd name="T87" fmla="*/ 8162 h 1763"/>
              <a:gd name="T88" fmla="+- 0 24424 23370"/>
              <a:gd name="T89" fmla="*/ T88 w 1435"/>
              <a:gd name="T90" fmla="+- 0 8197 7062"/>
              <a:gd name="T91" fmla="*/ 8197 h 1763"/>
              <a:gd name="T92" fmla="+- 0 24396 23370"/>
              <a:gd name="T93" fmla="*/ T92 w 1435"/>
              <a:gd name="T94" fmla="+- 0 8253 7062"/>
              <a:gd name="T95" fmla="*/ 8253 h 1763"/>
              <a:gd name="T96" fmla="+- 0 24360 23370"/>
              <a:gd name="T97" fmla="*/ T96 w 1435"/>
              <a:gd name="T98" fmla="+- 0 8283 7062"/>
              <a:gd name="T99" fmla="*/ 8283 h 1763"/>
              <a:gd name="T100" fmla="+- 0 24440 23370"/>
              <a:gd name="T101" fmla="*/ T100 w 1435"/>
              <a:gd name="T102" fmla="+- 0 8328 7062"/>
              <a:gd name="T103" fmla="*/ 8328 h 1763"/>
              <a:gd name="T104" fmla="+- 0 24471 23370"/>
              <a:gd name="T105" fmla="*/ T104 w 1435"/>
              <a:gd name="T106" fmla="+- 0 8380 7062"/>
              <a:gd name="T107" fmla="*/ 8380 h 1763"/>
              <a:gd name="T108" fmla="+- 0 24442 23370"/>
              <a:gd name="T109" fmla="*/ T108 w 1435"/>
              <a:gd name="T110" fmla="+- 0 8430 7062"/>
              <a:gd name="T111" fmla="*/ 8430 h 1763"/>
              <a:gd name="T112" fmla="+- 0 24392 23370"/>
              <a:gd name="T113" fmla="*/ T112 w 1435"/>
              <a:gd name="T114" fmla="+- 0 8470 7062"/>
              <a:gd name="T115" fmla="*/ 8470 h 1763"/>
              <a:gd name="T116" fmla="+- 0 24378 23370"/>
              <a:gd name="T117" fmla="*/ T116 w 1435"/>
              <a:gd name="T118" fmla="+- 0 8470 7062"/>
              <a:gd name="T119" fmla="*/ 8470 h 1763"/>
              <a:gd name="T120" fmla="+- 0 24638 23370"/>
              <a:gd name="T121" fmla="*/ T120 w 1435"/>
              <a:gd name="T122" fmla="+- 0 8544 7062"/>
              <a:gd name="T123" fmla="*/ 8544 h 1763"/>
              <a:gd name="T124" fmla="+- 0 24605 23370"/>
              <a:gd name="T125" fmla="*/ T124 w 1435"/>
              <a:gd name="T126" fmla="+- 0 8604 7062"/>
              <a:gd name="T127" fmla="*/ 8604 h 1763"/>
              <a:gd name="T128" fmla="+- 0 24632 23370"/>
              <a:gd name="T129" fmla="*/ T128 w 1435"/>
              <a:gd name="T130" fmla="+- 0 8697 7062"/>
              <a:gd name="T131" fmla="*/ 8697 h 1763"/>
              <a:gd name="T132" fmla="+- 0 24695 23370"/>
              <a:gd name="T133" fmla="*/ T132 w 1435"/>
              <a:gd name="T134" fmla="+- 0 8660 7062"/>
              <a:gd name="T135" fmla="*/ 8660 h 1763"/>
              <a:gd name="T136" fmla="+- 0 24755 23370"/>
              <a:gd name="T137" fmla="*/ T136 w 1435"/>
              <a:gd name="T138" fmla="+- 0 8673 7062"/>
              <a:gd name="T139" fmla="*/ 8673 h 1763"/>
              <a:gd name="T140" fmla="+- 0 24799 23370"/>
              <a:gd name="T141" fmla="*/ T140 w 1435"/>
              <a:gd name="T142" fmla="+- 0 8756 7062"/>
              <a:gd name="T143" fmla="*/ 8756 h 1763"/>
              <a:gd name="T144" fmla="+- 0 24804 23370"/>
              <a:gd name="T145" fmla="*/ T144 w 1435"/>
              <a:gd name="T146" fmla="+- 0 8808 7062"/>
              <a:gd name="T147" fmla="*/ 8808 h 1763"/>
              <a:gd name="T148" fmla="+- 0 24804 23370"/>
              <a:gd name="T149" fmla="*/ T148 w 1435"/>
              <a:gd name="T150" fmla="+- 0 8824 7062"/>
              <a:gd name="T151" fmla="*/ 8824 h 17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435" h="1763" extrusionOk="0">
                <a:moveTo>
                  <a:pt x="67" y="345"/>
                </a:moveTo>
                <a:cubicBezTo>
                  <a:pt x="45" y="350"/>
                  <a:pt x="22" y="354"/>
                  <a:pt x="0" y="360"/>
                </a:cubicBezTo>
                <a:cubicBezTo>
                  <a:pt x="29" y="329"/>
                  <a:pt x="54" y="295"/>
                  <a:pt x="79" y="260"/>
                </a:cubicBezTo>
                <a:cubicBezTo>
                  <a:pt x="119" y="204"/>
                  <a:pt x="158" y="148"/>
                  <a:pt x="197" y="92"/>
                </a:cubicBezTo>
                <a:cubicBezTo>
                  <a:pt x="221" y="57"/>
                  <a:pt x="242" y="27"/>
                  <a:pt x="274" y="0"/>
                </a:cubicBezTo>
                <a:cubicBezTo>
                  <a:pt x="300" y="42"/>
                  <a:pt x="296" y="81"/>
                  <a:pt x="298" y="132"/>
                </a:cubicBezTo>
                <a:cubicBezTo>
                  <a:pt x="301" y="198"/>
                  <a:pt x="300" y="264"/>
                  <a:pt x="303" y="330"/>
                </a:cubicBezTo>
                <a:cubicBezTo>
                  <a:pt x="304" y="356"/>
                  <a:pt x="295" y="414"/>
                  <a:pt x="317" y="436"/>
                </a:cubicBezTo>
                <a:cubicBezTo>
                  <a:pt x="323" y="439"/>
                  <a:pt x="329" y="443"/>
                  <a:pt x="335" y="446"/>
                </a:cubicBezTo>
              </a:path>
              <a:path w="1435" h="1763" extrusionOk="0">
                <a:moveTo>
                  <a:pt x="534" y="653"/>
                </a:moveTo>
                <a:cubicBezTo>
                  <a:pt x="558" y="668"/>
                  <a:pt x="580" y="673"/>
                  <a:pt x="594" y="700"/>
                </a:cubicBezTo>
                <a:cubicBezTo>
                  <a:pt x="605" y="720"/>
                  <a:pt x="600" y="748"/>
                  <a:pt x="594" y="768"/>
                </a:cubicBezTo>
                <a:cubicBezTo>
                  <a:pt x="585" y="800"/>
                  <a:pt x="569" y="830"/>
                  <a:pt x="558" y="861"/>
                </a:cubicBezTo>
                <a:cubicBezTo>
                  <a:pt x="548" y="889"/>
                  <a:pt x="539" y="912"/>
                  <a:pt x="546" y="942"/>
                </a:cubicBezTo>
                <a:cubicBezTo>
                  <a:pt x="553" y="973"/>
                  <a:pt x="576" y="979"/>
                  <a:pt x="605" y="987"/>
                </a:cubicBezTo>
                <a:cubicBezTo>
                  <a:pt x="638" y="996"/>
                  <a:pt x="678" y="998"/>
                  <a:pt x="712" y="997"/>
                </a:cubicBezTo>
                <a:cubicBezTo>
                  <a:pt x="745" y="996"/>
                  <a:pt x="777" y="992"/>
                  <a:pt x="810" y="988"/>
                </a:cubicBezTo>
                <a:cubicBezTo>
                  <a:pt x="817" y="988"/>
                  <a:pt x="825" y="987"/>
                  <a:pt x="832" y="987"/>
                </a:cubicBezTo>
              </a:path>
              <a:path w="1435" h="1763" extrusionOk="0">
                <a:moveTo>
                  <a:pt x="906" y="1097"/>
                </a:moveTo>
                <a:cubicBezTo>
                  <a:pt x="904" y="1093"/>
                  <a:pt x="901" y="1090"/>
                  <a:pt x="899" y="1086"/>
                </a:cubicBezTo>
                <a:cubicBezTo>
                  <a:pt x="918" y="1085"/>
                  <a:pt x="935" y="1085"/>
                  <a:pt x="953" y="1087"/>
                </a:cubicBezTo>
                <a:cubicBezTo>
                  <a:pt x="974" y="1089"/>
                  <a:pt x="994" y="1093"/>
                  <a:pt x="1014" y="1100"/>
                </a:cubicBezTo>
                <a:cubicBezTo>
                  <a:pt x="1034" y="1107"/>
                  <a:pt x="1049" y="1114"/>
                  <a:pt x="1054" y="1135"/>
                </a:cubicBezTo>
                <a:cubicBezTo>
                  <a:pt x="1060" y="1160"/>
                  <a:pt x="1041" y="1174"/>
                  <a:pt x="1026" y="1191"/>
                </a:cubicBezTo>
                <a:cubicBezTo>
                  <a:pt x="1014" y="1204"/>
                  <a:pt x="1004" y="1212"/>
                  <a:pt x="990" y="1221"/>
                </a:cubicBezTo>
                <a:cubicBezTo>
                  <a:pt x="1019" y="1233"/>
                  <a:pt x="1045" y="1246"/>
                  <a:pt x="1070" y="1266"/>
                </a:cubicBezTo>
                <a:cubicBezTo>
                  <a:pt x="1087" y="1280"/>
                  <a:pt x="1107" y="1294"/>
                  <a:pt x="1101" y="1318"/>
                </a:cubicBezTo>
                <a:cubicBezTo>
                  <a:pt x="1096" y="1337"/>
                  <a:pt x="1084" y="1353"/>
                  <a:pt x="1072" y="1368"/>
                </a:cubicBezTo>
                <a:cubicBezTo>
                  <a:pt x="1060" y="1383"/>
                  <a:pt x="1040" y="1402"/>
                  <a:pt x="1022" y="1408"/>
                </a:cubicBezTo>
                <a:cubicBezTo>
                  <a:pt x="1017" y="1408"/>
                  <a:pt x="1013" y="1408"/>
                  <a:pt x="1008" y="1408"/>
                </a:cubicBezTo>
              </a:path>
              <a:path w="1435" h="1763" extrusionOk="0">
                <a:moveTo>
                  <a:pt x="1268" y="1482"/>
                </a:moveTo>
                <a:cubicBezTo>
                  <a:pt x="1237" y="1491"/>
                  <a:pt x="1235" y="1508"/>
                  <a:pt x="1235" y="1542"/>
                </a:cubicBezTo>
                <a:cubicBezTo>
                  <a:pt x="1235" y="1570"/>
                  <a:pt x="1238" y="1617"/>
                  <a:pt x="1262" y="1635"/>
                </a:cubicBezTo>
                <a:cubicBezTo>
                  <a:pt x="1291" y="1657"/>
                  <a:pt x="1308" y="1615"/>
                  <a:pt x="1325" y="1598"/>
                </a:cubicBezTo>
                <a:cubicBezTo>
                  <a:pt x="1347" y="1576"/>
                  <a:pt x="1366" y="1592"/>
                  <a:pt x="1385" y="1611"/>
                </a:cubicBezTo>
                <a:cubicBezTo>
                  <a:pt x="1407" y="1634"/>
                  <a:pt x="1422" y="1664"/>
                  <a:pt x="1429" y="1694"/>
                </a:cubicBezTo>
                <a:cubicBezTo>
                  <a:pt x="1433" y="1711"/>
                  <a:pt x="1433" y="1728"/>
                  <a:pt x="1434" y="1746"/>
                </a:cubicBezTo>
                <a:cubicBezTo>
                  <a:pt x="1434" y="1751"/>
                  <a:pt x="1434" y="1757"/>
                  <a:pt x="1434" y="176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843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999538" y="3298825"/>
            <a:ext cx="71437" cy="168275"/>
          </a:xfrm>
          <a:custGeom>
            <a:avLst/>
            <a:gdLst>
              <a:gd name="T0" fmla="+- 0 25013 25000"/>
              <a:gd name="T1" fmla="*/ T0 w 195"/>
              <a:gd name="T2" fmla="+- 0 9227 9165"/>
              <a:gd name="T3" fmla="*/ 9227 h 465"/>
              <a:gd name="T4" fmla="+- 0 25026 25000"/>
              <a:gd name="T5" fmla="*/ T4 w 195"/>
              <a:gd name="T6" fmla="+- 0 9205 9165"/>
              <a:gd name="T7" fmla="*/ 9205 h 465"/>
              <a:gd name="T8" fmla="+- 0 25039 25000"/>
              <a:gd name="T9" fmla="*/ T8 w 195"/>
              <a:gd name="T10" fmla="+- 0 9185 9165"/>
              <a:gd name="T11" fmla="*/ 9185 h 465"/>
              <a:gd name="T12" fmla="+- 0 25061 25000"/>
              <a:gd name="T13" fmla="*/ T12 w 195"/>
              <a:gd name="T14" fmla="+- 0 9171 9165"/>
              <a:gd name="T15" fmla="*/ 9171 h 465"/>
              <a:gd name="T16" fmla="+- 0 25065 25000"/>
              <a:gd name="T17" fmla="*/ T16 w 195"/>
              <a:gd name="T18" fmla="+- 0 9169 9165"/>
              <a:gd name="T19" fmla="*/ 9169 h 465"/>
              <a:gd name="T20" fmla="+- 0 25070 25000"/>
              <a:gd name="T21" fmla="*/ T20 w 195"/>
              <a:gd name="T22" fmla="+- 0 9167 9165"/>
              <a:gd name="T23" fmla="*/ 9167 h 465"/>
              <a:gd name="T24" fmla="+- 0 25074 25000"/>
              <a:gd name="T25" fmla="*/ T24 w 195"/>
              <a:gd name="T26" fmla="+- 0 9165 9165"/>
              <a:gd name="T27" fmla="*/ 9165 h 465"/>
              <a:gd name="T28" fmla="+- 0 25048 25000"/>
              <a:gd name="T29" fmla="*/ T28 w 195"/>
              <a:gd name="T30" fmla="+- 0 9173 9165"/>
              <a:gd name="T31" fmla="*/ 9173 h 465"/>
              <a:gd name="T32" fmla="+- 0 25041 25000"/>
              <a:gd name="T33" fmla="*/ T32 w 195"/>
              <a:gd name="T34" fmla="+- 0 9185 9165"/>
              <a:gd name="T35" fmla="*/ 9185 h 465"/>
              <a:gd name="T36" fmla="+- 0 25024 25000"/>
              <a:gd name="T37" fmla="*/ T36 w 195"/>
              <a:gd name="T38" fmla="+- 0 9206 9165"/>
              <a:gd name="T39" fmla="*/ 9206 h 465"/>
              <a:gd name="T40" fmla="+- 0 25012 25000"/>
              <a:gd name="T41" fmla="*/ T40 w 195"/>
              <a:gd name="T42" fmla="+- 0 9222 9165"/>
              <a:gd name="T43" fmla="*/ 9222 h 465"/>
              <a:gd name="T44" fmla="+- 0 25004 25000"/>
              <a:gd name="T45" fmla="*/ T44 w 195"/>
              <a:gd name="T46" fmla="+- 0 9243 9165"/>
              <a:gd name="T47" fmla="*/ 9243 h 465"/>
              <a:gd name="T48" fmla="+- 0 25001 25000"/>
              <a:gd name="T49" fmla="*/ T48 w 195"/>
              <a:gd name="T50" fmla="+- 0 9263 9165"/>
              <a:gd name="T51" fmla="*/ 9263 h 465"/>
              <a:gd name="T52" fmla="+- 0 24997 25000"/>
              <a:gd name="T53" fmla="*/ T52 w 195"/>
              <a:gd name="T54" fmla="+- 0 9289 9165"/>
              <a:gd name="T55" fmla="*/ 9289 h 465"/>
              <a:gd name="T56" fmla="+- 0 25010 25000"/>
              <a:gd name="T57" fmla="*/ T56 w 195"/>
              <a:gd name="T58" fmla="+- 0 9298 9165"/>
              <a:gd name="T59" fmla="*/ 9298 h 465"/>
              <a:gd name="T60" fmla="+- 0 25032 25000"/>
              <a:gd name="T61" fmla="*/ T60 w 195"/>
              <a:gd name="T62" fmla="+- 0 9309 9165"/>
              <a:gd name="T63" fmla="*/ 9309 h 465"/>
              <a:gd name="T64" fmla="+- 0 25056 25000"/>
              <a:gd name="T65" fmla="*/ T64 w 195"/>
              <a:gd name="T66" fmla="+- 0 9321 9165"/>
              <a:gd name="T67" fmla="*/ 9321 h 465"/>
              <a:gd name="T68" fmla="+- 0 25082 25000"/>
              <a:gd name="T69" fmla="*/ T68 w 195"/>
              <a:gd name="T70" fmla="+- 0 9329 9165"/>
              <a:gd name="T71" fmla="*/ 9329 h 465"/>
              <a:gd name="T72" fmla="+- 0 25107 25000"/>
              <a:gd name="T73" fmla="*/ T72 w 195"/>
              <a:gd name="T74" fmla="+- 0 9339 9165"/>
              <a:gd name="T75" fmla="*/ 9339 h 465"/>
              <a:gd name="T76" fmla="+- 0 25129 25000"/>
              <a:gd name="T77" fmla="*/ T76 w 195"/>
              <a:gd name="T78" fmla="+- 0 9348 9165"/>
              <a:gd name="T79" fmla="*/ 9348 h 465"/>
              <a:gd name="T80" fmla="+- 0 25156 25000"/>
              <a:gd name="T81" fmla="*/ T80 w 195"/>
              <a:gd name="T82" fmla="+- 0 9361 9165"/>
              <a:gd name="T83" fmla="*/ 9361 h 465"/>
              <a:gd name="T84" fmla="+- 0 25172 25000"/>
              <a:gd name="T85" fmla="*/ T84 w 195"/>
              <a:gd name="T86" fmla="+- 0 9380 9165"/>
              <a:gd name="T87" fmla="*/ 9380 h 465"/>
              <a:gd name="T88" fmla="+- 0 25186 25000"/>
              <a:gd name="T89" fmla="*/ T88 w 195"/>
              <a:gd name="T90" fmla="+- 0 9398 9165"/>
              <a:gd name="T91" fmla="*/ 9398 h 465"/>
              <a:gd name="T92" fmla="+- 0 25195 25000"/>
              <a:gd name="T93" fmla="*/ T92 w 195"/>
              <a:gd name="T94" fmla="+- 0 9420 9165"/>
              <a:gd name="T95" fmla="*/ 9420 h 465"/>
              <a:gd name="T96" fmla="+- 0 25194 25000"/>
              <a:gd name="T97" fmla="*/ T96 w 195"/>
              <a:gd name="T98" fmla="+- 0 9443 9165"/>
              <a:gd name="T99" fmla="*/ 9443 h 465"/>
              <a:gd name="T100" fmla="+- 0 25192 25000"/>
              <a:gd name="T101" fmla="*/ T100 w 195"/>
              <a:gd name="T102" fmla="+- 0 9477 9165"/>
              <a:gd name="T103" fmla="*/ 9477 h 465"/>
              <a:gd name="T104" fmla="+- 0 25177 25000"/>
              <a:gd name="T105" fmla="*/ T104 w 195"/>
              <a:gd name="T106" fmla="+- 0 9505 9165"/>
              <a:gd name="T107" fmla="*/ 9505 h 465"/>
              <a:gd name="T108" fmla="+- 0 25159 25000"/>
              <a:gd name="T109" fmla="*/ T108 w 195"/>
              <a:gd name="T110" fmla="+- 0 9533 9165"/>
              <a:gd name="T111" fmla="*/ 9533 h 465"/>
              <a:gd name="T112" fmla="+- 0 25140 25000"/>
              <a:gd name="T113" fmla="*/ T112 w 195"/>
              <a:gd name="T114" fmla="+- 0 9563 9165"/>
              <a:gd name="T115" fmla="*/ 9563 h 465"/>
              <a:gd name="T116" fmla="+- 0 25119 25000"/>
              <a:gd name="T117" fmla="*/ T116 w 195"/>
              <a:gd name="T118" fmla="+- 0 9587 9165"/>
              <a:gd name="T119" fmla="*/ 9587 h 465"/>
              <a:gd name="T120" fmla="+- 0 25090 25000"/>
              <a:gd name="T121" fmla="*/ T120 w 195"/>
              <a:gd name="T122" fmla="+- 0 9608 9165"/>
              <a:gd name="T123" fmla="*/ 9608 h 465"/>
              <a:gd name="T124" fmla="+- 0 25070 25000"/>
              <a:gd name="T125" fmla="*/ T124 w 195"/>
              <a:gd name="T126" fmla="+- 0 9623 9165"/>
              <a:gd name="T127" fmla="*/ 9623 h 465"/>
              <a:gd name="T128" fmla="+- 0 25060 25000"/>
              <a:gd name="T129" fmla="*/ T128 w 195"/>
              <a:gd name="T130" fmla="+- 0 9630 9165"/>
              <a:gd name="T131" fmla="*/ 9630 h 465"/>
              <a:gd name="T132" fmla="+- 0 25040 25000"/>
              <a:gd name="T133" fmla="*/ T132 w 195"/>
              <a:gd name="T134" fmla="+- 0 9620 9165"/>
              <a:gd name="T135" fmla="*/ 9620 h 4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95" h="465" extrusionOk="0">
                <a:moveTo>
                  <a:pt x="13" y="62"/>
                </a:moveTo>
                <a:cubicBezTo>
                  <a:pt x="26" y="40"/>
                  <a:pt x="39" y="20"/>
                  <a:pt x="61" y="6"/>
                </a:cubicBezTo>
                <a:cubicBezTo>
                  <a:pt x="65" y="4"/>
                  <a:pt x="70" y="2"/>
                  <a:pt x="74" y="0"/>
                </a:cubicBezTo>
                <a:cubicBezTo>
                  <a:pt x="48" y="8"/>
                  <a:pt x="41" y="20"/>
                  <a:pt x="24" y="41"/>
                </a:cubicBezTo>
                <a:cubicBezTo>
                  <a:pt x="12" y="57"/>
                  <a:pt x="4" y="78"/>
                  <a:pt x="1" y="98"/>
                </a:cubicBezTo>
                <a:cubicBezTo>
                  <a:pt x="-3" y="124"/>
                  <a:pt x="10" y="133"/>
                  <a:pt x="32" y="144"/>
                </a:cubicBezTo>
                <a:cubicBezTo>
                  <a:pt x="56" y="156"/>
                  <a:pt x="82" y="164"/>
                  <a:pt x="107" y="174"/>
                </a:cubicBezTo>
                <a:cubicBezTo>
                  <a:pt x="129" y="183"/>
                  <a:pt x="156" y="196"/>
                  <a:pt x="172" y="215"/>
                </a:cubicBezTo>
                <a:cubicBezTo>
                  <a:pt x="186" y="233"/>
                  <a:pt x="195" y="255"/>
                  <a:pt x="194" y="278"/>
                </a:cubicBezTo>
                <a:cubicBezTo>
                  <a:pt x="192" y="312"/>
                  <a:pt x="177" y="340"/>
                  <a:pt x="159" y="368"/>
                </a:cubicBezTo>
                <a:cubicBezTo>
                  <a:pt x="140" y="398"/>
                  <a:pt x="119" y="422"/>
                  <a:pt x="90" y="443"/>
                </a:cubicBezTo>
                <a:cubicBezTo>
                  <a:pt x="70" y="458"/>
                  <a:pt x="60" y="465"/>
                  <a:pt x="40" y="45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0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0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0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0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1194" grpId="0" autoUpdateAnimBg="0"/>
      <p:bldP spid="15012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3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068388"/>
            <a:ext cx="11953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3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6288" y="1092200"/>
            <a:ext cx="1368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3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0" y="1104900"/>
            <a:ext cx="7239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32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7725" y="1081088"/>
            <a:ext cx="8175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3238" name="Text Box 6"/>
          <p:cNvSpPr txBox="1">
            <a:spLocks noChangeArrowheads="1"/>
          </p:cNvSpPr>
          <p:nvPr/>
        </p:nvSpPr>
        <p:spPr bwMode="auto">
          <a:xfrm>
            <a:off x="2003425" y="3459163"/>
            <a:ext cx="718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 dirty="0"/>
              <a:t>Περιεχόμενο εργασίας ανά Διεργασία:</a:t>
            </a:r>
            <a:r>
              <a:rPr lang="en-US" sz="1800" dirty="0"/>
              <a:t> </a:t>
            </a:r>
            <a:r>
              <a:rPr lang="el-GR" sz="1800" dirty="0"/>
              <a:t>        </a:t>
            </a:r>
            <a:r>
              <a:rPr lang="en-US" sz="1800" dirty="0" smtClean="0"/>
              <a:t>2 </a:t>
            </a:r>
            <a:r>
              <a:rPr lang="el-GR" sz="1800" dirty="0" smtClean="0"/>
              <a:t>λεπτά</a:t>
            </a:r>
            <a:endParaRPr lang="en-US" sz="1800" dirty="0"/>
          </a:p>
          <a:p>
            <a:r>
              <a:rPr lang="el-GR" sz="1800" dirty="0"/>
              <a:t>Χρόνος </a:t>
            </a:r>
            <a:r>
              <a:rPr lang="el-GR" sz="1800" dirty="0" smtClean="0"/>
              <a:t>διέλευσης </a:t>
            </a:r>
            <a:r>
              <a:rPr lang="el-GR" sz="1800" dirty="0"/>
              <a:t>στην παραγωγή: </a:t>
            </a:r>
            <a:r>
              <a:rPr lang="en-US" sz="1800" dirty="0"/>
              <a:t>2 x 4 = 8 </a:t>
            </a:r>
            <a:r>
              <a:rPr lang="el-GR" sz="1800" dirty="0" smtClean="0"/>
              <a:t>λεπτά</a:t>
            </a:r>
            <a:endParaRPr lang="en-US" sz="1800" dirty="0"/>
          </a:p>
        </p:txBody>
      </p:sp>
      <p:pic>
        <p:nvPicPr>
          <p:cNvPr id="15032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5150" y="2255838"/>
            <a:ext cx="8001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32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7250" y="2243138"/>
            <a:ext cx="8001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32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2350" y="2230438"/>
            <a:ext cx="8001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324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5850" y="2230438"/>
            <a:ext cx="8001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3243" name="Text Box 11"/>
          <p:cNvSpPr txBox="1">
            <a:spLocks noChangeArrowheads="1"/>
          </p:cNvSpPr>
          <p:nvPr/>
        </p:nvSpPr>
        <p:spPr bwMode="auto">
          <a:xfrm>
            <a:off x="2006600" y="5067300"/>
            <a:ext cx="8089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 dirty="0"/>
              <a:t>Αποτέλεσμα</a:t>
            </a:r>
            <a:r>
              <a:rPr lang="en-US" sz="1800" dirty="0"/>
              <a:t>: </a:t>
            </a:r>
            <a:r>
              <a:rPr lang="el-GR" sz="1800" dirty="0"/>
              <a:t>Μετά από 16 Λεπτά</a:t>
            </a:r>
            <a:r>
              <a:rPr lang="en-US" sz="1800" dirty="0"/>
              <a:t> 5 </a:t>
            </a:r>
            <a:r>
              <a:rPr lang="el-GR" sz="1800" dirty="0"/>
              <a:t>Καρέκλες έχουν ολοκληρωθεί</a:t>
            </a:r>
          </a:p>
          <a:p>
            <a:r>
              <a:rPr lang="el-GR" sz="1800" dirty="0"/>
              <a:t>Βελτίωση</a:t>
            </a:r>
            <a:r>
              <a:rPr lang="en-US" sz="1800" dirty="0"/>
              <a:t>: </a:t>
            </a:r>
            <a:r>
              <a:rPr lang="el-GR" sz="1800" dirty="0"/>
              <a:t>    Μείωση του χρόνου </a:t>
            </a:r>
            <a:r>
              <a:rPr lang="el-GR" sz="1800" dirty="0" smtClean="0"/>
              <a:t>διέλευσης </a:t>
            </a:r>
            <a:r>
              <a:rPr lang="el-GR" sz="1800" dirty="0"/>
              <a:t>κατά </a:t>
            </a:r>
            <a:r>
              <a:rPr lang="en-US" sz="1800" dirty="0"/>
              <a:t>24 </a:t>
            </a:r>
            <a:r>
              <a:rPr lang="el-GR" sz="1800" dirty="0" smtClean="0"/>
              <a:t>λεπτά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503244" name="Text Box 12"/>
          <p:cNvSpPr txBox="1">
            <a:spLocks noChangeArrowheads="1"/>
          </p:cNvSpPr>
          <p:nvPr/>
        </p:nvSpPr>
        <p:spPr bwMode="auto">
          <a:xfrm>
            <a:off x="2032000" y="4089400"/>
            <a:ext cx="669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 dirty="0" err="1"/>
              <a:t>Π.χ</a:t>
            </a:r>
            <a:r>
              <a:rPr lang="en-US" sz="1800" dirty="0"/>
              <a:t> </a:t>
            </a:r>
            <a:r>
              <a:rPr lang="el-GR" sz="1800" dirty="0"/>
              <a:t>μετά από </a:t>
            </a:r>
            <a:r>
              <a:rPr lang="en-US" sz="1800" dirty="0"/>
              <a:t>8 </a:t>
            </a:r>
            <a:r>
              <a:rPr lang="el-GR" sz="1800" dirty="0" smtClean="0"/>
              <a:t>λεπτά</a:t>
            </a:r>
            <a:r>
              <a:rPr lang="en-US" sz="1800" dirty="0" smtClean="0"/>
              <a:t> </a:t>
            </a:r>
            <a:r>
              <a:rPr lang="el-GR" sz="1800" dirty="0"/>
              <a:t>η πρώτη καρέκλα έχει ολοκληρωθεί</a:t>
            </a:r>
            <a:r>
              <a:rPr lang="en-US" sz="1800" dirty="0"/>
              <a:t>,</a:t>
            </a:r>
          </a:p>
          <a:p>
            <a:r>
              <a:rPr lang="el-GR" sz="1800" dirty="0"/>
              <a:t>Κατόπιν κάθε </a:t>
            </a:r>
            <a:r>
              <a:rPr lang="en-US" sz="1800" dirty="0"/>
              <a:t>2 </a:t>
            </a:r>
            <a:r>
              <a:rPr lang="el-GR" sz="1800" dirty="0" smtClean="0"/>
              <a:t>λεπτά</a:t>
            </a:r>
            <a:r>
              <a:rPr lang="en-US" sz="1800" dirty="0" smtClean="0"/>
              <a:t> </a:t>
            </a:r>
            <a:r>
              <a:rPr lang="el-GR" sz="1800" dirty="0"/>
              <a:t>ακολουθεί μια άλλη καρέκλα</a:t>
            </a:r>
            <a:r>
              <a:rPr lang="en-US" sz="1800" dirty="0"/>
              <a:t>..</a:t>
            </a:r>
          </a:p>
        </p:txBody>
      </p:sp>
      <p:sp>
        <p:nvSpPr>
          <p:cNvPr id="1503245" name="Text Box 13"/>
          <p:cNvSpPr txBox="1">
            <a:spLocks noChangeArrowheads="1"/>
          </p:cNvSpPr>
          <p:nvPr/>
        </p:nvSpPr>
        <p:spPr bwMode="auto">
          <a:xfrm>
            <a:off x="6673850" y="1039813"/>
            <a:ext cx="2528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(</a:t>
            </a:r>
            <a:r>
              <a:rPr lang="el-GR" sz="1400" b="1"/>
              <a:t>«Ροή του ενός κομματιού»)</a:t>
            </a:r>
            <a:endParaRPr lang="en-US" sz="3600" b="1"/>
          </a:p>
        </p:txBody>
      </p:sp>
      <p:sp>
        <p:nvSpPr>
          <p:cNvPr id="1503247" name="Text Box 15"/>
          <p:cNvSpPr txBox="1">
            <a:spLocks noChangeArrowheads="1"/>
          </p:cNvSpPr>
          <p:nvPr/>
        </p:nvSpPr>
        <p:spPr bwMode="auto">
          <a:xfrm>
            <a:off x="1731984" y="6156325"/>
            <a:ext cx="7259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dirty="0" smtClean="0">
                <a:solidFill>
                  <a:srgbClr val="A50021"/>
                </a:solidFill>
              </a:rPr>
              <a:t>Τα υλικά στοιχεία </a:t>
            </a:r>
            <a:r>
              <a:rPr lang="el-GR" dirty="0">
                <a:solidFill>
                  <a:srgbClr val="A50021"/>
                </a:solidFill>
              </a:rPr>
              <a:t>μπορούν και ρέουν χωρίς διακοπή</a:t>
            </a:r>
            <a:endParaRPr lang="en-US" dirty="0">
              <a:solidFill>
                <a:srgbClr val="800000"/>
              </a:solidFill>
            </a:endParaRPr>
          </a:p>
          <a:p>
            <a:pPr algn="r"/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503249" name="Text Box 17"/>
          <p:cNvSpPr txBox="1">
            <a:spLocks noChangeArrowheads="1"/>
          </p:cNvSpPr>
          <p:nvPr/>
        </p:nvSpPr>
        <p:spPr bwMode="auto">
          <a:xfrm>
            <a:off x="2109788" y="12700"/>
            <a:ext cx="67421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Η ροή ενός μεμονωμένου κομματιού καταργεί το χρόνο αναμονής</a:t>
            </a:r>
            <a:endParaRPr lang="en-US">
              <a:solidFill>
                <a:srgbClr val="A50021"/>
              </a:solidFill>
            </a:endParaRPr>
          </a:p>
          <a:p>
            <a:pPr algn="r"/>
            <a:endParaRPr lang="en-US">
              <a:solidFill>
                <a:srgbClr val="A50021"/>
              </a:solidFill>
            </a:endParaRPr>
          </a:p>
        </p:txBody>
      </p:sp>
      <p:sp>
        <p:nvSpPr>
          <p:cNvPr id="1503251" name="Text Box 19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0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0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0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0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0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0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0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50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0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3238" grpId="0" autoUpdateAnimBg="0"/>
      <p:bldP spid="1503243" grpId="0" autoUpdateAnimBg="0"/>
      <p:bldP spid="1503244" grpId="0" autoUpdateAnimBg="0"/>
      <p:bldP spid="1503245" grpId="0" autoUpdateAnimBg="0"/>
      <p:bldP spid="15032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75" y="103188"/>
            <a:ext cx="4165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 Διασταυρούμενη κίνηση ή;</a:t>
            </a:r>
            <a:endParaRPr lang="de-DE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839683" name="AutoShape 3"/>
          <p:cNvSpPr>
            <a:spLocks noChangeArrowheads="1"/>
          </p:cNvSpPr>
          <p:nvPr/>
        </p:nvSpPr>
        <p:spPr bwMode="auto">
          <a:xfrm rot="10789723">
            <a:off x="3082925" y="2032000"/>
            <a:ext cx="4473575" cy="394811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shade val="66275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684" name="AutoShape 4"/>
          <p:cNvSpPr>
            <a:spLocks noChangeArrowheads="1"/>
          </p:cNvSpPr>
          <p:nvPr/>
        </p:nvSpPr>
        <p:spPr bwMode="auto">
          <a:xfrm rot="10800000">
            <a:off x="1943100" y="2895600"/>
            <a:ext cx="7150100" cy="1460500"/>
          </a:xfrm>
          <a:custGeom>
            <a:avLst/>
            <a:gdLst>
              <a:gd name="G0" fmla="+- 1750 0 0"/>
              <a:gd name="G1" fmla="+- 21600 0 1750"/>
              <a:gd name="G2" fmla="*/ 1750 1 2"/>
              <a:gd name="G3" fmla="+- 21600 0 G2"/>
              <a:gd name="G4" fmla="+/ 1750 21600 2"/>
              <a:gd name="G5" fmla="+/ G1 0 2"/>
              <a:gd name="G6" fmla="*/ 21600 21600 1750"/>
              <a:gd name="G7" fmla="*/ G6 1 2"/>
              <a:gd name="G8" fmla="+- 21600 0 G7"/>
              <a:gd name="G9" fmla="*/ 21600 1 2"/>
              <a:gd name="G10" fmla="+- 1750 0 G9"/>
              <a:gd name="G11" fmla="?: G10 G8 0"/>
              <a:gd name="G12" fmla="?: G10 G7 21600"/>
              <a:gd name="T0" fmla="*/ 20725 w 21600"/>
              <a:gd name="T1" fmla="*/ 10800 h 21600"/>
              <a:gd name="T2" fmla="*/ 10800 w 21600"/>
              <a:gd name="T3" fmla="*/ 21600 h 21600"/>
              <a:gd name="T4" fmla="*/ 875 w 21600"/>
              <a:gd name="T5" fmla="*/ 10800 h 21600"/>
              <a:gd name="T6" fmla="*/ 10800 w 21600"/>
              <a:gd name="T7" fmla="*/ 0 h 21600"/>
              <a:gd name="T8" fmla="*/ 2675 w 21600"/>
              <a:gd name="T9" fmla="*/ 2675 h 21600"/>
              <a:gd name="T10" fmla="*/ 18925 w 21600"/>
              <a:gd name="T11" fmla="*/ 1892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750" y="21600"/>
                </a:lnTo>
                <a:lnTo>
                  <a:pt x="1985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shade val="66275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686" name="Rectangle 6"/>
          <p:cNvSpPr>
            <a:spLocks noChangeArrowheads="1"/>
          </p:cNvSpPr>
          <p:nvPr/>
        </p:nvSpPr>
        <p:spPr bwMode="auto">
          <a:xfrm>
            <a:off x="3689350" y="2365375"/>
            <a:ext cx="58738" cy="4349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3689350" y="2365375"/>
            <a:ext cx="58738" cy="4349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88" name="Freeform 8"/>
          <p:cNvSpPr>
            <a:spLocks/>
          </p:cNvSpPr>
          <p:nvPr/>
        </p:nvSpPr>
        <p:spPr bwMode="auto">
          <a:xfrm>
            <a:off x="3694113" y="2365375"/>
            <a:ext cx="50800" cy="4349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" y="0"/>
              </a:cxn>
              <a:cxn ang="0">
                <a:pos x="8" y="0"/>
              </a:cxn>
              <a:cxn ang="0">
                <a:pos x="10" y="0"/>
              </a:cxn>
              <a:cxn ang="0">
                <a:pos x="13" y="0"/>
              </a:cxn>
              <a:cxn ang="0">
                <a:pos x="15" y="0"/>
              </a:cxn>
              <a:cxn ang="0">
                <a:pos x="17" y="0"/>
              </a:cxn>
              <a:cxn ang="0">
                <a:pos x="20" y="0"/>
              </a:cxn>
              <a:cxn ang="0">
                <a:pos x="22" y="0"/>
              </a:cxn>
              <a:cxn ang="0">
                <a:pos x="25" y="0"/>
              </a:cxn>
              <a:cxn ang="0">
                <a:pos x="29" y="0"/>
              </a:cxn>
              <a:cxn ang="0">
                <a:pos x="34" y="0"/>
              </a:cxn>
              <a:cxn ang="0">
                <a:pos x="39" y="0"/>
              </a:cxn>
              <a:cxn ang="0">
                <a:pos x="44" y="0"/>
              </a:cxn>
              <a:cxn ang="0">
                <a:pos x="51" y="0"/>
              </a:cxn>
              <a:cxn ang="0">
                <a:pos x="59" y="0"/>
              </a:cxn>
              <a:cxn ang="0">
                <a:pos x="64" y="103"/>
              </a:cxn>
              <a:cxn ang="0">
                <a:pos x="64" y="308"/>
              </a:cxn>
              <a:cxn ang="0">
                <a:pos x="62" y="548"/>
              </a:cxn>
              <a:cxn ang="0">
                <a:pos x="59" y="548"/>
              </a:cxn>
              <a:cxn ang="0">
                <a:pos x="56" y="548"/>
              </a:cxn>
              <a:cxn ang="0">
                <a:pos x="54" y="548"/>
              </a:cxn>
              <a:cxn ang="0">
                <a:pos x="51" y="548"/>
              </a:cxn>
              <a:cxn ang="0">
                <a:pos x="49" y="548"/>
              </a:cxn>
              <a:cxn ang="0">
                <a:pos x="47" y="548"/>
              </a:cxn>
              <a:cxn ang="0">
                <a:pos x="44" y="548"/>
              </a:cxn>
              <a:cxn ang="0">
                <a:pos x="42" y="548"/>
              </a:cxn>
              <a:cxn ang="0">
                <a:pos x="39" y="548"/>
              </a:cxn>
              <a:cxn ang="0">
                <a:pos x="35" y="548"/>
              </a:cxn>
              <a:cxn ang="0">
                <a:pos x="30" y="548"/>
              </a:cxn>
              <a:cxn ang="0">
                <a:pos x="25" y="548"/>
              </a:cxn>
              <a:cxn ang="0">
                <a:pos x="19" y="548"/>
              </a:cxn>
              <a:cxn ang="0">
                <a:pos x="12" y="548"/>
              </a:cxn>
              <a:cxn ang="0">
                <a:pos x="5" y="548"/>
              </a:cxn>
              <a:cxn ang="0">
                <a:pos x="0" y="445"/>
              </a:cxn>
              <a:cxn ang="0">
                <a:pos x="0" y="239"/>
              </a:cxn>
            </a:cxnLst>
            <a:rect l="0" t="0" r="r" b="b"/>
            <a:pathLst>
              <a:path w="64" h="548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5" y="0"/>
                </a:lnTo>
                <a:lnTo>
                  <a:pt x="39" y="0"/>
                </a:lnTo>
                <a:lnTo>
                  <a:pt x="42" y="0"/>
                </a:lnTo>
                <a:lnTo>
                  <a:pt x="44" y="0"/>
                </a:lnTo>
                <a:lnTo>
                  <a:pt x="47" y="0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4" y="0"/>
                </a:lnTo>
                <a:lnTo>
                  <a:pt x="64" y="103"/>
                </a:lnTo>
                <a:lnTo>
                  <a:pt x="64" y="184"/>
                </a:lnTo>
                <a:lnTo>
                  <a:pt x="64" y="308"/>
                </a:lnTo>
                <a:lnTo>
                  <a:pt x="64" y="548"/>
                </a:lnTo>
                <a:lnTo>
                  <a:pt x="62" y="548"/>
                </a:lnTo>
                <a:lnTo>
                  <a:pt x="61" y="548"/>
                </a:lnTo>
                <a:lnTo>
                  <a:pt x="59" y="548"/>
                </a:lnTo>
                <a:lnTo>
                  <a:pt x="57" y="548"/>
                </a:lnTo>
                <a:lnTo>
                  <a:pt x="56" y="548"/>
                </a:lnTo>
                <a:lnTo>
                  <a:pt x="54" y="548"/>
                </a:lnTo>
                <a:lnTo>
                  <a:pt x="54" y="548"/>
                </a:lnTo>
                <a:lnTo>
                  <a:pt x="52" y="548"/>
                </a:lnTo>
                <a:lnTo>
                  <a:pt x="51" y="548"/>
                </a:lnTo>
                <a:lnTo>
                  <a:pt x="51" y="548"/>
                </a:lnTo>
                <a:lnTo>
                  <a:pt x="49" y="548"/>
                </a:lnTo>
                <a:lnTo>
                  <a:pt x="47" y="548"/>
                </a:lnTo>
                <a:lnTo>
                  <a:pt x="47" y="548"/>
                </a:lnTo>
                <a:lnTo>
                  <a:pt x="46" y="548"/>
                </a:lnTo>
                <a:lnTo>
                  <a:pt x="44" y="548"/>
                </a:lnTo>
                <a:lnTo>
                  <a:pt x="42" y="548"/>
                </a:lnTo>
                <a:lnTo>
                  <a:pt x="42" y="548"/>
                </a:lnTo>
                <a:lnTo>
                  <a:pt x="41" y="548"/>
                </a:lnTo>
                <a:lnTo>
                  <a:pt x="39" y="548"/>
                </a:lnTo>
                <a:lnTo>
                  <a:pt x="37" y="548"/>
                </a:lnTo>
                <a:lnTo>
                  <a:pt x="35" y="548"/>
                </a:lnTo>
                <a:lnTo>
                  <a:pt x="32" y="548"/>
                </a:lnTo>
                <a:lnTo>
                  <a:pt x="30" y="548"/>
                </a:lnTo>
                <a:lnTo>
                  <a:pt x="29" y="548"/>
                </a:lnTo>
                <a:lnTo>
                  <a:pt x="25" y="548"/>
                </a:lnTo>
                <a:lnTo>
                  <a:pt x="22" y="548"/>
                </a:lnTo>
                <a:lnTo>
                  <a:pt x="19" y="548"/>
                </a:lnTo>
                <a:lnTo>
                  <a:pt x="15" y="548"/>
                </a:lnTo>
                <a:lnTo>
                  <a:pt x="12" y="548"/>
                </a:lnTo>
                <a:lnTo>
                  <a:pt x="8" y="548"/>
                </a:lnTo>
                <a:lnTo>
                  <a:pt x="5" y="548"/>
                </a:lnTo>
                <a:lnTo>
                  <a:pt x="0" y="548"/>
                </a:lnTo>
                <a:lnTo>
                  <a:pt x="0" y="445"/>
                </a:lnTo>
                <a:lnTo>
                  <a:pt x="0" y="366"/>
                </a:lnTo>
                <a:lnTo>
                  <a:pt x="0" y="239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89" name="Freeform 9"/>
          <p:cNvSpPr>
            <a:spLocks/>
          </p:cNvSpPr>
          <p:nvPr/>
        </p:nvSpPr>
        <p:spPr bwMode="auto">
          <a:xfrm>
            <a:off x="3698875" y="2365375"/>
            <a:ext cx="42863" cy="4349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" y="0"/>
              </a:cxn>
              <a:cxn ang="0">
                <a:pos x="7" y="0"/>
              </a:cxn>
              <a:cxn ang="0">
                <a:pos x="10" y="0"/>
              </a:cxn>
              <a:cxn ang="0">
                <a:pos x="12" y="0"/>
              </a:cxn>
              <a:cxn ang="0">
                <a:pos x="14" y="0"/>
              </a:cxn>
              <a:cxn ang="0">
                <a:pos x="15" y="0"/>
              </a:cxn>
              <a:cxn ang="0">
                <a:pos x="19" y="0"/>
              </a:cxn>
              <a:cxn ang="0">
                <a:pos x="20" y="0"/>
              </a:cxn>
              <a:cxn ang="0">
                <a:pos x="24" y="0"/>
              </a:cxn>
              <a:cxn ang="0">
                <a:pos x="27" y="0"/>
              </a:cxn>
              <a:cxn ang="0">
                <a:pos x="30" y="0"/>
              </a:cxn>
              <a:cxn ang="0">
                <a:pos x="34" y="0"/>
              </a:cxn>
              <a:cxn ang="0">
                <a:pos x="39" y="0"/>
              </a:cxn>
              <a:cxn ang="0">
                <a:pos x="46" y="0"/>
              </a:cxn>
              <a:cxn ang="0">
                <a:pos x="52" y="0"/>
              </a:cxn>
              <a:cxn ang="0">
                <a:pos x="56" y="103"/>
              </a:cxn>
              <a:cxn ang="0">
                <a:pos x="56" y="308"/>
              </a:cxn>
              <a:cxn ang="0">
                <a:pos x="56" y="548"/>
              </a:cxn>
              <a:cxn ang="0">
                <a:pos x="52" y="548"/>
              </a:cxn>
              <a:cxn ang="0">
                <a:pos x="49" y="548"/>
              </a:cxn>
              <a:cxn ang="0">
                <a:pos x="47" y="548"/>
              </a:cxn>
              <a:cxn ang="0">
                <a:pos x="46" y="548"/>
              </a:cxn>
              <a:cxn ang="0">
                <a:pos x="42" y="548"/>
              </a:cxn>
              <a:cxn ang="0">
                <a:pos x="41" y="548"/>
              </a:cxn>
              <a:cxn ang="0">
                <a:pos x="39" y="548"/>
              </a:cxn>
              <a:cxn ang="0">
                <a:pos x="37" y="548"/>
              </a:cxn>
              <a:cxn ang="0">
                <a:pos x="34" y="548"/>
              </a:cxn>
              <a:cxn ang="0">
                <a:pos x="30" y="548"/>
              </a:cxn>
              <a:cxn ang="0">
                <a:pos x="27" y="548"/>
              </a:cxn>
              <a:cxn ang="0">
                <a:pos x="22" y="548"/>
              </a:cxn>
              <a:cxn ang="0">
                <a:pos x="17" y="548"/>
              </a:cxn>
              <a:cxn ang="0">
                <a:pos x="12" y="548"/>
              </a:cxn>
              <a:cxn ang="0">
                <a:pos x="5" y="548"/>
              </a:cxn>
              <a:cxn ang="0">
                <a:pos x="0" y="445"/>
              </a:cxn>
              <a:cxn ang="0">
                <a:pos x="0" y="239"/>
              </a:cxn>
            </a:cxnLst>
            <a:rect l="0" t="0" r="r" b="b"/>
            <a:pathLst>
              <a:path w="56" h="548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7" y="0"/>
                </a:lnTo>
                <a:lnTo>
                  <a:pt x="39" y="0"/>
                </a:lnTo>
                <a:lnTo>
                  <a:pt x="42" y="0"/>
                </a:lnTo>
                <a:lnTo>
                  <a:pt x="46" y="0"/>
                </a:lnTo>
                <a:lnTo>
                  <a:pt x="49" y="0"/>
                </a:lnTo>
                <a:lnTo>
                  <a:pt x="52" y="0"/>
                </a:lnTo>
                <a:lnTo>
                  <a:pt x="56" y="0"/>
                </a:lnTo>
                <a:lnTo>
                  <a:pt x="56" y="103"/>
                </a:lnTo>
                <a:lnTo>
                  <a:pt x="56" y="184"/>
                </a:lnTo>
                <a:lnTo>
                  <a:pt x="56" y="308"/>
                </a:lnTo>
                <a:lnTo>
                  <a:pt x="56" y="548"/>
                </a:lnTo>
                <a:lnTo>
                  <a:pt x="56" y="548"/>
                </a:lnTo>
                <a:lnTo>
                  <a:pt x="54" y="548"/>
                </a:lnTo>
                <a:lnTo>
                  <a:pt x="52" y="548"/>
                </a:lnTo>
                <a:lnTo>
                  <a:pt x="51" y="548"/>
                </a:lnTo>
                <a:lnTo>
                  <a:pt x="49" y="548"/>
                </a:lnTo>
                <a:lnTo>
                  <a:pt x="49" y="548"/>
                </a:lnTo>
                <a:lnTo>
                  <a:pt x="47" y="548"/>
                </a:lnTo>
                <a:lnTo>
                  <a:pt x="46" y="548"/>
                </a:lnTo>
                <a:lnTo>
                  <a:pt x="46" y="548"/>
                </a:lnTo>
                <a:lnTo>
                  <a:pt x="44" y="548"/>
                </a:lnTo>
                <a:lnTo>
                  <a:pt x="42" y="548"/>
                </a:lnTo>
                <a:lnTo>
                  <a:pt x="42" y="548"/>
                </a:lnTo>
                <a:lnTo>
                  <a:pt x="41" y="548"/>
                </a:lnTo>
                <a:lnTo>
                  <a:pt x="41" y="548"/>
                </a:lnTo>
                <a:lnTo>
                  <a:pt x="39" y="548"/>
                </a:lnTo>
                <a:lnTo>
                  <a:pt x="37" y="548"/>
                </a:lnTo>
                <a:lnTo>
                  <a:pt x="37" y="548"/>
                </a:lnTo>
                <a:lnTo>
                  <a:pt x="36" y="548"/>
                </a:lnTo>
                <a:lnTo>
                  <a:pt x="34" y="548"/>
                </a:lnTo>
                <a:lnTo>
                  <a:pt x="32" y="548"/>
                </a:lnTo>
                <a:lnTo>
                  <a:pt x="30" y="548"/>
                </a:lnTo>
                <a:lnTo>
                  <a:pt x="29" y="548"/>
                </a:lnTo>
                <a:lnTo>
                  <a:pt x="27" y="548"/>
                </a:lnTo>
                <a:lnTo>
                  <a:pt x="25" y="548"/>
                </a:lnTo>
                <a:lnTo>
                  <a:pt x="22" y="548"/>
                </a:lnTo>
                <a:lnTo>
                  <a:pt x="20" y="548"/>
                </a:lnTo>
                <a:lnTo>
                  <a:pt x="17" y="548"/>
                </a:lnTo>
                <a:lnTo>
                  <a:pt x="15" y="548"/>
                </a:lnTo>
                <a:lnTo>
                  <a:pt x="12" y="548"/>
                </a:lnTo>
                <a:lnTo>
                  <a:pt x="8" y="548"/>
                </a:lnTo>
                <a:lnTo>
                  <a:pt x="5" y="548"/>
                </a:lnTo>
                <a:lnTo>
                  <a:pt x="0" y="548"/>
                </a:lnTo>
                <a:lnTo>
                  <a:pt x="0" y="445"/>
                </a:lnTo>
                <a:lnTo>
                  <a:pt x="0" y="366"/>
                </a:lnTo>
                <a:lnTo>
                  <a:pt x="0" y="23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0" name="Freeform 10"/>
          <p:cNvSpPr>
            <a:spLocks/>
          </p:cNvSpPr>
          <p:nvPr/>
        </p:nvSpPr>
        <p:spPr bwMode="auto">
          <a:xfrm>
            <a:off x="3702050" y="2365375"/>
            <a:ext cx="39688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7" y="0"/>
              </a:cxn>
              <a:cxn ang="0">
                <a:pos x="9" y="0"/>
              </a:cxn>
              <a:cxn ang="0">
                <a:pos x="10" y="0"/>
              </a:cxn>
              <a:cxn ang="0">
                <a:pos x="12" y="0"/>
              </a:cxn>
              <a:cxn ang="0">
                <a:pos x="14" y="0"/>
              </a:cxn>
              <a:cxn ang="0">
                <a:pos x="15" y="0"/>
              </a:cxn>
              <a:cxn ang="0">
                <a:pos x="17" y="0"/>
              </a:cxn>
              <a:cxn ang="0">
                <a:pos x="19" y="0"/>
              </a:cxn>
              <a:cxn ang="0">
                <a:pos x="22" y="0"/>
              </a:cxn>
              <a:cxn ang="0">
                <a:pos x="25" y="0"/>
              </a:cxn>
              <a:cxn ang="0">
                <a:pos x="27" y="0"/>
              </a:cxn>
              <a:cxn ang="0">
                <a:pos x="32" y="0"/>
              </a:cxn>
              <a:cxn ang="0">
                <a:pos x="37" y="0"/>
              </a:cxn>
              <a:cxn ang="0">
                <a:pos x="42" y="0"/>
              </a:cxn>
              <a:cxn ang="0">
                <a:pos x="49" y="0"/>
              </a:cxn>
              <a:cxn ang="0">
                <a:pos x="49" y="103"/>
              </a:cxn>
              <a:cxn ang="0">
                <a:pos x="49" y="184"/>
              </a:cxn>
              <a:cxn ang="0">
                <a:pos x="49" y="308"/>
              </a:cxn>
              <a:cxn ang="0">
                <a:pos x="49" y="548"/>
              </a:cxn>
              <a:cxn ang="0">
                <a:pos x="46" y="548"/>
              </a:cxn>
              <a:cxn ang="0">
                <a:pos x="44" y="548"/>
              </a:cxn>
              <a:cxn ang="0">
                <a:pos x="42" y="548"/>
              </a:cxn>
              <a:cxn ang="0">
                <a:pos x="41" y="548"/>
              </a:cxn>
              <a:cxn ang="0">
                <a:pos x="39" y="548"/>
              </a:cxn>
              <a:cxn ang="0">
                <a:pos x="37" y="548"/>
              </a:cxn>
              <a:cxn ang="0">
                <a:pos x="36" y="548"/>
              </a:cxn>
              <a:cxn ang="0">
                <a:pos x="32" y="548"/>
              </a:cxn>
              <a:cxn ang="0">
                <a:pos x="31" y="548"/>
              </a:cxn>
              <a:cxn ang="0">
                <a:pos x="29" y="548"/>
              </a:cxn>
              <a:cxn ang="0">
                <a:pos x="25" y="548"/>
              </a:cxn>
              <a:cxn ang="0">
                <a:pos x="22" y="548"/>
              </a:cxn>
              <a:cxn ang="0">
                <a:pos x="19" y="548"/>
              </a:cxn>
              <a:cxn ang="0">
                <a:pos x="14" y="548"/>
              </a:cxn>
              <a:cxn ang="0">
                <a:pos x="7" y="548"/>
              </a:cxn>
              <a:cxn ang="0">
                <a:pos x="0" y="548"/>
              </a:cxn>
              <a:cxn ang="0">
                <a:pos x="2" y="445"/>
              </a:cxn>
              <a:cxn ang="0">
                <a:pos x="2" y="366"/>
              </a:cxn>
              <a:cxn ang="0">
                <a:pos x="2" y="239"/>
              </a:cxn>
              <a:cxn ang="0">
                <a:pos x="0" y="0"/>
              </a:cxn>
            </a:cxnLst>
            <a:rect l="0" t="0" r="r" b="b"/>
            <a:pathLst>
              <a:path w="49" h="548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32" y="0"/>
                </a:lnTo>
                <a:lnTo>
                  <a:pt x="37" y="0"/>
                </a:lnTo>
                <a:lnTo>
                  <a:pt x="42" y="0"/>
                </a:lnTo>
                <a:lnTo>
                  <a:pt x="49" y="0"/>
                </a:lnTo>
                <a:lnTo>
                  <a:pt x="49" y="103"/>
                </a:lnTo>
                <a:lnTo>
                  <a:pt x="49" y="184"/>
                </a:lnTo>
                <a:lnTo>
                  <a:pt x="49" y="308"/>
                </a:lnTo>
                <a:lnTo>
                  <a:pt x="49" y="548"/>
                </a:lnTo>
                <a:lnTo>
                  <a:pt x="46" y="548"/>
                </a:lnTo>
                <a:lnTo>
                  <a:pt x="44" y="548"/>
                </a:lnTo>
                <a:lnTo>
                  <a:pt x="42" y="548"/>
                </a:lnTo>
                <a:lnTo>
                  <a:pt x="41" y="548"/>
                </a:lnTo>
                <a:lnTo>
                  <a:pt x="39" y="548"/>
                </a:lnTo>
                <a:lnTo>
                  <a:pt x="37" y="548"/>
                </a:lnTo>
                <a:lnTo>
                  <a:pt x="36" y="548"/>
                </a:lnTo>
                <a:lnTo>
                  <a:pt x="32" y="548"/>
                </a:lnTo>
                <a:lnTo>
                  <a:pt x="31" y="548"/>
                </a:lnTo>
                <a:lnTo>
                  <a:pt x="29" y="548"/>
                </a:lnTo>
                <a:lnTo>
                  <a:pt x="25" y="548"/>
                </a:lnTo>
                <a:lnTo>
                  <a:pt x="22" y="548"/>
                </a:lnTo>
                <a:lnTo>
                  <a:pt x="19" y="548"/>
                </a:lnTo>
                <a:lnTo>
                  <a:pt x="14" y="548"/>
                </a:lnTo>
                <a:lnTo>
                  <a:pt x="7" y="548"/>
                </a:lnTo>
                <a:lnTo>
                  <a:pt x="0" y="548"/>
                </a:lnTo>
                <a:lnTo>
                  <a:pt x="2" y="445"/>
                </a:lnTo>
                <a:lnTo>
                  <a:pt x="2" y="366"/>
                </a:lnTo>
                <a:lnTo>
                  <a:pt x="2" y="239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1" name="Freeform 11"/>
          <p:cNvSpPr>
            <a:spLocks/>
          </p:cNvSpPr>
          <p:nvPr/>
        </p:nvSpPr>
        <p:spPr bwMode="auto">
          <a:xfrm>
            <a:off x="3706813" y="2365375"/>
            <a:ext cx="31750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8" y="0"/>
              </a:cxn>
              <a:cxn ang="0">
                <a:pos x="10" y="0"/>
              </a:cxn>
              <a:cxn ang="0">
                <a:pos x="12" y="0"/>
              </a:cxn>
              <a:cxn ang="0">
                <a:pos x="13" y="0"/>
              </a:cxn>
              <a:cxn ang="0">
                <a:pos x="15" y="0"/>
              </a:cxn>
              <a:cxn ang="0">
                <a:pos x="17" y="0"/>
              </a:cxn>
              <a:cxn ang="0">
                <a:pos x="20" y="0"/>
              </a:cxn>
              <a:cxn ang="0">
                <a:pos x="22" y="0"/>
              </a:cxn>
              <a:cxn ang="0">
                <a:pos x="25" y="0"/>
              </a:cxn>
              <a:cxn ang="0">
                <a:pos x="29" y="0"/>
              </a:cxn>
              <a:cxn ang="0">
                <a:pos x="34" y="0"/>
              </a:cxn>
              <a:cxn ang="0">
                <a:pos x="39" y="0"/>
              </a:cxn>
              <a:cxn ang="0">
                <a:pos x="39" y="103"/>
              </a:cxn>
              <a:cxn ang="0">
                <a:pos x="39" y="184"/>
              </a:cxn>
              <a:cxn ang="0">
                <a:pos x="39" y="308"/>
              </a:cxn>
              <a:cxn ang="0">
                <a:pos x="39" y="548"/>
              </a:cxn>
              <a:cxn ang="0">
                <a:pos x="37" y="548"/>
              </a:cxn>
              <a:cxn ang="0">
                <a:pos x="35" y="548"/>
              </a:cxn>
              <a:cxn ang="0">
                <a:pos x="34" y="548"/>
              </a:cxn>
              <a:cxn ang="0">
                <a:pos x="32" y="548"/>
              </a:cxn>
              <a:cxn ang="0">
                <a:pos x="30" y="548"/>
              </a:cxn>
              <a:cxn ang="0">
                <a:pos x="29" y="548"/>
              </a:cxn>
              <a:cxn ang="0">
                <a:pos x="27" y="548"/>
              </a:cxn>
              <a:cxn ang="0">
                <a:pos x="27" y="548"/>
              </a:cxn>
              <a:cxn ang="0">
                <a:pos x="25" y="548"/>
              </a:cxn>
              <a:cxn ang="0">
                <a:pos x="22" y="548"/>
              </a:cxn>
              <a:cxn ang="0">
                <a:pos x="20" y="548"/>
              </a:cxn>
              <a:cxn ang="0">
                <a:pos x="17" y="548"/>
              </a:cxn>
              <a:cxn ang="0">
                <a:pos x="13" y="548"/>
              </a:cxn>
              <a:cxn ang="0">
                <a:pos x="10" y="548"/>
              </a:cxn>
              <a:cxn ang="0">
                <a:pos x="5" y="548"/>
              </a:cxn>
              <a:cxn ang="0">
                <a:pos x="0" y="548"/>
              </a:cxn>
              <a:cxn ang="0">
                <a:pos x="0" y="445"/>
              </a:cxn>
              <a:cxn ang="0">
                <a:pos x="0" y="366"/>
              </a:cxn>
              <a:cxn ang="0">
                <a:pos x="0" y="239"/>
              </a:cxn>
              <a:cxn ang="0">
                <a:pos x="0" y="0"/>
              </a:cxn>
            </a:cxnLst>
            <a:rect l="0" t="0" r="r" b="b"/>
            <a:pathLst>
              <a:path w="39" h="548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4" y="0"/>
                </a:lnTo>
                <a:lnTo>
                  <a:pt x="39" y="0"/>
                </a:lnTo>
                <a:lnTo>
                  <a:pt x="39" y="103"/>
                </a:lnTo>
                <a:lnTo>
                  <a:pt x="39" y="184"/>
                </a:lnTo>
                <a:lnTo>
                  <a:pt x="39" y="308"/>
                </a:lnTo>
                <a:lnTo>
                  <a:pt x="39" y="548"/>
                </a:lnTo>
                <a:lnTo>
                  <a:pt x="37" y="548"/>
                </a:lnTo>
                <a:lnTo>
                  <a:pt x="35" y="548"/>
                </a:lnTo>
                <a:lnTo>
                  <a:pt x="34" y="548"/>
                </a:lnTo>
                <a:lnTo>
                  <a:pt x="32" y="548"/>
                </a:lnTo>
                <a:lnTo>
                  <a:pt x="30" y="548"/>
                </a:lnTo>
                <a:lnTo>
                  <a:pt x="29" y="548"/>
                </a:lnTo>
                <a:lnTo>
                  <a:pt x="27" y="548"/>
                </a:lnTo>
                <a:lnTo>
                  <a:pt x="27" y="548"/>
                </a:lnTo>
                <a:lnTo>
                  <a:pt x="25" y="548"/>
                </a:lnTo>
                <a:lnTo>
                  <a:pt x="22" y="548"/>
                </a:lnTo>
                <a:lnTo>
                  <a:pt x="20" y="548"/>
                </a:lnTo>
                <a:lnTo>
                  <a:pt x="17" y="548"/>
                </a:lnTo>
                <a:lnTo>
                  <a:pt x="13" y="548"/>
                </a:lnTo>
                <a:lnTo>
                  <a:pt x="10" y="548"/>
                </a:lnTo>
                <a:lnTo>
                  <a:pt x="5" y="548"/>
                </a:lnTo>
                <a:lnTo>
                  <a:pt x="0" y="548"/>
                </a:lnTo>
                <a:lnTo>
                  <a:pt x="0" y="445"/>
                </a:lnTo>
                <a:lnTo>
                  <a:pt x="0" y="366"/>
                </a:lnTo>
                <a:lnTo>
                  <a:pt x="0" y="23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2" name="Freeform 12"/>
          <p:cNvSpPr>
            <a:spLocks/>
          </p:cNvSpPr>
          <p:nvPr/>
        </p:nvSpPr>
        <p:spPr bwMode="auto">
          <a:xfrm>
            <a:off x="3711575" y="2365375"/>
            <a:ext cx="25400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8" y="0"/>
              </a:cxn>
              <a:cxn ang="0">
                <a:pos x="10" y="0"/>
              </a:cxn>
              <a:cxn ang="0">
                <a:pos x="10" y="0"/>
              </a:cxn>
              <a:cxn ang="0">
                <a:pos x="12" y="0"/>
              </a:cxn>
              <a:cxn ang="0">
                <a:pos x="13" y="0"/>
              </a:cxn>
              <a:cxn ang="0">
                <a:pos x="15" y="0"/>
              </a:cxn>
              <a:cxn ang="0">
                <a:pos x="19" y="0"/>
              </a:cxn>
              <a:cxn ang="0">
                <a:pos x="20" y="0"/>
              </a:cxn>
              <a:cxn ang="0">
                <a:pos x="24" y="0"/>
              </a:cxn>
              <a:cxn ang="0">
                <a:pos x="27" y="0"/>
              </a:cxn>
              <a:cxn ang="0">
                <a:pos x="32" y="0"/>
              </a:cxn>
              <a:cxn ang="0">
                <a:pos x="32" y="103"/>
              </a:cxn>
              <a:cxn ang="0">
                <a:pos x="32" y="184"/>
              </a:cxn>
              <a:cxn ang="0">
                <a:pos x="32" y="308"/>
              </a:cxn>
              <a:cxn ang="0">
                <a:pos x="32" y="548"/>
              </a:cxn>
              <a:cxn ang="0">
                <a:pos x="30" y="548"/>
              </a:cxn>
              <a:cxn ang="0">
                <a:pos x="29" y="548"/>
              </a:cxn>
              <a:cxn ang="0">
                <a:pos x="27" y="548"/>
              </a:cxn>
              <a:cxn ang="0">
                <a:pos x="25" y="548"/>
              </a:cxn>
              <a:cxn ang="0">
                <a:pos x="25" y="548"/>
              </a:cxn>
              <a:cxn ang="0">
                <a:pos x="24" y="548"/>
              </a:cxn>
              <a:cxn ang="0">
                <a:pos x="22" y="548"/>
              </a:cxn>
              <a:cxn ang="0">
                <a:pos x="22" y="548"/>
              </a:cxn>
              <a:cxn ang="0">
                <a:pos x="20" y="548"/>
              </a:cxn>
              <a:cxn ang="0">
                <a:pos x="19" y="548"/>
              </a:cxn>
              <a:cxn ang="0">
                <a:pos x="17" y="548"/>
              </a:cxn>
              <a:cxn ang="0">
                <a:pos x="13" y="548"/>
              </a:cxn>
              <a:cxn ang="0">
                <a:pos x="12" y="548"/>
              </a:cxn>
              <a:cxn ang="0">
                <a:pos x="8" y="548"/>
              </a:cxn>
              <a:cxn ang="0">
                <a:pos x="5" y="548"/>
              </a:cxn>
              <a:cxn ang="0">
                <a:pos x="0" y="548"/>
              </a:cxn>
              <a:cxn ang="0">
                <a:pos x="0" y="445"/>
              </a:cxn>
              <a:cxn ang="0">
                <a:pos x="0" y="366"/>
              </a:cxn>
              <a:cxn ang="0">
                <a:pos x="0" y="239"/>
              </a:cxn>
              <a:cxn ang="0">
                <a:pos x="0" y="0"/>
              </a:cxn>
            </a:cxnLst>
            <a:rect l="0" t="0" r="r" b="b"/>
            <a:pathLst>
              <a:path w="32" h="548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32" y="0"/>
                </a:lnTo>
                <a:lnTo>
                  <a:pt x="32" y="103"/>
                </a:lnTo>
                <a:lnTo>
                  <a:pt x="32" y="184"/>
                </a:lnTo>
                <a:lnTo>
                  <a:pt x="32" y="308"/>
                </a:lnTo>
                <a:lnTo>
                  <a:pt x="32" y="548"/>
                </a:lnTo>
                <a:lnTo>
                  <a:pt x="30" y="548"/>
                </a:lnTo>
                <a:lnTo>
                  <a:pt x="29" y="548"/>
                </a:lnTo>
                <a:lnTo>
                  <a:pt x="27" y="548"/>
                </a:lnTo>
                <a:lnTo>
                  <a:pt x="25" y="548"/>
                </a:lnTo>
                <a:lnTo>
                  <a:pt x="25" y="548"/>
                </a:lnTo>
                <a:lnTo>
                  <a:pt x="24" y="548"/>
                </a:lnTo>
                <a:lnTo>
                  <a:pt x="22" y="548"/>
                </a:lnTo>
                <a:lnTo>
                  <a:pt x="22" y="548"/>
                </a:lnTo>
                <a:lnTo>
                  <a:pt x="20" y="548"/>
                </a:lnTo>
                <a:lnTo>
                  <a:pt x="19" y="548"/>
                </a:lnTo>
                <a:lnTo>
                  <a:pt x="17" y="548"/>
                </a:lnTo>
                <a:lnTo>
                  <a:pt x="13" y="548"/>
                </a:lnTo>
                <a:lnTo>
                  <a:pt x="12" y="548"/>
                </a:lnTo>
                <a:lnTo>
                  <a:pt x="8" y="548"/>
                </a:lnTo>
                <a:lnTo>
                  <a:pt x="5" y="548"/>
                </a:lnTo>
                <a:lnTo>
                  <a:pt x="0" y="548"/>
                </a:lnTo>
                <a:lnTo>
                  <a:pt x="0" y="445"/>
                </a:lnTo>
                <a:lnTo>
                  <a:pt x="0" y="366"/>
                </a:lnTo>
                <a:lnTo>
                  <a:pt x="0" y="239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3" name="Rectangle 13"/>
          <p:cNvSpPr>
            <a:spLocks noChangeArrowheads="1"/>
          </p:cNvSpPr>
          <p:nvPr/>
        </p:nvSpPr>
        <p:spPr bwMode="auto">
          <a:xfrm>
            <a:off x="3716338" y="2365375"/>
            <a:ext cx="17462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4" name="Freeform 14"/>
          <p:cNvSpPr>
            <a:spLocks/>
          </p:cNvSpPr>
          <p:nvPr/>
        </p:nvSpPr>
        <p:spPr bwMode="auto">
          <a:xfrm>
            <a:off x="2609850" y="3130550"/>
            <a:ext cx="587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5" y="0"/>
              </a:cxn>
              <a:cxn ang="0">
                <a:pos x="75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75">
                <a:moveTo>
                  <a:pt x="0" y="0"/>
                </a:moveTo>
                <a:lnTo>
                  <a:pt x="0" y="0"/>
                </a:lnTo>
                <a:lnTo>
                  <a:pt x="75" y="0"/>
                </a:lnTo>
                <a:lnTo>
                  <a:pt x="75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5" name="Freeform 15"/>
          <p:cNvSpPr>
            <a:spLocks/>
          </p:cNvSpPr>
          <p:nvPr/>
        </p:nvSpPr>
        <p:spPr bwMode="auto">
          <a:xfrm>
            <a:off x="3689350" y="2365375"/>
            <a:ext cx="1588" cy="43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548"/>
              </a:cxn>
              <a:cxn ang="0">
                <a:pos x="2" y="548"/>
              </a:cxn>
              <a:cxn ang="0">
                <a:pos x="2" y="0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548">
                <a:moveTo>
                  <a:pt x="0" y="0"/>
                </a:moveTo>
                <a:lnTo>
                  <a:pt x="0" y="0"/>
                </a:lnTo>
                <a:lnTo>
                  <a:pt x="0" y="548"/>
                </a:lnTo>
                <a:lnTo>
                  <a:pt x="2" y="548"/>
                </a:ln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6" name="Freeform 16"/>
          <p:cNvSpPr>
            <a:spLocks/>
          </p:cNvSpPr>
          <p:nvPr/>
        </p:nvSpPr>
        <p:spPr bwMode="auto">
          <a:xfrm>
            <a:off x="3689350" y="2365375"/>
            <a:ext cx="58738" cy="1588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75" y="0"/>
              </a:cxn>
              <a:cxn ang="0">
                <a:pos x="0" y="0"/>
              </a:cxn>
              <a:cxn ang="0">
                <a:pos x="0" y="2"/>
              </a:cxn>
              <a:cxn ang="0">
                <a:pos x="75" y="2"/>
              </a:cxn>
              <a:cxn ang="0">
                <a:pos x="73" y="0"/>
              </a:cxn>
              <a:cxn ang="0">
                <a:pos x="75" y="0"/>
              </a:cxn>
              <a:cxn ang="0">
                <a:pos x="75" y="0"/>
              </a:cxn>
              <a:cxn ang="0">
                <a:pos x="75" y="0"/>
              </a:cxn>
            </a:cxnLst>
            <a:rect l="0" t="0" r="r" b="b"/>
            <a:pathLst>
              <a:path w="75" h="2">
                <a:moveTo>
                  <a:pt x="75" y="0"/>
                </a:moveTo>
                <a:lnTo>
                  <a:pt x="75" y="0"/>
                </a:lnTo>
                <a:lnTo>
                  <a:pt x="0" y="0"/>
                </a:lnTo>
                <a:lnTo>
                  <a:pt x="0" y="2"/>
                </a:lnTo>
                <a:lnTo>
                  <a:pt x="75" y="2"/>
                </a:lnTo>
                <a:lnTo>
                  <a:pt x="73" y="0"/>
                </a:lnTo>
                <a:lnTo>
                  <a:pt x="75" y="0"/>
                </a:lnTo>
                <a:lnTo>
                  <a:pt x="75" y="0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7" name="Freeform 17"/>
          <p:cNvSpPr>
            <a:spLocks/>
          </p:cNvSpPr>
          <p:nvPr/>
        </p:nvSpPr>
        <p:spPr bwMode="auto">
          <a:xfrm>
            <a:off x="2667000" y="2695575"/>
            <a:ext cx="1588" cy="434975"/>
          </a:xfrm>
          <a:custGeom>
            <a:avLst/>
            <a:gdLst/>
            <a:ahLst/>
            <a:cxnLst>
              <a:cxn ang="0">
                <a:pos x="2" y="548"/>
              </a:cxn>
              <a:cxn ang="0">
                <a:pos x="2" y="548"/>
              </a:cxn>
              <a:cxn ang="0">
                <a:pos x="2" y="0"/>
              </a:cxn>
              <a:cxn ang="0">
                <a:pos x="0" y="0"/>
              </a:cxn>
              <a:cxn ang="0">
                <a:pos x="0" y="548"/>
              </a:cxn>
              <a:cxn ang="0">
                <a:pos x="2" y="548"/>
              </a:cxn>
              <a:cxn ang="0">
                <a:pos x="2" y="548"/>
              </a:cxn>
              <a:cxn ang="0">
                <a:pos x="2" y="548"/>
              </a:cxn>
              <a:cxn ang="0">
                <a:pos x="2" y="548"/>
              </a:cxn>
            </a:cxnLst>
            <a:rect l="0" t="0" r="r" b="b"/>
            <a:pathLst>
              <a:path w="2" h="548">
                <a:moveTo>
                  <a:pt x="2" y="548"/>
                </a:moveTo>
                <a:lnTo>
                  <a:pt x="2" y="548"/>
                </a:lnTo>
                <a:lnTo>
                  <a:pt x="2" y="0"/>
                </a:lnTo>
                <a:lnTo>
                  <a:pt x="0" y="0"/>
                </a:lnTo>
                <a:lnTo>
                  <a:pt x="0" y="548"/>
                </a:lnTo>
                <a:lnTo>
                  <a:pt x="2" y="548"/>
                </a:lnTo>
                <a:lnTo>
                  <a:pt x="2" y="548"/>
                </a:lnTo>
                <a:lnTo>
                  <a:pt x="2" y="548"/>
                </a:lnTo>
                <a:lnTo>
                  <a:pt x="2" y="5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8" name="Freeform 18"/>
          <p:cNvSpPr>
            <a:spLocks/>
          </p:cNvSpPr>
          <p:nvPr/>
        </p:nvSpPr>
        <p:spPr bwMode="auto">
          <a:xfrm>
            <a:off x="3581400" y="1774825"/>
            <a:ext cx="268288" cy="61118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8" y="0"/>
              </a:cxn>
              <a:cxn ang="0">
                <a:pos x="313" y="0"/>
              </a:cxn>
              <a:cxn ang="0">
                <a:pos x="319" y="2"/>
              </a:cxn>
              <a:cxn ang="0">
                <a:pos x="324" y="5"/>
              </a:cxn>
              <a:cxn ang="0">
                <a:pos x="330" y="10"/>
              </a:cxn>
              <a:cxn ang="0">
                <a:pos x="333" y="15"/>
              </a:cxn>
              <a:cxn ang="0">
                <a:pos x="336" y="20"/>
              </a:cxn>
              <a:cxn ang="0">
                <a:pos x="338" y="27"/>
              </a:cxn>
              <a:cxn ang="0">
                <a:pos x="338" y="34"/>
              </a:cxn>
              <a:cxn ang="0">
                <a:pos x="338" y="737"/>
              </a:cxn>
              <a:cxn ang="0">
                <a:pos x="338" y="744"/>
              </a:cxn>
              <a:cxn ang="0">
                <a:pos x="336" y="749"/>
              </a:cxn>
              <a:cxn ang="0">
                <a:pos x="333" y="756"/>
              </a:cxn>
              <a:cxn ang="0">
                <a:pos x="330" y="761"/>
              </a:cxn>
              <a:cxn ang="0">
                <a:pos x="324" y="764"/>
              </a:cxn>
              <a:cxn ang="0">
                <a:pos x="319" y="767"/>
              </a:cxn>
              <a:cxn ang="0">
                <a:pos x="313" y="769"/>
              </a:cxn>
              <a:cxn ang="0">
                <a:pos x="308" y="769"/>
              </a:cxn>
              <a:cxn ang="0">
                <a:pos x="30" y="769"/>
              </a:cxn>
              <a:cxn ang="0">
                <a:pos x="25" y="769"/>
              </a:cxn>
              <a:cxn ang="0">
                <a:pos x="19" y="767"/>
              </a:cxn>
              <a:cxn ang="0">
                <a:pos x="14" y="764"/>
              </a:cxn>
              <a:cxn ang="0">
                <a:pos x="8" y="761"/>
              </a:cxn>
              <a:cxn ang="0">
                <a:pos x="5" y="756"/>
              </a:cxn>
              <a:cxn ang="0">
                <a:pos x="2" y="749"/>
              </a:cxn>
              <a:cxn ang="0">
                <a:pos x="0" y="744"/>
              </a:cxn>
              <a:cxn ang="0">
                <a:pos x="0" y="737"/>
              </a:cxn>
              <a:cxn ang="0">
                <a:pos x="0" y="34"/>
              </a:cxn>
              <a:cxn ang="0">
                <a:pos x="0" y="27"/>
              </a:cxn>
              <a:cxn ang="0">
                <a:pos x="2" y="20"/>
              </a:cxn>
              <a:cxn ang="0">
                <a:pos x="5" y="15"/>
              </a:cxn>
              <a:cxn ang="0">
                <a:pos x="8" y="10"/>
              </a:cxn>
              <a:cxn ang="0">
                <a:pos x="14" y="5"/>
              </a:cxn>
              <a:cxn ang="0">
                <a:pos x="19" y="2"/>
              </a:cxn>
              <a:cxn ang="0">
                <a:pos x="25" y="0"/>
              </a:cxn>
              <a:cxn ang="0">
                <a:pos x="30" y="0"/>
              </a:cxn>
            </a:cxnLst>
            <a:rect l="0" t="0" r="r" b="b"/>
            <a:pathLst>
              <a:path w="338" h="769">
                <a:moveTo>
                  <a:pt x="30" y="0"/>
                </a:moveTo>
                <a:lnTo>
                  <a:pt x="308" y="0"/>
                </a:lnTo>
                <a:lnTo>
                  <a:pt x="313" y="0"/>
                </a:lnTo>
                <a:lnTo>
                  <a:pt x="319" y="2"/>
                </a:lnTo>
                <a:lnTo>
                  <a:pt x="324" y="5"/>
                </a:lnTo>
                <a:lnTo>
                  <a:pt x="330" y="10"/>
                </a:lnTo>
                <a:lnTo>
                  <a:pt x="333" y="15"/>
                </a:lnTo>
                <a:lnTo>
                  <a:pt x="336" y="20"/>
                </a:lnTo>
                <a:lnTo>
                  <a:pt x="338" y="27"/>
                </a:lnTo>
                <a:lnTo>
                  <a:pt x="338" y="34"/>
                </a:lnTo>
                <a:lnTo>
                  <a:pt x="338" y="737"/>
                </a:lnTo>
                <a:lnTo>
                  <a:pt x="338" y="744"/>
                </a:lnTo>
                <a:lnTo>
                  <a:pt x="336" y="749"/>
                </a:lnTo>
                <a:lnTo>
                  <a:pt x="333" y="756"/>
                </a:lnTo>
                <a:lnTo>
                  <a:pt x="330" y="761"/>
                </a:lnTo>
                <a:lnTo>
                  <a:pt x="324" y="764"/>
                </a:lnTo>
                <a:lnTo>
                  <a:pt x="319" y="767"/>
                </a:lnTo>
                <a:lnTo>
                  <a:pt x="313" y="769"/>
                </a:lnTo>
                <a:lnTo>
                  <a:pt x="308" y="769"/>
                </a:lnTo>
                <a:lnTo>
                  <a:pt x="30" y="769"/>
                </a:lnTo>
                <a:lnTo>
                  <a:pt x="25" y="769"/>
                </a:lnTo>
                <a:lnTo>
                  <a:pt x="19" y="767"/>
                </a:lnTo>
                <a:lnTo>
                  <a:pt x="14" y="764"/>
                </a:lnTo>
                <a:lnTo>
                  <a:pt x="8" y="761"/>
                </a:lnTo>
                <a:lnTo>
                  <a:pt x="5" y="756"/>
                </a:lnTo>
                <a:lnTo>
                  <a:pt x="2" y="749"/>
                </a:lnTo>
                <a:lnTo>
                  <a:pt x="0" y="744"/>
                </a:lnTo>
                <a:lnTo>
                  <a:pt x="0" y="737"/>
                </a:lnTo>
                <a:lnTo>
                  <a:pt x="0" y="34"/>
                </a:lnTo>
                <a:lnTo>
                  <a:pt x="0" y="27"/>
                </a:lnTo>
                <a:lnTo>
                  <a:pt x="2" y="20"/>
                </a:lnTo>
                <a:lnTo>
                  <a:pt x="5" y="15"/>
                </a:lnTo>
                <a:lnTo>
                  <a:pt x="8" y="10"/>
                </a:lnTo>
                <a:lnTo>
                  <a:pt x="14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699" name="Freeform 19"/>
          <p:cNvSpPr>
            <a:spLocks/>
          </p:cNvSpPr>
          <p:nvPr/>
        </p:nvSpPr>
        <p:spPr bwMode="auto">
          <a:xfrm>
            <a:off x="3581400" y="1774825"/>
            <a:ext cx="268288" cy="61118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8" y="0"/>
              </a:cxn>
              <a:cxn ang="0">
                <a:pos x="313" y="0"/>
              </a:cxn>
              <a:cxn ang="0">
                <a:pos x="319" y="2"/>
              </a:cxn>
              <a:cxn ang="0">
                <a:pos x="324" y="5"/>
              </a:cxn>
              <a:cxn ang="0">
                <a:pos x="330" y="10"/>
              </a:cxn>
              <a:cxn ang="0">
                <a:pos x="333" y="15"/>
              </a:cxn>
              <a:cxn ang="0">
                <a:pos x="336" y="20"/>
              </a:cxn>
              <a:cxn ang="0">
                <a:pos x="338" y="27"/>
              </a:cxn>
              <a:cxn ang="0">
                <a:pos x="338" y="34"/>
              </a:cxn>
              <a:cxn ang="0">
                <a:pos x="338" y="737"/>
              </a:cxn>
              <a:cxn ang="0">
                <a:pos x="338" y="744"/>
              </a:cxn>
              <a:cxn ang="0">
                <a:pos x="336" y="749"/>
              </a:cxn>
              <a:cxn ang="0">
                <a:pos x="333" y="756"/>
              </a:cxn>
              <a:cxn ang="0">
                <a:pos x="330" y="761"/>
              </a:cxn>
              <a:cxn ang="0">
                <a:pos x="324" y="764"/>
              </a:cxn>
              <a:cxn ang="0">
                <a:pos x="319" y="767"/>
              </a:cxn>
              <a:cxn ang="0">
                <a:pos x="313" y="769"/>
              </a:cxn>
              <a:cxn ang="0">
                <a:pos x="308" y="769"/>
              </a:cxn>
              <a:cxn ang="0">
                <a:pos x="30" y="769"/>
              </a:cxn>
              <a:cxn ang="0">
                <a:pos x="25" y="769"/>
              </a:cxn>
              <a:cxn ang="0">
                <a:pos x="19" y="767"/>
              </a:cxn>
              <a:cxn ang="0">
                <a:pos x="14" y="764"/>
              </a:cxn>
              <a:cxn ang="0">
                <a:pos x="8" y="761"/>
              </a:cxn>
              <a:cxn ang="0">
                <a:pos x="5" y="756"/>
              </a:cxn>
              <a:cxn ang="0">
                <a:pos x="2" y="749"/>
              </a:cxn>
              <a:cxn ang="0">
                <a:pos x="0" y="744"/>
              </a:cxn>
              <a:cxn ang="0">
                <a:pos x="0" y="737"/>
              </a:cxn>
              <a:cxn ang="0">
                <a:pos x="0" y="34"/>
              </a:cxn>
              <a:cxn ang="0">
                <a:pos x="0" y="27"/>
              </a:cxn>
              <a:cxn ang="0">
                <a:pos x="2" y="20"/>
              </a:cxn>
              <a:cxn ang="0">
                <a:pos x="5" y="15"/>
              </a:cxn>
              <a:cxn ang="0">
                <a:pos x="8" y="10"/>
              </a:cxn>
              <a:cxn ang="0">
                <a:pos x="14" y="5"/>
              </a:cxn>
              <a:cxn ang="0">
                <a:pos x="19" y="2"/>
              </a:cxn>
              <a:cxn ang="0">
                <a:pos x="25" y="0"/>
              </a:cxn>
              <a:cxn ang="0">
                <a:pos x="30" y="0"/>
              </a:cxn>
            </a:cxnLst>
            <a:rect l="0" t="0" r="r" b="b"/>
            <a:pathLst>
              <a:path w="338" h="769">
                <a:moveTo>
                  <a:pt x="30" y="0"/>
                </a:moveTo>
                <a:lnTo>
                  <a:pt x="308" y="0"/>
                </a:lnTo>
                <a:lnTo>
                  <a:pt x="313" y="0"/>
                </a:lnTo>
                <a:lnTo>
                  <a:pt x="319" y="2"/>
                </a:lnTo>
                <a:lnTo>
                  <a:pt x="324" y="5"/>
                </a:lnTo>
                <a:lnTo>
                  <a:pt x="330" y="10"/>
                </a:lnTo>
                <a:lnTo>
                  <a:pt x="333" y="15"/>
                </a:lnTo>
                <a:lnTo>
                  <a:pt x="336" y="20"/>
                </a:lnTo>
                <a:lnTo>
                  <a:pt x="338" y="27"/>
                </a:lnTo>
                <a:lnTo>
                  <a:pt x="338" y="34"/>
                </a:lnTo>
                <a:lnTo>
                  <a:pt x="338" y="737"/>
                </a:lnTo>
                <a:lnTo>
                  <a:pt x="338" y="744"/>
                </a:lnTo>
                <a:lnTo>
                  <a:pt x="336" y="749"/>
                </a:lnTo>
                <a:lnTo>
                  <a:pt x="333" y="756"/>
                </a:lnTo>
                <a:lnTo>
                  <a:pt x="330" y="761"/>
                </a:lnTo>
                <a:lnTo>
                  <a:pt x="324" y="764"/>
                </a:lnTo>
                <a:lnTo>
                  <a:pt x="319" y="767"/>
                </a:lnTo>
                <a:lnTo>
                  <a:pt x="313" y="769"/>
                </a:lnTo>
                <a:lnTo>
                  <a:pt x="308" y="769"/>
                </a:lnTo>
                <a:lnTo>
                  <a:pt x="30" y="769"/>
                </a:lnTo>
                <a:lnTo>
                  <a:pt x="25" y="769"/>
                </a:lnTo>
                <a:lnTo>
                  <a:pt x="19" y="767"/>
                </a:lnTo>
                <a:lnTo>
                  <a:pt x="14" y="764"/>
                </a:lnTo>
                <a:lnTo>
                  <a:pt x="8" y="761"/>
                </a:lnTo>
                <a:lnTo>
                  <a:pt x="5" y="756"/>
                </a:lnTo>
                <a:lnTo>
                  <a:pt x="2" y="749"/>
                </a:lnTo>
                <a:lnTo>
                  <a:pt x="0" y="744"/>
                </a:lnTo>
                <a:lnTo>
                  <a:pt x="0" y="737"/>
                </a:lnTo>
                <a:lnTo>
                  <a:pt x="0" y="34"/>
                </a:lnTo>
                <a:lnTo>
                  <a:pt x="0" y="27"/>
                </a:lnTo>
                <a:lnTo>
                  <a:pt x="2" y="20"/>
                </a:lnTo>
                <a:lnTo>
                  <a:pt x="5" y="15"/>
                </a:lnTo>
                <a:lnTo>
                  <a:pt x="8" y="10"/>
                </a:lnTo>
                <a:lnTo>
                  <a:pt x="14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00" name="Freeform 20"/>
          <p:cNvSpPr>
            <a:spLocks/>
          </p:cNvSpPr>
          <p:nvPr/>
        </p:nvSpPr>
        <p:spPr bwMode="auto">
          <a:xfrm>
            <a:off x="3638550" y="2005013"/>
            <a:ext cx="153988" cy="1524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6" y="2"/>
              </a:cxn>
              <a:cxn ang="0">
                <a:pos x="116" y="2"/>
              </a:cxn>
              <a:cxn ang="0">
                <a:pos x="125" y="5"/>
              </a:cxn>
              <a:cxn ang="0">
                <a:pos x="133" y="9"/>
              </a:cxn>
              <a:cxn ang="0">
                <a:pos x="142" y="12"/>
              </a:cxn>
              <a:cxn ang="0">
                <a:pos x="150" y="17"/>
              </a:cxn>
              <a:cxn ang="0">
                <a:pos x="157" y="22"/>
              </a:cxn>
              <a:cxn ang="0">
                <a:pos x="164" y="29"/>
              </a:cxn>
              <a:cxn ang="0">
                <a:pos x="170" y="36"/>
              </a:cxn>
              <a:cxn ang="0">
                <a:pos x="175" y="42"/>
              </a:cxn>
              <a:cxn ang="0">
                <a:pos x="181" y="51"/>
              </a:cxn>
              <a:cxn ang="0">
                <a:pos x="184" y="59"/>
              </a:cxn>
              <a:cxn ang="0">
                <a:pos x="187" y="68"/>
              </a:cxn>
              <a:cxn ang="0">
                <a:pos x="191" y="78"/>
              </a:cxn>
              <a:cxn ang="0">
                <a:pos x="192" y="86"/>
              </a:cxn>
              <a:cxn ang="0">
                <a:pos x="192" y="96"/>
              </a:cxn>
              <a:cxn ang="0">
                <a:pos x="192" y="106"/>
              </a:cxn>
              <a:cxn ang="0">
                <a:pos x="191" y="116"/>
              </a:cxn>
              <a:cxn ang="0">
                <a:pos x="187" y="125"/>
              </a:cxn>
              <a:cxn ang="0">
                <a:pos x="184" y="133"/>
              </a:cxn>
              <a:cxn ang="0">
                <a:pos x="181" y="142"/>
              </a:cxn>
              <a:cxn ang="0">
                <a:pos x="175" y="150"/>
              </a:cxn>
              <a:cxn ang="0">
                <a:pos x="170" y="157"/>
              </a:cxn>
              <a:cxn ang="0">
                <a:pos x="164" y="164"/>
              </a:cxn>
              <a:cxn ang="0">
                <a:pos x="157" y="170"/>
              </a:cxn>
              <a:cxn ang="0">
                <a:pos x="150" y="176"/>
              </a:cxn>
              <a:cxn ang="0">
                <a:pos x="133" y="186"/>
              </a:cxn>
              <a:cxn ang="0">
                <a:pos x="125" y="187"/>
              </a:cxn>
              <a:cxn ang="0">
                <a:pos x="116" y="191"/>
              </a:cxn>
              <a:cxn ang="0">
                <a:pos x="106" y="192"/>
              </a:cxn>
              <a:cxn ang="0">
                <a:pos x="96" y="192"/>
              </a:cxn>
              <a:cxn ang="0">
                <a:pos x="77" y="191"/>
              </a:cxn>
              <a:cxn ang="0">
                <a:pos x="67" y="187"/>
              </a:cxn>
              <a:cxn ang="0">
                <a:pos x="59" y="186"/>
              </a:cxn>
              <a:cxn ang="0">
                <a:pos x="42" y="176"/>
              </a:cxn>
              <a:cxn ang="0">
                <a:pos x="28" y="164"/>
              </a:cxn>
              <a:cxn ang="0">
                <a:pos x="17" y="150"/>
              </a:cxn>
              <a:cxn ang="0">
                <a:pos x="8" y="133"/>
              </a:cxn>
              <a:cxn ang="0">
                <a:pos x="5" y="125"/>
              </a:cxn>
              <a:cxn ang="0">
                <a:pos x="1" y="116"/>
              </a:cxn>
              <a:cxn ang="0">
                <a:pos x="0" y="96"/>
              </a:cxn>
              <a:cxn ang="0">
                <a:pos x="0" y="86"/>
              </a:cxn>
              <a:cxn ang="0">
                <a:pos x="1" y="78"/>
              </a:cxn>
              <a:cxn ang="0">
                <a:pos x="5" y="68"/>
              </a:cxn>
              <a:cxn ang="0">
                <a:pos x="8" y="59"/>
              </a:cxn>
              <a:cxn ang="0">
                <a:pos x="12" y="51"/>
              </a:cxn>
              <a:cxn ang="0">
                <a:pos x="17" y="42"/>
              </a:cxn>
              <a:cxn ang="0">
                <a:pos x="22" y="36"/>
              </a:cxn>
              <a:cxn ang="0">
                <a:pos x="28" y="29"/>
              </a:cxn>
              <a:cxn ang="0">
                <a:pos x="35" y="22"/>
              </a:cxn>
              <a:cxn ang="0">
                <a:pos x="42" y="17"/>
              </a:cxn>
              <a:cxn ang="0">
                <a:pos x="50" y="12"/>
              </a:cxn>
              <a:cxn ang="0">
                <a:pos x="59" y="9"/>
              </a:cxn>
              <a:cxn ang="0">
                <a:pos x="67" y="5"/>
              </a:cxn>
              <a:cxn ang="0">
                <a:pos x="77" y="2"/>
              </a:cxn>
              <a:cxn ang="0">
                <a:pos x="86" y="2"/>
              </a:cxn>
              <a:cxn ang="0">
                <a:pos x="96" y="0"/>
              </a:cxn>
            </a:cxnLst>
            <a:rect l="0" t="0" r="r" b="b"/>
            <a:pathLst>
              <a:path w="192" h="192">
                <a:moveTo>
                  <a:pt x="96" y="0"/>
                </a:moveTo>
                <a:lnTo>
                  <a:pt x="106" y="2"/>
                </a:lnTo>
                <a:lnTo>
                  <a:pt x="116" y="2"/>
                </a:lnTo>
                <a:lnTo>
                  <a:pt x="125" y="5"/>
                </a:lnTo>
                <a:lnTo>
                  <a:pt x="133" y="9"/>
                </a:lnTo>
                <a:lnTo>
                  <a:pt x="142" y="12"/>
                </a:lnTo>
                <a:lnTo>
                  <a:pt x="150" y="17"/>
                </a:lnTo>
                <a:lnTo>
                  <a:pt x="157" y="22"/>
                </a:lnTo>
                <a:lnTo>
                  <a:pt x="164" y="29"/>
                </a:lnTo>
                <a:lnTo>
                  <a:pt x="170" y="36"/>
                </a:lnTo>
                <a:lnTo>
                  <a:pt x="175" y="42"/>
                </a:lnTo>
                <a:lnTo>
                  <a:pt x="181" y="51"/>
                </a:lnTo>
                <a:lnTo>
                  <a:pt x="184" y="59"/>
                </a:lnTo>
                <a:lnTo>
                  <a:pt x="187" y="68"/>
                </a:lnTo>
                <a:lnTo>
                  <a:pt x="191" y="78"/>
                </a:lnTo>
                <a:lnTo>
                  <a:pt x="192" y="86"/>
                </a:lnTo>
                <a:lnTo>
                  <a:pt x="192" y="96"/>
                </a:lnTo>
                <a:lnTo>
                  <a:pt x="192" y="106"/>
                </a:lnTo>
                <a:lnTo>
                  <a:pt x="191" y="116"/>
                </a:lnTo>
                <a:lnTo>
                  <a:pt x="187" y="125"/>
                </a:lnTo>
                <a:lnTo>
                  <a:pt x="184" y="133"/>
                </a:lnTo>
                <a:lnTo>
                  <a:pt x="181" y="142"/>
                </a:lnTo>
                <a:lnTo>
                  <a:pt x="175" y="150"/>
                </a:lnTo>
                <a:lnTo>
                  <a:pt x="170" y="157"/>
                </a:lnTo>
                <a:lnTo>
                  <a:pt x="164" y="164"/>
                </a:lnTo>
                <a:lnTo>
                  <a:pt x="157" y="170"/>
                </a:lnTo>
                <a:lnTo>
                  <a:pt x="150" y="176"/>
                </a:lnTo>
                <a:lnTo>
                  <a:pt x="133" y="186"/>
                </a:lnTo>
                <a:lnTo>
                  <a:pt x="125" y="187"/>
                </a:lnTo>
                <a:lnTo>
                  <a:pt x="116" y="191"/>
                </a:lnTo>
                <a:lnTo>
                  <a:pt x="106" y="192"/>
                </a:lnTo>
                <a:lnTo>
                  <a:pt x="96" y="192"/>
                </a:lnTo>
                <a:lnTo>
                  <a:pt x="77" y="191"/>
                </a:lnTo>
                <a:lnTo>
                  <a:pt x="67" y="187"/>
                </a:lnTo>
                <a:lnTo>
                  <a:pt x="59" y="186"/>
                </a:lnTo>
                <a:lnTo>
                  <a:pt x="42" y="176"/>
                </a:lnTo>
                <a:lnTo>
                  <a:pt x="28" y="164"/>
                </a:lnTo>
                <a:lnTo>
                  <a:pt x="17" y="150"/>
                </a:lnTo>
                <a:lnTo>
                  <a:pt x="8" y="133"/>
                </a:lnTo>
                <a:lnTo>
                  <a:pt x="5" y="125"/>
                </a:lnTo>
                <a:lnTo>
                  <a:pt x="1" y="116"/>
                </a:lnTo>
                <a:lnTo>
                  <a:pt x="0" y="96"/>
                </a:lnTo>
                <a:lnTo>
                  <a:pt x="0" y="86"/>
                </a:lnTo>
                <a:lnTo>
                  <a:pt x="1" y="78"/>
                </a:lnTo>
                <a:lnTo>
                  <a:pt x="5" y="68"/>
                </a:lnTo>
                <a:lnTo>
                  <a:pt x="8" y="59"/>
                </a:lnTo>
                <a:lnTo>
                  <a:pt x="12" y="51"/>
                </a:lnTo>
                <a:lnTo>
                  <a:pt x="17" y="42"/>
                </a:lnTo>
                <a:lnTo>
                  <a:pt x="22" y="36"/>
                </a:lnTo>
                <a:lnTo>
                  <a:pt x="28" y="29"/>
                </a:lnTo>
                <a:lnTo>
                  <a:pt x="35" y="22"/>
                </a:lnTo>
                <a:lnTo>
                  <a:pt x="42" y="17"/>
                </a:lnTo>
                <a:lnTo>
                  <a:pt x="50" y="12"/>
                </a:lnTo>
                <a:lnTo>
                  <a:pt x="59" y="9"/>
                </a:lnTo>
                <a:lnTo>
                  <a:pt x="67" y="5"/>
                </a:lnTo>
                <a:lnTo>
                  <a:pt x="77" y="2"/>
                </a:lnTo>
                <a:lnTo>
                  <a:pt x="86" y="2"/>
                </a:lnTo>
                <a:lnTo>
                  <a:pt x="9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01" name="Freeform 21"/>
          <p:cNvSpPr>
            <a:spLocks/>
          </p:cNvSpPr>
          <p:nvPr/>
        </p:nvSpPr>
        <p:spPr bwMode="auto">
          <a:xfrm>
            <a:off x="3638550" y="2005013"/>
            <a:ext cx="153988" cy="1524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6" y="2"/>
              </a:cxn>
              <a:cxn ang="0">
                <a:pos x="116" y="2"/>
              </a:cxn>
              <a:cxn ang="0">
                <a:pos x="125" y="5"/>
              </a:cxn>
              <a:cxn ang="0">
                <a:pos x="133" y="9"/>
              </a:cxn>
              <a:cxn ang="0">
                <a:pos x="142" y="12"/>
              </a:cxn>
              <a:cxn ang="0">
                <a:pos x="150" y="17"/>
              </a:cxn>
              <a:cxn ang="0">
                <a:pos x="157" y="22"/>
              </a:cxn>
              <a:cxn ang="0">
                <a:pos x="164" y="29"/>
              </a:cxn>
              <a:cxn ang="0">
                <a:pos x="170" y="36"/>
              </a:cxn>
              <a:cxn ang="0">
                <a:pos x="175" y="42"/>
              </a:cxn>
              <a:cxn ang="0">
                <a:pos x="181" y="51"/>
              </a:cxn>
              <a:cxn ang="0">
                <a:pos x="184" y="59"/>
              </a:cxn>
              <a:cxn ang="0">
                <a:pos x="187" y="68"/>
              </a:cxn>
              <a:cxn ang="0">
                <a:pos x="191" y="78"/>
              </a:cxn>
              <a:cxn ang="0">
                <a:pos x="192" y="86"/>
              </a:cxn>
              <a:cxn ang="0">
                <a:pos x="192" y="96"/>
              </a:cxn>
              <a:cxn ang="0">
                <a:pos x="192" y="106"/>
              </a:cxn>
              <a:cxn ang="0">
                <a:pos x="191" y="116"/>
              </a:cxn>
              <a:cxn ang="0">
                <a:pos x="187" y="125"/>
              </a:cxn>
              <a:cxn ang="0">
                <a:pos x="184" y="133"/>
              </a:cxn>
              <a:cxn ang="0">
                <a:pos x="181" y="142"/>
              </a:cxn>
              <a:cxn ang="0">
                <a:pos x="175" y="150"/>
              </a:cxn>
              <a:cxn ang="0">
                <a:pos x="170" y="157"/>
              </a:cxn>
              <a:cxn ang="0">
                <a:pos x="164" y="164"/>
              </a:cxn>
              <a:cxn ang="0">
                <a:pos x="157" y="170"/>
              </a:cxn>
              <a:cxn ang="0">
                <a:pos x="150" y="176"/>
              </a:cxn>
              <a:cxn ang="0">
                <a:pos x="133" y="186"/>
              </a:cxn>
              <a:cxn ang="0">
                <a:pos x="125" y="187"/>
              </a:cxn>
              <a:cxn ang="0">
                <a:pos x="116" y="191"/>
              </a:cxn>
              <a:cxn ang="0">
                <a:pos x="106" y="192"/>
              </a:cxn>
              <a:cxn ang="0">
                <a:pos x="96" y="192"/>
              </a:cxn>
              <a:cxn ang="0">
                <a:pos x="77" y="191"/>
              </a:cxn>
              <a:cxn ang="0">
                <a:pos x="67" y="187"/>
              </a:cxn>
              <a:cxn ang="0">
                <a:pos x="59" y="186"/>
              </a:cxn>
              <a:cxn ang="0">
                <a:pos x="42" y="176"/>
              </a:cxn>
              <a:cxn ang="0">
                <a:pos x="28" y="164"/>
              </a:cxn>
              <a:cxn ang="0">
                <a:pos x="17" y="150"/>
              </a:cxn>
              <a:cxn ang="0">
                <a:pos x="8" y="133"/>
              </a:cxn>
              <a:cxn ang="0">
                <a:pos x="5" y="125"/>
              </a:cxn>
              <a:cxn ang="0">
                <a:pos x="1" y="116"/>
              </a:cxn>
              <a:cxn ang="0">
                <a:pos x="0" y="96"/>
              </a:cxn>
              <a:cxn ang="0">
                <a:pos x="0" y="86"/>
              </a:cxn>
              <a:cxn ang="0">
                <a:pos x="1" y="78"/>
              </a:cxn>
              <a:cxn ang="0">
                <a:pos x="5" y="68"/>
              </a:cxn>
              <a:cxn ang="0">
                <a:pos x="8" y="59"/>
              </a:cxn>
              <a:cxn ang="0">
                <a:pos x="12" y="51"/>
              </a:cxn>
              <a:cxn ang="0">
                <a:pos x="17" y="42"/>
              </a:cxn>
              <a:cxn ang="0">
                <a:pos x="22" y="36"/>
              </a:cxn>
              <a:cxn ang="0">
                <a:pos x="28" y="29"/>
              </a:cxn>
              <a:cxn ang="0">
                <a:pos x="35" y="22"/>
              </a:cxn>
              <a:cxn ang="0">
                <a:pos x="42" y="17"/>
              </a:cxn>
              <a:cxn ang="0">
                <a:pos x="50" y="12"/>
              </a:cxn>
              <a:cxn ang="0">
                <a:pos x="59" y="9"/>
              </a:cxn>
              <a:cxn ang="0">
                <a:pos x="67" y="5"/>
              </a:cxn>
              <a:cxn ang="0">
                <a:pos x="77" y="2"/>
              </a:cxn>
              <a:cxn ang="0">
                <a:pos x="86" y="2"/>
              </a:cxn>
              <a:cxn ang="0">
                <a:pos x="96" y="0"/>
              </a:cxn>
            </a:cxnLst>
            <a:rect l="0" t="0" r="r" b="b"/>
            <a:pathLst>
              <a:path w="192" h="192">
                <a:moveTo>
                  <a:pt x="96" y="0"/>
                </a:moveTo>
                <a:lnTo>
                  <a:pt x="106" y="2"/>
                </a:lnTo>
                <a:lnTo>
                  <a:pt x="116" y="2"/>
                </a:lnTo>
                <a:lnTo>
                  <a:pt x="125" y="5"/>
                </a:lnTo>
                <a:lnTo>
                  <a:pt x="133" y="9"/>
                </a:lnTo>
                <a:lnTo>
                  <a:pt x="142" y="12"/>
                </a:lnTo>
                <a:lnTo>
                  <a:pt x="150" y="17"/>
                </a:lnTo>
                <a:lnTo>
                  <a:pt x="157" y="22"/>
                </a:lnTo>
                <a:lnTo>
                  <a:pt x="164" y="29"/>
                </a:lnTo>
                <a:lnTo>
                  <a:pt x="170" y="36"/>
                </a:lnTo>
                <a:lnTo>
                  <a:pt x="175" y="42"/>
                </a:lnTo>
                <a:lnTo>
                  <a:pt x="181" y="51"/>
                </a:lnTo>
                <a:lnTo>
                  <a:pt x="184" y="59"/>
                </a:lnTo>
                <a:lnTo>
                  <a:pt x="187" y="68"/>
                </a:lnTo>
                <a:lnTo>
                  <a:pt x="191" y="78"/>
                </a:lnTo>
                <a:lnTo>
                  <a:pt x="192" y="86"/>
                </a:lnTo>
                <a:lnTo>
                  <a:pt x="192" y="96"/>
                </a:lnTo>
                <a:lnTo>
                  <a:pt x="192" y="106"/>
                </a:lnTo>
                <a:lnTo>
                  <a:pt x="191" y="116"/>
                </a:lnTo>
                <a:lnTo>
                  <a:pt x="187" y="125"/>
                </a:lnTo>
                <a:lnTo>
                  <a:pt x="184" y="133"/>
                </a:lnTo>
                <a:lnTo>
                  <a:pt x="181" y="142"/>
                </a:lnTo>
                <a:lnTo>
                  <a:pt x="175" y="150"/>
                </a:lnTo>
                <a:lnTo>
                  <a:pt x="170" y="157"/>
                </a:lnTo>
                <a:lnTo>
                  <a:pt x="164" y="164"/>
                </a:lnTo>
                <a:lnTo>
                  <a:pt x="157" y="170"/>
                </a:lnTo>
                <a:lnTo>
                  <a:pt x="150" y="176"/>
                </a:lnTo>
                <a:lnTo>
                  <a:pt x="133" y="186"/>
                </a:lnTo>
                <a:lnTo>
                  <a:pt x="125" y="187"/>
                </a:lnTo>
                <a:lnTo>
                  <a:pt x="116" y="191"/>
                </a:lnTo>
                <a:lnTo>
                  <a:pt x="106" y="192"/>
                </a:lnTo>
                <a:lnTo>
                  <a:pt x="96" y="192"/>
                </a:lnTo>
                <a:lnTo>
                  <a:pt x="77" y="191"/>
                </a:lnTo>
                <a:lnTo>
                  <a:pt x="67" y="187"/>
                </a:lnTo>
                <a:lnTo>
                  <a:pt x="59" y="186"/>
                </a:lnTo>
                <a:lnTo>
                  <a:pt x="42" y="176"/>
                </a:lnTo>
                <a:lnTo>
                  <a:pt x="28" y="164"/>
                </a:lnTo>
                <a:lnTo>
                  <a:pt x="17" y="150"/>
                </a:lnTo>
                <a:lnTo>
                  <a:pt x="8" y="133"/>
                </a:lnTo>
                <a:lnTo>
                  <a:pt x="5" y="125"/>
                </a:lnTo>
                <a:lnTo>
                  <a:pt x="1" y="116"/>
                </a:lnTo>
                <a:lnTo>
                  <a:pt x="0" y="96"/>
                </a:lnTo>
                <a:lnTo>
                  <a:pt x="0" y="86"/>
                </a:lnTo>
                <a:lnTo>
                  <a:pt x="1" y="78"/>
                </a:lnTo>
                <a:lnTo>
                  <a:pt x="5" y="68"/>
                </a:lnTo>
                <a:lnTo>
                  <a:pt x="8" y="59"/>
                </a:lnTo>
                <a:lnTo>
                  <a:pt x="12" y="51"/>
                </a:lnTo>
                <a:lnTo>
                  <a:pt x="17" y="42"/>
                </a:lnTo>
                <a:lnTo>
                  <a:pt x="22" y="36"/>
                </a:lnTo>
                <a:lnTo>
                  <a:pt x="28" y="29"/>
                </a:lnTo>
                <a:lnTo>
                  <a:pt x="35" y="22"/>
                </a:lnTo>
                <a:lnTo>
                  <a:pt x="42" y="17"/>
                </a:lnTo>
                <a:lnTo>
                  <a:pt x="50" y="12"/>
                </a:lnTo>
                <a:lnTo>
                  <a:pt x="59" y="9"/>
                </a:lnTo>
                <a:lnTo>
                  <a:pt x="67" y="5"/>
                </a:lnTo>
                <a:lnTo>
                  <a:pt x="77" y="2"/>
                </a:lnTo>
                <a:lnTo>
                  <a:pt x="86" y="2"/>
                </a:lnTo>
                <a:lnTo>
                  <a:pt x="96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02" name="Freeform 22"/>
          <p:cNvSpPr>
            <a:spLocks/>
          </p:cNvSpPr>
          <p:nvPr/>
        </p:nvSpPr>
        <p:spPr bwMode="auto">
          <a:xfrm>
            <a:off x="3638550" y="1820863"/>
            <a:ext cx="153988" cy="150812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6" y="0"/>
              </a:cxn>
              <a:cxn ang="0">
                <a:pos x="116" y="2"/>
              </a:cxn>
              <a:cxn ang="0">
                <a:pos x="125" y="4"/>
              </a:cxn>
              <a:cxn ang="0">
                <a:pos x="133" y="7"/>
              </a:cxn>
              <a:cxn ang="0">
                <a:pos x="142" y="12"/>
              </a:cxn>
              <a:cxn ang="0">
                <a:pos x="150" y="16"/>
              </a:cxn>
              <a:cxn ang="0">
                <a:pos x="157" y="22"/>
              </a:cxn>
              <a:cxn ang="0">
                <a:pos x="164" y="27"/>
              </a:cxn>
              <a:cxn ang="0">
                <a:pos x="170" y="34"/>
              </a:cxn>
              <a:cxn ang="0">
                <a:pos x="175" y="43"/>
              </a:cxn>
              <a:cxn ang="0">
                <a:pos x="181" y="51"/>
              </a:cxn>
              <a:cxn ang="0">
                <a:pos x="184" y="59"/>
              </a:cxn>
              <a:cxn ang="0">
                <a:pos x="187" y="68"/>
              </a:cxn>
              <a:cxn ang="0">
                <a:pos x="191" y="76"/>
              </a:cxn>
              <a:cxn ang="0">
                <a:pos x="192" y="86"/>
              </a:cxn>
              <a:cxn ang="0">
                <a:pos x="192" y="96"/>
              </a:cxn>
              <a:cxn ang="0">
                <a:pos x="192" y="105"/>
              </a:cxn>
              <a:cxn ang="0">
                <a:pos x="191" y="115"/>
              </a:cxn>
              <a:cxn ang="0">
                <a:pos x="187" y="123"/>
              </a:cxn>
              <a:cxn ang="0">
                <a:pos x="184" y="134"/>
              </a:cxn>
              <a:cxn ang="0">
                <a:pos x="181" y="142"/>
              </a:cxn>
              <a:cxn ang="0">
                <a:pos x="175" y="149"/>
              </a:cxn>
              <a:cxn ang="0">
                <a:pos x="170" y="157"/>
              </a:cxn>
              <a:cxn ang="0">
                <a:pos x="164" y="164"/>
              </a:cxn>
              <a:cxn ang="0">
                <a:pos x="157" y="169"/>
              </a:cxn>
              <a:cxn ang="0">
                <a:pos x="150" y="176"/>
              </a:cxn>
              <a:cxn ang="0">
                <a:pos x="133" y="184"/>
              </a:cxn>
              <a:cxn ang="0">
                <a:pos x="125" y="188"/>
              </a:cxn>
              <a:cxn ang="0">
                <a:pos x="116" y="189"/>
              </a:cxn>
              <a:cxn ang="0">
                <a:pos x="106" y="191"/>
              </a:cxn>
              <a:cxn ang="0">
                <a:pos x="96" y="191"/>
              </a:cxn>
              <a:cxn ang="0">
                <a:pos x="77" y="189"/>
              </a:cxn>
              <a:cxn ang="0">
                <a:pos x="67" y="188"/>
              </a:cxn>
              <a:cxn ang="0">
                <a:pos x="59" y="184"/>
              </a:cxn>
              <a:cxn ang="0">
                <a:pos x="42" y="176"/>
              </a:cxn>
              <a:cxn ang="0">
                <a:pos x="28" y="164"/>
              </a:cxn>
              <a:cxn ang="0">
                <a:pos x="17" y="149"/>
              </a:cxn>
              <a:cxn ang="0">
                <a:pos x="8" y="134"/>
              </a:cxn>
              <a:cxn ang="0">
                <a:pos x="5" y="123"/>
              </a:cxn>
              <a:cxn ang="0">
                <a:pos x="1" y="115"/>
              </a:cxn>
              <a:cxn ang="0">
                <a:pos x="0" y="96"/>
              </a:cxn>
              <a:cxn ang="0">
                <a:pos x="0" y="86"/>
              </a:cxn>
              <a:cxn ang="0">
                <a:pos x="1" y="76"/>
              </a:cxn>
              <a:cxn ang="0">
                <a:pos x="5" y="68"/>
              </a:cxn>
              <a:cxn ang="0">
                <a:pos x="8" y="59"/>
              </a:cxn>
              <a:cxn ang="0">
                <a:pos x="12" y="51"/>
              </a:cxn>
              <a:cxn ang="0">
                <a:pos x="17" y="43"/>
              </a:cxn>
              <a:cxn ang="0">
                <a:pos x="22" y="34"/>
              </a:cxn>
              <a:cxn ang="0">
                <a:pos x="28" y="27"/>
              </a:cxn>
              <a:cxn ang="0">
                <a:pos x="35" y="22"/>
              </a:cxn>
              <a:cxn ang="0">
                <a:pos x="42" y="16"/>
              </a:cxn>
              <a:cxn ang="0">
                <a:pos x="50" y="12"/>
              </a:cxn>
              <a:cxn ang="0">
                <a:pos x="59" y="7"/>
              </a:cxn>
              <a:cxn ang="0">
                <a:pos x="67" y="4"/>
              </a:cxn>
              <a:cxn ang="0">
                <a:pos x="77" y="2"/>
              </a:cxn>
              <a:cxn ang="0">
                <a:pos x="86" y="0"/>
              </a:cxn>
              <a:cxn ang="0">
                <a:pos x="96" y="0"/>
              </a:cxn>
            </a:cxnLst>
            <a:rect l="0" t="0" r="r" b="b"/>
            <a:pathLst>
              <a:path w="192" h="191">
                <a:moveTo>
                  <a:pt x="96" y="0"/>
                </a:moveTo>
                <a:lnTo>
                  <a:pt x="106" y="0"/>
                </a:lnTo>
                <a:lnTo>
                  <a:pt x="116" y="2"/>
                </a:lnTo>
                <a:lnTo>
                  <a:pt x="125" y="4"/>
                </a:lnTo>
                <a:lnTo>
                  <a:pt x="133" y="7"/>
                </a:lnTo>
                <a:lnTo>
                  <a:pt x="142" y="12"/>
                </a:lnTo>
                <a:lnTo>
                  <a:pt x="150" y="16"/>
                </a:lnTo>
                <a:lnTo>
                  <a:pt x="157" y="22"/>
                </a:lnTo>
                <a:lnTo>
                  <a:pt x="164" y="27"/>
                </a:lnTo>
                <a:lnTo>
                  <a:pt x="170" y="34"/>
                </a:lnTo>
                <a:lnTo>
                  <a:pt x="175" y="43"/>
                </a:lnTo>
                <a:lnTo>
                  <a:pt x="181" y="51"/>
                </a:lnTo>
                <a:lnTo>
                  <a:pt x="184" y="59"/>
                </a:lnTo>
                <a:lnTo>
                  <a:pt x="187" y="68"/>
                </a:lnTo>
                <a:lnTo>
                  <a:pt x="191" y="76"/>
                </a:lnTo>
                <a:lnTo>
                  <a:pt x="192" y="86"/>
                </a:lnTo>
                <a:lnTo>
                  <a:pt x="192" y="96"/>
                </a:lnTo>
                <a:lnTo>
                  <a:pt x="192" y="105"/>
                </a:lnTo>
                <a:lnTo>
                  <a:pt x="191" y="115"/>
                </a:lnTo>
                <a:lnTo>
                  <a:pt x="187" y="123"/>
                </a:lnTo>
                <a:lnTo>
                  <a:pt x="184" y="134"/>
                </a:lnTo>
                <a:lnTo>
                  <a:pt x="181" y="142"/>
                </a:lnTo>
                <a:lnTo>
                  <a:pt x="175" y="149"/>
                </a:lnTo>
                <a:lnTo>
                  <a:pt x="170" y="157"/>
                </a:lnTo>
                <a:lnTo>
                  <a:pt x="164" y="164"/>
                </a:lnTo>
                <a:lnTo>
                  <a:pt x="157" y="169"/>
                </a:lnTo>
                <a:lnTo>
                  <a:pt x="150" y="176"/>
                </a:lnTo>
                <a:lnTo>
                  <a:pt x="133" y="184"/>
                </a:lnTo>
                <a:lnTo>
                  <a:pt x="125" y="188"/>
                </a:lnTo>
                <a:lnTo>
                  <a:pt x="116" y="189"/>
                </a:lnTo>
                <a:lnTo>
                  <a:pt x="106" y="191"/>
                </a:lnTo>
                <a:lnTo>
                  <a:pt x="96" y="191"/>
                </a:lnTo>
                <a:lnTo>
                  <a:pt x="77" y="189"/>
                </a:lnTo>
                <a:lnTo>
                  <a:pt x="67" y="188"/>
                </a:lnTo>
                <a:lnTo>
                  <a:pt x="59" y="184"/>
                </a:lnTo>
                <a:lnTo>
                  <a:pt x="42" y="176"/>
                </a:lnTo>
                <a:lnTo>
                  <a:pt x="28" y="164"/>
                </a:lnTo>
                <a:lnTo>
                  <a:pt x="17" y="149"/>
                </a:lnTo>
                <a:lnTo>
                  <a:pt x="8" y="134"/>
                </a:lnTo>
                <a:lnTo>
                  <a:pt x="5" y="123"/>
                </a:lnTo>
                <a:lnTo>
                  <a:pt x="1" y="115"/>
                </a:lnTo>
                <a:lnTo>
                  <a:pt x="0" y="96"/>
                </a:lnTo>
                <a:lnTo>
                  <a:pt x="0" y="86"/>
                </a:lnTo>
                <a:lnTo>
                  <a:pt x="1" y="76"/>
                </a:lnTo>
                <a:lnTo>
                  <a:pt x="5" y="68"/>
                </a:lnTo>
                <a:lnTo>
                  <a:pt x="8" y="59"/>
                </a:lnTo>
                <a:lnTo>
                  <a:pt x="12" y="51"/>
                </a:lnTo>
                <a:lnTo>
                  <a:pt x="17" y="43"/>
                </a:lnTo>
                <a:lnTo>
                  <a:pt x="22" y="34"/>
                </a:lnTo>
                <a:lnTo>
                  <a:pt x="28" y="27"/>
                </a:lnTo>
                <a:lnTo>
                  <a:pt x="35" y="22"/>
                </a:lnTo>
                <a:lnTo>
                  <a:pt x="42" y="16"/>
                </a:lnTo>
                <a:lnTo>
                  <a:pt x="50" y="12"/>
                </a:lnTo>
                <a:lnTo>
                  <a:pt x="59" y="7"/>
                </a:lnTo>
                <a:lnTo>
                  <a:pt x="67" y="4"/>
                </a:lnTo>
                <a:lnTo>
                  <a:pt x="77" y="2"/>
                </a:lnTo>
                <a:lnTo>
                  <a:pt x="86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03" name="Freeform 23"/>
          <p:cNvSpPr>
            <a:spLocks/>
          </p:cNvSpPr>
          <p:nvPr/>
        </p:nvSpPr>
        <p:spPr bwMode="auto">
          <a:xfrm>
            <a:off x="3638550" y="1820863"/>
            <a:ext cx="153988" cy="150812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6" y="0"/>
              </a:cxn>
              <a:cxn ang="0">
                <a:pos x="116" y="2"/>
              </a:cxn>
              <a:cxn ang="0">
                <a:pos x="125" y="4"/>
              </a:cxn>
              <a:cxn ang="0">
                <a:pos x="133" y="7"/>
              </a:cxn>
              <a:cxn ang="0">
                <a:pos x="142" y="12"/>
              </a:cxn>
              <a:cxn ang="0">
                <a:pos x="150" y="16"/>
              </a:cxn>
              <a:cxn ang="0">
                <a:pos x="157" y="22"/>
              </a:cxn>
              <a:cxn ang="0">
                <a:pos x="164" y="27"/>
              </a:cxn>
              <a:cxn ang="0">
                <a:pos x="170" y="34"/>
              </a:cxn>
              <a:cxn ang="0">
                <a:pos x="175" y="43"/>
              </a:cxn>
              <a:cxn ang="0">
                <a:pos x="181" y="51"/>
              </a:cxn>
              <a:cxn ang="0">
                <a:pos x="184" y="59"/>
              </a:cxn>
              <a:cxn ang="0">
                <a:pos x="187" y="68"/>
              </a:cxn>
              <a:cxn ang="0">
                <a:pos x="191" y="76"/>
              </a:cxn>
              <a:cxn ang="0">
                <a:pos x="192" y="86"/>
              </a:cxn>
              <a:cxn ang="0">
                <a:pos x="192" y="96"/>
              </a:cxn>
              <a:cxn ang="0">
                <a:pos x="192" y="105"/>
              </a:cxn>
              <a:cxn ang="0">
                <a:pos x="191" y="115"/>
              </a:cxn>
              <a:cxn ang="0">
                <a:pos x="187" y="123"/>
              </a:cxn>
              <a:cxn ang="0">
                <a:pos x="184" y="134"/>
              </a:cxn>
              <a:cxn ang="0">
                <a:pos x="181" y="142"/>
              </a:cxn>
              <a:cxn ang="0">
                <a:pos x="175" y="149"/>
              </a:cxn>
              <a:cxn ang="0">
                <a:pos x="170" y="157"/>
              </a:cxn>
              <a:cxn ang="0">
                <a:pos x="164" y="164"/>
              </a:cxn>
              <a:cxn ang="0">
                <a:pos x="157" y="169"/>
              </a:cxn>
              <a:cxn ang="0">
                <a:pos x="150" y="176"/>
              </a:cxn>
              <a:cxn ang="0">
                <a:pos x="133" y="184"/>
              </a:cxn>
              <a:cxn ang="0">
                <a:pos x="125" y="188"/>
              </a:cxn>
              <a:cxn ang="0">
                <a:pos x="116" y="189"/>
              </a:cxn>
              <a:cxn ang="0">
                <a:pos x="106" y="191"/>
              </a:cxn>
              <a:cxn ang="0">
                <a:pos x="96" y="191"/>
              </a:cxn>
              <a:cxn ang="0">
                <a:pos x="77" y="189"/>
              </a:cxn>
              <a:cxn ang="0">
                <a:pos x="67" y="188"/>
              </a:cxn>
              <a:cxn ang="0">
                <a:pos x="59" y="184"/>
              </a:cxn>
              <a:cxn ang="0">
                <a:pos x="42" y="176"/>
              </a:cxn>
              <a:cxn ang="0">
                <a:pos x="28" y="164"/>
              </a:cxn>
              <a:cxn ang="0">
                <a:pos x="17" y="149"/>
              </a:cxn>
              <a:cxn ang="0">
                <a:pos x="8" y="134"/>
              </a:cxn>
              <a:cxn ang="0">
                <a:pos x="5" y="123"/>
              </a:cxn>
              <a:cxn ang="0">
                <a:pos x="1" y="115"/>
              </a:cxn>
              <a:cxn ang="0">
                <a:pos x="0" y="96"/>
              </a:cxn>
              <a:cxn ang="0">
                <a:pos x="0" y="86"/>
              </a:cxn>
              <a:cxn ang="0">
                <a:pos x="1" y="76"/>
              </a:cxn>
              <a:cxn ang="0">
                <a:pos x="5" y="68"/>
              </a:cxn>
              <a:cxn ang="0">
                <a:pos x="8" y="59"/>
              </a:cxn>
              <a:cxn ang="0">
                <a:pos x="12" y="51"/>
              </a:cxn>
              <a:cxn ang="0">
                <a:pos x="17" y="43"/>
              </a:cxn>
              <a:cxn ang="0">
                <a:pos x="22" y="34"/>
              </a:cxn>
              <a:cxn ang="0">
                <a:pos x="28" y="27"/>
              </a:cxn>
              <a:cxn ang="0">
                <a:pos x="35" y="22"/>
              </a:cxn>
              <a:cxn ang="0">
                <a:pos x="42" y="16"/>
              </a:cxn>
              <a:cxn ang="0">
                <a:pos x="50" y="12"/>
              </a:cxn>
              <a:cxn ang="0">
                <a:pos x="59" y="7"/>
              </a:cxn>
              <a:cxn ang="0">
                <a:pos x="67" y="4"/>
              </a:cxn>
              <a:cxn ang="0">
                <a:pos x="77" y="2"/>
              </a:cxn>
              <a:cxn ang="0">
                <a:pos x="86" y="0"/>
              </a:cxn>
              <a:cxn ang="0">
                <a:pos x="96" y="0"/>
              </a:cxn>
            </a:cxnLst>
            <a:rect l="0" t="0" r="r" b="b"/>
            <a:pathLst>
              <a:path w="192" h="191">
                <a:moveTo>
                  <a:pt x="96" y="0"/>
                </a:moveTo>
                <a:lnTo>
                  <a:pt x="106" y="0"/>
                </a:lnTo>
                <a:lnTo>
                  <a:pt x="116" y="2"/>
                </a:lnTo>
                <a:lnTo>
                  <a:pt x="125" y="4"/>
                </a:lnTo>
                <a:lnTo>
                  <a:pt x="133" y="7"/>
                </a:lnTo>
                <a:lnTo>
                  <a:pt x="142" y="12"/>
                </a:lnTo>
                <a:lnTo>
                  <a:pt x="150" y="16"/>
                </a:lnTo>
                <a:lnTo>
                  <a:pt x="157" y="22"/>
                </a:lnTo>
                <a:lnTo>
                  <a:pt x="164" y="27"/>
                </a:lnTo>
                <a:lnTo>
                  <a:pt x="170" y="34"/>
                </a:lnTo>
                <a:lnTo>
                  <a:pt x="175" y="43"/>
                </a:lnTo>
                <a:lnTo>
                  <a:pt x="181" y="51"/>
                </a:lnTo>
                <a:lnTo>
                  <a:pt x="184" y="59"/>
                </a:lnTo>
                <a:lnTo>
                  <a:pt x="187" y="68"/>
                </a:lnTo>
                <a:lnTo>
                  <a:pt x="191" y="76"/>
                </a:lnTo>
                <a:lnTo>
                  <a:pt x="192" y="86"/>
                </a:lnTo>
                <a:lnTo>
                  <a:pt x="192" y="96"/>
                </a:lnTo>
                <a:lnTo>
                  <a:pt x="192" y="105"/>
                </a:lnTo>
                <a:lnTo>
                  <a:pt x="191" y="115"/>
                </a:lnTo>
                <a:lnTo>
                  <a:pt x="187" y="123"/>
                </a:lnTo>
                <a:lnTo>
                  <a:pt x="184" y="134"/>
                </a:lnTo>
                <a:lnTo>
                  <a:pt x="181" y="142"/>
                </a:lnTo>
                <a:lnTo>
                  <a:pt x="175" y="149"/>
                </a:lnTo>
                <a:lnTo>
                  <a:pt x="170" y="157"/>
                </a:lnTo>
                <a:lnTo>
                  <a:pt x="164" y="164"/>
                </a:lnTo>
                <a:lnTo>
                  <a:pt x="157" y="169"/>
                </a:lnTo>
                <a:lnTo>
                  <a:pt x="150" y="176"/>
                </a:lnTo>
                <a:lnTo>
                  <a:pt x="133" y="184"/>
                </a:lnTo>
                <a:lnTo>
                  <a:pt x="125" y="188"/>
                </a:lnTo>
                <a:lnTo>
                  <a:pt x="116" y="189"/>
                </a:lnTo>
                <a:lnTo>
                  <a:pt x="106" y="191"/>
                </a:lnTo>
                <a:lnTo>
                  <a:pt x="96" y="191"/>
                </a:lnTo>
                <a:lnTo>
                  <a:pt x="77" y="189"/>
                </a:lnTo>
                <a:lnTo>
                  <a:pt x="67" y="188"/>
                </a:lnTo>
                <a:lnTo>
                  <a:pt x="59" y="184"/>
                </a:lnTo>
                <a:lnTo>
                  <a:pt x="42" y="176"/>
                </a:lnTo>
                <a:lnTo>
                  <a:pt x="28" y="164"/>
                </a:lnTo>
                <a:lnTo>
                  <a:pt x="17" y="149"/>
                </a:lnTo>
                <a:lnTo>
                  <a:pt x="8" y="134"/>
                </a:lnTo>
                <a:lnTo>
                  <a:pt x="5" y="123"/>
                </a:lnTo>
                <a:lnTo>
                  <a:pt x="1" y="115"/>
                </a:lnTo>
                <a:lnTo>
                  <a:pt x="0" y="96"/>
                </a:lnTo>
                <a:lnTo>
                  <a:pt x="0" y="86"/>
                </a:lnTo>
                <a:lnTo>
                  <a:pt x="1" y="76"/>
                </a:lnTo>
                <a:lnTo>
                  <a:pt x="5" y="68"/>
                </a:lnTo>
                <a:lnTo>
                  <a:pt x="8" y="59"/>
                </a:lnTo>
                <a:lnTo>
                  <a:pt x="12" y="51"/>
                </a:lnTo>
                <a:lnTo>
                  <a:pt x="17" y="43"/>
                </a:lnTo>
                <a:lnTo>
                  <a:pt x="22" y="34"/>
                </a:lnTo>
                <a:lnTo>
                  <a:pt x="28" y="27"/>
                </a:lnTo>
                <a:lnTo>
                  <a:pt x="35" y="22"/>
                </a:lnTo>
                <a:lnTo>
                  <a:pt x="42" y="16"/>
                </a:lnTo>
                <a:lnTo>
                  <a:pt x="50" y="12"/>
                </a:lnTo>
                <a:lnTo>
                  <a:pt x="59" y="7"/>
                </a:lnTo>
                <a:lnTo>
                  <a:pt x="67" y="4"/>
                </a:lnTo>
                <a:lnTo>
                  <a:pt x="77" y="2"/>
                </a:lnTo>
                <a:lnTo>
                  <a:pt x="86" y="0"/>
                </a:lnTo>
                <a:lnTo>
                  <a:pt x="96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04" name="Freeform 24"/>
          <p:cNvSpPr>
            <a:spLocks/>
          </p:cNvSpPr>
          <p:nvPr/>
        </p:nvSpPr>
        <p:spPr bwMode="auto">
          <a:xfrm>
            <a:off x="3638550" y="2185988"/>
            <a:ext cx="153988" cy="1524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6" y="0"/>
              </a:cxn>
              <a:cxn ang="0">
                <a:pos x="116" y="1"/>
              </a:cxn>
              <a:cxn ang="0">
                <a:pos x="125" y="3"/>
              </a:cxn>
              <a:cxn ang="0">
                <a:pos x="133" y="7"/>
              </a:cxn>
              <a:cxn ang="0">
                <a:pos x="142" y="12"/>
              </a:cxn>
              <a:cxn ang="0">
                <a:pos x="150" y="17"/>
              </a:cxn>
              <a:cxn ang="0">
                <a:pos x="157" y="22"/>
              </a:cxn>
              <a:cxn ang="0">
                <a:pos x="164" y="27"/>
              </a:cxn>
              <a:cxn ang="0">
                <a:pos x="170" y="35"/>
              </a:cxn>
              <a:cxn ang="0">
                <a:pos x="175" y="42"/>
              </a:cxn>
              <a:cxn ang="0">
                <a:pos x="181" y="50"/>
              </a:cxn>
              <a:cxn ang="0">
                <a:pos x="184" y="59"/>
              </a:cxn>
              <a:cxn ang="0">
                <a:pos x="187" y="67"/>
              </a:cxn>
              <a:cxn ang="0">
                <a:pos x="191" y="76"/>
              </a:cxn>
              <a:cxn ang="0">
                <a:pos x="192" y="86"/>
              </a:cxn>
              <a:cxn ang="0">
                <a:pos x="192" y="96"/>
              </a:cxn>
              <a:cxn ang="0">
                <a:pos x="192" y="104"/>
              </a:cxn>
              <a:cxn ang="0">
                <a:pos x="191" y="115"/>
              </a:cxn>
              <a:cxn ang="0">
                <a:pos x="187" y="123"/>
              </a:cxn>
              <a:cxn ang="0">
                <a:pos x="184" y="133"/>
              </a:cxn>
              <a:cxn ang="0">
                <a:pos x="181" y="141"/>
              </a:cxn>
              <a:cxn ang="0">
                <a:pos x="175" y="148"/>
              </a:cxn>
              <a:cxn ang="0">
                <a:pos x="170" y="157"/>
              </a:cxn>
              <a:cxn ang="0">
                <a:pos x="164" y="163"/>
              </a:cxn>
              <a:cxn ang="0">
                <a:pos x="157" y="170"/>
              </a:cxn>
              <a:cxn ang="0">
                <a:pos x="150" y="175"/>
              </a:cxn>
              <a:cxn ang="0">
                <a:pos x="142" y="180"/>
              </a:cxn>
              <a:cxn ang="0">
                <a:pos x="133" y="184"/>
              </a:cxn>
              <a:cxn ang="0">
                <a:pos x="125" y="187"/>
              </a:cxn>
              <a:cxn ang="0">
                <a:pos x="116" y="189"/>
              </a:cxn>
              <a:cxn ang="0">
                <a:pos x="106" y="190"/>
              </a:cxn>
              <a:cxn ang="0">
                <a:pos x="96" y="192"/>
              </a:cxn>
              <a:cxn ang="0">
                <a:pos x="86" y="190"/>
              </a:cxn>
              <a:cxn ang="0">
                <a:pos x="77" y="189"/>
              </a:cxn>
              <a:cxn ang="0">
                <a:pos x="67" y="187"/>
              </a:cxn>
              <a:cxn ang="0">
                <a:pos x="59" y="184"/>
              </a:cxn>
              <a:cxn ang="0">
                <a:pos x="50" y="180"/>
              </a:cxn>
              <a:cxn ang="0">
                <a:pos x="42" y="175"/>
              </a:cxn>
              <a:cxn ang="0">
                <a:pos x="35" y="170"/>
              </a:cxn>
              <a:cxn ang="0">
                <a:pos x="28" y="163"/>
              </a:cxn>
              <a:cxn ang="0">
                <a:pos x="17" y="148"/>
              </a:cxn>
              <a:cxn ang="0">
                <a:pos x="8" y="133"/>
              </a:cxn>
              <a:cxn ang="0">
                <a:pos x="5" y="123"/>
              </a:cxn>
              <a:cxn ang="0">
                <a:pos x="1" y="115"/>
              </a:cxn>
              <a:cxn ang="0">
                <a:pos x="0" y="104"/>
              </a:cxn>
              <a:cxn ang="0">
                <a:pos x="0" y="96"/>
              </a:cxn>
              <a:cxn ang="0">
                <a:pos x="1" y="76"/>
              </a:cxn>
              <a:cxn ang="0">
                <a:pos x="5" y="67"/>
              </a:cxn>
              <a:cxn ang="0">
                <a:pos x="8" y="59"/>
              </a:cxn>
              <a:cxn ang="0">
                <a:pos x="12" y="50"/>
              </a:cxn>
              <a:cxn ang="0">
                <a:pos x="17" y="42"/>
              </a:cxn>
              <a:cxn ang="0">
                <a:pos x="28" y="27"/>
              </a:cxn>
              <a:cxn ang="0">
                <a:pos x="42" y="17"/>
              </a:cxn>
              <a:cxn ang="0">
                <a:pos x="50" y="12"/>
              </a:cxn>
              <a:cxn ang="0">
                <a:pos x="59" y="7"/>
              </a:cxn>
              <a:cxn ang="0">
                <a:pos x="67" y="3"/>
              </a:cxn>
              <a:cxn ang="0">
                <a:pos x="77" y="1"/>
              </a:cxn>
              <a:cxn ang="0">
                <a:pos x="96" y="0"/>
              </a:cxn>
            </a:cxnLst>
            <a:rect l="0" t="0" r="r" b="b"/>
            <a:pathLst>
              <a:path w="192" h="192">
                <a:moveTo>
                  <a:pt x="96" y="0"/>
                </a:moveTo>
                <a:lnTo>
                  <a:pt x="106" y="0"/>
                </a:lnTo>
                <a:lnTo>
                  <a:pt x="116" y="1"/>
                </a:lnTo>
                <a:lnTo>
                  <a:pt x="125" y="3"/>
                </a:lnTo>
                <a:lnTo>
                  <a:pt x="133" y="7"/>
                </a:lnTo>
                <a:lnTo>
                  <a:pt x="142" y="12"/>
                </a:lnTo>
                <a:lnTo>
                  <a:pt x="150" y="17"/>
                </a:lnTo>
                <a:lnTo>
                  <a:pt x="157" y="22"/>
                </a:lnTo>
                <a:lnTo>
                  <a:pt x="164" y="27"/>
                </a:lnTo>
                <a:lnTo>
                  <a:pt x="170" y="35"/>
                </a:lnTo>
                <a:lnTo>
                  <a:pt x="175" y="42"/>
                </a:lnTo>
                <a:lnTo>
                  <a:pt x="181" y="50"/>
                </a:lnTo>
                <a:lnTo>
                  <a:pt x="184" y="59"/>
                </a:lnTo>
                <a:lnTo>
                  <a:pt x="187" y="67"/>
                </a:lnTo>
                <a:lnTo>
                  <a:pt x="191" y="76"/>
                </a:lnTo>
                <a:lnTo>
                  <a:pt x="192" y="86"/>
                </a:lnTo>
                <a:lnTo>
                  <a:pt x="192" y="96"/>
                </a:lnTo>
                <a:lnTo>
                  <a:pt x="192" y="104"/>
                </a:lnTo>
                <a:lnTo>
                  <a:pt x="191" y="115"/>
                </a:lnTo>
                <a:lnTo>
                  <a:pt x="187" y="123"/>
                </a:lnTo>
                <a:lnTo>
                  <a:pt x="184" y="133"/>
                </a:lnTo>
                <a:lnTo>
                  <a:pt x="181" y="141"/>
                </a:lnTo>
                <a:lnTo>
                  <a:pt x="175" y="148"/>
                </a:lnTo>
                <a:lnTo>
                  <a:pt x="170" y="157"/>
                </a:lnTo>
                <a:lnTo>
                  <a:pt x="164" y="163"/>
                </a:lnTo>
                <a:lnTo>
                  <a:pt x="157" y="170"/>
                </a:lnTo>
                <a:lnTo>
                  <a:pt x="150" y="175"/>
                </a:lnTo>
                <a:lnTo>
                  <a:pt x="142" y="180"/>
                </a:lnTo>
                <a:lnTo>
                  <a:pt x="133" y="184"/>
                </a:lnTo>
                <a:lnTo>
                  <a:pt x="125" y="187"/>
                </a:lnTo>
                <a:lnTo>
                  <a:pt x="116" y="189"/>
                </a:lnTo>
                <a:lnTo>
                  <a:pt x="106" y="190"/>
                </a:lnTo>
                <a:lnTo>
                  <a:pt x="96" y="192"/>
                </a:lnTo>
                <a:lnTo>
                  <a:pt x="86" y="190"/>
                </a:lnTo>
                <a:lnTo>
                  <a:pt x="77" y="189"/>
                </a:lnTo>
                <a:lnTo>
                  <a:pt x="67" y="187"/>
                </a:lnTo>
                <a:lnTo>
                  <a:pt x="59" y="184"/>
                </a:lnTo>
                <a:lnTo>
                  <a:pt x="50" y="180"/>
                </a:lnTo>
                <a:lnTo>
                  <a:pt x="42" y="175"/>
                </a:lnTo>
                <a:lnTo>
                  <a:pt x="35" y="170"/>
                </a:lnTo>
                <a:lnTo>
                  <a:pt x="28" y="163"/>
                </a:lnTo>
                <a:lnTo>
                  <a:pt x="17" y="148"/>
                </a:lnTo>
                <a:lnTo>
                  <a:pt x="8" y="133"/>
                </a:lnTo>
                <a:lnTo>
                  <a:pt x="5" y="123"/>
                </a:lnTo>
                <a:lnTo>
                  <a:pt x="1" y="115"/>
                </a:lnTo>
                <a:lnTo>
                  <a:pt x="0" y="104"/>
                </a:lnTo>
                <a:lnTo>
                  <a:pt x="0" y="96"/>
                </a:lnTo>
                <a:lnTo>
                  <a:pt x="1" y="76"/>
                </a:lnTo>
                <a:lnTo>
                  <a:pt x="5" y="67"/>
                </a:lnTo>
                <a:lnTo>
                  <a:pt x="8" y="59"/>
                </a:lnTo>
                <a:lnTo>
                  <a:pt x="12" y="50"/>
                </a:lnTo>
                <a:lnTo>
                  <a:pt x="17" y="42"/>
                </a:lnTo>
                <a:lnTo>
                  <a:pt x="28" y="27"/>
                </a:lnTo>
                <a:lnTo>
                  <a:pt x="42" y="17"/>
                </a:lnTo>
                <a:lnTo>
                  <a:pt x="50" y="12"/>
                </a:lnTo>
                <a:lnTo>
                  <a:pt x="59" y="7"/>
                </a:lnTo>
                <a:lnTo>
                  <a:pt x="67" y="3"/>
                </a:lnTo>
                <a:lnTo>
                  <a:pt x="77" y="1"/>
                </a:lnTo>
                <a:lnTo>
                  <a:pt x="9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05" name="Freeform 25"/>
          <p:cNvSpPr>
            <a:spLocks/>
          </p:cNvSpPr>
          <p:nvPr/>
        </p:nvSpPr>
        <p:spPr bwMode="auto">
          <a:xfrm>
            <a:off x="3638550" y="2185988"/>
            <a:ext cx="153988" cy="1524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6" y="0"/>
              </a:cxn>
              <a:cxn ang="0">
                <a:pos x="116" y="1"/>
              </a:cxn>
              <a:cxn ang="0">
                <a:pos x="125" y="3"/>
              </a:cxn>
              <a:cxn ang="0">
                <a:pos x="133" y="7"/>
              </a:cxn>
              <a:cxn ang="0">
                <a:pos x="142" y="12"/>
              </a:cxn>
              <a:cxn ang="0">
                <a:pos x="150" y="17"/>
              </a:cxn>
              <a:cxn ang="0">
                <a:pos x="157" y="22"/>
              </a:cxn>
              <a:cxn ang="0">
                <a:pos x="164" y="27"/>
              </a:cxn>
              <a:cxn ang="0">
                <a:pos x="170" y="35"/>
              </a:cxn>
              <a:cxn ang="0">
                <a:pos x="175" y="42"/>
              </a:cxn>
              <a:cxn ang="0">
                <a:pos x="181" y="50"/>
              </a:cxn>
              <a:cxn ang="0">
                <a:pos x="184" y="59"/>
              </a:cxn>
              <a:cxn ang="0">
                <a:pos x="187" y="67"/>
              </a:cxn>
              <a:cxn ang="0">
                <a:pos x="191" y="76"/>
              </a:cxn>
              <a:cxn ang="0">
                <a:pos x="192" y="86"/>
              </a:cxn>
              <a:cxn ang="0">
                <a:pos x="192" y="96"/>
              </a:cxn>
              <a:cxn ang="0">
                <a:pos x="192" y="104"/>
              </a:cxn>
              <a:cxn ang="0">
                <a:pos x="191" y="115"/>
              </a:cxn>
              <a:cxn ang="0">
                <a:pos x="187" y="123"/>
              </a:cxn>
              <a:cxn ang="0">
                <a:pos x="184" y="133"/>
              </a:cxn>
              <a:cxn ang="0">
                <a:pos x="181" y="141"/>
              </a:cxn>
              <a:cxn ang="0">
                <a:pos x="175" y="148"/>
              </a:cxn>
              <a:cxn ang="0">
                <a:pos x="170" y="157"/>
              </a:cxn>
              <a:cxn ang="0">
                <a:pos x="164" y="163"/>
              </a:cxn>
              <a:cxn ang="0">
                <a:pos x="157" y="170"/>
              </a:cxn>
              <a:cxn ang="0">
                <a:pos x="150" y="175"/>
              </a:cxn>
              <a:cxn ang="0">
                <a:pos x="142" y="180"/>
              </a:cxn>
              <a:cxn ang="0">
                <a:pos x="133" y="184"/>
              </a:cxn>
              <a:cxn ang="0">
                <a:pos x="125" y="187"/>
              </a:cxn>
              <a:cxn ang="0">
                <a:pos x="116" y="189"/>
              </a:cxn>
              <a:cxn ang="0">
                <a:pos x="106" y="190"/>
              </a:cxn>
              <a:cxn ang="0">
                <a:pos x="96" y="192"/>
              </a:cxn>
              <a:cxn ang="0">
                <a:pos x="86" y="190"/>
              </a:cxn>
              <a:cxn ang="0">
                <a:pos x="77" y="189"/>
              </a:cxn>
              <a:cxn ang="0">
                <a:pos x="67" y="187"/>
              </a:cxn>
              <a:cxn ang="0">
                <a:pos x="59" y="184"/>
              </a:cxn>
              <a:cxn ang="0">
                <a:pos x="50" y="180"/>
              </a:cxn>
              <a:cxn ang="0">
                <a:pos x="42" y="175"/>
              </a:cxn>
              <a:cxn ang="0">
                <a:pos x="35" y="170"/>
              </a:cxn>
              <a:cxn ang="0">
                <a:pos x="28" y="163"/>
              </a:cxn>
              <a:cxn ang="0">
                <a:pos x="17" y="148"/>
              </a:cxn>
              <a:cxn ang="0">
                <a:pos x="8" y="133"/>
              </a:cxn>
              <a:cxn ang="0">
                <a:pos x="5" y="123"/>
              </a:cxn>
              <a:cxn ang="0">
                <a:pos x="1" y="115"/>
              </a:cxn>
              <a:cxn ang="0">
                <a:pos x="0" y="104"/>
              </a:cxn>
              <a:cxn ang="0">
                <a:pos x="0" y="96"/>
              </a:cxn>
              <a:cxn ang="0">
                <a:pos x="1" y="76"/>
              </a:cxn>
              <a:cxn ang="0">
                <a:pos x="5" y="67"/>
              </a:cxn>
              <a:cxn ang="0">
                <a:pos x="8" y="59"/>
              </a:cxn>
              <a:cxn ang="0">
                <a:pos x="12" y="50"/>
              </a:cxn>
              <a:cxn ang="0">
                <a:pos x="17" y="42"/>
              </a:cxn>
              <a:cxn ang="0">
                <a:pos x="28" y="27"/>
              </a:cxn>
              <a:cxn ang="0">
                <a:pos x="42" y="17"/>
              </a:cxn>
              <a:cxn ang="0">
                <a:pos x="50" y="12"/>
              </a:cxn>
              <a:cxn ang="0">
                <a:pos x="59" y="7"/>
              </a:cxn>
              <a:cxn ang="0">
                <a:pos x="67" y="3"/>
              </a:cxn>
              <a:cxn ang="0">
                <a:pos x="77" y="1"/>
              </a:cxn>
              <a:cxn ang="0">
                <a:pos x="96" y="0"/>
              </a:cxn>
            </a:cxnLst>
            <a:rect l="0" t="0" r="r" b="b"/>
            <a:pathLst>
              <a:path w="192" h="192">
                <a:moveTo>
                  <a:pt x="96" y="0"/>
                </a:moveTo>
                <a:lnTo>
                  <a:pt x="106" y="0"/>
                </a:lnTo>
                <a:lnTo>
                  <a:pt x="116" y="1"/>
                </a:lnTo>
                <a:lnTo>
                  <a:pt x="125" y="3"/>
                </a:lnTo>
                <a:lnTo>
                  <a:pt x="133" y="7"/>
                </a:lnTo>
                <a:lnTo>
                  <a:pt x="142" y="12"/>
                </a:lnTo>
                <a:lnTo>
                  <a:pt x="150" y="17"/>
                </a:lnTo>
                <a:lnTo>
                  <a:pt x="157" y="22"/>
                </a:lnTo>
                <a:lnTo>
                  <a:pt x="164" y="27"/>
                </a:lnTo>
                <a:lnTo>
                  <a:pt x="170" y="35"/>
                </a:lnTo>
                <a:lnTo>
                  <a:pt x="175" y="42"/>
                </a:lnTo>
                <a:lnTo>
                  <a:pt x="181" y="50"/>
                </a:lnTo>
                <a:lnTo>
                  <a:pt x="184" y="59"/>
                </a:lnTo>
                <a:lnTo>
                  <a:pt x="187" y="67"/>
                </a:lnTo>
                <a:lnTo>
                  <a:pt x="191" y="76"/>
                </a:lnTo>
                <a:lnTo>
                  <a:pt x="192" y="86"/>
                </a:lnTo>
                <a:lnTo>
                  <a:pt x="192" y="96"/>
                </a:lnTo>
                <a:lnTo>
                  <a:pt x="192" y="104"/>
                </a:lnTo>
                <a:lnTo>
                  <a:pt x="191" y="115"/>
                </a:lnTo>
                <a:lnTo>
                  <a:pt x="187" y="123"/>
                </a:lnTo>
                <a:lnTo>
                  <a:pt x="184" y="133"/>
                </a:lnTo>
                <a:lnTo>
                  <a:pt x="181" y="141"/>
                </a:lnTo>
                <a:lnTo>
                  <a:pt x="175" y="148"/>
                </a:lnTo>
                <a:lnTo>
                  <a:pt x="170" y="157"/>
                </a:lnTo>
                <a:lnTo>
                  <a:pt x="164" y="163"/>
                </a:lnTo>
                <a:lnTo>
                  <a:pt x="157" y="170"/>
                </a:lnTo>
                <a:lnTo>
                  <a:pt x="150" y="175"/>
                </a:lnTo>
                <a:lnTo>
                  <a:pt x="142" y="180"/>
                </a:lnTo>
                <a:lnTo>
                  <a:pt x="133" y="184"/>
                </a:lnTo>
                <a:lnTo>
                  <a:pt x="125" y="187"/>
                </a:lnTo>
                <a:lnTo>
                  <a:pt x="116" y="189"/>
                </a:lnTo>
                <a:lnTo>
                  <a:pt x="106" y="190"/>
                </a:lnTo>
                <a:lnTo>
                  <a:pt x="96" y="192"/>
                </a:lnTo>
                <a:lnTo>
                  <a:pt x="86" y="190"/>
                </a:lnTo>
                <a:lnTo>
                  <a:pt x="77" y="189"/>
                </a:lnTo>
                <a:lnTo>
                  <a:pt x="67" y="187"/>
                </a:lnTo>
                <a:lnTo>
                  <a:pt x="59" y="184"/>
                </a:lnTo>
                <a:lnTo>
                  <a:pt x="50" y="180"/>
                </a:lnTo>
                <a:lnTo>
                  <a:pt x="42" y="175"/>
                </a:lnTo>
                <a:lnTo>
                  <a:pt x="35" y="170"/>
                </a:lnTo>
                <a:lnTo>
                  <a:pt x="28" y="163"/>
                </a:lnTo>
                <a:lnTo>
                  <a:pt x="17" y="148"/>
                </a:lnTo>
                <a:lnTo>
                  <a:pt x="8" y="133"/>
                </a:lnTo>
                <a:lnTo>
                  <a:pt x="5" y="123"/>
                </a:lnTo>
                <a:lnTo>
                  <a:pt x="1" y="115"/>
                </a:lnTo>
                <a:lnTo>
                  <a:pt x="0" y="104"/>
                </a:lnTo>
                <a:lnTo>
                  <a:pt x="0" y="96"/>
                </a:lnTo>
                <a:lnTo>
                  <a:pt x="1" y="76"/>
                </a:lnTo>
                <a:lnTo>
                  <a:pt x="5" y="67"/>
                </a:lnTo>
                <a:lnTo>
                  <a:pt x="8" y="59"/>
                </a:lnTo>
                <a:lnTo>
                  <a:pt x="12" y="50"/>
                </a:lnTo>
                <a:lnTo>
                  <a:pt x="17" y="42"/>
                </a:lnTo>
                <a:lnTo>
                  <a:pt x="28" y="27"/>
                </a:lnTo>
                <a:lnTo>
                  <a:pt x="42" y="17"/>
                </a:lnTo>
                <a:lnTo>
                  <a:pt x="50" y="12"/>
                </a:lnTo>
                <a:lnTo>
                  <a:pt x="59" y="7"/>
                </a:lnTo>
                <a:lnTo>
                  <a:pt x="67" y="3"/>
                </a:lnTo>
                <a:lnTo>
                  <a:pt x="77" y="1"/>
                </a:lnTo>
                <a:lnTo>
                  <a:pt x="96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9706" name="AutoShape 26"/>
          <p:cNvSpPr>
            <a:spLocks noChangeArrowheads="1"/>
          </p:cNvSpPr>
          <p:nvPr/>
        </p:nvSpPr>
        <p:spPr bwMode="auto">
          <a:xfrm rot="10722632">
            <a:off x="5295900" y="4648200"/>
            <a:ext cx="330200" cy="1295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08" name="AutoShape 28"/>
          <p:cNvSpPr>
            <a:spLocks noChangeArrowheads="1"/>
          </p:cNvSpPr>
          <p:nvPr/>
        </p:nvSpPr>
        <p:spPr bwMode="auto">
          <a:xfrm>
            <a:off x="5245100" y="2019300"/>
            <a:ext cx="190500" cy="787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09" name="AutoShape 29"/>
          <p:cNvSpPr>
            <a:spLocks noChangeArrowheads="1"/>
          </p:cNvSpPr>
          <p:nvPr/>
        </p:nvSpPr>
        <p:spPr bwMode="auto">
          <a:xfrm>
            <a:off x="2273300" y="3416300"/>
            <a:ext cx="1231900" cy="177800"/>
          </a:xfrm>
          <a:prstGeom prst="parallelogram">
            <a:avLst>
              <a:gd name="adj" fmla="val 482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10" name="AutoShape 30"/>
          <p:cNvSpPr>
            <a:spLocks noChangeArrowheads="1"/>
          </p:cNvSpPr>
          <p:nvPr/>
        </p:nvSpPr>
        <p:spPr bwMode="auto">
          <a:xfrm rot="-16298557">
            <a:off x="6326981" y="3909219"/>
            <a:ext cx="144463" cy="1495425"/>
          </a:xfrm>
          <a:prstGeom prst="parallelogram">
            <a:avLst>
              <a:gd name="adj" fmla="val 18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11" name="AutoShape 31"/>
          <p:cNvSpPr>
            <a:spLocks noChangeArrowheads="1"/>
          </p:cNvSpPr>
          <p:nvPr/>
        </p:nvSpPr>
        <p:spPr bwMode="auto">
          <a:xfrm rot="-16298557">
            <a:off x="4553744" y="2094707"/>
            <a:ext cx="173037" cy="1225550"/>
          </a:xfrm>
          <a:prstGeom prst="parallelogram">
            <a:avLst>
              <a:gd name="adj" fmla="val 18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12" name="AutoShape 32"/>
          <p:cNvSpPr>
            <a:spLocks noChangeArrowheads="1"/>
          </p:cNvSpPr>
          <p:nvPr/>
        </p:nvSpPr>
        <p:spPr bwMode="auto">
          <a:xfrm rot="-11779748">
            <a:off x="7031038" y="2943225"/>
            <a:ext cx="142875" cy="458788"/>
          </a:xfrm>
          <a:prstGeom prst="parallelogram">
            <a:avLst>
              <a:gd name="adj" fmla="val 18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13" name="AutoShape 33"/>
          <p:cNvSpPr>
            <a:spLocks noChangeArrowheads="1"/>
          </p:cNvSpPr>
          <p:nvPr/>
        </p:nvSpPr>
        <p:spPr bwMode="auto">
          <a:xfrm rot="-10017875">
            <a:off x="3249613" y="3689350"/>
            <a:ext cx="123825" cy="623888"/>
          </a:xfrm>
          <a:prstGeom prst="parallelogram">
            <a:avLst>
              <a:gd name="adj" fmla="val 18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39714" name="AutoShape 34"/>
          <p:cNvSpPr>
            <a:spLocks noChangeArrowheads="1"/>
          </p:cNvSpPr>
          <p:nvPr/>
        </p:nvSpPr>
        <p:spPr bwMode="auto">
          <a:xfrm flipH="1">
            <a:off x="7518400" y="3429000"/>
            <a:ext cx="1231900" cy="177800"/>
          </a:xfrm>
          <a:prstGeom prst="parallelogram">
            <a:avLst>
              <a:gd name="adj" fmla="val 482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3517900"/>
            <a:ext cx="3524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9" name="Text Box 39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5225" y="153988"/>
            <a:ext cx="2628900" cy="428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00"/>
                </a:solidFill>
                <a:latin typeface="Arial" charset="0"/>
              </a:rPr>
              <a:t>Κυκλική κίνηση;</a:t>
            </a:r>
            <a:r>
              <a:rPr lang="en-US" sz="2400">
                <a:solidFill>
                  <a:srgbClr val="990000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990000"/>
                </a:solidFill>
                <a:latin typeface="Arial" charset="0"/>
              </a:rPr>
            </a:br>
            <a:endParaRPr lang="en-US" sz="4000"/>
          </a:p>
        </p:txBody>
      </p:sp>
      <p:sp>
        <p:nvSpPr>
          <p:cNvPr id="841731" name="AutoShape 3"/>
          <p:cNvSpPr>
            <a:spLocks noChangeArrowheads="1"/>
          </p:cNvSpPr>
          <p:nvPr/>
        </p:nvSpPr>
        <p:spPr bwMode="auto">
          <a:xfrm rot="10775712">
            <a:off x="3511550" y="1477963"/>
            <a:ext cx="3721100" cy="46831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shade val="7607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732" name="AutoShape 4"/>
          <p:cNvSpPr>
            <a:spLocks noChangeArrowheads="1"/>
          </p:cNvSpPr>
          <p:nvPr/>
        </p:nvSpPr>
        <p:spPr bwMode="auto">
          <a:xfrm rot="10795530">
            <a:off x="1839913" y="2882900"/>
            <a:ext cx="7278687" cy="1471613"/>
          </a:xfrm>
          <a:custGeom>
            <a:avLst/>
            <a:gdLst>
              <a:gd name="G0" fmla="+- 1420 0 0"/>
              <a:gd name="G1" fmla="+- 21600 0 1420"/>
              <a:gd name="G2" fmla="*/ 1420 1 2"/>
              <a:gd name="G3" fmla="+- 21600 0 G2"/>
              <a:gd name="G4" fmla="+/ 1420 21600 2"/>
              <a:gd name="G5" fmla="+/ G1 0 2"/>
              <a:gd name="G6" fmla="*/ 21600 21600 1420"/>
              <a:gd name="G7" fmla="*/ G6 1 2"/>
              <a:gd name="G8" fmla="+- 21600 0 G7"/>
              <a:gd name="G9" fmla="*/ 21600 1 2"/>
              <a:gd name="G10" fmla="+- 1420 0 G9"/>
              <a:gd name="G11" fmla="?: G10 G8 0"/>
              <a:gd name="G12" fmla="?: G10 G7 21600"/>
              <a:gd name="T0" fmla="*/ 20890 w 21600"/>
              <a:gd name="T1" fmla="*/ 10800 h 21600"/>
              <a:gd name="T2" fmla="*/ 10800 w 21600"/>
              <a:gd name="T3" fmla="*/ 21600 h 21600"/>
              <a:gd name="T4" fmla="*/ 710 w 21600"/>
              <a:gd name="T5" fmla="*/ 10800 h 21600"/>
              <a:gd name="T6" fmla="*/ 10800 w 21600"/>
              <a:gd name="T7" fmla="*/ 0 h 21600"/>
              <a:gd name="T8" fmla="*/ 2510 w 21600"/>
              <a:gd name="T9" fmla="*/ 2510 h 21600"/>
              <a:gd name="T10" fmla="*/ 19090 w 21600"/>
              <a:gd name="T11" fmla="*/ 1909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420" y="21600"/>
                </a:lnTo>
                <a:lnTo>
                  <a:pt x="201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shade val="7607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733" name="Oval 5"/>
          <p:cNvSpPr>
            <a:spLocks noChangeArrowheads="1"/>
          </p:cNvSpPr>
          <p:nvPr/>
        </p:nvSpPr>
        <p:spPr bwMode="auto">
          <a:xfrm>
            <a:off x="2882900" y="2451100"/>
            <a:ext cx="5130800" cy="227330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shade val="75686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734" name="Oval 6"/>
          <p:cNvSpPr>
            <a:spLocks noChangeArrowheads="1"/>
          </p:cNvSpPr>
          <p:nvPr/>
        </p:nvSpPr>
        <p:spPr bwMode="auto">
          <a:xfrm>
            <a:off x="4965700" y="3276600"/>
            <a:ext cx="825500" cy="4953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735" name="Line 7"/>
          <p:cNvSpPr>
            <a:spLocks noChangeShapeType="1"/>
          </p:cNvSpPr>
          <p:nvPr/>
        </p:nvSpPr>
        <p:spPr bwMode="auto">
          <a:xfrm>
            <a:off x="7289800" y="4267200"/>
            <a:ext cx="0" cy="812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736" name="AutoShape 8"/>
          <p:cNvSpPr>
            <a:spLocks noChangeArrowheads="1"/>
          </p:cNvSpPr>
          <p:nvPr/>
        </p:nvSpPr>
        <p:spPr bwMode="auto">
          <a:xfrm rot="10722632">
            <a:off x="5194300" y="4826000"/>
            <a:ext cx="330200" cy="1295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738" name="AutoShape 10"/>
          <p:cNvSpPr>
            <a:spLocks noChangeArrowheads="1"/>
          </p:cNvSpPr>
          <p:nvPr/>
        </p:nvSpPr>
        <p:spPr bwMode="auto">
          <a:xfrm>
            <a:off x="5283200" y="1524000"/>
            <a:ext cx="152400" cy="901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41739" name="AutoShape 11"/>
          <p:cNvSpPr>
            <a:spLocks noChangeArrowheads="1"/>
          </p:cNvSpPr>
          <p:nvPr/>
        </p:nvSpPr>
        <p:spPr bwMode="auto">
          <a:xfrm>
            <a:off x="2120900" y="3390900"/>
            <a:ext cx="876300" cy="152400"/>
          </a:xfrm>
          <a:prstGeom prst="parallelogram">
            <a:avLst>
              <a:gd name="adj" fmla="val 400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417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0" y="3467100"/>
            <a:ext cx="787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41763" name="Group 35"/>
          <p:cNvGrpSpPr>
            <a:grpSpLocks/>
          </p:cNvGrpSpPr>
          <p:nvPr/>
        </p:nvGrpSpPr>
        <p:grpSpPr bwMode="auto">
          <a:xfrm rot="-2000855">
            <a:off x="5551488" y="4475163"/>
            <a:ext cx="1096962" cy="1239837"/>
            <a:chOff x="675" y="1072"/>
            <a:chExt cx="768" cy="868"/>
          </a:xfrm>
        </p:grpSpPr>
        <p:sp>
          <p:nvSpPr>
            <p:cNvPr id="841764" name="Freeform 36"/>
            <p:cNvSpPr>
              <a:spLocks/>
            </p:cNvSpPr>
            <p:nvPr/>
          </p:nvSpPr>
          <p:spPr bwMode="auto">
            <a:xfrm>
              <a:off x="676" y="1131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0"/>
                </a:cxn>
                <a:cxn ang="0">
                  <a:pos x="159" y="550"/>
                </a:cxn>
                <a:cxn ang="0">
                  <a:pos x="167" y="500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3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1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2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6"/>
                </a:cxn>
                <a:cxn ang="0">
                  <a:pos x="311" y="180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0"/>
                  </a:lnTo>
                  <a:lnTo>
                    <a:pt x="158" y="576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500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7"/>
                  </a:lnTo>
                  <a:lnTo>
                    <a:pt x="237" y="353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1"/>
                  </a:lnTo>
                  <a:lnTo>
                    <a:pt x="400" y="200"/>
                  </a:lnTo>
                  <a:lnTo>
                    <a:pt x="431" y="180"/>
                  </a:lnTo>
                  <a:lnTo>
                    <a:pt x="463" y="161"/>
                  </a:lnTo>
                  <a:lnTo>
                    <a:pt x="496" y="142"/>
                  </a:lnTo>
                  <a:lnTo>
                    <a:pt x="533" y="123"/>
                  </a:lnTo>
                  <a:lnTo>
                    <a:pt x="569" y="105"/>
                  </a:lnTo>
                  <a:lnTo>
                    <a:pt x="608" y="89"/>
                  </a:lnTo>
                  <a:lnTo>
                    <a:pt x="648" y="72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7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6"/>
                  </a:lnTo>
                  <a:lnTo>
                    <a:pt x="350" y="157"/>
                  </a:lnTo>
                  <a:lnTo>
                    <a:pt x="311" y="180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8"/>
                  </a:lnTo>
                  <a:lnTo>
                    <a:pt x="25" y="462"/>
                  </a:lnTo>
                  <a:lnTo>
                    <a:pt x="17" y="487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4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65" name="Freeform 37"/>
            <p:cNvSpPr>
              <a:spLocks/>
            </p:cNvSpPr>
            <p:nvPr/>
          </p:nvSpPr>
          <p:spPr bwMode="auto">
            <a:xfrm>
              <a:off x="675" y="1657"/>
              <a:ext cx="59" cy="2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2" y="74"/>
                </a:cxn>
                <a:cxn ang="0">
                  <a:pos x="6" y="99"/>
                </a:cxn>
                <a:cxn ang="0">
                  <a:pos x="11" y="124"/>
                </a:cxn>
                <a:cxn ang="0">
                  <a:pos x="18" y="149"/>
                </a:cxn>
                <a:cxn ang="0">
                  <a:pos x="26" y="174"/>
                </a:cxn>
                <a:cxn ang="0">
                  <a:pos x="35" y="199"/>
                </a:cxn>
                <a:cxn ang="0">
                  <a:pos x="46" y="224"/>
                </a:cxn>
                <a:cxn ang="0">
                  <a:pos x="58" y="249"/>
                </a:cxn>
                <a:cxn ang="0">
                  <a:pos x="59" y="224"/>
                </a:cxn>
                <a:cxn ang="0">
                  <a:pos x="48" y="199"/>
                </a:cxn>
                <a:cxn ang="0">
                  <a:pos x="36" y="174"/>
                </a:cxn>
                <a:cxn ang="0">
                  <a:pos x="27" y="149"/>
                </a:cxn>
                <a:cxn ang="0">
                  <a:pos x="19" y="124"/>
                </a:cxn>
                <a:cxn ang="0">
                  <a:pos x="12" y="99"/>
                </a:cxn>
                <a:cxn ang="0">
                  <a:pos x="7" y="74"/>
                </a:cxn>
                <a:cxn ang="0">
                  <a:pos x="3" y="50"/>
                </a:cxn>
                <a:cxn ang="0">
                  <a:pos x="1" y="25"/>
                </a:cxn>
                <a:cxn ang="0">
                  <a:pos x="1" y="0"/>
                </a:cxn>
              </a:cxnLst>
              <a:rect l="0" t="0" r="r" b="b"/>
              <a:pathLst>
                <a:path w="59" h="249">
                  <a:moveTo>
                    <a:pt x="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2" y="74"/>
                  </a:lnTo>
                  <a:lnTo>
                    <a:pt x="6" y="99"/>
                  </a:lnTo>
                  <a:lnTo>
                    <a:pt x="11" y="124"/>
                  </a:lnTo>
                  <a:lnTo>
                    <a:pt x="18" y="149"/>
                  </a:lnTo>
                  <a:lnTo>
                    <a:pt x="26" y="174"/>
                  </a:lnTo>
                  <a:lnTo>
                    <a:pt x="35" y="199"/>
                  </a:lnTo>
                  <a:lnTo>
                    <a:pt x="46" y="224"/>
                  </a:lnTo>
                  <a:lnTo>
                    <a:pt x="58" y="249"/>
                  </a:lnTo>
                  <a:lnTo>
                    <a:pt x="59" y="224"/>
                  </a:lnTo>
                  <a:lnTo>
                    <a:pt x="48" y="199"/>
                  </a:lnTo>
                  <a:lnTo>
                    <a:pt x="36" y="174"/>
                  </a:lnTo>
                  <a:lnTo>
                    <a:pt x="27" y="149"/>
                  </a:lnTo>
                  <a:lnTo>
                    <a:pt x="19" y="124"/>
                  </a:lnTo>
                  <a:lnTo>
                    <a:pt x="12" y="99"/>
                  </a:lnTo>
                  <a:lnTo>
                    <a:pt x="7" y="74"/>
                  </a:lnTo>
                  <a:lnTo>
                    <a:pt x="3" y="50"/>
                  </a:lnTo>
                  <a:lnTo>
                    <a:pt x="1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66" name="Freeform 38"/>
            <p:cNvSpPr>
              <a:spLocks/>
            </p:cNvSpPr>
            <p:nvPr/>
          </p:nvSpPr>
          <p:spPr bwMode="auto">
            <a:xfrm>
              <a:off x="733" y="1881"/>
              <a:ext cx="182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181" y="25"/>
                </a:cxn>
                <a:cxn ang="0">
                  <a:pos x="182" y="0"/>
                </a:cxn>
                <a:cxn ang="0">
                  <a:pos x="1" y="0"/>
                </a:cxn>
              </a:cxnLst>
              <a:rect l="0" t="0" r="r" b="b"/>
              <a:pathLst>
                <a:path w="182" h="25">
                  <a:moveTo>
                    <a:pt x="1" y="0"/>
                  </a:moveTo>
                  <a:lnTo>
                    <a:pt x="0" y="25"/>
                  </a:lnTo>
                  <a:lnTo>
                    <a:pt x="181" y="25"/>
                  </a:lnTo>
                  <a:lnTo>
                    <a:pt x="1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67" name="Freeform 39"/>
            <p:cNvSpPr>
              <a:spLocks/>
            </p:cNvSpPr>
            <p:nvPr/>
          </p:nvSpPr>
          <p:spPr bwMode="auto">
            <a:xfrm>
              <a:off x="1210" y="1088"/>
              <a:ext cx="62" cy="5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"/>
                </a:cxn>
                <a:cxn ang="0">
                  <a:pos x="61" y="58"/>
                </a:cxn>
                <a:cxn ang="0">
                  <a:pos x="62" y="33"/>
                </a:cxn>
                <a:cxn ang="0">
                  <a:pos x="1" y="0"/>
                </a:cxn>
              </a:cxnLst>
              <a:rect l="0" t="0" r="r" b="b"/>
              <a:pathLst>
                <a:path w="62" h="58">
                  <a:moveTo>
                    <a:pt x="1" y="0"/>
                  </a:moveTo>
                  <a:lnTo>
                    <a:pt x="0" y="26"/>
                  </a:lnTo>
                  <a:lnTo>
                    <a:pt x="61" y="58"/>
                  </a:lnTo>
                  <a:lnTo>
                    <a:pt x="62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68" name="Freeform 40"/>
            <p:cNvSpPr>
              <a:spLocks/>
            </p:cNvSpPr>
            <p:nvPr/>
          </p:nvSpPr>
          <p:spPr bwMode="auto">
            <a:xfrm>
              <a:off x="832" y="1145"/>
              <a:ext cx="492" cy="526"/>
            </a:xfrm>
            <a:custGeom>
              <a:avLst/>
              <a:gdLst/>
              <a:ahLst/>
              <a:cxnLst>
                <a:cxn ang="0">
                  <a:pos x="2" y="502"/>
                </a:cxn>
                <a:cxn ang="0">
                  <a:pos x="0" y="526"/>
                </a:cxn>
                <a:cxn ang="0">
                  <a:pos x="2" y="502"/>
                </a:cxn>
                <a:cxn ang="0">
                  <a:pos x="5" y="475"/>
                </a:cxn>
                <a:cxn ang="0">
                  <a:pos x="10" y="451"/>
                </a:cxn>
                <a:cxn ang="0">
                  <a:pos x="16" y="426"/>
                </a:cxn>
                <a:cxn ang="0">
                  <a:pos x="25" y="401"/>
                </a:cxn>
                <a:cxn ang="0">
                  <a:pos x="36" y="377"/>
                </a:cxn>
                <a:cxn ang="0">
                  <a:pos x="49" y="352"/>
                </a:cxn>
                <a:cxn ang="0">
                  <a:pos x="63" y="328"/>
                </a:cxn>
                <a:cxn ang="0">
                  <a:pos x="79" y="304"/>
                </a:cxn>
                <a:cxn ang="0">
                  <a:pos x="97" y="282"/>
                </a:cxn>
                <a:cxn ang="0">
                  <a:pos x="117" y="259"/>
                </a:cxn>
                <a:cxn ang="0">
                  <a:pos x="139" y="236"/>
                </a:cxn>
                <a:cxn ang="0">
                  <a:pos x="162" y="215"/>
                </a:cxn>
                <a:cxn ang="0">
                  <a:pos x="187" y="193"/>
                </a:cxn>
                <a:cxn ang="0">
                  <a:pos x="215" y="173"/>
                </a:cxn>
                <a:cxn ang="0">
                  <a:pos x="243" y="152"/>
                </a:cxn>
                <a:cxn ang="0">
                  <a:pos x="273" y="132"/>
                </a:cxn>
                <a:cxn ang="0">
                  <a:pos x="305" y="113"/>
                </a:cxn>
                <a:cxn ang="0">
                  <a:pos x="339" y="94"/>
                </a:cxn>
                <a:cxn ang="0">
                  <a:pos x="374" y="75"/>
                </a:cxn>
                <a:cxn ang="0">
                  <a:pos x="412" y="58"/>
                </a:cxn>
                <a:cxn ang="0">
                  <a:pos x="450" y="41"/>
                </a:cxn>
                <a:cxn ang="0">
                  <a:pos x="491" y="24"/>
                </a:cxn>
                <a:cxn ang="0">
                  <a:pos x="492" y="0"/>
                </a:cxn>
                <a:cxn ang="0">
                  <a:pos x="451" y="17"/>
                </a:cxn>
                <a:cxn ang="0">
                  <a:pos x="413" y="32"/>
                </a:cxn>
                <a:cxn ang="0">
                  <a:pos x="377" y="51"/>
                </a:cxn>
                <a:cxn ang="0">
                  <a:pos x="340" y="69"/>
                </a:cxn>
                <a:cxn ang="0">
                  <a:pos x="307" y="87"/>
                </a:cxn>
                <a:cxn ang="0">
                  <a:pos x="275" y="107"/>
                </a:cxn>
                <a:cxn ang="0">
                  <a:pos x="244" y="126"/>
                </a:cxn>
                <a:cxn ang="0">
                  <a:pos x="216" y="147"/>
                </a:cxn>
                <a:cxn ang="0">
                  <a:pos x="188" y="168"/>
                </a:cxn>
                <a:cxn ang="0">
                  <a:pos x="164" y="190"/>
                </a:cxn>
                <a:cxn ang="0">
                  <a:pos x="140" y="211"/>
                </a:cxn>
                <a:cxn ang="0">
                  <a:pos x="118" y="234"/>
                </a:cxn>
                <a:cxn ang="0">
                  <a:pos x="98" y="257"/>
                </a:cxn>
                <a:cxn ang="0">
                  <a:pos x="81" y="279"/>
                </a:cxn>
                <a:cxn ang="0">
                  <a:pos x="64" y="303"/>
                </a:cxn>
                <a:cxn ang="0">
                  <a:pos x="50" y="327"/>
                </a:cxn>
                <a:cxn ang="0">
                  <a:pos x="37" y="351"/>
                </a:cxn>
                <a:cxn ang="0">
                  <a:pos x="27" y="376"/>
                </a:cxn>
                <a:cxn ang="0">
                  <a:pos x="17" y="401"/>
                </a:cxn>
                <a:cxn ang="0">
                  <a:pos x="11" y="426"/>
                </a:cxn>
                <a:cxn ang="0">
                  <a:pos x="6" y="451"/>
                </a:cxn>
                <a:cxn ang="0">
                  <a:pos x="3" y="475"/>
                </a:cxn>
                <a:cxn ang="0">
                  <a:pos x="2" y="502"/>
                </a:cxn>
              </a:cxnLst>
              <a:rect l="0" t="0" r="r" b="b"/>
              <a:pathLst>
                <a:path w="492" h="526">
                  <a:moveTo>
                    <a:pt x="2" y="502"/>
                  </a:moveTo>
                  <a:lnTo>
                    <a:pt x="0" y="526"/>
                  </a:lnTo>
                  <a:lnTo>
                    <a:pt x="2" y="502"/>
                  </a:lnTo>
                  <a:lnTo>
                    <a:pt x="5" y="475"/>
                  </a:lnTo>
                  <a:lnTo>
                    <a:pt x="10" y="451"/>
                  </a:lnTo>
                  <a:lnTo>
                    <a:pt x="16" y="426"/>
                  </a:lnTo>
                  <a:lnTo>
                    <a:pt x="25" y="401"/>
                  </a:lnTo>
                  <a:lnTo>
                    <a:pt x="36" y="377"/>
                  </a:lnTo>
                  <a:lnTo>
                    <a:pt x="49" y="352"/>
                  </a:lnTo>
                  <a:lnTo>
                    <a:pt x="63" y="328"/>
                  </a:lnTo>
                  <a:lnTo>
                    <a:pt x="79" y="304"/>
                  </a:lnTo>
                  <a:lnTo>
                    <a:pt x="97" y="282"/>
                  </a:lnTo>
                  <a:lnTo>
                    <a:pt x="117" y="259"/>
                  </a:lnTo>
                  <a:lnTo>
                    <a:pt x="139" y="236"/>
                  </a:lnTo>
                  <a:lnTo>
                    <a:pt x="162" y="215"/>
                  </a:lnTo>
                  <a:lnTo>
                    <a:pt x="187" y="193"/>
                  </a:lnTo>
                  <a:lnTo>
                    <a:pt x="215" y="173"/>
                  </a:lnTo>
                  <a:lnTo>
                    <a:pt x="243" y="152"/>
                  </a:lnTo>
                  <a:lnTo>
                    <a:pt x="273" y="132"/>
                  </a:lnTo>
                  <a:lnTo>
                    <a:pt x="305" y="113"/>
                  </a:lnTo>
                  <a:lnTo>
                    <a:pt x="339" y="94"/>
                  </a:lnTo>
                  <a:lnTo>
                    <a:pt x="374" y="75"/>
                  </a:lnTo>
                  <a:lnTo>
                    <a:pt x="412" y="58"/>
                  </a:lnTo>
                  <a:lnTo>
                    <a:pt x="450" y="41"/>
                  </a:lnTo>
                  <a:lnTo>
                    <a:pt x="491" y="24"/>
                  </a:lnTo>
                  <a:lnTo>
                    <a:pt x="492" y="0"/>
                  </a:lnTo>
                  <a:lnTo>
                    <a:pt x="451" y="17"/>
                  </a:lnTo>
                  <a:lnTo>
                    <a:pt x="413" y="32"/>
                  </a:lnTo>
                  <a:lnTo>
                    <a:pt x="377" y="51"/>
                  </a:lnTo>
                  <a:lnTo>
                    <a:pt x="340" y="69"/>
                  </a:lnTo>
                  <a:lnTo>
                    <a:pt x="307" y="87"/>
                  </a:lnTo>
                  <a:lnTo>
                    <a:pt x="275" y="107"/>
                  </a:lnTo>
                  <a:lnTo>
                    <a:pt x="244" y="126"/>
                  </a:lnTo>
                  <a:lnTo>
                    <a:pt x="216" y="147"/>
                  </a:lnTo>
                  <a:lnTo>
                    <a:pt x="188" y="168"/>
                  </a:lnTo>
                  <a:lnTo>
                    <a:pt x="164" y="190"/>
                  </a:lnTo>
                  <a:lnTo>
                    <a:pt x="140" y="211"/>
                  </a:lnTo>
                  <a:lnTo>
                    <a:pt x="118" y="234"/>
                  </a:lnTo>
                  <a:lnTo>
                    <a:pt x="98" y="257"/>
                  </a:lnTo>
                  <a:lnTo>
                    <a:pt x="81" y="279"/>
                  </a:lnTo>
                  <a:lnTo>
                    <a:pt x="64" y="303"/>
                  </a:lnTo>
                  <a:lnTo>
                    <a:pt x="50" y="327"/>
                  </a:lnTo>
                  <a:lnTo>
                    <a:pt x="37" y="351"/>
                  </a:lnTo>
                  <a:lnTo>
                    <a:pt x="27" y="376"/>
                  </a:lnTo>
                  <a:lnTo>
                    <a:pt x="17" y="401"/>
                  </a:lnTo>
                  <a:lnTo>
                    <a:pt x="11" y="426"/>
                  </a:lnTo>
                  <a:lnTo>
                    <a:pt x="6" y="451"/>
                  </a:lnTo>
                  <a:lnTo>
                    <a:pt x="3" y="475"/>
                  </a:lnTo>
                  <a:lnTo>
                    <a:pt x="2" y="5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69" name="Freeform 41"/>
            <p:cNvSpPr>
              <a:spLocks/>
            </p:cNvSpPr>
            <p:nvPr/>
          </p:nvSpPr>
          <p:spPr bwMode="auto">
            <a:xfrm>
              <a:off x="1323" y="1145"/>
              <a:ext cx="60" cy="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4"/>
                </a:cxn>
                <a:cxn ang="0">
                  <a:pos x="59" y="63"/>
                </a:cxn>
                <a:cxn ang="0">
                  <a:pos x="60" y="37"/>
                </a:cxn>
                <a:cxn ang="0">
                  <a:pos x="1" y="0"/>
                </a:cxn>
              </a:cxnLst>
              <a:rect l="0" t="0" r="r" b="b"/>
              <a:pathLst>
                <a:path w="60" h="63">
                  <a:moveTo>
                    <a:pt x="1" y="0"/>
                  </a:moveTo>
                  <a:lnTo>
                    <a:pt x="0" y="24"/>
                  </a:lnTo>
                  <a:lnTo>
                    <a:pt x="59" y="63"/>
                  </a:lnTo>
                  <a:lnTo>
                    <a:pt x="6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70" name="Freeform 42"/>
            <p:cNvSpPr>
              <a:spLocks/>
            </p:cNvSpPr>
            <p:nvPr/>
          </p:nvSpPr>
          <p:spPr bwMode="auto">
            <a:xfrm>
              <a:off x="1382" y="1072"/>
              <a:ext cx="61" cy="136"/>
            </a:xfrm>
            <a:custGeom>
              <a:avLst/>
              <a:gdLst/>
              <a:ahLst/>
              <a:cxnLst>
                <a:cxn ang="0">
                  <a:pos x="1" y="110"/>
                </a:cxn>
                <a:cxn ang="0">
                  <a:pos x="0" y="136"/>
                </a:cxn>
                <a:cxn ang="0">
                  <a:pos x="60" y="26"/>
                </a:cxn>
                <a:cxn ang="0">
                  <a:pos x="61" y="0"/>
                </a:cxn>
                <a:cxn ang="0">
                  <a:pos x="1" y="110"/>
                </a:cxn>
              </a:cxnLst>
              <a:rect l="0" t="0" r="r" b="b"/>
              <a:pathLst>
                <a:path w="61" h="136">
                  <a:moveTo>
                    <a:pt x="1" y="110"/>
                  </a:moveTo>
                  <a:lnTo>
                    <a:pt x="0" y="136"/>
                  </a:lnTo>
                  <a:lnTo>
                    <a:pt x="60" y="26"/>
                  </a:lnTo>
                  <a:lnTo>
                    <a:pt x="61" y="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71" name="Freeform 43"/>
            <p:cNvSpPr>
              <a:spLocks/>
            </p:cNvSpPr>
            <p:nvPr/>
          </p:nvSpPr>
          <p:spPr bwMode="auto">
            <a:xfrm>
              <a:off x="676" y="1072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1"/>
                </a:cxn>
                <a:cxn ang="0">
                  <a:pos x="159" y="550"/>
                </a:cxn>
                <a:cxn ang="0">
                  <a:pos x="167" y="499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4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0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3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5"/>
                </a:cxn>
                <a:cxn ang="0">
                  <a:pos x="311" y="179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1"/>
                  </a:lnTo>
                  <a:lnTo>
                    <a:pt x="158" y="575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499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6"/>
                  </a:lnTo>
                  <a:lnTo>
                    <a:pt x="237" y="354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0"/>
                  </a:lnTo>
                  <a:lnTo>
                    <a:pt x="400" y="199"/>
                  </a:lnTo>
                  <a:lnTo>
                    <a:pt x="431" y="180"/>
                  </a:lnTo>
                  <a:lnTo>
                    <a:pt x="463" y="160"/>
                  </a:lnTo>
                  <a:lnTo>
                    <a:pt x="496" y="142"/>
                  </a:lnTo>
                  <a:lnTo>
                    <a:pt x="533" y="124"/>
                  </a:lnTo>
                  <a:lnTo>
                    <a:pt x="569" y="105"/>
                  </a:lnTo>
                  <a:lnTo>
                    <a:pt x="608" y="88"/>
                  </a:lnTo>
                  <a:lnTo>
                    <a:pt x="648" y="73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6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5"/>
                  </a:lnTo>
                  <a:lnTo>
                    <a:pt x="350" y="158"/>
                  </a:lnTo>
                  <a:lnTo>
                    <a:pt x="311" y="179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7"/>
                  </a:lnTo>
                  <a:lnTo>
                    <a:pt x="25" y="462"/>
                  </a:lnTo>
                  <a:lnTo>
                    <a:pt x="17" y="486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5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41775" name="Group 47"/>
          <p:cNvGrpSpPr>
            <a:grpSpLocks/>
          </p:cNvGrpSpPr>
          <p:nvPr/>
        </p:nvGrpSpPr>
        <p:grpSpPr bwMode="auto">
          <a:xfrm rot="10964460">
            <a:off x="3675063" y="2130425"/>
            <a:ext cx="1096962" cy="1239838"/>
            <a:chOff x="675" y="1072"/>
            <a:chExt cx="768" cy="868"/>
          </a:xfrm>
        </p:grpSpPr>
        <p:sp>
          <p:nvSpPr>
            <p:cNvPr id="841776" name="Freeform 48"/>
            <p:cNvSpPr>
              <a:spLocks/>
            </p:cNvSpPr>
            <p:nvPr/>
          </p:nvSpPr>
          <p:spPr bwMode="auto">
            <a:xfrm>
              <a:off x="676" y="1131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0"/>
                </a:cxn>
                <a:cxn ang="0">
                  <a:pos x="159" y="550"/>
                </a:cxn>
                <a:cxn ang="0">
                  <a:pos x="167" y="500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3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1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2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6"/>
                </a:cxn>
                <a:cxn ang="0">
                  <a:pos x="311" y="180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0"/>
                  </a:lnTo>
                  <a:lnTo>
                    <a:pt x="158" y="576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500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7"/>
                  </a:lnTo>
                  <a:lnTo>
                    <a:pt x="237" y="353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1"/>
                  </a:lnTo>
                  <a:lnTo>
                    <a:pt x="400" y="200"/>
                  </a:lnTo>
                  <a:lnTo>
                    <a:pt x="431" y="180"/>
                  </a:lnTo>
                  <a:lnTo>
                    <a:pt x="463" y="161"/>
                  </a:lnTo>
                  <a:lnTo>
                    <a:pt x="496" y="142"/>
                  </a:lnTo>
                  <a:lnTo>
                    <a:pt x="533" y="123"/>
                  </a:lnTo>
                  <a:lnTo>
                    <a:pt x="569" y="105"/>
                  </a:lnTo>
                  <a:lnTo>
                    <a:pt x="608" y="89"/>
                  </a:lnTo>
                  <a:lnTo>
                    <a:pt x="648" y="72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7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6"/>
                  </a:lnTo>
                  <a:lnTo>
                    <a:pt x="350" y="157"/>
                  </a:lnTo>
                  <a:lnTo>
                    <a:pt x="311" y="180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8"/>
                  </a:lnTo>
                  <a:lnTo>
                    <a:pt x="25" y="462"/>
                  </a:lnTo>
                  <a:lnTo>
                    <a:pt x="17" y="487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4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0E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1777" name="Freeform 49"/>
            <p:cNvSpPr>
              <a:spLocks/>
            </p:cNvSpPr>
            <p:nvPr/>
          </p:nvSpPr>
          <p:spPr bwMode="auto">
            <a:xfrm>
              <a:off x="675" y="1657"/>
              <a:ext cx="59" cy="2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2" y="74"/>
                </a:cxn>
                <a:cxn ang="0">
                  <a:pos x="6" y="99"/>
                </a:cxn>
                <a:cxn ang="0">
                  <a:pos x="11" y="124"/>
                </a:cxn>
                <a:cxn ang="0">
                  <a:pos x="18" y="149"/>
                </a:cxn>
                <a:cxn ang="0">
                  <a:pos x="26" y="174"/>
                </a:cxn>
                <a:cxn ang="0">
                  <a:pos x="35" y="199"/>
                </a:cxn>
                <a:cxn ang="0">
                  <a:pos x="46" y="224"/>
                </a:cxn>
                <a:cxn ang="0">
                  <a:pos x="58" y="249"/>
                </a:cxn>
                <a:cxn ang="0">
                  <a:pos x="59" y="224"/>
                </a:cxn>
                <a:cxn ang="0">
                  <a:pos x="48" y="199"/>
                </a:cxn>
                <a:cxn ang="0">
                  <a:pos x="36" y="174"/>
                </a:cxn>
                <a:cxn ang="0">
                  <a:pos x="27" y="149"/>
                </a:cxn>
                <a:cxn ang="0">
                  <a:pos x="19" y="124"/>
                </a:cxn>
                <a:cxn ang="0">
                  <a:pos x="12" y="99"/>
                </a:cxn>
                <a:cxn ang="0">
                  <a:pos x="7" y="74"/>
                </a:cxn>
                <a:cxn ang="0">
                  <a:pos x="3" y="50"/>
                </a:cxn>
                <a:cxn ang="0">
                  <a:pos x="1" y="25"/>
                </a:cxn>
                <a:cxn ang="0">
                  <a:pos x="1" y="0"/>
                </a:cxn>
              </a:cxnLst>
              <a:rect l="0" t="0" r="r" b="b"/>
              <a:pathLst>
                <a:path w="59" h="249">
                  <a:moveTo>
                    <a:pt x="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2" y="74"/>
                  </a:lnTo>
                  <a:lnTo>
                    <a:pt x="6" y="99"/>
                  </a:lnTo>
                  <a:lnTo>
                    <a:pt x="11" y="124"/>
                  </a:lnTo>
                  <a:lnTo>
                    <a:pt x="18" y="149"/>
                  </a:lnTo>
                  <a:lnTo>
                    <a:pt x="26" y="174"/>
                  </a:lnTo>
                  <a:lnTo>
                    <a:pt x="35" y="199"/>
                  </a:lnTo>
                  <a:lnTo>
                    <a:pt x="46" y="224"/>
                  </a:lnTo>
                  <a:lnTo>
                    <a:pt x="58" y="249"/>
                  </a:lnTo>
                  <a:lnTo>
                    <a:pt x="59" y="224"/>
                  </a:lnTo>
                  <a:lnTo>
                    <a:pt x="48" y="199"/>
                  </a:lnTo>
                  <a:lnTo>
                    <a:pt x="36" y="174"/>
                  </a:lnTo>
                  <a:lnTo>
                    <a:pt x="27" y="149"/>
                  </a:lnTo>
                  <a:lnTo>
                    <a:pt x="19" y="124"/>
                  </a:lnTo>
                  <a:lnTo>
                    <a:pt x="12" y="99"/>
                  </a:lnTo>
                  <a:lnTo>
                    <a:pt x="7" y="74"/>
                  </a:lnTo>
                  <a:lnTo>
                    <a:pt x="3" y="50"/>
                  </a:lnTo>
                  <a:lnTo>
                    <a:pt x="1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4E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1778" name="Freeform 50"/>
            <p:cNvSpPr>
              <a:spLocks/>
            </p:cNvSpPr>
            <p:nvPr/>
          </p:nvSpPr>
          <p:spPr bwMode="auto">
            <a:xfrm>
              <a:off x="733" y="1881"/>
              <a:ext cx="182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181" y="25"/>
                </a:cxn>
                <a:cxn ang="0">
                  <a:pos x="182" y="0"/>
                </a:cxn>
                <a:cxn ang="0">
                  <a:pos x="1" y="0"/>
                </a:cxn>
              </a:cxnLst>
              <a:rect l="0" t="0" r="r" b="b"/>
              <a:pathLst>
                <a:path w="182" h="25">
                  <a:moveTo>
                    <a:pt x="1" y="0"/>
                  </a:moveTo>
                  <a:lnTo>
                    <a:pt x="0" y="25"/>
                  </a:lnTo>
                  <a:lnTo>
                    <a:pt x="181" y="25"/>
                  </a:lnTo>
                  <a:lnTo>
                    <a:pt x="1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34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1779" name="Freeform 51"/>
            <p:cNvSpPr>
              <a:spLocks/>
            </p:cNvSpPr>
            <p:nvPr/>
          </p:nvSpPr>
          <p:spPr bwMode="auto">
            <a:xfrm>
              <a:off x="1210" y="1088"/>
              <a:ext cx="62" cy="5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"/>
                </a:cxn>
                <a:cxn ang="0">
                  <a:pos x="61" y="58"/>
                </a:cxn>
                <a:cxn ang="0">
                  <a:pos x="62" y="33"/>
                </a:cxn>
                <a:cxn ang="0">
                  <a:pos x="1" y="0"/>
                </a:cxn>
              </a:cxnLst>
              <a:rect l="0" t="0" r="r" b="b"/>
              <a:pathLst>
                <a:path w="62" h="58">
                  <a:moveTo>
                    <a:pt x="1" y="0"/>
                  </a:moveTo>
                  <a:lnTo>
                    <a:pt x="0" y="26"/>
                  </a:lnTo>
                  <a:lnTo>
                    <a:pt x="61" y="58"/>
                  </a:lnTo>
                  <a:lnTo>
                    <a:pt x="62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34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1780" name="Freeform 52"/>
            <p:cNvSpPr>
              <a:spLocks/>
            </p:cNvSpPr>
            <p:nvPr/>
          </p:nvSpPr>
          <p:spPr bwMode="auto">
            <a:xfrm>
              <a:off x="832" y="1145"/>
              <a:ext cx="492" cy="526"/>
            </a:xfrm>
            <a:custGeom>
              <a:avLst/>
              <a:gdLst/>
              <a:ahLst/>
              <a:cxnLst>
                <a:cxn ang="0">
                  <a:pos x="2" y="502"/>
                </a:cxn>
                <a:cxn ang="0">
                  <a:pos x="0" y="526"/>
                </a:cxn>
                <a:cxn ang="0">
                  <a:pos x="2" y="502"/>
                </a:cxn>
                <a:cxn ang="0">
                  <a:pos x="5" y="475"/>
                </a:cxn>
                <a:cxn ang="0">
                  <a:pos x="10" y="451"/>
                </a:cxn>
                <a:cxn ang="0">
                  <a:pos x="16" y="426"/>
                </a:cxn>
                <a:cxn ang="0">
                  <a:pos x="25" y="401"/>
                </a:cxn>
                <a:cxn ang="0">
                  <a:pos x="36" y="377"/>
                </a:cxn>
                <a:cxn ang="0">
                  <a:pos x="49" y="352"/>
                </a:cxn>
                <a:cxn ang="0">
                  <a:pos x="63" y="328"/>
                </a:cxn>
                <a:cxn ang="0">
                  <a:pos x="79" y="304"/>
                </a:cxn>
                <a:cxn ang="0">
                  <a:pos x="97" y="282"/>
                </a:cxn>
                <a:cxn ang="0">
                  <a:pos x="117" y="259"/>
                </a:cxn>
                <a:cxn ang="0">
                  <a:pos x="139" y="236"/>
                </a:cxn>
                <a:cxn ang="0">
                  <a:pos x="162" y="215"/>
                </a:cxn>
                <a:cxn ang="0">
                  <a:pos x="187" y="193"/>
                </a:cxn>
                <a:cxn ang="0">
                  <a:pos x="215" y="173"/>
                </a:cxn>
                <a:cxn ang="0">
                  <a:pos x="243" y="152"/>
                </a:cxn>
                <a:cxn ang="0">
                  <a:pos x="273" y="132"/>
                </a:cxn>
                <a:cxn ang="0">
                  <a:pos x="305" y="113"/>
                </a:cxn>
                <a:cxn ang="0">
                  <a:pos x="339" y="94"/>
                </a:cxn>
                <a:cxn ang="0">
                  <a:pos x="374" y="75"/>
                </a:cxn>
                <a:cxn ang="0">
                  <a:pos x="412" y="58"/>
                </a:cxn>
                <a:cxn ang="0">
                  <a:pos x="450" y="41"/>
                </a:cxn>
                <a:cxn ang="0">
                  <a:pos x="491" y="24"/>
                </a:cxn>
                <a:cxn ang="0">
                  <a:pos x="492" y="0"/>
                </a:cxn>
                <a:cxn ang="0">
                  <a:pos x="451" y="17"/>
                </a:cxn>
                <a:cxn ang="0">
                  <a:pos x="413" y="32"/>
                </a:cxn>
                <a:cxn ang="0">
                  <a:pos x="377" y="51"/>
                </a:cxn>
                <a:cxn ang="0">
                  <a:pos x="340" y="69"/>
                </a:cxn>
                <a:cxn ang="0">
                  <a:pos x="307" y="87"/>
                </a:cxn>
                <a:cxn ang="0">
                  <a:pos x="275" y="107"/>
                </a:cxn>
                <a:cxn ang="0">
                  <a:pos x="244" y="126"/>
                </a:cxn>
                <a:cxn ang="0">
                  <a:pos x="216" y="147"/>
                </a:cxn>
                <a:cxn ang="0">
                  <a:pos x="188" y="168"/>
                </a:cxn>
                <a:cxn ang="0">
                  <a:pos x="164" y="190"/>
                </a:cxn>
                <a:cxn ang="0">
                  <a:pos x="140" y="211"/>
                </a:cxn>
                <a:cxn ang="0">
                  <a:pos x="118" y="234"/>
                </a:cxn>
                <a:cxn ang="0">
                  <a:pos x="98" y="257"/>
                </a:cxn>
                <a:cxn ang="0">
                  <a:pos x="81" y="279"/>
                </a:cxn>
                <a:cxn ang="0">
                  <a:pos x="64" y="303"/>
                </a:cxn>
                <a:cxn ang="0">
                  <a:pos x="50" y="327"/>
                </a:cxn>
                <a:cxn ang="0">
                  <a:pos x="37" y="351"/>
                </a:cxn>
                <a:cxn ang="0">
                  <a:pos x="27" y="376"/>
                </a:cxn>
                <a:cxn ang="0">
                  <a:pos x="17" y="401"/>
                </a:cxn>
                <a:cxn ang="0">
                  <a:pos x="11" y="426"/>
                </a:cxn>
                <a:cxn ang="0">
                  <a:pos x="6" y="451"/>
                </a:cxn>
                <a:cxn ang="0">
                  <a:pos x="3" y="475"/>
                </a:cxn>
                <a:cxn ang="0">
                  <a:pos x="2" y="502"/>
                </a:cxn>
              </a:cxnLst>
              <a:rect l="0" t="0" r="r" b="b"/>
              <a:pathLst>
                <a:path w="492" h="526">
                  <a:moveTo>
                    <a:pt x="2" y="502"/>
                  </a:moveTo>
                  <a:lnTo>
                    <a:pt x="0" y="526"/>
                  </a:lnTo>
                  <a:lnTo>
                    <a:pt x="2" y="502"/>
                  </a:lnTo>
                  <a:lnTo>
                    <a:pt x="5" y="475"/>
                  </a:lnTo>
                  <a:lnTo>
                    <a:pt x="10" y="451"/>
                  </a:lnTo>
                  <a:lnTo>
                    <a:pt x="16" y="426"/>
                  </a:lnTo>
                  <a:lnTo>
                    <a:pt x="25" y="401"/>
                  </a:lnTo>
                  <a:lnTo>
                    <a:pt x="36" y="377"/>
                  </a:lnTo>
                  <a:lnTo>
                    <a:pt x="49" y="352"/>
                  </a:lnTo>
                  <a:lnTo>
                    <a:pt x="63" y="328"/>
                  </a:lnTo>
                  <a:lnTo>
                    <a:pt x="79" y="304"/>
                  </a:lnTo>
                  <a:lnTo>
                    <a:pt x="97" y="282"/>
                  </a:lnTo>
                  <a:lnTo>
                    <a:pt x="117" y="259"/>
                  </a:lnTo>
                  <a:lnTo>
                    <a:pt x="139" y="236"/>
                  </a:lnTo>
                  <a:lnTo>
                    <a:pt x="162" y="215"/>
                  </a:lnTo>
                  <a:lnTo>
                    <a:pt x="187" y="193"/>
                  </a:lnTo>
                  <a:lnTo>
                    <a:pt x="215" y="173"/>
                  </a:lnTo>
                  <a:lnTo>
                    <a:pt x="243" y="152"/>
                  </a:lnTo>
                  <a:lnTo>
                    <a:pt x="273" y="132"/>
                  </a:lnTo>
                  <a:lnTo>
                    <a:pt x="305" y="113"/>
                  </a:lnTo>
                  <a:lnTo>
                    <a:pt x="339" y="94"/>
                  </a:lnTo>
                  <a:lnTo>
                    <a:pt x="374" y="75"/>
                  </a:lnTo>
                  <a:lnTo>
                    <a:pt x="412" y="58"/>
                  </a:lnTo>
                  <a:lnTo>
                    <a:pt x="450" y="41"/>
                  </a:lnTo>
                  <a:lnTo>
                    <a:pt x="491" y="24"/>
                  </a:lnTo>
                  <a:lnTo>
                    <a:pt x="492" y="0"/>
                  </a:lnTo>
                  <a:lnTo>
                    <a:pt x="451" y="17"/>
                  </a:lnTo>
                  <a:lnTo>
                    <a:pt x="413" y="32"/>
                  </a:lnTo>
                  <a:lnTo>
                    <a:pt x="377" y="51"/>
                  </a:lnTo>
                  <a:lnTo>
                    <a:pt x="340" y="69"/>
                  </a:lnTo>
                  <a:lnTo>
                    <a:pt x="307" y="87"/>
                  </a:lnTo>
                  <a:lnTo>
                    <a:pt x="275" y="107"/>
                  </a:lnTo>
                  <a:lnTo>
                    <a:pt x="244" y="126"/>
                  </a:lnTo>
                  <a:lnTo>
                    <a:pt x="216" y="147"/>
                  </a:lnTo>
                  <a:lnTo>
                    <a:pt x="188" y="168"/>
                  </a:lnTo>
                  <a:lnTo>
                    <a:pt x="164" y="190"/>
                  </a:lnTo>
                  <a:lnTo>
                    <a:pt x="140" y="211"/>
                  </a:lnTo>
                  <a:lnTo>
                    <a:pt x="118" y="234"/>
                  </a:lnTo>
                  <a:lnTo>
                    <a:pt x="98" y="257"/>
                  </a:lnTo>
                  <a:lnTo>
                    <a:pt x="81" y="279"/>
                  </a:lnTo>
                  <a:lnTo>
                    <a:pt x="64" y="303"/>
                  </a:lnTo>
                  <a:lnTo>
                    <a:pt x="50" y="327"/>
                  </a:lnTo>
                  <a:lnTo>
                    <a:pt x="37" y="351"/>
                  </a:lnTo>
                  <a:lnTo>
                    <a:pt x="27" y="376"/>
                  </a:lnTo>
                  <a:lnTo>
                    <a:pt x="17" y="401"/>
                  </a:lnTo>
                  <a:lnTo>
                    <a:pt x="11" y="426"/>
                  </a:lnTo>
                  <a:lnTo>
                    <a:pt x="6" y="451"/>
                  </a:lnTo>
                  <a:lnTo>
                    <a:pt x="3" y="475"/>
                  </a:lnTo>
                  <a:lnTo>
                    <a:pt x="2" y="502"/>
                  </a:lnTo>
                  <a:close/>
                </a:path>
              </a:pathLst>
            </a:custGeom>
            <a:solidFill>
              <a:srgbClr val="FB4E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1781" name="Freeform 53"/>
            <p:cNvSpPr>
              <a:spLocks/>
            </p:cNvSpPr>
            <p:nvPr/>
          </p:nvSpPr>
          <p:spPr bwMode="auto">
            <a:xfrm>
              <a:off x="1323" y="1145"/>
              <a:ext cx="60" cy="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4"/>
                </a:cxn>
                <a:cxn ang="0">
                  <a:pos x="59" y="63"/>
                </a:cxn>
                <a:cxn ang="0">
                  <a:pos x="60" y="37"/>
                </a:cxn>
                <a:cxn ang="0">
                  <a:pos x="1" y="0"/>
                </a:cxn>
              </a:cxnLst>
              <a:rect l="0" t="0" r="r" b="b"/>
              <a:pathLst>
                <a:path w="60" h="63">
                  <a:moveTo>
                    <a:pt x="1" y="0"/>
                  </a:moveTo>
                  <a:lnTo>
                    <a:pt x="0" y="24"/>
                  </a:lnTo>
                  <a:lnTo>
                    <a:pt x="59" y="63"/>
                  </a:lnTo>
                  <a:lnTo>
                    <a:pt x="6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34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1782" name="Freeform 54"/>
            <p:cNvSpPr>
              <a:spLocks/>
            </p:cNvSpPr>
            <p:nvPr/>
          </p:nvSpPr>
          <p:spPr bwMode="auto">
            <a:xfrm>
              <a:off x="1382" y="1072"/>
              <a:ext cx="61" cy="136"/>
            </a:xfrm>
            <a:custGeom>
              <a:avLst/>
              <a:gdLst/>
              <a:ahLst/>
              <a:cxnLst>
                <a:cxn ang="0">
                  <a:pos x="1" y="110"/>
                </a:cxn>
                <a:cxn ang="0">
                  <a:pos x="0" y="136"/>
                </a:cxn>
                <a:cxn ang="0">
                  <a:pos x="60" y="26"/>
                </a:cxn>
                <a:cxn ang="0">
                  <a:pos x="61" y="0"/>
                </a:cxn>
                <a:cxn ang="0">
                  <a:pos x="1" y="110"/>
                </a:cxn>
              </a:cxnLst>
              <a:rect l="0" t="0" r="r" b="b"/>
              <a:pathLst>
                <a:path w="61" h="136">
                  <a:moveTo>
                    <a:pt x="1" y="110"/>
                  </a:moveTo>
                  <a:lnTo>
                    <a:pt x="0" y="136"/>
                  </a:lnTo>
                  <a:lnTo>
                    <a:pt x="60" y="26"/>
                  </a:lnTo>
                  <a:lnTo>
                    <a:pt x="61" y="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FB4E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1783" name="Freeform 55"/>
            <p:cNvSpPr>
              <a:spLocks/>
            </p:cNvSpPr>
            <p:nvPr/>
          </p:nvSpPr>
          <p:spPr bwMode="auto">
            <a:xfrm>
              <a:off x="676" y="1072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1"/>
                </a:cxn>
                <a:cxn ang="0">
                  <a:pos x="159" y="550"/>
                </a:cxn>
                <a:cxn ang="0">
                  <a:pos x="167" y="499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4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0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3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5"/>
                </a:cxn>
                <a:cxn ang="0">
                  <a:pos x="311" y="179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1"/>
                  </a:lnTo>
                  <a:lnTo>
                    <a:pt x="158" y="575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499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6"/>
                  </a:lnTo>
                  <a:lnTo>
                    <a:pt x="237" y="354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0"/>
                  </a:lnTo>
                  <a:lnTo>
                    <a:pt x="400" y="199"/>
                  </a:lnTo>
                  <a:lnTo>
                    <a:pt x="431" y="180"/>
                  </a:lnTo>
                  <a:lnTo>
                    <a:pt x="463" y="160"/>
                  </a:lnTo>
                  <a:lnTo>
                    <a:pt x="496" y="142"/>
                  </a:lnTo>
                  <a:lnTo>
                    <a:pt x="533" y="124"/>
                  </a:lnTo>
                  <a:lnTo>
                    <a:pt x="569" y="105"/>
                  </a:lnTo>
                  <a:lnTo>
                    <a:pt x="608" y="88"/>
                  </a:lnTo>
                  <a:lnTo>
                    <a:pt x="648" y="73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6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5"/>
                  </a:lnTo>
                  <a:lnTo>
                    <a:pt x="350" y="158"/>
                  </a:lnTo>
                  <a:lnTo>
                    <a:pt x="311" y="179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7"/>
                  </a:lnTo>
                  <a:lnTo>
                    <a:pt x="25" y="462"/>
                  </a:lnTo>
                  <a:lnTo>
                    <a:pt x="17" y="486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5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41784" name="AutoShape 56"/>
          <p:cNvSpPr>
            <a:spLocks noChangeArrowheads="1"/>
          </p:cNvSpPr>
          <p:nvPr/>
        </p:nvSpPr>
        <p:spPr bwMode="auto">
          <a:xfrm flipH="1">
            <a:off x="7924800" y="3390900"/>
            <a:ext cx="901700" cy="177800"/>
          </a:xfrm>
          <a:prstGeom prst="parallelogram">
            <a:avLst>
              <a:gd name="adj" fmla="val 352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41785" name="Group 57"/>
          <p:cNvGrpSpPr>
            <a:grpSpLocks/>
          </p:cNvGrpSpPr>
          <p:nvPr/>
        </p:nvGrpSpPr>
        <p:grpSpPr bwMode="auto">
          <a:xfrm rot="21594640" flipH="1">
            <a:off x="5353050" y="2873375"/>
            <a:ext cx="1468438" cy="931863"/>
            <a:chOff x="675" y="1072"/>
            <a:chExt cx="768" cy="868"/>
          </a:xfrm>
        </p:grpSpPr>
        <p:sp>
          <p:nvSpPr>
            <p:cNvPr id="841786" name="Freeform 58"/>
            <p:cNvSpPr>
              <a:spLocks/>
            </p:cNvSpPr>
            <p:nvPr/>
          </p:nvSpPr>
          <p:spPr bwMode="auto">
            <a:xfrm>
              <a:off x="676" y="1131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0"/>
                </a:cxn>
                <a:cxn ang="0">
                  <a:pos x="159" y="550"/>
                </a:cxn>
                <a:cxn ang="0">
                  <a:pos x="167" y="500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3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1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2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6"/>
                </a:cxn>
                <a:cxn ang="0">
                  <a:pos x="311" y="180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0"/>
                  </a:lnTo>
                  <a:lnTo>
                    <a:pt x="158" y="576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500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7"/>
                  </a:lnTo>
                  <a:lnTo>
                    <a:pt x="237" y="353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1"/>
                  </a:lnTo>
                  <a:lnTo>
                    <a:pt x="400" y="200"/>
                  </a:lnTo>
                  <a:lnTo>
                    <a:pt x="431" y="180"/>
                  </a:lnTo>
                  <a:lnTo>
                    <a:pt x="463" y="161"/>
                  </a:lnTo>
                  <a:lnTo>
                    <a:pt x="496" y="142"/>
                  </a:lnTo>
                  <a:lnTo>
                    <a:pt x="533" y="123"/>
                  </a:lnTo>
                  <a:lnTo>
                    <a:pt x="569" y="105"/>
                  </a:lnTo>
                  <a:lnTo>
                    <a:pt x="608" y="89"/>
                  </a:lnTo>
                  <a:lnTo>
                    <a:pt x="648" y="72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7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6"/>
                  </a:lnTo>
                  <a:lnTo>
                    <a:pt x="350" y="157"/>
                  </a:lnTo>
                  <a:lnTo>
                    <a:pt x="311" y="180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8"/>
                  </a:lnTo>
                  <a:lnTo>
                    <a:pt x="25" y="462"/>
                  </a:lnTo>
                  <a:lnTo>
                    <a:pt x="17" y="487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4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87" name="Freeform 59"/>
            <p:cNvSpPr>
              <a:spLocks/>
            </p:cNvSpPr>
            <p:nvPr/>
          </p:nvSpPr>
          <p:spPr bwMode="auto">
            <a:xfrm>
              <a:off x="675" y="1657"/>
              <a:ext cx="59" cy="2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2" y="74"/>
                </a:cxn>
                <a:cxn ang="0">
                  <a:pos x="6" y="99"/>
                </a:cxn>
                <a:cxn ang="0">
                  <a:pos x="11" y="124"/>
                </a:cxn>
                <a:cxn ang="0">
                  <a:pos x="18" y="149"/>
                </a:cxn>
                <a:cxn ang="0">
                  <a:pos x="26" y="174"/>
                </a:cxn>
                <a:cxn ang="0">
                  <a:pos x="35" y="199"/>
                </a:cxn>
                <a:cxn ang="0">
                  <a:pos x="46" y="224"/>
                </a:cxn>
                <a:cxn ang="0">
                  <a:pos x="58" y="249"/>
                </a:cxn>
                <a:cxn ang="0">
                  <a:pos x="59" y="224"/>
                </a:cxn>
                <a:cxn ang="0">
                  <a:pos x="48" y="199"/>
                </a:cxn>
                <a:cxn ang="0">
                  <a:pos x="36" y="174"/>
                </a:cxn>
                <a:cxn ang="0">
                  <a:pos x="27" y="149"/>
                </a:cxn>
                <a:cxn ang="0">
                  <a:pos x="19" y="124"/>
                </a:cxn>
                <a:cxn ang="0">
                  <a:pos x="12" y="99"/>
                </a:cxn>
                <a:cxn ang="0">
                  <a:pos x="7" y="74"/>
                </a:cxn>
                <a:cxn ang="0">
                  <a:pos x="3" y="50"/>
                </a:cxn>
                <a:cxn ang="0">
                  <a:pos x="1" y="25"/>
                </a:cxn>
                <a:cxn ang="0">
                  <a:pos x="1" y="0"/>
                </a:cxn>
              </a:cxnLst>
              <a:rect l="0" t="0" r="r" b="b"/>
              <a:pathLst>
                <a:path w="59" h="249">
                  <a:moveTo>
                    <a:pt x="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2" y="74"/>
                  </a:lnTo>
                  <a:lnTo>
                    <a:pt x="6" y="99"/>
                  </a:lnTo>
                  <a:lnTo>
                    <a:pt x="11" y="124"/>
                  </a:lnTo>
                  <a:lnTo>
                    <a:pt x="18" y="149"/>
                  </a:lnTo>
                  <a:lnTo>
                    <a:pt x="26" y="174"/>
                  </a:lnTo>
                  <a:lnTo>
                    <a:pt x="35" y="199"/>
                  </a:lnTo>
                  <a:lnTo>
                    <a:pt x="46" y="224"/>
                  </a:lnTo>
                  <a:lnTo>
                    <a:pt x="58" y="249"/>
                  </a:lnTo>
                  <a:lnTo>
                    <a:pt x="59" y="224"/>
                  </a:lnTo>
                  <a:lnTo>
                    <a:pt x="48" y="199"/>
                  </a:lnTo>
                  <a:lnTo>
                    <a:pt x="36" y="174"/>
                  </a:lnTo>
                  <a:lnTo>
                    <a:pt x="27" y="149"/>
                  </a:lnTo>
                  <a:lnTo>
                    <a:pt x="19" y="124"/>
                  </a:lnTo>
                  <a:lnTo>
                    <a:pt x="12" y="99"/>
                  </a:lnTo>
                  <a:lnTo>
                    <a:pt x="7" y="74"/>
                  </a:lnTo>
                  <a:lnTo>
                    <a:pt x="3" y="50"/>
                  </a:lnTo>
                  <a:lnTo>
                    <a:pt x="1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88" name="Freeform 60"/>
            <p:cNvSpPr>
              <a:spLocks/>
            </p:cNvSpPr>
            <p:nvPr/>
          </p:nvSpPr>
          <p:spPr bwMode="auto">
            <a:xfrm>
              <a:off x="733" y="1881"/>
              <a:ext cx="182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  <a:cxn ang="0">
                  <a:pos x="181" y="25"/>
                </a:cxn>
                <a:cxn ang="0">
                  <a:pos x="182" y="0"/>
                </a:cxn>
                <a:cxn ang="0">
                  <a:pos x="1" y="0"/>
                </a:cxn>
              </a:cxnLst>
              <a:rect l="0" t="0" r="r" b="b"/>
              <a:pathLst>
                <a:path w="182" h="25">
                  <a:moveTo>
                    <a:pt x="1" y="0"/>
                  </a:moveTo>
                  <a:lnTo>
                    <a:pt x="0" y="25"/>
                  </a:lnTo>
                  <a:lnTo>
                    <a:pt x="181" y="25"/>
                  </a:lnTo>
                  <a:lnTo>
                    <a:pt x="1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89" name="Freeform 61"/>
            <p:cNvSpPr>
              <a:spLocks/>
            </p:cNvSpPr>
            <p:nvPr/>
          </p:nvSpPr>
          <p:spPr bwMode="auto">
            <a:xfrm>
              <a:off x="1210" y="1088"/>
              <a:ext cx="62" cy="5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"/>
                </a:cxn>
                <a:cxn ang="0">
                  <a:pos x="61" y="58"/>
                </a:cxn>
                <a:cxn ang="0">
                  <a:pos x="62" y="33"/>
                </a:cxn>
                <a:cxn ang="0">
                  <a:pos x="1" y="0"/>
                </a:cxn>
              </a:cxnLst>
              <a:rect l="0" t="0" r="r" b="b"/>
              <a:pathLst>
                <a:path w="62" h="58">
                  <a:moveTo>
                    <a:pt x="1" y="0"/>
                  </a:moveTo>
                  <a:lnTo>
                    <a:pt x="0" y="26"/>
                  </a:lnTo>
                  <a:lnTo>
                    <a:pt x="61" y="58"/>
                  </a:lnTo>
                  <a:lnTo>
                    <a:pt x="62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90" name="Freeform 62"/>
            <p:cNvSpPr>
              <a:spLocks/>
            </p:cNvSpPr>
            <p:nvPr/>
          </p:nvSpPr>
          <p:spPr bwMode="auto">
            <a:xfrm>
              <a:off x="832" y="1145"/>
              <a:ext cx="492" cy="526"/>
            </a:xfrm>
            <a:custGeom>
              <a:avLst/>
              <a:gdLst/>
              <a:ahLst/>
              <a:cxnLst>
                <a:cxn ang="0">
                  <a:pos x="2" y="502"/>
                </a:cxn>
                <a:cxn ang="0">
                  <a:pos x="0" y="526"/>
                </a:cxn>
                <a:cxn ang="0">
                  <a:pos x="2" y="502"/>
                </a:cxn>
                <a:cxn ang="0">
                  <a:pos x="5" y="475"/>
                </a:cxn>
                <a:cxn ang="0">
                  <a:pos x="10" y="451"/>
                </a:cxn>
                <a:cxn ang="0">
                  <a:pos x="16" y="426"/>
                </a:cxn>
                <a:cxn ang="0">
                  <a:pos x="25" y="401"/>
                </a:cxn>
                <a:cxn ang="0">
                  <a:pos x="36" y="377"/>
                </a:cxn>
                <a:cxn ang="0">
                  <a:pos x="49" y="352"/>
                </a:cxn>
                <a:cxn ang="0">
                  <a:pos x="63" y="328"/>
                </a:cxn>
                <a:cxn ang="0">
                  <a:pos x="79" y="304"/>
                </a:cxn>
                <a:cxn ang="0">
                  <a:pos x="97" y="282"/>
                </a:cxn>
                <a:cxn ang="0">
                  <a:pos x="117" y="259"/>
                </a:cxn>
                <a:cxn ang="0">
                  <a:pos x="139" y="236"/>
                </a:cxn>
                <a:cxn ang="0">
                  <a:pos x="162" y="215"/>
                </a:cxn>
                <a:cxn ang="0">
                  <a:pos x="187" y="193"/>
                </a:cxn>
                <a:cxn ang="0">
                  <a:pos x="215" y="173"/>
                </a:cxn>
                <a:cxn ang="0">
                  <a:pos x="243" y="152"/>
                </a:cxn>
                <a:cxn ang="0">
                  <a:pos x="273" y="132"/>
                </a:cxn>
                <a:cxn ang="0">
                  <a:pos x="305" y="113"/>
                </a:cxn>
                <a:cxn ang="0">
                  <a:pos x="339" y="94"/>
                </a:cxn>
                <a:cxn ang="0">
                  <a:pos x="374" y="75"/>
                </a:cxn>
                <a:cxn ang="0">
                  <a:pos x="412" y="58"/>
                </a:cxn>
                <a:cxn ang="0">
                  <a:pos x="450" y="41"/>
                </a:cxn>
                <a:cxn ang="0">
                  <a:pos x="491" y="24"/>
                </a:cxn>
                <a:cxn ang="0">
                  <a:pos x="492" y="0"/>
                </a:cxn>
                <a:cxn ang="0">
                  <a:pos x="451" y="17"/>
                </a:cxn>
                <a:cxn ang="0">
                  <a:pos x="413" y="32"/>
                </a:cxn>
                <a:cxn ang="0">
                  <a:pos x="377" y="51"/>
                </a:cxn>
                <a:cxn ang="0">
                  <a:pos x="340" y="69"/>
                </a:cxn>
                <a:cxn ang="0">
                  <a:pos x="307" y="87"/>
                </a:cxn>
                <a:cxn ang="0">
                  <a:pos x="275" y="107"/>
                </a:cxn>
                <a:cxn ang="0">
                  <a:pos x="244" y="126"/>
                </a:cxn>
                <a:cxn ang="0">
                  <a:pos x="216" y="147"/>
                </a:cxn>
                <a:cxn ang="0">
                  <a:pos x="188" y="168"/>
                </a:cxn>
                <a:cxn ang="0">
                  <a:pos x="164" y="190"/>
                </a:cxn>
                <a:cxn ang="0">
                  <a:pos x="140" y="211"/>
                </a:cxn>
                <a:cxn ang="0">
                  <a:pos x="118" y="234"/>
                </a:cxn>
                <a:cxn ang="0">
                  <a:pos x="98" y="257"/>
                </a:cxn>
                <a:cxn ang="0">
                  <a:pos x="81" y="279"/>
                </a:cxn>
                <a:cxn ang="0">
                  <a:pos x="64" y="303"/>
                </a:cxn>
                <a:cxn ang="0">
                  <a:pos x="50" y="327"/>
                </a:cxn>
                <a:cxn ang="0">
                  <a:pos x="37" y="351"/>
                </a:cxn>
                <a:cxn ang="0">
                  <a:pos x="27" y="376"/>
                </a:cxn>
                <a:cxn ang="0">
                  <a:pos x="17" y="401"/>
                </a:cxn>
                <a:cxn ang="0">
                  <a:pos x="11" y="426"/>
                </a:cxn>
                <a:cxn ang="0">
                  <a:pos x="6" y="451"/>
                </a:cxn>
                <a:cxn ang="0">
                  <a:pos x="3" y="475"/>
                </a:cxn>
                <a:cxn ang="0">
                  <a:pos x="2" y="502"/>
                </a:cxn>
              </a:cxnLst>
              <a:rect l="0" t="0" r="r" b="b"/>
              <a:pathLst>
                <a:path w="492" h="526">
                  <a:moveTo>
                    <a:pt x="2" y="502"/>
                  </a:moveTo>
                  <a:lnTo>
                    <a:pt x="0" y="526"/>
                  </a:lnTo>
                  <a:lnTo>
                    <a:pt x="2" y="502"/>
                  </a:lnTo>
                  <a:lnTo>
                    <a:pt x="5" y="475"/>
                  </a:lnTo>
                  <a:lnTo>
                    <a:pt x="10" y="451"/>
                  </a:lnTo>
                  <a:lnTo>
                    <a:pt x="16" y="426"/>
                  </a:lnTo>
                  <a:lnTo>
                    <a:pt x="25" y="401"/>
                  </a:lnTo>
                  <a:lnTo>
                    <a:pt x="36" y="377"/>
                  </a:lnTo>
                  <a:lnTo>
                    <a:pt x="49" y="352"/>
                  </a:lnTo>
                  <a:lnTo>
                    <a:pt x="63" y="328"/>
                  </a:lnTo>
                  <a:lnTo>
                    <a:pt x="79" y="304"/>
                  </a:lnTo>
                  <a:lnTo>
                    <a:pt x="97" y="282"/>
                  </a:lnTo>
                  <a:lnTo>
                    <a:pt x="117" y="259"/>
                  </a:lnTo>
                  <a:lnTo>
                    <a:pt x="139" y="236"/>
                  </a:lnTo>
                  <a:lnTo>
                    <a:pt x="162" y="215"/>
                  </a:lnTo>
                  <a:lnTo>
                    <a:pt x="187" y="193"/>
                  </a:lnTo>
                  <a:lnTo>
                    <a:pt x="215" y="173"/>
                  </a:lnTo>
                  <a:lnTo>
                    <a:pt x="243" y="152"/>
                  </a:lnTo>
                  <a:lnTo>
                    <a:pt x="273" y="132"/>
                  </a:lnTo>
                  <a:lnTo>
                    <a:pt x="305" y="113"/>
                  </a:lnTo>
                  <a:lnTo>
                    <a:pt x="339" y="94"/>
                  </a:lnTo>
                  <a:lnTo>
                    <a:pt x="374" y="75"/>
                  </a:lnTo>
                  <a:lnTo>
                    <a:pt x="412" y="58"/>
                  </a:lnTo>
                  <a:lnTo>
                    <a:pt x="450" y="41"/>
                  </a:lnTo>
                  <a:lnTo>
                    <a:pt x="491" y="24"/>
                  </a:lnTo>
                  <a:lnTo>
                    <a:pt x="492" y="0"/>
                  </a:lnTo>
                  <a:lnTo>
                    <a:pt x="451" y="17"/>
                  </a:lnTo>
                  <a:lnTo>
                    <a:pt x="413" y="32"/>
                  </a:lnTo>
                  <a:lnTo>
                    <a:pt x="377" y="51"/>
                  </a:lnTo>
                  <a:lnTo>
                    <a:pt x="340" y="69"/>
                  </a:lnTo>
                  <a:lnTo>
                    <a:pt x="307" y="87"/>
                  </a:lnTo>
                  <a:lnTo>
                    <a:pt x="275" y="107"/>
                  </a:lnTo>
                  <a:lnTo>
                    <a:pt x="244" y="126"/>
                  </a:lnTo>
                  <a:lnTo>
                    <a:pt x="216" y="147"/>
                  </a:lnTo>
                  <a:lnTo>
                    <a:pt x="188" y="168"/>
                  </a:lnTo>
                  <a:lnTo>
                    <a:pt x="164" y="190"/>
                  </a:lnTo>
                  <a:lnTo>
                    <a:pt x="140" y="211"/>
                  </a:lnTo>
                  <a:lnTo>
                    <a:pt x="118" y="234"/>
                  </a:lnTo>
                  <a:lnTo>
                    <a:pt x="98" y="257"/>
                  </a:lnTo>
                  <a:lnTo>
                    <a:pt x="81" y="279"/>
                  </a:lnTo>
                  <a:lnTo>
                    <a:pt x="64" y="303"/>
                  </a:lnTo>
                  <a:lnTo>
                    <a:pt x="50" y="327"/>
                  </a:lnTo>
                  <a:lnTo>
                    <a:pt x="37" y="351"/>
                  </a:lnTo>
                  <a:lnTo>
                    <a:pt x="27" y="376"/>
                  </a:lnTo>
                  <a:lnTo>
                    <a:pt x="17" y="401"/>
                  </a:lnTo>
                  <a:lnTo>
                    <a:pt x="11" y="426"/>
                  </a:lnTo>
                  <a:lnTo>
                    <a:pt x="6" y="451"/>
                  </a:lnTo>
                  <a:lnTo>
                    <a:pt x="3" y="475"/>
                  </a:lnTo>
                  <a:lnTo>
                    <a:pt x="2" y="5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91" name="Freeform 63"/>
            <p:cNvSpPr>
              <a:spLocks/>
            </p:cNvSpPr>
            <p:nvPr/>
          </p:nvSpPr>
          <p:spPr bwMode="auto">
            <a:xfrm>
              <a:off x="1323" y="1145"/>
              <a:ext cx="60" cy="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4"/>
                </a:cxn>
                <a:cxn ang="0">
                  <a:pos x="59" y="63"/>
                </a:cxn>
                <a:cxn ang="0">
                  <a:pos x="60" y="37"/>
                </a:cxn>
                <a:cxn ang="0">
                  <a:pos x="1" y="0"/>
                </a:cxn>
              </a:cxnLst>
              <a:rect l="0" t="0" r="r" b="b"/>
              <a:pathLst>
                <a:path w="60" h="63">
                  <a:moveTo>
                    <a:pt x="1" y="0"/>
                  </a:moveTo>
                  <a:lnTo>
                    <a:pt x="0" y="24"/>
                  </a:lnTo>
                  <a:lnTo>
                    <a:pt x="59" y="63"/>
                  </a:lnTo>
                  <a:lnTo>
                    <a:pt x="6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92" name="Freeform 64"/>
            <p:cNvSpPr>
              <a:spLocks/>
            </p:cNvSpPr>
            <p:nvPr/>
          </p:nvSpPr>
          <p:spPr bwMode="auto">
            <a:xfrm>
              <a:off x="1382" y="1072"/>
              <a:ext cx="61" cy="136"/>
            </a:xfrm>
            <a:custGeom>
              <a:avLst/>
              <a:gdLst/>
              <a:ahLst/>
              <a:cxnLst>
                <a:cxn ang="0">
                  <a:pos x="1" y="110"/>
                </a:cxn>
                <a:cxn ang="0">
                  <a:pos x="0" y="136"/>
                </a:cxn>
                <a:cxn ang="0">
                  <a:pos x="60" y="26"/>
                </a:cxn>
                <a:cxn ang="0">
                  <a:pos x="61" y="0"/>
                </a:cxn>
                <a:cxn ang="0">
                  <a:pos x="1" y="110"/>
                </a:cxn>
              </a:cxnLst>
              <a:rect l="0" t="0" r="r" b="b"/>
              <a:pathLst>
                <a:path w="61" h="136">
                  <a:moveTo>
                    <a:pt x="1" y="110"/>
                  </a:moveTo>
                  <a:lnTo>
                    <a:pt x="0" y="136"/>
                  </a:lnTo>
                  <a:lnTo>
                    <a:pt x="60" y="26"/>
                  </a:lnTo>
                  <a:lnTo>
                    <a:pt x="61" y="0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  <p:sp>
          <p:nvSpPr>
            <p:cNvPr id="841793" name="Freeform 65"/>
            <p:cNvSpPr>
              <a:spLocks/>
            </p:cNvSpPr>
            <p:nvPr/>
          </p:nvSpPr>
          <p:spPr bwMode="auto">
            <a:xfrm>
              <a:off x="676" y="1072"/>
              <a:ext cx="767" cy="809"/>
            </a:xfrm>
            <a:custGeom>
              <a:avLst/>
              <a:gdLst/>
              <a:ahLst/>
              <a:cxnLst>
                <a:cxn ang="0">
                  <a:pos x="239" y="809"/>
                </a:cxn>
                <a:cxn ang="0">
                  <a:pos x="206" y="757"/>
                </a:cxn>
                <a:cxn ang="0">
                  <a:pos x="183" y="705"/>
                </a:cxn>
                <a:cxn ang="0">
                  <a:pos x="167" y="653"/>
                </a:cxn>
                <a:cxn ang="0">
                  <a:pos x="159" y="601"/>
                </a:cxn>
                <a:cxn ang="0">
                  <a:pos x="159" y="550"/>
                </a:cxn>
                <a:cxn ang="0">
                  <a:pos x="167" y="499"/>
                </a:cxn>
                <a:cxn ang="0">
                  <a:pos x="183" y="449"/>
                </a:cxn>
                <a:cxn ang="0">
                  <a:pos x="205" y="400"/>
                </a:cxn>
                <a:cxn ang="0">
                  <a:pos x="237" y="354"/>
                </a:cxn>
                <a:cxn ang="0">
                  <a:pos x="274" y="307"/>
                </a:cxn>
                <a:cxn ang="0">
                  <a:pos x="320" y="263"/>
                </a:cxn>
                <a:cxn ang="0">
                  <a:pos x="372" y="220"/>
                </a:cxn>
                <a:cxn ang="0">
                  <a:pos x="431" y="180"/>
                </a:cxn>
                <a:cxn ang="0">
                  <a:pos x="496" y="142"/>
                </a:cxn>
                <a:cxn ang="0">
                  <a:pos x="569" y="105"/>
                </a:cxn>
                <a:cxn ang="0">
                  <a:pos x="648" y="73"/>
                </a:cxn>
                <a:cxn ang="0">
                  <a:pos x="767" y="0"/>
                </a:cxn>
                <a:cxn ang="0">
                  <a:pos x="597" y="49"/>
                </a:cxn>
                <a:cxn ang="0">
                  <a:pos x="489" y="92"/>
                </a:cxn>
                <a:cxn ang="0">
                  <a:pos x="394" y="135"/>
                </a:cxn>
                <a:cxn ang="0">
                  <a:pos x="311" y="179"/>
                </a:cxn>
                <a:cxn ang="0">
                  <a:pos x="238" y="225"/>
                </a:cxn>
                <a:cxn ang="0">
                  <a:pos x="176" y="271"/>
                </a:cxn>
                <a:cxn ang="0">
                  <a:pos x="125" y="318"/>
                </a:cxn>
                <a:cxn ang="0">
                  <a:pos x="83" y="366"/>
                </a:cxn>
                <a:cxn ang="0">
                  <a:pos x="50" y="414"/>
                </a:cxn>
                <a:cxn ang="0">
                  <a:pos x="25" y="462"/>
                </a:cxn>
                <a:cxn ang="0">
                  <a:pos x="10" y="511"/>
                </a:cxn>
                <a:cxn ang="0">
                  <a:pos x="1" y="561"/>
                </a:cxn>
                <a:cxn ang="0">
                  <a:pos x="0" y="610"/>
                </a:cxn>
                <a:cxn ang="0">
                  <a:pos x="6" y="659"/>
                </a:cxn>
                <a:cxn ang="0">
                  <a:pos x="18" y="709"/>
                </a:cxn>
                <a:cxn ang="0">
                  <a:pos x="35" y="759"/>
                </a:cxn>
                <a:cxn ang="0">
                  <a:pos x="58" y="809"/>
                </a:cxn>
              </a:cxnLst>
              <a:rect l="0" t="0" r="r" b="b"/>
              <a:pathLst>
                <a:path w="767" h="809">
                  <a:moveTo>
                    <a:pt x="58" y="809"/>
                  </a:moveTo>
                  <a:lnTo>
                    <a:pt x="239" y="809"/>
                  </a:lnTo>
                  <a:lnTo>
                    <a:pt x="222" y="783"/>
                  </a:lnTo>
                  <a:lnTo>
                    <a:pt x="206" y="757"/>
                  </a:lnTo>
                  <a:lnTo>
                    <a:pt x="194" y="731"/>
                  </a:lnTo>
                  <a:lnTo>
                    <a:pt x="183" y="705"/>
                  </a:lnTo>
                  <a:lnTo>
                    <a:pt x="173" y="679"/>
                  </a:lnTo>
                  <a:lnTo>
                    <a:pt x="167" y="653"/>
                  </a:lnTo>
                  <a:lnTo>
                    <a:pt x="162" y="627"/>
                  </a:lnTo>
                  <a:lnTo>
                    <a:pt x="159" y="601"/>
                  </a:lnTo>
                  <a:lnTo>
                    <a:pt x="158" y="575"/>
                  </a:lnTo>
                  <a:lnTo>
                    <a:pt x="159" y="550"/>
                  </a:lnTo>
                  <a:lnTo>
                    <a:pt x="162" y="525"/>
                  </a:lnTo>
                  <a:lnTo>
                    <a:pt x="167" y="499"/>
                  </a:lnTo>
                  <a:lnTo>
                    <a:pt x="173" y="474"/>
                  </a:lnTo>
                  <a:lnTo>
                    <a:pt x="183" y="449"/>
                  </a:lnTo>
                  <a:lnTo>
                    <a:pt x="193" y="425"/>
                  </a:lnTo>
                  <a:lnTo>
                    <a:pt x="205" y="400"/>
                  </a:lnTo>
                  <a:lnTo>
                    <a:pt x="220" y="376"/>
                  </a:lnTo>
                  <a:lnTo>
                    <a:pt x="237" y="354"/>
                  </a:lnTo>
                  <a:lnTo>
                    <a:pt x="254" y="330"/>
                  </a:lnTo>
                  <a:lnTo>
                    <a:pt x="274" y="307"/>
                  </a:lnTo>
                  <a:lnTo>
                    <a:pt x="296" y="284"/>
                  </a:lnTo>
                  <a:lnTo>
                    <a:pt x="320" y="263"/>
                  </a:lnTo>
                  <a:lnTo>
                    <a:pt x="344" y="241"/>
                  </a:lnTo>
                  <a:lnTo>
                    <a:pt x="372" y="220"/>
                  </a:lnTo>
                  <a:lnTo>
                    <a:pt x="400" y="199"/>
                  </a:lnTo>
                  <a:lnTo>
                    <a:pt x="431" y="180"/>
                  </a:lnTo>
                  <a:lnTo>
                    <a:pt x="463" y="160"/>
                  </a:lnTo>
                  <a:lnTo>
                    <a:pt x="496" y="142"/>
                  </a:lnTo>
                  <a:lnTo>
                    <a:pt x="533" y="124"/>
                  </a:lnTo>
                  <a:lnTo>
                    <a:pt x="569" y="105"/>
                  </a:lnTo>
                  <a:lnTo>
                    <a:pt x="608" y="88"/>
                  </a:lnTo>
                  <a:lnTo>
                    <a:pt x="648" y="73"/>
                  </a:lnTo>
                  <a:lnTo>
                    <a:pt x="708" y="110"/>
                  </a:lnTo>
                  <a:lnTo>
                    <a:pt x="767" y="0"/>
                  </a:lnTo>
                  <a:lnTo>
                    <a:pt x="535" y="16"/>
                  </a:lnTo>
                  <a:lnTo>
                    <a:pt x="597" y="49"/>
                  </a:lnTo>
                  <a:lnTo>
                    <a:pt x="542" y="70"/>
                  </a:lnTo>
                  <a:lnTo>
                    <a:pt x="489" y="92"/>
                  </a:lnTo>
                  <a:lnTo>
                    <a:pt x="440" y="113"/>
                  </a:lnTo>
                  <a:lnTo>
                    <a:pt x="394" y="135"/>
                  </a:lnTo>
                  <a:lnTo>
                    <a:pt x="350" y="158"/>
                  </a:lnTo>
                  <a:lnTo>
                    <a:pt x="311" y="179"/>
                  </a:lnTo>
                  <a:lnTo>
                    <a:pt x="273" y="203"/>
                  </a:lnTo>
                  <a:lnTo>
                    <a:pt x="238" y="225"/>
                  </a:lnTo>
                  <a:lnTo>
                    <a:pt x="205" y="248"/>
                  </a:lnTo>
                  <a:lnTo>
                    <a:pt x="176" y="271"/>
                  </a:lnTo>
                  <a:lnTo>
                    <a:pt x="149" y="295"/>
                  </a:lnTo>
                  <a:lnTo>
                    <a:pt x="125" y="318"/>
                  </a:lnTo>
                  <a:lnTo>
                    <a:pt x="102" y="342"/>
                  </a:lnTo>
                  <a:lnTo>
                    <a:pt x="83" y="366"/>
                  </a:lnTo>
                  <a:lnTo>
                    <a:pt x="65" y="390"/>
                  </a:lnTo>
                  <a:lnTo>
                    <a:pt x="50" y="414"/>
                  </a:lnTo>
                  <a:lnTo>
                    <a:pt x="36" y="437"/>
                  </a:lnTo>
                  <a:lnTo>
                    <a:pt x="25" y="462"/>
                  </a:lnTo>
                  <a:lnTo>
                    <a:pt x="17" y="486"/>
                  </a:lnTo>
                  <a:lnTo>
                    <a:pt x="10" y="511"/>
                  </a:lnTo>
                  <a:lnTo>
                    <a:pt x="5" y="536"/>
                  </a:lnTo>
                  <a:lnTo>
                    <a:pt x="1" y="561"/>
                  </a:lnTo>
                  <a:lnTo>
                    <a:pt x="0" y="585"/>
                  </a:lnTo>
                  <a:lnTo>
                    <a:pt x="0" y="610"/>
                  </a:lnTo>
                  <a:lnTo>
                    <a:pt x="2" y="635"/>
                  </a:lnTo>
                  <a:lnTo>
                    <a:pt x="6" y="659"/>
                  </a:lnTo>
                  <a:lnTo>
                    <a:pt x="11" y="684"/>
                  </a:lnTo>
                  <a:lnTo>
                    <a:pt x="18" y="709"/>
                  </a:lnTo>
                  <a:lnTo>
                    <a:pt x="26" y="734"/>
                  </a:lnTo>
                  <a:lnTo>
                    <a:pt x="35" y="759"/>
                  </a:lnTo>
                  <a:lnTo>
                    <a:pt x="45" y="784"/>
                  </a:lnTo>
                  <a:lnTo>
                    <a:pt x="58" y="809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41799" name="Text Box 71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4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4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4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955800" y="2646363"/>
            <a:ext cx="5838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600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 αλλάζει,</a:t>
            </a:r>
            <a:r>
              <a:rPr lang="en-US" sz="3600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l-GR" sz="3600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μπορεί να μη βελτιώνεται!</a:t>
            </a:r>
            <a:endParaRPr lang="en-US" sz="36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Text Box 2"/>
          <p:cNvSpPr txBox="1">
            <a:spLocks noChangeArrowheads="1"/>
          </p:cNvSpPr>
          <p:nvPr/>
        </p:nvSpPr>
        <p:spPr bwMode="auto">
          <a:xfrm>
            <a:off x="1725613" y="2346325"/>
            <a:ext cx="77025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5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Αλλά για να βελτιωθεί</a:t>
            </a:r>
            <a:r>
              <a:rPr lang="en-US" sz="5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r>
              <a:rPr lang="el-GR" sz="5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Πρέπει να αλλάξει</a:t>
            </a:r>
            <a:r>
              <a:rPr lang="en-US" sz="5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 </a:t>
            </a:r>
            <a:endParaRPr lang="en-US" sz="2800" b="1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4739" name="Text Box 3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786" name="Object 2"/>
          <p:cNvGraphicFramePr>
            <a:graphicFrameLocks noChangeAspect="1"/>
          </p:cNvGraphicFramePr>
          <p:nvPr/>
        </p:nvGraphicFramePr>
        <p:xfrm>
          <a:off x="6216650" y="4065588"/>
          <a:ext cx="274955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88" name="Clip" r:id="rId4" imgW="833760" imgH="753840" progId="">
                  <p:embed/>
                </p:oleObj>
              </mc:Choice>
              <mc:Fallback>
                <p:oleObj name="Clip" r:id="rId4" imgW="833760" imgH="753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065588"/>
                        <a:ext cx="274955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500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787" name="Text Box 3"/>
          <p:cNvSpPr txBox="1">
            <a:spLocks noChangeArrowheads="1"/>
          </p:cNvSpPr>
          <p:nvPr/>
        </p:nvSpPr>
        <p:spPr bwMode="auto">
          <a:xfrm>
            <a:off x="2193925" y="1374775"/>
            <a:ext cx="5695983" cy="638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/>
              <a:t>Συγχρονισμός </a:t>
            </a:r>
            <a:r>
              <a:rPr lang="el-GR" dirty="0" smtClean="0"/>
              <a:t>Προϊόντος</a:t>
            </a:r>
            <a:endParaRPr lang="en-US" dirty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/>
              <a:t>Πίνακας </a:t>
            </a:r>
            <a:r>
              <a:rPr lang="el-GR" dirty="0" smtClean="0"/>
              <a:t>Διεργασιών</a:t>
            </a:r>
            <a:endParaRPr lang="en-US" dirty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/>
              <a:t>Ακολουθία </a:t>
            </a:r>
            <a:r>
              <a:rPr lang="el-GR" dirty="0" smtClean="0"/>
              <a:t>Γεγονότων (</a:t>
            </a:r>
            <a:r>
              <a:rPr lang="en-US" dirty="0" smtClean="0"/>
              <a:t>SOE)</a:t>
            </a:r>
            <a:endParaRPr lang="en-US" dirty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/>
              <a:t>Οδηγίες Μεθόδου</a:t>
            </a:r>
            <a:r>
              <a:rPr lang="de-DE" dirty="0"/>
              <a:t> </a:t>
            </a:r>
            <a:r>
              <a:rPr lang="el-GR" dirty="0"/>
              <a:t>Παραγωγής </a:t>
            </a:r>
            <a:r>
              <a:rPr lang="de-DE" dirty="0"/>
              <a:t>(OMS)</a:t>
            </a:r>
            <a:endParaRPr lang="en-US" dirty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/>
              <a:t>Υπολογισμός Χρόνου </a:t>
            </a:r>
            <a:r>
              <a:rPr lang="en-US" dirty="0" err="1"/>
              <a:t>Takt</a:t>
            </a:r>
            <a:endParaRPr lang="en-US" dirty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 smtClean="0"/>
              <a:t>Υπολογισμός Πόρων Εργασίας</a:t>
            </a:r>
            <a:endParaRPr lang="en-US" dirty="0" smtClean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 smtClean="0"/>
              <a:t>Εξισορρόπηση γραμμής</a:t>
            </a:r>
            <a:endParaRPr lang="en-US" dirty="0"/>
          </a:p>
          <a:p>
            <a:pPr marL="177800" indent="-177800"/>
            <a:endParaRPr lang="en-US" sz="2800" dirty="0">
              <a:solidFill>
                <a:srgbClr val="A50021"/>
              </a:solidFill>
            </a:endParaRPr>
          </a:p>
          <a:p>
            <a:pPr marL="177800" indent="-177800"/>
            <a:endParaRPr lang="en-US" sz="2800" dirty="0">
              <a:solidFill>
                <a:srgbClr val="A50021"/>
              </a:solidFill>
            </a:endParaRPr>
          </a:p>
          <a:p>
            <a:pPr marL="177800" indent="-177800"/>
            <a:endParaRPr lang="en-US" sz="2800" dirty="0">
              <a:solidFill>
                <a:srgbClr val="A50021"/>
              </a:solidFill>
            </a:endParaRPr>
          </a:p>
          <a:p>
            <a:pPr marL="177800" indent="-177800"/>
            <a:endParaRPr lang="en-US" sz="2800" dirty="0">
              <a:solidFill>
                <a:srgbClr val="A50021"/>
              </a:solidFill>
            </a:endParaRPr>
          </a:p>
          <a:p>
            <a:pPr marL="177800" indent="-177800"/>
            <a:endParaRPr lang="en-US" sz="2800" dirty="0">
              <a:solidFill>
                <a:srgbClr val="A50021"/>
              </a:solidFill>
            </a:endParaRPr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526788" name="Text Box 4"/>
          <p:cNvSpPr txBox="1">
            <a:spLocks noChangeArrowheads="1"/>
          </p:cNvSpPr>
          <p:nvPr/>
        </p:nvSpPr>
        <p:spPr bwMode="auto">
          <a:xfrm>
            <a:off x="4672013" y="138113"/>
            <a:ext cx="418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Εργαλεία και Τεχνικές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1526789" name="Text Box 5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8834" name="Object 2"/>
          <p:cNvGraphicFramePr>
            <a:graphicFrameLocks noChangeAspect="1"/>
          </p:cNvGraphicFramePr>
          <p:nvPr/>
        </p:nvGraphicFramePr>
        <p:xfrm>
          <a:off x="6216650" y="4065588"/>
          <a:ext cx="274955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36" name="Clip" r:id="rId4" imgW="833760" imgH="753840" progId="">
                  <p:embed/>
                </p:oleObj>
              </mc:Choice>
              <mc:Fallback>
                <p:oleObj name="Clip" r:id="rId4" imgW="833760" imgH="753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065588"/>
                        <a:ext cx="274955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500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8835" name="Text Box 3"/>
          <p:cNvSpPr txBox="1">
            <a:spLocks noChangeArrowheads="1"/>
          </p:cNvSpPr>
          <p:nvPr/>
        </p:nvSpPr>
        <p:spPr bwMode="auto">
          <a:xfrm>
            <a:off x="2193925" y="1374775"/>
            <a:ext cx="6441763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/>
              <a:t>Υπολογισμός Μίγματος Προϊόντων</a:t>
            </a:r>
            <a:endParaRPr lang="en-US" dirty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n-US" dirty="0" err="1"/>
              <a:t>Kanban</a:t>
            </a:r>
            <a:r>
              <a:rPr lang="el-GR" dirty="0"/>
              <a:t> Διεργασίας (</a:t>
            </a:r>
            <a:r>
              <a:rPr lang="de-DE" dirty="0"/>
              <a:t>IPK)</a:t>
            </a:r>
            <a:endParaRPr lang="en-US" dirty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/>
              <a:t>Συνολικός Χρόνος Κύκλου Προϊόντος </a:t>
            </a:r>
            <a:r>
              <a:rPr lang="de-DE" dirty="0"/>
              <a:t>(</a:t>
            </a:r>
            <a:r>
              <a:rPr lang="de-DE" dirty="0" err="1"/>
              <a:t>TPc/t</a:t>
            </a:r>
            <a:r>
              <a:rPr lang="de-DE" dirty="0"/>
              <a:t>)</a:t>
            </a:r>
            <a:endParaRPr lang="en-US" dirty="0"/>
          </a:p>
          <a:p>
            <a:pPr marL="177800" indent="-177800">
              <a:lnSpc>
                <a:spcPct val="14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 dirty="0"/>
              <a:t>Υπολογισμός </a:t>
            </a:r>
            <a:r>
              <a:rPr lang="en-US" dirty="0" err="1"/>
              <a:t>Kanban</a:t>
            </a:r>
            <a:r>
              <a:rPr lang="en-US" dirty="0"/>
              <a:t> </a:t>
            </a:r>
          </a:p>
        </p:txBody>
      </p:sp>
      <p:sp>
        <p:nvSpPr>
          <p:cNvPr id="1528836" name="Text Box 4"/>
          <p:cNvSpPr txBox="1">
            <a:spLocks noChangeArrowheads="1"/>
          </p:cNvSpPr>
          <p:nvPr/>
        </p:nvSpPr>
        <p:spPr bwMode="auto">
          <a:xfrm>
            <a:off x="5730875" y="138113"/>
            <a:ext cx="3127375" cy="4572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Εργαλεία και Τεχνικές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1528837" name="Text Box 5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5938" y="203200"/>
            <a:ext cx="6786562" cy="887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l-GR" sz="2400">
                <a:solidFill>
                  <a:srgbClr val="A50021"/>
                </a:solidFill>
                <a:latin typeface="Arial" charset="0"/>
              </a:rPr>
              <a:t>Αλλαγές δομών στην Παραγωγή….</a:t>
            </a:r>
            <a:endParaRPr lang="de-DE" sz="24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53975" y="11255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Εισαγωγή</a:t>
            </a:r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263239" name="Group 71"/>
          <p:cNvGrpSpPr>
            <a:grpSpLocks/>
          </p:cNvGrpSpPr>
          <p:nvPr/>
        </p:nvGrpSpPr>
        <p:grpSpPr bwMode="auto">
          <a:xfrm>
            <a:off x="1866900" y="1350963"/>
            <a:ext cx="6881813" cy="4970462"/>
            <a:chOff x="1176" y="995"/>
            <a:chExt cx="4335" cy="3131"/>
          </a:xfrm>
        </p:grpSpPr>
        <p:sp>
          <p:nvSpPr>
            <p:cNvPr id="263175" name="Freeform 7"/>
            <p:cNvSpPr>
              <a:spLocks/>
            </p:cNvSpPr>
            <p:nvPr/>
          </p:nvSpPr>
          <p:spPr bwMode="auto">
            <a:xfrm>
              <a:off x="1737" y="1042"/>
              <a:ext cx="3674" cy="1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68"/>
                </a:cxn>
                <a:cxn ang="0">
                  <a:pos x="4128" y="2268"/>
                </a:cxn>
              </a:cxnLst>
              <a:rect l="0" t="0" r="r" b="b"/>
              <a:pathLst>
                <a:path w="4128" h="2268">
                  <a:moveTo>
                    <a:pt x="0" y="0"/>
                  </a:moveTo>
                  <a:lnTo>
                    <a:pt x="0" y="2268"/>
                  </a:lnTo>
                  <a:lnTo>
                    <a:pt x="4128" y="22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76" name="Line 8"/>
            <p:cNvSpPr>
              <a:spLocks noChangeShapeType="1"/>
            </p:cNvSpPr>
            <p:nvPr/>
          </p:nvSpPr>
          <p:spPr bwMode="auto">
            <a:xfrm>
              <a:off x="1737" y="287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77" name="Line 9"/>
            <p:cNvSpPr>
              <a:spLocks noChangeShapeType="1"/>
            </p:cNvSpPr>
            <p:nvPr/>
          </p:nvSpPr>
          <p:spPr bwMode="auto">
            <a:xfrm>
              <a:off x="2122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78" name="Text Box 10"/>
            <p:cNvSpPr txBox="1">
              <a:spLocks noChangeArrowheads="1"/>
            </p:cNvSpPr>
            <p:nvPr/>
          </p:nvSpPr>
          <p:spPr bwMode="auto">
            <a:xfrm>
              <a:off x="1533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1960</a:t>
              </a:r>
            </a:p>
          </p:txBody>
        </p:sp>
        <p:sp>
          <p:nvSpPr>
            <p:cNvPr id="263179" name="Text Box 11"/>
            <p:cNvSpPr txBox="1">
              <a:spLocks noChangeArrowheads="1"/>
            </p:cNvSpPr>
            <p:nvPr/>
          </p:nvSpPr>
          <p:spPr bwMode="auto">
            <a:xfrm>
              <a:off x="1918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1970</a:t>
              </a:r>
            </a:p>
          </p:txBody>
        </p:sp>
        <p:sp>
          <p:nvSpPr>
            <p:cNvPr id="263180" name="Text Box 12"/>
            <p:cNvSpPr txBox="1">
              <a:spLocks noChangeArrowheads="1"/>
            </p:cNvSpPr>
            <p:nvPr/>
          </p:nvSpPr>
          <p:spPr bwMode="auto">
            <a:xfrm>
              <a:off x="2312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1980</a:t>
              </a:r>
            </a:p>
          </p:txBody>
        </p:sp>
        <p:sp>
          <p:nvSpPr>
            <p:cNvPr id="263181" name="Text Box 13"/>
            <p:cNvSpPr txBox="1">
              <a:spLocks noChangeArrowheads="1"/>
            </p:cNvSpPr>
            <p:nvPr/>
          </p:nvSpPr>
          <p:spPr bwMode="auto">
            <a:xfrm>
              <a:off x="2689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1990</a:t>
              </a:r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3083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2000</a:t>
              </a:r>
            </a:p>
          </p:txBody>
        </p:sp>
        <p:sp>
          <p:nvSpPr>
            <p:cNvPr id="263183" name="Text Box 15"/>
            <p:cNvSpPr txBox="1">
              <a:spLocks noChangeArrowheads="1"/>
            </p:cNvSpPr>
            <p:nvPr/>
          </p:nvSpPr>
          <p:spPr bwMode="auto">
            <a:xfrm>
              <a:off x="3461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2010</a:t>
              </a:r>
            </a:p>
          </p:txBody>
        </p:sp>
        <p:sp>
          <p:nvSpPr>
            <p:cNvPr id="263184" name="Text Box 16"/>
            <p:cNvSpPr txBox="1">
              <a:spLocks noChangeArrowheads="1"/>
            </p:cNvSpPr>
            <p:nvPr/>
          </p:nvSpPr>
          <p:spPr bwMode="auto">
            <a:xfrm>
              <a:off x="3854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2020</a:t>
              </a:r>
            </a:p>
          </p:txBody>
        </p:sp>
        <p:sp>
          <p:nvSpPr>
            <p:cNvPr id="263185" name="Text Box 17"/>
            <p:cNvSpPr txBox="1">
              <a:spLocks noChangeArrowheads="1"/>
            </p:cNvSpPr>
            <p:nvPr/>
          </p:nvSpPr>
          <p:spPr bwMode="auto">
            <a:xfrm>
              <a:off x="4254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2030</a:t>
              </a:r>
            </a:p>
          </p:txBody>
        </p:sp>
        <p:sp>
          <p:nvSpPr>
            <p:cNvPr id="263186" name="Text Box 18"/>
            <p:cNvSpPr txBox="1">
              <a:spLocks noChangeArrowheads="1"/>
            </p:cNvSpPr>
            <p:nvPr/>
          </p:nvSpPr>
          <p:spPr bwMode="auto">
            <a:xfrm>
              <a:off x="4617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2040</a:t>
              </a:r>
            </a:p>
          </p:txBody>
        </p:sp>
        <p:sp>
          <p:nvSpPr>
            <p:cNvPr id="263187" name="Text Box 19"/>
            <p:cNvSpPr txBox="1">
              <a:spLocks noChangeArrowheads="1"/>
            </p:cNvSpPr>
            <p:nvPr/>
          </p:nvSpPr>
          <p:spPr bwMode="auto">
            <a:xfrm>
              <a:off x="5025" y="29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2050</a:t>
              </a:r>
            </a:p>
          </p:txBody>
        </p:sp>
        <p:sp>
          <p:nvSpPr>
            <p:cNvPr id="263188" name="Line 20"/>
            <p:cNvSpPr>
              <a:spLocks noChangeShapeType="1"/>
            </p:cNvSpPr>
            <p:nvPr/>
          </p:nvSpPr>
          <p:spPr bwMode="auto">
            <a:xfrm>
              <a:off x="2508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89" name="Line 21"/>
            <p:cNvSpPr>
              <a:spLocks noChangeShapeType="1"/>
            </p:cNvSpPr>
            <p:nvPr/>
          </p:nvSpPr>
          <p:spPr bwMode="auto">
            <a:xfrm>
              <a:off x="2894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90" name="Line 22"/>
            <p:cNvSpPr>
              <a:spLocks noChangeShapeType="1"/>
            </p:cNvSpPr>
            <p:nvPr/>
          </p:nvSpPr>
          <p:spPr bwMode="auto">
            <a:xfrm>
              <a:off x="3280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91" name="Line 23"/>
            <p:cNvSpPr>
              <a:spLocks noChangeShapeType="1"/>
            </p:cNvSpPr>
            <p:nvPr/>
          </p:nvSpPr>
          <p:spPr bwMode="auto">
            <a:xfrm>
              <a:off x="3666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92" name="Line 24"/>
            <p:cNvSpPr>
              <a:spLocks noChangeShapeType="1"/>
            </p:cNvSpPr>
            <p:nvPr/>
          </p:nvSpPr>
          <p:spPr bwMode="auto">
            <a:xfrm>
              <a:off x="4052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93" name="Line 25"/>
            <p:cNvSpPr>
              <a:spLocks noChangeShapeType="1"/>
            </p:cNvSpPr>
            <p:nvPr/>
          </p:nvSpPr>
          <p:spPr bwMode="auto">
            <a:xfrm>
              <a:off x="4438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94" name="Line 26"/>
            <p:cNvSpPr>
              <a:spLocks noChangeShapeType="1"/>
            </p:cNvSpPr>
            <p:nvPr/>
          </p:nvSpPr>
          <p:spPr bwMode="auto">
            <a:xfrm>
              <a:off x="4824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95" name="Line 27"/>
            <p:cNvSpPr>
              <a:spLocks noChangeShapeType="1"/>
            </p:cNvSpPr>
            <p:nvPr/>
          </p:nvSpPr>
          <p:spPr bwMode="auto">
            <a:xfrm>
              <a:off x="5210" y="290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196" name="Text Box 28"/>
            <p:cNvSpPr txBox="1">
              <a:spLocks noChangeArrowheads="1"/>
            </p:cNvSpPr>
            <p:nvPr/>
          </p:nvSpPr>
          <p:spPr bwMode="auto">
            <a:xfrm>
              <a:off x="1411" y="2584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20</a:t>
              </a:r>
            </a:p>
          </p:txBody>
        </p:sp>
        <p:sp>
          <p:nvSpPr>
            <p:cNvPr id="263197" name="Text Box 29"/>
            <p:cNvSpPr txBox="1">
              <a:spLocks noChangeArrowheads="1"/>
            </p:cNvSpPr>
            <p:nvPr/>
          </p:nvSpPr>
          <p:spPr bwMode="auto">
            <a:xfrm>
              <a:off x="1411" y="2267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40</a:t>
              </a:r>
            </a:p>
          </p:txBody>
        </p:sp>
        <p:sp>
          <p:nvSpPr>
            <p:cNvPr id="263198" name="Text Box 30"/>
            <p:cNvSpPr txBox="1">
              <a:spLocks noChangeArrowheads="1"/>
            </p:cNvSpPr>
            <p:nvPr/>
          </p:nvSpPr>
          <p:spPr bwMode="auto">
            <a:xfrm>
              <a:off x="1419" y="1949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60</a:t>
              </a:r>
            </a:p>
          </p:txBody>
        </p:sp>
        <p:sp>
          <p:nvSpPr>
            <p:cNvPr id="263199" name="Text Box 31"/>
            <p:cNvSpPr txBox="1">
              <a:spLocks noChangeArrowheads="1"/>
            </p:cNvSpPr>
            <p:nvPr/>
          </p:nvSpPr>
          <p:spPr bwMode="auto">
            <a:xfrm>
              <a:off x="1427" y="1631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80</a:t>
              </a:r>
            </a:p>
          </p:txBody>
        </p:sp>
        <p:sp>
          <p:nvSpPr>
            <p:cNvPr id="263200" name="Text Box 32"/>
            <p:cNvSpPr txBox="1">
              <a:spLocks noChangeArrowheads="1"/>
            </p:cNvSpPr>
            <p:nvPr/>
          </p:nvSpPr>
          <p:spPr bwMode="auto">
            <a:xfrm>
              <a:off x="1374" y="1313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100</a:t>
              </a:r>
            </a:p>
          </p:txBody>
        </p:sp>
        <p:sp>
          <p:nvSpPr>
            <p:cNvPr id="263201" name="Text Box 33"/>
            <p:cNvSpPr txBox="1">
              <a:spLocks noChangeArrowheads="1"/>
            </p:cNvSpPr>
            <p:nvPr/>
          </p:nvSpPr>
          <p:spPr bwMode="auto">
            <a:xfrm>
              <a:off x="1385" y="995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cs typeface="Arial" charset="0"/>
                </a:rPr>
                <a:t>120</a:t>
              </a:r>
            </a:p>
          </p:txBody>
        </p:sp>
        <p:sp>
          <p:nvSpPr>
            <p:cNvPr id="263202" name="Line 34"/>
            <p:cNvSpPr>
              <a:spLocks noChangeShapeType="1"/>
            </p:cNvSpPr>
            <p:nvPr/>
          </p:nvSpPr>
          <p:spPr bwMode="auto">
            <a:xfrm>
              <a:off x="1737" y="2697"/>
              <a:ext cx="3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03" name="Line 35"/>
            <p:cNvSpPr>
              <a:spLocks noChangeShapeType="1"/>
            </p:cNvSpPr>
            <p:nvPr/>
          </p:nvSpPr>
          <p:spPr bwMode="auto">
            <a:xfrm>
              <a:off x="1737" y="2380"/>
              <a:ext cx="3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04" name="Line 36"/>
            <p:cNvSpPr>
              <a:spLocks noChangeShapeType="1"/>
            </p:cNvSpPr>
            <p:nvPr/>
          </p:nvSpPr>
          <p:spPr bwMode="auto">
            <a:xfrm>
              <a:off x="1737" y="2062"/>
              <a:ext cx="3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05" name="Line 37"/>
            <p:cNvSpPr>
              <a:spLocks noChangeShapeType="1"/>
            </p:cNvSpPr>
            <p:nvPr/>
          </p:nvSpPr>
          <p:spPr bwMode="auto">
            <a:xfrm>
              <a:off x="1737" y="1722"/>
              <a:ext cx="3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06" name="Line 38"/>
            <p:cNvSpPr>
              <a:spLocks noChangeShapeType="1"/>
            </p:cNvSpPr>
            <p:nvPr/>
          </p:nvSpPr>
          <p:spPr bwMode="auto">
            <a:xfrm>
              <a:off x="1737" y="1382"/>
              <a:ext cx="3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07" name="Line 39"/>
            <p:cNvSpPr>
              <a:spLocks noChangeShapeType="1"/>
            </p:cNvSpPr>
            <p:nvPr/>
          </p:nvSpPr>
          <p:spPr bwMode="auto">
            <a:xfrm>
              <a:off x="1737" y="1065"/>
              <a:ext cx="3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08" name="Oval 40"/>
            <p:cNvSpPr>
              <a:spLocks noChangeArrowheads="1"/>
            </p:cNvSpPr>
            <p:nvPr/>
          </p:nvSpPr>
          <p:spPr bwMode="auto">
            <a:xfrm>
              <a:off x="1692" y="1336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09" name="Oval 41"/>
            <p:cNvSpPr>
              <a:spLocks noChangeArrowheads="1"/>
            </p:cNvSpPr>
            <p:nvPr/>
          </p:nvSpPr>
          <p:spPr bwMode="auto">
            <a:xfrm>
              <a:off x="2031" y="1337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0" name="Oval 42"/>
            <p:cNvSpPr>
              <a:spLocks noChangeArrowheads="1"/>
            </p:cNvSpPr>
            <p:nvPr/>
          </p:nvSpPr>
          <p:spPr bwMode="auto">
            <a:xfrm>
              <a:off x="2394" y="1338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1" name="Oval 43"/>
            <p:cNvSpPr>
              <a:spLocks noChangeArrowheads="1"/>
            </p:cNvSpPr>
            <p:nvPr/>
          </p:nvSpPr>
          <p:spPr bwMode="auto">
            <a:xfrm>
              <a:off x="2780" y="140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2" name="Oval 44"/>
            <p:cNvSpPr>
              <a:spLocks noChangeArrowheads="1"/>
            </p:cNvSpPr>
            <p:nvPr/>
          </p:nvSpPr>
          <p:spPr bwMode="auto">
            <a:xfrm>
              <a:off x="3211" y="1518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3" name="Oval 45"/>
            <p:cNvSpPr>
              <a:spLocks noChangeArrowheads="1"/>
            </p:cNvSpPr>
            <p:nvPr/>
          </p:nvSpPr>
          <p:spPr bwMode="auto">
            <a:xfrm>
              <a:off x="3642" y="1677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4" name="Oval 46"/>
            <p:cNvSpPr>
              <a:spLocks noChangeArrowheads="1"/>
            </p:cNvSpPr>
            <p:nvPr/>
          </p:nvSpPr>
          <p:spPr bwMode="auto">
            <a:xfrm>
              <a:off x="4005" y="1858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5" name="Oval 47"/>
            <p:cNvSpPr>
              <a:spLocks noChangeArrowheads="1"/>
            </p:cNvSpPr>
            <p:nvPr/>
          </p:nvSpPr>
          <p:spPr bwMode="auto">
            <a:xfrm>
              <a:off x="4368" y="2039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6" name="Oval 48"/>
            <p:cNvSpPr>
              <a:spLocks noChangeArrowheads="1"/>
            </p:cNvSpPr>
            <p:nvPr/>
          </p:nvSpPr>
          <p:spPr bwMode="auto">
            <a:xfrm>
              <a:off x="4776" y="23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7" name="Oval 49"/>
            <p:cNvSpPr>
              <a:spLocks noChangeArrowheads="1"/>
            </p:cNvSpPr>
            <p:nvPr/>
          </p:nvSpPr>
          <p:spPr bwMode="auto">
            <a:xfrm>
              <a:off x="5162" y="2403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8" name="Rectangle 50"/>
            <p:cNvSpPr>
              <a:spLocks noChangeArrowheads="1"/>
            </p:cNvSpPr>
            <p:nvPr/>
          </p:nvSpPr>
          <p:spPr bwMode="auto">
            <a:xfrm>
              <a:off x="2078" y="2833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19" name="Rectangle 51"/>
            <p:cNvSpPr>
              <a:spLocks noChangeArrowheads="1"/>
            </p:cNvSpPr>
            <p:nvPr/>
          </p:nvSpPr>
          <p:spPr bwMode="auto">
            <a:xfrm>
              <a:off x="2463" y="2834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20" name="Rectangle 52"/>
            <p:cNvSpPr>
              <a:spLocks noChangeArrowheads="1"/>
            </p:cNvSpPr>
            <p:nvPr/>
          </p:nvSpPr>
          <p:spPr bwMode="auto">
            <a:xfrm>
              <a:off x="2848" y="2652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21" name="Rectangle 53"/>
            <p:cNvSpPr>
              <a:spLocks noChangeArrowheads="1"/>
            </p:cNvSpPr>
            <p:nvPr/>
          </p:nvSpPr>
          <p:spPr bwMode="auto">
            <a:xfrm>
              <a:off x="3233" y="2493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22" name="Rectangle 54"/>
            <p:cNvSpPr>
              <a:spLocks noChangeArrowheads="1"/>
            </p:cNvSpPr>
            <p:nvPr/>
          </p:nvSpPr>
          <p:spPr bwMode="auto">
            <a:xfrm>
              <a:off x="3618" y="2402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23" name="Rectangle 55"/>
            <p:cNvSpPr>
              <a:spLocks noChangeArrowheads="1"/>
            </p:cNvSpPr>
            <p:nvPr/>
          </p:nvSpPr>
          <p:spPr bwMode="auto">
            <a:xfrm>
              <a:off x="3983" y="2267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24" name="Rectangle 56"/>
            <p:cNvSpPr>
              <a:spLocks noChangeArrowheads="1"/>
            </p:cNvSpPr>
            <p:nvPr/>
          </p:nvSpPr>
          <p:spPr bwMode="auto">
            <a:xfrm>
              <a:off x="4777" y="2017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5162" y="1949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26" name="Freeform 58"/>
            <p:cNvSpPr>
              <a:spLocks/>
            </p:cNvSpPr>
            <p:nvPr/>
          </p:nvSpPr>
          <p:spPr bwMode="auto">
            <a:xfrm>
              <a:off x="1782" y="1371"/>
              <a:ext cx="3425" cy="107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95" y="11"/>
                </a:cxn>
                <a:cxn ang="0">
                  <a:pos x="658" y="11"/>
                </a:cxn>
                <a:cxn ang="0">
                  <a:pos x="1044" y="79"/>
                </a:cxn>
                <a:cxn ang="0">
                  <a:pos x="1474" y="192"/>
                </a:cxn>
                <a:cxn ang="0">
                  <a:pos x="1905" y="351"/>
                </a:cxn>
                <a:cxn ang="0">
                  <a:pos x="2268" y="533"/>
                </a:cxn>
                <a:cxn ang="0">
                  <a:pos x="2631" y="737"/>
                </a:cxn>
                <a:cxn ang="0">
                  <a:pos x="3039" y="1009"/>
                </a:cxn>
                <a:cxn ang="0">
                  <a:pos x="3425" y="1077"/>
                </a:cxn>
              </a:cxnLst>
              <a:rect l="0" t="0" r="r" b="b"/>
              <a:pathLst>
                <a:path w="3425" h="1077">
                  <a:moveTo>
                    <a:pt x="0" y="11"/>
                  </a:moveTo>
                  <a:cubicBezTo>
                    <a:pt x="92" y="11"/>
                    <a:pt x="185" y="11"/>
                    <a:pt x="295" y="11"/>
                  </a:cubicBezTo>
                  <a:cubicBezTo>
                    <a:pt x="405" y="11"/>
                    <a:pt x="533" y="0"/>
                    <a:pt x="658" y="11"/>
                  </a:cubicBezTo>
                  <a:cubicBezTo>
                    <a:pt x="783" y="22"/>
                    <a:pt x="908" y="49"/>
                    <a:pt x="1044" y="79"/>
                  </a:cubicBezTo>
                  <a:cubicBezTo>
                    <a:pt x="1180" y="109"/>
                    <a:pt x="1331" y="147"/>
                    <a:pt x="1474" y="192"/>
                  </a:cubicBezTo>
                  <a:cubicBezTo>
                    <a:pt x="1617" y="237"/>
                    <a:pt x="1773" y="294"/>
                    <a:pt x="1905" y="351"/>
                  </a:cubicBezTo>
                  <a:cubicBezTo>
                    <a:pt x="2037" y="408"/>
                    <a:pt x="2147" y="469"/>
                    <a:pt x="2268" y="533"/>
                  </a:cubicBezTo>
                  <a:cubicBezTo>
                    <a:pt x="2389" y="597"/>
                    <a:pt x="2503" y="658"/>
                    <a:pt x="2631" y="737"/>
                  </a:cubicBezTo>
                  <a:cubicBezTo>
                    <a:pt x="2759" y="816"/>
                    <a:pt x="2907" y="952"/>
                    <a:pt x="3039" y="1009"/>
                  </a:cubicBezTo>
                  <a:cubicBezTo>
                    <a:pt x="3171" y="1066"/>
                    <a:pt x="3361" y="1066"/>
                    <a:pt x="3425" y="1077"/>
                  </a:cubicBezTo>
                </a:path>
              </a:pathLst>
            </a:custGeom>
            <a:noFill/>
            <a:ln w="1905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27" name="Freeform 59"/>
            <p:cNvSpPr>
              <a:spLocks/>
            </p:cNvSpPr>
            <p:nvPr/>
          </p:nvSpPr>
          <p:spPr bwMode="auto">
            <a:xfrm>
              <a:off x="1737" y="1995"/>
              <a:ext cx="3470" cy="975"/>
            </a:xfrm>
            <a:custGeom>
              <a:avLst/>
              <a:gdLst/>
              <a:ahLst/>
              <a:cxnLst>
                <a:cxn ang="0">
                  <a:pos x="0" y="998"/>
                </a:cxn>
                <a:cxn ang="0">
                  <a:pos x="385" y="907"/>
                </a:cxn>
                <a:cxn ang="0">
                  <a:pos x="771" y="907"/>
                </a:cxn>
                <a:cxn ang="0">
                  <a:pos x="1157" y="725"/>
                </a:cxn>
                <a:cxn ang="0">
                  <a:pos x="1542" y="567"/>
                </a:cxn>
                <a:cxn ang="0">
                  <a:pos x="1928" y="476"/>
                </a:cxn>
                <a:cxn ang="0">
                  <a:pos x="2291" y="340"/>
                </a:cxn>
                <a:cxn ang="0">
                  <a:pos x="3084" y="68"/>
                </a:cxn>
                <a:cxn ang="0">
                  <a:pos x="3470" y="0"/>
                </a:cxn>
              </a:cxnLst>
              <a:rect l="0" t="0" r="r" b="b"/>
              <a:pathLst>
                <a:path w="3470" h="998">
                  <a:moveTo>
                    <a:pt x="0" y="998"/>
                  </a:moveTo>
                  <a:cubicBezTo>
                    <a:pt x="128" y="960"/>
                    <a:pt x="257" y="922"/>
                    <a:pt x="385" y="907"/>
                  </a:cubicBezTo>
                  <a:cubicBezTo>
                    <a:pt x="513" y="892"/>
                    <a:pt x="642" y="937"/>
                    <a:pt x="771" y="907"/>
                  </a:cubicBezTo>
                  <a:cubicBezTo>
                    <a:pt x="900" y="877"/>
                    <a:pt x="1029" y="782"/>
                    <a:pt x="1157" y="725"/>
                  </a:cubicBezTo>
                  <a:cubicBezTo>
                    <a:pt x="1285" y="668"/>
                    <a:pt x="1413" y="609"/>
                    <a:pt x="1542" y="567"/>
                  </a:cubicBezTo>
                  <a:cubicBezTo>
                    <a:pt x="1671" y="525"/>
                    <a:pt x="1803" y="514"/>
                    <a:pt x="1928" y="476"/>
                  </a:cubicBezTo>
                  <a:cubicBezTo>
                    <a:pt x="2053" y="438"/>
                    <a:pt x="2098" y="408"/>
                    <a:pt x="2291" y="340"/>
                  </a:cubicBezTo>
                  <a:cubicBezTo>
                    <a:pt x="2484" y="272"/>
                    <a:pt x="2888" y="125"/>
                    <a:pt x="3084" y="68"/>
                  </a:cubicBezTo>
                  <a:cubicBezTo>
                    <a:pt x="3280" y="11"/>
                    <a:pt x="3375" y="5"/>
                    <a:pt x="3470" y="0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29" name="Text Box 61"/>
            <p:cNvSpPr txBox="1">
              <a:spLocks noChangeArrowheads="1"/>
            </p:cNvSpPr>
            <p:nvPr/>
          </p:nvSpPr>
          <p:spPr bwMode="auto">
            <a:xfrm>
              <a:off x="1621" y="3545"/>
              <a:ext cx="20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1200">
                  <a:cs typeface="Arial" charset="0"/>
                </a:rPr>
                <a:t>Εξατομικευμένα προϊόντα/ειδικές κατασκευές</a:t>
              </a:r>
              <a:endParaRPr lang="de-DE" sz="1200">
                <a:cs typeface="Arial" charset="0"/>
              </a:endParaRPr>
            </a:p>
          </p:txBody>
        </p:sp>
        <p:sp>
          <p:nvSpPr>
            <p:cNvPr id="263230" name="Text Box 62"/>
            <p:cNvSpPr txBox="1">
              <a:spLocks noChangeArrowheads="1"/>
            </p:cNvSpPr>
            <p:nvPr/>
          </p:nvSpPr>
          <p:spPr bwMode="auto">
            <a:xfrm>
              <a:off x="4352" y="3543"/>
              <a:ext cx="11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1200">
                  <a:cs typeface="Arial" charset="0"/>
                </a:rPr>
                <a:t>Τυποποιημένα προϊόντα</a:t>
              </a:r>
              <a:endParaRPr lang="de-DE" sz="1200">
                <a:cs typeface="Arial" charset="0"/>
              </a:endParaRPr>
            </a:p>
          </p:txBody>
        </p:sp>
        <p:sp>
          <p:nvSpPr>
            <p:cNvPr id="263231" name="Oval 63"/>
            <p:cNvSpPr>
              <a:spLocks noChangeArrowheads="1"/>
            </p:cNvSpPr>
            <p:nvPr/>
          </p:nvSpPr>
          <p:spPr bwMode="auto">
            <a:xfrm>
              <a:off x="4167" y="3598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63237" name="Group 69"/>
            <p:cNvGrpSpPr>
              <a:grpSpLocks/>
            </p:cNvGrpSpPr>
            <p:nvPr/>
          </p:nvGrpSpPr>
          <p:grpSpPr bwMode="auto">
            <a:xfrm>
              <a:off x="1409" y="3583"/>
              <a:ext cx="227" cy="91"/>
              <a:chOff x="1737" y="3287"/>
              <a:chExt cx="227" cy="91"/>
            </a:xfrm>
          </p:grpSpPr>
          <p:sp>
            <p:nvSpPr>
              <p:cNvPr id="263228" name="Rectangle 60"/>
              <p:cNvSpPr>
                <a:spLocks noChangeArrowheads="1"/>
              </p:cNvSpPr>
              <p:nvPr/>
            </p:nvSpPr>
            <p:spPr bwMode="auto">
              <a:xfrm>
                <a:off x="1805" y="3287"/>
                <a:ext cx="91" cy="9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3232" name="Line 64"/>
              <p:cNvSpPr>
                <a:spLocks noChangeShapeType="1"/>
              </p:cNvSpPr>
              <p:nvPr/>
            </p:nvSpPr>
            <p:spPr bwMode="auto">
              <a:xfrm>
                <a:off x="1737" y="3332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63233" name="Line 65"/>
            <p:cNvSpPr>
              <a:spLocks noChangeShapeType="1"/>
            </p:cNvSpPr>
            <p:nvPr/>
          </p:nvSpPr>
          <p:spPr bwMode="auto">
            <a:xfrm>
              <a:off x="4099" y="3643"/>
              <a:ext cx="22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3234" name="Text Box 66"/>
            <p:cNvSpPr txBox="1">
              <a:spLocks noChangeArrowheads="1"/>
            </p:cNvSpPr>
            <p:nvPr/>
          </p:nvSpPr>
          <p:spPr bwMode="auto">
            <a:xfrm rot="10800000">
              <a:off x="1176" y="1686"/>
              <a:ext cx="289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eaLnBrk="1" hangingPunct="1"/>
              <a:r>
                <a:rPr lang="el-GR" sz="1800">
                  <a:cs typeface="Arial" charset="0"/>
                </a:rPr>
                <a:t>Ποσοστά</a:t>
              </a:r>
              <a:r>
                <a:rPr lang="de-DE" sz="1800">
                  <a:cs typeface="Arial" charset="0"/>
                </a:rPr>
                <a:t> %</a:t>
              </a:r>
            </a:p>
          </p:txBody>
        </p:sp>
        <p:sp>
          <p:nvSpPr>
            <p:cNvPr id="263235" name="Rectangle 67"/>
            <p:cNvSpPr>
              <a:spLocks noChangeArrowheads="1"/>
            </p:cNvSpPr>
            <p:nvPr/>
          </p:nvSpPr>
          <p:spPr bwMode="auto">
            <a:xfrm>
              <a:off x="4368" y="2153"/>
              <a:ext cx="90" cy="9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3238" name="Text Box 70"/>
            <p:cNvSpPr txBox="1">
              <a:spLocks noChangeArrowheads="1"/>
            </p:cNvSpPr>
            <p:nvPr/>
          </p:nvSpPr>
          <p:spPr bwMode="auto">
            <a:xfrm>
              <a:off x="1397" y="3953"/>
              <a:ext cx="1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1200">
                  <a:cs typeface="Arial" charset="0"/>
                </a:rPr>
                <a:t>Πηγή: ΜΑΡΤΙΟΣ 2006 ξύλο ΕΠΙΠΛΟ</a:t>
              </a:r>
              <a:endParaRPr lang="de-DE" sz="1200">
                <a:cs typeface="Arial" charset="0"/>
              </a:endParaRPr>
            </a:p>
          </p:txBody>
        </p:sp>
      </p:grpSp>
      <p:sp>
        <p:nvSpPr>
          <p:cNvPr id="1836036" name="Comment 10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68888" y="3957638"/>
            <a:ext cx="77787" cy="38100"/>
          </a:xfrm>
          <a:custGeom>
            <a:avLst/>
            <a:gdLst>
              <a:gd name="T0" fmla="+- 0 14080 14080"/>
              <a:gd name="T1" fmla="*/ T0 w 216"/>
              <a:gd name="T2" fmla="+- 0 11094 10992"/>
              <a:gd name="T3" fmla="*/ 11094 h 107"/>
              <a:gd name="T4" fmla="+- 0 14110 14080"/>
              <a:gd name="T5" fmla="*/ T4 w 216"/>
              <a:gd name="T6" fmla="+- 0 11096 10992"/>
              <a:gd name="T7" fmla="*/ 11096 h 107"/>
              <a:gd name="T8" fmla="+- 0 14131 14080"/>
              <a:gd name="T9" fmla="*/ T8 w 216"/>
              <a:gd name="T10" fmla="+- 0 11088 10992"/>
              <a:gd name="T11" fmla="*/ 11088 h 107"/>
              <a:gd name="T12" fmla="+- 0 14161 14080"/>
              <a:gd name="T13" fmla="*/ T12 w 216"/>
              <a:gd name="T14" fmla="+- 0 11081 10992"/>
              <a:gd name="T15" fmla="*/ 11081 h 107"/>
              <a:gd name="T16" fmla="+- 0 14192 14080"/>
              <a:gd name="T17" fmla="*/ T16 w 216"/>
              <a:gd name="T18" fmla="+- 0 11074 10992"/>
              <a:gd name="T19" fmla="*/ 11074 h 107"/>
              <a:gd name="T20" fmla="+- 0 14214 14080"/>
              <a:gd name="T21" fmla="*/ T20 w 216"/>
              <a:gd name="T22" fmla="+- 0 11056 10992"/>
              <a:gd name="T23" fmla="*/ 11056 h 107"/>
              <a:gd name="T24" fmla="+- 0 14239 14080"/>
              <a:gd name="T25" fmla="*/ T24 w 216"/>
              <a:gd name="T26" fmla="+- 0 11037 10992"/>
              <a:gd name="T27" fmla="*/ 11037 h 107"/>
              <a:gd name="T28" fmla="+- 0 14268 14080"/>
              <a:gd name="T29" fmla="*/ T28 w 216"/>
              <a:gd name="T30" fmla="+- 0 11016 10992"/>
              <a:gd name="T31" fmla="*/ 11016 h 107"/>
              <a:gd name="T32" fmla="+- 0 14278 14080"/>
              <a:gd name="T33" fmla="*/ T32 w 216"/>
              <a:gd name="T34" fmla="+- 0 11009 10992"/>
              <a:gd name="T35" fmla="*/ 11009 h 107"/>
              <a:gd name="T36" fmla="+- 0 14295 14080"/>
              <a:gd name="T37" fmla="*/ T36 w 216"/>
              <a:gd name="T38" fmla="+- 0 10992 10992"/>
              <a:gd name="T39" fmla="*/ 10992 h 1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16" h="107" extrusionOk="0">
                <a:moveTo>
                  <a:pt x="0" y="102"/>
                </a:moveTo>
                <a:cubicBezTo>
                  <a:pt x="30" y="104"/>
                  <a:pt x="51" y="96"/>
                  <a:pt x="81" y="89"/>
                </a:cubicBezTo>
                <a:cubicBezTo>
                  <a:pt x="112" y="82"/>
                  <a:pt x="134" y="64"/>
                  <a:pt x="159" y="45"/>
                </a:cubicBezTo>
                <a:cubicBezTo>
                  <a:pt x="188" y="24"/>
                  <a:pt x="198" y="17"/>
                  <a:pt x="215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2" name="Comment 10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92938" y="3157538"/>
            <a:ext cx="328612" cy="192087"/>
          </a:xfrm>
          <a:custGeom>
            <a:avLst/>
            <a:gdLst>
              <a:gd name="T0" fmla="+- 0 20003 19425"/>
              <a:gd name="T1" fmla="*/ T0 w 914"/>
              <a:gd name="T2" fmla="+- 0 8884 8772"/>
              <a:gd name="T3" fmla="*/ 8884 h 533"/>
              <a:gd name="T4" fmla="+- 0 19958 19425"/>
              <a:gd name="T5" fmla="*/ T4 w 914"/>
              <a:gd name="T6" fmla="+- 0 8860 8772"/>
              <a:gd name="T7" fmla="*/ 8860 h 533"/>
              <a:gd name="T8" fmla="+- 0 19920 19425"/>
              <a:gd name="T9" fmla="*/ T8 w 914"/>
              <a:gd name="T10" fmla="+- 0 8845 8772"/>
              <a:gd name="T11" fmla="*/ 8845 h 533"/>
              <a:gd name="T12" fmla="+- 0 19867 19425"/>
              <a:gd name="T13" fmla="*/ T12 w 914"/>
              <a:gd name="T14" fmla="+- 0 8848 8772"/>
              <a:gd name="T15" fmla="*/ 8848 h 533"/>
              <a:gd name="T16" fmla="+- 0 19799 19425"/>
              <a:gd name="T17" fmla="*/ T16 w 914"/>
              <a:gd name="T18" fmla="+- 0 8852 8772"/>
              <a:gd name="T19" fmla="*/ 8852 h 533"/>
              <a:gd name="T20" fmla="+- 0 19736 19425"/>
              <a:gd name="T21" fmla="*/ T20 w 914"/>
              <a:gd name="T22" fmla="+- 0 8876 8772"/>
              <a:gd name="T23" fmla="*/ 8876 h 533"/>
              <a:gd name="T24" fmla="+- 0 19681 19425"/>
              <a:gd name="T25" fmla="*/ T24 w 914"/>
              <a:gd name="T26" fmla="+- 0 8916 8772"/>
              <a:gd name="T27" fmla="*/ 8916 h 533"/>
              <a:gd name="T28" fmla="+- 0 19628 19425"/>
              <a:gd name="T29" fmla="*/ T28 w 914"/>
              <a:gd name="T30" fmla="+- 0 8955 8772"/>
              <a:gd name="T31" fmla="*/ 8955 h 533"/>
              <a:gd name="T32" fmla="+- 0 19575 19425"/>
              <a:gd name="T33" fmla="*/ T32 w 914"/>
              <a:gd name="T34" fmla="+- 0 9010 8772"/>
              <a:gd name="T35" fmla="*/ 9010 h 533"/>
              <a:gd name="T36" fmla="+- 0 19553 19425"/>
              <a:gd name="T37" fmla="*/ T36 w 914"/>
              <a:gd name="T38" fmla="+- 0 9073 8772"/>
              <a:gd name="T39" fmla="*/ 9073 h 533"/>
              <a:gd name="T40" fmla="+- 0 19536 19425"/>
              <a:gd name="T41" fmla="*/ T40 w 914"/>
              <a:gd name="T42" fmla="+- 0 9121 8772"/>
              <a:gd name="T43" fmla="*/ 9121 h 533"/>
              <a:gd name="T44" fmla="+- 0 19534 19425"/>
              <a:gd name="T45" fmla="*/ T44 w 914"/>
              <a:gd name="T46" fmla="+- 0 9182 8772"/>
              <a:gd name="T47" fmla="*/ 9182 h 533"/>
              <a:gd name="T48" fmla="+- 0 19560 19425"/>
              <a:gd name="T49" fmla="*/ T48 w 914"/>
              <a:gd name="T50" fmla="+- 0 9227 8772"/>
              <a:gd name="T51" fmla="*/ 9227 h 533"/>
              <a:gd name="T52" fmla="+- 0 19605 19425"/>
              <a:gd name="T53" fmla="*/ T52 w 914"/>
              <a:gd name="T54" fmla="+- 0 9305 8772"/>
              <a:gd name="T55" fmla="*/ 9305 h 533"/>
              <a:gd name="T56" fmla="+- 0 19701 19425"/>
              <a:gd name="T57" fmla="*/ T56 w 914"/>
              <a:gd name="T58" fmla="+- 0 9316 8772"/>
              <a:gd name="T59" fmla="*/ 9316 h 533"/>
              <a:gd name="T60" fmla="+- 0 19779 19425"/>
              <a:gd name="T61" fmla="*/ T60 w 914"/>
              <a:gd name="T62" fmla="+- 0 9289 8772"/>
              <a:gd name="T63" fmla="*/ 9289 h 533"/>
              <a:gd name="T64" fmla="+- 0 19849 19425"/>
              <a:gd name="T65" fmla="*/ T64 w 914"/>
              <a:gd name="T66" fmla="+- 0 9265 8772"/>
              <a:gd name="T67" fmla="*/ 9265 h 533"/>
              <a:gd name="T68" fmla="+- 0 19902 19425"/>
              <a:gd name="T69" fmla="*/ T68 w 914"/>
              <a:gd name="T70" fmla="+- 0 9215 8772"/>
              <a:gd name="T71" fmla="*/ 9215 h 533"/>
              <a:gd name="T72" fmla="+- 0 19943 19425"/>
              <a:gd name="T73" fmla="*/ T72 w 914"/>
              <a:gd name="T74" fmla="+- 0 9155 8772"/>
              <a:gd name="T75" fmla="*/ 9155 h 533"/>
              <a:gd name="T76" fmla="+- 0 19983 19425"/>
              <a:gd name="T77" fmla="*/ T76 w 914"/>
              <a:gd name="T78" fmla="+- 0 9096 8772"/>
              <a:gd name="T79" fmla="*/ 9096 h 533"/>
              <a:gd name="T80" fmla="+- 0 20004 19425"/>
              <a:gd name="T81" fmla="*/ T80 w 914"/>
              <a:gd name="T82" fmla="+- 0 9028 8772"/>
              <a:gd name="T83" fmla="*/ 9028 h 533"/>
              <a:gd name="T84" fmla="+- 0 20015 19425"/>
              <a:gd name="T85" fmla="*/ T84 w 914"/>
              <a:gd name="T86" fmla="+- 0 8959 8772"/>
              <a:gd name="T87" fmla="*/ 8959 h 533"/>
              <a:gd name="T88" fmla="+- 0 20021 19425"/>
              <a:gd name="T89" fmla="*/ T88 w 914"/>
              <a:gd name="T90" fmla="+- 0 8917 8772"/>
              <a:gd name="T91" fmla="*/ 8917 h 533"/>
              <a:gd name="T92" fmla="+- 0 20019 19425"/>
              <a:gd name="T93" fmla="*/ T92 w 914"/>
              <a:gd name="T94" fmla="+- 0 8881 8772"/>
              <a:gd name="T95" fmla="*/ 8881 h 533"/>
              <a:gd name="T96" fmla="+- 0 19997 19425"/>
              <a:gd name="T97" fmla="*/ T96 w 914"/>
              <a:gd name="T98" fmla="+- 0 8845 8772"/>
              <a:gd name="T99" fmla="*/ 8845 h 533"/>
              <a:gd name="T100" fmla="+- 0 19993 19425"/>
              <a:gd name="T101" fmla="*/ T100 w 914"/>
              <a:gd name="T102" fmla="+- 0 8842 8772"/>
              <a:gd name="T103" fmla="*/ 8842 h 533"/>
              <a:gd name="T104" fmla="+- 0 19988 19425"/>
              <a:gd name="T105" fmla="*/ T104 w 914"/>
              <a:gd name="T106" fmla="+- 0 8840 8772"/>
              <a:gd name="T107" fmla="*/ 8840 h 533"/>
              <a:gd name="T108" fmla="+- 0 19984 19425"/>
              <a:gd name="T109" fmla="*/ T108 w 914"/>
              <a:gd name="T110" fmla="+- 0 8837 8772"/>
              <a:gd name="T111" fmla="*/ 8837 h 533"/>
              <a:gd name="T112" fmla="+- 0 19949 19425"/>
              <a:gd name="T113" fmla="*/ T112 w 914"/>
              <a:gd name="T114" fmla="+- 0 8838 8772"/>
              <a:gd name="T115" fmla="*/ 8838 h 533"/>
              <a:gd name="T116" fmla="+- 0 19928 19425"/>
              <a:gd name="T117" fmla="*/ T116 w 914"/>
              <a:gd name="T118" fmla="+- 0 8839 8772"/>
              <a:gd name="T119" fmla="*/ 8839 h 533"/>
              <a:gd name="T120" fmla="+- 0 19895 19425"/>
              <a:gd name="T121" fmla="*/ T120 w 914"/>
              <a:gd name="T122" fmla="+- 0 8856 8772"/>
              <a:gd name="T123" fmla="*/ 8856 h 533"/>
              <a:gd name="T124" fmla="+- 0 19854 19425"/>
              <a:gd name="T125" fmla="*/ T124 w 914"/>
              <a:gd name="T126" fmla="+- 0 8877 8772"/>
              <a:gd name="T127" fmla="*/ 8877 h 533"/>
              <a:gd name="T128" fmla="+- 0 19815 19425"/>
              <a:gd name="T129" fmla="*/ T128 w 914"/>
              <a:gd name="T130" fmla="+- 0 8903 8772"/>
              <a:gd name="T131" fmla="*/ 8903 h 533"/>
              <a:gd name="T132" fmla="+- 0 19784 19425"/>
              <a:gd name="T133" fmla="*/ T132 w 914"/>
              <a:gd name="T134" fmla="+- 0 8937 8772"/>
              <a:gd name="T135" fmla="*/ 8937 h 533"/>
              <a:gd name="T136" fmla="+- 0 19755 19425"/>
              <a:gd name="T137" fmla="*/ T136 w 914"/>
              <a:gd name="T138" fmla="+- 0 8969 8772"/>
              <a:gd name="T139" fmla="*/ 8969 h 533"/>
              <a:gd name="T140" fmla="+- 0 19757 19425"/>
              <a:gd name="T141" fmla="*/ T140 w 914"/>
              <a:gd name="T142" fmla="+- 0 8994 8772"/>
              <a:gd name="T143" fmla="*/ 8994 h 533"/>
              <a:gd name="T144" fmla="+- 0 19753 19425"/>
              <a:gd name="T145" fmla="*/ T144 w 914"/>
              <a:gd name="T146" fmla="+- 0 9033 8772"/>
              <a:gd name="T147" fmla="*/ 9033 h 533"/>
              <a:gd name="T148" fmla="+- 0 19792 19425"/>
              <a:gd name="T149" fmla="*/ T148 w 914"/>
              <a:gd name="T150" fmla="+- 0 9061 8772"/>
              <a:gd name="T151" fmla="*/ 9061 h 533"/>
              <a:gd name="T152" fmla="+- 0 19812 19425"/>
              <a:gd name="T153" fmla="*/ T152 w 914"/>
              <a:gd name="T154" fmla="+- 0 9073 8772"/>
              <a:gd name="T155" fmla="*/ 9073 h 533"/>
              <a:gd name="T156" fmla="+- 0 19865 19425"/>
              <a:gd name="T157" fmla="*/ T156 w 914"/>
              <a:gd name="T158" fmla="+- 0 9055 8772"/>
              <a:gd name="T159" fmla="*/ 9055 h 533"/>
              <a:gd name="T160" fmla="+- 0 19899 19425"/>
              <a:gd name="T161" fmla="*/ T160 w 914"/>
              <a:gd name="T162" fmla="+- 0 9044 8772"/>
              <a:gd name="T163" fmla="*/ 9044 h 533"/>
              <a:gd name="T164" fmla="+- 0 19933 19425"/>
              <a:gd name="T165" fmla="*/ T164 w 914"/>
              <a:gd name="T166" fmla="+- 0 9020 8772"/>
              <a:gd name="T167" fmla="*/ 9020 h 533"/>
              <a:gd name="T168" fmla="+- 0 19957 19425"/>
              <a:gd name="T169" fmla="*/ T168 w 914"/>
              <a:gd name="T170" fmla="+- 0 8993 8772"/>
              <a:gd name="T171" fmla="*/ 8993 h 533"/>
              <a:gd name="T172" fmla="+- 0 19971 19425"/>
              <a:gd name="T173" fmla="*/ T172 w 914"/>
              <a:gd name="T174" fmla="+- 0 8977 8772"/>
              <a:gd name="T175" fmla="*/ 8977 h 533"/>
              <a:gd name="T176" fmla="+- 0 19984 19425"/>
              <a:gd name="T177" fmla="*/ T176 w 914"/>
              <a:gd name="T178" fmla="+- 0 8964 8772"/>
              <a:gd name="T179" fmla="*/ 8964 h 533"/>
              <a:gd name="T180" fmla="+- 0 19985 19425"/>
              <a:gd name="T181" fmla="*/ T180 w 914"/>
              <a:gd name="T182" fmla="+- 0 8942 8772"/>
              <a:gd name="T183" fmla="*/ 8942 h 533"/>
              <a:gd name="T184" fmla="+- 0 19985 19425"/>
              <a:gd name="T185" fmla="*/ T184 w 914"/>
              <a:gd name="T186" fmla="+- 0 8928 8772"/>
              <a:gd name="T187" fmla="*/ 8928 h 533"/>
              <a:gd name="T188" fmla="+- 0 19976 19425"/>
              <a:gd name="T189" fmla="*/ T188 w 914"/>
              <a:gd name="T190" fmla="+- 0 8913 8772"/>
              <a:gd name="T191" fmla="*/ 8913 h 533"/>
              <a:gd name="T192" fmla="+- 0 19977 19425"/>
              <a:gd name="T193" fmla="*/ T192 w 914"/>
              <a:gd name="T194" fmla="+- 0 8898 8772"/>
              <a:gd name="T195" fmla="*/ 8898 h 533"/>
              <a:gd name="T196" fmla="+- 0 19980 19425"/>
              <a:gd name="T197" fmla="*/ T196 w 914"/>
              <a:gd name="T198" fmla="+- 0 8872 8772"/>
              <a:gd name="T199" fmla="*/ 8872 h 533"/>
              <a:gd name="T200" fmla="+- 0 19989 19425"/>
              <a:gd name="T201" fmla="*/ T200 w 914"/>
              <a:gd name="T202" fmla="+- 0 8851 8772"/>
              <a:gd name="T203" fmla="*/ 8851 h 533"/>
              <a:gd name="T204" fmla="+- 0 20003 19425"/>
              <a:gd name="T205" fmla="*/ T204 w 914"/>
              <a:gd name="T206" fmla="+- 0 8828 8772"/>
              <a:gd name="T207" fmla="*/ 8828 h 533"/>
              <a:gd name="T208" fmla="+- 0 20015 19425"/>
              <a:gd name="T209" fmla="*/ T208 w 914"/>
              <a:gd name="T210" fmla="+- 0 8808 8772"/>
              <a:gd name="T211" fmla="*/ 8808 h 533"/>
              <a:gd name="T212" fmla="+- 0 20029 19425"/>
              <a:gd name="T213" fmla="*/ T212 w 914"/>
              <a:gd name="T214" fmla="+- 0 8791 8772"/>
              <a:gd name="T215" fmla="*/ 8791 h 533"/>
              <a:gd name="T216" fmla="+- 0 20043 19425"/>
              <a:gd name="T217" fmla="*/ T216 w 914"/>
              <a:gd name="T218" fmla="+- 0 8772 8772"/>
              <a:gd name="T219" fmla="*/ 8772 h 533"/>
              <a:gd name="T220" fmla="+- 0 20025 19425"/>
              <a:gd name="T221" fmla="*/ T220 w 914"/>
              <a:gd name="T222" fmla="+- 0 8797 8772"/>
              <a:gd name="T223" fmla="*/ 8797 h 533"/>
              <a:gd name="T224" fmla="+- 0 20008 19425"/>
              <a:gd name="T225" fmla="*/ T224 w 914"/>
              <a:gd name="T226" fmla="+- 0 8823 8772"/>
              <a:gd name="T227" fmla="*/ 8823 h 533"/>
              <a:gd name="T228" fmla="+- 0 19992 19425"/>
              <a:gd name="T229" fmla="*/ T228 w 914"/>
              <a:gd name="T230" fmla="+- 0 8850 8772"/>
              <a:gd name="T231" fmla="*/ 8850 h 533"/>
              <a:gd name="T232" fmla="+- 0 19964 19425"/>
              <a:gd name="T233" fmla="*/ T232 w 914"/>
              <a:gd name="T234" fmla="+- 0 8896 8772"/>
              <a:gd name="T235" fmla="*/ 8896 h 533"/>
              <a:gd name="T236" fmla="+- 0 19935 19425"/>
              <a:gd name="T237" fmla="*/ T236 w 914"/>
              <a:gd name="T238" fmla="+- 0 8940 8772"/>
              <a:gd name="T239" fmla="*/ 8940 h 533"/>
              <a:gd name="T240" fmla="+- 0 19905 19425"/>
              <a:gd name="T241" fmla="*/ T240 w 914"/>
              <a:gd name="T242" fmla="+- 0 8985 8772"/>
              <a:gd name="T243" fmla="*/ 8985 h 533"/>
              <a:gd name="T244" fmla="+- 0 19861 19425"/>
              <a:gd name="T245" fmla="*/ T244 w 914"/>
              <a:gd name="T246" fmla="+- 0 9051 8772"/>
              <a:gd name="T247" fmla="*/ 9051 h 533"/>
              <a:gd name="T248" fmla="+- 0 19808 19425"/>
              <a:gd name="T249" fmla="*/ T248 w 914"/>
              <a:gd name="T250" fmla="+- 0 9132 8772"/>
              <a:gd name="T251" fmla="*/ 9132 h 533"/>
              <a:gd name="T252" fmla="+- 0 19732 19425"/>
              <a:gd name="T253" fmla="*/ T252 w 914"/>
              <a:gd name="T254" fmla="+- 0 9165 8772"/>
              <a:gd name="T255" fmla="*/ 9165 h 53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914" h="533" extrusionOk="0">
                <a:moveTo>
                  <a:pt x="578" y="112"/>
                </a:moveTo>
                <a:cubicBezTo>
                  <a:pt x="533" y="88"/>
                  <a:pt x="495" y="73"/>
                  <a:pt x="442" y="76"/>
                </a:cubicBezTo>
                <a:cubicBezTo>
                  <a:pt x="374" y="80"/>
                  <a:pt x="311" y="104"/>
                  <a:pt x="256" y="144"/>
                </a:cubicBezTo>
                <a:cubicBezTo>
                  <a:pt x="203" y="183"/>
                  <a:pt x="150" y="238"/>
                  <a:pt x="128" y="301"/>
                </a:cubicBezTo>
                <a:cubicBezTo>
                  <a:pt x="111" y="349"/>
                  <a:pt x="109" y="410"/>
                  <a:pt x="135" y="455"/>
                </a:cubicBezTo>
                <a:cubicBezTo>
                  <a:pt x="180" y="533"/>
                  <a:pt x="276" y="544"/>
                  <a:pt x="354" y="517"/>
                </a:cubicBezTo>
                <a:cubicBezTo>
                  <a:pt x="424" y="493"/>
                  <a:pt x="477" y="443"/>
                  <a:pt x="518" y="383"/>
                </a:cubicBezTo>
                <a:cubicBezTo>
                  <a:pt x="558" y="324"/>
                  <a:pt x="579" y="256"/>
                  <a:pt x="590" y="187"/>
                </a:cubicBezTo>
                <a:cubicBezTo>
                  <a:pt x="596" y="145"/>
                  <a:pt x="594" y="109"/>
                  <a:pt x="572" y="73"/>
                </a:cubicBezTo>
                <a:cubicBezTo>
                  <a:pt x="568" y="70"/>
                  <a:pt x="563" y="68"/>
                  <a:pt x="559" y="65"/>
                </a:cubicBezTo>
                <a:cubicBezTo>
                  <a:pt x="524" y="66"/>
                  <a:pt x="503" y="67"/>
                  <a:pt x="470" y="84"/>
                </a:cubicBezTo>
                <a:cubicBezTo>
                  <a:pt x="429" y="105"/>
                  <a:pt x="390" y="131"/>
                  <a:pt x="359" y="165"/>
                </a:cubicBezTo>
                <a:cubicBezTo>
                  <a:pt x="330" y="197"/>
                  <a:pt x="332" y="222"/>
                  <a:pt x="328" y="261"/>
                </a:cubicBezTo>
                <a:cubicBezTo>
                  <a:pt x="367" y="289"/>
                  <a:pt x="387" y="301"/>
                  <a:pt x="440" y="283"/>
                </a:cubicBezTo>
                <a:cubicBezTo>
                  <a:pt x="474" y="272"/>
                  <a:pt x="508" y="248"/>
                  <a:pt x="532" y="221"/>
                </a:cubicBezTo>
                <a:cubicBezTo>
                  <a:pt x="546" y="205"/>
                  <a:pt x="559" y="192"/>
                  <a:pt x="560" y="170"/>
                </a:cubicBezTo>
                <a:cubicBezTo>
                  <a:pt x="560" y="156"/>
                  <a:pt x="551" y="141"/>
                  <a:pt x="552" y="126"/>
                </a:cubicBezTo>
                <a:cubicBezTo>
                  <a:pt x="555" y="100"/>
                  <a:pt x="564" y="79"/>
                  <a:pt x="578" y="56"/>
                </a:cubicBezTo>
                <a:cubicBezTo>
                  <a:pt x="590" y="36"/>
                  <a:pt x="604" y="19"/>
                  <a:pt x="618" y="0"/>
                </a:cubicBezTo>
                <a:cubicBezTo>
                  <a:pt x="600" y="25"/>
                  <a:pt x="583" y="51"/>
                  <a:pt x="567" y="78"/>
                </a:cubicBezTo>
                <a:cubicBezTo>
                  <a:pt x="539" y="124"/>
                  <a:pt x="510" y="168"/>
                  <a:pt x="480" y="213"/>
                </a:cubicBezTo>
                <a:cubicBezTo>
                  <a:pt x="436" y="279"/>
                  <a:pt x="383" y="360"/>
                  <a:pt x="307" y="393"/>
                </a:cubicBezTo>
                <a:cubicBezTo>
                  <a:pt x="264" y="412"/>
                  <a:pt x="224" y="407"/>
                  <a:pt x="183" y="386"/>
                </a:cubicBezTo>
                <a:cubicBezTo>
                  <a:pt x="121" y="354"/>
                  <a:pt x="37" y="275"/>
                  <a:pt x="8" y="210"/>
                </a:cubicBezTo>
                <a:cubicBezTo>
                  <a:pt x="1" y="195"/>
                  <a:pt x="-2" y="191"/>
                  <a:pt x="0" y="180"/>
                </a:cubicBezTo>
                <a:cubicBezTo>
                  <a:pt x="50" y="160"/>
                  <a:pt x="96" y="159"/>
                  <a:pt x="151" y="157"/>
                </a:cubicBezTo>
                <a:cubicBezTo>
                  <a:pt x="365" y="149"/>
                  <a:pt x="580" y="154"/>
                  <a:pt x="794" y="156"/>
                </a:cubicBezTo>
                <a:cubicBezTo>
                  <a:pt x="856" y="156"/>
                  <a:pt x="874" y="157"/>
                  <a:pt x="913" y="14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4" name="Comment 10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34200" y="3127375"/>
            <a:ext cx="301625" cy="98425"/>
          </a:xfrm>
          <a:custGeom>
            <a:avLst/>
            <a:gdLst>
              <a:gd name="T0" fmla="+- 0 20098 19263"/>
              <a:gd name="T1" fmla="*/ T0 w 838"/>
              <a:gd name="T2" fmla="+- 0 8899 8689"/>
              <a:gd name="T3" fmla="*/ 8899 h 272"/>
              <a:gd name="T4" fmla="+- 0 20095 19263"/>
              <a:gd name="T5" fmla="*/ T4 w 838"/>
              <a:gd name="T6" fmla="+- 0 8836 8689"/>
              <a:gd name="T7" fmla="*/ 8836 h 272"/>
              <a:gd name="T8" fmla="+- 0 20080 19263"/>
              <a:gd name="T9" fmla="*/ T8 w 838"/>
              <a:gd name="T10" fmla="+- 0 8787 8689"/>
              <a:gd name="T11" fmla="*/ 8787 h 272"/>
              <a:gd name="T12" fmla="+- 0 20030 19263"/>
              <a:gd name="T13" fmla="*/ T12 w 838"/>
              <a:gd name="T14" fmla="+- 0 8742 8689"/>
              <a:gd name="T15" fmla="*/ 8742 h 272"/>
              <a:gd name="T16" fmla="+- 0 19943 19263"/>
              <a:gd name="T17" fmla="*/ T16 w 838"/>
              <a:gd name="T18" fmla="+- 0 8663 8689"/>
              <a:gd name="T19" fmla="*/ 8663 h 272"/>
              <a:gd name="T20" fmla="+- 0 19821 19263"/>
              <a:gd name="T21" fmla="*/ T20 w 838"/>
              <a:gd name="T22" fmla="+- 0 8684 8689"/>
              <a:gd name="T23" fmla="*/ 8684 h 272"/>
              <a:gd name="T24" fmla="+- 0 19717 19263"/>
              <a:gd name="T25" fmla="*/ T24 w 838"/>
              <a:gd name="T26" fmla="+- 0 8711 8689"/>
              <a:gd name="T27" fmla="*/ 8711 h 272"/>
              <a:gd name="T28" fmla="+- 0 19538 19263"/>
              <a:gd name="T29" fmla="*/ T28 w 838"/>
              <a:gd name="T30" fmla="+- 0 8758 8689"/>
              <a:gd name="T31" fmla="*/ 8758 h 272"/>
              <a:gd name="T32" fmla="+- 0 19404 19263"/>
              <a:gd name="T33" fmla="*/ T32 w 838"/>
              <a:gd name="T34" fmla="+- 0 8847 8689"/>
              <a:gd name="T35" fmla="*/ 8847 h 272"/>
              <a:gd name="T36" fmla="+- 0 19263 19263"/>
              <a:gd name="T37" fmla="*/ T36 w 838"/>
              <a:gd name="T38" fmla="+- 0 8960 8689"/>
              <a:gd name="T39" fmla="*/ 8960 h 2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838" h="272" extrusionOk="0">
                <a:moveTo>
                  <a:pt x="835" y="210"/>
                </a:moveTo>
                <a:cubicBezTo>
                  <a:pt x="832" y="147"/>
                  <a:pt x="817" y="98"/>
                  <a:pt x="767" y="53"/>
                </a:cubicBezTo>
                <a:cubicBezTo>
                  <a:pt x="680" y="-26"/>
                  <a:pt x="558" y="-5"/>
                  <a:pt x="454" y="22"/>
                </a:cubicBezTo>
                <a:cubicBezTo>
                  <a:pt x="275" y="69"/>
                  <a:pt x="141" y="158"/>
                  <a:pt x="0" y="2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Text Box 2"/>
          <p:cNvSpPr txBox="1">
            <a:spLocks noChangeArrowheads="1"/>
          </p:cNvSpPr>
          <p:nvPr/>
        </p:nvSpPr>
        <p:spPr bwMode="auto">
          <a:xfrm>
            <a:off x="2209800" y="1230313"/>
            <a:ext cx="6989763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3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Για να παραχθούν οικογένειες προϊόντων και</a:t>
            </a:r>
          </a:p>
          <a:p>
            <a:pPr marL="457200" indent="-457200" algn="just">
              <a:lnSpc>
                <a:spcPct val="130000"/>
              </a:lnSpc>
              <a:buClr>
                <a:srgbClr val="990033"/>
              </a:buClr>
              <a:buFont typeface="Wingdings" pitchFamily="2" charset="2"/>
              <a:buNone/>
            </a:pPr>
            <a:r>
              <a:rPr lang="el-GR"/>
              <a:t>     ομάδες προϊόντων πρέπει να ληφθούν υπόψη</a:t>
            </a:r>
          </a:p>
          <a:p>
            <a:pPr marL="457200" indent="-457200" algn="just">
              <a:lnSpc>
                <a:spcPct val="130000"/>
              </a:lnSpc>
              <a:buClr>
                <a:srgbClr val="990033"/>
              </a:buClr>
              <a:buFont typeface="Wingdings" pitchFamily="2" charset="2"/>
              <a:buNone/>
            </a:pPr>
            <a:r>
              <a:rPr lang="el-GR"/>
              <a:t>     τα ακόλουθα στοιχεία</a:t>
            </a:r>
            <a:endParaRPr lang="en-US"/>
          </a:p>
          <a:p>
            <a:pPr marL="901700" lvl="1" indent="-457200" algn="just">
              <a:lnSpc>
                <a:spcPct val="130000"/>
              </a:lnSpc>
              <a:buClr>
                <a:srgbClr val="990033"/>
              </a:buClr>
              <a:buFontTx/>
              <a:buAutoNum type="arabicPeriod"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Διεργασίες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901700" lvl="1" indent="-457200" algn="just">
              <a:lnSpc>
                <a:spcPct val="130000"/>
              </a:lnSpc>
              <a:buClr>
                <a:srgbClr val="990033"/>
              </a:buClr>
              <a:buFontTx/>
              <a:buAutoNum type="arabicPeriod"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Περιεχόμενα εργασίας / Χρόνοι Εργασίας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01700" lvl="1" indent="-457200" algn="just">
              <a:lnSpc>
                <a:spcPct val="130000"/>
              </a:lnSpc>
              <a:buClr>
                <a:srgbClr val="990033"/>
              </a:buClr>
              <a:buFontTx/>
              <a:buAutoNum type="arabicPeriod"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Εξαρτήματα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δομικές μονάδες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01700" lvl="1" indent="-457200" algn="just">
              <a:lnSpc>
                <a:spcPct val="130000"/>
              </a:lnSpc>
              <a:buClr>
                <a:srgbClr val="990033"/>
              </a:buClr>
              <a:buFontTx/>
              <a:buAutoNum type="arabicPeriod"/>
            </a:pP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Όγκος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l-G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Ποσότητα</a:t>
            </a:r>
          </a:p>
          <a:p>
            <a:pPr marL="901700" lvl="1" indent="-457200" algn="just">
              <a:lnSpc>
                <a:spcPct val="130000"/>
              </a:lnSpc>
              <a:buClr>
                <a:srgbClr val="990033"/>
              </a:buClr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</a:rPr>
              <a:t>Η συγγένεια αυτών των παραμέτρων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</a:rPr>
              <a:t>ορίζει </a:t>
            </a:r>
          </a:p>
          <a:p>
            <a:pPr marL="901700" lvl="1" indent="-457200" algn="just">
              <a:lnSpc>
                <a:spcPct val="130000"/>
              </a:lnSpc>
              <a:buClr>
                <a:srgbClr val="990033"/>
              </a:buClr>
            </a:pPr>
            <a:r>
              <a:rPr lang="el-GR">
                <a:effectLst>
                  <a:outerShdw blurRad="38100" dist="38100" dir="2700000" algn="tl">
                    <a:srgbClr val="C0C0C0"/>
                  </a:outerShdw>
                </a:effectLst>
              </a:rPr>
              <a:t>κατά το δυνατόν μια οικογένεια προϊόντων.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0883" name="Rectangle 3"/>
          <p:cNvSpPr>
            <a:spLocks noChangeArrowheads="1"/>
          </p:cNvSpPr>
          <p:nvPr/>
        </p:nvSpPr>
        <p:spPr bwMode="auto">
          <a:xfrm>
            <a:off x="2093913" y="50800"/>
            <a:ext cx="666115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Η ποσότητα προϊόντων που παράγονται σε μια γραμμή</a:t>
            </a:r>
            <a:r>
              <a:rPr lang="en-US">
                <a:solidFill>
                  <a:srgbClr val="990033"/>
                </a:solidFill>
              </a:rPr>
              <a:t>…</a:t>
            </a:r>
          </a:p>
        </p:txBody>
      </p:sp>
      <p:sp>
        <p:nvSpPr>
          <p:cNvPr id="1530884" name="Text Box 4"/>
          <p:cNvSpPr txBox="1">
            <a:spLocks noChangeArrowheads="1"/>
          </p:cNvSpPr>
          <p:nvPr/>
        </p:nvSpPr>
        <p:spPr bwMode="auto">
          <a:xfrm>
            <a:off x="2182813" y="5875338"/>
            <a:ext cx="665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800000"/>
                </a:solidFill>
              </a:rPr>
              <a:t>…</a:t>
            </a:r>
            <a:r>
              <a:rPr lang="el-GR">
                <a:solidFill>
                  <a:srgbClr val="800000"/>
                </a:solidFill>
              </a:rPr>
              <a:t>καθορίζει την ευελιξία και την αξιοποίηση της παραγωγής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30885" name="Text Box 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Text Box 2"/>
          <p:cNvSpPr txBox="1">
            <a:spLocks noChangeArrowheads="1"/>
          </p:cNvSpPr>
          <p:nvPr/>
        </p:nvSpPr>
        <p:spPr bwMode="auto">
          <a:xfrm>
            <a:off x="2251075" y="0"/>
            <a:ext cx="6634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Ο συγχρονισμός προϊόντος είναι η αναπαράσταση των διεργασιών σε ροή</a:t>
            </a:r>
            <a:r>
              <a:rPr lang="en-US">
                <a:solidFill>
                  <a:srgbClr val="990000"/>
                </a:solidFill>
              </a:rPr>
              <a:t>...</a:t>
            </a:r>
          </a:p>
        </p:txBody>
      </p:sp>
      <p:sp>
        <p:nvSpPr>
          <p:cNvPr id="1534979" name="Text Box 3"/>
          <p:cNvSpPr txBox="1">
            <a:spLocks noChangeArrowheads="1"/>
          </p:cNvSpPr>
          <p:nvPr/>
        </p:nvSpPr>
        <p:spPr bwMode="auto">
          <a:xfrm>
            <a:off x="1384026" y="5868988"/>
            <a:ext cx="7480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800000"/>
                </a:solidFill>
              </a:rPr>
              <a:t>…</a:t>
            </a:r>
            <a:r>
              <a:rPr lang="el-GR" dirty="0" smtClean="0">
                <a:solidFill>
                  <a:srgbClr val="800000"/>
                </a:solidFill>
              </a:rPr>
              <a:t>που απαιτούνται για την παραγωγή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ενός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προϊόντος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34980" name="Line 4"/>
          <p:cNvSpPr>
            <a:spLocks noChangeShapeType="1"/>
          </p:cNvSpPr>
          <p:nvPr/>
        </p:nvSpPr>
        <p:spPr bwMode="auto">
          <a:xfrm>
            <a:off x="4041775" y="2432050"/>
            <a:ext cx="1365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34981" name="Line 5"/>
          <p:cNvSpPr>
            <a:spLocks noChangeShapeType="1"/>
          </p:cNvSpPr>
          <p:nvPr/>
        </p:nvSpPr>
        <p:spPr bwMode="auto">
          <a:xfrm>
            <a:off x="5484813" y="2379663"/>
            <a:ext cx="398462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34982" name="Line 6"/>
          <p:cNvSpPr>
            <a:spLocks noChangeShapeType="1"/>
          </p:cNvSpPr>
          <p:nvPr/>
        </p:nvSpPr>
        <p:spPr bwMode="auto">
          <a:xfrm>
            <a:off x="3171825" y="3206750"/>
            <a:ext cx="2343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34983" name="Line 7"/>
          <p:cNvSpPr>
            <a:spLocks noChangeShapeType="1"/>
          </p:cNvSpPr>
          <p:nvPr/>
        </p:nvSpPr>
        <p:spPr bwMode="auto">
          <a:xfrm flipV="1">
            <a:off x="4533900" y="3360738"/>
            <a:ext cx="66992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34984" name="Line 8"/>
          <p:cNvSpPr>
            <a:spLocks noChangeShapeType="1"/>
          </p:cNvSpPr>
          <p:nvPr/>
        </p:nvSpPr>
        <p:spPr bwMode="auto">
          <a:xfrm flipV="1">
            <a:off x="3287713" y="4081463"/>
            <a:ext cx="1055687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34985" name="Text Box 9"/>
          <p:cNvSpPr txBox="1">
            <a:spLocks noChangeArrowheads="1"/>
          </p:cNvSpPr>
          <p:nvPr/>
        </p:nvSpPr>
        <p:spPr bwMode="auto">
          <a:xfrm>
            <a:off x="4548188" y="2000250"/>
            <a:ext cx="4381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1534986" name="Text Box 10"/>
          <p:cNvSpPr txBox="1">
            <a:spLocks noChangeArrowheads="1"/>
          </p:cNvSpPr>
          <p:nvPr/>
        </p:nvSpPr>
        <p:spPr bwMode="auto">
          <a:xfrm>
            <a:off x="5672138" y="2398713"/>
            <a:ext cx="4381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534987" name="Text Box 11"/>
          <p:cNvSpPr txBox="1">
            <a:spLocks noChangeArrowheads="1"/>
          </p:cNvSpPr>
          <p:nvPr/>
        </p:nvSpPr>
        <p:spPr bwMode="auto">
          <a:xfrm>
            <a:off x="3560763" y="3611563"/>
            <a:ext cx="395287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2800" b="1"/>
              <a:t>Γ</a:t>
            </a:r>
            <a:endParaRPr lang="en-US" sz="2800" b="1"/>
          </a:p>
        </p:txBody>
      </p:sp>
      <p:sp>
        <p:nvSpPr>
          <p:cNvPr id="1534988" name="Text Box 12"/>
          <p:cNvSpPr txBox="1">
            <a:spLocks noChangeArrowheads="1"/>
          </p:cNvSpPr>
          <p:nvPr/>
        </p:nvSpPr>
        <p:spPr bwMode="auto">
          <a:xfrm>
            <a:off x="4375150" y="3352800"/>
            <a:ext cx="41751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/>
              <a:t>E</a:t>
            </a:r>
          </a:p>
        </p:txBody>
      </p:sp>
      <p:sp>
        <p:nvSpPr>
          <p:cNvPr id="1534989" name="Text Box 13"/>
          <p:cNvSpPr txBox="1">
            <a:spLocks noChangeArrowheads="1"/>
          </p:cNvSpPr>
          <p:nvPr/>
        </p:nvSpPr>
        <p:spPr bwMode="auto">
          <a:xfrm>
            <a:off x="4003675" y="2746375"/>
            <a:ext cx="4365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2800" b="1"/>
              <a:t>Δ</a:t>
            </a:r>
            <a:endParaRPr lang="en-US" sz="2800" b="1"/>
          </a:p>
        </p:txBody>
      </p:sp>
      <p:sp>
        <p:nvSpPr>
          <p:cNvPr id="1534990" name="Text Box 14"/>
          <p:cNvSpPr txBox="1">
            <a:spLocks noChangeArrowheads="1"/>
          </p:cNvSpPr>
          <p:nvPr/>
        </p:nvSpPr>
        <p:spPr bwMode="auto">
          <a:xfrm>
            <a:off x="6383338" y="2735263"/>
            <a:ext cx="398462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2800" b="1"/>
              <a:t>Ζ</a:t>
            </a:r>
            <a:endParaRPr lang="en-US" sz="2800" b="1"/>
          </a:p>
        </p:txBody>
      </p:sp>
      <p:sp>
        <p:nvSpPr>
          <p:cNvPr id="1534991" name="Line 15"/>
          <p:cNvSpPr>
            <a:spLocks noChangeShapeType="1"/>
          </p:cNvSpPr>
          <p:nvPr/>
        </p:nvSpPr>
        <p:spPr bwMode="auto">
          <a:xfrm>
            <a:off x="5527675" y="3206750"/>
            <a:ext cx="1751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34992" name="Text Box 16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30120" y="1454772"/>
            <a:ext cx="7135776" cy="4127631"/>
            <a:chOff x="903020" y="1061072"/>
            <a:chExt cx="7135776" cy="4127631"/>
          </a:xfrm>
        </p:grpSpPr>
        <p:sp>
          <p:nvSpPr>
            <p:cNvPr id="3" name="TextBox 2"/>
            <p:cNvSpPr txBox="1"/>
            <p:nvPr/>
          </p:nvSpPr>
          <p:spPr>
            <a:xfrm>
              <a:off x="903020" y="1061072"/>
              <a:ext cx="985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Δημιουργία</a:t>
              </a:r>
            </a:p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κυλινδρικού</a:t>
              </a:r>
            </a:p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σώματος</a:t>
              </a:r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45785" y="1061072"/>
              <a:ext cx="1357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Κόλλημα σωληνώσεων</a:t>
              </a:r>
            </a:p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και καπάκια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87834" y="1061072"/>
              <a:ext cx="1357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Κλείσιμο και</a:t>
              </a:r>
            </a:p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Κόλλημα βάσης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13711" y="1061072"/>
              <a:ext cx="1357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Έλεγχος</a:t>
              </a:r>
            </a:p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στεγανότητας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71028" y="1061072"/>
              <a:ext cx="1357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Εμαγιέ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15259" y="2051649"/>
              <a:ext cx="1357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Συναρμολόγηση ηλεκτρικών μερών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75464" y="2853188"/>
              <a:ext cx="1357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Έλεγχος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0894" y="3721402"/>
              <a:ext cx="1357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Εισαγωγή καλύμματος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1574" y="4727038"/>
              <a:ext cx="1357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Φούρνος προθέρμανσης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1004" y="4803983"/>
              <a:ext cx="1357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err="1" smtClean="0">
                  <a:latin typeface="Arial" pitchFamily="34" charset="0"/>
                  <a:cs typeface="Arial" pitchFamily="34" charset="0"/>
                </a:rPr>
                <a:t>Πολυουρεθάνη</a:t>
              </a:r>
              <a:endParaRPr lang="el-GR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0098" y="4727038"/>
              <a:ext cx="1357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Προετοιμασία καπακιού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9692" y="4803983"/>
              <a:ext cx="1357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Κλείσιμο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86329" y="3786100"/>
              <a:ext cx="1357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Προετοιμασία καλύμματος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834556" y="1238750"/>
              <a:ext cx="649685" cy="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349925" y="1239238"/>
              <a:ext cx="517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335203" y="1234925"/>
              <a:ext cx="629729" cy="86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296150" y="1400175"/>
              <a:ext cx="19050" cy="581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299773" y="2451759"/>
              <a:ext cx="11805" cy="4724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91775" y="3099409"/>
              <a:ext cx="27800" cy="548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19850" y="3952875"/>
              <a:ext cx="419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16200000" flipH="1">
              <a:off x="7104244" y="4409896"/>
              <a:ext cx="402863" cy="569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772150" y="4914900"/>
              <a:ext cx="885826" cy="26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857625" y="4930522"/>
              <a:ext cx="59055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2066925" y="4922331"/>
              <a:ext cx="68580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2978151" y="4200524"/>
              <a:ext cx="622300" cy="561975"/>
            </a:xfrm>
            <a:custGeom>
              <a:avLst/>
              <a:gdLst>
                <a:gd name="connsiteX0" fmla="*/ 327025 w 841375"/>
                <a:gd name="connsiteY0" fmla="*/ 758825 h 768350"/>
                <a:gd name="connsiteX1" fmla="*/ 31750 w 841375"/>
                <a:gd name="connsiteY1" fmla="*/ 549275 h 768350"/>
                <a:gd name="connsiteX2" fmla="*/ 136525 w 841375"/>
                <a:gd name="connsiteY2" fmla="*/ 177800 h 768350"/>
                <a:gd name="connsiteX3" fmla="*/ 412750 w 841375"/>
                <a:gd name="connsiteY3" fmla="*/ 15875 h 768350"/>
                <a:gd name="connsiteX4" fmla="*/ 669925 w 841375"/>
                <a:gd name="connsiteY4" fmla="*/ 82550 h 768350"/>
                <a:gd name="connsiteX5" fmla="*/ 822325 w 841375"/>
                <a:gd name="connsiteY5" fmla="*/ 339725 h 768350"/>
                <a:gd name="connsiteX6" fmla="*/ 784225 w 841375"/>
                <a:gd name="connsiteY6" fmla="*/ 615950 h 768350"/>
                <a:gd name="connsiteX7" fmla="*/ 584200 w 841375"/>
                <a:gd name="connsiteY7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375" h="768350">
                  <a:moveTo>
                    <a:pt x="327025" y="758825"/>
                  </a:moveTo>
                  <a:cubicBezTo>
                    <a:pt x="195262" y="702468"/>
                    <a:pt x="63500" y="646112"/>
                    <a:pt x="31750" y="549275"/>
                  </a:cubicBezTo>
                  <a:cubicBezTo>
                    <a:pt x="0" y="452438"/>
                    <a:pt x="73025" y="266700"/>
                    <a:pt x="136525" y="177800"/>
                  </a:cubicBezTo>
                  <a:cubicBezTo>
                    <a:pt x="200025" y="88900"/>
                    <a:pt x="323850" y="31750"/>
                    <a:pt x="412750" y="15875"/>
                  </a:cubicBezTo>
                  <a:cubicBezTo>
                    <a:pt x="501650" y="0"/>
                    <a:pt x="601663" y="28575"/>
                    <a:pt x="669925" y="82550"/>
                  </a:cubicBezTo>
                  <a:cubicBezTo>
                    <a:pt x="738187" y="136525"/>
                    <a:pt x="803275" y="250825"/>
                    <a:pt x="822325" y="339725"/>
                  </a:cubicBezTo>
                  <a:cubicBezTo>
                    <a:pt x="841375" y="428625"/>
                    <a:pt x="823913" y="544512"/>
                    <a:pt x="784225" y="615950"/>
                  </a:cubicBezTo>
                  <a:cubicBezTo>
                    <a:pt x="744537" y="687388"/>
                    <a:pt x="664368" y="727869"/>
                    <a:pt x="584200" y="76835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65450" y="4362450"/>
              <a:ext cx="6238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dirty="0" smtClean="0">
                  <a:latin typeface="Arial" pitchFamily="34" charset="0"/>
                  <a:cs typeface="Arial" pitchFamily="34" charset="0"/>
                </a:rPr>
                <a:t>10-20%</a:t>
              </a:r>
              <a:endParaRPr lang="en-GB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82875" y="3962400"/>
              <a:ext cx="13812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err="1" smtClean="0"/>
                <a:t>επανακατεργασία</a:t>
              </a:r>
              <a:endParaRPr lang="en-GB" sz="12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39706" y="1238750"/>
              <a:ext cx="649685" cy="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019300" y="165100"/>
            <a:ext cx="664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ΣΥΓΧΡΟΝΙΣΜΟΣ ΠΡΟΙΟΝΤΟΣ - ΔΕΞΑΜΕΝΕΣ</a:t>
            </a:r>
            <a:endParaRPr lang="en-GB" dirty="0"/>
          </a:p>
        </p:txBody>
      </p:sp>
      <p:sp>
        <p:nvSpPr>
          <p:cNvPr id="201113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70763" y="5600700"/>
            <a:ext cx="4762" cy="1588"/>
          </a:xfrm>
          <a:custGeom>
            <a:avLst/>
            <a:gdLst>
              <a:gd name="T0" fmla="+- 0 20488 20474"/>
              <a:gd name="T1" fmla="*/ T0 w 15"/>
              <a:gd name="T2" fmla="+- 0 15558 15558"/>
              <a:gd name="T3" fmla="*/ 15558 h 4"/>
              <a:gd name="T4" fmla="+- 0 20483 20474"/>
              <a:gd name="T5" fmla="*/ T4 w 15"/>
              <a:gd name="T6" fmla="+- 0 15559 15558"/>
              <a:gd name="T7" fmla="*/ 15559 h 4"/>
              <a:gd name="T8" fmla="+- 0 20479 20474"/>
              <a:gd name="T9" fmla="*/ T8 w 15"/>
              <a:gd name="T10" fmla="+- 0 15560 15558"/>
              <a:gd name="T11" fmla="*/ 15560 h 4"/>
              <a:gd name="T12" fmla="+- 0 20474 20474"/>
              <a:gd name="T13" fmla="*/ T12 w 15"/>
              <a:gd name="T14" fmla="+- 0 15561 15558"/>
              <a:gd name="T15" fmla="*/ 15561 h 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5" h="4" extrusionOk="0">
                <a:moveTo>
                  <a:pt x="14" y="0"/>
                </a:moveTo>
                <a:cubicBezTo>
                  <a:pt x="9" y="1"/>
                  <a:pt x="5" y="2"/>
                  <a:pt x="0" y="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43200" y="-4763"/>
            <a:ext cx="6134100" cy="469901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>
                <a:solidFill>
                  <a:srgbClr val="990033"/>
                </a:solidFill>
                <a:latin typeface="Arial" charset="0"/>
              </a:rPr>
              <a:t>Συγχρονισμός </a:t>
            </a:r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προϊόντος</a:t>
            </a:r>
            <a:r>
              <a:rPr lang="en-US" sz="2400" dirty="0" smtClean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λαμπτήρων γραφείου</a:t>
            </a:r>
            <a:endParaRPr lang="en-US" sz="2400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537027" name="Rectangle 3"/>
          <p:cNvSpPr>
            <a:spLocks noChangeArrowheads="1"/>
          </p:cNvSpPr>
          <p:nvPr/>
        </p:nvSpPr>
        <p:spPr bwMode="auto">
          <a:xfrm>
            <a:off x="2527300" y="965200"/>
            <a:ext cx="3517900" cy="8382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pic>
        <p:nvPicPr>
          <p:cNvPr id="1537028" name="Picture 4"/>
          <p:cNvPicPr>
            <a:picLocks noChangeAspect="1" noChangeArrowheads="1"/>
          </p:cNvPicPr>
          <p:nvPr/>
        </p:nvPicPr>
        <p:blipFill>
          <a:blip r:embed="rId3" cstate="print"/>
          <a:srcRect l="3432" t="6694" r="2628" b="4326"/>
          <a:stretch>
            <a:fillRect/>
          </a:stretch>
        </p:blipFill>
        <p:spPr bwMode="auto">
          <a:xfrm>
            <a:off x="1997075" y="1241425"/>
            <a:ext cx="69611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29" name="Text Box 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43200" y="0"/>
            <a:ext cx="6134100" cy="769938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300" dirty="0">
                <a:solidFill>
                  <a:srgbClr val="990033"/>
                </a:solidFill>
                <a:latin typeface="Arial" charset="0"/>
              </a:rPr>
              <a:t>Συγχρονισμός </a:t>
            </a:r>
            <a:r>
              <a:rPr lang="el-GR" sz="2300" dirty="0" smtClean="0">
                <a:solidFill>
                  <a:srgbClr val="990033"/>
                </a:solidFill>
                <a:latin typeface="Arial" charset="0"/>
              </a:rPr>
              <a:t>προϊόντος </a:t>
            </a:r>
            <a:r>
              <a:rPr lang="el-GR" sz="2300" dirty="0">
                <a:solidFill>
                  <a:srgbClr val="990033"/>
                </a:solidFill>
                <a:latin typeface="Arial" charset="0"/>
              </a:rPr>
              <a:t>εσωτερικών ξύλινων επενδύσεων</a:t>
            </a:r>
            <a:endParaRPr lang="en-US" sz="2300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539077" name="Text Box 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539322" name="Group 250"/>
          <p:cNvGrpSpPr>
            <a:grpSpLocks/>
          </p:cNvGrpSpPr>
          <p:nvPr/>
        </p:nvGrpSpPr>
        <p:grpSpPr bwMode="auto">
          <a:xfrm>
            <a:off x="1976438" y="1870075"/>
            <a:ext cx="6978650" cy="3908425"/>
            <a:chOff x="1245" y="1178"/>
            <a:chExt cx="4396" cy="2462"/>
          </a:xfrm>
        </p:grpSpPr>
        <p:grpSp>
          <p:nvGrpSpPr>
            <p:cNvPr id="1539280" name="Group 208"/>
            <p:cNvGrpSpPr>
              <a:grpSpLocks/>
            </p:cNvGrpSpPr>
            <p:nvPr/>
          </p:nvGrpSpPr>
          <p:grpSpPr bwMode="auto">
            <a:xfrm>
              <a:off x="1245" y="1178"/>
              <a:ext cx="4396" cy="2052"/>
              <a:chOff x="1245" y="1178"/>
              <a:chExt cx="4396" cy="2052"/>
            </a:xfrm>
          </p:grpSpPr>
          <p:sp>
            <p:nvSpPr>
              <p:cNvPr id="1539080" name="Rectangle 8"/>
              <p:cNvSpPr>
                <a:spLocks noChangeArrowheads="1"/>
              </p:cNvSpPr>
              <p:nvPr/>
            </p:nvSpPr>
            <p:spPr bwMode="auto">
              <a:xfrm>
                <a:off x="1359" y="1516"/>
                <a:ext cx="37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81" name="Rectangle 9"/>
              <p:cNvSpPr>
                <a:spLocks noChangeArrowheads="1"/>
              </p:cNvSpPr>
              <p:nvPr/>
            </p:nvSpPr>
            <p:spPr bwMode="auto">
              <a:xfrm>
                <a:off x="1359" y="1516"/>
                <a:ext cx="379" cy="228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82" name="Rectangle 10"/>
              <p:cNvSpPr>
                <a:spLocks noChangeArrowheads="1"/>
              </p:cNvSpPr>
              <p:nvPr/>
            </p:nvSpPr>
            <p:spPr bwMode="auto">
              <a:xfrm>
                <a:off x="1470" y="1554"/>
                <a:ext cx="14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Pressen</a:t>
                </a:r>
                <a:endParaRPr lang="de-DE"/>
              </a:p>
            </p:txBody>
          </p:sp>
          <p:sp>
            <p:nvSpPr>
              <p:cNvPr id="1539083" name="Rectangle 11"/>
              <p:cNvSpPr>
                <a:spLocks noChangeArrowheads="1"/>
              </p:cNvSpPr>
              <p:nvPr/>
            </p:nvSpPr>
            <p:spPr bwMode="auto">
              <a:xfrm>
                <a:off x="1494" y="1607"/>
                <a:ext cx="9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6 Min</a:t>
                </a:r>
                <a:endParaRPr lang="de-DE"/>
              </a:p>
            </p:txBody>
          </p:sp>
          <p:sp>
            <p:nvSpPr>
              <p:cNvPr id="1539084" name="Rectangle 12"/>
              <p:cNvSpPr>
                <a:spLocks noChangeArrowheads="1"/>
              </p:cNvSpPr>
              <p:nvPr/>
            </p:nvSpPr>
            <p:spPr bwMode="auto">
              <a:xfrm>
                <a:off x="1371" y="1654"/>
                <a:ext cx="32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Atrigger Pressplan</a:t>
                </a:r>
                <a:endParaRPr lang="de-DE"/>
              </a:p>
            </p:txBody>
          </p:sp>
          <p:sp>
            <p:nvSpPr>
              <p:cNvPr id="1539085" name="Rectangle 13"/>
              <p:cNvSpPr>
                <a:spLocks noChangeArrowheads="1"/>
              </p:cNvSpPr>
              <p:nvPr/>
            </p:nvSpPr>
            <p:spPr bwMode="auto">
              <a:xfrm>
                <a:off x="1980" y="1516"/>
                <a:ext cx="37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86" name="Rectangle 14"/>
              <p:cNvSpPr>
                <a:spLocks noChangeArrowheads="1"/>
              </p:cNvSpPr>
              <p:nvPr/>
            </p:nvSpPr>
            <p:spPr bwMode="auto">
              <a:xfrm>
                <a:off x="1980" y="1516"/>
                <a:ext cx="379" cy="228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87" name="Rectangle 15"/>
              <p:cNvSpPr>
                <a:spLocks noChangeArrowheads="1"/>
              </p:cNvSpPr>
              <p:nvPr/>
            </p:nvSpPr>
            <p:spPr bwMode="auto">
              <a:xfrm>
                <a:off x="2114" y="1578"/>
                <a:ext cx="10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Kitten</a:t>
                </a:r>
                <a:endParaRPr lang="de-DE"/>
              </a:p>
            </p:txBody>
          </p:sp>
          <p:sp>
            <p:nvSpPr>
              <p:cNvPr id="1539088" name="Rectangle 16"/>
              <p:cNvSpPr>
                <a:spLocks noChangeArrowheads="1"/>
              </p:cNvSpPr>
              <p:nvPr/>
            </p:nvSpPr>
            <p:spPr bwMode="auto">
              <a:xfrm>
                <a:off x="2100" y="1630"/>
                <a:ext cx="13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2-5 Min</a:t>
                </a:r>
                <a:endParaRPr lang="de-DE"/>
              </a:p>
            </p:txBody>
          </p:sp>
          <p:sp>
            <p:nvSpPr>
              <p:cNvPr id="1539089" name="Rectangle 17"/>
              <p:cNvSpPr>
                <a:spLocks noChangeArrowheads="1"/>
              </p:cNvSpPr>
              <p:nvPr/>
            </p:nvSpPr>
            <p:spPr bwMode="auto">
              <a:xfrm>
                <a:off x="1677" y="2062"/>
                <a:ext cx="379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90" name="Rectangle 18"/>
              <p:cNvSpPr>
                <a:spLocks noChangeArrowheads="1"/>
              </p:cNvSpPr>
              <p:nvPr/>
            </p:nvSpPr>
            <p:spPr bwMode="auto">
              <a:xfrm>
                <a:off x="1677" y="2062"/>
                <a:ext cx="379" cy="227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91" name="Rectangle 19"/>
              <p:cNvSpPr>
                <a:spLocks noChangeArrowheads="1"/>
              </p:cNvSpPr>
              <p:nvPr/>
            </p:nvSpPr>
            <p:spPr bwMode="auto">
              <a:xfrm>
                <a:off x="1764" y="2099"/>
                <a:ext cx="19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Kunststoff-</a:t>
                </a:r>
                <a:endParaRPr lang="de-DE"/>
              </a:p>
            </p:txBody>
          </p:sp>
          <p:sp>
            <p:nvSpPr>
              <p:cNvPr id="1539092" name="Rectangle 20"/>
              <p:cNvSpPr>
                <a:spLocks noChangeArrowheads="1"/>
              </p:cNvSpPr>
              <p:nvPr/>
            </p:nvSpPr>
            <p:spPr bwMode="auto">
              <a:xfrm>
                <a:off x="1769" y="2151"/>
                <a:ext cx="179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spritzguss</a:t>
                </a:r>
                <a:endParaRPr lang="de-DE"/>
              </a:p>
            </p:txBody>
          </p:sp>
          <p:sp>
            <p:nvSpPr>
              <p:cNvPr id="1539093" name="Rectangle 21"/>
              <p:cNvSpPr>
                <a:spLocks noChangeArrowheads="1"/>
              </p:cNvSpPr>
              <p:nvPr/>
            </p:nvSpPr>
            <p:spPr bwMode="auto">
              <a:xfrm>
                <a:off x="1816" y="2204"/>
                <a:ext cx="9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2 Min</a:t>
                </a:r>
                <a:endParaRPr lang="de-DE"/>
              </a:p>
            </p:txBody>
          </p:sp>
          <p:sp>
            <p:nvSpPr>
              <p:cNvPr id="1539094" name="Line 22"/>
              <p:cNvSpPr>
                <a:spLocks noChangeShapeType="1"/>
              </p:cNvSpPr>
              <p:nvPr/>
            </p:nvSpPr>
            <p:spPr bwMode="auto">
              <a:xfrm>
                <a:off x="1548" y="1744"/>
                <a:ext cx="129" cy="4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95" name="Line 23"/>
              <p:cNvSpPr>
                <a:spLocks noChangeShapeType="1"/>
              </p:cNvSpPr>
              <p:nvPr/>
            </p:nvSpPr>
            <p:spPr bwMode="auto">
              <a:xfrm flipV="1">
                <a:off x="2056" y="1744"/>
                <a:ext cx="114" cy="43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96" name="Line 24"/>
              <p:cNvSpPr>
                <a:spLocks noChangeShapeType="1"/>
              </p:cNvSpPr>
              <p:nvPr/>
            </p:nvSpPr>
            <p:spPr bwMode="auto">
              <a:xfrm>
                <a:off x="1738" y="1630"/>
                <a:ext cx="242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97" name="Rectangle 25"/>
              <p:cNvSpPr>
                <a:spLocks noChangeArrowheads="1"/>
              </p:cNvSpPr>
              <p:nvPr/>
            </p:nvSpPr>
            <p:spPr bwMode="auto">
              <a:xfrm>
                <a:off x="2617" y="1516"/>
                <a:ext cx="37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98" name="Rectangle 26"/>
              <p:cNvSpPr>
                <a:spLocks noChangeArrowheads="1"/>
              </p:cNvSpPr>
              <p:nvPr/>
            </p:nvSpPr>
            <p:spPr bwMode="auto">
              <a:xfrm>
                <a:off x="2617" y="1516"/>
                <a:ext cx="379" cy="228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99" name="Rectangle 27"/>
              <p:cNvSpPr>
                <a:spLocks noChangeArrowheads="1"/>
              </p:cNvSpPr>
              <p:nvPr/>
            </p:nvSpPr>
            <p:spPr bwMode="auto">
              <a:xfrm>
                <a:off x="2683" y="1578"/>
                <a:ext cx="23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Rohschleifen</a:t>
                </a:r>
                <a:endParaRPr lang="de-DE"/>
              </a:p>
            </p:txBody>
          </p:sp>
          <p:sp>
            <p:nvSpPr>
              <p:cNvPr id="1539100" name="Rectangle 28"/>
              <p:cNvSpPr>
                <a:spLocks noChangeArrowheads="1"/>
              </p:cNvSpPr>
              <p:nvPr/>
            </p:nvSpPr>
            <p:spPr bwMode="auto">
              <a:xfrm>
                <a:off x="2740" y="1630"/>
                <a:ext cx="119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10 Min</a:t>
                </a:r>
                <a:endParaRPr lang="de-DE"/>
              </a:p>
            </p:txBody>
          </p:sp>
          <p:sp>
            <p:nvSpPr>
              <p:cNvPr id="1539101" name="Rectangle 29"/>
              <p:cNvSpPr>
                <a:spLocks noChangeArrowheads="1"/>
              </p:cNvSpPr>
              <p:nvPr/>
            </p:nvSpPr>
            <p:spPr bwMode="auto">
              <a:xfrm>
                <a:off x="3254" y="1516"/>
                <a:ext cx="37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02" name="Rectangle 30"/>
              <p:cNvSpPr>
                <a:spLocks noChangeArrowheads="1"/>
              </p:cNvSpPr>
              <p:nvPr/>
            </p:nvSpPr>
            <p:spPr bwMode="auto">
              <a:xfrm>
                <a:off x="3254" y="1516"/>
                <a:ext cx="379" cy="228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03" name="Rectangle 31"/>
              <p:cNvSpPr>
                <a:spLocks noChangeArrowheads="1"/>
              </p:cNvSpPr>
              <p:nvPr/>
            </p:nvSpPr>
            <p:spPr bwMode="auto">
              <a:xfrm>
                <a:off x="3346" y="1578"/>
                <a:ext cx="17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Aufsetzen</a:t>
                </a:r>
                <a:endParaRPr lang="de-DE"/>
              </a:p>
            </p:txBody>
          </p:sp>
          <p:sp>
            <p:nvSpPr>
              <p:cNvPr id="1539104" name="Rectangle 32"/>
              <p:cNvSpPr>
                <a:spLocks noChangeArrowheads="1"/>
              </p:cNvSpPr>
              <p:nvPr/>
            </p:nvSpPr>
            <p:spPr bwMode="auto">
              <a:xfrm>
                <a:off x="3375" y="1630"/>
                <a:ext cx="13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0,5 Min</a:t>
                </a:r>
                <a:endParaRPr lang="de-DE"/>
              </a:p>
            </p:txBody>
          </p:sp>
          <p:sp>
            <p:nvSpPr>
              <p:cNvPr id="1539105" name="Rectangle 33"/>
              <p:cNvSpPr>
                <a:spLocks noChangeArrowheads="1"/>
              </p:cNvSpPr>
              <p:nvPr/>
            </p:nvSpPr>
            <p:spPr bwMode="auto">
              <a:xfrm>
                <a:off x="2903" y="2553"/>
                <a:ext cx="379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06" name="Rectangle 34"/>
              <p:cNvSpPr>
                <a:spLocks noChangeArrowheads="1"/>
              </p:cNvSpPr>
              <p:nvPr/>
            </p:nvSpPr>
            <p:spPr bwMode="auto">
              <a:xfrm>
                <a:off x="2903" y="2553"/>
                <a:ext cx="379" cy="227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07" name="Rectangle 35"/>
              <p:cNvSpPr>
                <a:spLocks noChangeArrowheads="1"/>
              </p:cNvSpPr>
              <p:nvPr/>
            </p:nvSpPr>
            <p:spPr bwMode="auto">
              <a:xfrm>
                <a:off x="2915" y="2616"/>
                <a:ext cx="32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Kommissionierung</a:t>
                </a:r>
                <a:endParaRPr lang="de-DE"/>
              </a:p>
            </p:txBody>
          </p:sp>
          <p:sp>
            <p:nvSpPr>
              <p:cNvPr id="1539108" name="Rectangle 36"/>
              <p:cNvSpPr>
                <a:spLocks noChangeArrowheads="1"/>
              </p:cNvSpPr>
              <p:nvPr/>
            </p:nvSpPr>
            <p:spPr bwMode="auto">
              <a:xfrm>
                <a:off x="3038" y="2668"/>
                <a:ext cx="9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2 Min</a:t>
                </a:r>
                <a:endParaRPr lang="de-DE"/>
              </a:p>
            </p:txBody>
          </p:sp>
          <p:sp>
            <p:nvSpPr>
              <p:cNvPr id="1539109" name="Rectangle 37"/>
              <p:cNvSpPr>
                <a:spLocks noChangeArrowheads="1"/>
              </p:cNvSpPr>
              <p:nvPr/>
            </p:nvSpPr>
            <p:spPr bwMode="auto">
              <a:xfrm>
                <a:off x="2297" y="2553"/>
                <a:ext cx="379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10" name="Rectangle 38"/>
              <p:cNvSpPr>
                <a:spLocks noChangeArrowheads="1"/>
              </p:cNvSpPr>
              <p:nvPr/>
            </p:nvSpPr>
            <p:spPr bwMode="auto">
              <a:xfrm>
                <a:off x="2297" y="2553"/>
                <a:ext cx="379" cy="227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11" name="Rectangle 39"/>
              <p:cNvSpPr>
                <a:spLocks noChangeArrowheads="1"/>
              </p:cNvSpPr>
              <p:nvPr/>
            </p:nvSpPr>
            <p:spPr bwMode="auto">
              <a:xfrm>
                <a:off x="2403" y="2616"/>
                <a:ext cx="154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Montage</a:t>
                </a:r>
                <a:endParaRPr lang="de-DE"/>
              </a:p>
            </p:txBody>
          </p:sp>
          <p:sp>
            <p:nvSpPr>
              <p:cNvPr id="1539112" name="Rectangle 40"/>
              <p:cNvSpPr>
                <a:spLocks noChangeArrowheads="1"/>
              </p:cNvSpPr>
              <p:nvPr/>
            </p:nvSpPr>
            <p:spPr bwMode="auto">
              <a:xfrm>
                <a:off x="2432" y="2668"/>
                <a:ext cx="9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1 Min</a:t>
                </a:r>
                <a:endParaRPr lang="de-DE"/>
              </a:p>
            </p:txBody>
          </p:sp>
          <p:sp>
            <p:nvSpPr>
              <p:cNvPr id="1539113" name="Rectangle 41"/>
              <p:cNvSpPr>
                <a:spLocks noChangeArrowheads="1"/>
              </p:cNvSpPr>
              <p:nvPr/>
            </p:nvSpPr>
            <p:spPr bwMode="auto">
              <a:xfrm>
                <a:off x="1683" y="2553"/>
                <a:ext cx="379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14" name="Rectangle 42"/>
              <p:cNvSpPr>
                <a:spLocks noChangeArrowheads="1"/>
              </p:cNvSpPr>
              <p:nvPr/>
            </p:nvSpPr>
            <p:spPr bwMode="auto">
              <a:xfrm>
                <a:off x="1683" y="2553"/>
                <a:ext cx="379" cy="227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15" name="Rectangle 43"/>
              <p:cNvSpPr>
                <a:spLocks noChangeArrowheads="1"/>
              </p:cNvSpPr>
              <p:nvPr/>
            </p:nvSpPr>
            <p:spPr bwMode="auto">
              <a:xfrm>
                <a:off x="1811" y="2592"/>
                <a:ext cx="11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Kontur</a:t>
                </a:r>
                <a:endParaRPr lang="de-DE"/>
              </a:p>
            </p:txBody>
          </p:sp>
          <p:sp>
            <p:nvSpPr>
              <p:cNvPr id="1539116" name="Rectangle 44"/>
              <p:cNvSpPr>
                <a:spLocks noChangeArrowheads="1"/>
              </p:cNvSpPr>
              <p:nvPr/>
            </p:nvSpPr>
            <p:spPr bwMode="auto">
              <a:xfrm>
                <a:off x="1811" y="2639"/>
                <a:ext cx="11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fräsen</a:t>
                </a:r>
                <a:endParaRPr lang="de-DE"/>
              </a:p>
            </p:txBody>
          </p:sp>
          <p:sp>
            <p:nvSpPr>
              <p:cNvPr id="1539117" name="Rectangle 45"/>
              <p:cNvSpPr>
                <a:spLocks noChangeArrowheads="1"/>
              </p:cNvSpPr>
              <p:nvPr/>
            </p:nvSpPr>
            <p:spPr bwMode="auto">
              <a:xfrm>
                <a:off x="1802" y="2691"/>
                <a:ext cx="13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2-5 Min</a:t>
                </a:r>
                <a:endParaRPr lang="de-DE"/>
              </a:p>
            </p:txBody>
          </p:sp>
          <p:sp>
            <p:nvSpPr>
              <p:cNvPr id="1539118" name="Rectangle 46"/>
              <p:cNvSpPr>
                <a:spLocks noChangeArrowheads="1"/>
              </p:cNvSpPr>
              <p:nvPr/>
            </p:nvSpPr>
            <p:spPr bwMode="auto">
              <a:xfrm>
                <a:off x="4603" y="1691"/>
                <a:ext cx="379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19" name="Rectangle 47"/>
              <p:cNvSpPr>
                <a:spLocks noChangeArrowheads="1"/>
              </p:cNvSpPr>
              <p:nvPr/>
            </p:nvSpPr>
            <p:spPr bwMode="auto">
              <a:xfrm>
                <a:off x="4603" y="1691"/>
                <a:ext cx="379" cy="227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20" name="Rectangle 48"/>
              <p:cNvSpPr>
                <a:spLocks noChangeArrowheads="1"/>
              </p:cNvSpPr>
              <p:nvPr/>
            </p:nvSpPr>
            <p:spPr bwMode="auto">
              <a:xfrm>
                <a:off x="4692" y="1753"/>
                <a:ext cx="19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Kalibrieren</a:t>
                </a:r>
                <a:endParaRPr lang="de-DE"/>
              </a:p>
            </p:txBody>
          </p:sp>
          <p:sp>
            <p:nvSpPr>
              <p:cNvPr id="1539121" name="Rectangle 49"/>
              <p:cNvSpPr>
                <a:spLocks noChangeArrowheads="1"/>
              </p:cNvSpPr>
              <p:nvPr/>
            </p:nvSpPr>
            <p:spPr bwMode="auto">
              <a:xfrm>
                <a:off x="4744" y="1806"/>
                <a:ext cx="8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1Min</a:t>
                </a:r>
                <a:endParaRPr lang="de-DE"/>
              </a:p>
            </p:txBody>
          </p:sp>
          <p:sp>
            <p:nvSpPr>
              <p:cNvPr id="1539122" name="Rectangle 50"/>
              <p:cNvSpPr>
                <a:spLocks noChangeArrowheads="1"/>
              </p:cNvSpPr>
              <p:nvPr/>
            </p:nvSpPr>
            <p:spPr bwMode="auto">
              <a:xfrm>
                <a:off x="5096" y="1304"/>
                <a:ext cx="379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23" name="Rectangle 51"/>
              <p:cNvSpPr>
                <a:spLocks noChangeArrowheads="1"/>
              </p:cNvSpPr>
              <p:nvPr/>
            </p:nvSpPr>
            <p:spPr bwMode="auto">
              <a:xfrm>
                <a:off x="5096" y="1304"/>
                <a:ext cx="379" cy="227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24" name="Rectangle 52"/>
              <p:cNvSpPr>
                <a:spLocks noChangeArrowheads="1"/>
              </p:cNvSpPr>
              <p:nvPr/>
            </p:nvSpPr>
            <p:spPr bwMode="auto">
              <a:xfrm>
                <a:off x="5208" y="1393"/>
                <a:ext cx="14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Polieren</a:t>
                </a:r>
                <a:endParaRPr lang="de-DE"/>
              </a:p>
            </p:txBody>
          </p:sp>
          <p:sp>
            <p:nvSpPr>
              <p:cNvPr id="1539125" name="Rectangle 53"/>
              <p:cNvSpPr>
                <a:spLocks noChangeArrowheads="1"/>
              </p:cNvSpPr>
              <p:nvPr/>
            </p:nvSpPr>
            <p:spPr bwMode="auto">
              <a:xfrm>
                <a:off x="4603" y="1304"/>
                <a:ext cx="379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26" name="Rectangle 54"/>
              <p:cNvSpPr>
                <a:spLocks noChangeArrowheads="1"/>
              </p:cNvSpPr>
              <p:nvPr/>
            </p:nvSpPr>
            <p:spPr bwMode="auto">
              <a:xfrm>
                <a:off x="4603" y="1304"/>
                <a:ext cx="379" cy="227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27" name="Rectangle 55"/>
              <p:cNvSpPr>
                <a:spLocks noChangeArrowheads="1"/>
              </p:cNvSpPr>
              <p:nvPr/>
            </p:nvSpPr>
            <p:spPr bwMode="auto">
              <a:xfrm>
                <a:off x="4706" y="1365"/>
                <a:ext cx="164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Schleifen</a:t>
                </a:r>
                <a:endParaRPr lang="de-DE"/>
              </a:p>
            </p:txBody>
          </p:sp>
          <p:sp>
            <p:nvSpPr>
              <p:cNvPr id="1539128" name="Rectangle 56"/>
              <p:cNvSpPr>
                <a:spLocks noChangeArrowheads="1"/>
              </p:cNvSpPr>
              <p:nvPr/>
            </p:nvSpPr>
            <p:spPr bwMode="auto">
              <a:xfrm>
                <a:off x="4734" y="1417"/>
                <a:ext cx="108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15Min</a:t>
                </a:r>
                <a:endParaRPr lang="de-DE"/>
              </a:p>
            </p:txBody>
          </p:sp>
          <p:sp>
            <p:nvSpPr>
              <p:cNvPr id="1539129" name="Rectangle 57"/>
              <p:cNvSpPr>
                <a:spLocks noChangeArrowheads="1"/>
              </p:cNvSpPr>
              <p:nvPr/>
            </p:nvSpPr>
            <p:spPr bwMode="auto">
              <a:xfrm>
                <a:off x="3510" y="2553"/>
                <a:ext cx="379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30" name="Rectangle 58"/>
              <p:cNvSpPr>
                <a:spLocks noChangeArrowheads="1"/>
              </p:cNvSpPr>
              <p:nvPr/>
            </p:nvSpPr>
            <p:spPr bwMode="auto">
              <a:xfrm>
                <a:off x="3510" y="2553"/>
                <a:ext cx="379" cy="227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31" name="Rectangle 59"/>
              <p:cNvSpPr>
                <a:spLocks noChangeArrowheads="1"/>
              </p:cNvSpPr>
              <p:nvPr/>
            </p:nvSpPr>
            <p:spPr bwMode="auto">
              <a:xfrm>
                <a:off x="3650" y="2616"/>
                <a:ext cx="9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Audit</a:t>
                </a:r>
                <a:endParaRPr lang="de-DE"/>
              </a:p>
            </p:txBody>
          </p:sp>
          <p:sp>
            <p:nvSpPr>
              <p:cNvPr id="1539132" name="Rectangle 60"/>
              <p:cNvSpPr>
                <a:spLocks noChangeArrowheads="1"/>
              </p:cNvSpPr>
              <p:nvPr/>
            </p:nvSpPr>
            <p:spPr bwMode="auto">
              <a:xfrm>
                <a:off x="3645" y="2668"/>
                <a:ext cx="9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2 Min</a:t>
                </a:r>
                <a:endParaRPr lang="de-DE"/>
              </a:p>
            </p:txBody>
          </p:sp>
          <p:sp>
            <p:nvSpPr>
              <p:cNvPr id="1539133" name="Rectangle 61"/>
              <p:cNvSpPr>
                <a:spLocks noChangeArrowheads="1"/>
              </p:cNvSpPr>
              <p:nvPr/>
            </p:nvSpPr>
            <p:spPr bwMode="auto">
              <a:xfrm>
                <a:off x="3890" y="1516"/>
                <a:ext cx="37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34" name="Freeform 62"/>
              <p:cNvSpPr>
                <a:spLocks noEditPoints="1"/>
              </p:cNvSpPr>
              <p:nvPr/>
            </p:nvSpPr>
            <p:spPr bwMode="auto">
              <a:xfrm>
                <a:off x="3890" y="1516"/>
                <a:ext cx="379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379" y="228"/>
                  </a:cxn>
                  <a:cxn ang="0">
                    <a:pos x="37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46" y="228"/>
                  </a:cxn>
                  <a:cxn ang="0">
                    <a:pos x="46" y="0"/>
                  </a:cxn>
                  <a:cxn ang="0">
                    <a:pos x="334" y="228"/>
                  </a:cxn>
                  <a:cxn ang="0">
                    <a:pos x="334" y="0"/>
                  </a:cxn>
                </a:cxnLst>
                <a:rect l="0" t="0" r="r" b="b"/>
                <a:pathLst>
                  <a:path w="379" h="228">
                    <a:moveTo>
                      <a:pt x="0" y="228"/>
                    </a:moveTo>
                    <a:lnTo>
                      <a:pt x="379" y="228"/>
                    </a:lnTo>
                    <a:lnTo>
                      <a:pt x="379" y="0"/>
                    </a:lnTo>
                    <a:lnTo>
                      <a:pt x="0" y="0"/>
                    </a:lnTo>
                    <a:lnTo>
                      <a:pt x="0" y="228"/>
                    </a:lnTo>
                    <a:moveTo>
                      <a:pt x="46" y="228"/>
                    </a:moveTo>
                    <a:lnTo>
                      <a:pt x="46" y="0"/>
                    </a:lnTo>
                    <a:moveTo>
                      <a:pt x="334" y="228"/>
                    </a:moveTo>
                    <a:lnTo>
                      <a:pt x="334" y="0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35" name="Rectangle 63"/>
              <p:cNvSpPr>
                <a:spLocks noChangeArrowheads="1"/>
              </p:cNvSpPr>
              <p:nvPr/>
            </p:nvSpPr>
            <p:spPr bwMode="auto">
              <a:xfrm>
                <a:off x="4033" y="1578"/>
                <a:ext cx="84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Lack</a:t>
                </a:r>
                <a:endParaRPr lang="de-DE"/>
              </a:p>
            </p:txBody>
          </p:sp>
          <p:sp>
            <p:nvSpPr>
              <p:cNvPr id="1539136" name="Rectangle 64"/>
              <p:cNvSpPr>
                <a:spLocks noChangeArrowheads="1"/>
              </p:cNvSpPr>
              <p:nvPr/>
            </p:nvSpPr>
            <p:spPr bwMode="auto">
              <a:xfrm>
                <a:off x="3976" y="1630"/>
                <a:ext cx="19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2,5 -3,5 Tg</a:t>
                </a:r>
                <a:endParaRPr lang="de-DE"/>
              </a:p>
            </p:txBody>
          </p:sp>
          <p:sp>
            <p:nvSpPr>
              <p:cNvPr id="1539137" name="Oval 65"/>
              <p:cNvSpPr>
                <a:spLocks noChangeArrowheads="1"/>
              </p:cNvSpPr>
              <p:nvPr/>
            </p:nvSpPr>
            <p:spPr bwMode="auto">
              <a:xfrm>
                <a:off x="5581" y="1592"/>
                <a:ext cx="60" cy="6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38" name="Oval 66"/>
              <p:cNvSpPr>
                <a:spLocks noChangeArrowheads="1"/>
              </p:cNvSpPr>
              <p:nvPr/>
            </p:nvSpPr>
            <p:spPr bwMode="auto">
              <a:xfrm>
                <a:off x="5581" y="1592"/>
                <a:ext cx="60" cy="61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39" name="Rectangle 67"/>
              <p:cNvSpPr>
                <a:spLocks noChangeArrowheads="1"/>
              </p:cNvSpPr>
              <p:nvPr/>
            </p:nvSpPr>
            <p:spPr bwMode="auto">
              <a:xfrm>
                <a:off x="5597" y="1597"/>
                <a:ext cx="2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2</a:t>
                </a:r>
                <a:endParaRPr lang="de-DE"/>
              </a:p>
            </p:txBody>
          </p:sp>
          <p:sp>
            <p:nvSpPr>
              <p:cNvPr id="1539140" name="Oval 68"/>
              <p:cNvSpPr>
                <a:spLocks noChangeArrowheads="1"/>
              </p:cNvSpPr>
              <p:nvPr/>
            </p:nvSpPr>
            <p:spPr bwMode="auto">
              <a:xfrm>
                <a:off x="1308" y="2629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41" name="Oval 69"/>
              <p:cNvSpPr>
                <a:spLocks noChangeArrowheads="1"/>
              </p:cNvSpPr>
              <p:nvPr/>
            </p:nvSpPr>
            <p:spPr bwMode="auto">
              <a:xfrm>
                <a:off x="1308" y="2629"/>
                <a:ext cx="60" cy="60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42" name="Rectangle 70"/>
              <p:cNvSpPr>
                <a:spLocks noChangeArrowheads="1"/>
              </p:cNvSpPr>
              <p:nvPr/>
            </p:nvSpPr>
            <p:spPr bwMode="auto">
              <a:xfrm>
                <a:off x="1328" y="2635"/>
                <a:ext cx="2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2</a:t>
                </a:r>
                <a:endParaRPr lang="de-DE"/>
              </a:p>
            </p:txBody>
          </p:sp>
          <p:sp>
            <p:nvSpPr>
              <p:cNvPr id="1539143" name="Rectangle 71"/>
              <p:cNvSpPr>
                <a:spLocks noChangeArrowheads="1"/>
              </p:cNvSpPr>
              <p:nvPr/>
            </p:nvSpPr>
            <p:spPr bwMode="auto">
              <a:xfrm>
                <a:off x="4520" y="1190"/>
                <a:ext cx="1031" cy="865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44" name="Freeform 72"/>
              <p:cNvSpPr>
                <a:spLocks/>
              </p:cNvSpPr>
              <p:nvPr/>
            </p:nvSpPr>
            <p:spPr bwMode="auto">
              <a:xfrm>
                <a:off x="1765" y="1418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45" name="Freeform 73"/>
              <p:cNvSpPr>
                <a:spLocks/>
              </p:cNvSpPr>
              <p:nvPr/>
            </p:nvSpPr>
            <p:spPr bwMode="auto">
              <a:xfrm>
                <a:off x="1765" y="1418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46" name="Rectangle 74"/>
              <p:cNvSpPr>
                <a:spLocks noChangeArrowheads="1"/>
              </p:cNvSpPr>
              <p:nvPr/>
            </p:nvSpPr>
            <p:spPr bwMode="auto">
              <a:xfrm>
                <a:off x="1816" y="1464"/>
                <a:ext cx="8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7Std</a:t>
                </a:r>
                <a:endParaRPr lang="de-DE"/>
              </a:p>
            </p:txBody>
          </p:sp>
          <p:sp>
            <p:nvSpPr>
              <p:cNvPr id="1539147" name="Freeform 75"/>
              <p:cNvSpPr>
                <a:spLocks/>
              </p:cNvSpPr>
              <p:nvPr/>
            </p:nvSpPr>
            <p:spPr bwMode="auto">
              <a:xfrm>
                <a:off x="2382" y="1418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48" name="Freeform 76"/>
              <p:cNvSpPr>
                <a:spLocks/>
              </p:cNvSpPr>
              <p:nvPr/>
            </p:nvSpPr>
            <p:spPr bwMode="auto">
              <a:xfrm>
                <a:off x="2382" y="1418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49" name="Rectangle 77"/>
              <p:cNvSpPr>
                <a:spLocks noChangeArrowheads="1"/>
              </p:cNvSpPr>
              <p:nvPr/>
            </p:nvSpPr>
            <p:spPr bwMode="auto">
              <a:xfrm>
                <a:off x="2432" y="1464"/>
                <a:ext cx="8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8Std</a:t>
                </a:r>
                <a:endParaRPr lang="de-DE"/>
              </a:p>
            </p:txBody>
          </p:sp>
          <p:sp>
            <p:nvSpPr>
              <p:cNvPr id="1539150" name="Freeform 78"/>
              <p:cNvSpPr>
                <a:spLocks/>
              </p:cNvSpPr>
              <p:nvPr/>
            </p:nvSpPr>
            <p:spPr bwMode="auto">
              <a:xfrm>
                <a:off x="3023" y="1418"/>
                <a:ext cx="193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51" name="Freeform 79"/>
              <p:cNvSpPr>
                <a:spLocks/>
              </p:cNvSpPr>
              <p:nvPr/>
            </p:nvSpPr>
            <p:spPr bwMode="auto">
              <a:xfrm>
                <a:off x="3023" y="1418"/>
                <a:ext cx="193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52" name="Rectangle 80"/>
              <p:cNvSpPr>
                <a:spLocks noChangeArrowheads="1"/>
              </p:cNvSpPr>
              <p:nvPr/>
            </p:nvSpPr>
            <p:spPr bwMode="auto">
              <a:xfrm>
                <a:off x="3076" y="1464"/>
                <a:ext cx="8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2Std</a:t>
                </a:r>
                <a:endParaRPr lang="de-DE"/>
              </a:p>
            </p:txBody>
          </p:sp>
          <p:sp>
            <p:nvSpPr>
              <p:cNvPr id="1539153" name="Freeform 81"/>
              <p:cNvSpPr>
                <a:spLocks/>
              </p:cNvSpPr>
              <p:nvPr/>
            </p:nvSpPr>
            <p:spPr bwMode="auto">
              <a:xfrm>
                <a:off x="3309" y="2472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54" name="Freeform 82"/>
              <p:cNvSpPr>
                <a:spLocks/>
              </p:cNvSpPr>
              <p:nvPr/>
            </p:nvSpPr>
            <p:spPr bwMode="auto">
              <a:xfrm>
                <a:off x="3309" y="2472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55" name="Rectangle 83"/>
              <p:cNvSpPr>
                <a:spLocks noChangeArrowheads="1"/>
              </p:cNvSpPr>
              <p:nvPr/>
            </p:nvSpPr>
            <p:spPr bwMode="auto">
              <a:xfrm>
                <a:off x="3342" y="2516"/>
                <a:ext cx="115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0,5Std</a:t>
                </a:r>
                <a:endParaRPr lang="de-DE"/>
              </a:p>
            </p:txBody>
          </p:sp>
          <p:sp>
            <p:nvSpPr>
              <p:cNvPr id="1539156" name="Freeform 84"/>
              <p:cNvSpPr>
                <a:spLocks/>
              </p:cNvSpPr>
              <p:nvPr/>
            </p:nvSpPr>
            <p:spPr bwMode="auto">
              <a:xfrm>
                <a:off x="2697" y="2474"/>
                <a:ext cx="1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57" name="Freeform 85"/>
              <p:cNvSpPr>
                <a:spLocks/>
              </p:cNvSpPr>
              <p:nvPr/>
            </p:nvSpPr>
            <p:spPr bwMode="auto">
              <a:xfrm>
                <a:off x="2697" y="2474"/>
                <a:ext cx="1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58" name="Rectangle 86"/>
              <p:cNvSpPr>
                <a:spLocks noChangeArrowheads="1"/>
              </p:cNvSpPr>
              <p:nvPr/>
            </p:nvSpPr>
            <p:spPr bwMode="auto">
              <a:xfrm>
                <a:off x="2749" y="2521"/>
                <a:ext cx="8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1Std</a:t>
                </a:r>
                <a:endParaRPr lang="de-DE"/>
              </a:p>
            </p:txBody>
          </p:sp>
          <p:sp>
            <p:nvSpPr>
              <p:cNvPr id="1539159" name="Freeform 87"/>
              <p:cNvSpPr>
                <a:spLocks/>
              </p:cNvSpPr>
              <p:nvPr/>
            </p:nvSpPr>
            <p:spPr bwMode="auto">
              <a:xfrm>
                <a:off x="3671" y="1420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60" name="Freeform 88"/>
              <p:cNvSpPr>
                <a:spLocks/>
              </p:cNvSpPr>
              <p:nvPr/>
            </p:nvSpPr>
            <p:spPr bwMode="auto">
              <a:xfrm>
                <a:off x="3671" y="1420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61" name="Rectangle 89"/>
              <p:cNvSpPr>
                <a:spLocks noChangeArrowheads="1"/>
              </p:cNvSpPr>
              <p:nvPr/>
            </p:nvSpPr>
            <p:spPr bwMode="auto">
              <a:xfrm>
                <a:off x="3730" y="1469"/>
                <a:ext cx="68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3Tg</a:t>
                </a:r>
                <a:endParaRPr lang="de-DE"/>
              </a:p>
            </p:txBody>
          </p:sp>
          <p:sp>
            <p:nvSpPr>
              <p:cNvPr id="1539162" name="Freeform 90"/>
              <p:cNvSpPr>
                <a:spLocks/>
              </p:cNvSpPr>
              <p:nvPr/>
            </p:nvSpPr>
            <p:spPr bwMode="auto">
              <a:xfrm>
                <a:off x="5187" y="1708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63" name="Freeform 91"/>
              <p:cNvSpPr>
                <a:spLocks/>
              </p:cNvSpPr>
              <p:nvPr/>
            </p:nvSpPr>
            <p:spPr bwMode="auto">
              <a:xfrm>
                <a:off x="5187" y="1708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3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6"/>
                    </a:lnTo>
                    <a:lnTo>
                      <a:pt x="96" y="193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64" name="Rectangle 92"/>
              <p:cNvSpPr>
                <a:spLocks noChangeArrowheads="1"/>
              </p:cNvSpPr>
              <p:nvPr/>
            </p:nvSpPr>
            <p:spPr bwMode="auto">
              <a:xfrm>
                <a:off x="5218" y="1753"/>
                <a:ext cx="11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4-8Std</a:t>
                </a:r>
                <a:endParaRPr lang="de-DE"/>
              </a:p>
            </p:txBody>
          </p:sp>
          <p:sp>
            <p:nvSpPr>
              <p:cNvPr id="1539165" name="Freeform 93"/>
              <p:cNvSpPr>
                <a:spLocks/>
              </p:cNvSpPr>
              <p:nvPr/>
            </p:nvSpPr>
            <p:spPr bwMode="auto">
              <a:xfrm>
                <a:off x="4194" y="2570"/>
                <a:ext cx="193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7" y="193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3">
                    <a:moveTo>
                      <a:pt x="0" y="0"/>
                    </a:moveTo>
                    <a:lnTo>
                      <a:pt x="0" y="96"/>
                    </a:lnTo>
                    <a:lnTo>
                      <a:pt x="97" y="193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66" name="Freeform 94"/>
              <p:cNvSpPr>
                <a:spLocks/>
              </p:cNvSpPr>
              <p:nvPr/>
            </p:nvSpPr>
            <p:spPr bwMode="auto">
              <a:xfrm>
                <a:off x="4194" y="2570"/>
                <a:ext cx="193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7" y="193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3">
                    <a:moveTo>
                      <a:pt x="0" y="0"/>
                    </a:moveTo>
                    <a:lnTo>
                      <a:pt x="0" y="96"/>
                    </a:lnTo>
                    <a:lnTo>
                      <a:pt x="97" y="193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67" name="Rectangle 95"/>
              <p:cNvSpPr>
                <a:spLocks noChangeArrowheads="1"/>
              </p:cNvSpPr>
              <p:nvPr/>
            </p:nvSpPr>
            <p:spPr bwMode="auto">
              <a:xfrm>
                <a:off x="4209" y="2592"/>
                <a:ext cx="148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Versand</a:t>
                </a:r>
                <a:endParaRPr lang="de-DE"/>
              </a:p>
            </p:txBody>
          </p:sp>
          <p:sp>
            <p:nvSpPr>
              <p:cNvPr id="1539168" name="Rectangle 96"/>
              <p:cNvSpPr>
                <a:spLocks noChangeArrowheads="1"/>
              </p:cNvSpPr>
              <p:nvPr/>
            </p:nvSpPr>
            <p:spPr bwMode="auto">
              <a:xfrm>
                <a:off x="4232" y="2644"/>
                <a:ext cx="104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24Std</a:t>
                </a:r>
                <a:endParaRPr lang="de-DE"/>
              </a:p>
            </p:txBody>
          </p:sp>
          <p:sp>
            <p:nvSpPr>
              <p:cNvPr id="1539169" name="Freeform 97"/>
              <p:cNvSpPr>
                <a:spLocks/>
              </p:cNvSpPr>
              <p:nvPr/>
            </p:nvSpPr>
            <p:spPr bwMode="auto">
              <a:xfrm>
                <a:off x="5124" y="2340"/>
                <a:ext cx="126" cy="7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76"/>
                  </a:cxn>
                  <a:cxn ang="0">
                    <a:pos x="126" y="7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6">
                    <a:moveTo>
                      <a:pt x="126" y="0"/>
                    </a:moveTo>
                    <a:lnTo>
                      <a:pt x="0" y="76"/>
                    </a:lnTo>
                    <a:lnTo>
                      <a:pt x="126" y="7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0" name="Freeform 98"/>
              <p:cNvSpPr>
                <a:spLocks/>
              </p:cNvSpPr>
              <p:nvPr/>
            </p:nvSpPr>
            <p:spPr bwMode="auto">
              <a:xfrm>
                <a:off x="5124" y="2340"/>
                <a:ext cx="126" cy="7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76"/>
                  </a:cxn>
                  <a:cxn ang="0">
                    <a:pos x="126" y="7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6">
                    <a:moveTo>
                      <a:pt x="126" y="0"/>
                    </a:moveTo>
                    <a:lnTo>
                      <a:pt x="0" y="76"/>
                    </a:lnTo>
                    <a:lnTo>
                      <a:pt x="126" y="76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1" name="Freeform 99"/>
              <p:cNvSpPr>
                <a:spLocks/>
              </p:cNvSpPr>
              <p:nvPr/>
            </p:nvSpPr>
            <p:spPr bwMode="auto">
              <a:xfrm>
                <a:off x="4997" y="2340"/>
                <a:ext cx="127" cy="76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76"/>
                  </a:cxn>
                  <a:cxn ang="0">
                    <a:pos x="127" y="76"/>
                  </a:cxn>
                  <a:cxn ang="0">
                    <a:pos x="127" y="0"/>
                  </a:cxn>
                </a:cxnLst>
                <a:rect l="0" t="0" r="r" b="b"/>
                <a:pathLst>
                  <a:path w="127" h="76">
                    <a:moveTo>
                      <a:pt x="127" y="0"/>
                    </a:moveTo>
                    <a:lnTo>
                      <a:pt x="0" y="76"/>
                    </a:lnTo>
                    <a:lnTo>
                      <a:pt x="127" y="76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2" name="Freeform 100"/>
              <p:cNvSpPr>
                <a:spLocks/>
              </p:cNvSpPr>
              <p:nvPr/>
            </p:nvSpPr>
            <p:spPr bwMode="auto">
              <a:xfrm>
                <a:off x="4997" y="2340"/>
                <a:ext cx="127" cy="76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76"/>
                  </a:cxn>
                  <a:cxn ang="0">
                    <a:pos x="127" y="76"/>
                  </a:cxn>
                  <a:cxn ang="0">
                    <a:pos x="127" y="0"/>
                  </a:cxn>
                </a:cxnLst>
                <a:rect l="0" t="0" r="r" b="b"/>
                <a:pathLst>
                  <a:path w="127" h="76">
                    <a:moveTo>
                      <a:pt x="127" y="0"/>
                    </a:moveTo>
                    <a:lnTo>
                      <a:pt x="0" y="76"/>
                    </a:lnTo>
                    <a:lnTo>
                      <a:pt x="127" y="76"/>
                    </a:lnTo>
                    <a:lnTo>
                      <a:pt x="127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3" name="Freeform 101"/>
              <p:cNvSpPr>
                <a:spLocks/>
              </p:cNvSpPr>
              <p:nvPr/>
            </p:nvSpPr>
            <p:spPr bwMode="auto">
              <a:xfrm>
                <a:off x="5250" y="2340"/>
                <a:ext cx="126" cy="7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76"/>
                  </a:cxn>
                  <a:cxn ang="0">
                    <a:pos x="126" y="7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6">
                    <a:moveTo>
                      <a:pt x="126" y="0"/>
                    </a:moveTo>
                    <a:lnTo>
                      <a:pt x="0" y="76"/>
                    </a:lnTo>
                    <a:lnTo>
                      <a:pt x="126" y="7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4" name="Freeform 102"/>
              <p:cNvSpPr>
                <a:spLocks/>
              </p:cNvSpPr>
              <p:nvPr/>
            </p:nvSpPr>
            <p:spPr bwMode="auto">
              <a:xfrm>
                <a:off x="5250" y="2340"/>
                <a:ext cx="126" cy="7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76"/>
                  </a:cxn>
                  <a:cxn ang="0">
                    <a:pos x="126" y="7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6">
                    <a:moveTo>
                      <a:pt x="126" y="0"/>
                    </a:moveTo>
                    <a:lnTo>
                      <a:pt x="0" y="76"/>
                    </a:lnTo>
                    <a:lnTo>
                      <a:pt x="126" y="76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5" name="Rectangle 103"/>
              <p:cNvSpPr>
                <a:spLocks noChangeArrowheads="1"/>
              </p:cNvSpPr>
              <p:nvPr/>
            </p:nvSpPr>
            <p:spPr bwMode="auto">
              <a:xfrm>
                <a:off x="4997" y="2416"/>
                <a:ext cx="37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6" name="Rectangle 104"/>
              <p:cNvSpPr>
                <a:spLocks noChangeArrowheads="1"/>
              </p:cNvSpPr>
              <p:nvPr/>
            </p:nvSpPr>
            <p:spPr bwMode="auto">
              <a:xfrm>
                <a:off x="4997" y="2416"/>
                <a:ext cx="379" cy="22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7" name="Rectangle 105"/>
              <p:cNvSpPr>
                <a:spLocks noChangeArrowheads="1"/>
              </p:cNvSpPr>
              <p:nvPr/>
            </p:nvSpPr>
            <p:spPr bwMode="auto">
              <a:xfrm>
                <a:off x="5104" y="2498"/>
                <a:ext cx="17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700" b="1">
                    <a:solidFill>
                      <a:srgbClr val="000000"/>
                    </a:solidFill>
                  </a:rPr>
                  <a:t>Kunde</a:t>
                </a:r>
                <a:endParaRPr lang="de-DE"/>
              </a:p>
            </p:txBody>
          </p:sp>
          <p:sp>
            <p:nvSpPr>
              <p:cNvPr id="1539178" name="Freeform 106"/>
              <p:cNvSpPr>
                <a:spLocks/>
              </p:cNvSpPr>
              <p:nvPr/>
            </p:nvSpPr>
            <p:spPr bwMode="auto">
              <a:xfrm>
                <a:off x="1467" y="1820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7"/>
                  </a:cxn>
                  <a:cxn ang="0">
                    <a:pos x="96" y="193"/>
                  </a:cxn>
                  <a:cxn ang="0">
                    <a:pos x="192" y="97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7"/>
                    </a:lnTo>
                    <a:lnTo>
                      <a:pt x="96" y="193"/>
                    </a:lnTo>
                    <a:lnTo>
                      <a:pt x="192" y="97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79" name="Freeform 107"/>
              <p:cNvSpPr>
                <a:spLocks/>
              </p:cNvSpPr>
              <p:nvPr/>
            </p:nvSpPr>
            <p:spPr bwMode="auto">
              <a:xfrm>
                <a:off x="1467" y="1820"/>
                <a:ext cx="192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7"/>
                  </a:cxn>
                  <a:cxn ang="0">
                    <a:pos x="96" y="193"/>
                  </a:cxn>
                  <a:cxn ang="0">
                    <a:pos x="192" y="97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3">
                    <a:moveTo>
                      <a:pt x="0" y="0"/>
                    </a:moveTo>
                    <a:lnTo>
                      <a:pt x="0" y="97"/>
                    </a:lnTo>
                    <a:lnTo>
                      <a:pt x="96" y="193"/>
                    </a:lnTo>
                    <a:lnTo>
                      <a:pt x="192" y="97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80" name="Rectangle 108"/>
              <p:cNvSpPr>
                <a:spLocks noChangeArrowheads="1"/>
              </p:cNvSpPr>
              <p:nvPr/>
            </p:nvSpPr>
            <p:spPr bwMode="auto">
              <a:xfrm>
                <a:off x="1508" y="1867"/>
                <a:ext cx="104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24Std</a:t>
                </a:r>
                <a:endParaRPr lang="de-DE"/>
              </a:p>
            </p:txBody>
          </p:sp>
          <p:sp>
            <p:nvSpPr>
              <p:cNvPr id="1539181" name="Freeform 109"/>
              <p:cNvSpPr>
                <a:spLocks/>
              </p:cNvSpPr>
              <p:nvPr/>
            </p:nvSpPr>
            <p:spPr bwMode="auto">
              <a:xfrm>
                <a:off x="2058" y="1820"/>
                <a:ext cx="193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7"/>
                  </a:cxn>
                  <a:cxn ang="0">
                    <a:pos x="96" y="193"/>
                  </a:cxn>
                  <a:cxn ang="0">
                    <a:pos x="193" y="97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3">
                    <a:moveTo>
                      <a:pt x="0" y="0"/>
                    </a:moveTo>
                    <a:lnTo>
                      <a:pt x="0" y="97"/>
                    </a:lnTo>
                    <a:lnTo>
                      <a:pt x="96" y="193"/>
                    </a:lnTo>
                    <a:lnTo>
                      <a:pt x="193" y="97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82" name="Freeform 110"/>
              <p:cNvSpPr>
                <a:spLocks/>
              </p:cNvSpPr>
              <p:nvPr/>
            </p:nvSpPr>
            <p:spPr bwMode="auto">
              <a:xfrm>
                <a:off x="2058" y="1820"/>
                <a:ext cx="193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7"/>
                  </a:cxn>
                  <a:cxn ang="0">
                    <a:pos x="96" y="193"/>
                  </a:cxn>
                  <a:cxn ang="0">
                    <a:pos x="193" y="97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3">
                    <a:moveTo>
                      <a:pt x="0" y="0"/>
                    </a:moveTo>
                    <a:lnTo>
                      <a:pt x="0" y="97"/>
                    </a:lnTo>
                    <a:lnTo>
                      <a:pt x="96" y="193"/>
                    </a:lnTo>
                    <a:lnTo>
                      <a:pt x="193" y="97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83" name="Rectangle 111"/>
              <p:cNvSpPr>
                <a:spLocks noChangeArrowheads="1"/>
              </p:cNvSpPr>
              <p:nvPr/>
            </p:nvSpPr>
            <p:spPr bwMode="auto">
              <a:xfrm>
                <a:off x="2110" y="1867"/>
                <a:ext cx="8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8Std</a:t>
                </a:r>
                <a:endParaRPr lang="de-DE"/>
              </a:p>
            </p:txBody>
          </p:sp>
          <p:sp>
            <p:nvSpPr>
              <p:cNvPr id="1539184" name="Freeform 112"/>
              <p:cNvSpPr>
                <a:spLocks/>
              </p:cNvSpPr>
              <p:nvPr/>
            </p:nvSpPr>
            <p:spPr bwMode="auto">
              <a:xfrm>
                <a:off x="1469" y="2474"/>
                <a:ext cx="1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85" name="Freeform 113"/>
              <p:cNvSpPr>
                <a:spLocks/>
              </p:cNvSpPr>
              <p:nvPr/>
            </p:nvSpPr>
            <p:spPr bwMode="auto">
              <a:xfrm>
                <a:off x="1469" y="2474"/>
                <a:ext cx="1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86" name="Rectangle 114"/>
              <p:cNvSpPr>
                <a:spLocks noChangeArrowheads="1"/>
              </p:cNvSpPr>
              <p:nvPr/>
            </p:nvSpPr>
            <p:spPr bwMode="auto">
              <a:xfrm>
                <a:off x="1522" y="2521"/>
                <a:ext cx="8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4Std</a:t>
                </a:r>
                <a:endParaRPr lang="de-DE"/>
              </a:p>
            </p:txBody>
          </p:sp>
          <p:sp>
            <p:nvSpPr>
              <p:cNvPr id="1539187" name="Rectangle 115"/>
              <p:cNvSpPr>
                <a:spLocks noChangeArrowheads="1"/>
              </p:cNvSpPr>
              <p:nvPr/>
            </p:nvSpPr>
            <p:spPr bwMode="auto">
              <a:xfrm>
                <a:off x="2314" y="3002"/>
                <a:ext cx="37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88" name="Rectangle 116"/>
              <p:cNvSpPr>
                <a:spLocks noChangeArrowheads="1"/>
              </p:cNvSpPr>
              <p:nvPr/>
            </p:nvSpPr>
            <p:spPr bwMode="auto">
              <a:xfrm>
                <a:off x="2314" y="3002"/>
                <a:ext cx="379" cy="228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89" name="Rectangle 117"/>
              <p:cNvSpPr>
                <a:spLocks noChangeArrowheads="1"/>
              </p:cNvSpPr>
              <p:nvPr/>
            </p:nvSpPr>
            <p:spPr bwMode="auto">
              <a:xfrm>
                <a:off x="2399" y="3037"/>
                <a:ext cx="19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Nacharbeit</a:t>
                </a:r>
                <a:endParaRPr lang="de-DE"/>
              </a:p>
            </p:txBody>
          </p:sp>
          <p:sp>
            <p:nvSpPr>
              <p:cNvPr id="1539190" name="Rectangle 118"/>
              <p:cNvSpPr>
                <a:spLocks noChangeArrowheads="1"/>
              </p:cNvSpPr>
              <p:nvPr/>
            </p:nvSpPr>
            <p:spPr bwMode="auto">
              <a:xfrm>
                <a:off x="2432" y="3089"/>
                <a:ext cx="129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SP etc.</a:t>
                </a:r>
                <a:endParaRPr lang="de-DE"/>
              </a:p>
            </p:txBody>
          </p:sp>
          <p:sp>
            <p:nvSpPr>
              <p:cNvPr id="1539191" name="Rectangle 119"/>
              <p:cNvSpPr>
                <a:spLocks noChangeArrowheads="1"/>
              </p:cNvSpPr>
              <p:nvPr/>
            </p:nvSpPr>
            <p:spPr bwMode="auto">
              <a:xfrm>
                <a:off x="2451" y="3142"/>
                <a:ext cx="9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4 Min</a:t>
                </a:r>
                <a:endParaRPr lang="de-DE"/>
              </a:p>
            </p:txBody>
          </p:sp>
          <p:sp>
            <p:nvSpPr>
              <p:cNvPr id="1539192" name="Freeform 120"/>
              <p:cNvSpPr>
                <a:spLocks/>
              </p:cNvSpPr>
              <p:nvPr/>
            </p:nvSpPr>
            <p:spPr bwMode="auto">
              <a:xfrm>
                <a:off x="2676" y="2666"/>
                <a:ext cx="161" cy="4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260"/>
                  </a:cxn>
                  <a:cxn ang="0">
                    <a:pos x="56" y="442"/>
                  </a:cxn>
                </a:cxnLst>
                <a:rect l="0" t="0" r="r" b="b"/>
                <a:pathLst>
                  <a:path w="161" h="442">
                    <a:moveTo>
                      <a:pt x="0" y="0"/>
                    </a:moveTo>
                    <a:cubicBezTo>
                      <a:pt x="89" y="0"/>
                      <a:pt x="161" y="117"/>
                      <a:pt x="161" y="260"/>
                    </a:cubicBezTo>
                    <a:cubicBezTo>
                      <a:pt x="161" y="345"/>
                      <a:pt x="118" y="419"/>
                      <a:pt x="56" y="442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93" name="Freeform 121"/>
              <p:cNvSpPr>
                <a:spLocks/>
              </p:cNvSpPr>
              <p:nvPr/>
            </p:nvSpPr>
            <p:spPr bwMode="auto">
              <a:xfrm>
                <a:off x="2693" y="3093"/>
                <a:ext cx="46" cy="29"/>
              </a:xfrm>
              <a:custGeom>
                <a:avLst/>
                <a:gdLst/>
                <a:ahLst/>
                <a:cxnLst>
                  <a:cxn ang="0">
                    <a:pos x="46" y="29"/>
                  </a:cxn>
                  <a:cxn ang="0">
                    <a:pos x="0" y="23"/>
                  </a:cxn>
                  <a:cxn ang="0">
                    <a:pos x="40" y="0"/>
                  </a:cxn>
                  <a:cxn ang="0">
                    <a:pos x="46" y="29"/>
                  </a:cxn>
                </a:cxnLst>
                <a:rect l="0" t="0" r="r" b="b"/>
                <a:pathLst>
                  <a:path w="46" h="29">
                    <a:moveTo>
                      <a:pt x="46" y="29"/>
                    </a:moveTo>
                    <a:lnTo>
                      <a:pt x="0" y="23"/>
                    </a:lnTo>
                    <a:lnTo>
                      <a:pt x="40" y="0"/>
                    </a:ln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94" name="Rectangle 122"/>
              <p:cNvSpPr>
                <a:spLocks noChangeArrowheads="1"/>
              </p:cNvSpPr>
              <p:nvPr/>
            </p:nvSpPr>
            <p:spPr bwMode="auto">
              <a:xfrm>
                <a:off x="2711" y="2867"/>
                <a:ext cx="8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60%</a:t>
                </a:r>
                <a:endParaRPr lang="de-DE"/>
              </a:p>
            </p:txBody>
          </p:sp>
          <p:sp>
            <p:nvSpPr>
              <p:cNvPr id="1539195" name="Freeform 123"/>
              <p:cNvSpPr>
                <a:spLocks/>
              </p:cNvSpPr>
              <p:nvPr/>
            </p:nvSpPr>
            <p:spPr bwMode="auto">
              <a:xfrm>
                <a:off x="2154" y="2681"/>
                <a:ext cx="160" cy="435"/>
              </a:xfrm>
              <a:custGeom>
                <a:avLst/>
                <a:gdLst/>
                <a:ahLst/>
                <a:cxnLst>
                  <a:cxn ang="0">
                    <a:pos x="160" y="435"/>
                  </a:cxn>
                  <a:cxn ang="0">
                    <a:pos x="0" y="170"/>
                  </a:cxn>
                  <a:cxn ang="0">
                    <a:pos x="0" y="170"/>
                  </a:cxn>
                  <a:cxn ang="0">
                    <a:pos x="105" y="0"/>
                  </a:cxn>
                </a:cxnLst>
                <a:rect l="0" t="0" r="r" b="b"/>
                <a:pathLst>
                  <a:path w="160" h="435">
                    <a:moveTo>
                      <a:pt x="160" y="435"/>
                    </a:moveTo>
                    <a:cubicBezTo>
                      <a:pt x="72" y="435"/>
                      <a:pt x="0" y="316"/>
                      <a:pt x="0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5" y="97"/>
                      <a:pt x="45" y="32"/>
                      <a:pt x="105" y="0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96" name="Freeform 124"/>
              <p:cNvSpPr>
                <a:spLocks/>
              </p:cNvSpPr>
              <p:nvPr/>
            </p:nvSpPr>
            <p:spPr bwMode="auto">
              <a:xfrm>
                <a:off x="2250" y="2666"/>
                <a:ext cx="47" cy="3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7" y="0"/>
                  </a:cxn>
                  <a:cxn ang="0">
                    <a:pos x="11" y="30"/>
                  </a:cxn>
                  <a:cxn ang="0">
                    <a:pos x="0" y="3"/>
                  </a:cxn>
                </a:cxnLst>
                <a:rect l="0" t="0" r="r" b="b"/>
                <a:pathLst>
                  <a:path w="47" h="30">
                    <a:moveTo>
                      <a:pt x="0" y="3"/>
                    </a:moveTo>
                    <a:lnTo>
                      <a:pt x="47" y="0"/>
                    </a:lnTo>
                    <a:lnTo>
                      <a:pt x="11" y="3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97" name="Line 125"/>
              <p:cNvSpPr>
                <a:spLocks noChangeShapeType="1"/>
              </p:cNvSpPr>
              <p:nvPr/>
            </p:nvSpPr>
            <p:spPr bwMode="auto">
              <a:xfrm>
                <a:off x="2359" y="1630"/>
                <a:ext cx="21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98" name="Freeform 126"/>
              <p:cNvSpPr>
                <a:spLocks/>
              </p:cNvSpPr>
              <p:nvPr/>
            </p:nvSpPr>
            <p:spPr bwMode="auto">
              <a:xfrm>
                <a:off x="2573" y="1615"/>
                <a:ext cx="4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5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44" y="15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99" name="Line 127"/>
              <p:cNvSpPr>
                <a:spLocks noChangeShapeType="1"/>
              </p:cNvSpPr>
              <p:nvPr/>
            </p:nvSpPr>
            <p:spPr bwMode="auto">
              <a:xfrm>
                <a:off x="2996" y="1630"/>
                <a:ext cx="21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0" name="Freeform 128"/>
              <p:cNvSpPr>
                <a:spLocks/>
              </p:cNvSpPr>
              <p:nvPr/>
            </p:nvSpPr>
            <p:spPr bwMode="auto">
              <a:xfrm>
                <a:off x="3209" y="1615"/>
                <a:ext cx="45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15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5" h="30">
                    <a:moveTo>
                      <a:pt x="0" y="0"/>
                    </a:moveTo>
                    <a:lnTo>
                      <a:pt x="45" y="15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1" name="Line 129"/>
              <p:cNvSpPr>
                <a:spLocks noChangeShapeType="1"/>
              </p:cNvSpPr>
              <p:nvPr/>
            </p:nvSpPr>
            <p:spPr bwMode="auto">
              <a:xfrm>
                <a:off x="3633" y="1630"/>
                <a:ext cx="21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2" name="Freeform 130"/>
              <p:cNvSpPr>
                <a:spLocks/>
              </p:cNvSpPr>
              <p:nvPr/>
            </p:nvSpPr>
            <p:spPr bwMode="auto">
              <a:xfrm>
                <a:off x="3846" y="1615"/>
                <a:ext cx="4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5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44" y="15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3" name="Freeform 131"/>
              <p:cNvSpPr>
                <a:spLocks/>
              </p:cNvSpPr>
              <p:nvPr/>
            </p:nvSpPr>
            <p:spPr bwMode="auto">
              <a:xfrm>
                <a:off x="4269" y="1630"/>
                <a:ext cx="19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8"/>
                  </a:cxn>
                  <a:cxn ang="0">
                    <a:pos x="195" y="8"/>
                  </a:cxn>
                </a:cxnLst>
                <a:rect l="0" t="0" r="r" b="b"/>
                <a:pathLst>
                  <a:path w="195" h="8">
                    <a:moveTo>
                      <a:pt x="0" y="0"/>
                    </a:moveTo>
                    <a:lnTo>
                      <a:pt x="144" y="8"/>
                    </a:lnTo>
                    <a:lnTo>
                      <a:pt x="195" y="8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4" name="Freeform 132"/>
              <p:cNvSpPr>
                <a:spLocks/>
              </p:cNvSpPr>
              <p:nvPr/>
            </p:nvSpPr>
            <p:spPr bwMode="auto">
              <a:xfrm>
                <a:off x="4460" y="1623"/>
                <a:ext cx="4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5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44" y="15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5" name="Line 133"/>
              <p:cNvSpPr>
                <a:spLocks noChangeShapeType="1"/>
              </p:cNvSpPr>
              <p:nvPr/>
            </p:nvSpPr>
            <p:spPr bwMode="auto">
              <a:xfrm>
                <a:off x="1368" y="2661"/>
                <a:ext cx="27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6" name="Freeform 134"/>
              <p:cNvSpPr>
                <a:spLocks/>
              </p:cNvSpPr>
              <p:nvPr/>
            </p:nvSpPr>
            <p:spPr bwMode="auto">
              <a:xfrm>
                <a:off x="1638" y="2651"/>
                <a:ext cx="45" cy="2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5" y="15"/>
                  </a:cxn>
                  <a:cxn ang="0">
                    <a:pos x="0" y="29"/>
                  </a:cxn>
                  <a:cxn ang="0">
                    <a:pos x="1" y="0"/>
                  </a:cxn>
                </a:cxnLst>
                <a:rect l="0" t="0" r="r" b="b"/>
                <a:pathLst>
                  <a:path w="45" h="29">
                    <a:moveTo>
                      <a:pt x="1" y="0"/>
                    </a:moveTo>
                    <a:lnTo>
                      <a:pt x="45" y="15"/>
                    </a:lnTo>
                    <a:lnTo>
                      <a:pt x="0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7" name="Line 135"/>
              <p:cNvSpPr>
                <a:spLocks noChangeShapeType="1"/>
              </p:cNvSpPr>
              <p:nvPr/>
            </p:nvSpPr>
            <p:spPr bwMode="auto">
              <a:xfrm>
                <a:off x="2062" y="2666"/>
                <a:ext cx="194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8" name="Freeform 136"/>
              <p:cNvSpPr>
                <a:spLocks/>
              </p:cNvSpPr>
              <p:nvPr/>
            </p:nvSpPr>
            <p:spPr bwMode="auto">
              <a:xfrm>
                <a:off x="2253" y="2652"/>
                <a:ext cx="44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4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44" h="29">
                    <a:moveTo>
                      <a:pt x="0" y="0"/>
                    </a:moveTo>
                    <a:lnTo>
                      <a:pt x="44" y="14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09" name="Line 137"/>
              <p:cNvSpPr>
                <a:spLocks noChangeShapeType="1"/>
              </p:cNvSpPr>
              <p:nvPr/>
            </p:nvSpPr>
            <p:spPr bwMode="auto">
              <a:xfrm>
                <a:off x="2676" y="2666"/>
                <a:ext cx="18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0" name="Freeform 138"/>
              <p:cNvSpPr>
                <a:spLocks/>
              </p:cNvSpPr>
              <p:nvPr/>
            </p:nvSpPr>
            <p:spPr bwMode="auto">
              <a:xfrm>
                <a:off x="2859" y="2652"/>
                <a:ext cx="44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4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44" h="29">
                    <a:moveTo>
                      <a:pt x="0" y="0"/>
                    </a:moveTo>
                    <a:lnTo>
                      <a:pt x="44" y="14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1" name="Line 139"/>
              <p:cNvSpPr>
                <a:spLocks noChangeShapeType="1"/>
              </p:cNvSpPr>
              <p:nvPr/>
            </p:nvSpPr>
            <p:spPr bwMode="auto">
              <a:xfrm>
                <a:off x="3282" y="2666"/>
                <a:ext cx="18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2" name="Freeform 140"/>
              <p:cNvSpPr>
                <a:spLocks/>
              </p:cNvSpPr>
              <p:nvPr/>
            </p:nvSpPr>
            <p:spPr bwMode="auto">
              <a:xfrm>
                <a:off x="3466" y="2652"/>
                <a:ext cx="44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4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44" h="29">
                    <a:moveTo>
                      <a:pt x="0" y="0"/>
                    </a:moveTo>
                    <a:lnTo>
                      <a:pt x="44" y="14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3" name="Line 141"/>
              <p:cNvSpPr>
                <a:spLocks noChangeShapeType="1"/>
              </p:cNvSpPr>
              <p:nvPr/>
            </p:nvSpPr>
            <p:spPr bwMode="auto">
              <a:xfrm>
                <a:off x="3963" y="2666"/>
                <a:ext cx="191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4" name="Freeform 142"/>
              <p:cNvSpPr>
                <a:spLocks/>
              </p:cNvSpPr>
              <p:nvPr/>
            </p:nvSpPr>
            <p:spPr bwMode="auto">
              <a:xfrm>
                <a:off x="4150" y="2652"/>
                <a:ext cx="44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4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44" h="29">
                    <a:moveTo>
                      <a:pt x="0" y="0"/>
                    </a:moveTo>
                    <a:lnTo>
                      <a:pt x="44" y="14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5" name="Line 143"/>
              <p:cNvSpPr>
                <a:spLocks noChangeShapeType="1"/>
              </p:cNvSpPr>
              <p:nvPr/>
            </p:nvSpPr>
            <p:spPr bwMode="auto">
              <a:xfrm flipV="1">
                <a:off x="4387" y="2517"/>
                <a:ext cx="196" cy="149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6" name="Freeform 144"/>
              <p:cNvSpPr>
                <a:spLocks/>
              </p:cNvSpPr>
              <p:nvPr/>
            </p:nvSpPr>
            <p:spPr bwMode="auto">
              <a:xfrm>
                <a:off x="4571" y="2492"/>
                <a:ext cx="44" cy="3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4" y="0"/>
                  </a:cxn>
                  <a:cxn ang="0">
                    <a:pos x="18" y="38"/>
                  </a:cxn>
                  <a:cxn ang="0">
                    <a:pos x="0" y="15"/>
                  </a:cxn>
                </a:cxnLst>
                <a:rect l="0" t="0" r="r" b="b"/>
                <a:pathLst>
                  <a:path w="44" h="38">
                    <a:moveTo>
                      <a:pt x="0" y="15"/>
                    </a:moveTo>
                    <a:lnTo>
                      <a:pt x="44" y="0"/>
                    </a:lnTo>
                    <a:lnTo>
                      <a:pt x="18" y="3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7" name="Line 145"/>
              <p:cNvSpPr>
                <a:spLocks noChangeShapeType="1"/>
              </p:cNvSpPr>
              <p:nvPr/>
            </p:nvSpPr>
            <p:spPr bwMode="auto">
              <a:xfrm>
                <a:off x="1738" y="1630"/>
                <a:ext cx="201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8" name="Freeform 146"/>
              <p:cNvSpPr>
                <a:spLocks/>
              </p:cNvSpPr>
              <p:nvPr/>
            </p:nvSpPr>
            <p:spPr bwMode="auto">
              <a:xfrm>
                <a:off x="1936" y="1615"/>
                <a:ext cx="4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5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44" y="15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19" name="Line 147"/>
              <p:cNvSpPr>
                <a:spLocks noChangeShapeType="1"/>
              </p:cNvSpPr>
              <p:nvPr/>
            </p:nvSpPr>
            <p:spPr bwMode="auto">
              <a:xfrm>
                <a:off x="1341" y="1370"/>
                <a:ext cx="174" cy="12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20" name="Freeform 148"/>
              <p:cNvSpPr>
                <a:spLocks/>
              </p:cNvSpPr>
              <p:nvPr/>
            </p:nvSpPr>
            <p:spPr bwMode="auto">
              <a:xfrm>
                <a:off x="1503" y="1479"/>
                <a:ext cx="45" cy="3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5" y="37"/>
                  </a:cxn>
                  <a:cxn ang="0">
                    <a:pos x="0" y="24"/>
                  </a:cxn>
                  <a:cxn ang="0">
                    <a:pos x="17" y="0"/>
                  </a:cxn>
                </a:cxnLst>
                <a:rect l="0" t="0" r="r" b="b"/>
                <a:pathLst>
                  <a:path w="45" h="37">
                    <a:moveTo>
                      <a:pt x="17" y="0"/>
                    </a:moveTo>
                    <a:lnTo>
                      <a:pt x="45" y="37"/>
                    </a:lnTo>
                    <a:lnTo>
                      <a:pt x="0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21" name="Line 149"/>
              <p:cNvSpPr>
                <a:spLocks noChangeShapeType="1"/>
              </p:cNvSpPr>
              <p:nvPr/>
            </p:nvSpPr>
            <p:spPr bwMode="auto">
              <a:xfrm flipH="1">
                <a:off x="1582" y="1370"/>
                <a:ext cx="183" cy="12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22" name="Freeform 150"/>
              <p:cNvSpPr>
                <a:spLocks/>
              </p:cNvSpPr>
              <p:nvPr/>
            </p:nvSpPr>
            <p:spPr bwMode="auto">
              <a:xfrm>
                <a:off x="1548" y="1479"/>
                <a:ext cx="45" cy="37"/>
              </a:xfrm>
              <a:custGeom>
                <a:avLst/>
                <a:gdLst/>
                <a:ahLst/>
                <a:cxnLst>
                  <a:cxn ang="0">
                    <a:pos x="45" y="25"/>
                  </a:cxn>
                  <a:cxn ang="0">
                    <a:pos x="0" y="37"/>
                  </a:cxn>
                  <a:cxn ang="0">
                    <a:pos x="28" y="0"/>
                  </a:cxn>
                  <a:cxn ang="0">
                    <a:pos x="45" y="25"/>
                  </a:cxn>
                </a:cxnLst>
                <a:rect l="0" t="0" r="r" b="b"/>
                <a:pathLst>
                  <a:path w="45" h="37">
                    <a:moveTo>
                      <a:pt x="45" y="25"/>
                    </a:moveTo>
                    <a:lnTo>
                      <a:pt x="0" y="37"/>
                    </a:lnTo>
                    <a:lnTo>
                      <a:pt x="28" y="0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23" name="Freeform 151"/>
              <p:cNvSpPr>
                <a:spLocks/>
              </p:cNvSpPr>
              <p:nvPr/>
            </p:nvSpPr>
            <p:spPr bwMode="auto">
              <a:xfrm>
                <a:off x="1452" y="1178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24" name="Freeform 152"/>
              <p:cNvSpPr>
                <a:spLocks/>
              </p:cNvSpPr>
              <p:nvPr/>
            </p:nvSpPr>
            <p:spPr bwMode="auto">
              <a:xfrm>
                <a:off x="1452" y="1178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25" name="Rectangle 153"/>
              <p:cNvSpPr>
                <a:spLocks noChangeArrowheads="1"/>
              </p:cNvSpPr>
              <p:nvPr/>
            </p:nvSpPr>
            <p:spPr bwMode="auto">
              <a:xfrm>
                <a:off x="1489" y="1199"/>
                <a:ext cx="113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FPack</a:t>
                </a:r>
                <a:endParaRPr lang="de-DE"/>
              </a:p>
            </p:txBody>
          </p:sp>
          <p:sp>
            <p:nvSpPr>
              <p:cNvPr id="1539226" name="Rectangle 154"/>
              <p:cNvSpPr>
                <a:spLocks noChangeArrowheads="1"/>
              </p:cNvSpPr>
              <p:nvPr/>
            </p:nvSpPr>
            <p:spPr bwMode="auto">
              <a:xfrm>
                <a:off x="1503" y="1251"/>
                <a:ext cx="8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8Std</a:t>
                </a:r>
                <a:endParaRPr lang="de-DE"/>
              </a:p>
            </p:txBody>
          </p:sp>
          <p:sp>
            <p:nvSpPr>
              <p:cNvPr id="1539227" name="Freeform 155"/>
              <p:cNvSpPr>
                <a:spLocks/>
              </p:cNvSpPr>
              <p:nvPr/>
            </p:nvSpPr>
            <p:spPr bwMode="auto">
              <a:xfrm>
                <a:off x="1245" y="1178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28" name="Freeform 156"/>
              <p:cNvSpPr>
                <a:spLocks/>
              </p:cNvSpPr>
              <p:nvPr/>
            </p:nvSpPr>
            <p:spPr bwMode="auto">
              <a:xfrm>
                <a:off x="1245" y="1178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29" name="Rectangle 157"/>
              <p:cNvSpPr>
                <a:spLocks noChangeArrowheads="1"/>
              </p:cNvSpPr>
              <p:nvPr/>
            </p:nvSpPr>
            <p:spPr bwMode="auto">
              <a:xfrm>
                <a:off x="1285" y="1199"/>
                <a:ext cx="104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Kauft.</a:t>
                </a:r>
                <a:endParaRPr lang="de-DE"/>
              </a:p>
            </p:txBody>
          </p:sp>
          <p:sp>
            <p:nvSpPr>
              <p:cNvPr id="1539230" name="Rectangle 158"/>
              <p:cNvSpPr>
                <a:spLocks noChangeArrowheads="1"/>
              </p:cNvSpPr>
              <p:nvPr/>
            </p:nvSpPr>
            <p:spPr bwMode="auto">
              <a:xfrm>
                <a:off x="1290" y="1251"/>
                <a:ext cx="9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10Tg</a:t>
                </a:r>
                <a:endParaRPr lang="de-DE"/>
              </a:p>
            </p:txBody>
          </p:sp>
          <p:sp>
            <p:nvSpPr>
              <p:cNvPr id="1539231" name="Freeform 159"/>
              <p:cNvSpPr>
                <a:spLocks/>
              </p:cNvSpPr>
              <p:nvPr/>
            </p:nvSpPr>
            <p:spPr bwMode="auto">
              <a:xfrm>
                <a:off x="4520" y="1456"/>
                <a:ext cx="69" cy="313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189"/>
                  </a:cxn>
                  <a:cxn ang="0">
                    <a:pos x="64" y="313"/>
                  </a:cxn>
                </a:cxnLst>
                <a:rect l="0" t="0" r="r" b="b"/>
                <a:pathLst>
                  <a:path w="69" h="313">
                    <a:moveTo>
                      <a:pt x="69" y="0"/>
                    </a:moveTo>
                    <a:lnTo>
                      <a:pt x="0" y="189"/>
                    </a:lnTo>
                    <a:lnTo>
                      <a:pt x="64" y="313"/>
                    </a:ln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32" name="Freeform 160"/>
              <p:cNvSpPr>
                <a:spLocks/>
              </p:cNvSpPr>
              <p:nvPr/>
            </p:nvSpPr>
            <p:spPr bwMode="auto">
              <a:xfrm>
                <a:off x="4574" y="1418"/>
                <a:ext cx="29" cy="4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9" y="0"/>
                  </a:cxn>
                  <a:cxn ang="0">
                    <a:pos x="28" y="47"/>
                  </a:cxn>
                  <a:cxn ang="0">
                    <a:pos x="0" y="36"/>
                  </a:cxn>
                </a:cxnLst>
                <a:rect l="0" t="0" r="r" b="b"/>
                <a:pathLst>
                  <a:path w="29" h="47">
                    <a:moveTo>
                      <a:pt x="0" y="36"/>
                    </a:moveTo>
                    <a:lnTo>
                      <a:pt x="29" y="0"/>
                    </a:lnTo>
                    <a:lnTo>
                      <a:pt x="28" y="4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33" name="Freeform 161"/>
              <p:cNvSpPr>
                <a:spLocks/>
              </p:cNvSpPr>
              <p:nvPr/>
            </p:nvSpPr>
            <p:spPr bwMode="auto">
              <a:xfrm>
                <a:off x="4569" y="1758"/>
                <a:ext cx="34" cy="4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4" y="46"/>
                  </a:cxn>
                  <a:cxn ang="0">
                    <a:pos x="0" y="14"/>
                  </a:cxn>
                  <a:cxn ang="0">
                    <a:pos x="27" y="0"/>
                  </a:cxn>
                </a:cxnLst>
                <a:rect l="0" t="0" r="r" b="b"/>
                <a:pathLst>
                  <a:path w="34" h="46">
                    <a:moveTo>
                      <a:pt x="27" y="0"/>
                    </a:moveTo>
                    <a:lnTo>
                      <a:pt x="34" y="46"/>
                    </a:lnTo>
                    <a:lnTo>
                      <a:pt x="0" y="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34" name="Rectangle 162"/>
              <p:cNvSpPr>
                <a:spLocks noChangeArrowheads="1"/>
              </p:cNvSpPr>
              <p:nvPr/>
            </p:nvSpPr>
            <p:spPr bwMode="auto">
              <a:xfrm>
                <a:off x="4535" y="1460"/>
                <a:ext cx="44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95</a:t>
                </a:r>
                <a:endParaRPr lang="de-DE"/>
              </a:p>
            </p:txBody>
          </p:sp>
          <p:sp>
            <p:nvSpPr>
              <p:cNvPr id="1539235" name="Rectangle 163"/>
              <p:cNvSpPr>
                <a:spLocks noChangeArrowheads="1"/>
              </p:cNvSpPr>
              <p:nvPr/>
            </p:nvSpPr>
            <p:spPr bwMode="auto">
              <a:xfrm>
                <a:off x="4540" y="1507"/>
                <a:ext cx="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%</a:t>
                </a:r>
                <a:endParaRPr lang="de-DE"/>
              </a:p>
            </p:txBody>
          </p:sp>
          <p:sp>
            <p:nvSpPr>
              <p:cNvPr id="1539236" name="Rectangle 164"/>
              <p:cNvSpPr>
                <a:spLocks noChangeArrowheads="1"/>
              </p:cNvSpPr>
              <p:nvPr/>
            </p:nvSpPr>
            <p:spPr bwMode="auto">
              <a:xfrm>
                <a:off x="4550" y="1663"/>
                <a:ext cx="2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5</a:t>
                </a:r>
                <a:endParaRPr lang="de-DE"/>
              </a:p>
            </p:txBody>
          </p:sp>
          <p:sp>
            <p:nvSpPr>
              <p:cNvPr id="1539237" name="Rectangle 165"/>
              <p:cNvSpPr>
                <a:spLocks noChangeArrowheads="1"/>
              </p:cNvSpPr>
              <p:nvPr/>
            </p:nvSpPr>
            <p:spPr bwMode="auto">
              <a:xfrm>
                <a:off x="4540" y="1716"/>
                <a:ext cx="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%</a:t>
                </a:r>
                <a:endParaRPr lang="de-DE"/>
              </a:p>
            </p:txBody>
          </p:sp>
          <p:sp>
            <p:nvSpPr>
              <p:cNvPr id="1539238" name="Freeform 166"/>
              <p:cNvSpPr>
                <a:spLocks/>
              </p:cNvSpPr>
              <p:nvPr/>
            </p:nvSpPr>
            <p:spPr bwMode="auto">
              <a:xfrm>
                <a:off x="4310" y="1419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39" name="Freeform 167"/>
              <p:cNvSpPr>
                <a:spLocks/>
              </p:cNvSpPr>
              <p:nvPr/>
            </p:nvSpPr>
            <p:spPr bwMode="auto">
              <a:xfrm>
                <a:off x="4310" y="1419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40" name="Rectangle 168"/>
              <p:cNvSpPr>
                <a:spLocks noChangeArrowheads="1"/>
              </p:cNvSpPr>
              <p:nvPr/>
            </p:nvSpPr>
            <p:spPr bwMode="auto">
              <a:xfrm>
                <a:off x="4370" y="1441"/>
                <a:ext cx="68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2Tg</a:t>
                </a:r>
                <a:endParaRPr lang="de-DE"/>
              </a:p>
            </p:txBody>
          </p:sp>
          <p:sp>
            <p:nvSpPr>
              <p:cNvPr id="1539241" name="Rectangle 169"/>
              <p:cNvSpPr>
                <a:spLocks noChangeArrowheads="1"/>
              </p:cNvSpPr>
              <p:nvPr/>
            </p:nvSpPr>
            <p:spPr bwMode="auto">
              <a:xfrm>
                <a:off x="4322" y="1493"/>
                <a:ext cx="15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trocknen</a:t>
                </a:r>
                <a:endParaRPr lang="de-DE"/>
              </a:p>
            </p:txBody>
          </p:sp>
          <p:sp>
            <p:nvSpPr>
              <p:cNvPr id="1539242" name="Line 170"/>
              <p:cNvSpPr>
                <a:spLocks noChangeShapeType="1"/>
              </p:cNvSpPr>
              <p:nvPr/>
            </p:nvSpPr>
            <p:spPr bwMode="auto">
              <a:xfrm flipV="1">
                <a:off x="4793" y="1572"/>
                <a:ext cx="1" cy="119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43" name="Freeform 171"/>
              <p:cNvSpPr>
                <a:spLocks/>
              </p:cNvSpPr>
              <p:nvPr/>
            </p:nvSpPr>
            <p:spPr bwMode="auto">
              <a:xfrm>
                <a:off x="4778" y="1531"/>
                <a:ext cx="29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5" y="0"/>
                  </a:cxn>
                  <a:cxn ang="0">
                    <a:pos x="29" y="45"/>
                  </a:cxn>
                  <a:cxn ang="0">
                    <a:pos x="0" y="45"/>
                  </a:cxn>
                </a:cxnLst>
                <a:rect l="0" t="0" r="r" b="b"/>
                <a:pathLst>
                  <a:path w="29" h="45">
                    <a:moveTo>
                      <a:pt x="0" y="45"/>
                    </a:moveTo>
                    <a:lnTo>
                      <a:pt x="15" y="0"/>
                    </a:lnTo>
                    <a:lnTo>
                      <a:pt x="29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44" name="Rectangle 172"/>
              <p:cNvSpPr>
                <a:spLocks noChangeArrowheads="1"/>
              </p:cNvSpPr>
              <p:nvPr/>
            </p:nvSpPr>
            <p:spPr bwMode="auto">
              <a:xfrm rot="16200000">
                <a:off x="4781" y="1626"/>
                <a:ext cx="2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1</a:t>
                </a:r>
                <a:endParaRPr lang="de-DE"/>
              </a:p>
            </p:txBody>
          </p:sp>
          <p:sp>
            <p:nvSpPr>
              <p:cNvPr id="1539245" name="Rectangle 173"/>
              <p:cNvSpPr>
                <a:spLocks noChangeArrowheads="1"/>
              </p:cNvSpPr>
              <p:nvPr/>
            </p:nvSpPr>
            <p:spPr bwMode="auto">
              <a:xfrm rot="16200000">
                <a:off x="4781" y="1602"/>
                <a:ext cx="2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0</a:t>
                </a:r>
                <a:endParaRPr lang="de-DE"/>
              </a:p>
            </p:txBody>
          </p:sp>
          <p:sp>
            <p:nvSpPr>
              <p:cNvPr id="1539246" name="Rectangle 174"/>
              <p:cNvSpPr>
                <a:spLocks noChangeArrowheads="1"/>
              </p:cNvSpPr>
              <p:nvPr/>
            </p:nvSpPr>
            <p:spPr bwMode="auto">
              <a:xfrm rot="16200000">
                <a:off x="4781" y="1578"/>
                <a:ext cx="2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0</a:t>
                </a:r>
                <a:endParaRPr lang="de-DE"/>
              </a:p>
            </p:txBody>
          </p:sp>
          <p:sp>
            <p:nvSpPr>
              <p:cNvPr id="1539247" name="Rectangle 175"/>
              <p:cNvSpPr>
                <a:spLocks noChangeArrowheads="1"/>
              </p:cNvSpPr>
              <p:nvPr/>
            </p:nvSpPr>
            <p:spPr bwMode="auto">
              <a:xfrm rot="16200000">
                <a:off x="4774" y="1548"/>
                <a:ext cx="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000000"/>
                    </a:solidFill>
                  </a:rPr>
                  <a:t>%</a:t>
                </a:r>
                <a:endParaRPr lang="de-DE"/>
              </a:p>
            </p:txBody>
          </p:sp>
          <p:sp>
            <p:nvSpPr>
              <p:cNvPr id="1539248" name="Line 176"/>
              <p:cNvSpPr>
                <a:spLocks noChangeShapeType="1"/>
              </p:cNvSpPr>
              <p:nvPr/>
            </p:nvSpPr>
            <p:spPr bwMode="auto">
              <a:xfrm>
                <a:off x="5551" y="1630"/>
                <a:ext cx="31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49" name="Freeform 177"/>
              <p:cNvSpPr>
                <a:spLocks/>
              </p:cNvSpPr>
              <p:nvPr/>
            </p:nvSpPr>
            <p:spPr bwMode="auto">
              <a:xfrm>
                <a:off x="5537" y="1616"/>
                <a:ext cx="4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14"/>
                  </a:cxn>
                  <a:cxn ang="0">
                    <a:pos x="1" y="29"/>
                  </a:cxn>
                  <a:cxn ang="0">
                    <a:pos x="0" y="0"/>
                  </a:cxn>
                </a:cxnLst>
                <a:rect l="0" t="0" r="r" b="b"/>
                <a:pathLst>
                  <a:path w="45" h="29">
                    <a:moveTo>
                      <a:pt x="0" y="0"/>
                    </a:moveTo>
                    <a:lnTo>
                      <a:pt x="45" y="14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50" name="Freeform 178"/>
              <p:cNvSpPr>
                <a:spLocks/>
              </p:cNvSpPr>
              <p:nvPr/>
            </p:nvSpPr>
            <p:spPr bwMode="auto">
              <a:xfrm>
                <a:off x="2390" y="2795"/>
                <a:ext cx="1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51" name="Freeform 179"/>
              <p:cNvSpPr>
                <a:spLocks/>
              </p:cNvSpPr>
              <p:nvPr/>
            </p:nvSpPr>
            <p:spPr bwMode="auto">
              <a:xfrm>
                <a:off x="2390" y="2795"/>
                <a:ext cx="1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52" name="Rectangle 180"/>
              <p:cNvSpPr>
                <a:spLocks noChangeArrowheads="1"/>
              </p:cNvSpPr>
              <p:nvPr/>
            </p:nvSpPr>
            <p:spPr bwMode="auto">
              <a:xfrm>
                <a:off x="2441" y="2843"/>
                <a:ext cx="8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4Std</a:t>
                </a:r>
                <a:endParaRPr lang="de-DE"/>
              </a:p>
            </p:txBody>
          </p:sp>
          <p:sp>
            <p:nvSpPr>
              <p:cNvPr id="1539253" name="Freeform 181"/>
              <p:cNvSpPr>
                <a:spLocks noEditPoints="1"/>
              </p:cNvSpPr>
              <p:nvPr/>
            </p:nvSpPr>
            <p:spPr bwMode="auto">
              <a:xfrm>
                <a:off x="4548" y="2393"/>
                <a:ext cx="4" cy="5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80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0" y="168"/>
                  </a:cxn>
                  <a:cxn ang="0">
                    <a:pos x="16" y="216"/>
                  </a:cxn>
                  <a:cxn ang="0">
                    <a:pos x="16" y="200"/>
                  </a:cxn>
                  <a:cxn ang="0">
                    <a:pos x="0" y="248"/>
                  </a:cxn>
                  <a:cxn ang="0">
                    <a:pos x="8" y="320"/>
                  </a:cxn>
                  <a:cxn ang="0">
                    <a:pos x="16" y="344"/>
                  </a:cxn>
                  <a:cxn ang="0">
                    <a:pos x="8" y="336"/>
                  </a:cxn>
                  <a:cxn ang="0">
                    <a:pos x="0" y="408"/>
                  </a:cxn>
                  <a:cxn ang="0">
                    <a:pos x="16" y="456"/>
                  </a:cxn>
                  <a:cxn ang="0">
                    <a:pos x="16" y="440"/>
                  </a:cxn>
                  <a:cxn ang="0">
                    <a:pos x="0" y="488"/>
                  </a:cxn>
                  <a:cxn ang="0">
                    <a:pos x="8" y="560"/>
                  </a:cxn>
                  <a:cxn ang="0">
                    <a:pos x="16" y="584"/>
                  </a:cxn>
                  <a:cxn ang="0">
                    <a:pos x="8" y="576"/>
                  </a:cxn>
                  <a:cxn ang="0">
                    <a:pos x="0" y="648"/>
                  </a:cxn>
                  <a:cxn ang="0">
                    <a:pos x="16" y="696"/>
                  </a:cxn>
                  <a:cxn ang="0">
                    <a:pos x="16" y="680"/>
                  </a:cxn>
                  <a:cxn ang="0">
                    <a:pos x="0" y="728"/>
                  </a:cxn>
                  <a:cxn ang="0">
                    <a:pos x="8" y="800"/>
                  </a:cxn>
                  <a:cxn ang="0">
                    <a:pos x="16" y="824"/>
                  </a:cxn>
                  <a:cxn ang="0">
                    <a:pos x="8" y="816"/>
                  </a:cxn>
                  <a:cxn ang="0">
                    <a:pos x="0" y="888"/>
                  </a:cxn>
                  <a:cxn ang="0">
                    <a:pos x="16" y="936"/>
                  </a:cxn>
                  <a:cxn ang="0">
                    <a:pos x="16" y="920"/>
                  </a:cxn>
                  <a:cxn ang="0">
                    <a:pos x="0" y="968"/>
                  </a:cxn>
                  <a:cxn ang="0">
                    <a:pos x="8" y="1040"/>
                  </a:cxn>
                  <a:cxn ang="0">
                    <a:pos x="16" y="1064"/>
                  </a:cxn>
                  <a:cxn ang="0">
                    <a:pos x="8" y="1056"/>
                  </a:cxn>
                  <a:cxn ang="0">
                    <a:pos x="0" y="1128"/>
                  </a:cxn>
                  <a:cxn ang="0">
                    <a:pos x="16" y="1176"/>
                  </a:cxn>
                  <a:cxn ang="0">
                    <a:pos x="16" y="1160"/>
                  </a:cxn>
                  <a:cxn ang="0">
                    <a:pos x="0" y="1208"/>
                  </a:cxn>
                  <a:cxn ang="0">
                    <a:pos x="8" y="1280"/>
                  </a:cxn>
                  <a:cxn ang="0">
                    <a:pos x="16" y="1304"/>
                  </a:cxn>
                  <a:cxn ang="0">
                    <a:pos x="8" y="1296"/>
                  </a:cxn>
                  <a:cxn ang="0">
                    <a:pos x="0" y="1368"/>
                  </a:cxn>
                  <a:cxn ang="0">
                    <a:pos x="16" y="1416"/>
                  </a:cxn>
                  <a:cxn ang="0">
                    <a:pos x="16" y="1400"/>
                  </a:cxn>
                  <a:cxn ang="0">
                    <a:pos x="0" y="1448"/>
                  </a:cxn>
                  <a:cxn ang="0">
                    <a:pos x="8" y="1520"/>
                  </a:cxn>
                  <a:cxn ang="0">
                    <a:pos x="16" y="1544"/>
                  </a:cxn>
                  <a:cxn ang="0">
                    <a:pos x="8" y="1536"/>
                  </a:cxn>
                  <a:cxn ang="0">
                    <a:pos x="0" y="1608"/>
                  </a:cxn>
                  <a:cxn ang="0">
                    <a:pos x="16" y="1656"/>
                  </a:cxn>
                  <a:cxn ang="0">
                    <a:pos x="16" y="1640"/>
                  </a:cxn>
                  <a:cxn ang="0">
                    <a:pos x="0" y="1688"/>
                  </a:cxn>
                  <a:cxn ang="0">
                    <a:pos x="8" y="1760"/>
                  </a:cxn>
                  <a:cxn ang="0">
                    <a:pos x="16" y="1784"/>
                  </a:cxn>
                  <a:cxn ang="0">
                    <a:pos x="8" y="1776"/>
                  </a:cxn>
                </a:cxnLst>
                <a:rect l="0" t="0" r="r" b="b"/>
                <a:pathLst>
                  <a:path w="16" h="1808">
                    <a:moveTo>
                      <a:pt x="16" y="8"/>
                    </a:moveTo>
                    <a:lnTo>
                      <a:pt x="16" y="24"/>
                    </a:lnTo>
                    <a:cubicBezTo>
                      <a:pt x="16" y="28"/>
                      <a:pt x="12" y="32"/>
                      <a:pt x="8" y="32"/>
                    </a:cubicBezTo>
                    <a:cubicBezTo>
                      <a:pt x="3" y="32"/>
                      <a:pt x="0" y="28"/>
                      <a:pt x="0" y="24"/>
                    </a:cubicBezTo>
                    <a:lnTo>
                      <a:pt x="0" y="8"/>
                    </a:lnTo>
                    <a:cubicBezTo>
                      <a:pt x="0" y="3"/>
                      <a:pt x="3" y="0"/>
                      <a:pt x="8" y="0"/>
                    </a:cubicBezTo>
                    <a:cubicBezTo>
                      <a:pt x="12" y="0"/>
                      <a:pt x="16" y="3"/>
                      <a:pt x="16" y="8"/>
                    </a:cubicBezTo>
                    <a:close/>
                    <a:moveTo>
                      <a:pt x="16" y="56"/>
                    </a:moveTo>
                    <a:lnTo>
                      <a:pt x="16" y="72"/>
                    </a:lnTo>
                    <a:cubicBezTo>
                      <a:pt x="16" y="76"/>
                      <a:pt x="12" y="80"/>
                      <a:pt x="8" y="80"/>
                    </a:cubicBezTo>
                    <a:cubicBezTo>
                      <a:pt x="3" y="80"/>
                      <a:pt x="0" y="76"/>
                      <a:pt x="0" y="72"/>
                    </a:cubicBezTo>
                    <a:lnTo>
                      <a:pt x="0" y="56"/>
                    </a:lnTo>
                    <a:cubicBezTo>
                      <a:pt x="0" y="51"/>
                      <a:pt x="3" y="48"/>
                      <a:pt x="8" y="48"/>
                    </a:cubicBezTo>
                    <a:cubicBezTo>
                      <a:pt x="12" y="48"/>
                      <a:pt x="16" y="51"/>
                      <a:pt x="16" y="56"/>
                    </a:cubicBezTo>
                    <a:close/>
                    <a:moveTo>
                      <a:pt x="16" y="104"/>
                    </a:moveTo>
                    <a:lnTo>
                      <a:pt x="16" y="120"/>
                    </a:lnTo>
                    <a:cubicBezTo>
                      <a:pt x="16" y="124"/>
                      <a:pt x="12" y="128"/>
                      <a:pt x="8" y="128"/>
                    </a:cubicBezTo>
                    <a:cubicBezTo>
                      <a:pt x="3" y="128"/>
                      <a:pt x="0" y="124"/>
                      <a:pt x="0" y="120"/>
                    </a:cubicBezTo>
                    <a:lnTo>
                      <a:pt x="0" y="104"/>
                    </a:lnTo>
                    <a:cubicBezTo>
                      <a:pt x="0" y="99"/>
                      <a:pt x="3" y="96"/>
                      <a:pt x="8" y="96"/>
                    </a:cubicBezTo>
                    <a:cubicBezTo>
                      <a:pt x="12" y="96"/>
                      <a:pt x="16" y="99"/>
                      <a:pt x="16" y="104"/>
                    </a:cubicBezTo>
                    <a:close/>
                    <a:moveTo>
                      <a:pt x="16" y="152"/>
                    </a:moveTo>
                    <a:lnTo>
                      <a:pt x="16" y="168"/>
                    </a:lnTo>
                    <a:cubicBezTo>
                      <a:pt x="16" y="172"/>
                      <a:pt x="12" y="176"/>
                      <a:pt x="8" y="176"/>
                    </a:cubicBezTo>
                    <a:cubicBezTo>
                      <a:pt x="3" y="176"/>
                      <a:pt x="0" y="172"/>
                      <a:pt x="0" y="168"/>
                    </a:cubicBezTo>
                    <a:lnTo>
                      <a:pt x="0" y="152"/>
                    </a:lnTo>
                    <a:cubicBezTo>
                      <a:pt x="0" y="147"/>
                      <a:pt x="3" y="144"/>
                      <a:pt x="8" y="144"/>
                    </a:cubicBezTo>
                    <a:cubicBezTo>
                      <a:pt x="12" y="144"/>
                      <a:pt x="16" y="147"/>
                      <a:pt x="16" y="152"/>
                    </a:cubicBezTo>
                    <a:close/>
                    <a:moveTo>
                      <a:pt x="16" y="200"/>
                    </a:moveTo>
                    <a:lnTo>
                      <a:pt x="16" y="216"/>
                    </a:lnTo>
                    <a:cubicBezTo>
                      <a:pt x="16" y="220"/>
                      <a:pt x="12" y="224"/>
                      <a:pt x="8" y="224"/>
                    </a:cubicBezTo>
                    <a:cubicBezTo>
                      <a:pt x="3" y="224"/>
                      <a:pt x="0" y="220"/>
                      <a:pt x="0" y="216"/>
                    </a:cubicBezTo>
                    <a:lnTo>
                      <a:pt x="0" y="200"/>
                    </a:lnTo>
                    <a:cubicBezTo>
                      <a:pt x="0" y="195"/>
                      <a:pt x="3" y="192"/>
                      <a:pt x="8" y="192"/>
                    </a:cubicBezTo>
                    <a:cubicBezTo>
                      <a:pt x="12" y="192"/>
                      <a:pt x="16" y="195"/>
                      <a:pt x="16" y="200"/>
                    </a:cubicBezTo>
                    <a:close/>
                    <a:moveTo>
                      <a:pt x="16" y="248"/>
                    </a:moveTo>
                    <a:lnTo>
                      <a:pt x="16" y="264"/>
                    </a:lnTo>
                    <a:cubicBezTo>
                      <a:pt x="16" y="268"/>
                      <a:pt x="12" y="272"/>
                      <a:pt x="8" y="272"/>
                    </a:cubicBezTo>
                    <a:cubicBezTo>
                      <a:pt x="3" y="272"/>
                      <a:pt x="0" y="268"/>
                      <a:pt x="0" y="264"/>
                    </a:cubicBezTo>
                    <a:lnTo>
                      <a:pt x="0" y="248"/>
                    </a:lnTo>
                    <a:cubicBezTo>
                      <a:pt x="0" y="243"/>
                      <a:pt x="3" y="240"/>
                      <a:pt x="8" y="240"/>
                    </a:cubicBezTo>
                    <a:cubicBezTo>
                      <a:pt x="12" y="240"/>
                      <a:pt x="16" y="243"/>
                      <a:pt x="16" y="248"/>
                    </a:cubicBezTo>
                    <a:close/>
                    <a:moveTo>
                      <a:pt x="16" y="296"/>
                    </a:moveTo>
                    <a:lnTo>
                      <a:pt x="16" y="312"/>
                    </a:lnTo>
                    <a:cubicBezTo>
                      <a:pt x="16" y="316"/>
                      <a:pt x="12" y="320"/>
                      <a:pt x="8" y="320"/>
                    </a:cubicBezTo>
                    <a:cubicBezTo>
                      <a:pt x="3" y="320"/>
                      <a:pt x="0" y="316"/>
                      <a:pt x="0" y="312"/>
                    </a:cubicBezTo>
                    <a:lnTo>
                      <a:pt x="0" y="296"/>
                    </a:lnTo>
                    <a:cubicBezTo>
                      <a:pt x="0" y="291"/>
                      <a:pt x="3" y="288"/>
                      <a:pt x="8" y="288"/>
                    </a:cubicBezTo>
                    <a:cubicBezTo>
                      <a:pt x="12" y="288"/>
                      <a:pt x="16" y="291"/>
                      <a:pt x="16" y="296"/>
                    </a:cubicBezTo>
                    <a:close/>
                    <a:moveTo>
                      <a:pt x="16" y="344"/>
                    </a:moveTo>
                    <a:lnTo>
                      <a:pt x="16" y="360"/>
                    </a:lnTo>
                    <a:cubicBezTo>
                      <a:pt x="16" y="364"/>
                      <a:pt x="12" y="368"/>
                      <a:pt x="8" y="368"/>
                    </a:cubicBezTo>
                    <a:cubicBezTo>
                      <a:pt x="3" y="368"/>
                      <a:pt x="0" y="364"/>
                      <a:pt x="0" y="360"/>
                    </a:cubicBezTo>
                    <a:lnTo>
                      <a:pt x="0" y="344"/>
                    </a:lnTo>
                    <a:cubicBezTo>
                      <a:pt x="0" y="339"/>
                      <a:pt x="3" y="336"/>
                      <a:pt x="8" y="336"/>
                    </a:cubicBezTo>
                    <a:cubicBezTo>
                      <a:pt x="12" y="336"/>
                      <a:pt x="16" y="339"/>
                      <a:pt x="16" y="344"/>
                    </a:cubicBezTo>
                    <a:close/>
                    <a:moveTo>
                      <a:pt x="16" y="392"/>
                    </a:moveTo>
                    <a:lnTo>
                      <a:pt x="16" y="408"/>
                    </a:lnTo>
                    <a:cubicBezTo>
                      <a:pt x="16" y="412"/>
                      <a:pt x="12" y="416"/>
                      <a:pt x="8" y="416"/>
                    </a:cubicBezTo>
                    <a:cubicBezTo>
                      <a:pt x="3" y="416"/>
                      <a:pt x="0" y="412"/>
                      <a:pt x="0" y="408"/>
                    </a:cubicBezTo>
                    <a:lnTo>
                      <a:pt x="0" y="392"/>
                    </a:lnTo>
                    <a:cubicBezTo>
                      <a:pt x="0" y="387"/>
                      <a:pt x="3" y="384"/>
                      <a:pt x="8" y="384"/>
                    </a:cubicBezTo>
                    <a:cubicBezTo>
                      <a:pt x="12" y="384"/>
                      <a:pt x="16" y="387"/>
                      <a:pt x="16" y="392"/>
                    </a:cubicBezTo>
                    <a:close/>
                    <a:moveTo>
                      <a:pt x="16" y="440"/>
                    </a:moveTo>
                    <a:lnTo>
                      <a:pt x="16" y="456"/>
                    </a:lnTo>
                    <a:cubicBezTo>
                      <a:pt x="16" y="460"/>
                      <a:pt x="12" y="464"/>
                      <a:pt x="8" y="464"/>
                    </a:cubicBezTo>
                    <a:cubicBezTo>
                      <a:pt x="3" y="464"/>
                      <a:pt x="0" y="460"/>
                      <a:pt x="0" y="456"/>
                    </a:cubicBezTo>
                    <a:lnTo>
                      <a:pt x="0" y="440"/>
                    </a:lnTo>
                    <a:cubicBezTo>
                      <a:pt x="0" y="435"/>
                      <a:pt x="3" y="432"/>
                      <a:pt x="8" y="432"/>
                    </a:cubicBezTo>
                    <a:cubicBezTo>
                      <a:pt x="12" y="432"/>
                      <a:pt x="16" y="435"/>
                      <a:pt x="16" y="440"/>
                    </a:cubicBezTo>
                    <a:close/>
                    <a:moveTo>
                      <a:pt x="16" y="488"/>
                    </a:moveTo>
                    <a:lnTo>
                      <a:pt x="16" y="504"/>
                    </a:lnTo>
                    <a:cubicBezTo>
                      <a:pt x="16" y="508"/>
                      <a:pt x="12" y="512"/>
                      <a:pt x="8" y="512"/>
                    </a:cubicBezTo>
                    <a:cubicBezTo>
                      <a:pt x="3" y="512"/>
                      <a:pt x="0" y="508"/>
                      <a:pt x="0" y="504"/>
                    </a:cubicBezTo>
                    <a:lnTo>
                      <a:pt x="0" y="488"/>
                    </a:lnTo>
                    <a:cubicBezTo>
                      <a:pt x="0" y="483"/>
                      <a:pt x="3" y="480"/>
                      <a:pt x="8" y="480"/>
                    </a:cubicBezTo>
                    <a:cubicBezTo>
                      <a:pt x="12" y="480"/>
                      <a:pt x="16" y="483"/>
                      <a:pt x="16" y="488"/>
                    </a:cubicBezTo>
                    <a:close/>
                    <a:moveTo>
                      <a:pt x="16" y="536"/>
                    </a:moveTo>
                    <a:lnTo>
                      <a:pt x="16" y="552"/>
                    </a:lnTo>
                    <a:cubicBezTo>
                      <a:pt x="16" y="556"/>
                      <a:pt x="12" y="560"/>
                      <a:pt x="8" y="560"/>
                    </a:cubicBezTo>
                    <a:cubicBezTo>
                      <a:pt x="3" y="560"/>
                      <a:pt x="0" y="556"/>
                      <a:pt x="0" y="552"/>
                    </a:cubicBezTo>
                    <a:lnTo>
                      <a:pt x="0" y="536"/>
                    </a:lnTo>
                    <a:cubicBezTo>
                      <a:pt x="0" y="531"/>
                      <a:pt x="3" y="528"/>
                      <a:pt x="8" y="528"/>
                    </a:cubicBezTo>
                    <a:cubicBezTo>
                      <a:pt x="12" y="528"/>
                      <a:pt x="16" y="531"/>
                      <a:pt x="16" y="536"/>
                    </a:cubicBezTo>
                    <a:close/>
                    <a:moveTo>
                      <a:pt x="16" y="584"/>
                    </a:moveTo>
                    <a:lnTo>
                      <a:pt x="16" y="600"/>
                    </a:lnTo>
                    <a:cubicBezTo>
                      <a:pt x="16" y="604"/>
                      <a:pt x="12" y="608"/>
                      <a:pt x="8" y="608"/>
                    </a:cubicBezTo>
                    <a:cubicBezTo>
                      <a:pt x="3" y="608"/>
                      <a:pt x="0" y="604"/>
                      <a:pt x="0" y="600"/>
                    </a:cubicBezTo>
                    <a:lnTo>
                      <a:pt x="0" y="584"/>
                    </a:lnTo>
                    <a:cubicBezTo>
                      <a:pt x="0" y="579"/>
                      <a:pt x="3" y="576"/>
                      <a:pt x="8" y="576"/>
                    </a:cubicBezTo>
                    <a:cubicBezTo>
                      <a:pt x="12" y="576"/>
                      <a:pt x="16" y="579"/>
                      <a:pt x="16" y="584"/>
                    </a:cubicBezTo>
                    <a:close/>
                    <a:moveTo>
                      <a:pt x="16" y="632"/>
                    </a:moveTo>
                    <a:lnTo>
                      <a:pt x="16" y="648"/>
                    </a:lnTo>
                    <a:cubicBezTo>
                      <a:pt x="16" y="652"/>
                      <a:pt x="12" y="656"/>
                      <a:pt x="8" y="656"/>
                    </a:cubicBezTo>
                    <a:cubicBezTo>
                      <a:pt x="3" y="656"/>
                      <a:pt x="0" y="652"/>
                      <a:pt x="0" y="648"/>
                    </a:cubicBezTo>
                    <a:lnTo>
                      <a:pt x="0" y="632"/>
                    </a:lnTo>
                    <a:cubicBezTo>
                      <a:pt x="0" y="627"/>
                      <a:pt x="3" y="624"/>
                      <a:pt x="8" y="624"/>
                    </a:cubicBezTo>
                    <a:cubicBezTo>
                      <a:pt x="12" y="624"/>
                      <a:pt x="16" y="627"/>
                      <a:pt x="16" y="632"/>
                    </a:cubicBezTo>
                    <a:close/>
                    <a:moveTo>
                      <a:pt x="16" y="680"/>
                    </a:moveTo>
                    <a:lnTo>
                      <a:pt x="16" y="696"/>
                    </a:lnTo>
                    <a:cubicBezTo>
                      <a:pt x="16" y="700"/>
                      <a:pt x="12" y="704"/>
                      <a:pt x="8" y="704"/>
                    </a:cubicBezTo>
                    <a:cubicBezTo>
                      <a:pt x="3" y="704"/>
                      <a:pt x="0" y="700"/>
                      <a:pt x="0" y="696"/>
                    </a:cubicBezTo>
                    <a:lnTo>
                      <a:pt x="0" y="680"/>
                    </a:lnTo>
                    <a:cubicBezTo>
                      <a:pt x="0" y="675"/>
                      <a:pt x="3" y="672"/>
                      <a:pt x="8" y="672"/>
                    </a:cubicBezTo>
                    <a:cubicBezTo>
                      <a:pt x="12" y="672"/>
                      <a:pt x="16" y="675"/>
                      <a:pt x="16" y="680"/>
                    </a:cubicBezTo>
                    <a:close/>
                    <a:moveTo>
                      <a:pt x="16" y="728"/>
                    </a:moveTo>
                    <a:lnTo>
                      <a:pt x="16" y="744"/>
                    </a:lnTo>
                    <a:cubicBezTo>
                      <a:pt x="16" y="748"/>
                      <a:pt x="12" y="752"/>
                      <a:pt x="8" y="752"/>
                    </a:cubicBezTo>
                    <a:cubicBezTo>
                      <a:pt x="3" y="752"/>
                      <a:pt x="0" y="748"/>
                      <a:pt x="0" y="744"/>
                    </a:cubicBezTo>
                    <a:lnTo>
                      <a:pt x="0" y="728"/>
                    </a:lnTo>
                    <a:cubicBezTo>
                      <a:pt x="0" y="723"/>
                      <a:pt x="3" y="720"/>
                      <a:pt x="8" y="720"/>
                    </a:cubicBezTo>
                    <a:cubicBezTo>
                      <a:pt x="12" y="720"/>
                      <a:pt x="16" y="723"/>
                      <a:pt x="16" y="728"/>
                    </a:cubicBezTo>
                    <a:close/>
                    <a:moveTo>
                      <a:pt x="16" y="776"/>
                    </a:moveTo>
                    <a:lnTo>
                      <a:pt x="16" y="792"/>
                    </a:lnTo>
                    <a:cubicBezTo>
                      <a:pt x="16" y="796"/>
                      <a:pt x="12" y="800"/>
                      <a:pt x="8" y="800"/>
                    </a:cubicBezTo>
                    <a:cubicBezTo>
                      <a:pt x="3" y="800"/>
                      <a:pt x="0" y="796"/>
                      <a:pt x="0" y="792"/>
                    </a:cubicBezTo>
                    <a:lnTo>
                      <a:pt x="0" y="776"/>
                    </a:lnTo>
                    <a:cubicBezTo>
                      <a:pt x="0" y="771"/>
                      <a:pt x="3" y="768"/>
                      <a:pt x="8" y="768"/>
                    </a:cubicBezTo>
                    <a:cubicBezTo>
                      <a:pt x="12" y="768"/>
                      <a:pt x="16" y="771"/>
                      <a:pt x="16" y="776"/>
                    </a:cubicBezTo>
                    <a:close/>
                    <a:moveTo>
                      <a:pt x="16" y="824"/>
                    </a:moveTo>
                    <a:lnTo>
                      <a:pt x="16" y="840"/>
                    </a:lnTo>
                    <a:cubicBezTo>
                      <a:pt x="16" y="844"/>
                      <a:pt x="12" y="848"/>
                      <a:pt x="8" y="848"/>
                    </a:cubicBezTo>
                    <a:cubicBezTo>
                      <a:pt x="3" y="848"/>
                      <a:pt x="0" y="844"/>
                      <a:pt x="0" y="840"/>
                    </a:cubicBezTo>
                    <a:lnTo>
                      <a:pt x="0" y="824"/>
                    </a:lnTo>
                    <a:cubicBezTo>
                      <a:pt x="0" y="819"/>
                      <a:pt x="3" y="816"/>
                      <a:pt x="8" y="816"/>
                    </a:cubicBezTo>
                    <a:cubicBezTo>
                      <a:pt x="12" y="816"/>
                      <a:pt x="16" y="819"/>
                      <a:pt x="16" y="824"/>
                    </a:cubicBezTo>
                    <a:close/>
                    <a:moveTo>
                      <a:pt x="16" y="872"/>
                    </a:moveTo>
                    <a:lnTo>
                      <a:pt x="16" y="888"/>
                    </a:lnTo>
                    <a:cubicBezTo>
                      <a:pt x="16" y="892"/>
                      <a:pt x="12" y="896"/>
                      <a:pt x="8" y="896"/>
                    </a:cubicBezTo>
                    <a:cubicBezTo>
                      <a:pt x="3" y="896"/>
                      <a:pt x="0" y="892"/>
                      <a:pt x="0" y="888"/>
                    </a:cubicBezTo>
                    <a:lnTo>
                      <a:pt x="0" y="872"/>
                    </a:lnTo>
                    <a:cubicBezTo>
                      <a:pt x="0" y="867"/>
                      <a:pt x="3" y="864"/>
                      <a:pt x="8" y="864"/>
                    </a:cubicBezTo>
                    <a:cubicBezTo>
                      <a:pt x="12" y="864"/>
                      <a:pt x="16" y="867"/>
                      <a:pt x="16" y="872"/>
                    </a:cubicBezTo>
                    <a:close/>
                    <a:moveTo>
                      <a:pt x="16" y="920"/>
                    </a:moveTo>
                    <a:lnTo>
                      <a:pt x="16" y="936"/>
                    </a:lnTo>
                    <a:cubicBezTo>
                      <a:pt x="16" y="940"/>
                      <a:pt x="12" y="944"/>
                      <a:pt x="8" y="944"/>
                    </a:cubicBezTo>
                    <a:cubicBezTo>
                      <a:pt x="3" y="944"/>
                      <a:pt x="0" y="940"/>
                      <a:pt x="0" y="936"/>
                    </a:cubicBezTo>
                    <a:lnTo>
                      <a:pt x="0" y="920"/>
                    </a:lnTo>
                    <a:cubicBezTo>
                      <a:pt x="0" y="915"/>
                      <a:pt x="3" y="912"/>
                      <a:pt x="8" y="912"/>
                    </a:cubicBezTo>
                    <a:cubicBezTo>
                      <a:pt x="12" y="912"/>
                      <a:pt x="16" y="915"/>
                      <a:pt x="16" y="920"/>
                    </a:cubicBezTo>
                    <a:close/>
                    <a:moveTo>
                      <a:pt x="16" y="968"/>
                    </a:moveTo>
                    <a:lnTo>
                      <a:pt x="16" y="984"/>
                    </a:lnTo>
                    <a:cubicBezTo>
                      <a:pt x="16" y="988"/>
                      <a:pt x="12" y="992"/>
                      <a:pt x="8" y="992"/>
                    </a:cubicBezTo>
                    <a:cubicBezTo>
                      <a:pt x="3" y="992"/>
                      <a:pt x="0" y="988"/>
                      <a:pt x="0" y="984"/>
                    </a:cubicBezTo>
                    <a:lnTo>
                      <a:pt x="0" y="968"/>
                    </a:lnTo>
                    <a:cubicBezTo>
                      <a:pt x="0" y="963"/>
                      <a:pt x="3" y="960"/>
                      <a:pt x="8" y="960"/>
                    </a:cubicBezTo>
                    <a:cubicBezTo>
                      <a:pt x="12" y="960"/>
                      <a:pt x="16" y="963"/>
                      <a:pt x="16" y="968"/>
                    </a:cubicBezTo>
                    <a:close/>
                    <a:moveTo>
                      <a:pt x="16" y="1016"/>
                    </a:moveTo>
                    <a:lnTo>
                      <a:pt x="16" y="1032"/>
                    </a:lnTo>
                    <a:cubicBezTo>
                      <a:pt x="16" y="1036"/>
                      <a:pt x="12" y="1040"/>
                      <a:pt x="8" y="1040"/>
                    </a:cubicBezTo>
                    <a:cubicBezTo>
                      <a:pt x="3" y="1040"/>
                      <a:pt x="0" y="1036"/>
                      <a:pt x="0" y="1032"/>
                    </a:cubicBezTo>
                    <a:lnTo>
                      <a:pt x="0" y="1016"/>
                    </a:lnTo>
                    <a:cubicBezTo>
                      <a:pt x="0" y="1011"/>
                      <a:pt x="3" y="1008"/>
                      <a:pt x="8" y="1008"/>
                    </a:cubicBezTo>
                    <a:cubicBezTo>
                      <a:pt x="12" y="1008"/>
                      <a:pt x="16" y="1011"/>
                      <a:pt x="16" y="1016"/>
                    </a:cubicBezTo>
                    <a:close/>
                    <a:moveTo>
                      <a:pt x="16" y="1064"/>
                    </a:moveTo>
                    <a:lnTo>
                      <a:pt x="16" y="1080"/>
                    </a:lnTo>
                    <a:cubicBezTo>
                      <a:pt x="16" y="1084"/>
                      <a:pt x="12" y="1088"/>
                      <a:pt x="8" y="1088"/>
                    </a:cubicBezTo>
                    <a:cubicBezTo>
                      <a:pt x="3" y="1088"/>
                      <a:pt x="0" y="1084"/>
                      <a:pt x="0" y="1080"/>
                    </a:cubicBezTo>
                    <a:lnTo>
                      <a:pt x="0" y="1064"/>
                    </a:lnTo>
                    <a:cubicBezTo>
                      <a:pt x="0" y="1059"/>
                      <a:pt x="3" y="1056"/>
                      <a:pt x="8" y="1056"/>
                    </a:cubicBezTo>
                    <a:cubicBezTo>
                      <a:pt x="12" y="1056"/>
                      <a:pt x="16" y="1059"/>
                      <a:pt x="16" y="1064"/>
                    </a:cubicBezTo>
                    <a:close/>
                    <a:moveTo>
                      <a:pt x="16" y="1112"/>
                    </a:moveTo>
                    <a:lnTo>
                      <a:pt x="16" y="1128"/>
                    </a:lnTo>
                    <a:cubicBezTo>
                      <a:pt x="16" y="1132"/>
                      <a:pt x="12" y="1136"/>
                      <a:pt x="8" y="1136"/>
                    </a:cubicBezTo>
                    <a:cubicBezTo>
                      <a:pt x="3" y="1136"/>
                      <a:pt x="0" y="1132"/>
                      <a:pt x="0" y="1128"/>
                    </a:cubicBezTo>
                    <a:lnTo>
                      <a:pt x="0" y="1112"/>
                    </a:lnTo>
                    <a:cubicBezTo>
                      <a:pt x="0" y="1107"/>
                      <a:pt x="3" y="1104"/>
                      <a:pt x="8" y="1104"/>
                    </a:cubicBezTo>
                    <a:cubicBezTo>
                      <a:pt x="12" y="1104"/>
                      <a:pt x="16" y="1107"/>
                      <a:pt x="16" y="1112"/>
                    </a:cubicBezTo>
                    <a:close/>
                    <a:moveTo>
                      <a:pt x="16" y="1160"/>
                    </a:moveTo>
                    <a:lnTo>
                      <a:pt x="16" y="1176"/>
                    </a:lnTo>
                    <a:cubicBezTo>
                      <a:pt x="16" y="1180"/>
                      <a:pt x="12" y="1184"/>
                      <a:pt x="8" y="1184"/>
                    </a:cubicBezTo>
                    <a:cubicBezTo>
                      <a:pt x="3" y="1184"/>
                      <a:pt x="0" y="1180"/>
                      <a:pt x="0" y="1176"/>
                    </a:cubicBezTo>
                    <a:lnTo>
                      <a:pt x="0" y="1160"/>
                    </a:lnTo>
                    <a:cubicBezTo>
                      <a:pt x="0" y="1155"/>
                      <a:pt x="3" y="1152"/>
                      <a:pt x="8" y="1152"/>
                    </a:cubicBezTo>
                    <a:cubicBezTo>
                      <a:pt x="12" y="1152"/>
                      <a:pt x="16" y="1155"/>
                      <a:pt x="16" y="1160"/>
                    </a:cubicBezTo>
                    <a:close/>
                    <a:moveTo>
                      <a:pt x="16" y="1208"/>
                    </a:moveTo>
                    <a:lnTo>
                      <a:pt x="16" y="1224"/>
                    </a:lnTo>
                    <a:cubicBezTo>
                      <a:pt x="16" y="1228"/>
                      <a:pt x="12" y="1232"/>
                      <a:pt x="8" y="1232"/>
                    </a:cubicBezTo>
                    <a:cubicBezTo>
                      <a:pt x="3" y="1232"/>
                      <a:pt x="0" y="1228"/>
                      <a:pt x="0" y="1224"/>
                    </a:cubicBezTo>
                    <a:lnTo>
                      <a:pt x="0" y="1208"/>
                    </a:lnTo>
                    <a:cubicBezTo>
                      <a:pt x="0" y="1203"/>
                      <a:pt x="3" y="1200"/>
                      <a:pt x="8" y="1200"/>
                    </a:cubicBezTo>
                    <a:cubicBezTo>
                      <a:pt x="12" y="1200"/>
                      <a:pt x="16" y="1203"/>
                      <a:pt x="16" y="1208"/>
                    </a:cubicBezTo>
                    <a:close/>
                    <a:moveTo>
                      <a:pt x="16" y="1256"/>
                    </a:moveTo>
                    <a:lnTo>
                      <a:pt x="16" y="1272"/>
                    </a:lnTo>
                    <a:cubicBezTo>
                      <a:pt x="16" y="1276"/>
                      <a:pt x="12" y="1280"/>
                      <a:pt x="8" y="1280"/>
                    </a:cubicBezTo>
                    <a:cubicBezTo>
                      <a:pt x="3" y="1280"/>
                      <a:pt x="0" y="1276"/>
                      <a:pt x="0" y="1272"/>
                    </a:cubicBezTo>
                    <a:lnTo>
                      <a:pt x="0" y="1256"/>
                    </a:lnTo>
                    <a:cubicBezTo>
                      <a:pt x="0" y="1251"/>
                      <a:pt x="3" y="1248"/>
                      <a:pt x="8" y="1248"/>
                    </a:cubicBezTo>
                    <a:cubicBezTo>
                      <a:pt x="12" y="1248"/>
                      <a:pt x="16" y="1251"/>
                      <a:pt x="16" y="1256"/>
                    </a:cubicBezTo>
                    <a:close/>
                    <a:moveTo>
                      <a:pt x="16" y="1304"/>
                    </a:moveTo>
                    <a:lnTo>
                      <a:pt x="16" y="1320"/>
                    </a:lnTo>
                    <a:cubicBezTo>
                      <a:pt x="16" y="1324"/>
                      <a:pt x="12" y="1328"/>
                      <a:pt x="8" y="1328"/>
                    </a:cubicBezTo>
                    <a:cubicBezTo>
                      <a:pt x="3" y="1328"/>
                      <a:pt x="0" y="1324"/>
                      <a:pt x="0" y="1320"/>
                    </a:cubicBezTo>
                    <a:lnTo>
                      <a:pt x="0" y="1304"/>
                    </a:lnTo>
                    <a:cubicBezTo>
                      <a:pt x="0" y="1299"/>
                      <a:pt x="3" y="1296"/>
                      <a:pt x="8" y="1296"/>
                    </a:cubicBezTo>
                    <a:cubicBezTo>
                      <a:pt x="12" y="1296"/>
                      <a:pt x="16" y="1299"/>
                      <a:pt x="16" y="1304"/>
                    </a:cubicBezTo>
                    <a:close/>
                    <a:moveTo>
                      <a:pt x="16" y="1352"/>
                    </a:moveTo>
                    <a:lnTo>
                      <a:pt x="16" y="1368"/>
                    </a:lnTo>
                    <a:cubicBezTo>
                      <a:pt x="16" y="1372"/>
                      <a:pt x="12" y="1376"/>
                      <a:pt x="8" y="1376"/>
                    </a:cubicBezTo>
                    <a:cubicBezTo>
                      <a:pt x="3" y="1376"/>
                      <a:pt x="0" y="1372"/>
                      <a:pt x="0" y="1368"/>
                    </a:cubicBezTo>
                    <a:lnTo>
                      <a:pt x="0" y="1352"/>
                    </a:lnTo>
                    <a:cubicBezTo>
                      <a:pt x="0" y="1347"/>
                      <a:pt x="3" y="1344"/>
                      <a:pt x="8" y="1344"/>
                    </a:cubicBezTo>
                    <a:cubicBezTo>
                      <a:pt x="12" y="1344"/>
                      <a:pt x="16" y="1347"/>
                      <a:pt x="16" y="1352"/>
                    </a:cubicBezTo>
                    <a:close/>
                    <a:moveTo>
                      <a:pt x="16" y="1400"/>
                    </a:moveTo>
                    <a:lnTo>
                      <a:pt x="16" y="1416"/>
                    </a:lnTo>
                    <a:cubicBezTo>
                      <a:pt x="16" y="1420"/>
                      <a:pt x="12" y="1424"/>
                      <a:pt x="8" y="1424"/>
                    </a:cubicBezTo>
                    <a:cubicBezTo>
                      <a:pt x="3" y="1424"/>
                      <a:pt x="0" y="1420"/>
                      <a:pt x="0" y="1416"/>
                    </a:cubicBezTo>
                    <a:lnTo>
                      <a:pt x="0" y="1400"/>
                    </a:lnTo>
                    <a:cubicBezTo>
                      <a:pt x="0" y="1395"/>
                      <a:pt x="3" y="1392"/>
                      <a:pt x="8" y="1392"/>
                    </a:cubicBezTo>
                    <a:cubicBezTo>
                      <a:pt x="12" y="1392"/>
                      <a:pt x="16" y="1395"/>
                      <a:pt x="16" y="1400"/>
                    </a:cubicBezTo>
                    <a:close/>
                    <a:moveTo>
                      <a:pt x="16" y="1448"/>
                    </a:moveTo>
                    <a:lnTo>
                      <a:pt x="16" y="1464"/>
                    </a:lnTo>
                    <a:cubicBezTo>
                      <a:pt x="16" y="1468"/>
                      <a:pt x="12" y="1472"/>
                      <a:pt x="8" y="1472"/>
                    </a:cubicBezTo>
                    <a:cubicBezTo>
                      <a:pt x="3" y="1472"/>
                      <a:pt x="0" y="1468"/>
                      <a:pt x="0" y="1464"/>
                    </a:cubicBezTo>
                    <a:lnTo>
                      <a:pt x="0" y="1448"/>
                    </a:lnTo>
                    <a:cubicBezTo>
                      <a:pt x="0" y="1443"/>
                      <a:pt x="3" y="1440"/>
                      <a:pt x="8" y="1440"/>
                    </a:cubicBezTo>
                    <a:cubicBezTo>
                      <a:pt x="12" y="1440"/>
                      <a:pt x="16" y="1443"/>
                      <a:pt x="16" y="1448"/>
                    </a:cubicBezTo>
                    <a:close/>
                    <a:moveTo>
                      <a:pt x="16" y="1496"/>
                    </a:moveTo>
                    <a:lnTo>
                      <a:pt x="16" y="1512"/>
                    </a:lnTo>
                    <a:cubicBezTo>
                      <a:pt x="16" y="1516"/>
                      <a:pt x="12" y="1520"/>
                      <a:pt x="8" y="1520"/>
                    </a:cubicBezTo>
                    <a:cubicBezTo>
                      <a:pt x="3" y="1520"/>
                      <a:pt x="0" y="1516"/>
                      <a:pt x="0" y="1512"/>
                    </a:cubicBezTo>
                    <a:lnTo>
                      <a:pt x="0" y="1496"/>
                    </a:lnTo>
                    <a:cubicBezTo>
                      <a:pt x="0" y="1491"/>
                      <a:pt x="3" y="1488"/>
                      <a:pt x="8" y="1488"/>
                    </a:cubicBezTo>
                    <a:cubicBezTo>
                      <a:pt x="12" y="1488"/>
                      <a:pt x="16" y="1491"/>
                      <a:pt x="16" y="1496"/>
                    </a:cubicBezTo>
                    <a:close/>
                    <a:moveTo>
                      <a:pt x="16" y="1544"/>
                    </a:moveTo>
                    <a:lnTo>
                      <a:pt x="16" y="1560"/>
                    </a:lnTo>
                    <a:cubicBezTo>
                      <a:pt x="16" y="1564"/>
                      <a:pt x="12" y="1568"/>
                      <a:pt x="8" y="1568"/>
                    </a:cubicBezTo>
                    <a:cubicBezTo>
                      <a:pt x="3" y="1568"/>
                      <a:pt x="0" y="1564"/>
                      <a:pt x="0" y="1560"/>
                    </a:cubicBezTo>
                    <a:lnTo>
                      <a:pt x="0" y="1544"/>
                    </a:lnTo>
                    <a:cubicBezTo>
                      <a:pt x="0" y="1539"/>
                      <a:pt x="3" y="1536"/>
                      <a:pt x="8" y="1536"/>
                    </a:cubicBezTo>
                    <a:cubicBezTo>
                      <a:pt x="12" y="1536"/>
                      <a:pt x="16" y="1539"/>
                      <a:pt x="16" y="1544"/>
                    </a:cubicBezTo>
                    <a:close/>
                    <a:moveTo>
                      <a:pt x="16" y="1592"/>
                    </a:moveTo>
                    <a:lnTo>
                      <a:pt x="16" y="1608"/>
                    </a:lnTo>
                    <a:cubicBezTo>
                      <a:pt x="16" y="1612"/>
                      <a:pt x="12" y="1616"/>
                      <a:pt x="8" y="1616"/>
                    </a:cubicBezTo>
                    <a:cubicBezTo>
                      <a:pt x="3" y="1616"/>
                      <a:pt x="0" y="1612"/>
                      <a:pt x="0" y="1608"/>
                    </a:cubicBezTo>
                    <a:lnTo>
                      <a:pt x="0" y="1592"/>
                    </a:lnTo>
                    <a:cubicBezTo>
                      <a:pt x="0" y="1587"/>
                      <a:pt x="3" y="1584"/>
                      <a:pt x="8" y="1584"/>
                    </a:cubicBezTo>
                    <a:cubicBezTo>
                      <a:pt x="12" y="1584"/>
                      <a:pt x="16" y="1587"/>
                      <a:pt x="16" y="1592"/>
                    </a:cubicBezTo>
                    <a:close/>
                    <a:moveTo>
                      <a:pt x="16" y="1640"/>
                    </a:moveTo>
                    <a:lnTo>
                      <a:pt x="16" y="1656"/>
                    </a:lnTo>
                    <a:cubicBezTo>
                      <a:pt x="16" y="1660"/>
                      <a:pt x="12" y="1664"/>
                      <a:pt x="8" y="1664"/>
                    </a:cubicBezTo>
                    <a:cubicBezTo>
                      <a:pt x="3" y="1664"/>
                      <a:pt x="0" y="1660"/>
                      <a:pt x="0" y="1656"/>
                    </a:cubicBezTo>
                    <a:lnTo>
                      <a:pt x="0" y="1640"/>
                    </a:lnTo>
                    <a:cubicBezTo>
                      <a:pt x="0" y="1635"/>
                      <a:pt x="3" y="1632"/>
                      <a:pt x="8" y="1632"/>
                    </a:cubicBezTo>
                    <a:cubicBezTo>
                      <a:pt x="12" y="1632"/>
                      <a:pt x="16" y="1635"/>
                      <a:pt x="16" y="1640"/>
                    </a:cubicBezTo>
                    <a:close/>
                    <a:moveTo>
                      <a:pt x="16" y="1688"/>
                    </a:moveTo>
                    <a:lnTo>
                      <a:pt x="16" y="1704"/>
                    </a:lnTo>
                    <a:cubicBezTo>
                      <a:pt x="16" y="1708"/>
                      <a:pt x="12" y="1712"/>
                      <a:pt x="8" y="1712"/>
                    </a:cubicBezTo>
                    <a:cubicBezTo>
                      <a:pt x="3" y="1712"/>
                      <a:pt x="0" y="1708"/>
                      <a:pt x="0" y="1704"/>
                    </a:cubicBezTo>
                    <a:lnTo>
                      <a:pt x="0" y="1688"/>
                    </a:lnTo>
                    <a:cubicBezTo>
                      <a:pt x="0" y="1683"/>
                      <a:pt x="3" y="1680"/>
                      <a:pt x="8" y="1680"/>
                    </a:cubicBezTo>
                    <a:cubicBezTo>
                      <a:pt x="12" y="1680"/>
                      <a:pt x="16" y="1683"/>
                      <a:pt x="16" y="1688"/>
                    </a:cubicBezTo>
                    <a:close/>
                    <a:moveTo>
                      <a:pt x="16" y="1736"/>
                    </a:moveTo>
                    <a:lnTo>
                      <a:pt x="16" y="1752"/>
                    </a:lnTo>
                    <a:cubicBezTo>
                      <a:pt x="16" y="1756"/>
                      <a:pt x="12" y="1760"/>
                      <a:pt x="8" y="1760"/>
                    </a:cubicBezTo>
                    <a:cubicBezTo>
                      <a:pt x="3" y="1760"/>
                      <a:pt x="0" y="1756"/>
                      <a:pt x="0" y="1752"/>
                    </a:cubicBezTo>
                    <a:lnTo>
                      <a:pt x="0" y="1736"/>
                    </a:lnTo>
                    <a:cubicBezTo>
                      <a:pt x="0" y="1731"/>
                      <a:pt x="3" y="1728"/>
                      <a:pt x="8" y="1728"/>
                    </a:cubicBezTo>
                    <a:cubicBezTo>
                      <a:pt x="12" y="1728"/>
                      <a:pt x="16" y="1731"/>
                      <a:pt x="16" y="1736"/>
                    </a:cubicBezTo>
                    <a:close/>
                    <a:moveTo>
                      <a:pt x="16" y="1784"/>
                    </a:moveTo>
                    <a:lnTo>
                      <a:pt x="16" y="1800"/>
                    </a:lnTo>
                    <a:cubicBezTo>
                      <a:pt x="16" y="1804"/>
                      <a:pt x="12" y="1808"/>
                      <a:pt x="8" y="1808"/>
                    </a:cubicBezTo>
                    <a:cubicBezTo>
                      <a:pt x="3" y="1808"/>
                      <a:pt x="0" y="1804"/>
                      <a:pt x="0" y="1800"/>
                    </a:cubicBezTo>
                    <a:lnTo>
                      <a:pt x="0" y="1784"/>
                    </a:lnTo>
                    <a:cubicBezTo>
                      <a:pt x="0" y="1779"/>
                      <a:pt x="3" y="1776"/>
                      <a:pt x="8" y="1776"/>
                    </a:cubicBezTo>
                    <a:cubicBezTo>
                      <a:pt x="12" y="1776"/>
                      <a:pt x="16" y="1779"/>
                      <a:pt x="16" y="17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54" name="Freeform 182"/>
              <p:cNvSpPr>
                <a:spLocks noEditPoints="1"/>
              </p:cNvSpPr>
              <p:nvPr/>
            </p:nvSpPr>
            <p:spPr bwMode="auto">
              <a:xfrm>
                <a:off x="4881" y="2393"/>
                <a:ext cx="5" cy="5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80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0" y="168"/>
                  </a:cxn>
                  <a:cxn ang="0">
                    <a:pos x="16" y="216"/>
                  </a:cxn>
                  <a:cxn ang="0">
                    <a:pos x="16" y="200"/>
                  </a:cxn>
                  <a:cxn ang="0">
                    <a:pos x="0" y="248"/>
                  </a:cxn>
                  <a:cxn ang="0">
                    <a:pos x="8" y="320"/>
                  </a:cxn>
                  <a:cxn ang="0">
                    <a:pos x="16" y="344"/>
                  </a:cxn>
                  <a:cxn ang="0">
                    <a:pos x="8" y="336"/>
                  </a:cxn>
                  <a:cxn ang="0">
                    <a:pos x="0" y="408"/>
                  </a:cxn>
                  <a:cxn ang="0">
                    <a:pos x="16" y="456"/>
                  </a:cxn>
                  <a:cxn ang="0">
                    <a:pos x="16" y="440"/>
                  </a:cxn>
                  <a:cxn ang="0">
                    <a:pos x="0" y="488"/>
                  </a:cxn>
                  <a:cxn ang="0">
                    <a:pos x="8" y="560"/>
                  </a:cxn>
                  <a:cxn ang="0">
                    <a:pos x="16" y="584"/>
                  </a:cxn>
                  <a:cxn ang="0">
                    <a:pos x="8" y="576"/>
                  </a:cxn>
                  <a:cxn ang="0">
                    <a:pos x="0" y="648"/>
                  </a:cxn>
                  <a:cxn ang="0">
                    <a:pos x="16" y="696"/>
                  </a:cxn>
                  <a:cxn ang="0">
                    <a:pos x="16" y="680"/>
                  </a:cxn>
                  <a:cxn ang="0">
                    <a:pos x="0" y="728"/>
                  </a:cxn>
                  <a:cxn ang="0">
                    <a:pos x="8" y="800"/>
                  </a:cxn>
                  <a:cxn ang="0">
                    <a:pos x="16" y="824"/>
                  </a:cxn>
                  <a:cxn ang="0">
                    <a:pos x="8" y="816"/>
                  </a:cxn>
                  <a:cxn ang="0">
                    <a:pos x="0" y="888"/>
                  </a:cxn>
                  <a:cxn ang="0">
                    <a:pos x="16" y="936"/>
                  </a:cxn>
                  <a:cxn ang="0">
                    <a:pos x="16" y="920"/>
                  </a:cxn>
                  <a:cxn ang="0">
                    <a:pos x="0" y="968"/>
                  </a:cxn>
                  <a:cxn ang="0">
                    <a:pos x="8" y="1040"/>
                  </a:cxn>
                  <a:cxn ang="0">
                    <a:pos x="16" y="1064"/>
                  </a:cxn>
                  <a:cxn ang="0">
                    <a:pos x="8" y="1056"/>
                  </a:cxn>
                  <a:cxn ang="0">
                    <a:pos x="0" y="1128"/>
                  </a:cxn>
                  <a:cxn ang="0">
                    <a:pos x="16" y="1176"/>
                  </a:cxn>
                  <a:cxn ang="0">
                    <a:pos x="16" y="1160"/>
                  </a:cxn>
                  <a:cxn ang="0">
                    <a:pos x="0" y="1208"/>
                  </a:cxn>
                  <a:cxn ang="0">
                    <a:pos x="8" y="1280"/>
                  </a:cxn>
                  <a:cxn ang="0">
                    <a:pos x="16" y="1304"/>
                  </a:cxn>
                  <a:cxn ang="0">
                    <a:pos x="8" y="1296"/>
                  </a:cxn>
                  <a:cxn ang="0">
                    <a:pos x="0" y="1368"/>
                  </a:cxn>
                  <a:cxn ang="0">
                    <a:pos x="16" y="1416"/>
                  </a:cxn>
                  <a:cxn ang="0">
                    <a:pos x="16" y="1400"/>
                  </a:cxn>
                  <a:cxn ang="0">
                    <a:pos x="0" y="1448"/>
                  </a:cxn>
                  <a:cxn ang="0">
                    <a:pos x="8" y="1520"/>
                  </a:cxn>
                  <a:cxn ang="0">
                    <a:pos x="16" y="1544"/>
                  </a:cxn>
                  <a:cxn ang="0">
                    <a:pos x="8" y="1536"/>
                  </a:cxn>
                  <a:cxn ang="0">
                    <a:pos x="0" y="1608"/>
                  </a:cxn>
                  <a:cxn ang="0">
                    <a:pos x="16" y="1656"/>
                  </a:cxn>
                  <a:cxn ang="0">
                    <a:pos x="16" y="1640"/>
                  </a:cxn>
                  <a:cxn ang="0">
                    <a:pos x="0" y="1688"/>
                  </a:cxn>
                  <a:cxn ang="0">
                    <a:pos x="8" y="1760"/>
                  </a:cxn>
                  <a:cxn ang="0">
                    <a:pos x="16" y="1784"/>
                  </a:cxn>
                  <a:cxn ang="0">
                    <a:pos x="8" y="1776"/>
                  </a:cxn>
                </a:cxnLst>
                <a:rect l="0" t="0" r="r" b="b"/>
                <a:pathLst>
                  <a:path w="16" h="1808">
                    <a:moveTo>
                      <a:pt x="16" y="8"/>
                    </a:moveTo>
                    <a:lnTo>
                      <a:pt x="16" y="24"/>
                    </a:lnTo>
                    <a:cubicBezTo>
                      <a:pt x="16" y="28"/>
                      <a:pt x="12" y="32"/>
                      <a:pt x="8" y="32"/>
                    </a:cubicBezTo>
                    <a:cubicBezTo>
                      <a:pt x="4" y="32"/>
                      <a:pt x="0" y="28"/>
                      <a:pt x="0" y="24"/>
                    </a:cubicBezTo>
                    <a:lnTo>
                      <a:pt x="0" y="8"/>
                    </a:ln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8"/>
                    </a:cubicBezTo>
                    <a:close/>
                    <a:moveTo>
                      <a:pt x="16" y="56"/>
                    </a:moveTo>
                    <a:lnTo>
                      <a:pt x="16" y="72"/>
                    </a:lnTo>
                    <a:cubicBezTo>
                      <a:pt x="16" y="76"/>
                      <a:pt x="12" y="80"/>
                      <a:pt x="8" y="80"/>
                    </a:cubicBezTo>
                    <a:cubicBezTo>
                      <a:pt x="4" y="80"/>
                      <a:pt x="0" y="76"/>
                      <a:pt x="0" y="72"/>
                    </a:cubicBezTo>
                    <a:lnTo>
                      <a:pt x="0" y="56"/>
                    </a:lnTo>
                    <a:cubicBezTo>
                      <a:pt x="0" y="51"/>
                      <a:pt x="4" y="48"/>
                      <a:pt x="8" y="48"/>
                    </a:cubicBezTo>
                    <a:cubicBezTo>
                      <a:pt x="12" y="48"/>
                      <a:pt x="16" y="51"/>
                      <a:pt x="16" y="56"/>
                    </a:cubicBezTo>
                    <a:close/>
                    <a:moveTo>
                      <a:pt x="16" y="104"/>
                    </a:moveTo>
                    <a:lnTo>
                      <a:pt x="16" y="120"/>
                    </a:lnTo>
                    <a:cubicBezTo>
                      <a:pt x="16" y="124"/>
                      <a:pt x="12" y="128"/>
                      <a:pt x="8" y="128"/>
                    </a:cubicBezTo>
                    <a:cubicBezTo>
                      <a:pt x="4" y="128"/>
                      <a:pt x="0" y="124"/>
                      <a:pt x="0" y="120"/>
                    </a:cubicBezTo>
                    <a:lnTo>
                      <a:pt x="0" y="104"/>
                    </a:lnTo>
                    <a:cubicBezTo>
                      <a:pt x="0" y="99"/>
                      <a:pt x="4" y="96"/>
                      <a:pt x="8" y="96"/>
                    </a:cubicBezTo>
                    <a:cubicBezTo>
                      <a:pt x="12" y="96"/>
                      <a:pt x="16" y="99"/>
                      <a:pt x="16" y="104"/>
                    </a:cubicBezTo>
                    <a:close/>
                    <a:moveTo>
                      <a:pt x="16" y="152"/>
                    </a:moveTo>
                    <a:lnTo>
                      <a:pt x="16" y="168"/>
                    </a:lnTo>
                    <a:cubicBezTo>
                      <a:pt x="16" y="172"/>
                      <a:pt x="12" y="176"/>
                      <a:pt x="8" y="176"/>
                    </a:cubicBezTo>
                    <a:cubicBezTo>
                      <a:pt x="4" y="176"/>
                      <a:pt x="0" y="172"/>
                      <a:pt x="0" y="168"/>
                    </a:cubicBezTo>
                    <a:lnTo>
                      <a:pt x="0" y="152"/>
                    </a:lnTo>
                    <a:cubicBezTo>
                      <a:pt x="0" y="147"/>
                      <a:pt x="4" y="144"/>
                      <a:pt x="8" y="144"/>
                    </a:cubicBezTo>
                    <a:cubicBezTo>
                      <a:pt x="12" y="144"/>
                      <a:pt x="16" y="147"/>
                      <a:pt x="16" y="152"/>
                    </a:cubicBezTo>
                    <a:close/>
                    <a:moveTo>
                      <a:pt x="16" y="200"/>
                    </a:moveTo>
                    <a:lnTo>
                      <a:pt x="16" y="216"/>
                    </a:lnTo>
                    <a:cubicBezTo>
                      <a:pt x="16" y="220"/>
                      <a:pt x="12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lnTo>
                      <a:pt x="0" y="200"/>
                    </a:lnTo>
                    <a:cubicBezTo>
                      <a:pt x="0" y="195"/>
                      <a:pt x="4" y="192"/>
                      <a:pt x="8" y="192"/>
                    </a:cubicBezTo>
                    <a:cubicBezTo>
                      <a:pt x="12" y="192"/>
                      <a:pt x="16" y="195"/>
                      <a:pt x="16" y="200"/>
                    </a:cubicBezTo>
                    <a:close/>
                    <a:moveTo>
                      <a:pt x="16" y="248"/>
                    </a:moveTo>
                    <a:lnTo>
                      <a:pt x="16" y="264"/>
                    </a:lnTo>
                    <a:cubicBezTo>
                      <a:pt x="16" y="268"/>
                      <a:pt x="12" y="272"/>
                      <a:pt x="8" y="272"/>
                    </a:cubicBezTo>
                    <a:cubicBezTo>
                      <a:pt x="4" y="272"/>
                      <a:pt x="0" y="268"/>
                      <a:pt x="0" y="264"/>
                    </a:cubicBezTo>
                    <a:lnTo>
                      <a:pt x="0" y="248"/>
                    </a:lnTo>
                    <a:cubicBezTo>
                      <a:pt x="0" y="243"/>
                      <a:pt x="4" y="240"/>
                      <a:pt x="8" y="240"/>
                    </a:cubicBezTo>
                    <a:cubicBezTo>
                      <a:pt x="12" y="240"/>
                      <a:pt x="16" y="243"/>
                      <a:pt x="16" y="248"/>
                    </a:cubicBezTo>
                    <a:close/>
                    <a:moveTo>
                      <a:pt x="16" y="296"/>
                    </a:moveTo>
                    <a:lnTo>
                      <a:pt x="16" y="312"/>
                    </a:lnTo>
                    <a:cubicBezTo>
                      <a:pt x="16" y="316"/>
                      <a:pt x="12" y="320"/>
                      <a:pt x="8" y="320"/>
                    </a:cubicBezTo>
                    <a:cubicBezTo>
                      <a:pt x="4" y="320"/>
                      <a:pt x="0" y="316"/>
                      <a:pt x="0" y="312"/>
                    </a:cubicBezTo>
                    <a:lnTo>
                      <a:pt x="0" y="296"/>
                    </a:lnTo>
                    <a:cubicBezTo>
                      <a:pt x="0" y="291"/>
                      <a:pt x="4" y="288"/>
                      <a:pt x="8" y="288"/>
                    </a:cubicBezTo>
                    <a:cubicBezTo>
                      <a:pt x="12" y="288"/>
                      <a:pt x="16" y="291"/>
                      <a:pt x="16" y="296"/>
                    </a:cubicBezTo>
                    <a:close/>
                    <a:moveTo>
                      <a:pt x="16" y="344"/>
                    </a:moveTo>
                    <a:lnTo>
                      <a:pt x="16" y="360"/>
                    </a:lnTo>
                    <a:cubicBezTo>
                      <a:pt x="16" y="364"/>
                      <a:pt x="12" y="368"/>
                      <a:pt x="8" y="368"/>
                    </a:cubicBezTo>
                    <a:cubicBezTo>
                      <a:pt x="4" y="368"/>
                      <a:pt x="0" y="364"/>
                      <a:pt x="0" y="360"/>
                    </a:cubicBezTo>
                    <a:lnTo>
                      <a:pt x="0" y="344"/>
                    </a:lnTo>
                    <a:cubicBezTo>
                      <a:pt x="0" y="339"/>
                      <a:pt x="4" y="336"/>
                      <a:pt x="8" y="336"/>
                    </a:cubicBezTo>
                    <a:cubicBezTo>
                      <a:pt x="12" y="336"/>
                      <a:pt x="16" y="339"/>
                      <a:pt x="16" y="344"/>
                    </a:cubicBezTo>
                    <a:close/>
                    <a:moveTo>
                      <a:pt x="16" y="392"/>
                    </a:moveTo>
                    <a:lnTo>
                      <a:pt x="16" y="408"/>
                    </a:lnTo>
                    <a:cubicBezTo>
                      <a:pt x="16" y="412"/>
                      <a:pt x="12" y="416"/>
                      <a:pt x="8" y="416"/>
                    </a:cubicBezTo>
                    <a:cubicBezTo>
                      <a:pt x="4" y="416"/>
                      <a:pt x="0" y="412"/>
                      <a:pt x="0" y="408"/>
                    </a:cubicBezTo>
                    <a:lnTo>
                      <a:pt x="0" y="392"/>
                    </a:lnTo>
                    <a:cubicBezTo>
                      <a:pt x="0" y="387"/>
                      <a:pt x="4" y="384"/>
                      <a:pt x="8" y="384"/>
                    </a:cubicBezTo>
                    <a:cubicBezTo>
                      <a:pt x="12" y="384"/>
                      <a:pt x="16" y="387"/>
                      <a:pt x="16" y="392"/>
                    </a:cubicBezTo>
                    <a:close/>
                    <a:moveTo>
                      <a:pt x="16" y="440"/>
                    </a:moveTo>
                    <a:lnTo>
                      <a:pt x="16" y="456"/>
                    </a:lnTo>
                    <a:cubicBezTo>
                      <a:pt x="16" y="460"/>
                      <a:pt x="12" y="464"/>
                      <a:pt x="8" y="464"/>
                    </a:cubicBezTo>
                    <a:cubicBezTo>
                      <a:pt x="4" y="464"/>
                      <a:pt x="0" y="460"/>
                      <a:pt x="0" y="456"/>
                    </a:cubicBezTo>
                    <a:lnTo>
                      <a:pt x="0" y="440"/>
                    </a:lnTo>
                    <a:cubicBezTo>
                      <a:pt x="0" y="435"/>
                      <a:pt x="4" y="432"/>
                      <a:pt x="8" y="432"/>
                    </a:cubicBezTo>
                    <a:cubicBezTo>
                      <a:pt x="12" y="432"/>
                      <a:pt x="16" y="435"/>
                      <a:pt x="16" y="440"/>
                    </a:cubicBezTo>
                    <a:close/>
                    <a:moveTo>
                      <a:pt x="16" y="488"/>
                    </a:moveTo>
                    <a:lnTo>
                      <a:pt x="16" y="504"/>
                    </a:lnTo>
                    <a:cubicBezTo>
                      <a:pt x="16" y="508"/>
                      <a:pt x="12" y="512"/>
                      <a:pt x="8" y="512"/>
                    </a:cubicBezTo>
                    <a:cubicBezTo>
                      <a:pt x="4" y="512"/>
                      <a:pt x="0" y="508"/>
                      <a:pt x="0" y="504"/>
                    </a:cubicBezTo>
                    <a:lnTo>
                      <a:pt x="0" y="488"/>
                    </a:lnTo>
                    <a:cubicBezTo>
                      <a:pt x="0" y="483"/>
                      <a:pt x="4" y="480"/>
                      <a:pt x="8" y="480"/>
                    </a:cubicBezTo>
                    <a:cubicBezTo>
                      <a:pt x="12" y="480"/>
                      <a:pt x="16" y="483"/>
                      <a:pt x="16" y="488"/>
                    </a:cubicBezTo>
                    <a:close/>
                    <a:moveTo>
                      <a:pt x="16" y="536"/>
                    </a:moveTo>
                    <a:lnTo>
                      <a:pt x="16" y="552"/>
                    </a:lnTo>
                    <a:cubicBezTo>
                      <a:pt x="16" y="556"/>
                      <a:pt x="12" y="560"/>
                      <a:pt x="8" y="560"/>
                    </a:cubicBezTo>
                    <a:cubicBezTo>
                      <a:pt x="4" y="560"/>
                      <a:pt x="0" y="556"/>
                      <a:pt x="0" y="552"/>
                    </a:cubicBezTo>
                    <a:lnTo>
                      <a:pt x="0" y="536"/>
                    </a:lnTo>
                    <a:cubicBezTo>
                      <a:pt x="0" y="531"/>
                      <a:pt x="4" y="528"/>
                      <a:pt x="8" y="528"/>
                    </a:cubicBezTo>
                    <a:cubicBezTo>
                      <a:pt x="12" y="528"/>
                      <a:pt x="16" y="531"/>
                      <a:pt x="16" y="536"/>
                    </a:cubicBezTo>
                    <a:close/>
                    <a:moveTo>
                      <a:pt x="16" y="584"/>
                    </a:moveTo>
                    <a:lnTo>
                      <a:pt x="16" y="600"/>
                    </a:lnTo>
                    <a:cubicBezTo>
                      <a:pt x="16" y="604"/>
                      <a:pt x="12" y="608"/>
                      <a:pt x="8" y="608"/>
                    </a:cubicBezTo>
                    <a:cubicBezTo>
                      <a:pt x="4" y="608"/>
                      <a:pt x="0" y="604"/>
                      <a:pt x="0" y="600"/>
                    </a:cubicBezTo>
                    <a:lnTo>
                      <a:pt x="0" y="584"/>
                    </a:lnTo>
                    <a:cubicBezTo>
                      <a:pt x="0" y="579"/>
                      <a:pt x="4" y="576"/>
                      <a:pt x="8" y="576"/>
                    </a:cubicBezTo>
                    <a:cubicBezTo>
                      <a:pt x="12" y="576"/>
                      <a:pt x="16" y="579"/>
                      <a:pt x="16" y="584"/>
                    </a:cubicBezTo>
                    <a:close/>
                    <a:moveTo>
                      <a:pt x="16" y="632"/>
                    </a:moveTo>
                    <a:lnTo>
                      <a:pt x="16" y="648"/>
                    </a:lnTo>
                    <a:cubicBezTo>
                      <a:pt x="16" y="652"/>
                      <a:pt x="12" y="656"/>
                      <a:pt x="8" y="656"/>
                    </a:cubicBezTo>
                    <a:cubicBezTo>
                      <a:pt x="4" y="656"/>
                      <a:pt x="0" y="652"/>
                      <a:pt x="0" y="648"/>
                    </a:cubicBezTo>
                    <a:lnTo>
                      <a:pt x="0" y="632"/>
                    </a:lnTo>
                    <a:cubicBezTo>
                      <a:pt x="0" y="627"/>
                      <a:pt x="4" y="624"/>
                      <a:pt x="8" y="624"/>
                    </a:cubicBezTo>
                    <a:cubicBezTo>
                      <a:pt x="12" y="624"/>
                      <a:pt x="16" y="627"/>
                      <a:pt x="16" y="632"/>
                    </a:cubicBezTo>
                    <a:close/>
                    <a:moveTo>
                      <a:pt x="16" y="680"/>
                    </a:moveTo>
                    <a:lnTo>
                      <a:pt x="16" y="696"/>
                    </a:lnTo>
                    <a:cubicBezTo>
                      <a:pt x="16" y="700"/>
                      <a:pt x="12" y="704"/>
                      <a:pt x="8" y="704"/>
                    </a:cubicBezTo>
                    <a:cubicBezTo>
                      <a:pt x="4" y="704"/>
                      <a:pt x="0" y="700"/>
                      <a:pt x="0" y="696"/>
                    </a:cubicBezTo>
                    <a:lnTo>
                      <a:pt x="0" y="680"/>
                    </a:lnTo>
                    <a:cubicBezTo>
                      <a:pt x="0" y="675"/>
                      <a:pt x="4" y="672"/>
                      <a:pt x="8" y="672"/>
                    </a:cubicBezTo>
                    <a:cubicBezTo>
                      <a:pt x="12" y="672"/>
                      <a:pt x="16" y="675"/>
                      <a:pt x="16" y="680"/>
                    </a:cubicBezTo>
                    <a:close/>
                    <a:moveTo>
                      <a:pt x="16" y="728"/>
                    </a:moveTo>
                    <a:lnTo>
                      <a:pt x="16" y="744"/>
                    </a:lnTo>
                    <a:cubicBezTo>
                      <a:pt x="16" y="748"/>
                      <a:pt x="12" y="752"/>
                      <a:pt x="8" y="752"/>
                    </a:cubicBezTo>
                    <a:cubicBezTo>
                      <a:pt x="4" y="752"/>
                      <a:pt x="0" y="748"/>
                      <a:pt x="0" y="744"/>
                    </a:cubicBezTo>
                    <a:lnTo>
                      <a:pt x="0" y="728"/>
                    </a:lnTo>
                    <a:cubicBezTo>
                      <a:pt x="0" y="723"/>
                      <a:pt x="4" y="720"/>
                      <a:pt x="8" y="720"/>
                    </a:cubicBezTo>
                    <a:cubicBezTo>
                      <a:pt x="12" y="720"/>
                      <a:pt x="16" y="723"/>
                      <a:pt x="16" y="728"/>
                    </a:cubicBezTo>
                    <a:close/>
                    <a:moveTo>
                      <a:pt x="16" y="776"/>
                    </a:moveTo>
                    <a:lnTo>
                      <a:pt x="16" y="792"/>
                    </a:lnTo>
                    <a:cubicBezTo>
                      <a:pt x="16" y="796"/>
                      <a:pt x="12" y="800"/>
                      <a:pt x="8" y="800"/>
                    </a:cubicBezTo>
                    <a:cubicBezTo>
                      <a:pt x="4" y="800"/>
                      <a:pt x="0" y="796"/>
                      <a:pt x="0" y="792"/>
                    </a:cubicBezTo>
                    <a:lnTo>
                      <a:pt x="0" y="776"/>
                    </a:lnTo>
                    <a:cubicBezTo>
                      <a:pt x="0" y="771"/>
                      <a:pt x="4" y="768"/>
                      <a:pt x="8" y="768"/>
                    </a:cubicBezTo>
                    <a:cubicBezTo>
                      <a:pt x="12" y="768"/>
                      <a:pt x="16" y="771"/>
                      <a:pt x="16" y="776"/>
                    </a:cubicBezTo>
                    <a:close/>
                    <a:moveTo>
                      <a:pt x="16" y="824"/>
                    </a:moveTo>
                    <a:lnTo>
                      <a:pt x="16" y="840"/>
                    </a:lnTo>
                    <a:cubicBezTo>
                      <a:pt x="16" y="844"/>
                      <a:pt x="12" y="848"/>
                      <a:pt x="8" y="848"/>
                    </a:cubicBezTo>
                    <a:cubicBezTo>
                      <a:pt x="4" y="848"/>
                      <a:pt x="0" y="844"/>
                      <a:pt x="0" y="840"/>
                    </a:cubicBezTo>
                    <a:lnTo>
                      <a:pt x="0" y="824"/>
                    </a:lnTo>
                    <a:cubicBezTo>
                      <a:pt x="0" y="819"/>
                      <a:pt x="4" y="816"/>
                      <a:pt x="8" y="816"/>
                    </a:cubicBezTo>
                    <a:cubicBezTo>
                      <a:pt x="12" y="816"/>
                      <a:pt x="16" y="819"/>
                      <a:pt x="16" y="824"/>
                    </a:cubicBezTo>
                    <a:close/>
                    <a:moveTo>
                      <a:pt x="16" y="872"/>
                    </a:moveTo>
                    <a:lnTo>
                      <a:pt x="16" y="888"/>
                    </a:lnTo>
                    <a:cubicBezTo>
                      <a:pt x="16" y="892"/>
                      <a:pt x="12" y="896"/>
                      <a:pt x="8" y="896"/>
                    </a:cubicBezTo>
                    <a:cubicBezTo>
                      <a:pt x="4" y="896"/>
                      <a:pt x="0" y="892"/>
                      <a:pt x="0" y="888"/>
                    </a:cubicBezTo>
                    <a:lnTo>
                      <a:pt x="0" y="872"/>
                    </a:lnTo>
                    <a:cubicBezTo>
                      <a:pt x="0" y="867"/>
                      <a:pt x="4" y="864"/>
                      <a:pt x="8" y="864"/>
                    </a:cubicBezTo>
                    <a:cubicBezTo>
                      <a:pt x="12" y="864"/>
                      <a:pt x="16" y="867"/>
                      <a:pt x="16" y="872"/>
                    </a:cubicBezTo>
                    <a:close/>
                    <a:moveTo>
                      <a:pt x="16" y="920"/>
                    </a:moveTo>
                    <a:lnTo>
                      <a:pt x="16" y="936"/>
                    </a:lnTo>
                    <a:cubicBezTo>
                      <a:pt x="16" y="940"/>
                      <a:pt x="12" y="944"/>
                      <a:pt x="8" y="944"/>
                    </a:cubicBezTo>
                    <a:cubicBezTo>
                      <a:pt x="4" y="944"/>
                      <a:pt x="0" y="940"/>
                      <a:pt x="0" y="936"/>
                    </a:cubicBezTo>
                    <a:lnTo>
                      <a:pt x="0" y="920"/>
                    </a:lnTo>
                    <a:cubicBezTo>
                      <a:pt x="0" y="915"/>
                      <a:pt x="4" y="912"/>
                      <a:pt x="8" y="912"/>
                    </a:cubicBezTo>
                    <a:cubicBezTo>
                      <a:pt x="12" y="912"/>
                      <a:pt x="16" y="915"/>
                      <a:pt x="16" y="920"/>
                    </a:cubicBezTo>
                    <a:close/>
                    <a:moveTo>
                      <a:pt x="16" y="968"/>
                    </a:moveTo>
                    <a:lnTo>
                      <a:pt x="16" y="984"/>
                    </a:lnTo>
                    <a:cubicBezTo>
                      <a:pt x="16" y="988"/>
                      <a:pt x="12" y="992"/>
                      <a:pt x="8" y="992"/>
                    </a:cubicBezTo>
                    <a:cubicBezTo>
                      <a:pt x="4" y="992"/>
                      <a:pt x="0" y="988"/>
                      <a:pt x="0" y="984"/>
                    </a:cubicBezTo>
                    <a:lnTo>
                      <a:pt x="0" y="968"/>
                    </a:lnTo>
                    <a:cubicBezTo>
                      <a:pt x="0" y="963"/>
                      <a:pt x="4" y="960"/>
                      <a:pt x="8" y="960"/>
                    </a:cubicBezTo>
                    <a:cubicBezTo>
                      <a:pt x="12" y="960"/>
                      <a:pt x="16" y="963"/>
                      <a:pt x="16" y="968"/>
                    </a:cubicBezTo>
                    <a:close/>
                    <a:moveTo>
                      <a:pt x="16" y="1016"/>
                    </a:moveTo>
                    <a:lnTo>
                      <a:pt x="16" y="1032"/>
                    </a:lnTo>
                    <a:cubicBezTo>
                      <a:pt x="16" y="1036"/>
                      <a:pt x="12" y="1040"/>
                      <a:pt x="8" y="1040"/>
                    </a:cubicBezTo>
                    <a:cubicBezTo>
                      <a:pt x="4" y="1040"/>
                      <a:pt x="0" y="1036"/>
                      <a:pt x="0" y="1032"/>
                    </a:cubicBezTo>
                    <a:lnTo>
                      <a:pt x="0" y="1016"/>
                    </a:lnTo>
                    <a:cubicBezTo>
                      <a:pt x="0" y="1011"/>
                      <a:pt x="4" y="1008"/>
                      <a:pt x="8" y="1008"/>
                    </a:cubicBezTo>
                    <a:cubicBezTo>
                      <a:pt x="12" y="1008"/>
                      <a:pt x="16" y="1011"/>
                      <a:pt x="16" y="1016"/>
                    </a:cubicBezTo>
                    <a:close/>
                    <a:moveTo>
                      <a:pt x="16" y="1064"/>
                    </a:moveTo>
                    <a:lnTo>
                      <a:pt x="16" y="1080"/>
                    </a:lnTo>
                    <a:cubicBezTo>
                      <a:pt x="16" y="1084"/>
                      <a:pt x="12" y="1088"/>
                      <a:pt x="8" y="1088"/>
                    </a:cubicBezTo>
                    <a:cubicBezTo>
                      <a:pt x="4" y="1088"/>
                      <a:pt x="0" y="1084"/>
                      <a:pt x="0" y="1080"/>
                    </a:cubicBezTo>
                    <a:lnTo>
                      <a:pt x="0" y="1064"/>
                    </a:lnTo>
                    <a:cubicBezTo>
                      <a:pt x="0" y="1059"/>
                      <a:pt x="4" y="1056"/>
                      <a:pt x="8" y="1056"/>
                    </a:cubicBezTo>
                    <a:cubicBezTo>
                      <a:pt x="12" y="1056"/>
                      <a:pt x="16" y="1059"/>
                      <a:pt x="16" y="1064"/>
                    </a:cubicBezTo>
                    <a:close/>
                    <a:moveTo>
                      <a:pt x="16" y="1112"/>
                    </a:moveTo>
                    <a:lnTo>
                      <a:pt x="16" y="1128"/>
                    </a:lnTo>
                    <a:cubicBezTo>
                      <a:pt x="16" y="1132"/>
                      <a:pt x="12" y="1136"/>
                      <a:pt x="8" y="1136"/>
                    </a:cubicBezTo>
                    <a:cubicBezTo>
                      <a:pt x="4" y="1136"/>
                      <a:pt x="0" y="1132"/>
                      <a:pt x="0" y="1128"/>
                    </a:cubicBezTo>
                    <a:lnTo>
                      <a:pt x="0" y="1112"/>
                    </a:lnTo>
                    <a:cubicBezTo>
                      <a:pt x="0" y="1107"/>
                      <a:pt x="4" y="1104"/>
                      <a:pt x="8" y="1104"/>
                    </a:cubicBezTo>
                    <a:cubicBezTo>
                      <a:pt x="12" y="1104"/>
                      <a:pt x="16" y="1107"/>
                      <a:pt x="16" y="1112"/>
                    </a:cubicBezTo>
                    <a:close/>
                    <a:moveTo>
                      <a:pt x="16" y="1160"/>
                    </a:moveTo>
                    <a:lnTo>
                      <a:pt x="16" y="1176"/>
                    </a:lnTo>
                    <a:cubicBezTo>
                      <a:pt x="16" y="1180"/>
                      <a:pt x="12" y="1184"/>
                      <a:pt x="8" y="1184"/>
                    </a:cubicBezTo>
                    <a:cubicBezTo>
                      <a:pt x="4" y="1184"/>
                      <a:pt x="0" y="1180"/>
                      <a:pt x="0" y="1176"/>
                    </a:cubicBezTo>
                    <a:lnTo>
                      <a:pt x="0" y="1160"/>
                    </a:lnTo>
                    <a:cubicBezTo>
                      <a:pt x="0" y="1155"/>
                      <a:pt x="4" y="1152"/>
                      <a:pt x="8" y="1152"/>
                    </a:cubicBezTo>
                    <a:cubicBezTo>
                      <a:pt x="12" y="1152"/>
                      <a:pt x="16" y="1155"/>
                      <a:pt x="16" y="1160"/>
                    </a:cubicBezTo>
                    <a:close/>
                    <a:moveTo>
                      <a:pt x="16" y="1208"/>
                    </a:moveTo>
                    <a:lnTo>
                      <a:pt x="16" y="1224"/>
                    </a:lnTo>
                    <a:cubicBezTo>
                      <a:pt x="16" y="1228"/>
                      <a:pt x="12" y="1232"/>
                      <a:pt x="8" y="1232"/>
                    </a:cubicBezTo>
                    <a:cubicBezTo>
                      <a:pt x="4" y="1232"/>
                      <a:pt x="0" y="1228"/>
                      <a:pt x="0" y="1224"/>
                    </a:cubicBezTo>
                    <a:lnTo>
                      <a:pt x="0" y="1208"/>
                    </a:lnTo>
                    <a:cubicBezTo>
                      <a:pt x="0" y="1203"/>
                      <a:pt x="4" y="1200"/>
                      <a:pt x="8" y="1200"/>
                    </a:cubicBezTo>
                    <a:cubicBezTo>
                      <a:pt x="12" y="1200"/>
                      <a:pt x="16" y="1203"/>
                      <a:pt x="16" y="1208"/>
                    </a:cubicBezTo>
                    <a:close/>
                    <a:moveTo>
                      <a:pt x="16" y="1256"/>
                    </a:moveTo>
                    <a:lnTo>
                      <a:pt x="16" y="1272"/>
                    </a:lnTo>
                    <a:cubicBezTo>
                      <a:pt x="16" y="1276"/>
                      <a:pt x="12" y="1280"/>
                      <a:pt x="8" y="1280"/>
                    </a:cubicBezTo>
                    <a:cubicBezTo>
                      <a:pt x="4" y="1280"/>
                      <a:pt x="0" y="1276"/>
                      <a:pt x="0" y="1272"/>
                    </a:cubicBezTo>
                    <a:lnTo>
                      <a:pt x="0" y="1256"/>
                    </a:lnTo>
                    <a:cubicBezTo>
                      <a:pt x="0" y="1251"/>
                      <a:pt x="4" y="1248"/>
                      <a:pt x="8" y="1248"/>
                    </a:cubicBezTo>
                    <a:cubicBezTo>
                      <a:pt x="12" y="1248"/>
                      <a:pt x="16" y="1251"/>
                      <a:pt x="16" y="1256"/>
                    </a:cubicBezTo>
                    <a:close/>
                    <a:moveTo>
                      <a:pt x="16" y="1304"/>
                    </a:moveTo>
                    <a:lnTo>
                      <a:pt x="16" y="1320"/>
                    </a:lnTo>
                    <a:cubicBezTo>
                      <a:pt x="16" y="1324"/>
                      <a:pt x="12" y="1328"/>
                      <a:pt x="8" y="1328"/>
                    </a:cubicBezTo>
                    <a:cubicBezTo>
                      <a:pt x="4" y="1328"/>
                      <a:pt x="0" y="1324"/>
                      <a:pt x="0" y="1320"/>
                    </a:cubicBezTo>
                    <a:lnTo>
                      <a:pt x="0" y="1304"/>
                    </a:lnTo>
                    <a:cubicBezTo>
                      <a:pt x="0" y="1299"/>
                      <a:pt x="4" y="1296"/>
                      <a:pt x="8" y="1296"/>
                    </a:cubicBezTo>
                    <a:cubicBezTo>
                      <a:pt x="12" y="1296"/>
                      <a:pt x="16" y="1299"/>
                      <a:pt x="16" y="1304"/>
                    </a:cubicBezTo>
                    <a:close/>
                    <a:moveTo>
                      <a:pt x="16" y="1352"/>
                    </a:moveTo>
                    <a:lnTo>
                      <a:pt x="16" y="1368"/>
                    </a:lnTo>
                    <a:cubicBezTo>
                      <a:pt x="16" y="1372"/>
                      <a:pt x="12" y="1376"/>
                      <a:pt x="8" y="1376"/>
                    </a:cubicBezTo>
                    <a:cubicBezTo>
                      <a:pt x="4" y="1376"/>
                      <a:pt x="0" y="1372"/>
                      <a:pt x="0" y="1368"/>
                    </a:cubicBezTo>
                    <a:lnTo>
                      <a:pt x="0" y="1352"/>
                    </a:lnTo>
                    <a:cubicBezTo>
                      <a:pt x="0" y="1347"/>
                      <a:pt x="4" y="1344"/>
                      <a:pt x="8" y="1344"/>
                    </a:cubicBezTo>
                    <a:cubicBezTo>
                      <a:pt x="12" y="1344"/>
                      <a:pt x="16" y="1347"/>
                      <a:pt x="16" y="1352"/>
                    </a:cubicBezTo>
                    <a:close/>
                    <a:moveTo>
                      <a:pt x="16" y="1400"/>
                    </a:moveTo>
                    <a:lnTo>
                      <a:pt x="16" y="1416"/>
                    </a:lnTo>
                    <a:cubicBezTo>
                      <a:pt x="16" y="1420"/>
                      <a:pt x="12" y="1424"/>
                      <a:pt x="8" y="1424"/>
                    </a:cubicBezTo>
                    <a:cubicBezTo>
                      <a:pt x="4" y="1424"/>
                      <a:pt x="0" y="1420"/>
                      <a:pt x="0" y="1416"/>
                    </a:cubicBezTo>
                    <a:lnTo>
                      <a:pt x="0" y="1400"/>
                    </a:lnTo>
                    <a:cubicBezTo>
                      <a:pt x="0" y="1395"/>
                      <a:pt x="4" y="1392"/>
                      <a:pt x="8" y="1392"/>
                    </a:cubicBezTo>
                    <a:cubicBezTo>
                      <a:pt x="12" y="1392"/>
                      <a:pt x="16" y="1395"/>
                      <a:pt x="16" y="1400"/>
                    </a:cubicBezTo>
                    <a:close/>
                    <a:moveTo>
                      <a:pt x="16" y="1448"/>
                    </a:moveTo>
                    <a:lnTo>
                      <a:pt x="16" y="1464"/>
                    </a:lnTo>
                    <a:cubicBezTo>
                      <a:pt x="16" y="1468"/>
                      <a:pt x="12" y="1472"/>
                      <a:pt x="8" y="1472"/>
                    </a:cubicBezTo>
                    <a:cubicBezTo>
                      <a:pt x="4" y="1472"/>
                      <a:pt x="0" y="1468"/>
                      <a:pt x="0" y="1464"/>
                    </a:cubicBezTo>
                    <a:lnTo>
                      <a:pt x="0" y="1448"/>
                    </a:lnTo>
                    <a:cubicBezTo>
                      <a:pt x="0" y="1443"/>
                      <a:pt x="4" y="1440"/>
                      <a:pt x="8" y="1440"/>
                    </a:cubicBezTo>
                    <a:cubicBezTo>
                      <a:pt x="12" y="1440"/>
                      <a:pt x="16" y="1443"/>
                      <a:pt x="16" y="1448"/>
                    </a:cubicBezTo>
                    <a:close/>
                    <a:moveTo>
                      <a:pt x="16" y="1496"/>
                    </a:moveTo>
                    <a:lnTo>
                      <a:pt x="16" y="1512"/>
                    </a:lnTo>
                    <a:cubicBezTo>
                      <a:pt x="16" y="1516"/>
                      <a:pt x="12" y="1520"/>
                      <a:pt x="8" y="1520"/>
                    </a:cubicBezTo>
                    <a:cubicBezTo>
                      <a:pt x="4" y="1520"/>
                      <a:pt x="0" y="1516"/>
                      <a:pt x="0" y="1512"/>
                    </a:cubicBezTo>
                    <a:lnTo>
                      <a:pt x="0" y="1496"/>
                    </a:lnTo>
                    <a:cubicBezTo>
                      <a:pt x="0" y="1491"/>
                      <a:pt x="4" y="1488"/>
                      <a:pt x="8" y="1488"/>
                    </a:cubicBezTo>
                    <a:cubicBezTo>
                      <a:pt x="12" y="1488"/>
                      <a:pt x="16" y="1491"/>
                      <a:pt x="16" y="1496"/>
                    </a:cubicBezTo>
                    <a:close/>
                    <a:moveTo>
                      <a:pt x="16" y="1544"/>
                    </a:moveTo>
                    <a:lnTo>
                      <a:pt x="16" y="1560"/>
                    </a:lnTo>
                    <a:cubicBezTo>
                      <a:pt x="16" y="1564"/>
                      <a:pt x="12" y="1568"/>
                      <a:pt x="8" y="1568"/>
                    </a:cubicBezTo>
                    <a:cubicBezTo>
                      <a:pt x="4" y="1568"/>
                      <a:pt x="0" y="1564"/>
                      <a:pt x="0" y="1560"/>
                    </a:cubicBezTo>
                    <a:lnTo>
                      <a:pt x="0" y="1544"/>
                    </a:lnTo>
                    <a:cubicBezTo>
                      <a:pt x="0" y="1539"/>
                      <a:pt x="4" y="1536"/>
                      <a:pt x="8" y="1536"/>
                    </a:cubicBezTo>
                    <a:cubicBezTo>
                      <a:pt x="12" y="1536"/>
                      <a:pt x="16" y="1539"/>
                      <a:pt x="16" y="1544"/>
                    </a:cubicBezTo>
                    <a:close/>
                    <a:moveTo>
                      <a:pt x="16" y="1592"/>
                    </a:moveTo>
                    <a:lnTo>
                      <a:pt x="16" y="1608"/>
                    </a:lnTo>
                    <a:cubicBezTo>
                      <a:pt x="16" y="1612"/>
                      <a:pt x="12" y="1616"/>
                      <a:pt x="8" y="1616"/>
                    </a:cubicBezTo>
                    <a:cubicBezTo>
                      <a:pt x="4" y="1616"/>
                      <a:pt x="0" y="1612"/>
                      <a:pt x="0" y="1608"/>
                    </a:cubicBezTo>
                    <a:lnTo>
                      <a:pt x="0" y="1592"/>
                    </a:lnTo>
                    <a:cubicBezTo>
                      <a:pt x="0" y="1587"/>
                      <a:pt x="4" y="1584"/>
                      <a:pt x="8" y="1584"/>
                    </a:cubicBezTo>
                    <a:cubicBezTo>
                      <a:pt x="12" y="1584"/>
                      <a:pt x="16" y="1587"/>
                      <a:pt x="16" y="1592"/>
                    </a:cubicBezTo>
                    <a:close/>
                    <a:moveTo>
                      <a:pt x="16" y="1640"/>
                    </a:moveTo>
                    <a:lnTo>
                      <a:pt x="16" y="1656"/>
                    </a:lnTo>
                    <a:cubicBezTo>
                      <a:pt x="16" y="1660"/>
                      <a:pt x="12" y="1664"/>
                      <a:pt x="8" y="1664"/>
                    </a:cubicBezTo>
                    <a:cubicBezTo>
                      <a:pt x="4" y="1664"/>
                      <a:pt x="0" y="1660"/>
                      <a:pt x="0" y="1656"/>
                    </a:cubicBezTo>
                    <a:lnTo>
                      <a:pt x="0" y="1640"/>
                    </a:lnTo>
                    <a:cubicBezTo>
                      <a:pt x="0" y="1635"/>
                      <a:pt x="4" y="1632"/>
                      <a:pt x="8" y="1632"/>
                    </a:cubicBezTo>
                    <a:cubicBezTo>
                      <a:pt x="12" y="1632"/>
                      <a:pt x="16" y="1635"/>
                      <a:pt x="16" y="1640"/>
                    </a:cubicBezTo>
                    <a:close/>
                    <a:moveTo>
                      <a:pt x="16" y="1688"/>
                    </a:moveTo>
                    <a:lnTo>
                      <a:pt x="16" y="1704"/>
                    </a:lnTo>
                    <a:cubicBezTo>
                      <a:pt x="16" y="1708"/>
                      <a:pt x="12" y="1712"/>
                      <a:pt x="8" y="1712"/>
                    </a:cubicBezTo>
                    <a:cubicBezTo>
                      <a:pt x="4" y="1712"/>
                      <a:pt x="0" y="1708"/>
                      <a:pt x="0" y="1704"/>
                    </a:cubicBezTo>
                    <a:lnTo>
                      <a:pt x="0" y="1688"/>
                    </a:lnTo>
                    <a:cubicBezTo>
                      <a:pt x="0" y="1683"/>
                      <a:pt x="4" y="1680"/>
                      <a:pt x="8" y="1680"/>
                    </a:cubicBezTo>
                    <a:cubicBezTo>
                      <a:pt x="12" y="1680"/>
                      <a:pt x="16" y="1683"/>
                      <a:pt x="16" y="1688"/>
                    </a:cubicBezTo>
                    <a:close/>
                    <a:moveTo>
                      <a:pt x="16" y="1736"/>
                    </a:moveTo>
                    <a:lnTo>
                      <a:pt x="16" y="1752"/>
                    </a:lnTo>
                    <a:cubicBezTo>
                      <a:pt x="16" y="1756"/>
                      <a:pt x="12" y="1760"/>
                      <a:pt x="8" y="1760"/>
                    </a:cubicBezTo>
                    <a:cubicBezTo>
                      <a:pt x="4" y="1760"/>
                      <a:pt x="0" y="1756"/>
                      <a:pt x="0" y="1752"/>
                    </a:cubicBezTo>
                    <a:lnTo>
                      <a:pt x="0" y="1736"/>
                    </a:lnTo>
                    <a:cubicBezTo>
                      <a:pt x="0" y="1731"/>
                      <a:pt x="4" y="1728"/>
                      <a:pt x="8" y="1728"/>
                    </a:cubicBezTo>
                    <a:cubicBezTo>
                      <a:pt x="12" y="1728"/>
                      <a:pt x="16" y="1731"/>
                      <a:pt x="16" y="1736"/>
                    </a:cubicBezTo>
                    <a:close/>
                    <a:moveTo>
                      <a:pt x="16" y="1784"/>
                    </a:moveTo>
                    <a:lnTo>
                      <a:pt x="16" y="1800"/>
                    </a:lnTo>
                    <a:cubicBezTo>
                      <a:pt x="16" y="1804"/>
                      <a:pt x="12" y="1808"/>
                      <a:pt x="8" y="1808"/>
                    </a:cubicBezTo>
                    <a:cubicBezTo>
                      <a:pt x="4" y="1808"/>
                      <a:pt x="0" y="1804"/>
                      <a:pt x="0" y="1800"/>
                    </a:cubicBezTo>
                    <a:lnTo>
                      <a:pt x="0" y="1784"/>
                    </a:lnTo>
                    <a:cubicBezTo>
                      <a:pt x="0" y="1779"/>
                      <a:pt x="4" y="1776"/>
                      <a:pt x="8" y="1776"/>
                    </a:cubicBezTo>
                    <a:cubicBezTo>
                      <a:pt x="12" y="1776"/>
                      <a:pt x="16" y="1779"/>
                      <a:pt x="16" y="17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55" name="Freeform 183"/>
              <p:cNvSpPr>
                <a:spLocks/>
              </p:cNvSpPr>
              <p:nvPr/>
            </p:nvSpPr>
            <p:spPr bwMode="auto">
              <a:xfrm>
                <a:off x="4626" y="2775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56" name="Freeform 184"/>
              <p:cNvSpPr>
                <a:spLocks/>
              </p:cNvSpPr>
              <p:nvPr/>
            </p:nvSpPr>
            <p:spPr bwMode="auto">
              <a:xfrm>
                <a:off x="4626" y="2775"/>
                <a:ext cx="19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2" y="96"/>
                  </a:cxn>
                  <a:cxn ang="0">
                    <a:pos x="192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2" y="96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57" name="Rectangle 185"/>
              <p:cNvSpPr>
                <a:spLocks noChangeArrowheads="1"/>
              </p:cNvSpPr>
              <p:nvPr/>
            </p:nvSpPr>
            <p:spPr bwMode="auto">
              <a:xfrm>
                <a:off x="4644" y="2796"/>
                <a:ext cx="14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AL CDN</a:t>
                </a:r>
                <a:endParaRPr lang="de-DE"/>
              </a:p>
            </p:txBody>
          </p:sp>
          <p:sp>
            <p:nvSpPr>
              <p:cNvPr id="1539258" name="Rectangle 186"/>
              <p:cNvSpPr>
                <a:spLocks noChangeArrowheads="1"/>
              </p:cNvSpPr>
              <p:nvPr/>
            </p:nvSpPr>
            <p:spPr bwMode="auto">
              <a:xfrm>
                <a:off x="4687" y="2848"/>
                <a:ext cx="68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5Tg</a:t>
                </a:r>
                <a:endParaRPr lang="de-DE"/>
              </a:p>
            </p:txBody>
          </p:sp>
          <p:sp>
            <p:nvSpPr>
              <p:cNvPr id="1539259" name="Freeform 187"/>
              <p:cNvSpPr>
                <a:spLocks/>
              </p:cNvSpPr>
              <p:nvPr/>
            </p:nvSpPr>
            <p:spPr bwMode="auto">
              <a:xfrm>
                <a:off x="4615" y="2396"/>
                <a:ext cx="1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60" name="Freeform 188"/>
              <p:cNvSpPr>
                <a:spLocks/>
              </p:cNvSpPr>
              <p:nvPr/>
            </p:nvSpPr>
            <p:spPr bwMode="auto">
              <a:xfrm>
                <a:off x="4615" y="2396"/>
                <a:ext cx="1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96" y="192"/>
                  </a:cxn>
                  <a:cxn ang="0">
                    <a:pos x="193" y="96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192">
                    <a:moveTo>
                      <a:pt x="0" y="0"/>
                    </a:moveTo>
                    <a:lnTo>
                      <a:pt x="0" y="96"/>
                    </a:lnTo>
                    <a:lnTo>
                      <a:pt x="96" y="192"/>
                    </a:lnTo>
                    <a:lnTo>
                      <a:pt x="193" y="96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61" name="Rectangle 189"/>
              <p:cNvSpPr>
                <a:spLocks noChangeArrowheads="1"/>
              </p:cNvSpPr>
              <p:nvPr/>
            </p:nvSpPr>
            <p:spPr bwMode="auto">
              <a:xfrm>
                <a:off x="4687" y="2417"/>
                <a:ext cx="49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AL</a:t>
                </a:r>
                <a:endParaRPr lang="de-DE"/>
              </a:p>
            </p:txBody>
          </p:sp>
          <p:sp>
            <p:nvSpPr>
              <p:cNvPr id="1539262" name="Rectangle 190"/>
              <p:cNvSpPr>
                <a:spLocks noChangeArrowheads="1"/>
              </p:cNvSpPr>
              <p:nvPr/>
            </p:nvSpPr>
            <p:spPr bwMode="auto">
              <a:xfrm>
                <a:off x="4663" y="2469"/>
                <a:ext cx="9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500">
                    <a:solidFill>
                      <a:srgbClr val="FF0000"/>
                    </a:solidFill>
                  </a:rPr>
                  <a:t>10Tg</a:t>
                </a:r>
                <a:endParaRPr lang="de-DE"/>
              </a:p>
            </p:txBody>
          </p:sp>
          <p:sp>
            <p:nvSpPr>
              <p:cNvPr id="1539263" name="Line 191"/>
              <p:cNvSpPr>
                <a:spLocks noChangeShapeType="1"/>
              </p:cNvSpPr>
              <p:nvPr/>
            </p:nvSpPr>
            <p:spPr bwMode="auto">
              <a:xfrm>
                <a:off x="4387" y="2666"/>
                <a:ext cx="208" cy="179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64" name="Freeform 192"/>
              <p:cNvSpPr>
                <a:spLocks/>
              </p:cNvSpPr>
              <p:nvPr/>
            </p:nvSpPr>
            <p:spPr bwMode="auto">
              <a:xfrm>
                <a:off x="4583" y="2831"/>
                <a:ext cx="43" cy="4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43" y="40"/>
                  </a:cxn>
                  <a:cxn ang="0">
                    <a:pos x="0" y="23"/>
                  </a:cxn>
                  <a:cxn ang="0">
                    <a:pos x="19" y="0"/>
                  </a:cxn>
                </a:cxnLst>
                <a:rect l="0" t="0" r="r" b="b"/>
                <a:pathLst>
                  <a:path w="43" h="40">
                    <a:moveTo>
                      <a:pt x="19" y="0"/>
                    </a:moveTo>
                    <a:lnTo>
                      <a:pt x="43" y="40"/>
                    </a:lnTo>
                    <a:lnTo>
                      <a:pt x="0" y="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65" name="Freeform 193"/>
              <p:cNvSpPr>
                <a:spLocks/>
              </p:cNvSpPr>
              <p:nvPr/>
            </p:nvSpPr>
            <p:spPr bwMode="auto">
              <a:xfrm>
                <a:off x="5124" y="2719"/>
                <a:ext cx="126" cy="7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76"/>
                  </a:cxn>
                  <a:cxn ang="0">
                    <a:pos x="126" y="7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6">
                    <a:moveTo>
                      <a:pt x="126" y="0"/>
                    </a:moveTo>
                    <a:lnTo>
                      <a:pt x="0" y="76"/>
                    </a:lnTo>
                    <a:lnTo>
                      <a:pt x="126" y="7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66" name="Freeform 194"/>
              <p:cNvSpPr>
                <a:spLocks/>
              </p:cNvSpPr>
              <p:nvPr/>
            </p:nvSpPr>
            <p:spPr bwMode="auto">
              <a:xfrm>
                <a:off x="5124" y="2719"/>
                <a:ext cx="126" cy="7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76"/>
                  </a:cxn>
                  <a:cxn ang="0">
                    <a:pos x="126" y="7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6">
                    <a:moveTo>
                      <a:pt x="126" y="0"/>
                    </a:moveTo>
                    <a:lnTo>
                      <a:pt x="0" y="76"/>
                    </a:lnTo>
                    <a:lnTo>
                      <a:pt x="126" y="76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67" name="Freeform 195"/>
              <p:cNvSpPr>
                <a:spLocks/>
              </p:cNvSpPr>
              <p:nvPr/>
            </p:nvSpPr>
            <p:spPr bwMode="auto">
              <a:xfrm>
                <a:off x="4997" y="2719"/>
                <a:ext cx="127" cy="76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76"/>
                  </a:cxn>
                  <a:cxn ang="0">
                    <a:pos x="127" y="76"/>
                  </a:cxn>
                  <a:cxn ang="0">
                    <a:pos x="127" y="0"/>
                  </a:cxn>
                </a:cxnLst>
                <a:rect l="0" t="0" r="r" b="b"/>
                <a:pathLst>
                  <a:path w="127" h="76">
                    <a:moveTo>
                      <a:pt x="127" y="0"/>
                    </a:moveTo>
                    <a:lnTo>
                      <a:pt x="0" y="76"/>
                    </a:lnTo>
                    <a:lnTo>
                      <a:pt x="127" y="76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68" name="Freeform 196"/>
              <p:cNvSpPr>
                <a:spLocks/>
              </p:cNvSpPr>
              <p:nvPr/>
            </p:nvSpPr>
            <p:spPr bwMode="auto">
              <a:xfrm>
                <a:off x="4997" y="2719"/>
                <a:ext cx="127" cy="76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76"/>
                  </a:cxn>
                  <a:cxn ang="0">
                    <a:pos x="127" y="76"/>
                  </a:cxn>
                  <a:cxn ang="0">
                    <a:pos x="127" y="0"/>
                  </a:cxn>
                </a:cxnLst>
                <a:rect l="0" t="0" r="r" b="b"/>
                <a:pathLst>
                  <a:path w="127" h="76">
                    <a:moveTo>
                      <a:pt x="127" y="0"/>
                    </a:moveTo>
                    <a:lnTo>
                      <a:pt x="0" y="76"/>
                    </a:lnTo>
                    <a:lnTo>
                      <a:pt x="127" y="76"/>
                    </a:lnTo>
                    <a:lnTo>
                      <a:pt x="127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69" name="Freeform 197"/>
              <p:cNvSpPr>
                <a:spLocks/>
              </p:cNvSpPr>
              <p:nvPr/>
            </p:nvSpPr>
            <p:spPr bwMode="auto">
              <a:xfrm>
                <a:off x="5250" y="2719"/>
                <a:ext cx="126" cy="7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76"/>
                  </a:cxn>
                  <a:cxn ang="0">
                    <a:pos x="126" y="7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6">
                    <a:moveTo>
                      <a:pt x="126" y="0"/>
                    </a:moveTo>
                    <a:lnTo>
                      <a:pt x="0" y="76"/>
                    </a:lnTo>
                    <a:lnTo>
                      <a:pt x="126" y="7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0" name="Freeform 198"/>
              <p:cNvSpPr>
                <a:spLocks/>
              </p:cNvSpPr>
              <p:nvPr/>
            </p:nvSpPr>
            <p:spPr bwMode="auto">
              <a:xfrm>
                <a:off x="5250" y="2719"/>
                <a:ext cx="126" cy="7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76"/>
                  </a:cxn>
                  <a:cxn ang="0">
                    <a:pos x="126" y="76"/>
                  </a:cxn>
                  <a:cxn ang="0">
                    <a:pos x="126" y="0"/>
                  </a:cxn>
                </a:cxnLst>
                <a:rect l="0" t="0" r="r" b="b"/>
                <a:pathLst>
                  <a:path w="126" h="76">
                    <a:moveTo>
                      <a:pt x="126" y="0"/>
                    </a:moveTo>
                    <a:lnTo>
                      <a:pt x="0" y="76"/>
                    </a:lnTo>
                    <a:lnTo>
                      <a:pt x="126" y="76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1" name="Rectangle 199"/>
              <p:cNvSpPr>
                <a:spLocks noChangeArrowheads="1"/>
              </p:cNvSpPr>
              <p:nvPr/>
            </p:nvSpPr>
            <p:spPr bwMode="auto">
              <a:xfrm>
                <a:off x="4997" y="2795"/>
                <a:ext cx="37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2" name="Rectangle 200"/>
              <p:cNvSpPr>
                <a:spLocks noChangeArrowheads="1"/>
              </p:cNvSpPr>
              <p:nvPr/>
            </p:nvSpPr>
            <p:spPr bwMode="auto">
              <a:xfrm>
                <a:off x="4997" y="2795"/>
                <a:ext cx="379" cy="22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3" name="Rectangle 201"/>
              <p:cNvSpPr>
                <a:spLocks noChangeArrowheads="1"/>
              </p:cNvSpPr>
              <p:nvPr/>
            </p:nvSpPr>
            <p:spPr bwMode="auto">
              <a:xfrm>
                <a:off x="5099" y="2877"/>
                <a:ext cx="18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700" b="1">
                    <a:solidFill>
                      <a:srgbClr val="000000"/>
                    </a:solidFill>
                  </a:rPr>
                  <a:t>Toyota</a:t>
                </a:r>
                <a:endParaRPr lang="de-DE"/>
              </a:p>
            </p:txBody>
          </p:sp>
          <p:sp>
            <p:nvSpPr>
              <p:cNvPr id="1539274" name="Line 202"/>
              <p:cNvSpPr>
                <a:spLocks noChangeShapeType="1"/>
              </p:cNvSpPr>
              <p:nvPr/>
            </p:nvSpPr>
            <p:spPr bwMode="auto">
              <a:xfrm>
                <a:off x="4808" y="2492"/>
                <a:ext cx="141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5" name="Freeform 203"/>
              <p:cNvSpPr>
                <a:spLocks/>
              </p:cNvSpPr>
              <p:nvPr/>
            </p:nvSpPr>
            <p:spPr bwMode="auto">
              <a:xfrm>
                <a:off x="4945" y="2477"/>
                <a:ext cx="4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5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44" y="15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6" name="Line 204"/>
              <p:cNvSpPr>
                <a:spLocks noChangeShapeType="1"/>
              </p:cNvSpPr>
              <p:nvPr/>
            </p:nvSpPr>
            <p:spPr bwMode="auto">
              <a:xfrm>
                <a:off x="4818" y="2871"/>
                <a:ext cx="131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7" name="Freeform 205"/>
              <p:cNvSpPr>
                <a:spLocks/>
              </p:cNvSpPr>
              <p:nvPr/>
            </p:nvSpPr>
            <p:spPr bwMode="auto">
              <a:xfrm>
                <a:off x="4945" y="2856"/>
                <a:ext cx="4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5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44" y="15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8" name="Freeform 206"/>
              <p:cNvSpPr>
                <a:spLocks/>
              </p:cNvSpPr>
              <p:nvPr/>
            </p:nvSpPr>
            <p:spPr bwMode="auto">
              <a:xfrm>
                <a:off x="4656" y="3078"/>
                <a:ext cx="531" cy="76"/>
              </a:xfrm>
              <a:custGeom>
                <a:avLst/>
                <a:gdLst/>
                <a:ahLst/>
                <a:cxnLst>
                  <a:cxn ang="0">
                    <a:pos x="531" y="0"/>
                  </a:cxn>
                  <a:cxn ang="0">
                    <a:pos x="0" y="76"/>
                  </a:cxn>
                </a:cxnLst>
                <a:rect l="0" t="0" r="r" b="b"/>
                <a:pathLst>
                  <a:path w="531" h="76">
                    <a:moveTo>
                      <a:pt x="531" y="0"/>
                    </a:moveTo>
                    <a:cubicBezTo>
                      <a:pt x="531" y="42"/>
                      <a:pt x="293" y="76"/>
                      <a:pt x="0" y="76"/>
                    </a:cubicBezTo>
                  </a:path>
                </a:pathLst>
              </a:custGeom>
              <a:noFill/>
              <a:ln w="1588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279" name="Freeform 207"/>
              <p:cNvSpPr>
                <a:spLocks/>
              </p:cNvSpPr>
              <p:nvPr/>
            </p:nvSpPr>
            <p:spPr bwMode="auto">
              <a:xfrm>
                <a:off x="4293" y="2803"/>
                <a:ext cx="420" cy="351"/>
              </a:xfrm>
              <a:custGeom>
                <a:avLst/>
                <a:gdLst/>
                <a:ahLst/>
                <a:cxnLst>
                  <a:cxn ang="0">
                    <a:pos x="420" y="350"/>
                  </a:cxn>
                  <a:cxn ang="0">
                    <a:pos x="389" y="351"/>
                  </a:cxn>
                  <a:cxn ang="0">
                    <a:pos x="0" y="0"/>
                  </a:cxn>
                </a:cxnLst>
                <a:rect l="0" t="0" r="r" b="b"/>
                <a:pathLst>
                  <a:path w="420" h="351">
                    <a:moveTo>
                      <a:pt x="420" y="350"/>
                    </a:moveTo>
                    <a:cubicBezTo>
                      <a:pt x="410" y="351"/>
                      <a:pt x="400" y="351"/>
                      <a:pt x="389" y="351"/>
                    </a:cubicBezTo>
                    <a:cubicBezTo>
                      <a:pt x="189" y="351"/>
                      <a:pt x="20" y="199"/>
                      <a:pt x="0" y="0"/>
                    </a:cubicBezTo>
                  </a:path>
                </a:pathLst>
              </a:custGeom>
              <a:noFill/>
              <a:ln w="1588" cap="rnd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39281" name="Freeform 209"/>
            <p:cNvSpPr>
              <a:spLocks/>
            </p:cNvSpPr>
            <p:nvPr/>
          </p:nvSpPr>
          <p:spPr bwMode="auto">
            <a:xfrm>
              <a:off x="4278" y="2763"/>
              <a:ext cx="30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3" y="0"/>
                </a:cxn>
                <a:cxn ang="0">
                  <a:pos x="30" y="43"/>
                </a:cxn>
                <a:cxn ang="0">
                  <a:pos x="0" y="45"/>
                </a:cxn>
              </a:cxnLst>
              <a:rect l="0" t="0" r="r" b="b"/>
              <a:pathLst>
                <a:path w="30" h="45">
                  <a:moveTo>
                    <a:pt x="0" y="45"/>
                  </a:moveTo>
                  <a:lnTo>
                    <a:pt x="13" y="0"/>
                  </a:lnTo>
                  <a:lnTo>
                    <a:pt x="30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82" name="Rectangle 210"/>
            <p:cNvSpPr>
              <a:spLocks noChangeArrowheads="1"/>
            </p:cNvSpPr>
            <p:nvPr/>
          </p:nvSpPr>
          <p:spPr bwMode="auto">
            <a:xfrm>
              <a:off x="4460" y="2881"/>
              <a:ext cx="7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339966"/>
                  </a:solidFill>
                </a:rPr>
                <a:t>FAB</a:t>
              </a:r>
              <a:endParaRPr lang="de-DE"/>
            </a:p>
          </p:txBody>
        </p:sp>
        <p:sp>
          <p:nvSpPr>
            <p:cNvPr id="1539283" name="Rectangle 211"/>
            <p:cNvSpPr>
              <a:spLocks noChangeArrowheads="1"/>
            </p:cNvSpPr>
            <p:nvPr/>
          </p:nvSpPr>
          <p:spPr bwMode="auto">
            <a:xfrm>
              <a:off x="4403" y="2933"/>
              <a:ext cx="18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339966"/>
                  </a:solidFill>
                </a:rPr>
                <a:t>Basis LAB</a:t>
              </a:r>
              <a:endParaRPr lang="de-DE"/>
            </a:p>
          </p:txBody>
        </p:sp>
        <p:sp>
          <p:nvSpPr>
            <p:cNvPr id="1539284" name="Rectangle 212"/>
            <p:cNvSpPr>
              <a:spLocks noChangeArrowheads="1"/>
            </p:cNvSpPr>
            <p:nvPr/>
          </p:nvSpPr>
          <p:spPr bwMode="auto">
            <a:xfrm>
              <a:off x="4389" y="2985"/>
              <a:ext cx="21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339966"/>
                  </a:solidFill>
                </a:rPr>
                <a:t>+ 6 Wochen</a:t>
              </a:r>
              <a:endParaRPr lang="de-DE"/>
            </a:p>
          </p:txBody>
        </p:sp>
        <p:sp>
          <p:nvSpPr>
            <p:cNvPr id="1539285" name="Freeform 213"/>
            <p:cNvSpPr>
              <a:spLocks/>
            </p:cNvSpPr>
            <p:nvPr/>
          </p:nvSpPr>
          <p:spPr bwMode="auto">
            <a:xfrm>
              <a:off x="2936" y="2805"/>
              <a:ext cx="1311" cy="227"/>
            </a:xfrm>
            <a:custGeom>
              <a:avLst/>
              <a:gdLst/>
              <a:ahLst/>
              <a:cxnLst>
                <a:cxn ang="0">
                  <a:pos x="1311" y="0"/>
                </a:cxn>
                <a:cxn ang="0">
                  <a:pos x="431" y="227"/>
                </a:cxn>
                <a:cxn ang="0">
                  <a:pos x="0" y="155"/>
                </a:cxn>
              </a:cxnLst>
              <a:rect l="0" t="0" r="r" b="b"/>
              <a:pathLst>
                <a:path w="1311" h="227">
                  <a:moveTo>
                    <a:pt x="1311" y="0"/>
                  </a:moveTo>
                  <a:cubicBezTo>
                    <a:pt x="1311" y="126"/>
                    <a:pt x="917" y="227"/>
                    <a:pt x="431" y="227"/>
                  </a:cubicBezTo>
                  <a:cubicBezTo>
                    <a:pt x="235" y="227"/>
                    <a:pt x="61" y="198"/>
                    <a:pt x="0" y="155"/>
                  </a:cubicBezTo>
                </a:path>
              </a:pathLst>
            </a:custGeom>
            <a:noFill/>
            <a:ln w="1588" cap="rnd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86" name="Freeform 214"/>
            <p:cNvSpPr>
              <a:spLocks/>
            </p:cNvSpPr>
            <p:nvPr/>
          </p:nvSpPr>
          <p:spPr bwMode="auto">
            <a:xfrm>
              <a:off x="2913" y="2926"/>
              <a:ext cx="37" cy="45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0" y="0"/>
                </a:cxn>
                <a:cxn ang="0">
                  <a:pos x="37" y="29"/>
                </a:cxn>
                <a:cxn ang="0">
                  <a:pos x="13" y="45"/>
                </a:cxn>
              </a:cxnLst>
              <a:rect l="0" t="0" r="r" b="b"/>
              <a:pathLst>
                <a:path w="37" h="45">
                  <a:moveTo>
                    <a:pt x="13" y="45"/>
                  </a:moveTo>
                  <a:lnTo>
                    <a:pt x="0" y="0"/>
                  </a:lnTo>
                  <a:lnTo>
                    <a:pt x="37" y="29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87" name="Rectangle 215"/>
            <p:cNvSpPr>
              <a:spLocks noChangeArrowheads="1"/>
            </p:cNvSpPr>
            <p:nvPr/>
          </p:nvSpPr>
          <p:spPr bwMode="auto">
            <a:xfrm>
              <a:off x="3413" y="2895"/>
              <a:ext cx="30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339966"/>
                  </a:solidFill>
                </a:rPr>
                <a:t>Pull von Montage</a:t>
              </a:r>
              <a:endParaRPr lang="de-DE"/>
            </a:p>
          </p:txBody>
        </p:sp>
        <p:sp>
          <p:nvSpPr>
            <p:cNvPr id="1539288" name="Freeform 216"/>
            <p:cNvSpPr>
              <a:spLocks/>
            </p:cNvSpPr>
            <p:nvPr/>
          </p:nvSpPr>
          <p:spPr bwMode="auto">
            <a:xfrm>
              <a:off x="1287" y="2919"/>
              <a:ext cx="830" cy="245"/>
            </a:xfrm>
            <a:custGeom>
              <a:avLst/>
              <a:gdLst/>
              <a:ahLst/>
              <a:cxnLst>
                <a:cxn ang="0">
                  <a:pos x="830" y="0"/>
                </a:cxn>
                <a:cxn ang="0">
                  <a:pos x="374" y="245"/>
                </a:cxn>
                <a:cxn ang="0">
                  <a:pos x="0" y="12"/>
                </a:cxn>
              </a:cxnLst>
              <a:rect l="0" t="0" r="r" b="b"/>
              <a:pathLst>
                <a:path w="830" h="245">
                  <a:moveTo>
                    <a:pt x="830" y="0"/>
                  </a:moveTo>
                  <a:cubicBezTo>
                    <a:pt x="804" y="135"/>
                    <a:pt x="610" y="238"/>
                    <a:pt x="374" y="245"/>
                  </a:cubicBezTo>
                  <a:cubicBezTo>
                    <a:pt x="187" y="245"/>
                    <a:pt x="27" y="146"/>
                    <a:pt x="0" y="12"/>
                  </a:cubicBezTo>
                </a:path>
              </a:pathLst>
            </a:custGeom>
            <a:noFill/>
            <a:ln w="1588" cap="rnd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89" name="Freeform 217"/>
            <p:cNvSpPr>
              <a:spLocks/>
            </p:cNvSpPr>
            <p:nvPr/>
          </p:nvSpPr>
          <p:spPr bwMode="auto">
            <a:xfrm>
              <a:off x="1272" y="2891"/>
              <a:ext cx="29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0" y="0"/>
                </a:cxn>
                <a:cxn ang="0">
                  <a:pos x="29" y="42"/>
                </a:cxn>
                <a:cxn ang="0">
                  <a:pos x="0" y="46"/>
                </a:cxn>
              </a:cxnLst>
              <a:rect l="0" t="0" r="r" b="b"/>
              <a:pathLst>
                <a:path w="29" h="46">
                  <a:moveTo>
                    <a:pt x="0" y="46"/>
                  </a:moveTo>
                  <a:lnTo>
                    <a:pt x="10" y="0"/>
                  </a:lnTo>
                  <a:lnTo>
                    <a:pt x="29" y="4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90" name="Rectangle 218"/>
            <p:cNvSpPr>
              <a:spLocks noChangeArrowheads="1"/>
            </p:cNvSpPr>
            <p:nvPr/>
          </p:nvSpPr>
          <p:spPr bwMode="auto">
            <a:xfrm>
              <a:off x="1589" y="3004"/>
              <a:ext cx="20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339966"/>
                  </a:solidFill>
                </a:rPr>
                <a:t>Pull von SP</a:t>
              </a:r>
              <a:endParaRPr lang="de-DE"/>
            </a:p>
          </p:txBody>
        </p:sp>
        <p:sp>
          <p:nvSpPr>
            <p:cNvPr id="1539291" name="Freeform 219"/>
            <p:cNvSpPr>
              <a:spLocks/>
            </p:cNvSpPr>
            <p:nvPr/>
          </p:nvSpPr>
          <p:spPr bwMode="auto">
            <a:xfrm>
              <a:off x="4400" y="1875"/>
              <a:ext cx="711" cy="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9" y="263"/>
                </a:cxn>
                <a:cxn ang="0">
                  <a:pos x="711" y="142"/>
                </a:cxn>
                <a:cxn ang="0">
                  <a:pos x="711" y="142"/>
                </a:cxn>
              </a:cxnLst>
              <a:rect l="0" t="0" r="r" b="b"/>
              <a:pathLst>
                <a:path w="711" h="263">
                  <a:moveTo>
                    <a:pt x="0" y="0"/>
                  </a:moveTo>
                  <a:cubicBezTo>
                    <a:pt x="24" y="149"/>
                    <a:pt x="254" y="263"/>
                    <a:pt x="529" y="263"/>
                  </a:cubicBezTo>
                  <a:cubicBezTo>
                    <a:pt x="629" y="263"/>
                    <a:pt x="711" y="209"/>
                    <a:pt x="711" y="142"/>
                  </a:cubicBezTo>
                  <a:cubicBezTo>
                    <a:pt x="711" y="142"/>
                    <a:pt x="711" y="142"/>
                    <a:pt x="711" y="142"/>
                  </a:cubicBezTo>
                </a:path>
              </a:pathLst>
            </a:custGeom>
            <a:noFill/>
            <a:ln w="1588" cap="rnd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92" name="Freeform 220"/>
            <p:cNvSpPr>
              <a:spLocks/>
            </p:cNvSpPr>
            <p:nvPr/>
          </p:nvSpPr>
          <p:spPr bwMode="auto">
            <a:xfrm>
              <a:off x="4385" y="1835"/>
              <a:ext cx="30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3" y="0"/>
                </a:cxn>
                <a:cxn ang="0">
                  <a:pos x="30" y="43"/>
                </a:cxn>
                <a:cxn ang="0">
                  <a:pos x="0" y="45"/>
                </a:cxn>
              </a:cxnLst>
              <a:rect l="0" t="0" r="r" b="b"/>
              <a:pathLst>
                <a:path w="30" h="45">
                  <a:moveTo>
                    <a:pt x="0" y="45"/>
                  </a:moveTo>
                  <a:lnTo>
                    <a:pt x="13" y="0"/>
                  </a:lnTo>
                  <a:lnTo>
                    <a:pt x="30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93" name="Rectangle 221"/>
            <p:cNvSpPr>
              <a:spLocks noChangeArrowheads="1"/>
            </p:cNvSpPr>
            <p:nvPr/>
          </p:nvSpPr>
          <p:spPr bwMode="auto">
            <a:xfrm>
              <a:off x="4578" y="1962"/>
              <a:ext cx="32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339966"/>
                  </a:solidFill>
                </a:rPr>
                <a:t>Pull von Lacklager</a:t>
              </a:r>
              <a:endParaRPr lang="de-DE"/>
            </a:p>
          </p:txBody>
        </p:sp>
        <p:sp>
          <p:nvSpPr>
            <p:cNvPr id="1539294" name="Freeform 222"/>
            <p:cNvSpPr>
              <a:spLocks/>
            </p:cNvSpPr>
            <p:nvPr/>
          </p:nvSpPr>
          <p:spPr bwMode="auto">
            <a:xfrm>
              <a:off x="1669" y="1178"/>
              <a:ext cx="192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96" y="192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95" name="Freeform 223"/>
            <p:cNvSpPr>
              <a:spLocks/>
            </p:cNvSpPr>
            <p:nvPr/>
          </p:nvSpPr>
          <p:spPr bwMode="auto">
            <a:xfrm>
              <a:off x="1669" y="1178"/>
              <a:ext cx="192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96" y="192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lnTo>
                    <a:pt x="0" y="96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96" name="Rectangle 224"/>
            <p:cNvSpPr>
              <a:spLocks noChangeArrowheads="1"/>
            </p:cNvSpPr>
            <p:nvPr/>
          </p:nvSpPr>
          <p:spPr bwMode="auto">
            <a:xfrm>
              <a:off x="1698" y="1199"/>
              <a:ext cx="1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FF0000"/>
                  </a:solidFill>
                </a:rPr>
                <a:t>Fun+Al</a:t>
              </a:r>
              <a:endParaRPr lang="de-DE"/>
            </a:p>
          </p:txBody>
        </p:sp>
        <p:sp>
          <p:nvSpPr>
            <p:cNvPr id="1539297" name="Rectangle 225"/>
            <p:cNvSpPr>
              <a:spLocks noChangeArrowheads="1"/>
            </p:cNvSpPr>
            <p:nvPr/>
          </p:nvSpPr>
          <p:spPr bwMode="auto">
            <a:xfrm>
              <a:off x="1726" y="1251"/>
              <a:ext cx="6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FF0000"/>
                  </a:solidFill>
                </a:rPr>
                <a:t>5Tg</a:t>
              </a:r>
              <a:endParaRPr lang="de-DE"/>
            </a:p>
          </p:txBody>
        </p:sp>
        <p:sp>
          <p:nvSpPr>
            <p:cNvPr id="1539313" name="Rectangle 241"/>
            <p:cNvSpPr>
              <a:spLocks noChangeArrowheads="1"/>
            </p:cNvSpPr>
            <p:nvPr/>
          </p:nvSpPr>
          <p:spPr bwMode="auto">
            <a:xfrm>
              <a:off x="1404" y="3592"/>
              <a:ext cx="46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000000"/>
                  </a:solidFill>
                </a:rPr>
                <a:t>Potential: 2 Wochen FDLZ</a:t>
              </a:r>
              <a:endParaRPr lang="de-DE"/>
            </a:p>
          </p:txBody>
        </p:sp>
        <p:sp>
          <p:nvSpPr>
            <p:cNvPr id="1539314" name="Line 242"/>
            <p:cNvSpPr>
              <a:spLocks noChangeShapeType="1"/>
            </p:cNvSpPr>
            <p:nvPr/>
          </p:nvSpPr>
          <p:spPr bwMode="auto">
            <a:xfrm>
              <a:off x="1405" y="3427"/>
              <a:ext cx="580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315" name="Freeform 243"/>
            <p:cNvSpPr>
              <a:spLocks/>
            </p:cNvSpPr>
            <p:nvPr/>
          </p:nvSpPr>
          <p:spPr bwMode="auto">
            <a:xfrm>
              <a:off x="1405" y="3427"/>
              <a:ext cx="580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"/>
                </a:cxn>
                <a:cxn ang="0">
                  <a:pos x="580" y="53"/>
                </a:cxn>
                <a:cxn ang="0">
                  <a:pos x="580" y="0"/>
                </a:cxn>
              </a:cxnLst>
              <a:rect l="0" t="0" r="r" b="b"/>
              <a:pathLst>
                <a:path w="580" h="53">
                  <a:moveTo>
                    <a:pt x="0" y="0"/>
                  </a:moveTo>
                  <a:lnTo>
                    <a:pt x="0" y="53"/>
                  </a:lnTo>
                  <a:lnTo>
                    <a:pt x="580" y="53"/>
                  </a:lnTo>
                  <a:lnTo>
                    <a:pt x="58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316" name="Freeform 244"/>
            <p:cNvSpPr>
              <a:spLocks/>
            </p:cNvSpPr>
            <p:nvPr/>
          </p:nvSpPr>
          <p:spPr bwMode="auto">
            <a:xfrm>
              <a:off x="1405" y="3480"/>
              <a:ext cx="580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580" y="57"/>
                </a:cxn>
                <a:cxn ang="0">
                  <a:pos x="580" y="0"/>
                </a:cxn>
              </a:cxnLst>
              <a:rect l="0" t="0" r="r" b="b"/>
              <a:pathLst>
                <a:path w="580" h="57">
                  <a:moveTo>
                    <a:pt x="0" y="0"/>
                  </a:moveTo>
                  <a:lnTo>
                    <a:pt x="0" y="57"/>
                  </a:lnTo>
                  <a:lnTo>
                    <a:pt x="580" y="57"/>
                  </a:lnTo>
                  <a:lnTo>
                    <a:pt x="58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317" name="Freeform 245"/>
            <p:cNvSpPr>
              <a:spLocks/>
            </p:cNvSpPr>
            <p:nvPr/>
          </p:nvSpPr>
          <p:spPr bwMode="auto">
            <a:xfrm>
              <a:off x="1405" y="3537"/>
              <a:ext cx="580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"/>
                </a:cxn>
                <a:cxn ang="0">
                  <a:pos x="580" y="49"/>
                </a:cxn>
                <a:cxn ang="0">
                  <a:pos x="580" y="0"/>
                </a:cxn>
              </a:cxnLst>
              <a:rect l="0" t="0" r="r" b="b"/>
              <a:pathLst>
                <a:path w="580" h="49">
                  <a:moveTo>
                    <a:pt x="0" y="0"/>
                  </a:moveTo>
                  <a:lnTo>
                    <a:pt x="0" y="49"/>
                  </a:lnTo>
                  <a:lnTo>
                    <a:pt x="580" y="49"/>
                  </a:lnTo>
                  <a:lnTo>
                    <a:pt x="58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318" name="Freeform 246"/>
            <p:cNvSpPr>
              <a:spLocks/>
            </p:cNvSpPr>
            <p:nvPr/>
          </p:nvSpPr>
          <p:spPr bwMode="auto">
            <a:xfrm>
              <a:off x="1405" y="3586"/>
              <a:ext cx="580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"/>
                </a:cxn>
                <a:cxn ang="0">
                  <a:pos x="580" y="53"/>
                </a:cxn>
                <a:cxn ang="0">
                  <a:pos x="580" y="0"/>
                </a:cxn>
              </a:cxnLst>
              <a:rect l="0" t="0" r="r" b="b"/>
              <a:pathLst>
                <a:path w="580" h="53">
                  <a:moveTo>
                    <a:pt x="0" y="0"/>
                  </a:moveTo>
                  <a:lnTo>
                    <a:pt x="0" y="53"/>
                  </a:lnTo>
                  <a:lnTo>
                    <a:pt x="580" y="53"/>
                  </a:lnTo>
                  <a:lnTo>
                    <a:pt x="58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319" name="Rectangle 247"/>
            <p:cNvSpPr>
              <a:spLocks noChangeArrowheads="1"/>
            </p:cNvSpPr>
            <p:nvPr/>
          </p:nvSpPr>
          <p:spPr bwMode="auto">
            <a:xfrm>
              <a:off x="1404" y="3540"/>
              <a:ext cx="38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000000"/>
                  </a:solidFill>
                </a:rPr>
                <a:t>Chefauftrag: 7-8 Tage</a:t>
              </a:r>
              <a:endParaRPr lang="de-DE"/>
            </a:p>
          </p:txBody>
        </p:sp>
        <p:sp>
          <p:nvSpPr>
            <p:cNvPr id="1539320" name="Rectangle 248"/>
            <p:cNvSpPr>
              <a:spLocks noChangeArrowheads="1"/>
            </p:cNvSpPr>
            <p:nvPr/>
          </p:nvSpPr>
          <p:spPr bwMode="auto">
            <a:xfrm>
              <a:off x="1404" y="3487"/>
              <a:ext cx="48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000000"/>
                  </a:solidFill>
                </a:rPr>
                <a:t>Wertschöpfung: 45 Minuten</a:t>
              </a:r>
              <a:endParaRPr lang="de-DE"/>
            </a:p>
          </p:txBody>
        </p:sp>
        <p:sp>
          <p:nvSpPr>
            <p:cNvPr id="1539321" name="Rectangle 249"/>
            <p:cNvSpPr>
              <a:spLocks noChangeArrowheads="1"/>
            </p:cNvSpPr>
            <p:nvPr/>
          </p:nvSpPr>
          <p:spPr bwMode="auto">
            <a:xfrm>
              <a:off x="1404" y="3431"/>
              <a:ext cx="32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00">
                  <a:solidFill>
                    <a:srgbClr val="000000"/>
                  </a:solidFill>
                </a:rPr>
                <a:t>FDLZ = 4 Wochen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43200" y="20638"/>
            <a:ext cx="6121400" cy="7493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300" dirty="0">
                <a:solidFill>
                  <a:srgbClr val="990033"/>
                </a:solidFill>
                <a:latin typeface="Arial" charset="0"/>
              </a:rPr>
              <a:t>Συγχρονισμός </a:t>
            </a:r>
            <a:r>
              <a:rPr lang="el-GR" sz="2300" dirty="0" smtClean="0">
                <a:solidFill>
                  <a:srgbClr val="990033"/>
                </a:solidFill>
                <a:latin typeface="Arial" charset="0"/>
              </a:rPr>
              <a:t>προϊόντος επίπλων </a:t>
            </a:r>
            <a:r>
              <a:rPr lang="el-GR" sz="2300" dirty="0">
                <a:solidFill>
                  <a:srgbClr val="990033"/>
                </a:solidFill>
                <a:latin typeface="Arial" charset="0"/>
              </a:rPr>
              <a:t>και </a:t>
            </a:r>
            <a:r>
              <a:rPr lang="el-GR" sz="2300" dirty="0" smtClean="0">
                <a:solidFill>
                  <a:srgbClr val="990033"/>
                </a:solidFill>
                <a:latin typeface="Arial" charset="0"/>
              </a:rPr>
              <a:t>κουζίνας </a:t>
            </a:r>
            <a:r>
              <a:rPr lang="el-GR" sz="2300" dirty="0">
                <a:solidFill>
                  <a:srgbClr val="990033"/>
                </a:solidFill>
                <a:latin typeface="Arial" charset="0"/>
              </a:rPr>
              <a:t>- NEOSET</a:t>
            </a:r>
            <a:endParaRPr lang="en-US" sz="2300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541124" name="Text Box 4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4112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900238" y="2243138"/>
          <a:ext cx="6911975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27" name="Visio" r:id="rId4" imgW="8462724" imgH="2987457" progId="Visio.Drawing.11">
                  <p:embed/>
                </p:oleObj>
              </mc:Choice>
              <mc:Fallback>
                <p:oleObj name="Visio" r:id="rId4" imgW="8462724" imgH="2987457" progId="Visio.Drawing.11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243138"/>
                        <a:ext cx="6911975" cy="243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126" name="Text Box 6"/>
          <p:cNvSpPr txBox="1">
            <a:spLocks noChangeArrowheads="1"/>
          </p:cNvSpPr>
          <p:nvPr/>
        </p:nvSpPr>
        <p:spPr bwMode="auto">
          <a:xfrm>
            <a:off x="6026150" y="4781550"/>
            <a:ext cx="2555875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457200" indent="-457200"/>
            <a:r>
              <a:rPr lang="el-GR" sz="1400"/>
              <a:t>Η συσκευασία εξαρτάται από</a:t>
            </a:r>
          </a:p>
          <a:p>
            <a:pPr marL="457200" indent="-457200">
              <a:buFontTx/>
              <a:buAutoNum type="arabicPeriod"/>
            </a:pPr>
            <a:r>
              <a:rPr lang="el-GR" sz="1400"/>
              <a:t>Μπράντα (</a:t>
            </a:r>
            <a:r>
              <a:rPr lang="de-DE" sz="1400"/>
              <a:t>Brand name)</a:t>
            </a:r>
            <a:r>
              <a:rPr lang="el-GR" sz="1400"/>
              <a:t> </a:t>
            </a:r>
          </a:p>
          <a:p>
            <a:pPr marL="457200" indent="-457200">
              <a:buFontTx/>
              <a:buAutoNum type="arabicPeriod"/>
            </a:pPr>
            <a:r>
              <a:rPr lang="el-GR" sz="1400"/>
              <a:t>Είδος του προϊόντος</a:t>
            </a:r>
            <a:endParaRPr lang="de-DE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Text Box 2"/>
          <p:cNvSpPr txBox="1">
            <a:spLocks noChangeArrowheads="1"/>
          </p:cNvSpPr>
          <p:nvPr/>
        </p:nvSpPr>
        <p:spPr bwMode="auto">
          <a:xfrm>
            <a:off x="2238375" y="-12700"/>
            <a:ext cx="6634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Παρόμοια αντίληψη ακολουθείται στη</a:t>
            </a:r>
            <a:r>
              <a:rPr lang="en-US">
                <a:solidFill>
                  <a:srgbClr val="990000"/>
                </a:solidFill>
              </a:rPr>
              <a:t> </a:t>
            </a:r>
          </a:p>
          <a:p>
            <a:pPr algn="r"/>
            <a:r>
              <a:rPr lang="en-US">
                <a:solidFill>
                  <a:srgbClr val="990000"/>
                </a:solidFill>
              </a:rPr>
              <a:t>“</a:t>
            </a:r>
            <a:r>
              <a:rPr lang="el-GR">
                <a:solidFill>
                  <a:srgbClr val="990000"/>
                </a:solidFill>
              </a:rPr>
              <a:t>Αποτύπωση ρεύματος της Αξίας</a:t>
            </a:r>
            <a:r>
              <a:rPr lang="en-US">
                <a:solidFill>
                  <a:srgbClr val="990000"/>
                </a:solidFill>
              </a:rPr>
              <a:t>”</a:t>
            </a:r>
            <a:endParaRPr lang="en-US" sz="2000" b="1">
              <a:solidFill>
                <a:srgbClr val="990000"/>
              </a:solidFill>
            </a:endParaRPr>
          </a:p>
        </p:txBody>
      </p:sp>
      <p:grpSp>
        <p:nvGrpSpPr>
          <p:cNvPr id="1543171" name="Group 3"/>
          <p:cNvGrpSpPr>
            <a:grpSpLocks/>
          </p:cNvGrpSpPr>
          <p:nvPr/>
        </p:nvGrpSpPr>
        <p:grpSpPr bwMode="auto">
          <a:xfrm>
            <a:off x="2836863" y="3392488"/>
            <a:ext cx="941387" cy="976312"/>
            <a:chOff x="1739" y="1617"/>
            <a:chExt cx="660" cy="683"/>
          </a:xfrm>
        </p:grpSpPr>
        <p:grpSp>
          <p:nvGrpSpPr>
            <p:cNvPr id="1543172" name="Group 4"/>
            <p:cNvGrpSpPr>
              <a:grpSpLocks/>
            </p:cNvGrpSpPr>
            <p:nvPr/>
          </p:nvGrpSpPr>
          <p:grpSpPr bwMode="auto">
            <a:xfrm>
              <a:off x="1739" y="1617"/>
              <a:ext cx="608" cy="670"/>
              <a:chOff x="576" y="664"/>
              <a:chExt cx="528" cy="584"/>
            </a:xfrm>
          </p:grpSpPr>
          <p:grpSp>
            <p:nvGrpSpPr>
              <p:cNvPr id="1543173" name="Group 5"/>
              <p:cNvGrpSpPr>
                <a:grpSpLocks/>
              </p:cNvGrpSpPr>
              <p:nvPr/>
            </p:nvGrpSpPr>
            <p:grpSpPr bwMode="auto">
              <a:xfrm>
                <a:off x="576" y="808"/>
                <a:ext cx="528" cy="440"/>
                <a:chOff x="576" y="808"/>
                <a:chExt cx="528" cy="440"/>
              </a:xfrm>
            </p:grpSpPr>
            <p:sp>
              <p:nvSpPr>
                <p:cNvPr id="1543174" name="Line 6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75" name="Line 7"/>
                <p:cNvSpPr>
                  <a:spLocks noChangeShapeType="1"/>
                </p:cNvSpPr>
                <p:nvPr/>
              </p:nvSpPr>
              <p:spPr bwMode="auto">
                <a:xfrm>
                  <a:off x="1104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76" name="Line 8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77" name="Line 9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543178" name="Group 10"/>
              <p:cNvGrpSpPr>
                <a:grpSpLocks/>
              </p:cNvGrpSpPr>
              <p:nvPr/>
            </p:nvGrpSpPr>
            <p:grpSpPr bwMode="auto">
              <a:xfrm>
                <a:off x="576" y="808"/>
                <a:ext cx="528" cy="144"/>
                <a:chOff x="576" y="808"/>
                <a:chExt cx="528" cy="440"/>
              </a:xfrm>
            </p:grpSpPr>
            <p:sp>
              <p:nvSpPr>
                <p:cNvPr id="1543179" name="Line 11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80" name="Line 12"/>
                <p:cNvSpPr>
                  <a:spLocks noChangeShapeType="1"/>
                </p:cNvSpPr>
                <p:nvPr/>
              </p:nvSpPr>
              <p:spPr bwMode="auto">
                <a:xfrm>
                  <a:off x="1104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81" name="Line 13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82" name="Line 14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543183" name="Group 15"/>
              <p:cNvGrpSpPr>
                <a:grpSpLocks/>
              </p:cNvGrpSpPr>
              <p:nvPr/>
            </p:nvGrpSpPr>
            <p:grpSpPr bwMode="auto">
              <a:xfrm>
                <a:off x="576" y="952"/>
                <a:ext cx="528" cy="144"/>
                <a:chOff x="576" y="808"/>
                <a:chExt cx="528" cy="440"/>
              </a:xfrm>
            </p:grpSpPr>
            <p:sp>
              <p:nvSpPr>
                <p:cNvPr id="1543184" name="Line 16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85" name="Line 17"/>
                <p:cNvSpPr>
                  <a:spLocks noChangeShapeType="1"/>
                </p:cNvSpPr>
                <p:nvPr/>
              </p:nvSpPr>
              <p:spPr bwMode="auto">
                <a:xfrm>
                  <a:off x="1104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86" name="Line 18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87" name="Line 19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543188" name="Group 20"/>
              <p:cNvGrpSpPr>
                <a:grpSpLocks/>
              </p:cNvGrpSpPr>
              <p:nvPr/>
            </p:nvGrpSpPr>
            <p:grpSpPr bwMode="auto">
              <a:xfrm>
                <a:off x="576" y="664"/>
                <a:ext cx="528" cy="144"/>
                <a:chOff x="576" y="808"/>
                <a:chExt cx="528" cy="440"/>
              </a:xfrm>
            </p:grpSpPr>
            <p:sp>
              <p:nvSpPr>
                <p:cNvPr id="1543189" name="Line 21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90" name="Line 22"/>
                <p:cNvSpPr>
                  <a:spLocks noChangeShapeType="1"/>
                </p:cNvSpPr>
                <p:nvPr/>
              </p:nvSpPr>
              <p:spPr bwMode="auto">
                <a:xfrm>
                  <a:off x="1104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91" name="Line 23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3192" name="Line 24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543193" name="Text Box 25"/>
            <p:cNvSpPr txBox="1">
              <a:spLocks noChangeArrowheads="1"/>
            </p:cNvSpPr>
            <p:nvPr/>
          </p:nvSpPr>
          <p:spPr bwMode="auto">
            <a:xfrm>
              <a:off x="1763" y="1635"/>
              <a:ext cx="63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900" b="1">
                  <a:solidFill>
                    <a:srgbClr val="000000"/>
                  </a:solidFill>
                </a:rPr>
                <a:t>Διαμόρφωση</a:t>
              </a:r>
              <a:endParaRPr lang="en-US" sz="900" b="1"/>
            </a:p>
          </p:txBody>
        </p:sp>
        <p:sp>
          <p:nvSpPr>
            <p:cNvPr id="1543194" name="Text Box 26"/>
            <p:cNvSpPr txBox="1">
              <a:spLocks noChangeArrowheads="1"/>
            </p:cNvSpPr>
            <p:nvPr/>
          </p:nvSpPr>
          <p:spPr bwMode="auto">
            <a:xfrm>
              <a:off x="1823" y="1794"/>
              <a:ext cx="39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>
                  <a:solidFill>
                    <a:srgbClr val="000000"/>
                  </a:solidFill>
                </a:rPr>
                <a:t>AT 8‘‘</a:t>
              </a:r>
              <a:endParaRPr lang="en-US" sz="1100" b="1"/>
            </a:p>
          </p:txBody>
        </p:sp>
        <p:sp>
          <p:nvSpPr>
            <p:cNvPr id="1543195" name="Text Box 27"/>
            <p:cNvSpPr txBox="1">
              <a:spLocks noChangeArrowheads="1"/>
            </p:cNvSpPr>
            <p:nvPr/>
          </p:nvSpPr>
          <p:spPr bwMode="auto">
            <a:xfrm>
              <a:off x="1828" y="1962"/>
              <a:ext cx="53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>
                  <a:solidFill>
                    <a:srgbClr val="000000"/>
                  </a:solidFill>
                </a:rPr>
                <a:t>R/T 2,5 h</a:t>
              </a:r>
              <a:endParaRPr lang="en-US" sz="1100" b="1"/>
            </a:p>
          </p:txBody>
        </p:sp>
        <p:grpSp>
          <p:nvGrpSpPr>
            <p:cNvPr id="1543196" name="Group 28"/>
            <p:cNvGrpSpPr>
              <a:grpSpLocks/>
            </p:cNvGrpSpPr>
            <p:nvPr/>
          </p:nvGrpSpPr>
          <p:grpSpPr bwMode="auto">
            <a:xfrm flipV="1">
              <a:off x="1798" y="2122"/>
              <a:ext cx="209" cy="154"/>
              <a:chOff x="3606" y="1207"/>
              <a:chExt cx="231" cy="172"/>
            </a:xfrm>
          </p:grpSpPr>
          <p:sp>
            <p:nvSpPr>
              <p:cNvPr id="1543197" name="AutoShape 29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231" cy="17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198" name="Oval 30"/>
              <p:cNvSpPr>
                <a:spLocks noChangeArrowheads="1"/>
              </p:cNvSpPr>
              <p:nvPr/>
            </p:nvSpPr>
            <p:spPr bwMode="auto">
              <a:xfrm>
                <a:off x="3680" y="1288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543199" name="Text Box 31"/>
            <p:cNvSpPr txBox="1">
              <a:spLocks noChangeArrowheads="1"/>
            </p:cNvSpPr>
            <p:nvPr/>
          </p:nvSpPr>
          <p:spPr bwMode="auto">
            <a:xfrm>
              <a:off x="2077" y="2118"/>
              <a:ext cx="1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/>
                <a:t>1</a:t>
              </a:r>
            </a:p>
          </p:txBody>
        </p:sp>
      </p:grpSp>
      <p:sp>
        <p:nvSpPr>
          <p:cNvPr id="1543200" name="AutoShape 32" descr="Große Schachfelder"/>
          <p:cNvSpPr>
            <a:spLocks noChangeArrowheads="1"/>
          </p:cNvSpPr>
          <p:nvPr/>
        </p:nvSpPr>
        <p:spPr bwMode="auto">
          <a:xfrm>
            <a:off x="3698875" y="3830638"/>
            <a:ext cx="744538" cy="144462"/>
          </a:xfrm>
          <a:prstGeom prst="rightArrow">
            <a:avLst>
              <a:gd name="adj1" fmla="val 50000"/>
              <a:gd name="adj2" fmla="val 128847"/>
            </a:avLst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201" name="AutoShape 33" descr="Große Schachfelder"/>
          <p:cNvSpPr>
            <a:spLocks noChangeArrowheads="1"/>
          </p:cNvSpPr>
          <p:nvPr/>
        </p:nvSpPr>
        <p:spPr bwMode="auto">
          <a:xfrm>
            <a:off x="5351463" y="3822700"/>
            <a:ext cx="744537" cy="144463"/>
          </a:xfrm>
          <a:prstGeom prst="rightArrow">
            <a:avLst>
              <a:gd name="adj1" fmla="val 50000"/>
              <a:gd name="adj2" fmla="val 128846"/>
            </a:avLst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543202" name="Group 34"/>
          <p:cNvGrpSpPr>
            <a:grpSpLocks/>
          </p:cNvGrpSpPr>
          <p:nvPr/>
        </p:nvGrpSpPr>
        <p:grpSpPr bwMode="auto">
          <a:xfrm>
            <a:off x="4452938" y="3392488"/>
            <a:ext cx="868362" cy="957262"/>
            <a:chOff x="576" y="664"/>
            <a:chExt cx="528" cy="584"/>
          </a:xfrm>
        </p:grpSpPr>
        <p:grpSp>
          <p:nvGrpSpPr>
            <p:cNvPr id="1543203" name="Group 35"/>
            <p:cNvGrpSpPr>
              <a:grpSpLocks/>
            </p:cNvGrpSpPr>
            <p:nvPr/>
          </p:nvGrpSpPr>
          <p:grpSpPr bwMode="auto">
            <a:xfrm>
              <a:off x="576" y="808"/>
              <a:ext cx="528" cy="440"/>
              <a:chOff x="576" y="808"/>
              <a:chExt cx="528" cy="440"/>
            </a:xfrm>
          </p:grpSpPr>
          <p:sp>
            <p:nvSpPr>
              <p:cNvPr id="1543204" name="Line 36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05" name="Line 37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06" name="Line 38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07" name="Line 39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3208" name="Group 40"/>
            <p:cNvGrpSpPr>
              <a:grpSpLocks/>
            </p:cNvGrpSpPr>
            <p:nvPr/>
          </p:nvGrpSpPr>
          <p:grpSpPr bwMode="auto">
            <a:xfrm>
              <a:off x="576" y="808"/>
              <a:ext cx="528" cy="144"/>
              <a:chOff x="576" y="808"/>
              <a:chExt cx="528" cy="440"/>
            </a:xfrm>
          </p:grpSpPr>
          <p:sp>
            <p:nvSpPr>
              <p:cNvPr id="1543209" name="Line 41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10" name="Line 42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11" name="Line 43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12" name="Line 44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3213" name="Group 45"/>
            <p:cNvGrpSpPr>
              <a:grpSpLocks/>
            </p:cNvGrpSpPr>
            <p:nvPr/>
          </p:nvGrpSpPr>
          <p:grpSpPr bwMode="auto">
            <a:xfrm>
              <a:off x="576" y="952"/>
              <a:ext cx="528" cy="144"/>
              <a:chOff x="576" y="808"/>
              <a:chExt cx="528" cy="440"/>
            </a:xfrm>
          </p:grpSpPr>
          <p:sp>
            <p:nvSpPr>
              <p:cNvPr id="1543214" name="Line 46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15" name="Line 47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16" name="Line 48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17" name="Line 49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3218" name="Group 50"/>
            <p:cNvGrpSpPr>
              <a:grpSpLocks/>
            </p:cNvGrpSpPr>
            <p:nvPr/>
          </p:nvGrpSpPr>
          <p:grpSpPr bwMode="auto">
            <a:xfrm>
              <a:off x="576" y="664"/>
              <a:ext cx="528" cy="144"/>
              <a:chOff x="576" y="808"/>
              <a:chExt cx="528" cy="440"/>
            </a:xfrm>
          </p:grpSpPr>
          <p:sp>
            <p:nvSpPr>
              <p:cNvPr id="1543219" name="Line 51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20" name="Line 52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21" name="Line 53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22" name="Line 54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543223" name="Text Box 55"/>
          <p:cNvSpPr txBox="1">
            <a:spLocks noChangeArrowheads="1"/>
          </p:cNvSpPr>
          <p:nvPr/>
        </p:nvSpPr>
        <p:spPr bwMode="auto">
          <a:xfrm>
            <a:off x="4406900" y="3421063"/>
            <a:ext cx="1058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sz="900" b="1">
                <a:solidFill>
                  <a:srgbClr val="000000"/>
                </a:solidFill>
              </a:rPr>
              <a:t>Προ</a:t>
            </a:r>
            <a:r>
              <a:rPr lang="en-US" sz="900" b="1">
                <a:solidFill>
                  <a:srgbClr val="000000"/>
                </a:solidFill>
              </a:rPr>
              <a:t>-</a:t>
            </a:r>
            <a:r>
              <a:rPr lang="el-GR" sz="900" b="1">
                <a:solidFill>
                  <a:srgbClr val="000000"/>
                </a:solidFill>
              </a:rPr>
              <a:t>Συναρμογή</a:t>
            </a:r>
            <a:endParaRPr lang="en-US" sz="900" b="1"/>
          </a:p>
        </p:txBody>
      </p:sp>
      <p:sp>
        <p:nvSpPr>
          <p:cNvPr id="1543224" name="Text Box 56"/>
          <p:cNvSpPr txBox="1">
            <a:spLocks noChangeArrowheads="1"/>
          </p:cNvSpPr>
          <p:nvPr/>
        </p:nvSpPr>
        <p:spPr bwMode="auto">
          <a:xfrm>
            <a:off x="4570413" y="3644900"/>
            <a:ext cx="641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AT 2,5‘</a:t>
            </a:r>
            <a:endParaRPr lang="en-US" sz="1100" b="1"/>
          </a:p>
        </p:txBody>
      </p:sp>
      <p:sp>
        <p:nvSpPr>
          <p:cNvPr id="1543225" name="Text Box 57"/>
          <p:cNvSpPr txBox="1">
            <a:spLocks noChangeArrowheads="1"/>
          </p:cNvSpPr>
          <p:nvPr/>
        </p:nvSpPr>
        <p:spPr bwMode="auto">
          <a:xfrm>
            <a:off x="4479925" y="3889375"/>
            <a:ext cx="857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Takt 12,6‘‘</a:t>
            </a:r>
            <a:endParaRPr lang="en-US" sz="1100" b="1"/>
          </a:p>
        </p:txBody>
      </p:sp>
      <p:grpSp>
        <p:nvGrpSpPr>
          <p:cNvPr id="1543226" name="Group 58"/>
          <p:cNvGrpSpPr>
            <a:grpSpLocks/>
          </p:cNvGrpSpPr>
          <p:nvPr/>
        </p:nvGrpSpPr>
        <p:grpSpPr bwMode="auto">
          <a:xfrm flipV="1">
            <a:off x="4537075" y="4114800"/>
            <a:ext cx="298450" cy="220663"/>
            <a:chOff x="3606" y="1207"/>
            <a:chExt cx="231" cy="172"/>
          </a:xfrm>
        </p:grpSpPr>
        <p:sp>
          <p:nvSpPr>
            <p:cNvPr id="1543227" name="AutoShape 59"/>
            <p:cNvSpPr>
              <a:spLocks noChangeArrowheads="1"/>
            </p:cNvSpPr>
            <p:nvPr/>
          </p:nvSpPr>
          <p:spPr bwMode="auto">
            <a:xfrm>
              <a:off x="3606" y="1207"/>
              <a:ext cx="231" cy="1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3228" name="Oval 60"/>
            <p:cNvSpPr>
              <a:spLocks noChangeArrowheads="1"/>
            </p:cNvSpPr>
            <p:nvPr/>
          </p:nvSpPr>
          <p:spPr bwMode="auto">
            <a:xfrm>
              <a:off x="3680" y="1288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3229" name="Text Box 61"/>
          <p:cNvSpPr txBox="1">
            <a:spLocks noChangeArrowheads="1"/>
          </p:cNvSpPr>
          <p:nvPr/>
        </p:nvSpPr>
        <p:spPr bwMode="auto">
          <a:xfrm>
            <a:off x="4933950" y="4111625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100" b="1"/>
              <a:t>12</a:t>
            </a:r>
          </a:p>
        </p:txBody>
      </p:sp>
      <p:grpSp>
        <p:nvGrpSpPr>
          <p:cNvPr id="1543230" name="Group 62"/>
          <p:cNvGrpSpPr>
            <a:grpSpLocks/>
          </p:cNvGrpSpPr>
          <p:nvPr/>
        </p:nvGrpSpPr>
        <p:grpSpPr bwMode="auto">
          <a:xfrm>
            <a:off x="6130925" y="3395663"/>
            <a:ext cx="868363" cy="957262"/>
            <a:chOff x="576" y="664"/>
            <a:chExt cx="528" cy="584"/>
          </a:xfrm>
        </p:grpSpPr>
        <p:grpSp>
          <p:nvGrpSpPr>
            <p:cNvPr id="1543231" name="Group 63"/>
            <p:cNvGrpSpPr>
              <a:grpSpLocks/>
            </p:cNvGrpSpPr>
            <p:nvPr/>
          </p:nvGrpSpPr>
          <p:grpSpPr bwMode="auto">
            <a:xfrm>
              <a:off x="576" y="808"/>
              <a:ext cx="528" cy="440"/>
              <a:chOff x="576" y="808"/>
              <a:chExt cx="528" cy="440"/>
            </a:xfrm>
          </p:grpSpPr>
          <p:sp>
            <p:nvSpPr>
              <p:cNvPr id="1543232" name="Line 64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33" name="Line 65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34" name="Line 66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35" name="Line 67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3236" name="Group 68"/>
            <p:cNvGrpSpPr>
              <a:grpSpLocks/>
            </p:cNvGrpSpPr>
            <p:nvPr/>
          </p:nvGrpSpPr>
          <p:grpSpPr bwMode="auto">
            <a:xfrm>
              <a:off x="576" y="808"/>
              <a:ext cx="528" cy="144"/>
              <a:chOff x="576" y="808"/>
              <a:chExt cx="528" cy="440"/>
            </a:xfrm>
          </p:grpSpPr>
          <p:sp>
            <p:nvSpPr>
              <p:cNvPr id="1543237" name="Line 69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38" name="Line 70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39" name="Line 71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40" name="Line 72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3241" name="Group 73"/>
            <p:cNvGrpSpPr>
              <a:grpSpLocks/>
            </p:cNvGrpSpPr>
            <p:nvPr/>
          </p:nvGrpSpPr>
          <p:grpSpPr bwMode="auto">
            <a:xfrm>
              <a:off x="576" y="952"/>
              <a:ext cx="528" cy="144"/>
              <a:chOff x="576" y="808"/>
              <a:chExt cx="528" cy="440"/>
            </a:xfrm>
          </p:grpSpPr>
          <p:sp>
            <p:nvSpPr>
              <p:cNvPr id="1543242" name="Line 74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43" name="Line 75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44" name="Line 76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45" name="Line 77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3246" name="Group 78"/>
            <p:cNvGrpSpPr>
              <a:grpSpLocks/>
            </p:cNvGrpSpPr>
            <p:nvPr/>
          </p:nvGrpSpPr>
          <p:grpSpPr bwMode="auto">
            <a:xfrm>
              <a:off x="576" y="664"/>
              <a:ext cx="528" cy="144"/>
              <a:chOff x="576" y="808"/>
              <a:chExt cx="528" cy="440"/>
            </a:xfrm>
          </p:grpSpPr>
          <p:sp>
            <p:nvSpPr>
              <p:cNvPr id="1543247" name="Line 79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48" name="Line 80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49" name="Line 81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3250" name="Line 82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543251" name="Text Box 83"/>
          <p:cNvSpPr txBox="1">
            <a:spLocks noChangeArrowheads="1"/>
          </p:cNvSpPr>
          <p:nvPr/>
        </p:nvSpPr>
        <p:spPr bwMode="auto">
          <a:xfrm>
            <a:off x="6210300" y="3424238"/>
            <a:ext cx="796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sz="900" b="1">
                <a:solidFill>
                  <a:srgbClr val="000000"/>
                </a:solidFill>
              </a:rPr>
              <a:t>Συναρμογή</a:t>
            </a:r>
            <a:endParaRPr lang="en-US" sz="900" b="1"/>
          </a:p>
        </p:txBody>
      </p:sp>
      <p:sp>
        <p:nvSpPr>
          <p:cNvPr id="1543252" name="Text Box 84"/>
          <p:cNvSpPr txBox="1">
            <a:spLocks noChangeArrowheads="1"/>
          </p:cNvSpPr>
          <p:nvPr/>
        </p:nvSpPr>
        <p:spPr bwMode="auto">
          <a:xfrm>
            <a:off x="6251575" y="3648075"/>
            <a:ext cx="525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AT 6‘</a:t>
            </a:r>
            <a:endParaRPr lang="en-US" sz="1100" b="1"/>
          </a:p>
        </p:txBody>
      </p:sp>
      <p:sp>
        <p:nvSpPr>
          <p:cNvPr id="1543253" name="Text Box 85"/>
          <p:cNvSpPr txBox="1">
            <a:spLocks noChangeArrowheads="1"/>
          </p:cNvSpPr>
          <p:nvPr/>
        </p:nvSpPr>
        <p:spPr bwMode="auto">
          <a:xfrm>
            <a:off x="6172200" y="3892550"/>
            <a:ext cx="857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Takt 12,6‘‘</a:t>
            </a:r>
            <a:endParaRPr lang="en-US" sz="1100" b="1"/>
          </a:p>
        </p:txBody>
      </p:sp>
      <p:grpSp>
        <p:nvGrpSpPr>
          <p:cNvPr id="1543254" name="Group 86"/>
          <p:cNvGrpSpPr>
            <a:grpSpLocks/>
          </p:cNvGrpSpPr>
          <p:nvPr/>
        </p:nvGrpSpPr>
        <p:grpSpPr bwMode="auto">
          <a:xfrm flipV="1">
            <a:off x="6215063" y="4117975"/>
            <a:ext cx="298450" cy="220663"/>
            <a:chOff x="3606" y="1207"/>
            <a:chExt cx="231" cy="172"/>
          </a:xfrm>
        </p:grpSpPr>
        <p:sp>
          <p:nvSpPr>
            <p:cNvPr id="1543255" name="AutoShape 87"/>
            <p:cNvSpPr>
              <a:spLocks noChangeArrowheads="1"/>
            </p:cNvSpPr>
            <p:nvPr/>
          </p:nvSpPr>
          <p:spPr bwMode="auto">
            <a:xfrm>
              <a:off x="3606" y="1207"/>
              <a:ext cx="231" cy="1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3256" name="Oval 88"/>
            <p:cNvSpPr>
              <a:spLocks noChangeArrowheads="1"/>
            </p:cNvSpPr>
            <p:nvPr/>
          </p:nvSpPr>
          <p:spPr bwMode="auto">
            <a:xfrm>
              <a:off x="3680" y="1288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3257" name="Text Box 89"/>
          <p:cNvSpPr txBox="1">
            <a:spLocks noChangeArrowheads="1"/>
          </p:cNvSpPr>
          <p:nvPr/>
        </p:nvSpPr>
        <p:spPr bwMode="auto">
          <a:xfrm>
            <a:off x="6613525" y="4114800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100" b="1"/>
              <a:t>29</a:t>
            </a:r>
          </a:p>
        </p:txBody>
      </p:sp>
      <p:sp>
        <p:nvSpPr>
          <p:cNvPr id="1543258" name="AutoShape 90"/>
          <p:cNvSpPr>
            <a:spLocks noChangeArrowheads="1"/>
          </p:cNvSpPr>
          <p:nvPr/>
        </p:nvSpPr>
        <p:spPr bwMode="auto">
          <a:xfrm>
            <a:off x="3784600" y="3760788"/>
            <a:ext cx="528638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000"/>
              <a:t>Ι</a:t>
            </a:r>
            <a:endParaRPr lang="en-US" sz="2000"/>
          </a:p>
        </p:txBody>
      </p:sp>
      <p:sp>
        <p:nvSpPr>
          <p:cNvPr id="1543259" name="Text Box 91"/>
          <p:cNvSpPr txBox="1">
            <a:spLocks noChangeArrowheads="1"/>
          </p:cNvSpPr>
          <p:nvPr/>
        </p:nvSpPr>
        <p:spPr bwMode="auto">
          <a:xfrm>
            <a:off x="3568700" y="4445000"/>
            <a:ext cx="885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4.000 pcs.</a:t>
            </a:r>
          </a:p>
        </p:txBody>
      </p:sp>
      <p:grpSp>
        <p:nvGrpSpPr>
          <p:cNvPr id="1543260" name="Group 92"/>
          <p:cNvGrpSpPr>
            <a:grpSpLocks/>
          </p:cNvGrpSpPr>
          <p:nvPr/>
        </p:nvGrpSpPr>
        <p:grpSpPr bwMode="auto">
          <a:xfrm>
            <a:off x="5262563" y="3762375"/>
            <a:ext cx="885825" cy="720725"/>
            <a:chOff x="4053" y="1986"/>
            <a:chExt cx="558" cy="454"/>
          </a:xfrm>
        </p:grpSpPr>
        <p:sp>
          <p:nvSpPr>
            <p:cNvPr id="1543261" name="AutoShape 93"/>
            <p:cNvSpPr>
              <a:spLocks noChangeArrowheads="1"/>
            </p:cNvSpPr>
            <p:nvPr/>
          </p:nvSpPr>
          <p:spPr bwMode="auto">
            <a:xfrm>
              <a:off x="4174" y="1986"/>
              <a:ext cx="333" cy="2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l-GR" sz="2000"/>
                <a:t>Ι</a:t>
              </a:r>
              <a:endParaRPr lang="en-US" sz="2000"/>
            </a:p>
          </p:txBody>
        </p:sp>
        <p:sp>
          <p:nvSpPr>
            <p:cNvPr id="1543262" name="Text Box 94"/>
            <p:cNvSpPr txBox="1">
              <a:spLocks noChangeArrowheads="1"/>
            </p:cNvSpPr>
            <p:nvPr/>
          </p:nvSpPr>
          <p:spPr bwMode="auto">
            <a:xfrm>
              <a:off x="4053" y="2267"/>
              <a:ext cx="5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/>
                <a:t>4.000 pcs.</a:t>
              </a:r>
            </a:p>
          </p:txBody>
        </p:sp>
      </p:grpSp>
      <p:grpSp>
        <p:nvGrpSpPr>
          <p:cNvPr id="1543263" name="Group 95"/>
          <p:cNvGrpSpPr>
            <a:grpSpLocks/>
          </p:cNvGrpSpPr>
          <p:nvPr/>
        </p:nvGrpSpPr>
        <p:grpSpPr bwMode="auto">
          <a:xfrm>
            <a:off x="2012950" y="3740150"/>
            <a:ext cx="885825" cy="720725"/>
            <a:chOff x="4053" y="1986"/>
            <a:chExt cx="558" cy="454"/>
          </a:xfrm>
        </p:grpSpPr>
        <p:sp>
          <p:nvSpPr>
            <p:cNvPr id="1543264" name="AutoShape 96"/>
            <p:cNvSpPr>
              <a:spLocks noChangeArrowheads="1"/>
            </p:cNvSpPr>
            <p:nvPr/>
          </p:nvSpPr>
          <p:spPr bwMode="auto">
            <a:xfrm>
              <a:off x="4174" y="1986"/>
              <a:ext cx="333" cy="2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l-GR" sz="2000"/>
                <a:t>Ι</a:t>
              </a:r>
              <a:endParaRPr lang="en-US" sz="2000"/>
            </a:p>
          </p:txBody>
        </p:sp>
        <p:sp>
          <p:nvSpPr>
            <p:cNvPr id="1543265" name="Text Box 97"/>
            <p:cNvSpPr txBox="1">
              <a:spLocks noChangeArrowheads="1"/>
            </p:cNvSpPr>
            <p:nvPr/>
          </p:nvSpPr>
          <p:spPr bwMode="auto">
            <a:xfrm>
              <a:off x="4053" y="2267"/>
              <a:ext cx="5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/>
                <a:t>6.000 pcs.</a:t>
              </a:r>
            </a:p>
          </p:txBody>
        </p:sp>
      </p:grpSp>
      <p:grpSp>
        <p:nvGrpSpPr>
          <p:cNvPr id="1543266" name="Group 98"/>
          <p:cNvGrpSpPr>
            <a:grpSpLocks/>
          </p:cNvGrpSpPr>
          <p:nvPr/>
        </p:nvGrpSpPr>
        <p:grpSpPr bwMode="auto">
          <a:xfrm>
            <a:off x="6880225" y="3744913"/>
            <a:ext cx="885825" cy="720725"/>
            <a:chOff x="4053" y="1986"/>
            <a:chExt cx="558" cy="454"/>
          </a:xfrm>
        </p:grpSpPr>
        <p:sp>
          <p:nvSpPr>
            <p:cNvPr id="1543267" name="AutoShape 99"/>
            <p:cNvSpPr>
              <a:spLocks noChangeArrowheads="1"/>
            </p:cNvSpPr>
            <p:nvPr/>
          </p:nvSpPr>
          <p:spPr bwMode="auto">
            <a:xfrm>
              <a:off x="4174" y="1986"/>
              <a:ext cx="333" cy="2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l-GR" sz="2000"/>
                <a:t>Ι</a:t>
              </a:r>
              <a:endParaRPr lang="en-US" sz="2000"/>
            </a:p>
          </p:txBody>
        </p:sp>
        <p:sp>
          <p:nvSpPr>
            <p:cNvPr id="1543268" name="Text Box 100"/>
            <p:cNvSpPr txBox="1">
              <a:spLocks noChangeArrowheads="1"/>
            </p:cNvSpPr>
            <p:nvPr/>
          </p:nvSpPr>
          <p:spPr bwMode="auto">
            <a:xfrm>
              <a:off x="4053" y="2267"/>
              <a:ext cx="5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/>
                <a:t>6.000 pcs.</a:t>
              </a:r>
            </a:p>
          </p:txBody>
        </p:sp>
      </p:grpSp>
      <p:sp>
        <p:nvSpPr>
          <p:cNvPr id="1543269" name="Rectangle 101"/>
          <p:cNvSpPr>
            <a:spLocks noChangeArrowheads="1"/>
          </p:cNvSpPr>
          <p:nvPr/>
        </p:nvSpPr>
        <p:spPr bwMode="auto">
          <a:xfrm>
            <a:off x="8027988" y="2481263"/>
            <a:ext cx="822325" cy="5635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270" name="AutoShape 102"/>
          <p:cNvSpPr>
            <a:spLocks noChangeArrowheads="1"/>
          </p:cNvSpPr>
          <p:nvPr/>
        </p:nvSpPr>
        <p:spPr bwMode="auto">
          <a:xfrm>
            <a:off x="8027988" y="2073275"/>
            <a:ext cx="260350" cy="411163"/>
          </a:xfrm>
          <a:prstGeom prst="triangle">
            <a:avLst>
              <a:gd name="adj" fmla="val 6907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271" name="AutoShape 103"/>
          <p:cNvSpPr>
            <a:spLocks noChangeArrowheads="1"/>
          </p:cNvSpPr>
          <p:nvPr/>
        </p:nvSpPr>
        <p:spPr bwMode="auto">
          <a:xfrm>
            <a:off x="8315325" y="2074863"/>
            <a:ext cx="260350" cy="411162"/>
          </a:xfrm>
          <a:prstGeom prst="triangle">
            <a:avLst>
              <a:gd name="adj" fmla="val 6907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272" name="AutoShape 104"/>
          <p:cNvSpPr>
            <a:spLocks noChangeArrowheads="1"/>
          </p:cNvSpPr>
          <p:nvPr/>
        </p:nvSpPr>
        <p:spPr bwMode="auto">
          <a:xfrm>
            <a:off x="8586788" y="2078038"/>
            <a:ext cx="260350" cy="411162"/>
          </a:xfrm>
          <a:prstGeom prst="triangle">
            <a:avLst>
              <a:gd name="adj" fmla="val 6907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273" name="Text Box 105"/>
          <p:cNvSpPr txBox="1">
            <a:spLocks noChangeArrowheads="1"/>
          </p:cNvSpPr>
          <p:nvPr/>
        </p:nvSpPr>
        <p:spPr bwMode="auto">
          <a:xfrm>
            <a:off x="7989888" y="2746375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400"/>
              <a:t>πελάτης</a:t>
            </a:r>
            <a:endParaRPr lang="en-US" sz="1400"/>
          </a:p>
        </p:txBody>
      </p:sp>
      <p:sp>
        <p:nvSpPr>
          <p:cNvPr id="1543274" name="Line 106"/>
          <p:cNvSpPr>
            <a:spLocks noChangeShapeType="1"/>
          </p:cNvSpPr>
          <p:nvPr/>
        </p:nvSpPr>
        <p:spPr bwMode="auto">
          <a:xfrm>
            <a:off x="1865313" y="5046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75" name="Line 107"/>
          <p:cNvSpPr>
            <a:spLocks noChangeShapeType="1"/>
          </p:cNvSpPr>
          <p:nvPr/>
        </p:nvSpPr>
        <p:spPr bwMode="auto">
          <a:xfrm>
            <a:off x="2801938" y="5364163"/>
            <a:ext cx="84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76" name="Line 108"/>
          <p:cNvSpPr>
            <a:spLocks noChangeShapeType="1"/>
          </p:cNvSpPr>
          <p:nvPr/>
        </p:nvSpPr>
        <p:spPr bwMode="auto">
          <a:xfrm>
            <a:off x="3649663" y="5046663"/>
            <a:ext cx="74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77" name="Line 109"/>
          <p:cNvSpPr>
            <a:spLocks noChangeShapeType="1"/>
          </p:cNvSpPr>
          <p:nvPr/>
        </p:nvSpPr>
        <p:spPr bwMode="auto">
          <a:xfrm>
            <a:off x="4406900" y="5356225"/>
            <a:ext cx="84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78" name="Line 110"/>
          <p:cNvSpPr>
            <a:spLocks noChangeShapeType="1"/>
          </p:cNvSpPr>
          <p:nvPr/>
        </p:nvSpPr>
        <p:spPr bwMode="auto">
          <a:xfrm>
            <a:off x="5259388" y="5046663"/>
            <a:ext cx="846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79" name="Line 111"/>
          <p:cNvSpPr>
            <a:spLocks noChangeShapeType="1"/>
          </p:cNvSpPr>
          <p:nvPr/>
        </p:nvSpPr>
        <p:spPr bwMode="auto">
          <a:xfrm>
            <a:off x="6097588" y="5368925"/>
            <a:ext cx="84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80" name="Line 112"/>
          <p:cNvSpPr>
            <a:spLocks noChangeShapeType="1"/>
          </p:cNvSpPr>
          <p:nvPr/>
        </p:nvSpPr>
        <p:spPr bwMode="auto">
          <a:xfrm>
            <a:off x="6940550" y="5046663"/>
            <a:ext cx="76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81" name="Line 113"/>
          <p:cNvSpPr>
            <a:spLocks noChangeShapeType="1"/>
          </p:cNvSpPr>
          <p:nvPr/>
        </p:nvSpPr>
        <p:spPr bwMode="auto">
          <a:xfrm>
            <a:off x="2801938" y="5046663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82" name="Line 114"/>
          <p:cNvSpPr>
            <a:spLocks noChangeShapeType="1"/>
          </p:cNvSpPr>
          <p:nvPr/>
        </p:nvSpPr>
        <p:spPr bwMode="auto">
          <a:xfrm>
            <a:off x="3648075" y="5046663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83" name="Line 115"/>
          <p:cNvSpPr>
            <a:spLocks noChangeShapeType="1"/>
          </p:cNvSpPr>
          <p:nvPr/>
        </p:nvSpPr>
        <p:spPr bwMode="auto">
          <a:xfrm>
            <a:off x="4402138" y="5046663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84" name="Line 116"/>
          <p:cNvSpPr>
            <a:spLocks noChangeShapeType="1"/>
          </p:cNvSpPr>
          <p:nvPr/>
        </p:nvSpPr>
        <p:spPr bwMode="auto">
          <a:xfrm>
            <a:off x="5245100" y="5046663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85" name="Line 117"/>
          <p:cNvSpPr>
            <a:spLocks noChangeShapeType="1"/>
          </p:cNvSpPr>
          <p:nvPr/>
        </p:nvSpPr>
        <p:spPr bwMode="auto">
          <a:xfrm>
            <a:off x="6105525" y="5046663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86" name="Line 118"/>
          <p:cNvSpPr>
            <a:spLocks noChangeShapeType="1"/>
          </p:cNvSpPr>
          <p:nvPr/>
        </p:nvSpPr>
        <p:spPr bwMode="auto">
          <a:xfrm>
            <a:off x="6935788" y="5046663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43287" name="Text Box 119"/>
          <p:cNvSpPr txBox="1">
            <a:spLocks noChangeArrowheads="1"/>
          </p:cNvSpPr>
          <p:nvPr/>
        </p:nvSpPr>
        <p:spPr bwMode="auto">
          <a:xfrm>
            <a:off x="7837488" y="3101975"/>
            <a:ext cx="1190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2.000 pcs./Tag</a:t>
            </a:r>
          </a:p>
        </p:txBody>
      </p:sp>
      <p:sp>
        <p:nvSpPr>
          <p:cNvPr id="1543288" name="Text Box 120"/>
          <p:cNvSpPr txBox="1">
            <a:spLocks noChangeArrowheads="1"/>
          </p:cNvSpPr>
          <p:nvPr/>
        </p:nvSpPr>
        <p:spPr bwMode="auto">
          <a:xfrm>
            <a:off x="1911350" y="4821238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3 </a:t>
            </a:r>
            <a:r>
              <a:rPr lang="el-GR" sz="1200" b="1"/>
              <a:t>μέρες</a:t>
            </a:r>
            <a:r>
              <a:rPr lang="en-US" sz="1200" b="1"/>
              <a:t> </a:t>
            </a:r>
          </a:p>
        </p:txBody>
      </p:sp>
      <p:sp>
        <p:nvSpPr>
          <p:cNvPr id="1543289" name="Text Box 121"/>
          <p:cNvSpPr txBox="1">
            <a:spLocks noChangeArrowheads="1"/>
          </p:cNvSpPr>
          <p:nvPr/>
        </p:nvSpPr>
        <p:spPr bwMode="auto">
          <a:xfrm>
            <a:off x="2905125" y="5148263"/>
            <a:ext cx="676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8 </a:t>
            </a:r>
            <a:r>
              <a:rPr lang="el-GR" sz="1200" b="1"/>
              <a:t>δευτ</a:t>
            </a:r>
            <a:r>
              <a:rPr lang="en-US" sz="1200" b="1"/>
              <a:t>.</a:t>
            </a:r>
          </a:p>
        </p:txBody>
      </p:sp>
      <p:sp>
        <p:nvSpPr>
          <p:cNvPr id="1543290" name="Text Box 122"/>
          <p:cNvSpPr txBox="1">
            <a:spLocks noChangeArrowheads="1"/>
          </p:cNvSpPr>
          <p:nvPr/>
        </p:nvSpPr>
        <p:spPr bwMode="auto">
          <a:xfrm>
            <a:off x="3709988" y="4826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2 </a:t>
            </a:r>
            <a:r>
              <a:rPr lang="el-GR" sz="1200" b="1"/>
              <a:t>μέρες</a:t>
            </a:r>
            <a:r>
              <a:rPr lang="en-US" sz="1200" b="1"/>
              <a:t> </a:t>
            </a:r>
          </a:p>
        </p:txBody>
      </p:sp>
      <p:sp>
        <p:nvSpPr>
          <p:cNvPr id="1543291" name="Text Box 123"/>
          <p:cNvSpPr txBox="1">
            <a:spLocks noChangeArrowheads="1"/>
          </p:cNvSpPr>
          <p:nvPr/>
        </p:nvSpPr>
        <p:spPr bwMode="auto">
          <a:xfrm>
            <a:off x="4484688" y="5135563"/>
            <a:ext cx="755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2,5 </a:t>
            </a:r>
            <a:r>
              <a:rPr lang="el-GR" sz="1200" b="1"/>
              <a:t>λεπ</a:t>
            </a:r>
            <a:r>
              <a:rPr lang="en-US" sz="1200" b="1"/>
              <a:t>.</a:t>
            </a:r>
          </a:p>
        </p:txBody>
      </p:sp>
      <p:sp>
        <p:nvSpPr>
          <p:cNvPr id="1543292" name="Text Box 124"/>
          <p:cNvSpPr txBox="1">
            <a:spLocks noChangeArrowheads="1"/>
          </p:cNvSpPr>
          <p:nvPr/>
        </p:nvSpPr>
        <p:spPr bwMode="auto">
          <a:xfrm>
            <a:off x="5378450" y="48133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2 </a:t>
            </a:r>
            <a:r>
              <a:rPr lang="el-GR" sz="1200" b="1"/>
              <a:t>μέρες</a:t>
            </a:r>
            <a:r>
              <a:rPr lang="en-US" sz="1200" b="1"/>
              <a:t> </a:t>
            </a:r>
          </a:p>
        </p:txBody>
      </p:sp>
      <p:sp>
        <p:nvSpPr>
          <p:cNvPr id="1543293" name="Text Box 125"/>
          <p:cNvSpPr txBox="1">
            <a:spLocks noChangeArrowheads="1"/>
          </p:cNvSpPr>
          <p:nvPr/>
        </p:nvSpPr>
        <p:spPr bwMode="auto">
          <a:xfrm>
            <a:off x="6234113" y="5135563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6 </a:t>
            </a:r>
            <a:r>
              <a:rPr lang="el-GR" sz="1200" b="1"/>
              <a:t>λεπ</a:t>
            </a:r>
            <a:r>
              <a:rPr lang="en-US" sz="1200" b="1"/>
              <a:t>.</a:t>
            </a:r>
          </a:p>
        </p:txBody>
      </p:sp>
      <p:sp>
        <p:nvSpPr>
          <p:cNvPr id="1543294" name="Text Box 126"/>
          <p:cNvSpPr txBox="1">
            <a:spLocks noChangeArrowheads="1"/>
          </p:cNvSpPr>
          <p:nvPr/>
        </p:nvSpPr>
        <p:spPr bwMode="auto">
          <a:xfrm>
            <a:off x="7011988" y="4810125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3 </a:t>
            </a:r>
            <a:r>
              <a:rPr lang="el-GR" sz="1200" b="1"/>
              <a:t>μέρες</a:t>
            </a:r>
            <a:r>
              <a:rPr lang="en-US" sz="1200" b="1"/>
              <a:t> </a:t>
            </a:r>
          </a:p>
        </p:txBody>
      </p:sp>
      <p:sp>
        <p:nvSpPr>
          <p:cNvPr id="1543295" name="Text Box 127"/>
          <p:cNvSpPr txBox="1">
            <a:spLocks noChangeArrowheads="1"/>
          </p:cNvSpPr>
          <p:nvPr/>
        </p:nvSpPr>
        <p:spPr bwMode="auto">
          <a:xfrm>
            <a:off x="3149600" y="6035675"/>
            <a:ext cx="564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ξεκάθαρη εικόνα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του ρεύματος της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Αξίας</a:t>
            </a:r>
            <a:endParaRPr lang="en-US" sz="1600" b="1">
              <a:solidFill>
                <a:srgbClr val="800000"/>
              </a:solidFill>
            </a:endParaRPr>
          </a:p>
        </p:txBody>
      </p:sp>
      <p:sp>
        <p:nvSpPr>
          <p:cNvPr id="1543296" name="Text Box 128"/>
          <p:cNvSpPr txBox="1">
            <a:spLocks noChangeArrowheads="1"/>
          </p:cNvSpPr>
          <p:nvPr/>
        </p:nvSpPr>
        <p:spPr bwMode="auto">
          <a:xfrm>
            <a:off x="7715250" y="4576763"/>
            <a:ext cx="137477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l-GR" sz="1200"/>
              <a:t>Χρόνος προσπέλασης</a:t>
            </a:r>
            <a:endParaRPr lang="en-US" sz="1200"/>
          </a:p>
          <a:p>
            <a:pPr algn="ctr" eaLnBrk="1" hangingPunct="1"/>
            <a:r>
              <a:rPr lang="en-US" sz="1200"/>
              <a:t>= 10 </a:t>
            </a:r>
            <a:r>
              <a:rPr lang="el-GR" sz="1200"/>
              <a:t>μέρες</a:t>
            </a:r>
            <a:endParaRPr lang="en-US" sz="1200"/>
          </a:p>
        </p:txBody>
      </p:sp>
      <p:sp>
        <p:nvSpPr>
          <p:cNvPr id="1543297" name="Text Box 129"/>
          <p:cNvSpPr txBox="1">
            <a:spLocks noChangeArrowheads="1"/>
          </p:cNvSpPr>
          <p:nvPr/>
        </p:nvSpPr>
        <p:spPr bwMode="auto">
          <a:xfrm>
            <a:off x="7769225" y="5224463"/>
            <a:ext cx="137477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l-GR" sz="1200"/>
              <a:t>Χρόνος προστιθέμενης αξίας</a:t>
            </a:r>
            <a:r>
              <a:rPr lang="en-US" sz="1200"/>
              <a:t>=8,7 min</a:t>
            </a:r>
          </a:p>
        </p:txBody>
      </p:sp>
      <p:grpSp>
        <p:nvGrpSpPr>
          <p:cNvPr id="1543298" name="Group 130"/>
          <p:cNvGrpSpPr>
            <a:grpSpLocks/>
          </p:cNvGrpSpPr>
          <p:nvPr/>
        </p:nvGrpSpPr>
        <p:grpSpPr bwMode="auto">
          <a:xfrm rot="-2345915">
            <a:off x="7035800" y="3060700"/>
            <a:ext cx="571500" cy="342900"/>
            <a:chOff x="1848" y="904"/>
            <a:chExt cx="360" cy="216"/>
          </a:xfrm>
        </p:grpSpPr>
        <p:sp>
          <p:nvSpPr>
            <p:cNvPr id="1543299" name="Rectangle 131"/>
            <p:cNvSpPr>
              <a:spLocks noChangeArrowheads="1"/>
            </p:cNvSpPr>
            <p:nvPr/>
          </p:nvSpPr>
          <p:spPr bwMode="auto">
            <a:xfrm>
              <a:off x="1848" y="904"/>
              <a:ext cx="248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3300" name="Rectangle 132"/>
            <p:cNvSpPr>
              <a:spLocks noChangeArrowheads="1"/>
            </p:cNvSpPr>
            <p:nvPr/>
          </p:nvSpPr>
          <p:spPr bwMode="auto">
            <a:xfrm>
              <a:off x="2096" y="952"/>
              <a:ext cx="112" cy="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3301" name="Line 133"/>
            <p:cNvSpPr>
              <a:spLocks noChangeShapeType="1"/>
            </p:cNvSpPr>
            <p:nvPr/>
          </p:nvSpPr>
          <p:spPr bwMode="auto">
            <a:xfrm flipH="1" flipV="1">
              <a:off x="2136" y="912"/>
              <a:ext cx="7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3302" name="Oval 134"/>
            <p:cNvSpPr>
              <a:spLocks noChangeArrowheads="1"/>
            </p:cNvSpPr>
            <p:nvPr/>
          </p:nvSpPr>
          <p:spPr bwMode="auto">
            <a:xfrm>
              <a:off x="1888" y="1040"/>
              <a:ext cx="9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3303" name="Oval 135"/>
            <p:cNvSpPr>
              <a:spLocks noChangeArrowheads="1"/>
            </p:cNvSpPr>
            <p:nvPr/>
          </p:nvSpPr>
          <p:spPr bwMode="auto">
            <a:xfrm>
              <a:off x="2104" y="1040"/>
              <a:ext cx="9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543304" name="AutoShape 136"/>
          <p:cNvSpPr>
            <a:spLocks noChangeArrowheads="1"/>
          </p:cNvSpPr>
          <p:nvPr/>
        </p:nvSpPr>
        <p:spPr bwMode="auto">
          <a:xfrm rot="-2285007">
            <a:off x="7048500" y="3241675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543305" name="Rectangle 137"/>
          <p:cNvSpPr>
            <a:spLocks noChangeArrowheads="1"/>
          </p:cNvSpPr>
          <p:nvPr/>
        </p:nvSpPr>
        <p:spPr bwMode="auto">
          <a:xfrm>
            <a:off x="4622800" y="1257300"/>
            <a:ext cx="1066800" cy="495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543306" name="Rectangle 138"/>
          <p:cNvSpPr>
            <a:spLocks noChangeArrowheads="1"/>
          </p:cNvSpPr>
          <p:nvPr/>
        </p:nvSpPr>
        <p:spPr bwMode="auto">
          <a:xfrm>
            <a:off x="4622800" y="881063"/>
            <a:ext cx="10668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000" b="1"/>
              <a:t>Προγραμματισμός</a:t>
            </a:r>
            <a:endParaRPr lang="en-US" sz="1000" b="1"/>
          </a:p>
        </p:txBody>
      </p:sp>
      <p:sp>
        <p:nvSpPr>
          <p:cNvPr id="1543307" name="Rectangle 139"/>
          <p:cNvSpPr>
            <a:spLocks noChangeArrowheads="1"/>
          </p:cNvSpPr>
          <p:nvPr/>
        </p:nvSpPr>
        <p:spPr bwMode="auto">
          <a:xfrm>
            <a:off x="7023100" y="1308100"/>
            <a:ext cx="914400" cy="495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543308" name="Rectangle 140"/>
          <p:cNvSpPr>
            <a:spLocks noChangeArrowheads="1"/>
          </p:cNvSpPr>
          <p:nvPr/>
        </p:nvSpPr>
        <p:spPr bwMode="auto">
          <a:xfrm>
            <a:off x="7023100" y="1038225"/>
            <a:ext cx="914400" cy="27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100" b="1"/>
              <a:t>Πωλήσεις</a:t>
            </a:r>
            <a:endParaRPr lang="en-US" sz="1100" b="1"/>
          </a:p>
        </p:txBody>
      </p:sp>
      <p:sp>
        <p:nvSpPr>
          <p:cNvPr id="1543309" name="Rectangle 141"/>
          <p:cNvSpPr>
            <a:spLocks noChangeArrowheads="1"/>
          </p:cNvSpPr>
          <p:nvPr/>
        </p:nvSpPr>
        <p:spPr bwMode="auto">
          <a:xfrm>
            <a:off x="2008188" y="1770063"/>
            <a:ext cx="822325" cy="5635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310" name="AutoShape 142"/>
          <p:cNvSpPr>
            <a:spLocks noChangeArrowheads="1"/>
          </p:cNvSpPr>
          <p:nvPr/>
        </p:nvSpPr>
        <p:spPr bwMode="auto">
          <a:xfrm>
            <a:off x="2008188" y="1362075"/>
            <a:ext cx="260350" cy="411163"/>
          </a:xfrm>
          <a:prstGeom prst="triangle">
            <a:avLst>
              <a:gd name="adj" fmla="val 6907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311" name="AutoShape 143"/>
          <p:cNvSpPr>
            <a:spLocks noChangeArrowheads="1"/>
          </p:cNvSpPr>
          <p:nvPr/>
        </p:nvSpPr>
        <p:spPr bwMode="auto">
          <a:xfrm>
            <a:off x="2295525" y="1363663"/>
            <a:ext cx="260350" cy="411162"/>
          </a:xfrm>
          <a:prstGeom prst="triangle">
            <a:avLst>
              <a:gd name="adj" fmla="val 6907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312" name="AutoShape 144"/>
          <p:cNvSpPr>
            <a:spLocks noChangeArrowheads="1"/>
          </p:cNvSpPr>
          <p:nvPr/>
        </p:nvSpPr>
        <p:spPr bwMode="auto">
          <a:xfrm>
            <a:off x="2566988" y="1366838"/>
            <a:ext cx="260350" cy="411162"/>
          </a:xfrm>
          <a:prstGeom prst="triangle">
            <a:avLst>
              <a:gd name="adj" fmla="val 6907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3313" name="Text Box 145"/>
          <p:cNvSpPr txBox="1">
            <a:spLocks noChangeArrowheads="1"/>
          </p:cNvSpPr>
          <p:nvPr/>
        </p:nvSpPr>
        <p:spPr bwMode="auto">
          <a:xfrm>
            <a:off x="1944688" y="2082800"/>
            <a:ext cx="992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000" b="1"/>
              <a:t>Προμηθευτής</a:t>
            </a:r>
            <a:endParaRPr lang="en-US" sz="1000" b="1"/>
          </a:p>
        </p:txBody>
      </p:sp>
      <p:sp>
        <p:nvSpPr>
          <p:cNvPr id="1543314" name="Line 146"/>
          <p:cNvSpPr>
            <a:spLocks noChangeShapeType="1"/>
          </p:cNvSpPr>
          <p:nvPr/>
        </p:nvSpPr>
        <p:spPr bwMode="auto">
          <a:xfrm flipH="1">
            <a:off x="3200400" y="1752600"/>
            <a:ext cx="1600200" cy="1549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43315" name="Line 147"/>
          <p:cNvSpPr>
            <a:spLocks noChangeShapeType="1"/>
          </p:cNvSpPr>
          <p:nvPr/>
        </p:nvSpPr>
        <p:spPr bwMode="auto">
          <a:xfrm>
            <a:off x="4800600" y="1752600"/>
            <a:ext cx="76200" cy="1536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43316" name="Line 148"/>
          <p:cNvSpPr>
            <a:spLocks noChangeShapeType="1"/>
          </p:cNvSpPr>
          <p:nvPr/>
        </p:nvSpPr>
        <p:spPr bwMode="auto">
          <a:xfrm>
            <a:off x="4800600" y="1752600"/>
            <a:ext cx="1651000" cy="157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43317" name="Text Box 149"/>
          <p:cNvSpPr txBox="1">
            <a:spLocks noChangeArrowheads="1"/>
          </p:cNvSpPr>
          <p:nvPr/>
        </p:nvSpPr>
        <p:spPr bwMode="auto">
          <a:xfrm>
            <a:off x="4430713" y="1887538"/>
            <a:ext cx="1296987" cy="266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000" b="1"/>
              <a:t>Πλάνο εβδομάδος</a:t>
            </a:r>
            <a:endParaRPr lang="en-US" sz="1000" b="1"/>
          </a:p>
        </p:txBody>
      </p:sp>
      <p:grpSp>
        <p:nvGrpSpPr>
          <p:cNvPr id="1543318" name="Group 150"/>
          <p:cNvGrpSpPr>
            <a:grpSpLocks/>
          </p:cNvGrpSpPr>
          <p:nvPr/>
        </p:nvGrpSpPr>
        <p:grpSpPr bwMode="auto">
          <a:xfrm flipH="1">
            <a:off x="5715000" y="1384300"/>
            <a:ext cx="1282700" cy="203200"/>
            <a:chOff x="3432" y="1336"/>
            <a:chExt cx="1120" cy="136"/>
          </a:xfrm>
        </p:grpSpPr>
        <p:sp>
          <p:nvSpPr>
            <p:cNvPr id="1543319" name="Line 151"/>
            <p:cNvSpPr>
              <a:spLocks noChangeShapeType="1"/>
            </p:cNvSpPr>
            <p:nvPr/>
          </p:nvSpPr>
          <p:spPr bwMode="auto">
            <a:xfrm flipV="1">
              <a:off x="3752" y="1336"/>
              <a:ext cx="800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3320" name="Line 152"/>
            <p:cNvSpPr>
              <a:spLocks noChangeShapeType="1"/>
            </p:cNvSpPr>
            <p:nvPr/>
          </p:nvSpPr>
          <p:spPr bwMode="auto">
            <a:xfrm>
              <a:off x="3752" y="1360"/>
              <a:ext cx="12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3321" name="Line 153"/>
            <p:cNvSpPr>
              <a:spLocks noChangeShapeType="1"/>
            </p:cNvSpPr>
            <p:nvPr/>
          </p:nvSpPr>
          <p:spPr bwMode="auto">
            <a:xfrm flipH="1">
              <a:off x="3432" y="1456"/>
              <a:ext cx="448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</p:grpSp>
      <p:sp>
        <p:nvSpPr>
          <p:cNvPr id="1543322" name="Text Box 154"/>
          <p:cNvSpPr txBox="1">
            <a:spLocks noChangeArrowheads="1"/>
          </p:cNvSpPr>
          <p:nvPr/>
        </p:nvSpPr>
        <p:spPr bwMode="auto">
          <a:xfrm>
            <a:off x="6030913" y="947738"/>
            <a:ext cx="836612" cy="4191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000" b="1"/>
              <a:t>Καθαρή </a:t>
            </a:r>
          </a:p>
          <a:p>
            <a:r>
              <a:rPr lang="el-GR" sz="1000" b="1"/>
              <a:t>πρόβλεψη</a:t>
            </a:r>
            <a:endParaRPr lang="en-US" sz="1000" b="1"/>
          </a:p>
        </p:txBody>
      </p:sp>
      <p:grpSp>
        <p:nvGrpSpPr>
          <p:cNvPr id="1543323" name="Group 155"/>
          <p:cNvGrpSpPr>
            <a:grpSpLocks/>
          </p:cNvGrpSpPr>
          <p:nvPr/>
        </p:nvGrpSpPr>
        <p:grpSpPr bwMode="auto">
          <a:xfrm rot="19827312" flipH="1">
            <a:off x="2794000" y="1422400"/>
            <a:ext cx="1812925" cy="215900"/>
            <a:chOff x="3432" y="1336"/>
            <a:chExt cx="1120" cy="136"/>
          </a:xfrm>
        </p:grpSpPr>
        <p:sp>
          <p:nvSpPr>
            <p:cNvPr id="1543324" name="Line 156"/>
            <p:cNvSpPr>
              <a:spLocks noChangeShapeType="1"/>
            </p:cNvSpPr>
            <p:nvPr/>
          </p:nvSpPr>
          <p:spPr bwMode="auto">
            <a:xfrm flipV="1">
              <a:off x="3752" y="1336"/>
              <a:ext cx="800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3325" name="Line 157"/>
            <p:cNvSpPr>
              <a:spLocks noChangeShapeType="1"/>
            </p:cNvSpPr>
            <p:nvPr/>
          </p:nvSpPr>
          <p:spPr bwMode="auto">
            <a:xfrm>
              <a:off x="3752" y="1360"/>
              <a:ext cx="12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3326" name="Line 158"/>
            <p:cNvSpPr>
              <a:spLocks noChangeShapeType="1"/>
            </p:cNvSpPr>
            <p:nvPr/>
          </p:nvSpPr>
          <p:spPr bwMode="auto">
            <a:xfrm flipH="1">
              <a:off x="3432" y="1456"/>
              <a:ext cx="448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</p:grpSp>
      <p:sp>
        <p:nvSpPr>
          <p:cNvPr id="1543327" name="Text Box 159"/>
          <p:cNvSpPr txBox="1">
            <a:spLocks noChangeArrowheads="1"/>
          </p:cNvSpPr>
          <p:nvPr/>
        </p:nvSpPr>
        <p:spPr bwMode="auto">
          <a:xfrm>
            <a:off x="2932113" y="1303338"/>
            <a:ext cx="1014412" cy="4191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000" b="1"/>
              <a:t>Εβδομαδιαία </a:t>
            </a:r>
          </a:p>
          <a:p>
            <a:r>
              <a:rPr lang="el-GR" sz="1000" b="1"/>
              <a:t>παραγγελία</a:t>
            </a:r>
            <a:endParaRPr lang="en-US" sz="1000" b="1"/>
          </a:p>
        </p:txBody>
      </p:sp>
      <p:grpSp>
        <p:nvGrpSpPr>
          <p:cNvPr id="1543328" name="Group 160"/>
          <p:cNvGrpSpPr>
            <a:grpSpLocks/>
          </p:cNvGrpSpPr>
          <p:nvPr/>
        </p:nvGrpSpPr>
        <p:grpSpPr bwMode="auto">
          <a:xfrm rot="5279035">
            <a:off x="2286000" y="2633663"/>
            <a:ext cx="571500" cy="342900"/>
            <a:chOff x="1848" y="904"/>
            <a:chExt cx="360" cy="216"/>
          </a:xfrm>
        </p:grpSpPr>
        <p:sp>
          <p:nvSpPr>
            <p:cNvPr id="1543329" name="Rectangle 161"/>
            <p:cNvSpPr>
              <a:spLocks noChangeArrowheads="1"/>
            </p:cNvSpPr>
            <p:nvPr/>
          </p:nvSpPr>
          <p:spPr bwMode="auto">
            <a:xfrm>
              <a:off x="1848" y="904"/>
              <a:ext cx="248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3330" name="Rectangle 162"/>
            <p:cNvSpPr>
              <a:spLocks noChangeArrowheads="1"/>
            </p:cNvSpPr>
            <p:nvPr/>
          </p:nvSpPr>
          <p:spPr bwMode="auto">
            <a:xfrm>
              <a:off x="2096" y="952"/>
              <a:ext cx="112" cy="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3331" name="Line 163"/>
            <p:cNvSpPr>
              <a:spLocks noChangeShapeType="1"/>
            </p:cNvSpPr>
            <p:nvPr/>
          </p:nvSpPr>
          <p:spPr bwMode="auto">
            <a:xfrm flipH="1" flipV="1">
              <a:off x="2136" y="912"/>
              <a:ext cx="7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3332" name="Oval 164"/>
            <p:cNvSpPr>
              <a:spLocks noChangeArrowheads="1"/>
            </p:cNvSpPr>
            <p:nvPr/>
          </p:nvSpPr>
          <p:spPr bwMode="auto">
            <a:xfrm>
              <a:off x="1888" y="1040"/>
              <a:ext cx="9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3333" name="Oval 165"/>
            <p:cNvSpPr>
              <a:spLocks noChangeArrowheads="1"/>
            </p:cNvSpPr>
            <p:nvPr/>
          </p:nvSpPr>
          <p:spPr bwMode="auto">
            <a:xfrm>
              <a:off x="2104" y="1040"/>
              <a:ext cx="9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543334" name="AutoShape 166"/>
          <p:cNvSpPr>
            <a:spLocks noChangeArrowheads="1"/>
          </p:cNvSpPr>
          <p:nvPr/>
        </p:nvSpPr>
        <p:spPr bwMode="auto">
          <a:xfrm rot="5400000">
            <a:off x="1686719" y="2893219"/>
            <a:ext cx="1306512" cy="273050"/>
          </a:xfrm>
          <a:prstGeom prst="rightArrow">
            <a:avLst>
              <a:gd name="adj1" fmla="val 50000"/>
              <a:gd name="adj2" fmla="val 1196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543335" name="Text Box 167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Line 2"/>
          <p:cNvSpPr>
            <a:spLocks noChangeShapeType="1"/>
          </p:cNvSpPr>
          <p:nvPr/>
        </p:nvSpPr>
        <p:spPr bwMode="auto">
          <a:xfrm>
            <a:off x="5086350" y="2095500"/>
            <a:ext cx="1362075" cy="20002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45219" name="Line 3"/>
          <p:cNvSpPr>
            <a:spLocks noChangeShapeType="1"/>
          </p:cNvSpPr>
          <p:nvPr/>
        </p:nvSpPr>
        <p:spPr bwMode="auto">
          <a:xfrm>
            <a:off x="5086350" y="2066925"/>
            <a:ext cx="1362075" cy="990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45220" name="Line 4"/>
          <p:cNvSpPr>
            <a:spLocks noChangeShapeType="1"/>
          </p:cNvSpPr>
          <p:nvPr/>
        </p:nvSpPr>
        <p:spPr bwMode="auto">
          <a:xfrm>
            <a:off x="5086350" y="2076450"/>
            <a:ext cx="9525" cy="19621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45221" name="Line 5"/>
          <p:cNvSpPr>
            <a:spLocks noChangeShapeType="1"/>
          </p:cNvSpPr>
          <p:nvPr/>
        </p:nvSpPr>
        <p:spPr bwMode="auto">
          <a:xfrm flipH="1">
            <a:off x="3238500" y="2057400"/>
            <a:ext cx="1866900" cy="18954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45222" name="AutoShape 6" descr="Große Schachfelder"/>
          <p:cNvSpPr>
            <a:spLocks noChangeArrowheads="1"/>
          </p:cNvSpPr>
          <p:nvPr/>
        </p:nvSpPr>
        <p:spPr bwMode="auto">
          <a:xfrm rot="-2767390">
            <a:off x="5822950" y="3992563"/>
            <a:ext cx="744538" cy="144462"/>
          </a:xfrm>
          <a:prstGeom prst="rightArrow">
            <a:avLst>
              <a:gd name="adj1" fmla="val 50000"/>
              <a:gd name="adj2" fmla="val 128847"/>
            </a:avLst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5223" name="Text Box 7"/>
          <p:cNvSpPr txBox="1">
            <a:spLocks noChangeArrowheads="1"/>
          </p:cNvSpPr>
          <p:nvPr/>
        </p:nvSpPr>
        <p:spPr bwMode="auto">
          <a:xfrm>
            <a:off x="2028825" y="0"/>
            <a:ext cx="6634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NEOSET</a:t>
            </a:r>
            <a:r>
              <a:rPr lang="en-US">
                <a:solidFill>
                  <a:srgbClr val="990000"/>
                </a:solidFill>
              </a:rPr>
              <a:t> </a:t>
            </a:r>
          </a:p>
          <a:p>
            <a:pPr algn="r"/>
            <a:r>
              <a:rPr lang="en-US">
                <a:solidFill>
                  <a:srgbClr val="990000"/>
                </a:solidFill>
              </a:rPr>
              <a:t>“</a:t>
            </a:r>
            <a:r>
              <a:rPr lang="el-GR">
                <a:solidFill>
                  <a:srgbClr val="990000"/>
                </a:solidFill>
              </a:rPr>
              <a:t>αποτύπωση ρεύματος της αξίας</a:t>
            </a:r>
            <a:r>
              <a:rPr lang="en-US">
                <a:solidFill>
                  <a:srgbClr val="990000"/>
                </a:solidFill>
              </a:rPr>
              <a:t>”</a:t>
            </a:r>
            <a:endParaRPr lang="en-US" sz="2000" b="1">
              <a:solidFill>
                <a:srgbClr val="990000"/>
              </a:solidFill>
            </a:endParaRPr>
          </a:p>
        </p:txBody>
      </p:sp>
      <p:sp>
        <p:nvSpPr>
          <p:cNvPr id="1545224" name="Text Box 8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45225" name="Object 9"/>
          <p:cNvGraphicFramePr>
            <a:graphicFrameLocks noChangeAspect="1"/>
          </p:cNvGraphicFramePr>
          <p:nvPr/>
        </p:nvGraphicFramePr>
        <p:xfrm>
          <a:off x="1965325" y="1958975"/>
          <a:ext cx="8572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90" name="Visio" r:id="rId4" imgW="1226403" imgH="883444" progId="Visio.Drawing.11">
                  <p:embed/>
                </p:oleObj>
              </mc:Choice>
              <mc:Fallback>
                <p:oleObj name="Visio" r:id="rId4" imgW="1226403" imgH="883444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1958975"/>
                        <a:ext cx="85725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45226" name="Group 10"/>
          <p:cNvGrpSpPr>
            <a:grpSpLocks/>
          </p:cNvGrpSpPr>
          <p:nvPr/>
        </p:nvGrpSpPr>
        <p:grpSpPr bwMode="auto">
          <a:xfrm rot="5279035">
            <a:off x="2349500" y="2954338"/>
            <a:ext cx="571500" cy="342900"/>
            <a:chOff x="1848" y="904"/>
            <a:chExt cx="360" cy="216"/>
          </a:xfrm>
        </p:grpSpPr>
        <p:sp>
          <p:nvSpPr>
            <p:cNvPr id="1545227" name="Rectangle 11"/>
            <p:cNvSpPr>
              <a:spLocks noChangeArrowheads="1"/>
            </p:cNvSpPr>
            <p:nvPr/>
          </p:nvSpPr>
          <p:spPr bwMode="auto">
            <a:xfrm>
              <a:off x="1848" y="904"/>
              <a:ext cx="248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5228" name="Rectangle 12"/>
            <p:cNvSpPr>
              <a:spLocks noChangeArrowheads="1"/>
            </p:cNvSpPr>
            <p:nvPr/>
          </p:nvSpPr>
          <p:spPr bwMode="auto">
            <a:xfrm>
              <a:off x="2096" y="952"/>
              <a:ext cx="112" cy="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5229" name="Line 13"/>
            <p:cNvSpPr>
              <a:spLocks noChangeShapeType="1"/>
            </p:cNvSpPr>
            <p:nvPr/>
          </p:nvSpPr>
          <p:spPr bwMode="auto">
            <a:xfrm flipH="1" flipV="1">
              <a:off x="2136" y="912"/>
              <a:ext cx="7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5230" name="Oval 14"/>
            <p:cNvSpPr>
              <a:spLocks noChangeArrowheads="1"/>
            </p:cNvSpPr>
            <p:nvPr/>
          </p:nvSpPr>
          <p:spPr bwMode="auto">
            <a:xfrm>
              <a:off x="1888" y="1040"/>
              <a:ext cx="9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1545231" name="Oval 15"/>
            <p:cNvSpPr>
              <a:spLocks noChangeArrowheads="1"/>
            </p:cNvSpPr>
            <p:nvPr/>
          </p:nvSpPr>
          <p:spPr bwMode="auto">
            <a:xfrm>
              <a:off x="2104" y="1040"/>
              <a:ext cx="96" cy="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545232" name="AutoShape 16"/>
          <p:cNvSpPr>
            <a:spLocks noChangeArrowheads="1"/>
          </p:cNvSpPr>
          <p:nvPr/>
        </p:nvSpPr>
        <p:spPr bwMode="auto">
          <a:xfrm rot="5400000">
            <a:off x="1750219" y="3213894"/>
            <a:ext cx="1306512" cy="273050"/>
          </a:xfrm>
          <a:prstGeom prst="rightArrow">
            <a:avLst>
              <a:gd name="adj1" fmla="val 50000"/>
              <a:gd name="adj2" fmla="val 1196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1545233" name="Group 17"/>
          <p:cNvGrpSpPr>
            <a:grpSpLocks/>
          </p:cNvGrpSpPr>
          <p:nvPr/>
        </p:nvGrpSpPr>
        <p:grpSpPr bwMode="auto">
          <a:xfrm>
            <a:off x="2836863" y="4011613"/>
            <a:ext cx="866775" cy="957262"/>
            <a:chOff x="576" y="664"/>
            <a:chExt cx="528" cy="584"/>
          </a:xfrm>
        </p:grpSpPr>
        <p:grpSp>
          <p:nvGrpSpPr>
            <p:cNvPr id="1545234" name="Group 18"/>
            <p:cNvGrpSpPr>
              <a:grpSpLocks/>
            </p:cNvGrpSpPr>
            <p:nvPr/>
          </p:nvGrpSpPr>
          <p:grpSpPr bwMode="auto">
            <a:xfrm>
              <a:off x="576" y="808"/>
              <a:ext cx="528" cy="440"/>
              <a:chOff x="576" y="808"/>
              <a:chExt cx="528" cy="440"/>
            </a:xfrm>
          </p:grpSpPr>
          <p:sp>
            <p:nvSpPr>
              <p:cNvPr id="1545235" name="Line 19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36" name="Line 20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37" name="Line 21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38" name="Line 22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239" name="Group 23"/>
            <p:cNvGrpSpPr>
              <a:grpSpLocks/>
            </p:cNvGrpSpPr>
            <p:nvPr/>
          </p:nvGrpSpPr>
          <p:grpSpPr bwMode="auto">
            <a:xfrm>
              <a:off x="576" y="808"/>
              <a:ext cx="528" cy="144"/>
              <a:chOff x="576" y="808"/>
              <a:chExt cx="528" cy="440"/>
            </a:xfrm>
          </p:grpSpPr>
          <p:sp>
            <p:nvSpPr>
              <p:cNvPr id="1545240" name="Line 24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41" name="Line 25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42" name="Line 26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43" name="Line 27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244" name="Group 28"/>
            <p:cNvGrpSpPr>
              <a:grpSpLocks/>
            </p:cNvGrpSpPr>
            <p:nvPr/>
          </p:nvGrpSpPr>
          <p:grpSpPr bwMode="auto">
            <a:xfrm>
              <a:off x="576" y="952"/>
              <a:ext cx="528" cy="144"/>
              <a:chOff x="576" y="808"/>
              <a:chExt cx="528" cy="440"/>
            </a:xfrm>
          </p:grpSpPr>
          <p:sp>
            <p:nvSpPr>
              <p:cNvPr id="1545245" name="Line 29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46" name="Line 30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47" name="Line 31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48" name="Line 32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249" name="Group 33"/>
            <p:cNvGrpSpPr>
              <a:grpSpLocks/>
            </p:cNvGrpSpPr>
            <p:nvPr/>
          </p:nvGrpSpPr>
          <p:grpSpPr bwMode="auto">
            <a:xfrm>
              <a:off x="576" y="664"/>
              <a:ext cx="528" cy="144"/>
              <a:chOff x="576" y="808"/>
              <a:chExt cx="528" cy="440"/>
            </a:xfrm>
          </p:grpSpPr>
          <p:sp>
            <p:nvSpPr>
              <p:cNvPr id="1545250" name="Line 34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51" name="Line 35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52" name="Line 36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53" name="Line 37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545254" name="Text Box 38"/>
          <p:cNvSpPr txBox="1">
            <a:spLocks noChangeArrowheads="1"/>
          </p:cNvSpPr>
          <p:nvPr/>
        </p:nvSpPr>
        <p:spPr bwMode="auto">
          <a:xfrm>
            <a:off x="2795588" y="4037013"/>
            <a:ext cx="949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sz="900" b="1">
                <a:solidFill>
                  <a:srgbClr val="000000"/>
                </a:solidFill>
              </a:rPr>
              <a:t>Κοπή Φύλλου</a:t>
            </a:r>
            <a:endParaRPr lang="en-US" sz="900" b="1"/>
          </a:p>
        </p:txBody>
      </p:sp>
      <p:sp>
        <p:nvSpPr>
          <p:cNvPr id="1545255" name="Text Box 39"/>
          <p:cNvSpPr txBox="1">
            <a:spLocks noChangeArrowheads="1"/>
          </p:cNvSpPr>
          <p:nvPr/>
        </p:nvSpPr>
        <p:spPr bwMode="auto">
          <a:xfrm>
            <a:off x="2955925" y="4264025"/>
            <a:ext cx="525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AT </a:t>
            </a:r>
            <a:r>
              <a:rPr lang="el-GR" sz="1100" b="1">
                <a:solidFill>
                  <a:srgbClr val="000000"/>
                </a:solidFill>
              </a:rPr>
              <a:t>8</a:t>
            </a:r>
            <a:r>
              <a:rPr lang="en-US" sz="1100" b="1">
                <a:solidFill>
                  <a:srgbClr val="000000"/>
                </a:solidFill>
              </a:rPr>
              <a:t>‘</a:t>
            </a:r>
            <a:endParaRPr lang="en-US" sz="1100" b="1"/>
          </a:p>
        </p:txBody>
      </p:sp>
      <p:sp>
        <p:nvSpPr>
          <p:cNvPr id="1545256" name="Text Box 40"/>
          <p:cNvSpPr txBox="1">
            <a:spLocks noChangeArrowheads="1"/>
          </p:cNvSpPr>
          <p:nvPr/>
        </p:nvSpPr>
        <p:spPr bwMode="auto">
          <a:xfrm>
            <a:off x="2963863" y="4505325"/>
            <a:ext cx="765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R/T 2,5 h</a:t>
            </a:r>
            <a:endParaRPr lang="en-US" sz="1100" b="1"/>
          </a:p>
        </p:txBody>
      </p:sp>
      <p:grpSp>
        <p:nvGrpSpPr>
          <p:cNvPr id="1545257" name="Group 41"/>
          <p:cNvGrpSpPr>
            <a:grpSpLocks/>
          </p:cNvGrpSpPr>
          <p:nvPr/>
        </p:nvGrpSpPr>
        <p:grpSpPr bwMode="auto">
          <a:xfrm flipV="1">
            <a:off x="2921000" y="4733925"/>
            <a:ext cx="296863" cy="219075"/>
            <a:chOff x="3606" y="1207"/>
            <a:chExt cx="231" cy="172"/>
          </a:xfrm>
        </p:grpSpPr>
        <p:sp>
          <p:nvSpPr>
            <p:cNvPr id="1545258" name="AutoShape 42"/>
            <p:cNvSpPr>
              <a:spLocks noChangeArrowheads="1"/>
            </p:cNvSpPr>
            <p:nvPr/>
          </p:nvSpPr>
          <p:spPr bwMode="auto">
            <a:xfrm>
              <a:off x="3606" y="1207"/>
              <a:ext cx="231" cy="1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5259" name="Oval 43"/>
            <p:cNvSpPr>
              <a:spLocks noChangeArrowheads="1"/>
            </p:cNvSpPr>
            <p:nvPr/>
          </p:nvSpPr>
          <p:spPr bwMode="auto">
            <a:xfrm>
              <a:off x="3680" y="1288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5260" name="Text Box 44"/>
          <p:cNvSpPr txBox="1">
            <a:spLocks noChangeArrowheads="1"/>
          </p:cNvSpPr>
          <p:nvPr/>
        </p:nvSpPr>
        <p:spPr bwMode="auto">
          <a:xfrm>
            <a:off x="3317875" y="4727575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100" b="1"/>
              <a:t>1</a:t>
            </a:r>
          </a:p>
        </p:txBody>
      </p:sp>
      <p:sp>
        <p:nvSpPr>
          <p:cNvPr id="1545261" name="AutoShape 45" descr="Große Schachfelder"/>
          <p:cNvSpPr>
            <a:spLocks noChangeArrowheads="1"/>
          </p:cNvSpPr>
          <p:nvPr/>
        </p:nvSpPr>
        <p:spPr bwMode="auto">
          <a:xfrm>
            <a:off x="3698875" y="4373563"/>
            <a:ext cx="925513" cy="134937"/>
          </a:xfrm>
          <a:prstGeom prst="rightArrow">
            <a:avLst>
              <a:gd name="adj1" fmla="val 50000"/>
              <a:gd name="adj2" fmla="val 171471"/>
            </a:avLst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545262" name="Group 46"/>
          <p:cNvGrpSpPr>
            <a:grpSpLocks/>
          </p:cNvGrpSpPr>
          <p:nvPr/>
        </p:nvGrpSpPr>
        <p:grpSpPr bwMode="auto">
          <a:xfrm>
            <a:off x="4640263" y="4046538"/>
            <a:ext cx="868362" cy="957262"/>
            <a:chOff x="576" y="664"/>
            <a:chExt cx="528" cy="584"/>
          </a:xfrm>
        </p:grpSpPr>
        <p:grpSp>
          <p:nvGrpSpPr>
            <p:cNvPr id="1545263" name="Group 47"/>
            <p:cNvGrpSpPr>
              <a:grpSpLocks/>
            </p:cNvGrpSpPr>
            <p:nvPr/>
          </p:nvGrpSpPr>
          <p:grpSpPr bwMode="auto">
            <a:xfrm>
              <a:off x="576" y="808"/>
              <a:ext cx="528" cy="440"/>
              <a:chOff x="576" y="808"/>
              <a:chExt cx="528" cy="440"/>
            </a:xfrm>
          </p:grpSpPr>
          <p:sp>
            <p:nvSpPr>
              <p:cNvPr id="1545264" name="Line 48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65" name="Line 49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66" name="Line 50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67" name="Line 51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268" name="Group 52"/>
            <p:cNvGrpSpPr>
              <a:grpSpLocks/>
            </p:cNvGrpSpPr>
            <p:nvPr/>
          </p:nvGrpSpPr>
          <p:grpSpPr bwMode="auto">
            <a:xfrm>
              <a:off x="576" y="808"/>
              <a:ext cx="528" cy="144"/>
              <a:chOff x="576" y="808"/>
              <a:chExt cx="528" cy="440"/>
            </a:xfrm>
          </p:grpSpPr>
          <p:sp>
            <p:nvSpPr>
              <p:cNvPr id="1545269" name="Line 53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70" name="Line 54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71" name="Line 55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72" name="Line 56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273" name="Group 57"/>
            <p:cNvGrpSpPr>
              <a:grpSpLocks/>
            </p:cNvGrpSpPr>
            <p:nvPr/>
          </p:nvGrpSpPr>
          <p:grpSpPr bwMode="auto">
            <a:xfrm>
              <a:off x="576" y="952"/>
              <a:ext cx="528" cy="144"/>
              <a:chOff x="576" y="808"/>
              <a:chExt cx="528" cy="440"/>
            </a:xfrm>
          </p:grpSpPr>
          <p:sp>
            <p:nvSpPr>
              <p:cNvPr id="1545274" name="Line 58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75" name="Line 59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76" name="Line 60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77" name="Line 61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278" name="Group 62"/>
            <p:cNvGrpSpPr>
              <a:grpSpLocks/>
            </p:cNvGrpSpPr>
            <p:nvPr/>
          </p:nvGrpSpPr>
          <p:grpSpPr bwMode="auto">
            <a:xfrm>
              <a:off x="576" y="664"/>
              <a:ext cx="528" cy="144"/>
              <a:chOff x="576" y="808"/>
              <a:chExt cx="528" cy="440"/>
            </a:xfrm>
          </p:grpSpPr>
          <p:sp>
            <p:nvSpPr>
              <p:cNvPr id="1545279" name="Line 63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80" name="Line 64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81" name="Line 65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82" name="Line 66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545283" name="Text Box 67"/>
          <p:cNvSpPr txBox="1">
            <a:spLocks noChangeArrowheads="1"/>
          </p:cNvSpPr>
          <p:nvPr/>
        </p:nvSpPr>
        <p:spPr bwMode="auto">
          <a:xfrm>
            <a:off x="4727575" y="3979863"/>
            <a:ext cx="719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sz="900" b="1">
                <a:solidFill>
                  <a:srgbClr val="000000"/>
                </a:solidFill>
              </a:rPr>
              <a:t>Κόλληση-</a:t>
            </a:r>
          </a:p>
          <a:p>
            <a:pPr eaLnBrk="1" hangingPunct="1"/>
            <a:r>
              <a:rPr lang="el-GR" sz="900" b="1">
                <a:solidFill>
                  <a:srgbClr val="000000"/>
                </a:solidFill>
              </a:rPr>
              <a:t>Διάτρηση</a:t>
            </a:r>
            <a:endParaRPr lang="en-US" sz="900" b="1"/>
          </a:p>
        </p:txBody>
      </p:sp>
      <p:sp>
        <p:nvSpPr>
          <p:cNvPr id="1545284" name="Text Box 68"/>
          <p:cNvSpPr txBox="1">
            <a:spLocks noChangeArrowheads="1"/>
          </p:cNvSpPr>
          <p:nvPr/>
        </p:nvSpPr>
        <p:spPr bwMode="auto">
          <a:xfrm>
            <a:off x="4757738" y="4298950"/>
            <a:ext cx="641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AT 2,5‘</a:t>
            </a:r>
            <a:endParaRPr lang="en-US" sz="1100" b="1"/>
          </a:p>
        </p:txBody>
      </p:sp>
      <p:sp>
        <p:nvSpPr>
          <p:cNvPr id="1545285" name="Text Box 69"/>
          <p:cNvSpPr txBox="1">
            <a:spLocks noChangeArrowheads="1"/>
          </p:cNvSpPr>
          <p:nvPr/>
        </p:nvSpPr>
        <p:spPr bwMode="auto">
          <a:xfrm>
            <a:off x="4667250" y="4543425"/>
            <a:ext cx="857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Takt 12,6‘‘</a:t>
            </a:r>
            <a:endParaRPr lang="en-US" sz="1100" b="1"/>
          </a:p>
        </p:txBody>
      </p:sp>
      <p:grpSp>
        <p:nvGrpSpPr>
          <p:cNvPr id="1545286" name="Group 70"/>
          <p:cNvGrpSpPr>
            <a:grpSpLocks/>
          </p:cNvGrpSpPr>
          <p:nvPr/>
        </p:nvGrpSpPr>
        <p:grpSpPr bwMode="auto">
          <a:xfrm flipV="1">
            <a:off x="4724400" y="4768850"/>
            <a:ext cx="298450" cy="220663"/>
            <a:chOff x="3606" y="1207"/>
            <a:chExt cx="231" cy="172"/>
          </a:xfrm>
        </p:grpSpPr>
        <p:sp>
          <p:nvSpPr>
            <p:cNvPr id="1545287" name="AutoShape 71"/>
            <p:cNvSpPr>
              <a:spLocks noChangeArrowheads="1"/>
            </p:cNvSpPr>
            <p:nvPr/>
          </p:nvSpPr>
          <p:spPr bwMode="auto">
            <a:xfrm>
              <a:off x="3606" y="1207"/>
              <a:ext cx="231" cy="1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5288" name="Oval 72"/>
            <p:cNvSpPr>
              <a:spLocks noChangeArrowheads="1"/>
            </p:cNvSpPr>
            <p:nvPr/>
          </p:nvSpPr>
          <p:spPr bwMode="auto">
            <a:xfrm>
              <a:off x="3680" y="1288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5289" name="Text Box 73"/>
          <p:cNvSpPr txBox="1">
            <a:spLocks noChangeArrowheads="1"/>
          </p:cNvSpPr>
          <p:nvPr/>
        </p:nvSpPr>
        <p:spPr bwMode="auto">
          <a:xfrm>
            <a:off x="5121275" y="4765675"/>
            <a:ext cx="261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100" b="1"/>
              <a:t>3</a:t>
            </a:r>
            <a:endParaRPr lang="en-US" sz="1100" b="1"/>
          </a:p>
        </p:txBody>
      </p:sp>
      <p:grpSp>
        <p:nvGrpSpPr>
          <p:cNvPr id="1545290" name="Group 74"/>
          <p:cNvGrpSpPr>
            <a:grpSpLocks/>
          </p:cNvGrpSpPr>
          <p:nvPr/>
        </p:nvGrpSpPr>
        <p:grpSpPr bwMode="auto">
          <a:xfrm>
            <a:off x="7789863" y="4081463"/>
            <a:ext cx="868362" cy="957262"/>
            <a:chOff x="576" y="664"/>
            <a:chExt cx="528" cy="584"/>
          </a:xfrm>
        </p:grpSpPr>
        <p:grpSp>
          <p:nvGrpSpPr>
            <p:cNvPr id="1545291" name="Group 75"/>
            <p:cNvGrpSpPr>
              <a:grpSpLocks/>
            </p:cNvGrpSpPr>
            <p:nvPr/>
          </p:nvGrpSpPr>
          <p:grpSpPr bwMode="auto">
            <a:xfrm>
              <a:off x="576" y="808"/>
              <a:ext cx="528" cy="440"/>
              <a:chOff x="576" y="808"/>
              <a:chExt cx="528" cy="440"/>
            </a:xfrm>
          </p:grpSpPr>
          <p:sp>
            <p:nvSpPr>
              <p:cNvPr id="1545292" name="Line 76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93" name="Line 77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94" name="Line 78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95" name="Line 79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296" name="Group 80"/>
            <p:cNvGrpSpPr>
              <a:grpSpLocks/>
            </p:cNvGrpSpPr>
            <p:nvPr/>
          </p:nvGrpSpPr>
          <p:grpSpPr bwMode="auto">
            <a:xfrm>
              <a:off x="576" y="808"/>
              <a:ext cx="528" cy="144"/>
              <a:chOff x="576" y="808"/>
              <a:chExt cx="528" cy="440"/>
            </a:xfrm>
          </p:grpSpPr>
          <p:sp>
            <p:nvSpPr>
              <p:cNvPr id="1545297" name="Line 81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98" name="Line 82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299" name="Line 83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00" name="Line 84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301" name="Group 85"/>
            <p:cNvGrpSpPr>
              <a:grpSpLocks/>
            </p:cNvGrpSpPr>
            <p:nvPr/>
          </p:nvGrpSpPr>
          <p:grpSpPr bwMode="auto">
            <a:xfrm>
              <a:off x="576" y="952"/>
              <a:ext cx="528" cy="144"/>
              <a:chOff x="576" y="808"/>
              <a:chExt cx="528" cy="440"/>
            </a:xfrm>
          </p:grpSpPr>
          <p:sp>
            <p:nvSpPr>
              <p:cNvPr id="1545302" name="Line 86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03" name="Line 87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04" name="Line 88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05" name="Line 89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306" name="Group 90"/>
            <p:cNvGrpSpPr>
              <a:grpSpLocks/>
            </p:cNvGrpSpPr>
            <p:nvPr/>
          </p:nvGrpSpPr>
          <p:grpSpPr bwMode="auto">
            <a:xfrm>
              <a:off x="576" y="664"/>
              <a:ext cx="528" cy="144"/>
              <a:chOff x="576" y="808"/>
              <a:chExt cx="528" cy="440"/>
            </a:xfrm>
          </p:grpSpPr>
          <p:sp>
            <p:nvSpPr>
              <p:cNvPr id="1545307" name="Line 91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08" name="Line 92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09" name="Line 93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10" name="Line 94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545311" name="AutoShape 95"/>
          <p:cNvSpPr>
            <a:spLocks noChangeArrowheads="1"/>
          </p:cNvSpPr>
          <p:nvPr/>
        </p:nvSpPr>
        <p:spPr bwMode="auto">
          <a:xfrm>
            <a:off x="3810000" y="4240213"/>
            <a:ext cx="528638" cy="4476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000"/>
              <a:t>Ι</a:t>
            </a:r>
            <a:endParaRPr lang="en-US" sz="2000"/>
          </a:p>
        </p:txBody>
      </p:sp>
      <p:sp>
        <p:nvSpPr>
          <p:cNvPr id="1545312" name="Text Box 96"/>
          <p:cNvSpPr txBox="1">
            <a:spLocks noChangeArrowheads="1"/>
          </p:cNvSpPr>
          <p:nvPr/>
        </p:nvSpPr>
        <p:spPr bwMode="auto">
          <a:xfrm>
            <a:off x="7820025" y="4014788"/>
            <a:ext cx="830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900" b="1">
                <a:solidFill>
                  <a:srgbClr val="000000"/>
                </a:solidFill>
              </a:rPr>
              <a:t>Συσκευασία</a:t>
            </a:r>
          </a:p>
          <a:p>
            <a:pPr algn="ctr" eaLnBrk="1" hangingPunct="1"/>
            <a:r>
              <a:rPr lang="el-GR" sz="900" b="1">
                <a:solidFill>
                  <a:srgbClr val="000000"/>
                </a:solidFill>
              </a:rPr>
              <a:t>Επιπλα</a:t>
            </a:r>
            <a:endParaRPr lang="en-US" sz="900" b="1"/>
          </a:p>
        </p:txBody>
      </p:sp>
      <p:sp>
        <p:nvSpPr>
          <p:cNvPr id="1545313" name="Text Box 97"/>
          <p:cNvSpPr txBox="1">
            <a:spLocks noChangeArrowheads="1"/>
          </p:cNvSpPr>
          <p:nvPr/>
        </p:nvSpPr>
        <p:spPr bwMode="auto">
          <a:xfrm>
            <a:off x="7907338" y="4333875"/>
            <a:ext cx="641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AT 2,5‘</a:t>
            </a:r>
            <a:endParaRPr lang="en-US" sz="1100" b="1"/>
          </a:p>
        </p:txBody>
      </p:sp>
      <p:sp>
        <p:nvSpPr>
          <p:cNvPr id="1545314" name="Text Box 98"/>
          <p:cNvSpPr txBox="1">
            <a:spLocks noChangeArrowheads="1"/>
          </p:cNvSpPr>
          <p:nvPr/>
        </p:nvSpPr>
        <p:spPr bwMode="auto">
          <a:xfrm>
            <a:off x="7816850" y="4578350"/>
            <a:ext cx="857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Takt 12,6‘‘</a:t>
            </a:r>
            <a:endParaRPr lang="en-US" sz="1100" b="1"/>
          </a:p>
        </p:txBody>
      </p:sp>
      <p:grpSp>
        <p:nvGrpSpPr>
          <p:cNvPr id="1545315" name="Group 99"/>
          <p:cNvGrpSpPr>
            <a:grpSpLocks/>
          </p:cNvGrpSpPr>
          <p:nvPr/>
        </p:nvGrpSpPr>
        <p:grpSpPr bwMode="auto">
          <a:xfrm flipV="1">
            <a:off x="7874000" y="4803775"/>
            <a:ext cx="298450" cy="220663"/>
            <a:chOff x="3606" y="1207"/>
            <a:chExt cx="231" cy="172"/>
          </a:xfrm>
        </p:grpSpPr>
        <p:sp>
          <p:nvSpPr>
            <p:cNvPr id="1545316" name="AutoShape 100"/>
            <p:cNvSpPr>
              <a:spLocks noChangeArrowheads="1"/>
            </p:cNvSpPr>
            <p:nvPr/>
          </p:nvSpPr>
          <p:spPr bwMode="auto">
            <a:xfrm>
              <a:off x="3606" y="1207"/>
              <a:ext cx="231" cy="1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5317" name="Oval 101"/>
            <p:cNvSpPr>
              <a:spLocks noChangeArrowheads="1"/>
            </p:cNvSpPr>
            <p:nvPr/>
          </p:nvSpPr>
          <p:spPr bwMode="auto">
            <a:xfrm>
              <a:off x="3680" y="1288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5318" name="Text Box 102"/>
          <p:cNvSpPr txBox="1">
            <a:spLocks noChangeArrowheads="1"/>
          </p:cNvSpPr>
          <p:nvPr/>
        </p:nvSpPr>
        <p:spPr bwMode="auto">
          <a:xfrm>
            <a:off x="8270875" y="4800600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100" b="1"/>
              <a:t>12</a:t>
            </a:r>
          </a:p>
        </p:txBody>
      </p:sp>
      <p:sp>
        <p:nvSpPr>
          <p:cNvPr id="1545319" name="Text Box 103"/>
          <p:cNvSpPr txBox="1">
            <a:spLocks noChangeArrowheads="1"/>
          </p:cNvSpPr>
          <p:nvPr/>
        </p:nvSpPr>
        <p:spPr bwMode="auto">
          <a:xfrm>
            <a:off x="2049463" y="3938588"/>
            <a:ext cx="733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sz="900" b="1">
                <a:solidFill>
                  <a:srgbClr val="000000"/>
                </a:solidFill>
              </a:rPr>
              <a:t>Μελαμίνη </a:t>
            </a:r>
          </a:p>
          <a:p>
            <a:pPr eaLnBrk="1" hangingPunct="1"/>
            <a:r>
              <a:rPr lang="el-GR" sz="900" b="1">
                <a:solidFill>
                  <a:srgbClr val="000000"/>
                </a:solidFill>
              </a:rPr>
              <a:t>σε φύλλο</a:t>
            </a:r>
            <a:endParaRPr lang="en-US" sz="900" b="1"/>
          </a:p>
        </p:txBody>
      </p:sp>
      <p:grpSp>
        <p:nvGrpSpPr>
          <p:cNvPr id="1545320" name="Group 104"/>
          <p:cNvGrpSpPr>
            <a:grpSpLocks/>
          </p:cNvGrpSpPr>
          <p:nvPr/>
        </p:nvGrpSpPr>
        <p:grpSpPr bwMode="auto">
          <a:xfrm>
            <a:off x="6453188" y="2944813"/>
            <a:ext cx="884237" cy="979487"/>
            <a:chOff x="2931" y="1855"/>
            <a:chExt cx="557" cy="617"/>
          </a:xfrm>
        </p:grpSpPr>
        <p:grpSp>
          <p:nvGrpSpPr>
            <p:cNvPr id="1545321" name="Group 105"/>
            <p:cNvGrpSpPr>
              <a:grpSpLocks/>
            </p:cNvGrpSpPr>
            <p:nvPr/>
          </p:nvGrpSpPr>
          <p:grpSpPr bwMode="auto">
            <a:xfrm>
              <a:off x="2931" y="1855"/>
              <a:ext cx="547" cy="603"/>
              <a:chOff x="576" y="664"/>
              <a:chExt cx="528" cy="584"/>
            </a:xfrm>
          </p:grpSpPr>
          <p:grpSp>
            <p:nvGrpSpPr>
              <p:cNvPr id="1545322" name="Group 106"/>
              <p:cNvGrpSpPr>
                <a:grpSpLocks/>
              </p:cNvGrpSpPr>
              <p:nvPr/>
            </p:nvGrpSpPr>
            <p:grpSpPr bwMode="auto">
              <a:xfrm>
                <a:off x="576" y="808"/>
                <a:ext cx="528" cy="440"/>
                <a:chOff x="576" y="808"/>
                <a:chExt cx="528" cy="440"/>
              </a:xfrm>
            </p:grpSpPr>
            <p:sp>
              <p:nvSpPr>
                <p:cNvPr id="1545323" name="Line 107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24" name="Line 108"/>
                <p:cNvSpPr>
                  <a:spLocks noChangeShapeType="1"/>
                </p:cNvSpPr>
                <p:nvPr/>
              </p:nvSpPr>
              <p:spPr bwMode="auto">
                <a:xfrm>
                  <a:off x="1104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25" name="Line 109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26" name="Line 110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545327" name="Group 111"/>
              <p:cNvGrpSpPr>
                <a:grpSpLocks/>
              </p:cNvGrpSpPr>
              <p:nvPr/>
            </p:nvGrpSpPr>
            <p:grpSpPr bwMode="auto">
              <a:xfrm>
                <a:off x="576" y="808"/>
                <a:ext cx="528" cy="144"/>
                <a:chOff x="576" y="808"/>
                <a:chExt cx="528" cy="440"/>
              </a:xfrm>
            </p:grpSpPr>
            <p:sp>
              <p:nvSpPr>
                <p:cNvPr id="1545328" name="Line 112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29" name="Line 113"/>
                <p:cNvSpPr>
                  <a:spLocks noChangeShapeType="1"/>
                </p:cNvSpPr>
                <p:nvPr/>
              </p:nvSpPr>
              <p:spPr bwMode="auto">
                <a:xfrm>
                  <a:off x="1104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30" name="Line 114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31" name="Line 115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545332" name="Group 116"/>
              <p:cNvGrpSpPr>
                <a:grpSpLocks/>
              </p:cNvGrpSpPr>
              <p:nvPr/>
            </p:nvGrpSpPr>
            <p:grpSpPr bwMode="auto">
              <a:xfrm>
                <a:off x="576" y="952"/>
                <a:ext cx="528" cy="144"/>
                <a:chOff x="576" y="808"/>
                <a:chExt cx="528" cy="440"/>
              </a:xfrm>
            </p:grpSpPr>
            <p:sp>
              <p:nvSpPr>
                <p:cNvPr id="1545333" name="Line 117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34" name="Line 118"/>
                <p:cNvSpPr>
                  <a:spLocks noChangeShapeType="1"/>
                </p:cNvSpPr>
                <p:nvPr/>
              </p:nvSpPr>
              <p:spPr bwMode="auto">
                <a:xfrm>
                  <a:off x="1104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35" name="Line 119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36" name="Line 120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545337" name="Group 121"/>
              <p:cNvGrpSpPr>
                <a:grpSpLocks/>
              </p:cNvGrpSpPr>
              <p:nvPr/>
            </p:nvGrpSpPr>
            <p:grpSpPr bwMode="auto">
              <a:xfrm>
                <a:off x="576" y="664"/>
                <a:ext cx="528" cy="144"/>
                <a:chOff x="576" y="808"/>
                <a:chExt cx="528" cy="440"/>
              </a:xfrm>
            </p:grpSpPr>
            <p:sp>
              <p:nvSpPr>
                <p:cNvPr id="1545338" name="Line 122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39" name="Line 123"/>
                <p:cNvSpPr>
                  <a:spLocks noChangeShapeType="1"/>
                </p:cNvSpPr>
                <p:nvPr/>
              </p:nvSpPr>
              <p:spPr bwMode="auto">
                <a:xfrm>
                  <a:off x="1104" y="8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40" name="Line 124"/>
                <p:cNvSpPr>
                  <a:spLocks noChangeShapeType="1"/>
                </p:cNvSpPr>
                <p:nvPr/>
              </p:nvSpPr>
              <p:spPr bwMode="auto">
                <a:xfrm>
                  <a:off x="576" y="124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45341" name="Line 125"/>
                <p:cNvSpPr>
                  <a:spLocks noChangeShapeType="1"/>
                </p:cNvSpPr>
                <p:nvPr/>
              </p:nvSpPr>
              <p:spPr bwMode="auto">
                <a:xfrm>
                  <a:off x="576" y="80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545342" name="Text Box 126"/>
            <p:cNvSpPr txBox="1">
              <a:spLocks noChangeArrowheads="1"/>
            </p:cNvSpPr>
            <p:nvPr/>
          </p:nvSpPr>
          <p:spPr bwMode="auto">
            <a:xfrm>
              <a:off x="3015" y="1861"/>
              <a:ext cx="39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l-GR" sz="900" b="1">
                  <a:solidFill>
                    <a:srgbClr val="000000"/>
                  </a:solidFill>
                </a:rPr>
                <a:t>Κουζίνα</a:t>
              </a:r>
              <a:endParaRPr lang="en-US" sz="900" b="1"/>
            </a:p>
          </p:txBody>
        </p:sp>
        <p:sp>
          <p:nvSpPr>
            <p:cNvPr id="1545343" name="Text Box 127"/>
            <p:cNvSpPr txBox="1">
              <a:spLocks noChangeArrowheads="1"/>
            </p:cNvSpPr>
            <p:nvPr/>
          </p:nvSpPr>
          <p:spPr bwMode="auto">
            <a:xfrm>
              <a:off x="3005" y="2014"/>
              <a:ext cx="40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>
                  <a:solidFill>
                    <a:srgbClr val="000000"/>
                  </a:solidFill>
                </a:rPr>
                <a:t>AT 2,5‘</a:t>
              </a:r>
              <a:endParaRPr lang="en-US" sz="1100" b="1"/>
            </a:p>
          </p:txBody>
        </p:sp>
        <p:sp>
          <p:nvSpPr>
            <p:cNvPr id="1545344" name="Text Box 128"/>
            <p:cNvSpPr txBox="1">
              <a:spLocks noChangeArrowheads="1"/>
            </p:cNvSpPr>
            <p:nvPr/>
          </p:nvSpPr>
          <p:spPr bwMode="auto">
            <a:xfrm>
              <a:off x="2948" y="2168"/>
              <a:ext cx="54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>
                  <a:solidFill>
                    <a:srgbClr val="000000"/>
                  </a:solidFill>
                </a:rPr>
                <a:t>Takt 12,6‘‘</a:t>
              </a:r>
              <a:endParaRPr lang="en-US" sz="1100" b="1"/>
            </a:p>
          </p:txBody>
        </p:sp>
        <p:grpSp>
          <p:nvGrpSpPr>
            <p:cNvPr id="1545345" name="Group 129"/>
            <p:cNvGrpSpPr>
              <a:grpSpLocks/>
            </p:cNvGrpSpPr>
            <p:nvPr/>
          </p:nvGrpSpPr>
          <p:grpSpPr bwMode="auto">
            <a:xfrm flipV="1">
              <a:off x="2984" y="2310"/>
              <a:ext cx="188" cy="139"/>
              <a:chOff x="3606" y="1207"/>
              <a:chExt cx="231" cy="172"/>
            </a:xfrm>
          </p:grpSpPr>
          <p:sp>
            <p:nvSpPr>
              <p:cNvPr id="1545346" name="AutoShape 130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231" cy="17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47" name="Oval 131"/>
              <p:cNvSpPr>
                <a:spLocks noChangeArrowheads="1"/>
              </p:cNvSpPr>
              <p:nvPr/>
            </p:nvSpPr>
            <p:spPr bwMode="auto">
              <a:xfrm>
                <a:off x="3680" y="1288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545348" name="Text Box 132"/>
            <p:cNvSpPr txBox="1">
              <a:spLocks noChangeArrowheads="1"/>
            </p:cNvSpPr>
            <p:nvPr/>
          </p:nvSpPr>
          <p:spPr bwMode="auto">
            <a:xfrm>
              <a:off x="3234" y="2308"/>
              <a:ext cx="16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1100" b="1"/>
                <a:t>5</a:t>
              </a:r>
              <a:endParaRPr lang="en-US" sz="1100" b="1"/>
            </a:p>
          </p:txBody>
        </p:sp>
      </p:grpSp>
      <p:sp>
        <p:nvSpPr>
          <p:cNvPr id="1545349" name="Text Box 133"/>
          <p:cNvSpPr txBox="1">
            <a:spLocks noChangeArrowheads="1"/>
          </p:cNvSpPr>
          <p:nvPr/>
        </p:nvSpPr>
        <p:spPr bwMode="auto">
          <a:xfrm>
            <a:off x="2855913" y="50498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de-DE" sz="900" b="1"/>
          </a:p>
        </p:txBody>
      </p:sp>
      <p:sp>
        <p:nvSpPr>
          <p:cNvPr id="1545350" name="Text Box 134"/>
          <p:cNvSpPr txBox="1">
            <a:spLocks noChangeArrowheads="1"/>
          </p:cNvSpPr>
          <p:nvPr/>
        </p:nvSpPr>
        <p:spPr bwMode="auto">
          <a:xfrm>
            <a:off x="2716213" y="4986338"/>
            <a:ext cx="1084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sz="900" b="1"/>
              <a:t>Βελτιστοποίηση</a:t>
            </a:r>
          </a:p>
          <a:p>
            <a:pPr eaLnBrk="1" hangingPunct="1"/>
            <a:r>
              <a:rPr lang="el-GR" sz="900" b="1"/>
              <a:t>6 κωδικοί/φύλλο</a:t>
            </a:r>
            <a:endParaRPr lang="en-US" sz="900" b="1"/>
          </a:p>
        </p:txBody>
      </p:sp>
      <p:sp>
        <p:nvSpPr>
          <p:cNvPr id="1545351" name="Text Box 135"/>
          <p:cNvSpPr txBox="1">
            <a:spLocks noChangeArrowheads="1"/>
          </p:cNvSpPr>
          <p:nvPr/>
        </p:nvSpPr>
        <p:spPr bwMode="auto">
          <a:xfrm>
            <a:off x="3675063" y="4992688"/>
            <a:ext cx="1012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sz="900"/>
              <a:t>ώρες για έπιπλο</a:t>
            </a:r>
          </a:p>
          <a:p>
            <a:pPr eaLnBrk="1" hangingPunct="1"/>
            <a:r>
              <a:rPr lang="el-GR" sz="900"/>
              <a:t>1 μήνα κουζίνα</a:t>
            </a:r>
            <a:endParaRPr lang="en-US" sz="900"/>
          </a:p>
        </p:txBody>
      </p:sp>
      <p:sp>
        <p:nvSpPr>
          <p:cNvPr id="1545352" name="AutoShape 136"/>
          <p:cNvSpPr>
            <a:spLocks noChangeArrowheads="1"/>
          </p:cNvSpPr>
          <p:nvPr/>
        </p:nvSpPr>
        <p:spPr bwMode="auto">
          <a:xfrm>
            <a:off x="2130425" y="4240213"/>
            <a:ext cx="528638" cy="4476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000"/>
              <a:t>Ι</a:t>
            </a:r>
            <a:endParaRPr lang="en-US" sz="2000"/>
          </a:p>
        </p:txBody>
      </p:sp>
      <p:sp>
        <p:nvSpPr>
          <p:cNvPr id="1545353" name="Rectangle 137"/>
          <p:cNvSpPr>
            <a:spLocks noChangeArrowheads="1"/>
          </p:cNvSpPr>
          <p:nvPr/>
        </p:nvSpPr>
        <p:spPr bwMode="auto">
          <a:xfrm>
            <a:off x="5457825" y="4708525"/>
            <a:ext cx="1238250" cy="911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DE" sz="900"/>
          </a:p>
          <a:p>
            <a:r>
              <a:rPr lang="el-GR" sz="900"/>
              <a:t>Υπόλοιπα </a:t>
            </a:r>
          </a:p>
          <a:p>
            <a:r>
              <a:rPr lang="el-GR" sz="900"/>
              <a:t>7000κωδικοί</a:t>
            </a:r>
            <a:endParaRPr lang="de-DE" sz="900"/>
          </a:p>
          <a:p>
            <a:r>
              <a:rPr lang="el-GR" sz="900"/>
              <a:t>Από 2 εβδομάδες</a:t>
            </a:r>
          </a:p>
          <a:p>
            <a:r>
              <a:rPr lang="el-GR" sz="900"/>
              <a:t>Έως 1χρόνο</a:t>
            </a:r>
            <a:endParaRPr lang="en-US" sz="900"/>
          </a:p>
          <a:p>
            <a:endParaRPr lang="el-GR" sz="900"/>
          </a:p>
        </p:txBody>
      </p:sp>
      <p:sp>
        <p:nvSpPr>
          <p:cNvPr id="1545354" name="AutoShape 138" descr="Große Schachfelder"/>
          <p:cNvSpPr>
            <a:spLocks noChangeArrowheads="1"/>
          </p:cNvSpPr>
          <p:nvPr/>
        </p:nvSpPr>
        <p:spPr bwMode="auto">
          <a:xfrm>
            <a:off x="5514975" y="4379913"/>
            <a:ext cx="954088" cy="115887"/>
          </a:xfrm>
          <a:prstGeom prst="rightArrow">
            <a:avLst>
              <a:gd name="adj1" fmla="val 50000"/>
              <a:gd name="adj2" fmla="val 205823"/>
            </a:avLst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5355" name="AutoShape 139"/>
          <p:cNvSpPr>
            <a:spLocks noChangeArrowheads="1"/>
          </p:cNvSpPr>
          <p:nvPr/>
        </p:nvSpPr>
        <p:spPr bwMode="auto">
          <a:xfrm>
            <a:off x="5635625" y="4237038"/>
            <a:ext cx="528638" cy="4476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2000"/>
              <a:t>Ι</a:t>
            </a:r>
            <a:endParaRPr lang="en-US" sz="2000"/>
          </a:p>
        </p:txBody>
      </p:sp>
      <p:grpSp>
        <p:nvGrpSpPr>
          <p:cNvPr id="1545356" name="Group 140"/>
          <p:cNvGrpSpPr>
            <a:grpSpLocks/>
          </p:cNvGrpSpPr>
          <p:nvPr/>
        </p:nvGrpSpPr>
        <p:grpSpPr bwMode="auto">
          <a:xfrm>
            <a:off x="6453188" y="4087813"/>
            <a:ext cx="868362" cy="957262"/>
            <a:chOff x="576" y="664"/>
            <a:chExt cx="528" cy="584"/>
          </a:xfrm>
        </p:grpSpPr>
        <p:grpSp>
          <p:nvGrpSpPr>
            <p:cNvPr id="1545357" name="Group 141"/>
            <p:cNvGrpSpPr>
              <a:grpSpLocks/>
            </p:cNvGrpSpPr>
            <p:nvPr/>
          </p:nvGrpSpPr>
          <p:grpSpPr bwMode="auto">
            <a:xfrm>
              <a:off x="576" y="808"/>
              <a:ext cx="528" cy="440"/>
              <a:chOff x="576" y="808"/>
              <a:chExt cx="528" cy="440"/>
            </a:xfrm>
          </p:grpSpPr>
          <p:sp>
            <p:nvSpPr>
              <p:cNvPr id="1545358" name="Line 142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59" name="Line 143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60" name="Line 144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61" name="Line 145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362" name="Group 146"/>
            <p:cNvGrpSpPr>
              <a:grpSpLocks/>
            </p:cNvGrpSpPr>
            <p:nvPr/>
          </p:nvGrpSpPr>
          <p:grpSpPr bwMode="auto">
            <a:xfrm>
              <a:off x="576" y="808"/>
              <a:ext cx="528" cy="144"/>
              <a:chOff x="576" y="808"/>
              <a:chExt cx="528" cy="440"/>
            </a:xfrm>
          </p:grpSpPr>
          <p:sp>
            <p:nvSpPr>
              <p:cNvPr id="1545363" name="Line 147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64" name="Line 148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65" name="Line 149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66" name="Line 150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367" name="Group 151"/>
            <p:cNvGrpSpPr>
              <a:grpSpLocks/>
            </p:cNvGrpSpPr>
            <p:nvPr/>
          </p:nvGrpSpPr>
          <p:grpSpPr bwMode="auto">
            <a:xfrm>
              <a:off x="576" y="952"/>
              <a:ext cx="528" cy="144"/>
              <a:chOff x="576" y="808"/>
              <a:chExt cx="528" cy="440"/>
            </a:xfrm>
          </p:grpSpPr>
          <p:sp>
            <p:nvSpPr>
              <p:cNvPr id="1545368" name="Line 152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69" name="Line 153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70" name="Line 154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71" name="Line 155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5372" name="Group 156"/>
            <p:cNvGrpSpPr>
              <a:grpSpLocks/>
            </p:cNvGrpSpPr>
            <p:nvPr/>
          </p:nvGrpSpPr>
          <p:grpSpPr bwMode="auto">
            <a:xfrm>
              <a:off x="576" y="664"/>
              <a:ext cx="528" cy="144"/>
              <a:chOff x="576" y="808"/>
              <a:chExt cx="528" cy="440"/>
            </a:xfrm>
          </p:grpSpPr>
          <p:sp>
            <p:nvSpPr>
              <p:cNvPr id="1545373" name="Line 157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74" name="Line 158"/>
              <p:cNvSpPr>
                <a:spLocks noChangeShapeType="1"/>
              </p:cNvSpPr>
              <p:nvPr/>
            </p:nvSpPr>
            <p:spPr bwMode="auto">
              <a:xfrm>
                <a:off x="1104" y="8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75" name="Line 159"/>
              <p:cNvSpPr>
                <a:spLocks noChangeShapeType="1"/>
              </p:cNvSpPr>
              <p:nvPr/>
            </p:nvSpPr>
            <p:spPr bwMode="auto">
              <a:xfrm>
                <a:off x="576" y="124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376" name="Line 160"/>
              <p:cNvSpPr>
                <a:spLocks noChangeShapeType="1"/>
              </p:cNvSpPr>
              <p:nvPr/>
            </p:nvSpPr>
            <p:spPr bwMode="auto">
              <a:xfrm>
                <a:off x="576" y="8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545377" name="Text Box 161"/>
          <p:cNvSpPr txBox="1">
            <a:spLocks noChangeArrowheads="1"/>
          </p:cNvSpPr>
          <p:nvPr/>
        </p:nvSpPr>
        <p:spPr bwMode="auto">
          <a:xfrm>
            <a:off x="6523038" y="4021138"/>
            <a:ext cx="747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900" b="1">
                <a:solidFill>
                  <a:srgbClr val="000000"/>
                </a:solidFill>
              </a:rPr>
              <a:t>Σετάρισμα</a:t>
            </a:r>
          </a:p>
          <a:p>
            <a:pPr algn="ctr" eaLnBrk="1" hangingPunct="1"/>
            <a:r>
              <a:rPr lang="el-GR" sz="900" b="1">
                <a:solidFill>
                  <a:srgbClr val="000000"/>
                </a:solidFill>
              </a:rPr>
              <a:t>Επιπλα</a:t>
            </a:r>
            <a:endParaRPr lang="en-US" sz="900" b="1"/>
          </a:p>
        </p:txBody>
      </p:sp>
      <p:sp>
        <p:nvSpPr>
          <p:cNvPr id="1545378" name="Text Box 162"/>
          <p:cNvSpPr txBox="1">
            <a:spLocks noChangeArrowheads="1"/>
          </p:cNvSpPr>
          <p:nvPr/>
        </p:nvSpPr>
        <p:spPr bwMode="auto">
          <a:xfrm>
            <a:off x="6570663" y="4340225"/>
            <a:ext cx="641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AT 2,5‘</a:t>
            </a:r>
            <a:endParaRPr lang="en-US" sz="1100" b="1"/>
          </a:p>
        </p:txBody>
      </p:sp>
      <p:sp>
        <p:nvSpPr>
          <p:cNvPr id="1545379" name="Text Box 163"/>
          <p:cNvSpPr txBox="1">
            <a:spLocks noChangeArrowheads="1"/>
          </p:cNvSpPr>
          <p:nvPr/>
        </p:nvSpPr>
        <p:spPr bwMode="auto">
          <a:xfrm>
            <a:off x="6480175" y="4584700"/>
            <a:ext cx="857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</a:rPr>
              <a:t>Takt 12,6‘‘</a:t>
            </a:r>
            <a:endParaRPr lang="en-US" sz="1100" b="1"/>
          </a:p>
        </p:txBody>
      </p:sp>
      <p:grpSp>
        <p:nvGrpSpPr>
          <p:cNvPr id="1545380" name="Group 164"/>
          <p:cNvGrpSpPr>
            <a:grpSpLocks/>
          </p:cNvGrpSpPr>
          <p:nvPr/>
        </p:nvGrpSpPr>
        <p:grpSpPr bwMode="auto">
          <a:xfrm flipV="1">
            <a:off x="6537325" y="4810125"/>
            <a:ext cx="298450" cy="220663"/>
            <a:chOff x="3606" y="1207"/>
            <a:chExt cx="231" cy="172"/>
          </a:xfrm>
        </p:grpSpPr>
        <p:sp>
          <p:nvSpPr>
            <p:cNvPr id="1545381" name="AutoShape 165"/>
            <p:cNvSpPr>
              <a:spLocks noChangeArrowheads="1"/>
            </p:cNvSpPr>
            <p:nvPr/>
          </p:nvSpPr>
          <p:spPr bwMode="auto">
            <a:xfrm>
              <a:off x="3606" y="1207"/>
              <a:ext cx="231" cy="1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5382" name="Oval 166"/>
            <p:cNvSpPr>
              <a:spLocks noChangeArrowheads="1"/>
            </p:cNvSpPr>
            <p:nvPr/>
          </p:nvSpPr>
          <p:spPr bwMode="auto">
            <a:xfrm>
              <a:off x="3680" y="1288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5383" name="AutoShape 167" descr="Große Schachfelder"/>
          <p:cNvSpPr>
            <a:spLocks noChangeArrowheads="1"/>
          </p:cNvSpPr>
          <p:nvPr/>
        </p:nvSpPr>
        <p:spPr bwMode="auto">
          <a:xfrm>
            <a:off x="7321550" y="4405313"/>
            <a:ext cx="468313" cy="134937"/>
          </a:xfrm>
          <a:prstGeom prst="rightArrow">
            <a:avLst>
              <a:gd name="adj1" fmla="val 50000"/>
              <a:gd name="adj2" fmla="val 86765"/>
            </a:avLst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5384" name="Rectangle 168"/>
          <p:cNvSpPr>
            <a:spLocks noChangeArrowheads="1"/>
          </p:cNvSpPr>
          <p:nvPr/>
        </p:nvSpPr>
        <p:spPr bwMode="auto">
          <a:xfrm>
            <a:off x="5454650" y="3190875"/>
            <a:ext cx="1352550" cy="774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 sz="900"/>
          </a:p>
          <a:p>
            <a:r>
              <a:rPr lang="el-GR" sz="900"/>
              <a:t>12.500 κωδικοί</a:t>
            </a:r>
            <a:endParaRPr lang="de-DE" sz="900"/>
          </a:p>
          <a:p>
            <a:r>
              <a:rPr lang="el-GR" sz="900"/>
              <a:t>Από 2 εβδομάδες</a:t>
            </a:r>
          </a:p>
          <a:p>
            <a:r>
              <a:rPr lang="el-GR" sz="900"/>
              <a:t>Έως 1χρόνο</a:t>
            </a:r>
            <a:endParaRPr lang="en-US" sz="900"/>
          </a:p>
          <a:p>
            <a:endParaRPr lang="el-GR" sz="900"/>
          </a:p>
        </p:txBody>
      </p:sp>
      <p:pic>
        <p:nvPicPr>
          <p:cNvPr id="1545385" name="Picture 1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0163" y="5338763"/>
            <a:ext cx="1108075" cy="731837"/>
          </a:xfrm>
          <a:prstGeom prst="rect">
            <a:avLst/>
          </a:prstGeom>
          <a:noFill/>
        </p:spPr>
      </p:pic>
      <p:pic>
        <p:nvPicPr>
          <p:cNvPr id="1545386" name="Picture 170" descr="HPIM05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4925" y="5334000"/>
            <a:ext cx="987425" cy="742950"/>
          </a:xfrm>
          <a:prstGeom prst="rect">
            <a:avLst/>
          </a:prstGeom>
          <a:noFill/>
        </p:spPr>
      </p:pic>
      <p:pic>
        <p:nvPicPr>
          <p:cNvPr id="1545387" name="Picture 171" descr="HPIM058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0488" y="2200275"/>
            <a:ext cx="922337" cy="693738"/>
          </a:xfrm>
          <a:prstGeom prst="rect">
            <a:avLst/>
          </a:prstGeom>
          <a:noFill/>
        </p:spPr>
      </p:pic>
      <p:graphicFrame>
        <p:nvGraphicFramePr>
          <p:cNvPr id="1545388" name="Object 172"/>
          <p:cNvGraphicFramePr>
            <a:graphicFrameLocks noChangeAspect="1"/>
          </p:cNvGraphicFramePr>
          <p:nvPr/>
        </p:nvGraphicFramePr>
        <p:xfrm>
          <a:off x="7734300" y="2527300"/>
          <a:ext cx="8572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91" name="Visio" r:id="rId9" imgW="1226403" imgH="883444" progId="Visio.Drawing.11">
                  <p:embed/>
                </p:oleObj>
              </mc:Choice>
              <mc:Fallback>
                <p:oleObj name="Visio" r:id="rId9" imgW="1226403" imgH="883444" progId="Visio.Drawing.11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2527300"/>
                        <a:ext cx="85725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5389" name="AutoShape 173"/>
          <p:cNvSpPr>
            <a:spLocks noChangeArrowheads="1"/>
          </p:cNvSpPr>
          <p:nvPr/>
        </p:nvSpPr>
        <p:spPr bwMode="auto">
          <a:xfrm rot="16200000">
            <a:off x="7800182" y="3548856"/>
            <a:ext cx="754062" cy="263525"/>
          </a:xfrm>
          <a:prstGeom prst="rightArrow">
            <a:avLst>
              <a:gd name="adj1" fmla="val 50000"/>
              <a:gd name="adj2" fmla="val 715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545390" name="Rectangle 174"/>
          <p:cNvSpPr>
            <a:spLocks noChangeArrowheads="1"/>
          </p:cNvSpPr>
          <p:nvPr/>
        </p:nvSpPr>
        <p:spPr bwMode="auto">
          <a:xfrm>
            <a:off x="4622800" y="1562100"/>
            <a:ext cx="1066800" cy="495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545391" name="Rectangle 175"/>
          <p:cNvSpPr>
            <a:spLocks noChangeArrowheads="1"/>
          </p:cNvSpPr>
          <p:nvPr/>
        </p:nvSpPr>
        <p:spPr bwMode="auto">
          <a:xfrm>
            <a:off x="4622800" y="1138238"/>
            <a:ext cx="10668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000" b="1"/>
              <a:t>Προγραμματισμός</a:t>
            </a:r>
            <a:endParaRPr lang="en-US" sz="1000" b="1"/>
          </a:p>
        </p:txBody>
      </p:sp>
      <p:sp>
        <p:nvSpPr>
          <p:cNvPr id="1545392" name="Rectangle 176"/>
          <p:cNvSpPr>
            <a:spLocks noChangeArrowheads="1"/>
          </p:cNvSpPr>
          <p:nvPr/>
        </p:nvSpPr>
        <p:spPr bwMode="auto">
          <a:xfrm>
            <a:off x="7023100" y="1546225"/>
            <a:ext cx="1219200" cy="495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545393" name="Rectangle 177"/>
          <p:cNvSpPr>
            <a:spLocks noChangeArrowheads="1"/>
          </p:cNvSpPr>
          <p:nvPr/>
        </p:nvSpPr>
        <p:spPr bwMode="auto">
          <a:xfrm>
            <a:off x="7023100" y="1096963"/>
            <a:ext cx="1219200" cy="447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l-GR" sz="1100" b="1"/>
              <a:t>Αττική </a:t>
            </a:r>
          </a:p>
          <a:p>
            <a:pPr algn="ctr"/>
            <a:r>
              <a:rPr lang="el-GR" sz="1100" b="1"/>
              <a:t>καθημερινά </a:t>
            </a:r>
            <a:endParaRPr lang="en-US" sz="1100" b="1"/>
          </a:p>
        </p:txBody>
      </p:sp>
      <p:sp>
        <p:nvSpPr>
          <p:cNvPr id="1545394" name="Text Box 178"/>
          <p:cNvSpPr txBox="1">
            <a:spLocks noChangeArrowheads="1"/>
          </p:cNvSpPr>
          <p:nvPr/>
        </p:nvSpPr>
        <p:spPr bwMode="auto">
          <a:xfrm>
            <a:off x="4487863" y="2192338"/>
            <a:ext cx="1296987" cy="266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000" b="1"/>
              <a:t>Πλάνο εβδομάδος</a:t>
            </a:r>
            <a:endParaRPr lang="en-US" sz="1000" b="1"/>
          </a:p>
        </p:txBody>
      </p:sp>
      <p:grpSp>
        <p:nvGrpSpPr>
          <p:cNvPr id="1545395" name="Group 179"/>
          <p:cNvGrpSpPr>
            <a:grpSpLocks/>
          </p:cNvGrpSpPr>
          <p:nvPr/>
        </p:nvGrpSpPr>
        <p:grpSpPr bwMode="auto">
          <a:xfrm flipH="1">
            <a:off x="5715000" y="1574800"/>
            <a:ext cx="1282700" cy="203200"/>
            <a:chOff x="3432" y="1336"/>
            <a:chExt cx="1120" cy="136"/>
          </a:xfrm>
        </p:grpSpPr>
        <p:sp>
          <p:nvSpPr>
            <p:cNvPr id="1545396" name="Line 180"/>
            <p:cNvSpPr>
              <a:spLocks noChangeShapeType="1"/>
            </p:cNvSpPr>
            <p:nvPr/>
          </p:nvSpPr>
          <p:spPr bwMode="auto">
            <a:xfrm flipV="1">
              <a:off x="3752" y="1336"/>
              <a:ext cx="800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5397" name="Line 181"/>
            <p:cNvSpPr>
              <a:spLocks noChangeShapeType="1"/>
            </p:cNvSpPr>
            <p:nvPr/>
          </p:nvSpPr>
          <p:spPr bwMode="auto">
            <a:xfrm>
              <a:off x="3752" y="1360"/>
              <a:ext cx="12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5398" name="Line 182"/>
            <p:cNvSpPr>
              <a:spLocks noChangeShapeType="1"/>
            </p:cNvSpPr>
            <p:nvPr/>
          </p:nvSpPr>
          <p:spPr bwMode="auto">
            <a:xfrm flipH="1">
              <a:off x="3432" y="1456"/>
              <a:ext cx="448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</p:grpSp>
      <p:sp>
        <p:nvSpPr>
          <p:cNvPr id="1545399" name="Text Box 183"/>
          <p:cNvSpPr txBox="1">
            <a:spLocks noChangeArrowheads="1"/>
          </p:cNvSpPr>
          <p:nvPr/>
        </p:nvSpPr>
        <p:spPr bwMode="auto">
          <a:xfrm>
            <a:off x="5859463" y="1214438"/>
            <a:ext cx="995362" cy="266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000" b="1"/>
              <a:t> Παραγγελίες</a:t>
            </a:r>
            <a:endParaRPr lang="en-US" sz="1000" b="1"/>
          </a:p>
        </p:txBody>
      </p:sp>
      <p:grpSp>
        <p:nvGrpSpPr>
          <p:cNvPr id="1545400" name="Group 184"/>
          <p:cNvGrpSpPr>
            <a:grpSpLocks/>
          </p:cNvGrpSpPr>
          <p:nvPr/>
        </p:nvGrpSpPr>
        <p:grpSpPr bwMode="auto">
          <a:xfrm rot="19827312" flipH="1">
            <a:off x="2794000" y="1727200"/>
            <a:ext cx="1812925" cy="215900"/>
            <a:chOff x="3432" y="1336"/>
            <a:chExt cx="1120" cy="136"/>
          </a:xfrm>
        </p:grpSpPr>
        <p:sp>
          <p:nvSpPr>
            <p:cNvPr id="1545401" name="Line 185"/>
            <p:cNvSpPr>
              <a:spLocks noChangeShapeType="1"/>
            </p:cNvSpPr>
            <p:nvPr/>
          </p:nvSpPr>
          <p:spPr bwMode="auto">
            <a:xfrm flipV="1">
              <a:off x="3752" y="1336"/>
              <a:ext cx="800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5402" name="Line 186"/>
            <p:cNvSpPr>
              <a:spLocks noChangeShapeType="1"/>
            </p:cNvSpPr>
            <p:nvPr/>
          </p:nvSpPr>
          <p:spPr bwMode="auto">
            <a:xfrm>
              <a:off x="3752" y="1360"/>
              <a:ext cx="12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5403" name="Line 187"/>
            <p:cNvSpPr>
              <a:spLocks noChangeShapeType="1"/>
            </p:cNvSpPr>
            <p:nvPr/>
          </p:nvSpPr>
          <p:spPr bwMode="auto">
            <a:xfrm flipH="1">
              <a:off x="3432" y="1456"/>
              <a:ext cx="448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l-GR"/>
            </a:p>
          </p:txBody>
        </p:sp>
      </p:grpSp>
      <p:sp>
        <p:nvSpPr>
          <p:cNvPr id="1545404" name="Text Box 188"/>
          <p:cNvSpPr txBox="1">
            <a:spLocks noChangeArrowheads="1"/>
          </p:cNvSpPr>
          <p:nvPr/>
        </p:nvSpPr>
        <p:spPr bwMode="auto">
          <a:xfrm>
            <a:off x="2932113" y="1608138"/>
            <a:ext cx="1014412" cy="4191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000" b="1"/>
              <a:t>Εβδομαδιαία </a:t>
            </a:r>
          </a:p>
          <a:p>
            <a:r>
              <a:rPr lang="el-GR" sz="1000" b="1"/>
              <a:t>παραγγελία</a:t>
            </a:r>
            <a:endParaRPr lang="en-US" sz="1000" b="1"/>
          </a:p>
        </p:txBody>
      </p:sp>
      <p:sp>
        <p:nvSpPr>
          <p:cNvPr id="1545405" name="Text Box 189"/>
          <p:cNvSpPr txBox="1">
            <a:spLocks noChangeArrowheads="1"/>
          </p:cNvSpPr>
          <p:nvPr/>
        </p:nvSpPr>
        <p:spPr bwMode="auto">
          <a:xfrm>
            <a:off x="7177088" y="1579563"/>
            <a:ext cx="860425" cy="428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l-GR" sz="1100" b="1"/>
              <a:t>Υπόλοιπο</a:t>
            </a:r>
          </a:p>
          <a:p>
            <a:pPr algn="ctr"/>
            <a:r>
              <a:rPr lang="el-GR" sz="1100" b="1"/>
              <a:t>1φ/εβδ</a:t>
            </a:r>
            <a:endParaRPr lang="de-DE" sz="1100" b="1"/>
          </a:p>
        </p:txBody>
      </p:sp>
      <p:sp>
        <p:nvSpPr>
          <p:cNvPr id="1545406" name="AutoShape 190"/>
          <p:cNvSpPr>
            <a:spLocks noChangeArrowheads="1"/>
          </p:cNvSpPr>
          <p:nvPr/>
        </p:nvSpPr>
        <p:spPr bwMode="auto">
          <a:xfrm>
            <a:off x="7324725" y="3019425"/>
            <a:ext cx="447675" cy="171450"/>
          </a:xfrm>
          <a:prstGeom prst="rightArrow">
            <a:avLst>
              <a:gd name="adj1" fmla="val 50000"/>
              <a:gd name="adj2" fmla="val 65278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7266" name="Object 2"/>
          <p:cNvGraphicFramePr>
            <a:graphicFrameLocks noChangeAspect="1"/>
          </p:cNvGraphicFramePr>
          <p:nvPr/>
        </p:nvGraphicFramePr>
        <p:xfrm>
          <a:off x="6294438" y="3687763"/>
          <a:ext cx="1889125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68" name="Dokument" r:id="rId5" imgW="7273800" imgH="3908520" progId="Word.Document.8">
                  <p:embed/>
                </p:oleObj>
              </mc:Choice>
              <mc:Fallback>
                <p:oleObj name="Dokument" r:id="rId5" imgW="7273800" imgH="39085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3687763"/>
                        <a:ext cx="1889125" cy="176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7267" name="Text Box 3"/>
          <p:cNvSpPr txBox="1">
            <a:spLocks noChangeArrowheads="1"/>
          </p:cNvSpPr>
          <p:nvPr/>
        </p:nvSpPr>
        <p:spPr bwMode="auto">
          <a:xfrm>
            <a:off x="2894013" y="15081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Πίνακας Διεργασίας</a:t>
            </a:r>
            <a:r>
              <a:rPr lang="en-US">
                <a:solidFill>
                  <a:srgbClr val="990033"/>
                </a:solidFill>
              </a:rPr>
              <a:t> – </a:t>
            </a:r>
            <a:r>
              <a:rPr lang="el-GR">
                <a:solidFill>
                  <a:srgbClr val="990033"/>
                </a:solidFill>
              </a:rPr>
              <a:t>για Μίγμα Προϊόντος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47268" name="Text Box 4"/>
          <p:cNvSpPr txBox="1">
            <a:spLocks noChangeArrowheads="1"/>
          </p:cNvSpPr>
          <p:nvPr/>
        </p:nvSpPr>
        <p:spPr bwMode="auto">
          <a:xfrm>
            <a:off x="457200" y="5411788"/>
            <a:ext cx="84518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l-GR" sz="2000" dirty="0">
                <a:solidFill>
                  <a:srgbClr val="990033"/>
                </a:solidFill>
              </a:rPr>
              <a:t>(</a:t>
            </a:r>
            <a:r>
              <a:rPr lang="en-US" sz="2000" dirty="0">
                <a:solidFill>
                  <a:srgbClr val="990033"/>
                </a:solidFill>
              </a:rPr>
              <a:t>Dc</a:t>
            </a:r>
            <a:r>
              <a:rPr lang="el-GR" sz="2000" dirty="0">
                <a:solidFill>
                  <a:srgbClr val="990033"/>
                </a:solidFill>
              </a:rPr>
              <a:t>)</a:t>
            </a:r>
            <a:r>
              <a:rPr lang="en-US" sz="2000" dirty="0">
                <a:solidFill>
                  <a:srgbClr val="990033"/>
                </a:solidFill>
              </a:rPr>
              <a:t> = </a:t>
            </a:r>
            <a:r>
              <a:rPr lang="el-GR" sz="2000" dirty="0" smtClean="0">
                <a:solidFill>
                  <a:srgbClr val="990033"/>
                </a:solidFill>
              </a:rPr>
              <a:t>μεγίστη ημερήσια ζήτηση (στην μέγιστη δυναμικότητα)</a:t>
            </a:r>
            <a:endParaRPr lang="el-GR" sz="2000" dirty="0">
              <a:solidFill>
                <a:srgbClr val="990033"/>
              </a:solidFill>
            </a:endParaRPr>
          </a:p>
          <a:p>
            <a:pPr algn="r"/>
            <a:r>
              <a:rPr lang="en-GB" sz="2000" dirty="0">
                <a:solidFill>
                  <a:srgbClr val="990033"/>
                </a:solidFill>
              </a:rPr>
              <a:t>Demand at Capacity</a:t>
            </a:r>
            <a:endParaRPr lang="en-US" sz="2000" dirty="0">
              <a:solidFill>
                <a:srgbClr val="990033"/>
              </a:solidFill>
            </a:endParaRPr>
          </a:p>
        </p:txBody>
      </p:sp>
      <p:grpSp>
        <p:nvGrpSpPr>
          <p:cNvPr id="1547269" name="Group 5"/>
          <p:cNvGrpSpPr>
            <a:grpSpLocks/>
          </p:cNvGrpSpPr>
          <p:nvPr/>
        </p:nvGrpSpPr>
        <p:grpSpPr bwMode="auto">
          <a:xfrm>
            <a:off x="1860552" y="1855788"/>
            <a:ext cx="7283457" cy="2806700"/>
            <a:chOff x="1172" y="1169"/>
            <a:chExt cx="4588" cy="1768"/>
          </a:xfrm>
        </p:grpSpPr>
        <p:sp>
          <p:nvSpPr>
            <p:cNvPr id="1547270" name="Line 6"/>
            <p:cNvSpPr>
              <a:spLocks noChangeShapeType="1"/>
            </p:cNvSpPr>
            <p:nvPr/>
          </p:nvSpPr>
          <p:spPr bwMode="auto">
            <a:xfrm>
              <a:off x="5708" y="1190"/>
              <a:ext cx="0" cy="14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7271" name="Text Box 7"/>
            <p:cNvSpPr txBox="1">
              <a:spLocks noChangeArrowheads="1"/>
            </p:cNvSpPr>
            <p:nvPr/>
          </p:nvSpPr>
          <p:spPr bwMode="auto">
            <a:xfrm>
              <a:off x="5237" y="1294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A50021"/>
                  </a:solidFill>
                </a:rPr>
                <a:t>Dc</a:t>
              </a:r>
              <a:endParaRPr lang="en-US" sz="3600" b="1" dirty="0">
                <a:solidFill>
                  <a:srgbClr val="A50021"/>
                </a:solidFill>
              </a:endParaRPr>
            </a:p>
          </p:txBody>
        </p:sp>
        <p:sp>
          <p:nvSpPr>
            <p:cNvPr id="1547272" name="Rectangle 8"/>
            <p:cNvSpPr>
              <a:spLocks noChangeArrowheads="1"/>
            </p:cNvSpPr>
            <p:nvPr/>
          </p:nvSpPr>
          <p:spPr bwMode="auto">
            <a:xfrm>
              <a:off x="1224" y="1207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73" name="Rectangle 9"/>
            <p:cNvSpPr>
              <a:spLocks noChangeArrowheads="1"/>
            </p:cNvSpPr>
            <p:nvPr/>
          </p:nvSpPr>
          <p:spPr bwMode="auto">
            <a:xfrm>
              <a:off x="1224" y="1389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74" name="Rectangle 10"/>
            <p:cNvSpPr>
              <a:spLocks noChangeArrowheads="1"/>
            </p:cNvSpPr>
            <p:nvPr/>
          </p:nvSpPr>
          <p:spPr bwMode="auto">
            <a:xfrm>
              <a:off x="2111" y="1207"/>
              <a:ext cx="4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>
                  <a:solidFill>
                    <a:srgbClr val="000000"/>
                  </a:solidFill>
                </a:rPr>
                <a:t>Πρ</a:t>
              </a:r>
              <a:r>
                <a:rPr lang="en-US" sz="2000" b="1">
                  <a:solidFill>
                    <a:srgbClr val="000000"/>
                  </a:solidFill>
                </a:rPr>
                <a:t>. A</a:t>
              </a:r>
              <a:endParaRPr lang="en-US" sz="2000" b="1"/>
            </a:p>
          </p:txBody>
        </p:sp>
        <p:sp>
          <p:nvSpPr>
            <p:cNvPr id="1547275" name="Rectangle 11"/>
            <p:cNvSpPr>
              <a:spLocks noChangeArrowheads="1"/>
            </p:cNvSpPr>
            <p:nvPr/>
          </p:nvSpPr>
          <p:spPr bwMode="auto">
            <a:xfrm>
              <a:off x="2496" y="1207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76" name="Rectangle 12"/>
            <p:cNvSpPr>
              <a:spLocks noChangeArrowheads="1"/>
            </p:cNvSpPr>
            <p:nvPr/>
          </p:nvSpPr>
          <p:spPr bwMode="auto">
            <a:xfrm>
              <a:off x="2636" y="1207"/>
              <a:ext cx="4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>
                  <a:solidFill>
                    <a:srgbClr val="000000"/>
                  </a:solidFill>
                </a:rPr>
                <a:t>Πρ</a:t>
              </a:r>
              <a:r>
                <a:rPr lang="en-US" sz="2000" b="1">
                  <a:solidFill>
                    <a:srgbClr val="000000"/>
                  </a:solidFill>
                </a:rPr>
                <a:t>. B</a:t>
              </a:r>
              <a:endParaRPr lang="en-US" sz="2800" b="1"/>
            </a:p>
          </p:txBody>
        </p:sp>
        <p:sp>
          <p:nvSpPr>
            <p:cNvPr id="1547277" name="Rectangle 13"/>
            <p:cNvSpPr>
              <a:spLocks noChangeArrowheads="1"/>
            </p:cNvSpPr>
            <p:nvPr/>
          </p:nvSpPr>
          <p:spPr bwMode="auto">
            <a:xfrm>
              <a:off x="3021" y="1207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78" name="Rectangle 14"/>
            <p:cNvSpPr>
              <a:spLocks noChangeArrowheads="1"/>
            </p:cNvSpPr>
            <p:nvPr/>
          </p:nvSpPr>
          <p:spPr bwMode="auto">
            <a:xfrm>
              <a:off x="3145" y="1207"/>
              <a:ext cx="3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>
                  <a:solidFill>
                    <a:srgbClr val="000000"/>
                  </a:solidFill>
                </a:rPr>
                <a:t>Πρ</a:t>
              </a:r>
              <a:r>
                <a:rPr lang="en-US" sz="2000" b="1">
                  <a:solidFill>
                    <a:srgbClr val="000000"/>
                  </a:solidFill>
                </a:rPr>
                <a:t>. </a:t>
              </a:r>
              <a:r>
                <a:rPr lang="el-GR" sz="2000" b="1">
                  <a:solidFill>
                    <a:srgbClr val="000000"/>
                  </a:solidFill>
                </a:rPr>
                <a:t>Γ</a:t>
              </a:r>
              <a:endParaRPr lang="en-US" sz="2800" b="1"/>
            </a:p>
          </p:txBody>
        </p:sp>
        <p:sp>
          <p:nvSpPr>
            <p:cNvPr id="1547279" name="Rectangle 15"/>
            <p:cNvSpPr>
              <a:spLocks noChangeArrowheads="1"/>
            </p:cNvSpPr>
            <p:nvPr/>
          </p:nvSpPr>
          <p:spPr bwMode="auto">
            <a:xfrm>
              <a:off x="3531" y="1207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80" name="Rectangle 16"/>
            <p:cNvSpPr>
              <a:spLocks noChangeArrowheads="1"/>
            </p:cNvSpPr>
            <p:nvPr/>
          </p:nvSpPr>
          <p:spPr bwMode="auto">
            <a:xfrm>
              <a:off x="3705" y="1207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>
                  <a:solidFill>
                    <a:srgbClr val="000000"/>
                  </a:solidFill>
                </a:rPr>
                <a:t>Πρ</a:t>
              </a:r>
              <a:r>
                <a:rPr lang="en-US" sz="2000" b="1">
                  <a:solidFill>
                    <a:srgbClr val="000000"/>
                  </a:solidFill>
                </a:rPr>
                <a:t>. </a:t>
              </a:r>
              <a:r>
                <a:rPr lang="el-GR" sz="2000" b="1">
                  <a:solidFill>
                    <a:srgbClr val="000000"/>
                  </a:solidFill>
                </a:rPr>
                <a:t>Δ</a:t>
              </a:r>
              <a:endParaRPr lang="en-US" sz="2800" b="1"/>
            </a:p>
          </p:txBody>
        </p:sp>
        <p:sp>
          <p:nvSpPr>
            <p:cNvPr id="1547281" name="Rectangle 17"/>
            <p:cNvSpPr>
              <a:spLocks noChangeArrowheads="1"/>
            </p:cNvSpPr>
            <p:nvPr/>
          </p:nvSpPr>
          <p:spPr bwMode="auto">
            <a:xfrm>
              <a:off x="4090" y="1207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82" name="Rectangle 18"/>
            <p:cNvSpPr>
              <a:spLocks noChangeArrowheads="1"/>
            </p:cNvSpPr>
            <p:nvPr/>
          </p:nvSpPr>
          <p:spPr bwMode="auto">
            <a:xfrm>
              <a:off x="4214" y="1207"/>
              <a:ext cx="4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>
                  <a:solidFill>
                    <a:srgbClr val="000000"/>
                  </a:solidFill>
                </a:rPr>
                <a:t>Πρ</a:t>
              </a:r>
              <a:r>
                <a:rPr lang="en-US" sz="2000" b="1">
                  <a:solidFill>
                    <a:srgbClr val="000000"/>
                  </a:solidFill>
                </a:rPr>
                <a:t>. E</a:t>
              </a:r>
              <a:endParaRPr lang="en-US" sz="2800" b="1"/>
            </a:p>
          </p:txBody>
        </p:sp>
        <p:sp>
          <p:nvSpPr>
            <p:cNvPr id="1547283" name="Rectangle 19"/>
            <p:cNvSpPr>
              <a:spLocks noChangeArrowheads="1"/>
            </p:cNvSpPr>
            <p:nvPr/>
          </p:nvSpPr>
          <p:spPr bwMode="auto">
            <a:xfrm>
              <a:off x="4590" y="1207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84" name="Rectangle 20"/>
            <p:cNvSpPr>
              <a:spLocks noChangeArrowheads="1"/>
            </p:cNvSpPr>
            <p:nvPr/>
          </p:nvSpPr>
          <p:spPr bwMode="auto">
            <a:xfrm>
              <a:off x="4722" y="1207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>
                  <a:solidFill>
                    <a:srgbClr val="000000"/>
                  </a:solidFill>
                </a:rPr>
                <a:t>Πρ</a:t>
              </a:r>
              <a:r>
                <a:rPr lang="en-US" sz="2000" b="1">
                  <a:solidFill>
                    <a:srgbClr val="000000"/>
                  </a:solidFill>
                </a:rPr>
                <a:t>. </a:t>
              </a:r>
              <a:r>
                <a:rPr lang="el-GR" sz="2000" b="1">
                  <a:solidFill>
                    <a:srgbClr val="000000"/>
                  </a:solidFill>
                </a:rPr>
                <a:t>Ζ</a:t>
              </a:r>
              <a:endParaRPr lang="en-US" sz="2800" b="1"/>
            </a:p>
          </p:txBody>
        </p:sp>
        <p:sp>
          <p:nvSpPr>
            <p:cNvPr id="1547285" name="Rectangle 21"/>
            <p:cNvSpPr>
              <a:spLocks noChangeArrowheads="1"/>
            </p:cNvSpPr>
            <p:nvPr/>
          </p:nvSpPr>
          <p:spPr bwMode="auto">
            <a:xfrm>
              <a:off x="5090" y="1207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86" name="Rectangle 22"/>
            <p:cNvSpPr>
              <a:spLocks noChangeArrowheads="1"/>
            </p:cNvSpPr>
            <p:nvPr/>
          </p:nvSpPr>
          <p:spPr bwMode="auto">
            <a:xfrm>
              <a:off x="5231" y="1206"/>
              <a:ext cx="39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400" b="1">
                  <a:solidFill>
                    <a:srgbClr val="000000"/>
                  </a:solidFill>
                </a:rPr>
                <a:t>Ζήτηση</a:t>
              </a:r>
              <a:endParaRPr lang="en-US" sz="2800" b="1"/>
            </a:p>
          </p:txBody>
        </p:sp>
        <p:sp>
          <p:nvSpPr>
            <p:cNvPr id="1547287" name="Rectangle 23"/>
            <p:cNvSpPr>
              <a:spLocks noChangeArrowheads="1"/>
            </p:cNvSpPr>
            <p:nvPr/>
          </p:nvSpPr>
          <p:spPr bwMode="auto">
            <a:xfrm>
              <a:off x="5594" y="1206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288" name="Rectangle 24"/>
            <p:cNvSpPr>
              <a:spLocks noChangeArrowheads="1"/>
            </p:cNvSpPr>
            <p:nvPr/>
          </p:nvSpPr>
          <p:spPr bwMode="auto">
            <a:xfrm>
              <a:off x="1178" y="1190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89" name="Line 25"/>
            <p:cNvSpPr>
              <a:spLocks noChangeShapeType="1"/>
            </p:cNvSpPr>
            <p:nvPr/>
          </p:nvSpPr>
          <p:spPr bwMode="auto">
            <a:xfrm>
              <a:off x="1178" y="119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0" name="Rectangle 26"/>
            <p:cNvSpPr>
              <a:spLocks noChangeArrowheads="1"/>
            </p:cNvSpPr>
            <p:nvPr/>
          </p:nvSpPr>
          <p:spPr bwMode="auto">
            <a:xfrm>
              <a:off x="1178" y="1190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1" name="Line 27"/>
            <p:cNvSpPr>
              <a:spLocks noChangeShapeType="1"/>
            </p:cNvSpPr>
            <p:nvPr/>
          </p:nvSpPr>
          <p:spPr bwMode="auto">
            <a:xfrm>
              <a:off x="1178" y="119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2" name="Line 28"/>
            <p:cNvSpPr>
              <a:spLocks noChangeShapeType="1"/>
            </p:cNvSpPr>
            <p:nvPr/>
          </p:nvSpPr>
          <p:spPr bwMode="auto">
            <a:xfrm>
              <a:off x="1178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3" name="Rectangle 29"/>
            <p:cNvSpPr>
              <a:spLocks noChangeArrowheads="1"/>
            </p:cNvSpPr>
            <p:nvPr/>
          </p:nvSpPr>
          <p:spPr bwMode="auto">
            <a:xfrm>
              <a:off x="1193" y="1190"/>
              <a:ext cx="871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4" name="Line 30"/>
            <p:cNvSpPr>
              <a:spLocks noChangeShapeType="1"/>
            </p:cNvSpPr>
            <p:nvPr/>
          </p:nvSpPr>
          <p:spPr bwMode="auto">
            <a:xfrm>
              <a:off x="1193" y="1190"/>
              <a:ext cx="8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5" name="Rectangle 31"/>
            <p:cNvSpPr>
              <a:spLocks noChangeArrowheads="1"/>
            </p:cNvSpPr>
            <p:nvPr/>
          </p:nvSpPr>
          <p:spPr bwMode="auto">
            <a:xfrm>
              <a:off x="2064" y="1205"/>
              <a:ext cx="1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6" name="Line 32"/>
            <p:cNvSpPr>
              <a:spLocks noChangeShapeType="1"/>
            </p:cNvSpPr>
            <p:nvPr/>
          </p:nvSpPr>
          <p:spPr bwMode="auto">
            <a:xfrm>
              <a:off x="2064" y="120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7" name="Rectangle 33"/>
            <p:cNvSpPr>
              <a:spLocks noChangeArrowheads="1"/>
            </p:cNvSpPr>
            <p:nvPr/>
          </p:nvSpPr>
          <p:spPr bwMode="auto">
            <a:xfrm>
              <a:off x="2064" y="1190"/>
              <a:ext cx="16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8" name="Line 34"/>
            <p:cNvSpPr>
              <a:spLocks noChangeShapeType="1"/>
            </p:cNvSpPr>
            <p:nvPr/>
          </p:nvSpPr>
          <p:spPr bwMode="auto">
            <a:xfrm>
              <a:off x="2064" y="119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299" name="Line 35"/>
            <p:cNvSpPr>
              <a:spLocks noChangeShapeType="1"/>
            </p:cNvSpPr>
            <p:nvPr/>
          </p:nvSpPr>
          <p:spPr bwMode="auto">
            <a:xfrm>
              <a:off x="2064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0" name="Rectangle 36"/>
            <p:cNvSpPr>
              <a:spLocks noChangeArrowheads="1"/>
            </p:cNvSpPr>
            <p:nvPr/>
          </p:nvSpPr>
          <p:spPr bwMode="auto">
            <a:xfrm>
              <a:off x="2080" y="1190"/>
              <a:ext cx="510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1" name="Line 37"/>
            <p:cNvSpPr>
              <a:spLocks noChangeShapeType="1"/>
            </p:cNvSpPr>
            <p:nvPr/>
          </p:nvSpPr>
          <p:spPr bwMode="auto">
            <a:xfrm>
              <a:off x="2080" y="1190"/>
              <a:ext cx="5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2" name="Rectangle 38"/>
            <p:cNvSpPr>
              <a:spLocks noChangeArrowheads="1"/>
            </p:cNvSpPr>
            <p:nvPr/>
          </p:nvSpPr>
          <p:spPr bwMode="auto">
            <a:xfrm>
              <a:off x="2590" y="1205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3" name="Line 39"/>
            <p:cNvSpPr>
              <a:spLocks noChangeShapeType="1"/>
            </p:cNvSpPr>
            <p:nvPr/>
          </p:nvSpPr>
          <p:spPr bwMode="auto">
            <a:xfrm>
              <a:off x="2590" y="120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4" name="Rectangle 40"/>
            <p:cNvSpPr>
              <a:spLocks noChangeArrowheads="1"/>
            </p:cNvSpPr>
            <p:nvPr/>
          </p:nvSpPr>
          <p:spPr bwMode="auto">
            <a:xfrm>
              <a:off x="2590" y="1190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5" name="Line 41"/>
            <p:cNvSpPr>
              <a:spLocks noChangeShapeType="1"/>
            </p:cNvSpPr>
            <p:nvPr/>
          </p:nvSpPr>
          <p:spPr bwMode="auto">
            <a:xfrm>
              <a:off x="2590" y="119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6" name="Line 42"/>
            <p:cNvSpPr>
              <a:spLocks noChangeShapeType="1"/>
            </p:cNvSpPr>
            <p:nvPr/>
          </p:nvSpPr>
          <p:spPr bwMode="auto">
            <a:xfrm>
              <a:off x="2590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7" name="Rectangle 43"/>
            <p:cNvSpPr>
              <a:spLocks noChangeArrowheads="1"/>
            </p:cNvSpPr>
            <p:nvPr/>
          </p:nvSpPr>
          <p:spPr bwMode="auto">
            <a:xfrm>
              <a:off x="2605" y="1190"/>
              <a:ext cx="49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8" name="Line 44"/>
            <p:cNvSpPr>
              <a:spLocks noChangeShapeType="1"/>
            </p:cNvSpPr>
            <p:nvPr/>
          </p:nvSpPr>
          <p:spPr bwMode="auto">
            <a:xfrm>
              <a:off x="2605" y="1190"/>
              <a:ext cx="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09" name="Rectangle 45"/>
            <p:cNvSpPr>
              <a:spLocks noChangeArrowheads="1"/>
            </p:cNvSpPr>
            <p:nvPr/>
          </p:nvSpPr>
          <p:spPr bwMode="auto">
            <a:xfrm>
              <a:off x="3099" y="1205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0" name="Line 46"/>
            <p:cNvSpPr>
              <a:spLocks noChangeShapeType="1"/>
            </p:cNvSpPr>
            <p:nvPr/>
          </p:nvSpPr>
          <p:spPr bwMode="auto">
            <a:xfrm>
              <a:off x="3099" y="120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1" name="Rectangle 47"/>
            <p:cNvSpPr>
              <a:spLocks noChangeArrowheads="1"/>
            </p:cNvSpPr>
            <p:nvPr/>
          </p:nvSpPr>
          <p:spPr bwMode="auto">
            <a:xfrm>
              <a:off x="3099" y="1190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2" name="Line 48"/>
            <p:cNvSpPr>
              <a:spLocks noChangeShapeType="1"/>
            </p:cNvSpPr>
            <p:nvPr/>
          </p:nvSpPr>
          <p:spPr bwMode="auto">
            <a:xfrm>
              <a:off x="3099" y="119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3" name="Line 49"/>
            <p:cNvSpPr>
              <a:spLocks noChangeShapeType="1"/>
            </p:cNvSpPr>
            <p:nvPr/>
          </p:nvSpPr>
          <p:spPr bwMode="auto">
            <a:xfrm>
              <a:off x="3099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4" name="Rectangle 50"/>
            <p:cNvSpPr>
              <a:spLocks noChangeArrowheads="1"/>
            </p:cNvSpPr>
            <p:nvPr/>
          </p:nvSpPr>
          <p:spPr bwMode="auto">
            <a:xfrm>
              <a:off x="3114" y="1190"/>
              <a:ext cx="54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5" name="Line 51"/>
            <p:cNvSpPr>
              <a:spLocks noChangeShapeType="1"/>
            </p:cNvSpPr>
            <p:nvPr/>
          </p:nvSpPr>
          <p:spPr bwMode="auto">
            <a:xfrm>
              <a:off x="3114" y="1190"/>
              <a:ext cx="5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6" name="Rectangle 52"/>
            <p:cNvSpPr>
              <a:spLocks noChangeArrowheads="1"/>
            </p:cNvSpPr>
            <p:nvPr/>
          </p:nvSpPr>
          <p:spPr bwMode="auto">
            <a:xfrm>
              <a:off x="3658" y="1205"/>
              <a:ext cx="1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7" name="Line 53"/>
            <p:cNvSpPr>
              <a:spLocks noChangeShapeType="1"/>
            </p:cNvSpPr>
            <p:nvPr/>
          </p:nvSpPr>
          <p:spPr bwMode="auto">
            <a:xfrm>
              <a:off x="3658" y="120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8" name="Rectangle 54"/>
            <p:cNvSpPr>
              <a:spLocks noChangeArrowheads="1"/>
            </p:cNvSpPr>
            <p:nvPr/>
          </p:nvSpPr>
          <p:spPr bwMode="auto">
            <a:xfrm>
              <a:off x="3658" y="1190"/>
              <a:ext cx="16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19" name="Line 55"/>
            <p:cNvSpPr>
              <a:spLocks noChangeShapeType="1"/>
            </p:cNvSpPr>
            <p:nvPr/>
          </p:nvSpPr>
          <p:spPr bwMode="auto">
            <a:xfrm>
              <a:off x="3658" y="119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0" name="Line 56"/>
            <p:cNvSpPr>
              <a:spLocks noChangeShapeType="1"/>
            </p:cNvSpPr>
            <p:nvPr/>
          </p:nvSpPr>
          <p:spPr bwMode="auto">
            <a:xfrm>
              <a:off x="3658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1" name="Rectangle 57"/>
            <p:cNvSpPr>
              <a:spLocks noChangeArrowheads="1"/>
            </p:cNvSpPr>
            <p:nvPr/>
          </p:nvSpPr>
          <p:spPr bwMode="auto">
            <a:xfrm>
              <a:off x="3674" y="1190"/>
              <a:ext cx="49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2" name="Line 58"/>
            <p:cNvSpPr>
              <a:spLocks noChangeShapeType="1"/>
            </p:cNvSpPr>
            <p:nvPr/>
          </p:nvSpPr>
          <p:spPr bwMode="auto">
            <a:xfrm>
              <a:off x="3674" y="1190"/>
              <a:ext cx="4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3" name="Rectangle 59"/>
            <p:cNvSpPr>
              <a:spLocks noChangeArrowheads="1"/>
            </p:cNvSpPr>
            <p:nvPr/>
          </p:nvSpPr>
          <p:spPr bwMode="auto">
            <a:xfrm>
              <a:off x="4167" y="1205"/>
              <a:ext cx="1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4" name="Line 60"/>
            <p:cNvSpPr>
              <a:spLocks noChangeShapeType="1"/>
            </p:cNvSpPr>
            <p:nvPr/>
          </p:nvSpPr>
          <p:spPr bwMode="auto">
            <a:xfrm>
              <a:off x="4167" y="120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5" name="Rectangle 61"/>
            <p:cNvSpPr>
              <a:spLocks noChangeArrowheads="1"/>
            </p:cNvSpPr>
            <p:nvPr/>
          </p:nvSpPr>
          <p:spPr bwMode="auto">
            <a:xfrm>
              <a:off x="4167" y="1190"/>
              <a:ext cx="16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6" name="Line 62"/>
            <p:cNvSpPr>
              <a:spLocks noChangeShapeType="1"/>
            </p:cNvSpPr>
            <p:nvPr/>
          </p:nvSpPr>
          <p:spPr bwMode="auto">
            <a:xfrm>
              <a:off x="4167" y="119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7" name="Line 63"/>
            <p:cNvSpPr>
              <a:spLocks noChangeShapeType="1"/>
            </p:cNvSpPr>
            <p:nvPr/>
          </p:nvSpPr>
          <p:spPr bwMode="auto">
            <a:xfrm>
              <a:off x="4167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8" name="Rectangle 64"/>
            <p:cNvSpPr>
              <a:spLocks noChangeArrowheads="1"/>
            </p:cNvSpPr>
            <p:nvPr/>
          </p:nvSpPr>
          <p:spPr bwMode="auto">
            <a:xfrm>
              <a:off x="4183" y="1190"/>
              <a:ext cx="49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29" name="Line 65"/>
            <p:cNvSpPr>
              <a:spLocks noChangeShapeType="1"/>
            </p:cNvSpPr>
            <p:nvPr/>
          </p:nvSpPr>
          <p:spPr bwMode="auto">
            <a:xfrm>
              <a:off x="4183" y="1190"/>
              <a:ext cx="4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0" name="Rectangle 66"/>
            <p:cNvSpPr>
              <a:spLocks noChangeArrowheads="1"/>
            </p:cNvSpPr>
            <p:nvPr/>
          </p:nvSpPr>
          <p:spPr bwMode="auto">
            <a:xfrm>
              <a:off x="4676" y="1205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1" name="Line 67"/>
            <p:cNvSpPr>
              <a:spLocks noChangeShapeType="1"/>
            </p:cNvSpPr>
            <p:nvPr/>
          </p:nvSpPr>
          <p:spPr bwMode="auto">
            <a:xfrm>
              <a:off x="4676" y="120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2" name="Rectangle 68"/>
            <p:cNvSpPr>
              <a:spLocks noChangeArrowheads="1"/>
            </p:cNvSpPr>
            <p:nvPr/>
          </p:nvSpPr>
          <p:spPr bwMode="auto">
            <a:xfrm>
              <a:off x="4676" y="1190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3" name="Line 69"/>
            <p:cNvSpPr>
              <a:spLocks noChangeShapeType="1"/>
            </p:cNvSpPr>
            <p:nvPr/>
          </p:nvSpPr>
          <p:spPr bwMode="auto">
            <a:xfrm>
              <a:off x="4676" y="119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4" name="Line 70"/>
            <p:cNvSpPr>
              <a:spLocks noChangeShapeType="1"/>
            </p:cNvSpPr>
            <p:nvPr/>
          </p:nvSpPr>
          <p:spPr bwMode="auto">
            <a:xfrm>
              <a:off x="4676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5" name="Rectangle 71"/>
            <p:cNvSpPr>
              <a:spLocks noChangeArrowheads="1"/>
            </p:cNvSpPr>
            <p:nvPr/>
          </p:nvSpPr>
          <p:spPr bwMode="auto">
            <a:xfrm>
              <a:off x="4691" y="1190"/>
              <a:ext cx="49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6" name="Line 72"/>
            <p:cNvSpPr>
              <a:spLocks noChangeShapeType="1"/>
            </p:cNvSpPr>
            <p:nvPr/>
          </p:nvSpPr>
          <p:spPr bwMode="auto">
            <a:xfrm>
              <a:off x="4691" y="1190"/>
              <a:ext cx="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7" name="Rectangle 73"/>
            <p:cNvSpPr>
              <a:spLocks noChangeArrowheads="1"/>
            </p:cNvSpPr>
            <p:nvPr/>
          </p:nvSpPr>
          <p:spPr bwMode="auto">
            <a:xfrm>
              <a:off x="5185" y="1205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8" name="Line 74"/>
            <p:cNvSpPr>
              <a:spLocks noChangeShapeType="1"/>
            </p:cNvSpPr>
            <p:nvPr/>
          </p:nvSpPr>
          <p:spPr bwMode="auto">
            <a:xfrm>
              <a:off x="5185" y="120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39" name="Rectangle 75"/>
            <p:cNvSpPr>
              <a:spLocks noChangeArrowheads="1"/>
            </p:cNvSpPr>
            <p:nvPr/>
          </p:nvSpPr>
          <p:spPr bwMode="auto">
            <a:xfrm>
              <a:off x="5185" y="1190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0" name="Line 76"/>
            <p:cNvSpPr>
              <a:spLocks noChangeShapeType="1"/>
            </p:cNvSpPr>
            <p:nvPr/>
          </p:nvSpPr>
          <p:spPr bwMode="auto">
            <a:xfrm>
              <a:off x="5185" y="119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1" name="Line 77"/>
            <p:cNvSpPr>
              <a:spLocks noChangeShapeType="1"/>
            </p:cNvSpPr>
            <p:nvPr/>
          </p:nvSpPr>
          <p:spPr bwMode="auto">
            <a:xfrm>
              <a:off x="5185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2" name="Rectangle 78"/>
            <p:cNvSpPr>
              <a:spLocks noChangeArrowheads="1"/>
            </p:cNvSpPr>
            <p:nvPr/>
          </p:nvSpPr>
          <p:spPr bwMode="auto">
            <a:xfrm>
              <a:off x="5200" y="1190"/>
              <a:ext cx="54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3" name="Line 79"/>
            <p:cNvSpPr>
              <a:spLocks noChangeShapeType="1"/>
            </p:cNvSpPr>
            <p:nvPr/>
          </p:nvSpPr>
          <p:spPr bwMode="auto">
            <a:xfrm>
              <a:off x="5200" y="1190"/>
              <a:ext cx="5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4" name="Rectangle 80"/>
            <p:cNvSpPr>
              <a:spLocks noChangeArrowheads="1"/>
            </p:cNvSpPr>
            <p:nvPr/>
          </p:nvSpPr>
          <p:spPr bwMode="auto">
            <a:xfrm>
              <a:off x="5745" y="1190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5" name="Line 81"/>
            <p:cNvSpPr>
              <a:spLocks noChangeShapeType="1"/>
            </p:cNvSpPr>
            <p:nvPr/>
          </p:nvSpPr>
          <p:spPr bwMode="auto">
            <a:xfrm>
              <a:off x="5745" y="119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6" name="Rectangle 82"/>
            <p:cNvSpPr>
              <a:spLocks noChangeArrowheads="1"/>
            </p:cNvSpPr>
            <p:nvPr/>
          </p:nvSpPr>
          <p:spPr bwMode="auto">
            <a:xfrm>
              <a:off x="5745" y="1190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7" name="Line 83"/>
            <p:cNvSpPr>
              <a:spLocks noChangeShapeType="1"/>
            </p:cNvSpPr>
            <p:nvPr/>
          </p:nvSpPr>
          <p:spPr bwMode="auto">
            <a:xfrm>
              <a:off x="5745" y="119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8" name="Line 84"/>
            <p:cNvSpPr>
              <a:spLocks noChangeShapeType="1"/>
            </p:cNvSpPr>
            <p:nvPr/>
          </p:nvSpPr>
          <p:spPr bwMode="auto">
            <a:xfrm>
              <a:off x="5745" y="119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49" name="Rectangle 85"/>
            <p:cNvSpPr>
              <a:spLocks noChangeArrowheads="1"/>
            </p:cNvSpPr>
            <p:nvPr/>
          </p:nvSpPr>
          <p:spPr bwMode="auto">
            <a:xfrm>
              <a:off x="1178" y="1206"/>
              <a:ext cx="15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0" name="Line 86"/>
            <p:cNvSpPr>
              <a:spLocks noChangeShapeType="1"/>
            </p:cNvSpPr>
            <p:nvPr/>
          </p:nvSpPr>
          <p:spPr bwMode="auto">
            <a:xfrm>
              <a:off x="1178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1" name="Rectangle 87"/>
            <p:cNvSpPr>
              <a:spLocks noChangeArrowheads="1"/>
            </p:cNvSpPr>
            <p:nvPr/>
          </p:nvSpPr>
          <p:spPr bwMode="auto">
            <a:xfrm>
              <a:off x="2064" y="1206"/>
              <a:ext cx="16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2" name="Line 88"/>
            <p:cNvSpPr>
              <a:spLocks noChangeShapeType="1"/>
            </p:cNvSpPr>
            <p:nvPr/>
          </p:nvSpPr>
          <p:spPr bwMode="auto">
            <a:xfrm>
              <a:off x="2064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3" name="Rectangle 89"/>
            <p:cNvSpPr>
              <a:spLocks noChangeArrowheads="1"/>
            </p:cNvSpPr>
            <p:nvPr/>
          </p:nvSpPr>
          <p:spPr bwMode="auto">
            <a:xfrm>
              <a:off x="2590" y="1206"/>
              <a:ext cx="15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4" name="Line 90"/>
            <p:cNvSpPr>
              <a:spLocks noChangeShapeType="1"/>
            </p:cNvSpPr>
            <p:nvPr/>
          </p:nvSpPr>
          <p:spPr bwMode="auto">
            <a:xfrm>
              <a:off x="2590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5" name="Rectangle 91"/>
            <p:cNvSpPr>
              <a:spLocks noChangeArrowheads="1"/>
            </p:cNvSpPr>
            <p:nvPr/>
          </p:nvSpPr>
          <p:spPr bwMode="auto">
            <a:xfrm>
              <a:off x="3099" y="1206"/>
              <a:ext cx="15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6" name="Line 92"/>
            <p:cNvSpPr>
              <a:spLocks noChangeShapeType="1"/>
            </p:cNvSpPr>
            <p:nvPr/>
          </p:nvSpPr>
          <p:spPr bwMode="auto">
            <a:xfrm>
              <a:off x="3099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7" name="Rectangle 93"/>
            <p:cNvSpPr>
              <a:spLocks noChangeArrowheads="1"/>
            </p:cNvSpPr>
            <p:nvPr/>
          </p:nvSpPr>
          <p:spPr bwMode="auto">
            <a:xfrm>
              <a:off x="3658" y="1206"/>
              <a:ext cx="16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8" name="Line 94"/>
            <p:cNvSpPr>
              <a:spLocks noChangeShapeType="1"/>
            </p:cNvSpPr>
            <p:nvPr/>
          </p:nvSpPr>
          <p:spPr bwMode="auto">
            <a:xfrm>
              <a:off x="3658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59" name="Rectangle 95"/>
            <p:cNvSpPr>
              <a:spLocks noChangeArrowheads="1"/>
            </p:cNvSpPr>
            <p:nvPr/>
          </p:nvSpPr>
          <p:spPr bwMode="auto">
            <a:xfrm>
              <a:off x="4167" y="1206"/>
              <a:ext cx="16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60" name="Line 96"/>
            <p:cNvSpPr>
              <a:spLocks noChangeShapeType="1"/>
            </p:cNvSpPr>
            <p:nvPr/>
          </p:nvSpPr>
          <p:spPr bwMode="auto">
            <a:xfrm>
              <a:off x="4167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61" name="Rectangle 97"/>
            <p:cNvSpPr>
              <a:spLocks noChangeArrowheads="1"/>
            </p:cNvSpPr>
            <p:nvPr/>
          </p:nvSpPr>
          <p:spPr bwMode="auto">
            <a:xfrm>
              <a:off x="4676" y="1206"/>
              <a:ext cx="15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62" name="Line 98"/>
            <p:cNvSpPr>
              <a:spLocks noChangeShapeType="1"/>
            </p:cNvSpPr>
            <p:nvPr/>
          </p:nvSpPr>
          <p:spPr bwMode="auto">
            <a:xfrm>
              <a:off x="4676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63" name="Rectangle 99"/>
            <p:cNvSpPr>
              <a:spLocks noChangeArrowheads="1"/>
            </p:cNvSpPr>
            <p:nvPr/>
          </p:nvSpPr>
          <p:spPr bwMode="auto">
            <a:xfrm>
              <a:off x="5185" y="1206"/>
              <a:ext cx="15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64" name="Line 100"/>
            <p:cNvSpPr>
              <a:spLocks noChangeShapeType="1"/>
            </p:cNvSpPr>
            <p:nvPr/>
          </p:nvSpPr>
          <p:spPr bwMode="auto">
            <a:xfrm>
              <a:off x="5185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65" name="Rectangle 101"/>
            <p:cNvSpPr>
              <a:spLocks noChangeArrowheads="1"/>
            </p:cNvSpPr>
            <p:nvPr/>
          </p:nvSpPr>
          <p:spPr bwMode="auto">
            <a:xfrm>
              <a:off x="5745" y="1206"/>
              <a:ext cx="15" cy="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66" name="Line 102"/>
            <p:cNvSpPr>
              <a:spLocks noChangeShapeType="1"/>
            </p:cNvSpPr>
            <p:nvPr/>
          </p:nvSpPr>
          <p:spPr bwMode="auto">
            <a:xfrm>
              <a:off x="5745" y="1206"/>
              <a:ext cx="1" cy="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67" name="Rectangle 103"/>
            <p:cNvSpPr>
              <a:spLocks noChangeArrowheads="1"/>
            </p:cNvSpPr>
            <p:nvPr/>
          </p:nvSpPr>
          <p:spPr bwMode="auto">
            <a:xfrm>
              <a:off x="1224" y="1585"/>
              <a:ext cx="6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>
                  <a:solidFill>
                    <a:srgbClr val="000000"/>
                  </a:solidFill>
                </a:rPr>
                <a:t>Προϊόν</a:t>
              </a:r>
              <a:r>
                <a:rPr lang="en-US" sz="2000" b="1">
                  <a:solidFill>
                    <a:srgbClr val="000000"/>
                  </a:solidFill>
                </a:rPr>
                <a:t> 1</a:t>
              </a:r>
              <a:endParaRPr lang="en-US" sz="2800" b="1"/>
            </a:p>
          </p:txBody>
        </p:sp>
        <p:sp>
          <p:nvSpPr>
            <p:cNvPr id="1547368" name="Rectangle 104"/>
            <p:cNvSpPr>
              <a:spLocks noChangeArrowheads="1"/>
            </p:cNvSpPr>
            <p:nvPr/>
          </p:nvSpPr>
          <p:spPr bwMode="auto">
            <a:xfrm>
              <a:off x="1952" y="158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369" name="Rectangle 105"/>
            <p:cNvSpPr>
              <a:spLocks noChangeArrowheads="1"/>
            </p:cNvSpPr>
            <p:nvPr/>
          </p:nvSpPr>
          <p:spPr bwMode="auto">
            <a:xfrm>
              <a:off x="2282" y="1585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370" name="Rectangle 106"/>
            <p:cNvSpPr>
              <a:spLocks noChangeArrowheads="1"/>
            </p:cNvSpPr>
            <p:nvPr/>
          </p:nvSpPr>
          <p:spPr bwMode="auto">
            <a:xfrm>
              <a:off x="2387" y="158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371" name="Rectangle 107"/>
            <p:cNvSpPr>
              <a:spLocks noChangeArrowheads="1"/>
            </p:cNvSpPr>
            <p:nvPr/>
          </p:nvSpPr>
          <p:spPr bwMode="auto">
            <a:xfrm>
              <a:off x="2799" y="1585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372" name="Rectangle 108"/>
            <p:cNvSpPr>
              <a:spLocks noChangeArrowheads="1"/>
            </p:cNvSpPr>
            <p:nvPr/>
          </p:nvSpPr>
          <p:spPr bwMode="auto">
            <a:xfrm>
              <a:off x="2904" y="158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373" name="Rectangle 109"/>
            <p:cNvSpPr>
              <a:spLocks noChangeArrowheads="1"/>
            </p:cNvSpPr>
            <p:nvPr/>
          </p:nvSpPr>
          <p:spPr bwMode="auto">
            <a:xfrm>
              <a:off x="3334" y="1585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374" name="Rectangle 110"/>
            <p:cNvSpPr>
              <a:spLocks noChangeArrowheads="1"/>
            </p:cNvSpPr>
            <p:nvPr/>
          </p:nvSpPr>
          <p:spPr bwMode="auto">
            <a:xfrm>
              <a:off x="3439" y="158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375" name="Rectangle 111"/>
            <p:cNvSpPr>
              <a:spLocks noChangeArrowheads="1"/>
            </p:cNvSpPr>
            <p:nvPr/>
          </p:nvSpPr>
          <p:spPr bwMode="auto">
            <a:xfrm>
              <a:off x="3868" y="1585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376" name="Rectangle 112"/>
            <p:cNvSpPr>
              <a:spLocks noChangeArrowheads="1"/>
            </p:cNvSpPr>
            <p:nvPr/>
          </p:nvSpPr>
          <p:spPr bwMode="auto">
            <a:xfrm>
              <a:off x="3973" y="158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377" name="Rectangle 113"/>
            <p:cNvSpPr>
              <a:spLocks noChangeArrowheads="1"/>
            </p:cNvSpPr>
            <p:nvPr/>
          </p:nvSpPr>
          <p:spPr bwMode="auto">
            <a:xfrm>
              <a:off x="4429" y="158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378" name="Rectangle 114"/>
            <p:cNvSpPr>
              <a:spLocks noChangeArrowheads="1"/>
            </p:cNvSpPr>
            <p:nvPr/>
          </p:nvSpPr>
          <p:spPr bwMode="auto">
            <a:xfrm>
              <a:off x="4885" y="1585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379" name="Rectangle 115"/>
            <p:cNvSpPr>
              <a:spLocks noChangeArrowheads="1"/>
            </p:cNvSpPr>
            <p:nvPr/>
          </p:nvSpPr>
          <p:spPr bwMode="auto">
            <a:xfrm>
              <a:off x="4990" y="158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380" name="Rectangle 116"/>
            <p:cNvSpPr>
              <a:spLocks noChangeArrowheads="1"/>
            </p:cNvSpPr>
            <p:nvPr/>
          </p:nvSpPr>
          <p:spPr bwMode="auto">
            <a:xfrm>
              <a:off x="5385" y="158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12</a:t>
              </a:r>
              <a:endParaRPr lang="en-US" sz="2800" b="1" dirty="0"/>
            </a:p>
          </p:txBody>
        </p:sp>
        <p:sp>
          <p:nvSpPr>
            <p:cNvPr id="1547381" name="Rectangle 117"/>
            <p:cNvSpPr>
              <a:spLocks noChangeArrowheads="1"/>
            </p:cNvSpPr>
            <p:nvPr/>
          </p:nvSpPr>
          <p:spPr bwMode="auto">
            <a:xfrm>
              <a:off x="5561" y="158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382" name="Rectangle 118"/>
            <p:cNvSpPr>
              <a:spLocks noChangeArrowheads="1"/>
            </p:cNvSpPr>
            <p:nvPr/>
          </p:nvSpPr>
          <p:spPr bwMode="auto">
            <a:xfrm>
              <a:off x="1178" y="156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83" name="Line 119"/>
            <p:cNvSpPr>
              <a:spLocks noChangeShapeType="1"/>
            </p:cNvSpPr>
            <p:nvPr/>
          </p:nvSpPr>
          <p:spPr bwMode="auto">
            <a:xfrm>
              <a:off x="1178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84" name="Rectangle 120"/>
            <p:cNvSpPr>
              <a:spLocks noChangeArrowheads="1"/>
            </p:cNvSpPr>
            <p:nvPr/>
          </p:nvSpPr>
          <p:spPr bwMode="auto">
            <a:xfrm>
              <a:off x="1193" y="1568"/>
              <a:ext cx="871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85" name="Line 121"/>
            <p:cNvSpPr>
              <a:spLocks noChangeShapeType="1"/>
            </p:cNvSpPr>
            <p:nvPr/>
          </p:nvSpPr>
          <p:spPr bwMode="auto">
            <a:xfrm>
              <a:off x="1193" y="1568"/>
              <a:ext cx="8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86" name="Rectangle 122"/>
            <p:cNvSpPr>
              <a:spLocks noChangeArrowheads="1"/>
            </p:cNvSpPr>
            <p:nvPr/>
          </p:nvSpPr>
          <p:spPr bwMode="auto">
            <a:xfrm>
              <a:off x="2064" y="1568"/>
              <a:ext cx="1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87" name="Line 123"/>
            <p:cNvSpPr>
              <a:spLocks noChangeShapeType="1"/>
            </p:cNvSpPr>
            <p:nvPr/>
          </p:nvSpPr>
          <p:spPr bwMode="auto">
            <a:xfrm>
              <a:off x="2064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88" name="Rectangle 124"/>
            <p:cNvSpPr>
              <a:spLocks noChangeArrowheads="1"/>
            </p:cNvSpPr>
            <p:nvPr/>
          </p:nvSpPr>
          <p:spPr bwMode="auto">
            <a:xfrm>
              <a:off x="2080" y="1568"/>
              <a:ext cx="510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89" name="Line 125"/>
            <p:cNvSpPr>
              <a:spLocks noChangeShapeType="1"/>
            </p:cNvSpPr>
            <p:nvPr/>
          </p:nvSpPr>
          <p:spPr bwMode="auto">
            <a:xfrm>
              <a:off x="2080" y="1568"/>
              <a:ext cx="5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0" name="Rectangle 126"/>
            <p:cNvSpPr>
              <a:spLocks noChangeArrowheads="1"/>
            </p:cNvSpPr>
            <p:nvPr/>
          </p:nvSpPr>
          <p:spPr bwMode="auto">
            <a:xfrm>
              <a:off x="2590" y="156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1" name="Line 127"/>
            <p:cNvSpPr>
              <a:spLocks noChangeShapeType="1"/>
            </p:cNvSpPr>
            <p:nvPr/>
          </p:nvSpPr>
          <p:spPr bwMode="auto">
            <a:xfrm>
              <a:off x="2590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2" name="Rectangle 128"/>
            <p:cNvSpPr>
              <a:spLocks noChangeArrowheads="1"/>
            </p:cNvSpPr>
            <p:nvPr/>
          </p:nvSpPr>
          <p:spPr bwMode="auto">
            <a:xfrm>
              <a:off x="2605" y="1568"/>
              <a:ext cx="49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3" name="Line 129"/>
            <p:cNvSpPr>
              <a:spLocks noChangeShapeType="1"/>
            </p:cNvSpPr>
            <p:nvPr/>
          </p:nvSpPr>
          <p:spPr bwMode="auto">
            <a:xfrm>
              <a:off x="2605" y="1568"/>
              <a:ext cx="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4" name="Rectangle 130"/>
            <p:cNvSpPr>
              <a:spLocks noChangeArrowheads="1"/>
            </p:cNvSpPr>
            <p:nvPr/>
          </p:nvSpPr>
          <p:spPr bwMode="auto">
            <a:xfrm>
              <a:off x="3099" y="156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5" name="Line 131"/>
            <p:cNvSpPr>
              <a:spLocks noChangeShapeType="1"/>
            </p:cNvSpPr>
            <p:nvPr/>
          </p:nvSpPr>
          <p:spPr bwMode="auto">
            <a:xfrm>
              <a:off x="3099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6" name="Rectangle 132"/>
            <p:cNvSpPr>
              <a:spLocks noChangeArrowheads="1"/>
            </p:cNvSpPr>
            <p:nvPr/>
          </p:nvSpPr>
          <p:spPr bwMode="auto">
            <a:xfrm>
              <a:off x="3114" y="1568"/>
              <a:ext cx="54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7" name="Line 133"/>
            <p:cNvSpPr>
              <a:spLocks noChangeShapeType="1"/>
            </p:cNvSpPr>
            <p:nvPr/>
          </p:nvSpPr>
          <p:spPr bwMode="auto">
            <a:xfrm>
              <a:off x="3114" y="1568"/>
              <a:ext cx="5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8" name="Rectangle 134"/>
            <p:cNvSpPr>
              <a:spLocks noChangeArrowheads="1"/>
            </p:cNvSpPr>
            <p:nvPr/>
          </p:nvSpPr>
          <p:spPr bwMode="auto">
            <a:xfrm>
              <a:off x="3658" y="1568"/>
              <a:ext cx="1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399" name="Line 135"/>
            <p:cNvSpPr>
              <a:spLocks noChangeShapeType="1"/>
            </p:cNvSpPr>
            <p:nvPr/>
          </p:nvSpPr>
          <p:spPr bwMode="auto">
            <a:xfrm>
              <a:off x="3658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0" name="Rectangle 136"/>
            <p:cNvSpPr>
              <a:spLocks noChangeArrowheads="1"/>
            </p:cNvSpPr>
            <p:nvPr/>
          </p:nvSpPr>
          <p:spPr bwMode="auto">
            <a:xfrm>
              <a:off x="3674" y="1568"/>
              <a:ext cx="49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1" name="Line 137"/>
            <p:cNvSpPr>
              <a:spLocks noChangeShapeType="1"/>
            </p:cNvSpPr>
            <p:nvPr/>
          </p:nvSpPr>
          <p:spPr bwMode="auto">
            <a:xfrm>
              <a:off x="3674" y="1568"/>
              <a:ext cx="4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2" name="Rectangle 138"/>
            <p:cNvSpPr>
              <a:spLocks noChangeArrowheads="1"/>
            </p:cNvSpPr>
            <p:nvPr/>
          </p:nvSpPr>
          <p:spPr bwMode="auto">
            <a:xfrm>
              <a:off x="4167" y="1568"/>
              <a:ext cx="1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3" name="Line 139"/>
            <p:cNvSpPr>
              <a:spLocks noChangeShapeType="1"/>
            </p:cNvSpPr>
            <p:nvPr/>
          </p:nvSpPr>
          <p:spPr bwMode="auto">
            <a:xfrm>
              <a:off x="4167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4" name="Rectangle 140"/>
            <p:cNvSpPr>
              <a:spLocks noChangeArrowheads="1"/>
            </p:cNvSpPr>
            <p:nvPr/>
          </p:nvSpPr>
          <p:spPr bwMode="auto">
            <a:xfrm>
              <a:off x="4183" y="1568"/>
              <a:ext cx="49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5" name="Line 141"/>
            <p:cNvSpPr>
              <a:spLocks noChangeShapeType="1"/>
            </p:cNvSpPr>
            <p:nvPr/>
          </p:nvSpPr>
          <p:spPr bwMode="auto">
            <a:xfrm>
              <a:off x="4183" y="1568"/>
              <a:ext cx="4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6" name="Rectangle 142"/>
            <p:cNvSpPr>
              <a:spLocks noChangeArrowheads="1"/>
            </p:cNvSpPr>
            <p:nvPr/>
          </p:nvSpPr>
          <p:spPr bwMode="auto">
            <a:xfrm>
              <a:off x="4676" y="156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7" name="Line 143"/>
            <p:cNvSpPr>
              <a:spLocks noChangeShapeType="1"/>
            </p:cNvSpPr>
            <p:nvPr/>
          </p:nvSpPr>
          <p:spPr bwMode="auto">
            <a:xfrm>
              <a:off x="4676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8" name="Rectangle 144"/>
            <p:cNvSpPr>
              <a:spLocks noChangeArrowheads="1"/>
            </p:cNvSpPr>
            <p:nvPr/>
          </p:nvSpPr>
          <p:spPr bwMode="auto">
            <a:xfrm>
              <a:off x="4691" y="1568"/>
              <a:ext cx="49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09" name="Line 145"/>
            <p:cNvSpPr>
              <a:spLocks noChangeShapeType="1"/>
            </p:cNvSpPr>
            <p:nvPr/>
          </p:nvSpPr>
          <p:spPr bwMode="auto">
            <a:xfrm>
              <a:off x="4691" y="1568"/>
              <a:ext cx="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0" name="Rectangle 146"/>
            <p:cNvSpPr>
              <a:spLocks noChangeArrowheads="1"/>
            </p:cNvSpPr>
            <p:nvPr/>
          </p:nvSpPr>
          <p:spPr bwMode="auto">
            <a:xfrm>
              <a:off x="5185" y="156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1" name="Line 147"/>
            <p:cNvSpPr>
              <a:spLocks noChangeShapeType="1"/>
            </p:cNvSpPr>
            <p:nvPr/>
          </p:nvSpPr>
          <p:spPr bwMode="auto">
            <a:xfrm>
              <a:off x="5185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2" name="Rectangle 148"/>
            <p:cNvSpPr>
              <a:spLocks noChangeArrowheads="1"/>
            </p:cNvSpPr>
            <p:nvPr/>
          </p:nvSpPr>
          <p:spPr bwMode="auto">
            <a:xfrm>
              <a:off x="5200" y="1568"/>
              <a:ext cx="54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3" name="Line 149"/>
            <p:cNvSpPr>
              <a:spLocks noChangeShapeType="1"/>
            </p:cNvSpPr>
            <p:nvPr/>
          </p:nvSpPr>
          <p:spPr bwMode="auto">
            <a:xfrm>
              <a:off x="5200" y="1568"/>
              <a:ext cx="5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4" name="Rectangle 150"/>
            <p:cNvSpPr>
              <a:spLocks noChangeArrowheads="1"/>
            </p:cNvSpPr>
            <p:nvPr/>
          </p:nvSpPr>
          <p:spPr bwMode="auto">
            <a:xfrm>
              <a:off x="5745" y="156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5" name="Line 151"/>
            <p:cNvSpPr>
              <a:spLocks noChangeShapeType="1"/>
            </p:cNvSpPr>
            <p:nvPr/>
          </p:nvSpPr>
          <p:spPr bwMode="auto">
            <a:xfrm>
              <a:off x="5745" y="15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6" name="Rectangle 152"/>
            <p:cNvSpPr>
              <a:spLocks noChangeArrowheads="1"/>
            </p:cNvSpPr>
            <p:nvPr/>
          </p:nvSpPr>
          <p:spPr bwMode="auto">
            <a:xfrm>
              <a:off x="1178" y="1584"/>
              <a:ext cx="15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7" name="Line 153"/>
            <p:cNvSpPr>
              <a:spLocks noChangeShapeType="1"/>
            </p:cNvSpPr>
            <p:nvPr/>
          </p:nvSpPr>
          <p:spPr bwMode="auto">
            <a:xfrm>
              <a:off x="1178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8" name="Rectangle 154"/>
            <p:cNvSpPr>
              <a:spLocks noChangeArrowheads="1"/>
            </p:cNvSpPr>
            <p:nvPr/>
          </p:nvSpPr>
          <p:spPr bwMode="auto">
            <a:xfrm>
              <a:off x="2064" y="1584"/>
              <a:ext cx="16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19" name="Line 155"/>
            <p:cNvSpPr>
              <a:spLocks noChangeShapeType="1"/>
            </p:cNvSpPr>
            <p:nvPr/>
          </p:nvSpPr>
          <p:spPr bwMode="auto">
            <a:xfrm>
              <a:off x="2064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0" name="Rectangle 156"/>
            <p:cNvSpPr>
              <a:spLocks noChangeArrowheads="1"/>
            </p:cNvSpPr>
            <p:nvPr/>
          </p:nvSpPr>
          <p:spPr bwMode="auto">
            <a:xfrm>
              <a:off x="2590" y="1584"/>
              <a:ext cx="15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1" name="Line 157"/>
            <p:cNvSpPr>
              <a:spLocks noChangeShapeType="1"/>
            </p:cNvSpPr>
            <p:nvPr/>
          </p:nvSpPr>
          <p:spPr bwMode="auto">
            <a:xfrm>
              <a:off x="2590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2" name="Rectangle 158"/>
            <p:cNvSpPr>
              <a:spLocks noChangeArrowheads="1"/>
            </p:cNvSpPr>
            <p:nvPr/>
          </p:nvSpPr>
          <p:spPr bwMode="auto">
            <a:xfrm>
              <a:off x="3099" y="1584"/>
              <a:ext cx="15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3" name="Line 159"/>
            <p:cNvSpPr>
              <a:spLocks noChangeShapeType="1"/>
            </p:cNvSpPr>
            <p:nvPr/>
          </p:nvSpPr>
          <p:spPr bwMode="auto">
            <a:xfrm>
              <a:off x="3099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4" name="Rectangle 160"/>
            <p:cNvSpPr>
              <a:spLocks noChangeArrowheads="1"/>
            </p:cNvSpPr>
            <p:nvPr/>
          </p:nvSpPr>
          <p:spPr bwMode="auto">
            <a:xfrm>
              <a:off x="3658" y="1584"/>
              <a:ext cx="16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5" name="Line 161"/>
            <p:cNvSpPr>
              <a:spLocks noChangeShapeType="1"/>
            </p:cNvSpPr>
            <p:nvPr/>
          </p:nvSpPr>
          <p:spPr bwMode="auto">
            <a:xfrm>
              <a:off x="3658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6" name="Rectangle 162"/>
            <p:cNvSpPr>
              <a:spLocks noChangeArrowheads="1"/>
            </p:cNvSpPr>
            <p:nvPr/>
          </p:nvSpPr>
          <p:spPr bwMode="auto">
            <a:xfrm>
              <a:off x="4167" y="1584"/>
              <a:ext cx="16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7" name="Line 163"/>
            <p:cNvSpPr>
              <a:spLocks noChangeShapeType="1"/>
            </p:cNvSpPr>
            <p:nvPr/>
          </p:nvSpPr>
          <p:spPr bwMode="auto">
            <a:xfrm>
              <a:off x="4167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8" name="Rectangle 164"/>
            <p:cNvSpPr>
              <a:spLocks noChangeArrowheads="1"/>
            </p:cNvSpPr>
            <p:nvPr/>
          </p:nvSpPr>
          <p:spPr bwMode="auto">
            <a:xfrm>
              <a:off x="4676" y="1584"/>
              <a:ext cx="15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29" name="Line 165"/>
            <p:cNvSpPr>
              <a:spLocks noChangeShapeType="1"/>
            </p:cNvSpPr>
            <p:nvPr/>
          </p:nvSpPr>
          <p:spPr bwMode="auto">
            <a:xfrm>
              <a:off x="4676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30" name="Rectangle 166"/>
            <p:cNvSpPr>
              <a:spLocks noChangeArrowheads="1"/>
            </p:cNvSpPr>
            <p:nvPr/>
          </p:nvSpPr>
          <p:spPr bwMode="auto">
            <a:xfrm>
              <a:off x="5185" y="1584"/>
              <a:ext cx="15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31" name="Line 167"/>
            <p:cNvSpPr>
              <a:spLocks noChangeShapeType="1"/>
            </p:cNvSpPr>
            <p:nvPr/>
          </p:nvSpPr>
          <p:spPr bwMode="auto">
            <a:xfrm>
              <a:off x="5185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32" name="Rectangle 168"/>
            <p:cNvSpPr>
              <a:spLocks noChangeArrowheads="1"/>
            </p:cNvSpPr>
            <p:nvPr/>
          </p:nvSpPr>
          <p:spPr bwMode="auto">
            <a:xfrm>
              <a:off x="5745" y="1584"/>
              <a:ext cx="15" cy="20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33" name="Line 169"/>
            <p:cNvSpPr>
              <a:spLocks noChangeShapeType="1"/>
            </p:cNvSpPr>
            <p:nvPr/>
          </p:nvSpPr>
          <p:spPr bwMode="auto">
            <a:xfrm>
              <a:off x="5745" y="1584"/>
              <a:ext cx="1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34" name="Rectangle 170"/>
            <p:cNvSpPr>
              <a:spLocks noChangeArrowheads="1"/>
            </p:cNvSpPr>
            <p:nvPr/>
          </p:nvSpPr>
          <p:spPr bwMode="auto">
            <a:xfrm>
              <a:off x="1224" y="1808"/>
              <a:ext cx="6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>
                  <a:solidFill>
                    <a:srgbClr val="000000"/>
                  </a:solidFill>
                </a:rPr>
                <a:t>Προϊόν</a:t>
              </a:r>
              <a:r>
                <a:rPr lang="en-US" sz="2000" b="1">
                  <a:solidFill>
                    <a:srgbClr val="000000"/>
                  </a:solidFill>
                </a:rPr>
                <a:t> 2</a:t>
              </a:r>
              <a:endParaRPr lang="en-US" sz="2800" b="1"/>
            </a:p>
          </p:txBody>
        </p:sp>
        <p:sp>
          <p:nvSpPr>
            <p:cNvPr id="1547435" name="Rectangle 171"/>
            <p:cNvSpPr>
              <a:spLocks noChangeArrowheads="1"/>
            </p:cNvSpPr>
            <p:nvPr/>
          </p:nvSpPr>
          <p:spPr bwMode="auto">
            <a:xfrm>
              <a:off x="1952" y="180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436" name="Rectangle 172"/>
            <p:cNvSpPr>
              <a:spLocks noChangeArrowheads="1"/>
            </p:cNvSpPr>
            <p:nvPr/>
          </p:nvSpPr>
          <p:spPr bwMode="auto">
            <a:xfrm>
              <a:off x="2282" y="1808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437" name="Rectangle 173"/>
            <p:cNvSpPr>
              <a:spLocks noChangeArrowheads="1"/>
            </p:cNvSpPr>
            <p:nvPr/>
          </p:nvSpPr>
          <p:spPr bwMode="auto">
            <a:xfrm>
              <a:off x="2387" y="180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438" name="Rectangle 174"/>
            <p:cNvSpPr>
              <a:spLocks noChangeArrowheads="1"/>
            </p:cNvSpPr>
            <p:nvPr/>
          </p:nvSpPr>
          <p:spPr bwMode="auto">
            <a:xfrm>
              <a:off x="2852" y="180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439" name="Rectangle 175"/>
            <p:cNvSpPr>
              <a:spLocks noChangeArrowheads="1"/>
            </p:cNvSpPr>
            <p:nvPr/>
          </p:nvSpPr>
          <p:spPr bwMode="auto">
            <a:xfrm>
              <a:off x="3334" y="1808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440" name="Rectangle 176"/>
            <p:cNvSpPr>
              <a:spLocks noChangeArrowheads="1"/>
            </p:cNvSpPr>
            <p:nvPr/>
          </p:nvSpPr>
          <p:spPr bwMode="auto">
            <a:xfrm>
              <a:off x="3439" y="180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441" name="Rectangle 177"/>
            <p:cNvSpPr>
              <a:spLocks noChangeArrowheads="1"/>
            </p:cNvSpPr>
            <p:nvPr/>
          </p:nvSpPr>
          <p:spPr bwMode="auto">
            <a:xfrm>
              <a:off x="3868" y="1808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442" name="Rectangle 178"/>
            <p:cNvSpPr>
              <a:spLocks noChangeArrowheads="1"/>
            </p:cNvSpPr>
            <p:nvPr/>
          </p:nvSpPr>
          <p:spPr bwMode="auto">
            <a:xfrm>
              <a:off x="3973" y="180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443" name="Rectangle 179"/>
            <p:cNvSpPr>
              <a:spLocks noChangeArrowheads="1"/>
            </p:cNvSpPr>
            <p:nvPr/>
          </p:nvSpPr>
          <p:spPr bwMode="auto">
            <a:xfrm>
              <a:off x="4377" y="1808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444" name="Rectangle 180"/>
            <p:cNvSpPr>
              <a:spLocks noChangeArrowheads="1"/>
            </p:cNvSpPr>
            <p:nvPr/>
          </p:nvSpPr>
          <p:spPr bwMode="auto">
            <a:xfrm>
              <a:off x="4482" y="180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445" name="Rectangle 181"/>
            <p:cNvSpPr>
              <a:spLocks noChangeArrowheads="1"/>
            </p:cNvSpPr>
            <p:nvPr/>
          </p:nvSpPr>
          <p:spPr bwMode="auto">
            <a:xfrm>
              <a:off x="4885" y="1808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47446" name="Rectangle 182"/>
            <p:cNvSpPr>
              <a:spLocks noChangeArrowheads="1"/>
            </p:cNvSpPr>
            <p:nvPr/>
          </p:nvSpPr>
          <p:spPr bwMode="auto">
            <a:xfrm>
              <a:off x="4990" y="180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447" name="Rectangle 183"/>
            <p:cNvSpPr>
              <a:spLocks noChangeArrowheads="1"/>
            </p:cNvSpPr>
            <p:nvPr/>
          </p:nvSpPr>
          <p:spPr bwMode="auto">
            <a:xfrm>
              <a:off x="5385" y="180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16</a:t>
              </a:r>
              <a:endParaRPr lang="en-US" sz="2800" b="1"/>
            </a:p>
          </p:txBody>
        </p:sp>
        <p:sp>
          <p:nvSpPr>
            <p:cNvPr id="1547448" name="Rectangle 184"/>
            <p:cNvSpPr>
              <a:spLocks noChangeArrowheads="1"/>
            </p:cNvSpPr>
            <p:nvPr/>
          </p:nvSpPr>
          <p:spPr bwMode="auto">
            <a:xfrm>
              <a:off x="5561" y="180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449" name="Rectangle 185"/>
            <p:cNvSpPr>
              <a:spLocks noChangeArrowheads="1"/>
            </p:cNvSpPr>
            <p:nvPr/>
          </p:nvSpPr>
          <p:spPr bwMode="auto">
            <a:xfrm>
              <a:off x="1178" y="1791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0" name="Line 186"/>
            <p:cNvSpPr>
              <a:spLocks noChangeShapeType="1"/>
            </p:cNvSpPr>
            <p:nvPr/>
          </p:nvSpPr>
          <p:spPr bwMode="auto">
            <a:xfrm>
              <a:off x="1178" y="179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1" name="Rectangle 187"/>
            <p:cNvSpPr>
              <a:spLocks noChangeArrowheads="1"/>
            </p:cNvSpPr>
            <p:nvPr/>
          </p:nvSpPr>
          <p:spPr bwMode="auto">
            <a:xfrm>
              <a:off x="1193" y="1791"/>
              <a:ext cx="871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2" name="Line 188"/>
            <p:cNvSpPr>
              <a:spLocks noChangeShapeType="1"/>
            </p:cNvSpPr>
            <p:nvPr/>
          </p:nvSpPr>
          <p:spPr bwMode="auto">
            <a:xfrm>
              <a:off x="1193" y="1791"/>
              <a:ext cx="8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3" name="Rectangle 189"/>
            <p:cNvSpPr>
              <a:spLocks noChangeArrowheads="1"/>
            </p:cNvSpPr>
            <p:nvPr/>
          </p:nvSpPr>
          <p:spPr bwMode="auto">
            <a:xfrm>
              <a:off x="2064" y="1791"/>
              <a:ext cx="1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4" name="Line 190"/>
            <p:cNvSpPr>
              <a:spLocks noChangeShapeType="1"/>
            </p:cNvSpPr>
            <p:nvPr/>
          </p:nvSpPr>
          <p:spPr bwMode="auto">
            <a:xfrm>
              <a:off x="2064" y="179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5" name="Rectangle 191"/>
            <p:cNvSpPr>
              <a:spLocks noChangeArrowheads="1"/>
            </p:cNvSpPr>
            <p:nvPr/>
          </p:nvSpPr>
          <p:spPr bwMode="auto">
            <a:xfrm>
              <a:off x="2080" y="1791"/>
              <a:ext cx="510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6" name="Line 192"/>
            <p:cNvSpPr>
              <a:spLocks noChangeShapeType="1"/>
            </p:cNvSpPr>
            <p:nvPr/>
          </p:nvSpPr>
          <p:spPr bwMode="auto">
            <a:xfrm>
              <a:off x="2080" y="1791"/>
              <a:ext cx="5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7" name="Rectangle 193"/>
            <p:cNvSpPr>
              <a:spLocks noChangeArrowheads="1"/>
            </p:cNvSpPr>
            <p:nvPr/>
          </p:nvSpPr>
          <p:spPr bwMode="auto">
            <a:xfrm>
              <a:off x="2590" y="1791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8" name="Line 194"/>
            <p:cNvSpPr>
              <a:spLocks noChangeShapeType="1"/>
            </p:cNvSpPr>
            <p:nvPr/>
          </p:nvSpPr>
          <p:spPr bwMode="auto">
            <a:xfrm>
              <a:off x="2590" y="179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59" name="Rectangle 195"/>
            <p:cNvSpPr>
              <a:spLocks noChangeArrowheads="1"/>
            </p:cNvSpPr>
            <p:nvPr/>
          </p:nvSpPr>
          <p:spPr bwMode="auto">
            <a:xfrm>
              <a:off x="2605" y="1791"/>
              <a:ext cx="49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0" name="Line 196"/>
            <p:cNvSpPr>
              <a:spLocks noChangeShapeType="1"/>
            </p:cNvSpPr>
            <p:nvPr/>
          </p:nvSpPr>
          <p:spPr bwMode="auto">
            <a:xfrm>
              <a:off x="2605" y="1791"/>
              <a:ext cx="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1" name="Rectangle 197"/>
            <p:cNvSpPr>
              <a:spLocks noChangeArrowheads="1"/>
            </p:cNvSpPr>
            <p:nvPr/>
          </p:nvSpPr>
          <p:spPr bwMode="auto">
            <a:xfrm>
              <a:off x="3099" y="1791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2" name="Line 198"/>
            <p:cNvSpPr>
              <a:spLocks noChangeShapeType="1"/>
            </p:cNvSpPr>
            <p:nvPr/>
          </p:nvSpPr>
          <p:spPr bwMode="auto">
            <a:xfrm>
              <a:off x="3099" y="179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3" name="Rectangle 199"/>
            <p:cNvSpPr>
              <a:spLocks noChangeArrowheads="1"/>
            </p:cNvSpPr>
            <p:nvPr/>
          </p:nvSpPr>
          <p:spPr bwMode="auto">
            <a:xfrm>
              <a:off x="3114" y="1791"/>
              <a:ext cx="54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4" name="Line 200"/>
            <p:cNvSpPr>
              <a:spLocks noChangeShapeType="1"/>
            </p:cNvSpPr>
            <p:nvPr/>
          </p:nvSpPr>
          <p:spPr bwMode="auto">
            <a:xfrm>
              <a:off x="3114" y="1791"/>
              <a:ext cx="5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5" name="Rectangle 201"/>
            <p:cNvSpPr>
              <a:spLocks noChangeArrowheads="1"/>
            </p:cNvSpPr>
            <p:nvPr/>
          </p:nvSpPr>
          <p:spPr bwMode="auto">
            <a:xfrm>
              <a:off x="3658" y="1791"/>
              <a:ext cx="1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6" name="Line 202"/>
            <p:cNvSpPr>
              <a:spLocks noChangeShapeType="1"/>
            </p:cNvSpPr>
            <p:nvPr/>
          </p:nvSpPr>
          <p:spPr bwMode="auto">
            <a:xfrm>
              <a:off x="3658" y="179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7" name="Rectangle 203"/>
            <p:cNvSpPr>
              <a:spLocks noChangeArrowheads="1"/>
            </p:cNvSpPr>
            <p:nvPr/>
          </p:nvSpPr>
          <p:spPr bwMode="auto">
            <a:xfrm>
              <a:off x="3674" y="1791"/>
              <a:ext cx="49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8" name="Line 204"/>
            <p:cNvSpPr>
              <a:spLocks noChangeShapeType="1"/>
            </p:cNvSpPr>
            <p:nvPr/>
          </p:nvSpPr>
          <p:spPr bwMode="auto">
            <a:xfrm>
              <a:off x="3674" y="1791"/>
              <a:ext cx="4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69" name="Rectangle 205"/>
            <p:cNvSpPr>
              <a:spLocks noChangeArrowheads="1"/>
            </p:cNvSpPr>
            <p:nvPr/>
          </p:nvSpPr>
          <p:spPr bwMode="auto">
            <a:xfrm>
              <a:off x="4167" y="1791"/>
              <a:ext cx="1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70" name="Line 206"/>
            <p:cNvSpPr>
              <a:spLocks noChangeShapeType="1"/>
            </p:cNvSpPr>
            <p:nvPr/>
          </p:nvSpPr>
          <p:spPr bwMode="auto">
            <a:xfrm>
              <a:off x="4167" y="179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471" name="Rectangle 207"/>
            <p:cNvSpPr>
              <a:spLocks noChangeArrowheads="1"/>
            </p:cNvSpPr>
            <p:nvPr/>
          </p:nvSpPr>
          <p:spPr bwMode="auto">
            <a:xfrm>
              <a:off x="4183" y="1791"/>
              <a:ext cx="49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47472" name="Group 208"/>
            <p:cNvGrpSpPr>
              <a:grpSpLocks/>
            </p:cNvGrpSpPr>
            <p:nvPr/>
          </p:nvGrpSpPr>
          <p:grpSpPr bwMode="auto">
            <a:xfrm>
              <a:off x="1178" y="1791"/>
              <a:ext cx="4582" cy="867"/>
              <a:chOff x="1187" y="1655"/>
              <a:chExt cx="4582" cy="867"/>
            </a:xfrm>
          </p:grpSpPr>
          <p:sp>
            <p:nvSpPr>
              <p:cNvPr id="1547473" name="Line 209"/>
              <p:cNvSpPr>
                <a:spLocks noChangeShapeType="1"/>
              </p:cNvSpPr>
              <p:nvPr/>
            </p:nvSpPr>
            <p:spPr bwMode="auto">
              <a:xfrm>
                <a:off x="4192" y="1655"/>
                <a:ext cx="4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74" name="Rectangle 210"/>
              <p:cNvSpPr>
                <a:spLocks noChangeArrowheads="1"/>
              </p:cNvSpPr>
              <p:nvPr/>
            </p:nvSpPr>
            <p:spPr bwMode="auto">
              <a:xfrm>
                <a:off x="4685" y="165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75" name="Line 211"/>
              <p:cNvSpPr>
                <a:spLocks noChangeShapeType="1"/>
              </p:cNvSpPr>
              <p:nvPr/>
            </p:nvSpPr>
            <p:spPr bwMode="auto">
              <a:xfrm>
                <a:off x="4685" y="165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76" name="Rectangle 212"/>
              <p:cNvSpPr>
                <a:spLocks noChangeArrowheads="1"/>
              </p:cNvSpPr>
              <p:nvPr/>
            </p:nvSpPr>
            <p:spPr bwMode="auto">
              <a:xfrm>
                <a:off x="4700" y="1655"/>
                <a:ext cx="49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77" name="Line 213"/>
              <p:cNvSpPr>
                <a:spLocks noChangeShapeType="1"/>
              </p:cNvSpPr>
              <p:nvPr/>
            </p:nvSpPr>
            <p:spPr bwMode="auto">
              <a:xfrm>
                <a:off x="4700" y="1655"/>
                <a:ext cx="4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78" name="Rectangle 214"/>
              <p:cNvSpPr>
                <a:spLocks noChangeArrowheads="1"/>
              </p:cNvSpPr>
              <p:nvPr/>
            </p:nvSpPr>
            <p:spPr bwMode="auto">
              <a:xfrm>
                <a:off x="5194" y="165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79" name="Line 215"/>
              <p:cNvSpPr>
                <a:spLocks noChangeShapeType="1"/>
              </p:cNvSpPr>
              <p:nvPr/>
            </p:nvSpPr>
            <p:spPr bwMode="auto">
              <a:xfrm>
                <a:off x="5194" y="165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0" name="Rectangle 216"/>
              <p:cNvSpPr>
                <a:spLocks noChangeArrowheads="1"/>
              </p:cNvSpPr>
              <p:nvPr/>
            </p:nvSpPr>
            <p:spPr bwMode="auto">
              <a:xfrm>
                <a:off x="5209" y="1655"/>
                <a:ext cx="54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1" name="Line 217"/>
              <p:cNvSpPr>
                <a:spLocks noChangeShapeType="1"/>
              </p:cNvSpPr>
              <p:nvPr/>
            </p:nvSpPr>
            <p:spPr bwMode="auto">
              <a:xfrm>
                <a:off x="5209" y="1655"/>
                <a:ext cx="5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2" name="Rectangle 218"/>
              <p:cNvSpPr>
                <a:spLocks noChangeArrowheads="1"/>
              </p:cNvSpPr>
              <p:nvPr/>
            </p:nvSpPr>
            <p:spPr bwMode="auto">
              <a:xfrm>
                <a:off x="5754" y="165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3" name="Line 219"/>
              <p:cNvSpPr>
                <a:spLocks noChangeShapeType="1"/>
              </p:cNvSpPr>
              <p:nvPr/>
            </p:nvSpPr>
            <p:spPr bwMode="auto">
              <a:xfrm>
                <a:off x="5754" y="165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4" name="Rectangle 220"/>
              <p:cNvSpPr>
                <a:spLocks noChangeArrowheads="1"/>
              </p:cNvSpPr>
              <p:nvPr/>
            </p:nvSpPr>
            <p:spPr bwMode="auto">
              <a:xfrm>
                <a:off x="1187" y="1671"/>
                <a:ext cx="15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5" name="Line 221"/>
              <p:cNvSpPr>
                <a:spLocks noChangeShapeType="1"/>
              </p:cNvSpPr>
              <p:nvPr/>
            </p:nvSpPr>
            <p:spPr bwMode="auto">
              <a:xfrm>
                <a:off x="1187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6" name="Rectangle 222"/>
              <p:cNvSpPr>
                <a:spLocks noChangeArrowheads="1"/>
              </p:cNvSpPr>
              <p:nvPr/>
            </p:nvSpPr>
            <p:spPr bwMode="auto">
              <a:xfrm>
                <a:off x="2073" y="1671"/>
                <a:ext cx="1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7" name="Line 223"/>
              <p:cNvSpPr>
                <a:spLocks noChangeShapeType="1"/>
              </p:cNvSpPr>
              <p:nvPr/>
            </p:nvSpPr>
            <p:spPr bwMode="auto">
              <a:xfrm>
                <a:off x="2073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8" name="Rectangle 224"/>
              <p:cNvSpPr>
                <a:spLocks noChangeArrowheads="1"/>
              </p:cNvSpPr>
              <p:nvPr/>
            </p:nvSpPr>
            <p:spPr bwMode="auto">
              <a:xfrm>
                <a:off x="2599" y="1671"/>
                <a:ext cx="15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89" name="Line 225"/>
              <p:cNvSpPr>
                <a:spLocks noChangeShapeType="1"/>
              </p:cNvSpPr>
              <p:nvPr/>
            </p:nvSpPr>
            <p:spPr bwMode="auto">
              <a:xfrm>
                <a:off x="2599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0" name="Rectangle 226"/>
              <p:cNvSpPr>
                <a:spLocks noChangeArrowheads="1"/>
              </p:cNvSpPr>
              <p:nvPr/>
            </p:nvSpPr>
            <p:spPr bwMode="auto">
              <a:xfrm>
                <a:off x="3108" y="1671"/>
                <a:ext cx="15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1" name="Line 227"/>
              <p:cNvSpPr>
                <a:spLocks noChangeShapeType="1"/>
              </p:cNvSpPr>
              <p:nvPr/>
            </p:nvSpPr>
            <p:spPr bwMode="auto">
              <a:xfrm>
                <a:off x="3108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2" name="Rectangle 228"/>
              <p:cNvSpPr>
                <a:spLocks noChangeArrowheads="1"/>
              </p:cNvSpPr>
              <p:nvPr/>
            </p:nvSpPr>
            <p:spPr bwMode="auto">
              <a:xfrm>
                <a:off x="3667" y="1671"/>
                <a:ext cx="1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3" name="Line 229"/>
              <p:cNvSpPr>
                <a:spLocks noChangeShapeType="1"/>
              </p:cNvSpPr>
              <p:nvPr/>
            </p:nvSpPr>
            <p:spPr bwMode="auto">
              <a:xfrm>
                <a:off x="3667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4" name="Rectangle 230"/>
              <p:cNvSpPr>
                <a:spLocks noChangeArrowheads="1"/>
              </p:cNvSpPr>
              <p:nvPr/>
            </p:nvSpPr>
            <p:spPr bwMode="auto">
              <a:xfrm>
                <a:off x="4176" y="1671"/>
                <a:ext cx="1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5" name="Line 231"/>
              <p:cNvSpPr>
                <a:spLocks noChangeShapeType="1"/>
              </p:cNvSpPr>
              <p:nvPr/>
            </p:nvSpPr>
            <p:spPr bwMode="auto">
              <a:xfrm>
                <a:off x="4176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6" name="Rectangle 232"/>
              <p:cNvSpPr>
                <a:spLocks noChangeArrowheads="1"/>
              </p:cNvSpPr>
              <p:nvPr/>
            </p:nvSpPr>
            <p:spPr bwMode="auto">
              <a:xfrm>
                <a:off x="4685" y="1671"/>
                <a:ext cx="15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7" name="Line 233"/>
              <p:cNvSpPr>
                <a:spLocks noChangeShapeType="1"/>
              </p:cNvSpPr>
              <p:nvPr/>
            </p:nvSpPr>
            <p:spPr bwMode="auto">
              <a:xfrm>
                <a:off x="4685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8" name="Rectangle 234"/>
              <p:cNvSpPr>
                <a:spLocks noChangeArrowheads="1"/>
              </p:cNvSpPr>
              <p:nvPr/>
            </p:nvSpPr>
            <p:spPr bwMode="auto">
              <a:xfrm>
                <a:off x="5194" y="1671"/>
                <a:ext cx="15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499" name="Line 235"/>
              <p:cNvSpPr>
                <a:spLocks noChangeShapeType="1"/>
              </p:cNvSpPr>
              <p:nvPr/>
            </p:nvSpPr>
            <p:spPr bwMode="auto">
              <a:xfrm>
                <a:off x="5194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00" name="Rectangle 236"/>
              <p:cNvSpPr>
                <a:spLocks noChangeArrowheads="1"/>
              </p:cNvSpPr>
              <p:nvPr/>
            </p:nvSpPr>
            <p:spPr bwMode="auto">
              <a:xfrm>
                <a:off x="5754" y="1671"/>
                <a:ext cx="15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01" name="Line 237"/>
              <p:cNvSpPr>
                <a:spLocks noChangeShapeType="1"/>
              </p:cNvSpPr>
              <p:nvPr/>
            </p:nvSpPr>
            <p:spPr bwMode="auto">
              <a:xfrm>
                <a:off x="5754" y="1671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02" name="Rectangle 238"/>
              <p:cNvSpPr>
                <a:spLocks noChangeArrowheads="1"/>
              </p:cNvSpPr>
              <p:nvPr/>
            </p:nvSpPr>
            <p:spPr bwMode="auto">
              <a:xfrm>
                <a:off x="1233" y="1892"/>
                <a:ext cx="6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000" b="1" dirty="0">
                    <a:solidFill>
                      <a:srgbClr val="000000"/>
                    </a:solidFill>
                  </a:rPr>
                  <a:t>Προϊόν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3</a:t>
                </a:r>
                <a:endParaRPr lang="en-US" sz="2800" b="1" dirty="0"/>
              </a:p>
            </p:txBody>
          </p:sp>
          <p:sp>
            <p:nvSpPr>
              <p:cNvPr id="1547503" name="Rectangle 239"/>
              <p:cNvSpPr>
                <a:spLocks noChangeArrowheads="1"/>
              </p:cNvSpPr>
              <p:nvPr/>
            </p:nvSpPr>
            <p:spPr bwMode="auto">
              <a:xfrm>
                <a:off x="1961" y="1892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04" name="Rectangle 240"/>
              <p:cNvSpPr>
                <a:spLocks noChangeArrowheads="1"/>
              </p:cNvSpPr>
              <p:nvPr/>
            </p:nvSpPr>
            <p:spPr bwMode="auto">
              <a:xfrm>
                <a:off x="2344" y="1892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05" name="Rectangle 241"/>
              <p:cNvSpPr>
                <a:spLocks noChangeArrowheads="1"/>
              </p:cNvSpPr>
              <p:nvPr/>
            </p:nvSpPr>
            <p:spPr bwMode="auto">
              <a:xfrm>
                <a:off x="2808" y="1892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506" name="Rectangle 242"/>
              <p:cNvSpPr>
                <a:spLocks noChangeArrowheads="1"/>
              </p:cNvSpPr>
              <p:nvPr/>
            </p:nvSpPr>
            <p:spPr bwMode="auto">
              <a:xfrm>
                <a:off x="2913" y="1892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07" name="Rectangle 243"/>
              <p:cNvSpPr>
                <a:spLocks noChangeArrowheads="1"/>
              </p:cNvSpPr>
              <p:nvPr/>
            </p:nvSpPr>
            <p:spPr bwMode="auto">
              <a:xfrm>
                <a:off x="3343" y="1892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508" name="Rectangle 244"/>
              <p:cNvSpPr>
                <a:spLocks noChangeArrowheads="1"/>
              </p:cNvSpPr>
              <p:nvPr/>
            </p:nvSpPr>
            <p:spPr bwMode="auto">
              <a:xfrm>
                <a:off x="3448" y="1892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09" name="Rectangle 245"/>
              <p:cNvSpPr>
                <a:spLocks noChangeArrowheads="1"/>
              </p:cNvSpPr>
              <p:nvPr/>
            </p:nvSpPr>
            <p:spPr bwMode="auto">
              <a:xfrm>
                <a:off x="3877" y="1892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510" name="Rectangle 246"/>
              <p:cNvSpPr>
                <a:spLocks noChangeArrowheads="1"/>
              </p:cNvSpPr>
              <p:nvPr/>
            </p:nvSpPr>
            <p:spPr bwMode="auto">
              <a:xfrm>
                <a:off x="3982" y="1892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11" name="Rectangle 247"/>
              <p:cNvSpPr>
                <a:spLocks noChangeArrowheads="1"/>
              </p:cNvSpPr>
              <p:nvPr/>
            </p:nvSpPr>
            <p:spPr bwMode="auto">
              <a:xfrm>
                <a:off x="4386" y="1892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512" name="Rectangle 248"/>
              <p:cNvSpPr>
                <a:spLocks noChangeArrowheads="1"/>
              </p:cNvSpPr>
              <p:nvPr/>
            </p:nvSpPr>
            <p:spPr bwMode="auto">
              <a:xfrm>
                <a:off x="4491" y="1892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13" name="Rectangle 249"/>
              <p:cNvSpPr>
                <a:spLocks noChangeArrowheads="1"/>
              </p:cNvSpPr>
              <p:nvPr/>
            </p:nvSpPr>
            <p:spPr bwMode="auto">
              <a:xfrm>
                <a:off x="4894" y="1892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514" name="Rectangle 250"/>
              <p:cNvSpPr>
                <a:spLocks noChangeArrowheads="1"/>
              </p:cNvSpPr>
              <p:nvPr/>
            </p:nvSpPr>
            <p:spPr bwMode="auto">
              <a:xfrm>
                <a:off x="4999" y="1892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15" name="Rectangle 251"/>
              <p:cNvSpPr>
                <a:spLocks noChangeArrowheads="1"/>
              </p:cNvSpPr>
              <p:nvPr/>
            </p:nvSpPr>
            <p:spPr bwMode="auto">
              <a:xfrm>
                <a:off x="5394" y="1892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</a:rPr>
                  <a:t>37</a:t>
                </a:r>
                <a:endParaRPr lang="en-US" sz="2800" b="1" dirty="0"/>
              </a:p>
            </p:txBody>
          </p:sp>
          <p:sp>
            <p:nvSpPr>
              <p:cNvPr id="1547516" name="Rectangle 252"/>
              <p:cNvSpPr>
                <a:spLocks noChangeArrowheads="1"/>
              </p:cNvSpPr>
              <p:nvPr/>
            </p:nvSpPr>
            <p:spPr bwMode="auto">
              <a:xfrm>
                <a:off x="5570" y="1892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17" name="Rectangle 253"/>
              <p:cNvSpPr>
                <a:spLocks noChangeArrowheads="1"/>
              </p:cNvSpPr>
              <p:nvPr/>
            </p:nvSpPr>
            <p:spPr bwMode="auto">
              <a:xfrm>
                <a:off x="1187" y="1874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18" name="Line 254"/>
              <p:cNvSpPr>
                <a:spLocks noChangeShapeType="1"/>
              </p:cNvSpPr>
              <p:nvPr/>
            </p:nvSpPr>
            <p:spPr bwMode="auto">
              <a:xfrm>
                <a:off x="1187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19" name="Rectangle 255"/>
              <p:cNvSpPr>
                <a:spLocks noChangeArrowheads="1"/>
              </p:cNvSpPr>
              <p:nvPr/>
            </p:nvSpPr>
            <p:spPr bwMode="auto">
              <a:xfrm>
                <a:off x="1202" y="1874"/>
                <a:ext cx="871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0" name="Line 256"/>
              <p:cNvSpPr>
                <a:spLocks noChangeShapeType="1"/>
              </p:cNvSpPr>
              <p:nvPr/>
            </p:nvSpPr>
            <p:spPr bwMode="auto">
              <a:xfrm>
                <a:off x="1202" y="1874"/>
                <a:ext cx="8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1" name="Rectangle 257"/>
              <p:cNvSpPr>
                <a:spLocks noChangeArrowheads="1"/>
              </p:cNvSpPr>
              <p:nvPr/>
            </p:nvSpPr>
            <p:spPr bwMode="auto">
              <a:xfrm>
                <a:off x="2073" y="1874"/>
                <a:ext cx="16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2" name="Line 258"/>
              <p:cNvSpPr>
                <a:spLocks noChangeShapeType="1"/>
              </p:cNvSpPr>
              <p:nvPr/>
            </p:nvSpPr>
            <p:spPr bwMode="auto">
              <a:xfrm>
                <a:off x="2073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3" name="Rectangle 259"/>
              <p:cNvSpPr>
                <a:spLocks noChangeArrowheads="1"/>
              </p:cNvSpPr>
              <p:nvPr/>
            </p:nvSpPr>
            <p:spPr bwMode="auto">
              <a:xfrm>
                <a:off x="2089" y="1874"/>
                <a:ext cx="510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4" name="Line 260"/>
              <p:cNvSpPr>
                <a:spLocks noChangeShapeType="1"/>
              </p:cNvSpPr>
              <p:nvPr/>
            </p:nvSpPr>
            <p:spPr bwMode="auto">
              <a:xfrm>
                <a:off x="2089" y="1874"/>
                <a:ext cx="5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5" name="Rectangle 261"/>
              <p:cNvSpPr>
                <a:spLocks noChangeArrowheads="1"/>
              </p:cNvSpPr>
              <p:nvPr/>
            </p:nvSpPr>
            <p:spPr bwMode="auto">
              <a:xfrm>
                <a:off x="2599" y="1874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6" name="Line 262"/>
              <p:cNvSpPr>
                <a:spLocks noChangeShapeType="1"/>
              </p:cNvSpPr>
              <p:nvPr/>
            </p:nvSpPr>
            <p:spPr bwMode="auto">
              <a:xfrm>
                <a:off x="2599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7" name="Rectangle 263"/>
              <p:cNvSpPr>
                <a:spLocks noChangeArrowheads="1"/>
              </p:cNvSpPr>
              <p:nvPr/>
            </p:nvSpPr>
            <p:spPr bwMode="auto">
              <a:xfrm>
                <a:off x="2614" y="1874"/>
                <a:ext cx="49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8" name="Line 264"/>
              <p:cNvSpPr>
                <a:spLocks noChangeShapeType="1"/>
              </p:cNvSpPr>
              <p:nvPr/>
            </p:nvSpPr>
            <p:spPr bwMode="auto">
              <a:xfrm>
                <a:off x="2614" y="1874"/>
                <a:ext cx="4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29" name="Rectangle 265"/>
              <p:cNvSpPr>
                <a:spLocks noChangeArrowheads="1"/>
              </p:cNvSpPr>
              <p:nvPr/>
            </p:nvSpPr>
            <p:spPr bwMode="auto">
              <a:xfrm>
                <a:off x="3108" y="1874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0" name="Line 266"/>
              <p:cNvSpPr>
                <a:spLocks noChangeShapeType="1"/>
              </p:cNvSpPr>
              <p:nvPr/>
            </p:nvSpPr>
            <p:spPr bwMode="auto">
              <a:xfrm>
                <a:off x="3108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1" name="Rectangle 267"/>
              <p:cNvSpPr>
                <a:spLocks noChangeArrowheads="1"/>
              </p:cNvSpPr>
              <p:nvPr/>
            </p:nvSpPr>
            <p:spPr bwMode="auto">
              <a:xfrm>
                <a:off x="3123" y="1874"/>
                <a:ext cx="54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2" name="Line 268"/>
              <p:cNvSpPr>
                <a:spLocks noChangeShapeType="1"/>
              </p:cNvSpPr>
              <p:nvPr/>
            </p:nvSpPr>
            <p:spPr bwMode="auto">
              <a:xfrm>
                <a:off x="3123" y="1874"/>
                <a:ext cx="5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3" name="Rectangle 269"/>
              <p:cNvSpPr>
                <a:spLocks noChangeArrowheads="1"/>
              </p:cNvSpPr>
              <p:nvPr/>
            </p:nvSpPr>
            <p:spPr bwMode="auto">
              <a:xfrm>
                <a:off x="3667" y="1874"/>
                <a:ext cx="16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4" name="Line 270"/>
              <p:cNvSpPr>
                <a:spLocks noChangeShapeType="1"/>
              </p:cNvSpPr>
              <p:nvPr/>
            </p:nvSpPr>
            <p:spPr bwMode="auto">
              <a:xfrm>
                <a:off x="3667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5" name="Rectangle 271"/>
              <p:cNvSpPr>
                <a:spLocks noChangeArrowheads="1"/>
              </p:cNvSpPr>
              <p:nvPr/>
            </p:nvSpPr>
            <p:spPr bwMode="auto">
              <a:xfrm>
                <a:off x="3683" y="1874"/>
                <a:ext cx="493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6" name="Line 272"/>
              <p:cNvSpPr>
                <a:spLocks noChangeShapeType="1"/>
              </p:cNvSpPr>
              <p:nvPr/>
            </p:nvSpPr>
            <p:spPr bwMode="auto">
              <a:xfrm>
                <a:off x="3683" y="1874"/>
                <a:ext cx="4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7" name="Rectangle 273"/>
              <p:cNvSpPr>
                <a:spLocks noChangeArrowheads="1"/>
              </p:cNvSpPr>
              <p:nvPr/>
            </p:nvSpPr>
            <p:spPr bwMode="auto">
              <a:xfrm>
                <a:off x="4176" y="1874"/>
                <a:ext cx="16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8" name="Line 274"/>
              <p:cNvSpPr>
                <a:spLocks noChangeShapeType="1"/>
              </p:cNvSpPr>
              <p:nvPr/>
            </p:nvSpPr>
            <p:spPr bwMode="auto">
              <a:xfrm>
                <a:off x="4176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39" name="Rectangle 275"/>
              <p:cNvSpPr>
                <a:spLocks noChangeArrowheads="1"/>
              </p:cNvSpPr>
              <p:nvPr/>
            </p:nvSpPr>
            <p:spPr bwMode="auto">
              <a:xfrm>
                <a:off x="4192" y="1874"/>
                <a:ext cx="493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0" name="Line 276"/>
              <p:cNvSpPr>
                <a:spLocks noChangeShapeType="1"/>
              </p:cNvSpPr>
              <p:nvPr/>
            </p:nvSpPr>
            <p:spPr bwMode="auto">
              <a:xfrm>
                <a:off x="4192" y="1874"/>
                <a:ext cx="4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1" name="Rectangle 277"/>
              <p:cNvSpPr>
                <a:spLocks noChangeArrowheads="1"/>
              </p:cNvSpPr>
              <p:nvPr/>
            </p:nvSpPr>
            <p:spPr bwMode="auto">
              <a:xfrm>
                <a:off x="4685" y="1874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2" name="Line 278"/>
              <p:cNvSpPr>
                <a:spLocks noChangeShapeType="1"/>
              </p:cNvSpPr>
              <p:nvPr/>
            </p:nvSpPr>
            <p:spPr bwMode="auto">
              <a:xfrm>
                <a:off x="4685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3" name="Rectangle 279"/>
              <p:cNvSpPr>
                <a:spLocks noChangeArrowheads="1"/>
              </p:cNvSpPr>
              <p:nvPr/>
            </p:nvSpPr>
            <p:spPr bwMode="auto">
              <a:xfrm>
                <a:off x="4700" y="1874"/>
                <a:ext cx="49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4" name="Line 280"/>
              <p:cNvSpPr>
                <a:spLocks noChangeShapeType="1"/>
              </p:cNvSpPr>
              <p:nvPr/>
            </p:nvSpPr>
            <p:spPr bwMode="auto">
              <a:xfrm>
                <a:off x="4700" y="1874"/>
                <a:ext cx="4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5" name="Rectangle 281"/>
              <p:cNvSpPr>
                <a:spLocks noChangeArrowheads="1"/>
              </p:cNvSpPr>
              <p:nvPr/>
            </p:nvSpPr>
            <p:spPr bwMode="auto">
              <a:xfrm>
                <a:off x="5194" y="1874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6" name="Line 282"/>
              <p:cNvSpPr>
                <a:spLocks noChangeShapeType="1"/>
              </p:cNvSpPr>
              <p:nvPr/>
            </p:nvSpPr>
            <p:spPr bwMode="auto">
              <a:xfrm>
                <a:off x="5194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7" name="Rectangle 283"/>
              <p:cNvSpPr>
                <a:spLocks noChangeArrowheads="1"/>
              </p:cNvSpPr>
              <p:nvPr/>
            </p:nvSpPr>
            <p:spPr bwMode="auto">
              <a:xfrm>
                <a:off x="5209" y="1874"/>
                <a:ext cx="54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8" name="Line 284"/>
              <p:cNvSpPr>
                <a:spLocks noChangeShapeType="1"/>
              </p:cNvSpPr>
              <p:nvPr/>
            </p:nvSpPr>
            <p:spPr bwMode="auto">
              <a:xfrm>
                <a:off x="5209" y="1874"/>
                <a:ext cx="5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49" name="Rectangle 285"/>
              <p:cNvSpPr>
                <a:spLocks noChangeArrowheads="1"/>
              </p:cNvSpPr>
              <p:nvPr/>
            </p:nvSpPr>
            <p:spPr bwMode="auto">
              <a:xfrm>
                <a:off x="5754" y="1874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0" name="Line 286"/>
              <p:cNvSpPr>
                <a:spLocks noChangeShapeType="1"/>
              </p:cNvSpPr>
              <p:nvPr/>
            </p:nvSpPr>
            <p:spPr bwMode="auto">
              <a:xfrm>
                <a:off x="5754" y="18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1" name="Rectangle 287"/>
              <p:cNvSpPr>
                <a:spLocks noChangeArrowheads="1"/>
              </p:cNvSpPr>
              <p:nvPr/>
            </p:nvSpPr>
            <p:spPr bwMode="auto">
              <a:xfrm>
                <a:off x="1187" y="1891"/>
                <a:ext cx="15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2" name="Line 288"/>
              <p:cNvSpPr>
                <a:spLocks noChangeShapeType="1"/>
              </p:cNvSpPr>
              <p:nvPr/>
            </p:nvSpPr>
            <p:spPr bwMode="auto">
              <a:xfrm>
                <a:off x="1187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3" name="Rectangle 289"/>
              <p:cNvSpPr>
                <a:spLocks noChangeArrowheads="1"/>
              </p:cNvSpPr>
              <p:nvPr/>
            </p:nvSpPr>
            <p:spPr bwMode="auto">
              <a:xfrm>
                <a:off x="2073" y="1891"/>
                <a:ext cx="16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4" name="Line 290"/>
              <p:cNvSpPr>
                <a:spLocks noChangeShapeType="1"/>
              </p:cNvSpPr>
              <p:nvPr/>
            </p:nvSpPr>
            <p:spPr bwMode="auto">
              <a:xfrm>
                <a:off x="2073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5" name="Rectangle 291"/>
              <p:cNvSpPr>
                <a:spLocks noChangeArrowheads="1"/>
              </p:cNvSpPr>
              <p:nvPr/>
            </p:nvSpPr>
            <p:spPr bwMode="auto">
              <a:xfrm>
                <a:off x="2599" y="1891"/>
                <a:ext cx="15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6" name="Line 292"/>
              <p:cNvSpPr>
                <a:spLocks noChangeShapeType="1"/>
              </p:cNvSpPr>
              <p:nvPr/>
            </p:nvSpPr>
            <p:spPr bwMode="auto">
              <a:xfrm>
                <a:off x="2599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7" name="Rectangle 293"/>
              <p:cNvSpPr>
                <a:spLocks noChangeArrowheads="1"/>
              </p:cNvSpPr>
              <p:nvPr/>
            </p:nvSpPr>
            <p:spPr bwMode="auto">
              <a:xfrm>
                <a:off x="3108" y="1891"/>
                <a:ext cx="15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8" name="Line 294"/>
              <p:cNvSpPr>
                <a:spLocks noChangeShapeType="1"/>
              </p:cNvSpPr>
              <p:nvPr/>
            </p:nvSpPr>
            <p:spPr bwMode="auto">
              <a:xfrm>
                <a:off x="3108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59" name="Rectangle 295"/>
              <p:cNvSpPr>
                <a:spLocks noChangeArrowheads="1"/>
              </p:cNvSpPr>
              <p:nvPr/>
            </p:nvSpPr>
            <p:spPr bwMode="auto">
              <a:xfrm>
                <a:off x="3667" y="1891"/>
                <a:ext cx="16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0" name="Line 296"/>
              <p:cNvSpPr>
                <a:spLocks noChangeShapeType="1"/>
              </p:cNvSpPr>
              <p:nvPr/>
            </p:nvSpPr>
            <p:spPr bwMode="auto">
              <a:xfrm>
                <a:off x="3667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1" name="Rectangle 297"/>
              <p:cNvSpPr>
                <a:spLocks noChangeArrowheads="1"/>
              </p:cNvSpPr>
              <p:nvPr/>
            </p:nvSpPr>
            <p:spPr bwMode="auto">
              <a:xfrm>
                <a:off x="4176" y="1891"/>
                <a:ext cx="16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2" name="Line 298"/>
              <p:cNvSpPr>
                <a:spLocks noChangeShapeType="1"/>
              </p:cNvSpPr>
              <p:nvPr/>
            </p:nvSpPr>
            <p:spPr bwMode="auto">
              <a:xfrm>
                <a:off x="4176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3" name="Rectangle 299"/>
              <p:cNvSpPr>
                <a:spLocks noChangeArrowheads="1"/>
              </p:cNvSpPr>
              <p:nvPr/>
            </p:nvSpPr>
            <p:spPr bwMode="auto">
              <a:xfrm>
                <a:off x="4685" y="1891"/>
                <a:ext cx="15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4" name="Line 300"/>
              <p:cNvSpPr>
                <a:spLocks noChangeShapeType="1"/>
              </p:cNvSpPr>
              <p:nvPr/>
            </p:nvSpPr>
            <p:spPr bwMode="auto">
              <a:xfrm>
                <a:off x="4685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5" name="Rectangle 301"/>
              <p:cNvSpPr>
                <a:spLocks noChangeArrowheads="1"/>
              </p:cNvSpPr>
              <p:nvPr/>
            </p:nvSpPr>
            <p:spPr bwMode="auto">
              <a:xfrm>
                <a:off x="5194" y="1891"/>
                <a:ext cx="15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6" name="Line 302"/>
              <p:cNvSpPr>
                <a:spLocks noChangeShapeType="1"/>
              </p:cNvSpPr>
              <p:nvPr/>
            </p:nvSpPr>
            <p:spPr bwMode="auto">
              <a:xfrm>
                <a:off x="5194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7" name="Rectangle 303"/>
              <p:cNvSpPr>
                <a:spLocks noChangeArrowheads="1"/>
              </p:cNvSpPr>
              <p:nvPr/>
            </p:nvSpPr>
            <p:spPr bwMode="auto">
              <a:xfrm>
                <a:off x="5754" y="1891"/>
                <a:ext cx="15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8" name="Line 304"/>
              <p:cNvSpPr>
                <a:spLocks noChangeShapeType="1"/>
              </p:cNvSpPr>
              <p:nvPr/>
            </p:nvSpPr>
            <p:spPr bwMode="auto">
              <a:xfrm>
                <a:off x="5754" y="1891"/>
                <a:ext cx="1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69" name="Rectangle 305"/>
              <p:cNvSpPr>
                <a:spLocks noChangeArrowheads="1"/>
              </p:cNvSpPr>
              <p:nvPr/>
            </p:nvSpPr>
            <p:spPr bwMode="auto">
              <a:xfrm>
                <a:off x="1233" y="2114"/>
                <a:ext cx="6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000" b="1">
                    <a:solidFill>
                      <a:srgbClr val="000000"/>
                    </a:solidFill>
                  </a:rPr>
                  <a:t>Προϊόν</a:t>
                </a:r>
                <a:r>
                  <a:rPr lang="en-US" sz="2000" b="1">
                    <a:solidFill>
                      <a:srgbClr val="000000"/>
                    </a:solidFill>
                  </a:rPr>
                  <a:t> 4</a:t>
                </a:r>
                <a:endParaRPr lang="en-US" sz="2800" b="1"/>
              </a:p>
            </p:txBody>
          </p:sp>
          <p:sp>
            <p:nvSpPr>
              <p:cNvPr id="1547570" name="Rectangle 306"/>
              <p:cNvSpPr>
                <a:spLocks noChangeArrowheads="1"/>
              </p:cNvSpPr>
              <p:nvPr/>
            </p:nvSpPr>
            <p:spPr bwMode="auto">
              <a:xfrm>
                <a:off x="1961" y="2114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71" name="Rectangle 307"/>
              <p:cNvSpPr>
                <a:spLocks noChangeArrowheads="1"/>
              </p:cNvSpPr>
              <p:nvPr/>
            </p:nvSpPr>
            <p:spPr bwMode="auto">
              <a:xfrm>
                <a:off x="2291" y="2114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572" name="Rectangle 308"/>
              <p:cNvSpPr>
                <a:spLocks noChangeArrowheads="1"/>
              </p:cNvSpPr>
              <p:nvPr/>
            </p:nvSpPr>
            <p:spPr bwMode="auto">
              <a:xfrm>
                <a:off x="2396" y="2114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73" name="Rectangle 309"/>
              <p:cNvSpPr>
                <a:spLocks noChangeArrowheads="1"/>
              </p:cNvSpPr>
              <p:nvPr/>
            </p:nvSpPr>
            <p:spPr bwMode="auto">
              <a:xfrm>
                <a:off x="2861" y="2114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74" name="Rectangle 310"/>
              <p:cNvSpPr>
                <a:spLocks noChangeArrowheads="1"/>
              </p:cNvSpPr>
              <p:nvPr/>
            </p:nvSpPr>
            <p:spPr bwMode="auto">
              <a:xfrm>
                <a:off x="3396" y="2114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75" name="Rectangle 311"/>
              <p:cNvSpPr>
                <a:spLocks noChangeArrowheads="1"/>
              </p:cNvSpPr>
              <p:nvPr/>
            </p:nvSpPr>
            <p:spPr bwMode="auto">
              <a:xfrm>
                <a:off x="3877" y="2114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576" name="Rectangle 312"/>
              <p:cNvSpPr>
                <a:spLocks noChangeArrowheads="1"/>
              </p:cNvSpPr>
              <p:nvPr/>
            </p:nvSpPr>
            <p:spPr bwMode="auto">
              <a:xfrm>
                <a:off x="3982" y="2114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77" name="Rectangle 313"/>
              <p:cNvSpPr>
                <a:spLocks noChangeArrowheads="1"/>
              </p:cNvSpPr>
              <p:nvPr/>
            </p:nvSpPr>
            <p:spPr bwMode="auto">
              <a:xfrm>
                <a:off x="4438" y="2114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78" name="Rectangle 314"/>
              <p:cNvSpPr>
                <a:spLocks noChangeArrowheads="1"/>
              </p:cNvSpPr>
              <p:nvPr/>
            </p:nvSpPr>
            <p:spPr bwMode="auto">
              <a:xfrm>
                <a:off x="4894" y="2114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579" name="Rectangle 315"/>
              <p:cNvSpPr>
                <a:spLocks noChangeArrowheads="1"/>
              </p:cNvSpPr>
              <p:nvPr/>
            </p:nvSpPr>
            <p:spPr bwMode="auto">
              <a:xfrm>
                <a:off x="4999" y="2114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80" name="Rectangle 316"/>
              <p:cNvSpPr>
                <a:spLocks noChangeArrowheads="1"/>
              </p:cNvSpPr>
              <p:nvPr/>
            </p:nvSpPr>
            <p:spPr bwMode="auto">
              <a:xfrm>
                <a:off x="5394" y="2114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55</a:t>
                </a:r>
                <a:endParaRPr lang="en-US" sz="2800" b="1"/>
              </a:p>
            </p:txBody>
          </p:sp>
          <p:sp>
            <p:nvSpPr>
              <p:cNvPr id="1547581" name="Rectangle 317"/>
              <p:cNvSpPr>
                <a:spLocks noChangeArrowheads="1"/>
              </p:cNvSpPr>
              <p:nvPr/>
            </p:nvSpPr>
            <p:spPr bwMode="auto">
              <a:xfrm>
                <a:off x="5570" y="2114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582" name="Rectangle 318"/>
              <p:cNvSpPr>
                <a:spLocks noChangeArrowheads="1"/>
              </p:cNvSpPr>
              <p:nvPr/>
            </p:nvSpPr>
            <p:spPr bwMode="auto">
              <a:xfrm>
                <a:off x="1187" y="2097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83" name="Line 319"/>
              <p:cNvSpPr>
                <a:spLocks noChangeShapeType="1"/>
              </p:cNvSpPr>
              <p:nvPr/>
            </p:nvSpPr>
            <p:spPr bwMode="auto">
              <a:xfrm>
                <a:off x="1187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84" name="Rectangle 320"/>
              <p:cNvSpPr>
                <a:spLocks noChangeArrowheads="1"/>
              </p:cNvSpPr>
              <p:nvPr/>
            </p:nvSpPr>
            <p:spPr bwMode="auto">
              <a:xfrm>
                <a:off x="1202" y="2097"/>
                <a:ext cx="871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85" name="Line 321"/>
              <p:cNvSpPr>
                <a:spLocks noChangeShapeType="1"/>
              </p:cNvSpPr>
              <p:nvPr/>
            </p:nvSpPr>
            <p:spPr bwMode="auto">
              <a:xfrm>
                <a:off x="1202" y="2097"/>
                <a:ext cx="8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86" name="Rectangle 322"/>
              <p:cNvSpPr>
                <a:spLocks noChangeArrowheads="1"/>
              </p:cNvSpPr>
              <p:nvPr/>
            </p:nvSpPr>
            <p:spPr bwMode="auto">
              <a:xfrm>
                <a:off x="2073" y="2097"/>
                <a:ext cx="16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87" name="Line 323"/>
              <p:cNvSpPr>
                <a:spLocks noChangeShapeType="1"/>
              </p:cNvSpPr>
              <p:nvPr/>
            </p:nvSpPr>
            <p:spPr bwMode="auto">
              <a:xfrm>
                <a:off x="2073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88" name="Rectangle 324"/>
              <p:cNvSpPr>
                <a:spLocks noChangeArrowheads="1"/>
              </p:cNvSpPr>
              <p:nvPr/>
            </p:nvSpPr>
            <p:spPr bwMode="auto">
              <a:xfrm>
                <a:off x="2089" y="2097"/>
                <a:ext cx="510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89" name="Line 325"/>
              <p:cNvSpPr>
                <a:spLocks noChangeShapeType="1"/>
              </p:cNvSpPr>
              <p:nvPr/>
            </p:nvSpPr>
            <p:spPr bwMode="auto">
              <a:xfrm>
                <a:off x="2089" y="2097"/>
                <a:ext cx="5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0" name="Rectangle 326"/>
              <p:cNvSpPr>
                <a:spLocks noChangeArrowheads="1"/>
              </p:cNvSpPr>
              <p:nvPr/>
            </p:nvSpPr>
            <p:spPr bwMode="auto">
              <a:xfrm>
                <a:off x="2599" y="2097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1" name="Line 327"/>
              <p:cNvSpPr>
                <a:spLocks noChangeShapeType="1"/>
              </p:cNvSpPr>
              <p:nvPr/>
            </p:nvSpPr>
            <p:spPr bwMode="auto">
              <a:xfrm>
                <a:off x="2599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2" name="Rectangle 328"/>
              <p:cNvSpPr>
                <a:spLocks noChangeArrowheads="1"/>
              </p:cNvSpPr>
              <p:nvPr/>
            </p:nvSpPr>
            <p:spPr bwMode="auto">
              <a:xfrm>
                <a:off x="2614" y="2097"/>
                <a:ext cx="49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3" name="Line 329"/>
              <p:cNvSpPr>
                <a:spLocks noChangeShapeType="1"/>
              </p:cNvSpPr>
              <p:nvPr/>
            </p:nvSpPr>
            <p:spPr bwMode="auto">
              <a:xfrm>
                <a:off x="2614" y="2097"/>
                <a:ext cx="4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4" name="Rectangle 330"/>
              <p:cNvSpPr>
                <a:spLocks noChangeArrowheads="1"/>
              </p:cNvSpPr>
              <p:nvPr/>
            </p:nvSpPr>
            <p:spPr bwMode="auto">
              <a:xfrm>
                <a:off x="3108" y="2097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5" name="Line 331"/>
              <p:cNvSpPr>
                <a:spLocks noChangeShapeType="1"/>
              </p:cNvSpPr>
              <p:nvPr/>
            </p:nvSpPr>
            <p:spPr bwMode="auto">
              <a:xfrm>
                <a:off x="3108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6" name="Rectangle 332"/>
              <p:cNvSpPr>
                <a:spLocks noChangeArrowheads="1"/>
              </p:cNvSpPr>
              <p:nvPr/>
            </p:nvSpPr>
            <p:spPr bwMode="auto">
              <a:xfrm>
                <a:off x="3123" y="2097"/>
                <a:ext cx="54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7" name="Line 333"/>
              <p:cNvSpPr>
                <a:spLocks noChangeShapeType="1"/>
              </p:cNvSpPr>
              <p:nvPr/>
            </p:nvSpPr>
            <p:spPr bwMode="auto">
              <a:xfrm>
                <a:off x="3123" y="2097"/>
                <a:ext cx="5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8" name="Rectangle 334"/>
              <p:cNvSpPr>
                <a:spLocks noChangeArrowheads="1"/>
              </p:cNvSpPr>
              <p:nvPr/>
            </p:nvSpPr>
            <p:spPr bwMode="auto">
              <a:xfrm>
                <a:off x="3667" y="2097"/>
                <a:ext cx="16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599" name="Line 335"/>
              <p:cNvSpPr>
                <a:spLocks noChangeShapeType="1"/>
              </p:cNvSpPr>
              <p:nvPr/>
            </p:nvSpPr>
            <p:spPr bwMode="auto">
              <a:xfrm>
                <a:off x="3667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0" name="Rectangle 336"/>
              <p:cNvSpPr>
                <a:spLocks noChangeArrowheads="1"/>
              </p:cNvSpPr>
              <p:nvPr/>
            </p:nvSpPr>
            <p:spPr bwMode="auto">
              <a:xfrm>
                <a:off x="3683" y="2097"/>
                <a:ext cx="493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1" name="Line 337"/>
              <p:cNvSpPr>
                <a:spLocks noChangeShapeType="1"/>
              </p:cNvSpPr>
              <p:nvPr/>
            </p:nvSpPr>
            <p:spPr bwMode="auto">
              <a:xfrm>
                <a:off x="3683" y="2097"/>
                <a:ext cx="4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2" name="Rectangle 338"/>
              <p:cNvSpPr>
                <a:spLocks noChangeArrowheads="1"/>
              </p:cNvSpPr>
              <p:nvPr/>
            </p:nvSpPr>
            <p:spPr bwMode="auto">
              <a:xfrm>
                <a:off x="4176" y="2097"/>
                <a:ext cx="16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3" name="Line 339"/>
              <p:cNvSpPr>
                <a:spLocks noChangeShapeType="1"/>
              </p:cNvSpPr>
              <p:nvPr/>
            </p:nvSpPr>
            <p:spPr bwMode="auto">
              <a:xfrm>
                <a:off x="4176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4" name="Rectangle 340"/>
              <p:cNvSpPr>
                <a:spLocks noChangeArrowheads="1"/>
              </p:cNvSpPr>
              <p:nvPr/>
            </p:nvSpPr>
            <p:spPr bwMode="auto">
              <a:xfrm>
                <a:off x="4192" y="2097"/>
                <a:ext cx="493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5" name="Line 341"/>
              <p:cNvSpPr>
                <a:spLocks noChangeShapeType="1"/>
              </p:cNvSpPr>
              <p:nvPr/>
            </p:nvSpPr>
            <p:spPr bwMode="auto">
              <a:xfrm>
                <a:off x="4192" y="2097"/>
                <a:ext cx="4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6" name="Rectangle 342"/>
              <p:cNvSpPr>
                <a:spLocks noChangeArrowheads="1"/>
              </p:cNvSpPr>
              <p:nvPr/>
            </p:nvSpPr>
            <p:spPr bwMode="auto">
              <a:xfrm>
                <a:off x="4685" y="2097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7" name="Line 343"/>
              <p:cNvSpPr>
                <a:spLocks noChangeShapeType="1"/>
              </p:cNvSpPr>
              <p:nvPr/>
            </p:nvSpPr>
            <p:spPr bwMode="auto">
              <a:xfrm>
                <a:off x="4685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8" name="Rectangle 344"/>
              <p:cNvSpPr>
                <a:spLocks noChangeArrowheads="1"/>
              </p:cNvSpPr>
              <p:nvPr/>
            </p:nvSpPr>
            <p:spPr bwMode="auto">
              <a:xfrm>
                <a:off x="4700" y="2097"/>
                <a:ext cx="49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09" name="Line 345"/>
              <p:cNvSpPr>
                <a:spLocks noChangeShapeType="1"/>
              </p:cNvSpPr>
              <p:nvPr/>
            </p:nvSpPr>
            <p:spPr bwMode="auto">
              <a:xfrm>
                <a:off x="4700" y="2097"/>
                <a:ext cx="4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0" name="Rectangle 346"/>
              <p:cNvSpPr>
                <a:spLocks noChangeArrowheads="1"/>
              </p:cNvSpPr>
              <p:nvPr/>
            </p:nvSpPr>
            <p:spPr bwMode="auto">
              <a:xfrm>
                <a:off x="5194" y="2097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1" name="Line 347"/>
              <p:cNvSpPr>
                <a:spLocks noChangeShapeType="1"/>
              </p:cNvSpPr>
              <p:nvPr/>
            </p:nvSpPr>
            <p:spPr bwMode="auto">
              <a:xfrm>
                <a:off x="5194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2" name="Rectangle 348"/>
              <p:cNvSpPr>
                <a:spLocks noChangeArrowheads="1"/>
              </p:cNvSpPr>
              <p:nvPr/>
            </p:nvSpPr>
            <p:spPr bwMode="auto">
              <a:xfrm>
                <a:off x="5209" y="2097"/>
                <a:ext cx="54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3" name="Line 349"/>
              <p:cNvSpPr>
                <a:spLocks noChangeShapeType="1"/>
              </p:cNvSpPr>
              <p:nvPr/>
            </p:nvSpPr>
            <p:spPr bwMode="auto">
              <a:xfrm>
                <a:off x="5209" y="2097"/>
                <a:ext cx="5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4" name="Rectangle 350"/>
              <p:cNvSpPr>
                <a:spLocks noChangeArrowheads="1"/>
              </p:cNvSpPr>
              <p:nvPr/>
            </p:nvSpPr>
            <p:spPr bwMode="auto">
              <a:xfrm>
                <a:off x="5754" y="2097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5" name="Line 351"/>
              <p:cNvSpPr>
                <a:spLocks noChangeShapeType="1"/>
              </p:cNvSpPr>
              <p:nvPr/>
            </p:nvSpPr>
            <p:spPr bwMode="auto">
              <a:xfrm>
                <a:off x="5754" y="209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6" name="Rectangle 352"/>
              <p:cNvSpPr>
                <a:spLocks noChangeArrowheads="1"/>
              </p:cNvSpPr>
              <p:nvPr/>
            </p:nvSpPr>
            <p:spPr bwMode="auto">
              <a:xfrm>
                <a:off x="1187" y="2113"/>
                <a:ext cx="15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7" name="Line 353"/>
              <p:cNvSpPr>
                <a:spLocks noChangeShapeType="1"/>
              </p:cNvSpPr>
              <p:nvPr/>
            </p:nvSpPr>
            <p:spPr bwMode="auto">
              <a:xfrm>
                <a:off x="1187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8" name="Rectangle 354"/>
              <p:cNvSpPr>
                <a:spLocks noChangeArrowheads="1"/>
              </p:cNvSpPr>
              <p:nvPr/>
            </p:nvSpPr>
            <p:spPr bwMode="auto">
              <a:xfrm>
                <a:off x="2073" y="2113"/>
                <a:ext cx="16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19" name="Line 355"/>
              <p:cNvSpPr>
                <a:spLocks noChangeShapeType="1"/>
              </p:cNvSpPr>
              <p:nvPr/>
            </p:nvSpPr>
            <p:spPr bwMode="auto">
              <a:xfrm>
                <a:off x="2073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0" name="Rectangle 356"/>
              <p:cNvSpPr>
                <a:spLocks noChangeArrowheads="1"/>
              </p:cNvSpPr>
              <p:nvPr/>
            </p:nvSpPr>
            <p:spPr bwMode="auto">
              <a:xfrm>
                <a:off x="2599" y="2113"/>
                <a:ext cx="15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1" name="Line 357"/>
              <p:cNvSpPr>
                <a:spLocks noChangeShapeType="1"/>
              </p:cNvSpPr>
              <p:nvPr/>
            </p:nvSpPr>
            <p:spPr bwMode="auto">
              <a:xfrm>
                <a:off x="2599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2" name="Rectangle 358"/>
              <p:cNvSpPr>
                <a:spLocks noChangeArrowheads="1"/>
              </p:cNvSpPr>
              <p:nvPr/>
            </p:nvSpPr>
            <p:spPr bwMode="auto">
              <a:xfrm>
                <a:off x="3108" y="2113"/>
                <a:ext cx="15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3" name="Line 359"/>
              <p:cNvSpPr>
                <a:spLocks noChangeShapeType="1"/>
              </p:cNvSpPr>
              <p:nvPr/>
            </p:nvSpPr>
            <p:spPr bwMode="auto">
              <a:xfrm>
                <a:off x="3108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4" name="Rectangle 360"/>
              <p:cNvSpPr>
                <a:spLocks noChangeArrowheads="1"/>
              </p:cNvSpPr>
              <p:nvPr/>
            </p:nvSpPr>
            <p:spPr bwMode="auto">
              <a:xfrm>
                <a:off x="3667" y="2113"/>
                <a:ext cx="16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5" name="Line 361"/>
              <p:cNvSpPr>
                <a:spLocks noChangeShapeType="1"/>
              </p:cNvSpPr>
              <p:nvPr/>
            </p:nvSpPr>
            <p:spPr bwMode="auto">
              <a:xfrm>
                <a:off x="3667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6" name="Rectangle 362"/>
              <p:cNvSpPr>
                <a:spLocks noChangeArrowheads="1"/>
              </p:cNvSpPr>
              <p:nvPr/>
            </p:nvSpPr>
            <p:spPr bwMode="auto">
              <a:xfrm>
                <a:off x="4176" y="2113"/>
                <a:ext cx="16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7" name="Line 363"/>
              <p:cNvSpPr>
                <a:spLocks noChangeShapeType="1"/>
              </p:cNvSpPr>
              <p:nvPr/>
            </p:nvSpPr>
            <p:spPr bwMode="auto">
              <a:xfrm>
                <a:off x="4176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8" name="Rectangle 364"/>
              <p:cNvSpPr>
                <a:spLocks noChangeArrowheads="1"/>
              </p:cNvSpPr>
              <p:nvPr/>
            </p:nvSpPr>
            <p:spPr bwMode="auto">
              <a:xfrm>
                <a:off x="4685" y="2113"/>
                <a:ext cx="15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29" name="Line 365"/>
              <p:cNvSpPr>
                <a:spLocks noChangeShapeType="1"/>
              </p:cNvSpPr>
              <p:nvPr/>
            </p:nvSpPr>
            <p:spPr bwMode="auto">
              <a:xfrm>
                <a:off x="4685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30" name="Rectangle 366"/>
              <p:cNvSpPr>
                <a:spLocks noChangeArrowheads="1"/>
              </p:cNvSpPr>
              <p:nvPr/>
            </p:nvSpPr>
            <p:spPr bwMode="auto">
              <a:xfrm>
                <a:off x="5194" y="2113"/>
                <a:ext cx="15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31" name="Line 367"/>
              <p:cNvSpPr>
                <a:spLocks noChangeShapeType="1"/>
              </p:cNvSpPr>
              <p:nvPr/>
            </p:nvSpPr>
            <p:spPr bwMode="auto">
              <a:xfrm>
                <a:off x="5194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32" name="Rectangle 368"/>
              <p:cNvSpPr>
                <a:spLocks noChangeArrowheads="1"/>
              </p:cNvSpPr>
              <p:nvPr/>
            </p:nvSpPr>
            <p:spPr bwMode="auto">
              <a:xfrm>
                <a:off x="5754" y="2113"/>
                <a:ext cx="15" cy="2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33" name="Line 369"/>
              <p:cNvSpPr>
                <a:spLocks noChangeShapeType="1"/>
              </p:cNvSpPr>
              <p:nvPr/>
            </p:nvSpPr>
            <p:spPr bwMode="auto">
              <a:xfrm>
                <a:off x="5754" y="2113"/>
                <a:ext cx="1" cy="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34" name="Rectangle 370"/>
              <p:cNvSpPr>
                <a:spLocks noChangeArrowheads="1"/>
              </p:cNvSpPr>
              <p:nvPr/>
            </p:nvSpPr>
            <p:spPr bwMode="auto">
              <a:xfrm>
                <a:off x="1233" y="2330"/>
                <a:ext cx="6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000" b="1">
                    <a:solidFill>
                      <a:srgbClr val="000000"/>
                    </a:solidFill>
                  </a:rPr>
                  <a:t>Προϊόν</a:t>
                </a:r>
                <a:r>
                  <a:rPr lang="en-US" sz="2000" b="1">
                    <a:solidFill>
                      <a:srgbClr val="000000"/>
                    </a:solidFill>
                  </a:rPr>
                  <a:t> 5</a:t>
                </a:r>
                <a:endParaRPr lang="en-US" sz="2800" b="1"/>
              </a:p>
            </p:txBody>
          </p:sp>
          <p:sp>
            <p:nvSpPr>
              <p:cNvPr id="1547635" name="Rectangle 371"/>
              <p:cNvSpPr>
                <a:spLocks noChangeArrowheads="1"/>
              </p:cNvSpPr>
              <p:nvPr/>
            </p:nvSpPr>
            <p:spPr bwMode="auto">
              <a:xfrm>
                <a:off x="1961" y="2330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636" name="Rectangle 372"/>
              <p:cNvSpPr>
                <a:spLocks noChangeArrowheads="1"/>
              </p:cNvSpPr>
              <p:nvPr/>
            </p:nvSpPr>
            <p:spPr bwMode="auto">
              <a:xfrm>
                <a:off x="2291" y="2330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637" name="Rectangle 373"/>
              <p:cNvSpPr>
                <a:spLocks noChangeArrowheads="1"/>
              </p:cNvSpPr>
              <p:nvPr/>
            </p:nvSpPr>
            <p:spPr bwMode="auto">
              <a:xfrm>
                <a:off x="2396" y="2330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638" name="Rectangle 374"/>
              <p:cNvSpPr>
                <a:spLocks noChangeArrowheads="1"/>
              </p:cNvSpPr>
              <p:nvPr/>
            </p:nvSpPr>
            <p:spPr bwMode="auto">
              <a:xfrm>
                <a:off x="2808" y="2330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639" name="Rectangle 375"/>
              <p:cNvSpPr>
                <a:spLocks noChangeArrowheads="1"/>
              </p:cNvSpPr>
              <p:nvPr/>
            </p:nvSpPr>
            <p:spPr bwMode="auto">
              <a:xfrm>
                <a:off x="2913" y="2330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640" name="Rectangle 376"/>
              <p:cNvSpPr>
                <a:spLocks noChangeArrowheads="1"/>
              </p:cNvSpPr>
              <p:nvPr/>
            </p:nvSpPr>
            <p:spPr bwMode="auto">
              <a:xfrm>
                <a:off x="3343" y="2330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641" name="Rectangle 377"/>
              <p:cNvSpPr>
                <a:spLocks noChangeArrowheads="1"/>
              </p:cNvSpPr>
              <p:nvPr/>
            </p:nvSpPr>
            <p:spPr bwMode="auto">
              <a:xfrm>
                <a:off x="3448" y="2330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642" name="Rectangle 378"/>
              <p:cNvSpPr>
                <a:spLocks noChangeArrowheads="1"/>
              </p:cNvSpPr>
              <p:nvPr/>
            </p:nvSpPr>
            <p:spPr bwMode="auto">
              <a:xfrm>
                <a:off x="3877" y="2330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643" name="Rectangle 379"/>
              <p:cNvSpPr>
                <a:spLocks noChangeArrowheads="1"/>
              </p:cNvSpPr>
              <p:nvPr/>
            </p:nvSpPr>
            <p:spPr bwMode="auto">
              <a:xfrm>
                <a:off x="3982" y="2330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644" name="Rectangle 380"/>
              <p:cNvSpPr>
                <a:spLocks noChangeArrowheads="1"/>
              </p:cNvSpPr>
              <p:nvPr/>
            </p:nvSpPr>
            <p:spPr bwMode="auto">
              <a:xfrm>
                <a:off x="4386" y="2330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645" name="Rectangle 381"/>
              <p:cNvSpPr>
                <a:spLocks noChangeArrowheads="1"/>
              </p:cNvSpPr>
              <p:nvPr/>
            </p:nvSpPr>
            <p:spPr bwMode="auto">
              <a:xfrm>
                <a:off x="4491" y="2330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646" name="Rectangle 382"/>
              <p:cNvSpPr>
                <a:spLocks noChangeArrowheads="1"/>
              </p:cNvSpPr>
              <p:nvPr/>
            </p:nvSpPr>
            <p:spPr bwMode="auto">
              <a:xfrm>
                <a:off x="4894" y="2330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X</a:t>
                </a:r>
                <a:endParaRPr lang="en-US" sz="2800" b="1"/>
              </a:p>
            </p:txBody>
          </p:sp>
          <p:sp>
            <p:nvSpPr>
              <p:cNvPr id="1547647" name="Rectangle 383"/>
              <p:cNvSpPr>
                <a:spLocks noChangeArrowheads="1"/>
              </p:cNvSpPr>
              <p:nvPr/>
            </p:nvSpPr>
            <p:spPr bwMode="auto">
              <a:xfrm>
                <a:off x="4999" y="2330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648" name="Rectangle 384"/>
              <p:cNvSpPr>
                <a:spLocks noChangeArrowheads="1"/>
              </p:cNvSpPr>
              <p:nvPr/>
            </p:nvSpPr>
            <p:spPr bwMode="auto">
              <a:xfrm>
                <a:off x="5438" y="2330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8</a:t>
                </a:r>
                <a:endParaRPr lang="en-US" sz="2800" b="1"/>
              </a:p>
            </p:txBody>
          </p:sp>
          <p:sp>
            <p:nvSpPr>
              <p:cNvPr id="1547649" name="Rectangle 385"/>
              <p:cNvSpPr>
                <a:spLocks noChangeArrowheads="1"/>
              </p:cNvSpPr>
              <p:nvPr/>
            </p:nvSpPr>
            <p:spPr bwMode="auto">
              <a:xfrm>
                <a:off x="5526" y="2330"/>
                <a:ext cx="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547650" name="Rectangle 386"/>
              <p:cNvSpPr>
                <a:spLocks noChangeArrowheads="1"/>
              </p:cNvSpPr>
              <p:nvPr/>
            </p:nvSpPr>
            <p:spPr bwMode="auto">
              <a:xfrm>
                <a:off x="1187" y="2313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1" name="Line 387"/>
              <p:cNvSpPr>
                <a:spLocks noChangeShapeType="1"/>
              </p:cNvSpPr>
              <p:nvPr/>
            </p:nvSpPr>
            <p:spPr bwMode="auto">
              <a:xfrm>
                <a:off x="1187" y="2313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2" name="Rectangle 388"/>
              <p:cNvSpPr>
                <a:spLocks noChangeArrowheads="1"/>
              </p:cNvSpPr>
              <p:nvPr/>
            </p:nvSpPr>
            <p:spPr bwMode="auto">
              <a:xfrm>
                <a:off x="1202" y="2313"/>
                <a:ext cx="871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3" name="Line 389"/>
              <p:cNvSpPr>
                <a:spLocks noChangeShapeType="1"/>
              </p:cNvSpPr>
              <p:nvPr/>
            </p:nvSpPr>
            <p:spPr bwMode="auto">
              <a:xfrm>
                <a:off x="1202" y="2313"/>
                <a:ext cx="8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4" name="Rectangle 390"/>
              <p:cNvSpPr>
                <a:spLocks noChangeArrowheads="1"/>
              </p:cNvSpPr>
              <p:nvPr/>
            </p:nvSpPr>
            <p:spPr bwMode="auto">
              <a:xfrm>
                <a:off x="2073" y="2313"/>
                <a:ext cx="16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5" name="Line 391"/>
              <p:cNvSpPr>
                <a:spLocks noChangeShapeType="1"/>
              </p:cNvSpPr>
              <p:nvPr/>
            </p:nvSpPr>
            <p:spPr bwMode="auto">
              <a:xfrm>
                <a:off x="2073" y="2313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6" name="Rectangle 392"/>
              <p:cNvSpPr>
                <a:spLocks noChangeArrowheads="1"/>
              </p:cNvSpPr>
              <p:nvPr/>
            </p:nvSpPr>
            <p:spPr bwMode="auto">
              <a:xfrm>
                <a:off x="2089" y="2313"/>
                <a:ext cx="510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7" name="Line 393"/>
              <p:cNvSpPr>
                <a:spLocks noChangeShapeType="1"/>
              </p:cNvSpPr>
              <p:nvPr/>
            </p:nvSpPr>
            <p:spPr bwMode="auto">
              <a:xfrm>
                <a:off x="2089" y="2313"/>
                <a:ext cx="5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8" name="Rectangle 394"/>
              <p:cNvSpPr>
                <a:spLocks noChangeArrowheads="1"/>
              </p:cNvSpPr>
              <p:nvPr/>
            </p:nvSpPr>
            <p:spPr bwMode="auto">
              <a:xfrm>
                <a:off x="2599" y="2313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59" name="Line 395"/>
              <p:cNvSpPr>
                <a:spLocks noChangeShapeType="1"/>
              </p:cNvSpPr>
              <p:nvPr/>
            </p:nvSpPr>
            <p:spPr bwMode="auto">
              <a:xfrm>
                <a:off x="2599" y="2313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0" name="Rectangle 396"/>
              <p:cNvSpPr>
                <a:spLocks noChangeArrowheads="1"/>
              </p:cNvSpPr>
              <p:nvPr/>
            </p:nvSpPr>
            <p:spPr bwMode="auto">
              <a:xfrm>
                <a:off x="2614" y="2313"/>
                <a:ext cx="49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1" name="Line 397"/>
              <p:cNvSpPr>
                <a:spLocks noChangeShapeType="1"/>
              </p:cNvSpPr>
              <p:nvPr/>
            </p:nvSpPr>
            <p:spPr bwMode="auto">
              <a:xfrm>
                <a:off x="2614" y="2313"/>
                <a:ext cx="4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2" name="Rectangle 398"/>
              <p:cNvSpPr>
                <a:spLocks noChangeArrowheads="1"/>
              </p:cNvSpPr>
              <p:nvPr/>
            </p:nvSpPr>
            <p:spPr bwMode="auto">
              <a:xfrm>
                <a:off x="3108" y="2313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3" name="Line 399"/>
              <p:cNvSpPr>
                <a:spLocks noChangeShapeType="1"/>
              </p:cNvSpPr>
              <p:nvPr/>
            </p:nvSpPr>
            <p:spPr bwMode="auto">
              <a:xfrm>
                <a:off x="3108" y="2313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4" name="Rectangle 400"/>
              <p:cNvSpPr>
                <a:spLocks noChangeArrowheads="1"/>
              </p:cNvSpPr>
              <p:nvPr/>
            </p:nvSpPr>
            <p:spPr bwMode="auto">
              <a:xfrm>
                <a:off x="3123" y="2313"/>
                <a:ext cx="54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5" name="Line 401"/>
              <p:cNvSpPr>
                <a:spLocks noChangeShapeType="1"/>
              </p:cNvSpPr>
              <p:nvPr/>
            </p:nvSpPr>
            <p:spPr bwMode="auto">
              <a:xfrm>
                <a:off x="3123" y="2313"/>
                <a:ext cx="5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6" name="Rectangle 402"/>
              <p:cNvSpPr>
                <a:spLocks noChangeArrowheads="1"/>
              </p:cNvSpPr>
              <p:nvPr/>
            </p:nvSpPr>
            <p:spPr bwMode="auto">
              <a:xfrm>
                <a:off x="3667" y="2313"/>
                <a:ext cx="16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7" name="Line 403"/>
              <p:cNvSpPr>
                <a:spLocks noChangeShapeType="1"/>
              </p:cNvSpPr>
              <p:nvPr/>
            </p:nvSpPr>
            <p:spPr bwMode="auto">
              <a:xfrm>
                <a:off x="3667" y="2313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8" name="Rectangle 404"/>
              <p:cNvSpPr>
                <a:spLocks noChangeArrowheads="1"/>
              </p:cNvSpPr>
              <p:nvPr/>
            </p:nvSpPr>
            <p:spPr bwMode="auto">
              <a:xfrm>
                <a:off x="3683" y="2313"/>
                <a:ext cx="493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69" name="Line 405"/>
              <p:cNvSpPr>
                <a:spLocks noChangeShapeType="1"/>
              </p:cNvSpPr>
              <p:nvPr/>
            </p:nvSpPr>
            <p:spPr bwMode="auto">
              <a:xfrm>
                <a:off x="3683" y="2313"/>
                <a:ext cx="4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70" name="Rectangle 406"/>
              <p:cNvSpPr>
                <a:spLocks noChangeArrowheads="1"/>
              </p:cNvSpPr>
              <p:nvPr/>
            </p:nvSpPr>
            <p:spPr bwMode="auto">
              <a:xfrm>
                <a:off x="4176" y="2313"/>
                <a:ext cx="16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71" name="Line 407"/>
              <p:cNvSpPr>
                <a:spLocks noChangeShapeType="1"/>
              </p:cNvSpPr>
              <p:nvPr/>
            </p:nvSpPr>
            <p:spPr bwMode="auto">
              <a:xfrm>
                <a:off x="4176" y="2313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7672" name="Rectangle 408"/>
              <p:cNvSpPr>
                <a:spLocks noChangeArrowheads="1"/>
              </p:cNvSpPr>
              <p:nvPr/>
            </p:nvSpPr>
            <p:spPr bwMode="auto">
              <a:xfrm>
                <a:off x="4192" y="2313"/>
                <a:ext cx="493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47673" name="Line 409"/>
            <p:cNvSpPr>
              <a:spLocks noChangeShapeType="1"/>
            </p:cNvSpPr>
            <p:nvPr/>
          </p:nvSpPr>
          <p:spPr bwMode="auto">
            <a:xfrm>
              <a:off x="4183" y="2449"/>
              <a:ext cx="4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74" name="Rectangle 410"/>
            <p:cNvSpPr>
              <a:spLocks noChangeArrowheads="1"/>
            </p:cNvSpPr>
            <p:nvPr/>
          </p:nvSpPr>
          <p:spPr bwMode="auto">
            <a:xfrm>
              <a:off x="4676" y="2449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75" name="Line 411"/>
            <p:cNvSpPr>
              <a:spLocks noChangeShapeType="1"/>
            </p:cNvSpPr>
            <p:nvPr/>
          </p:nvSpPr>
          <p:spPr bwMode="auto">
            <a:xfrm>
              <a:off x="4676" y="2449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76" name="Rectangle 412"/>
            <p:cNvSpPr>
              <a:spLocks noChangeArrowheads="1"/>
            </p:cNvSpPr>
            <p:nvPr/>
          </p:nvSpPr>
          <p:spPr bwMode="auto">
            <a:xfrm>
              <a:off x="4691" y="2449"/>
              <a:ext cx="49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77" name="Line 413"/>
            <p:cNvSpPr>
              <a:spLocks noChangeShapeType="1"/>
            </p:cNvSpPr>
            <p:nvPr/>
          </p:nvSpPr>
          <p:spPr bwMode="auto">
            <a:xfrm>
              <a:off x="4691" y="2449"/>
              <a:ext cx="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78" name="Rectangle 414"/>
            <p:cNvSpPr>
              <a:spLocks noChangeArrowheads="1"/>
            </p:cNvSpPr>
            <p:nvPr/>
          </p:nvSpPr>
          <p:spPr bwMode="auto">
            <a:xfrm>
              <a:off x="5185" y="2449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79" name="Line 415"/>
            <p:cNvSpPr>
              <a:spLocks noChangeShapeType="1"/>
            </p:cNvSpPr>
            <p:nvPr/>
          </p:nvSpPr>
          <p:spPr bwMode="auto">
            <a:xfrm>
              <a:off x="5185" y="2449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0" name="Rectangle 416"/>
            <p:cNvSpPr>
              <a:spLocks noChangeArrowheads="1"/>
            </p:cNvSpPr>
            <p:nvPr/>
          </p:nvSpPr>
          <p:spPr bwMode="auto">
            <a:xfrm>
              <a:off x="5200" y="2449"/>
              <a:ext cx="54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1" name="Line 417"/>
            <p:cNvSpPr>
              <a:spLocks noChangeShapeType="1"/>
            </p:cNvSpPr>
            <p:nvPr/>
          </p:nvSpPr>
          <p:spPr bwMode="auto">
            <a:xfrm>
              <a:off x="5200" y="2449"/>
              <a:ext cx="5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2" name="Rectangle 418"/>
            <p:cNvSpPr>
              <a:spLocks noChangeArrowheads="1"/>
            </p:cNvSpPr>
            <p:nvPr/>
          </p:nvSpPr>
          <p:spPr bwMode="auto">
            <a:xfrm>
              <a:off x="5745" y="2449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3" name="Line 419"/>
            <p:cNvSpPr>
              <a:spLocks noChangeShapeType="1"/>
            </p:cNvSpPr>
            <p:nvPr/>
          </p:nvSpPr>
          <p:spPr bwMode="auto">
            <a:xfrm>
              <a:off x="5745" y="2449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4" name="Rectangle 420"/>
            <p:cNvSpPr>
              <a:spLocks noChangeArrowheads="1"/>
            </p:cNvSpPr>
            <p:nvPr/>
          </p:nvSpPr>
          <p:spPr bwMode="auto">
            <a:xfrm>
              <a:off x="1178" y="2465"/>
              <a:ext cx="15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5" name="Line 421"/>
            <p:cNvSpPr>
              <a:spLocks noChangeShapeType="1"/>
            </p:cNvSpPr>
            <p:nvPr/>
          </p:nvSpPr>
          <p:spPr bwMode="auto">
            <a:xfrm>
              <a:off x="1178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6" name="Rectangle 422"/>
            <p:cNvSpPr>
              <a:spLocks noChangeArrowheads="1"/>
            </p:cNvSpPr>
            <p:nvPr/>
          </p:nvSpPr>
          <p:spPr bwMode="auto">
            <a:xfrm>
              <a:off x="1178" y="2667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7" name="Line 423"/>
            <p:cNvSpPr>
              <a:spLocks noChangeShapeType="1"/>
            </p:cNvSpPr>
            <p:nvPr/>
          </p:nvSpPr>
          <p:spPr bwMode="auto">
            <a:xfrm>
              <a:off x="1178" y="26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8" name="Line 424"/>
            <p:cNvSpPr>
              <a:spLocks noChangeShapeType="1"/>
            </p:cNvSpPr>
            <p:nvPr/>
          </p:nvSpPr>
          <p:spPr bwMode="auto">
            <a:xfrm>
              <a:off x="1178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89" name="Rectangle 425"/>
            <p:cNvSpPr>
              <a:spLocks noChangeArrowheads="1"/>
            </p:cNvSpPr>
            <p:nvPr/>
          </p:nvSpPr>
          <p:spPr bwMode="auto">
            <a:xfrm>
              <a:off x="1178" y="2667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0" name="Line 426"/>
            <p:cNvSpPr>
              <a:spLocks noChangeShapeType="1"/>
            </p:cNvSpPr>
            <p:nvPr/>
          </p:nvSpPr>
          <p:spPr bwMode="auto">
            <a:xfrm>
              <a:off x="1178" y="26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1" name="Line 427"/>
            <p:cNvSpPr>
              <a:spLocks noChangeShapeType="1"/>
            </p:cNvSpPr>
            <p:nvPr/>
          </p:nvSpPr>
          <p:spPr bwMode="auto">
            <a:xfrm>
              <a:off x="1178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2" name="Rectangle 428"/>
            <p:cNvSpPr>
              <a:spLocks noChangeArrowheads="1"/>
            </p:cNvSpPr>
            <p:nvPr/>
          </p:nvSpPr>
          <p:spPr bwMode="auto">
            <a:xfrm>
              <a:off x="1193" y="2667"/>
              <a:ext cx="871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3" name="Line 429"/>
            <p:cNvSpPr>
              <a:spLocks noChangeShapeType="1"/>
            </p:cNvSpPr>
            <p:nvPr/>
          </p:nvSpPr>
          <p:spPr bwMode="auto">
            <a:xfrm>
              <a:off x="1193" y="2667"/>
              <a:ext cx="8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4" name="Rectangle 430"/>
            <p:cNvSpPr>
              <a:spLocks noChangeArrowheads="1"/>
            </p:cNvSpPr>
            <p:nvPr/>
          </p:nvSpPr>
          <p:spPr bwMode="auto">
            <a:xfrm>
              <a:off x="2064" y="2465"/>
              <a:ext cx="16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5" name="Line 431"/>
            <p:cNvSpPr>
              <a:spLocks noChangeShapeType="1"/>
            </p:cNvSpPr>
            <p:nvPr/>
          </p:nvSpPr>
          <p:spPr bwMode="auto">
            <a:xfrm>
              <a:off x="2064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6" name="Rectangle 432"/>
            <p:cNvSpPr>
              <a:spLocks noChangeArrowheads="1"/>
            </p:cNvSpPr>
            <p:nvPr/>
          </p:nvSpPr>
          <p:spPr bwMode="auto">
            <a:xfrm>
              <a:off x="2064" y="2667"/>
              <a:ext cx="16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7" name="Line 433"/>
            <p:cNvSpPr>
              <a:spLocks noChangeShapeType="1"/>
            </p:cNvSpPr>
            <p:nvPr/>
          </p:nvSpPr>
          <p:spPr bwMode="auto">
            <a:xfrm>
              <a:off x="2064" y="266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8" name="Line 434"/>
            <p:cNvSpPr>
              <a:spLocks noChangeShapeType="1"/>
            </p:cNvSpPr>
            <p:nvPr/>
          </p:nvSpPr>
          <p:spPr bwMode="auto">
            <a:xfrm>
              <a:off x="2064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699" name="Rectangle 435"/>
            <p:cNvSpPr>
              <a:spLocks noChangeArrowheads="1"/>
            </p:cNvSpPr>
            <p:nvPr/>
          </p:nvSpPr>
          <p:spPr bwMode="auto">
            <a:xfrm>
              <a:off x="2080" y="2667"/>
              <a:ext cx="510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0" name="Line 436"/>
            <p:cNvSpPr>
              <a:spLocks noChangeShapeType="1"/>
            </p:cNvSpPr>
            <p:nvPr/>
          </p:nvSpPr>
          <p:spPr bwMode="auto">
            <a:xfrm>
              <a:off x="2080" y="2667"/>
              <a:ext cx="5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1" name="Rectangle 437"/>
            <p:cNvSpPr>
              <a:spLocks noChangeArrowheads="1"/>
            </p:cNvSpPr>
            <p:nvPr/>
          </p:nvSpPr>
          <p:spPr bwMode="auto">
            <a:xfrm>
              <a:off x="2590" y="2465"/>
              <a:ext cx="15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2" name="Line 438"/>
            <p:cNvSpPr>
              <a:spLocks noChangeShapeType="1"/>
            </p:cNvSpPr>
            <p:nvPr/>
          </p:nvSpPr>
          <p:spPr bwMode="auto">
            <a:xfrm>
              <a:off x="2590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3" name="Rectangle 439"/>
            <p:cNvSpPr>
              <a:spLocks noChangeArrowheads="1"/>
            </p:cNvSpPr>
            <p:nvPr/>
          </p:nvSpPr>
          <p:spPr bwMode="auto">
            <a:xfrm>
              <a:off x="2590" y="2667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4" name="Line 440"/>
            <p:cNvSpPr>
              <a:spLocks noChangeShapeType="1"/>
            </p:cNvSpPr>
            <p:nvPr/>
          </p:nvSpPr>
          <p:spPr bwMode="auto">
            <a:xfrm>
              <a:off x="2590" y="26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5" name="Line 441"/>
            <p:cNvSpPr>
              <a:spLocks noChangeShapeType="1"/>
            </p:cNvSpPr>
            <p:nvPr/>
          </p:nvSpPr>
          <p:spPr bwMode="auto">
            <a:xfrm>
              <a:off x="2590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6" name="Rectangle 442"/>
            <p:cNvSpPr>
              <a:spLocks noChangeArrowheads="1"/>
            </p:cNvSpPr>
            <p:nvPr/>
          </p:nvSpPr>
          <p:spPr bwMode="auto">
            <a:xfrm>
              <a:off x="2605" y="2667"/>
              <a:ext cx="49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7" name="Line 443"/>
            <p:cNvSpPr>
              <a:spLocks noChangeShapeType="1"/>
            </p:cNvSpPr>
            <p:nvPr/>
          </p:nvSpPr>
          <p:spPr bwMode="auto">
            <a:xfrm>
              <a:off x="2605" y="2667"/>
              <a:ext cx="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8" name="Rectangle 444"/>
            <p:cNvSpPr>
              <a:spLocks noChangeArrowheads="1"/>
            </p:cNvSpPr>
            <p:nvPr/>
          </p:nvSpPr>
          <p:spPr bwMode="auto">
            <a:xfrm>
              <a:off x="3099" y="2465"/>
              <a:ext cx="15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09" name="Line 445"/>
            <p:cNvSpPr>
              <a:spLocks noChangeShapeType="1"/>
            </p:cNvSpPr>
            <p:nvPr/>
          </p:nvSpPr>
          <p:spPr bwMode="auto">
            <a:xfrm>
              <a:off x="3099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0" name="Rectangle 446"/>
            <p:cNvSpPr>
              <a:spLocks noChangeArrowheads="1"/>
            </p:cNvSpPr>
            <p:nvPr/>
          </p:nvSpPr>
          <p:spPr bwMode="auto">
            <a:xfrm>
              <a:off x="3099" y="2667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1" name="Line 447"/>
            <p:cNvSpPr>
              <a:spLocks noChangeShapeType="1"/>
            </p:cNvSpPr>
            <p:nvPr/>
          </p:nvSpPr>
          <p:spPr bwMode="auto">
            <a:xfrm>
              <a:off x="3099" y="26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2" name="Line 448"/>
            <p:cNvSpPr>
              <a:spLocks noChangeShapeType="1"/>
            </p:cNvSpPr>
            <p:nvPr/>
          </p:nvSpPr>
          <p:spPr bwMode="auto">
            <a:xfrm>
              <a:off x="3099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3" name="Rectangle 449"/>
            <p:cNvSpPr>
              <a:spLocks noChangeArrowheads="1"/>
            </p:cNvSpPr>
            <p:nvPr/>
          </p:nvSpPr>
          <p:spPr bwMode="auto">
            <a:xfrm>
              <a:off x="3114" y="2667"/>
              <a:ext cx="54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4" name="Line 450"/>
            <p:cNvSpPr>
              <a:spLocks noChangeShapeType="1"/>
            </p:cNvSpPr>
            <p:nvPr/>
          </p:nvSpPr>
          <p:spPr bwMode="auto">
            <a:xfrm>
              <a:off x="3114" y="2667"/>
              <a:ext cx="5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5" name="Rectangle 451"/>
            <p:cNvSpPr>
              <a:spLocks noChangeArrowheads="1"/>
            </p:cNvSpPr>
            <p:nvPr/>
          </p:nvSpPr>
          <p:spPr bwMode="auto">
            <a:xfrm>
              <a:off x="3658" y="2465"/>
              <a:ext cx="16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6" name="Line 452"/>
            <p:cNvSpPr>
              <a:spLocks noChangeShapeType="1"/>
            </p:cNvSpPr>
            <p:nvPr/>
          </p:nvSpPr>
          <p:spPr bwMode="auto">
            <a:xfrm>
              <a:off x="3658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7" name="Rectangle 453"/>
            <p:cNvSpPr>
              <a:spLocks noChangeArrowheads="1"/>
            </p:cNvSpPr>
            <p:nvPr/>
          </p:nvSpPr>
          <p:spPr bwMode="auto">
            <a:xfrm>
              <a:off x="3658" y="2667"/>
              <a:ext cx="16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8" name="Line 454"/>
            <p:cNvSpPr>
              <a:spLocks noChangeShapeType="1"/>
            </p:cNvSpPr>
            <p:nvPr/>
          </p:nvSpPr>
          <p:spPr bwMode="auto">
            <a:xfrm>
              <a:off x="3658" y="266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19" name="Line 455"/>
            <p:cNvSpPr>
              <a:spLocks noChangeShapeType="1"/>
            </p:cNvSpPr>
            <p:nvPr/>
          </p:nvSpPr>
          <p:spPr bwMode="auto">
            <a:xfrm>
              <a:off x="3658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0" name="Rectangle 456"/>
            <p:cNvSpPr>
              <a:spLocks noChangeArrowheads="1"/>
            </p:cNvSpPr>
            <p:nvPr/>
          </p:nvSpPr>
          <p:spPr bwMode="auto">
            <a:xfrm>
              <a:off x="3674" y="2667"/>
              <a:ext cx="49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1" name="Line 457"/>
            <p:cNvSpPr>
              <a:spLocks noChangeShapeType="1"/>
            </p:cNvSpPr>
            <p:nvPr/>
          </p:nvSpPr>
          <p:spPr bwMode="auto">
            <a:xfrm>
              <a:off x="3674" y="2667"/>
              <a:ext cx="4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2" name="Rectangle 458"/>
            <p:cNvSpPr>
              <a:spLocks noChangeArrowheads="1"/>
            </p:cNvSpPr>
            <p:nvPr/>
          </p:nvSpPr>
          <p:spPr bwMode="auto">
            <a:xfrm>
              <a:off x="4167" y="2465"/>
              <a:ext cx="16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3" name="Line 459"/>
            <p:cNvSpPr>
              <a:spLocks noChangeShapeType="1"/>
            </p:cNvSpPr>
            <p:nvPr/>
          </p:nvSpPr>
          <p:spPr bwMode="auto">
            <a:xfrm>
              <a:off x="4167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4" name="Rectangle 460"/>
            <p:cNvSpPr>
              <a:spLocks noChangeArrowheads="1"/>
            </p:cNvSpPr>
            <p:nvPr/>
          </p:nvSpPr>
          <p:spPr bwMode="auto">
            <a:xfrm>
              <a:off x="4167" y="2667"/>
              <a:ext cx="16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5" name="Line 461"/>
            <p:cNvSpPr>
              <a:spLocks noChangeShapeType="1"/>
            </p:cNvSpPr>
            <p:nvPr/>
          </p:nvSpPr>
          <p:spPr bwMode="auto">
            <a:xfrm>
              <a:off x="4167" y="266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6" name="Line 462"/>
            <p:cNvSpPr>
              <a:spLocks noChangeShapeType="1"/>
            </p:cNvSpPr>
            <p:nvPr/>
          </p:nvSpPr>
          <p:spPr bwMode="auto">
            <a:xfrm>
              <a:off x="4167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7" name="Rectangle 463"/>
            <p:cNvSpPr>
              <a:spLocks noChangeArrowheads="1"/>
            </p:cNvSpPr>
            <p:nvPr/>
          </p:nvSpPr>
          <p:spPr bwMode="auto">
            <a:xfrm>
              <a:off x="4183" y="2667"/>
              <a:ext cx="49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8" name="Line 464"/>
            <p:cNvSpPr>
              <a:spLocks noChangeShapeType="1"/>
            </p:cNvSpPr>
            <p:nvPr/>
          </p:nvSpPr>
          <p:spPr bwMode="auto">
            <a:xfrm>
              <a:off x="4183" y="2667"/>
              <a:ext cx="4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29" name="Rectangle 465"/>
            <p:cNvSpPr>
              <a:spLocks noChangeArrowheads="1"/>
            </p:cNvSpPr>
            <p:nvPr/>
          </p:nvSpPr>
          <p:spPr bwMode="auto">
            <a:xfrm>
              <a:off x="4676" y="2465"/>
              <a:ext cx="15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0" name="Line 466"/>
            <p:cNvSpPr>
              <a:spLocks noChangeShapeType="1"/>
            </p:cNvSpPr>
            <p:nvPr/>
          </p:nvSpPr>
          <p:spPr bwMode="auto">
            <a:xfrm>
              <a:off x="4676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1" name="Rectangle 467"/>
            <p:cNvSpPr>
              <a:spLocks noChangeArrowheads="1"/>
            </p:cNvSpPr>
            <p:nvPr/>
          </p:nvSpPr>
          <p:spPr bwMode="auto">
            <a:xfrm>
              <a:off x="4676" y="2667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2" name="Line 468"/>
            <p:cNvSpPr>
              <a:spLocks noChangeShapeType="1"/>
            </p:cNvSpPr>
            <p:nvPr/>
          </p:nvSpPr>
          <p:spPr bwMode="auto">
            <a:xfrm>
              <a:off x="4676" y="26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3" name="Line 469"/>
            <p:cNvSpPr>
              <a:spLocks noChangeShapeType="1"/>
            </p:cNvSpPr>
            <p:nvPr/>
          </p:nvSpPr>
          <p:spPr bwMode="auto">
            <a:xfrm>
              <a:off x="4676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4" name="Rectangle 470"/>
            <p:cNvSpPr>
              <a:spLocks noChangeArrowheads="1"/>
            </p:cNvSpPr>
            <p:nvPr/>
          </p:nvSpPr>
          <p:spPr bwMode="auto">
            <a:xfrm>
              <a:off x="4691" y="2667"/>
              <a:ext cx="49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5" name="Line 471"/>
            <p:cNvSpPr>
              <a:spLocks noChangeShapeType="1"/>
            </p:cNvSpPr>
            <p:nvPr/>
          </p:nvSpPr>
          <p:spPr bwMode="auto">
            <a:xfrm>
              <a:off x="4691" y="2667"/>
              <a:ext cx="4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6" name="Rectangle 472"/>
            <p:cNvSpPr>
              <a:spLocks noChangeArrowheads="1"/>
            </p:cNvSpPr>
            <p:nvPr/>
          </p:nvSpPr>
          <p:spPr bwMode="auto">
            <a:xfrm>
              <a:off x="5185" y="2465"/>
              <a:ext cx="15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7" name="Line 473"/>
            <p:cNvSpPr>
              <a:spLocks noChangeShapeType="1"/>
            </p:cNvSpPr>
            <p:nvPr/>
          </p:nvSpPr>
          <p:spPr bwMode="auto">
            <a:xfrm>
              <a:off x="5185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8" name="Rectangle 474"/>
            <p:cNvSpPr>
              <a:spLocks noChangeArrowheads="1"/>
            </p:cNvSpPr>
            <p:nvPr/>
          </p:nvSpPr>
          <p:spPr bwMode="auto">
            <a:xfrm>
              <a:off x="5185" y="2667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39" name="Line 475"/>
            <p:cNvSpPr>
              <a:spLocks noChangeShapeType="1"/>
            </p:cNvSpPr>
            <p:nvPr/>
          </p:nvSpPr>
          <p:spPr bwMode="auto">
            <a:xfrm>
              <a:off x="5185" y="26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0" name="Line 476"/>
            <p:cNvSpPr>
              <a:spLocks noChangeShapeType="1"/>
            </p:cNvSpPr>
            <p:nvPr/>
          </p:nvSpPr>
          <p:spPr bwMode="auto">
            <a:xfrm>
              <a:off x="5185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1" name="Rectangle 477"/>
            <p:cNvSpPr>
              <a:spLocks noChangeArrowheads="1"/>
            </p:cNvSpPr>
            <p:nvPr/>
          </p:nvSpPr>
          <p:spPr bwMode="auto">
            <a:xfrm>
              <a:off x="5200" y="2667"/>
              <a:ext cx="54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2" name="Line 478"/>
            <p:cNvSpPr>
              <a:spLocks noChangeShapeType="1"/>
            </p:cNvSpPr>
            <p:nvPr/>
          </p:nvSpPr>
          <p:spPr bwMode="auto">
            <a:xfrm>
              <a:off x="5200" y="2667"/>
              <a:ext cx="5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3" name="Rectangle 479"/>
            <p:cNvSpPr>
              <a:spLocks noChangeArrowheads="1"/>
            </p:cNvSpPr>
            <p:nvPr/>
          </p:nvSpPr>
          <p:spPr bwMode="auto">
            <a:xfrm>
              <a:off x="5745" y="2465"/>
              <a:ext cx="15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4" name="Line 480"/>
            <p:cNvSpPr>
              <a:spLocks noChangeShapeType="1"/>
            </p:cNvSpPr>
            <p:nvPr/>
          </p:nvSpPr>
          <p:spPr bwMode="auto">
            <a:xfrm>
              <a:off x="5745" y="2465"/>
              <a:ext cx="1" cy="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5" name="Rectangle 481"/>
            <p:cNvSpPr>
              <a:spLocks noChangeArrowheads="1"/>
            </p:cNvSpPr>
            <p:nvPr/>
          </p:nvSpPr>
          <p:spPr bwMode="auto">
            <a:xfrm>
              <a:off x="5745" y="2667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6" name="Line 482"/>
            <p:cNvSpPr>
              <a:spLocks noChangeShapeType="1"/>
            </p:cNvSpPr>
            <p:nvPr/>
          </p:nvSpPr>
          <p:spPr bwMode="auto">
            <a:xfrm>
              <a:off x="5745" y="26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7" name="Line 483"/>
            <p:cNvSpPr>
              <a:spLocks noChangeShapeType="1"/>
            </p:cNvSpPr>
            <p:nvPr/>
          </p:nvSpPr>
          <p:spPr bwMode="auto">
            <a:xfrm>
              <a:off x="5745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8" name="Rectangle 484"/>
            <p:cNvSpPr>
              <a:spLocks noChangeArrowheads="1"/>
            </p:cNvSpPr>
            <p:nvPr/>
          </p:nvSpPr>
          <p:spPr bwMode="auto">
            <a:xfrm>
              <a:off x="5745" y="2667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49" name="Line 485"/>
            <p:cNvSpPr>
              <a:spLocks noChangeShapeType="1"/>
            </p:cNvSpPr>
            <p:nvPr/>
          </p:nvSpPr>
          <p:spPr bwMode="auto">
            <a:xfrm>
              <a:off x="5745" y="26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50" name="Line 486"/>
            <p:cNvSpPr>
              <a:spLocks noChangeShapeType="1"/>
            </p:cNvSpPr>
            <p:nvPr/>
          </p:nvSpPr>
          <p:spPr bwMode="auto">
            <a:xfrm>
              <a:off x="5745" y="2667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47751" name="Rectangle 487"/>
            <p:cNvSpPr>
              <a:spLocks noChangeArrowheads="1"/>
            </p:cNvSpPr>
            <p:nvPr/>
          </p:nvSpPr>
          <p:spPr bwMode="auto">
            <a:xfrm>
              <a:off x="1172" y="2687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47752" name="Rectangle 488"/>
            <p:cNvSpPr>
              <a:spLocks noChangeArrowheads="1"/>
            </p:cNvSpPr>
            <p:nvPr/>
          </p:nvSpPr>
          <p:spPr bwMode="auto">
            <a:xfrm>
              <a:off x="1172" y="2831"/>
              <a:ext cx="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2800" b="1"/>
            </a:p>
          </p:txBody>
        </p:sp>
        <p:sp>
          <p:nvSpPr>
            <p:cNvPr id="1547753" name="Line 489"/>
            <p:cNvSpPr>
              <a:spLocks noChangeShapeType="1"/>
            </p:cNvSpPr>
            <p:nvPr/>
          </p:nvSpPr>
          <p:spPr bwMode="auto">
            <a:xfrm>
              <a:off x="1193" y="1202"/>
              <a:ext cx="878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l-GR"/>
            </a:p>
          </p:txBody>
        </p:sp>
        <p:sp>
          <p:nvSpPr>
            <p:cNvPr id="1547754" name="Text Box 490"/>
            <p:cNvSpPr txBox="1">
              <a:spLocks noChangeArrowheads="1"/>
            </p:cNvSpPr>
            <p:nvPr/>
          </p:nvSpPr>
          <p:spPr bwMode="auto">
            <a:xfrm>
              <a:off x="1467" y="1169"/>
              <a:ext cx="65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400" b="1"/>
                <a:t>Διεργασία</a:t>
              </a:r>
              <a:endParaRPr lang="en-US" sz="1400" b="1"/>
            </a:p>
          </p:txBody>
        </p:sp>
        <p:sp>
          <p:nvSpPr>
            <p:cNvPr id="1547755" name="Text Box 491"/>
            <p:cNvSpPr txBox="1">
              <a:spLocks noChangeArrowheads="1"/>
            </p:cNvSpPr>
            <p:nvPr/>
          </p:nvSpPr>
          <p:spPr bwMode="auto">
            <a:xfrm>
              <a:off x="1195" y="1407"/>
              <a:ext cx="49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400" b="1"/>
                <a:t>Προϊόν</a:t>
              </a:r>
              <a:endParaRPr lang="en-US" sz="1400" b="1"/>
            </a:p>
          </p:txBody>
        </p:sp>
      </p:grpSp>
      <p:sp>
        <p:nvSpPr>
          <p:cNvPr id="1547756" name="Text Box 492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44" name="Text Box 32"/>
          <p:cNvSpPr txBox="1">
            <a:spLocks noChangeArrowheads="1"/>
          </p:cNvSpPr>
          <p:nvPr/>
        </p:nvSpPr>
        <p:spPr bwMode="auto">
          <a:xfrm>
            <a:off x="1995488" y="5943600"/>
            <a:ext cx="715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990033"/>
                </a:solidFill>
              </a:rPr>
              <a:t>Συνολικοί χρόνοι</a:t>
            </a:r>
            <a:r>
              <a:rPr lang="en-US" b="1">
                <a:solidFill>
                  <a:srgbClr val="990033"/>
                </a:solidFill>
              </a:rPr>
              <a:t> = </a:t>
            </a:r>
            <a:r>
              <a:rPr lang="el-GR" b="1">
                <a:solidFill>
                  <a:srgbClr val="990033"/>
                </a:solidFill>
              </a:rPr>
              <a:t>ΑΤ</a:t>
            </a:r>
            <a:r>
              <a:rPr lang="en-US" b="1">
                <a:solidFill>
                  <a:srgbClr val="990033"/>
                </a:solidFill>
              </a:rPr>
              <a:t> </a:t>
            </a:r>
            <a:r>
              <a:rPr lang="el-GR" b="1">
                <a:solidFill>
                  <a:srgbClr val="990033"/>
                </a:solidFill>
              </a:rPr>
              <a:t>ή</a:t>
            </a:r>
            <a:r>
              <a:rPr lang="en-US" b="1">
                <a:solidFill>
                  <a:srgbClr val="990033"/>
                </a:solidFill>
              </a:rPr>
              <a:t> </a:t>
            </a:r>
            <a:r>
              <a:rPr lang="el-GR" b="1">
                <a:solidFill>
                  <a:srgbClr val="990033"/>
                </a:solidFill>
              </a:rPr>
              <a:t>«πραγματικός</a:t>
            </a:r>
            <a:r>
              <a:rPr lang="en-US" b="1">
                <a:solidFill>
                  <a:srgbClr val="990033"/>
                </a:solidFill>
              </a:rPr>
              <a:t> </a:t>
            </a:r>
            <a:r>
              <a:rPr lang="el-GR" b="1">
                <a:solidFill>
                  <a:srgbClr val="990033"/>
                </a:solidFill>
              </a:rPr>
              <a:t>χρόνος»</a:t>
            </a:r>
            <a:endParaRPr lang="en-US" sz="3600" b="1">
              <a:solidFill>
                <a:srgbClr val="990033"/>
              </a:solidFill>
            </a:endParaRPr>
          </a:p>
        </p:txBody>
      </p:sp>
      <p:sp>
        <p:nvSpPr>
          <p:cNvPr id="1549345" name="Line 33"/>
          <p:cNvSpPr>
            <a:spLocks noChangeShapeType="1"/>
          </p:cNvSpPr>
          <p:nvPr/>
        </p:nvSpPr>
        <p:spPr bwMode="auto">
          <a:xfrm flipV="1">
            <a:off x="1952625" y="5289550"/>
            <a:ext cx="70961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49347" name="Text Box 35"/>
          <p:cNvSpPr txBox="1">
            <a:spLocks noChangeArrowheads="1"/>
          </p:cNvSpPr>
          <p:nvPr/>
        </p:nvSpPr>
        <p:spPr bwMode="auto">
          <a:xfrm>
            <a:off x="4157663" y="150813"/>
            <a:ext cx="471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Ακολουθία Γεγονότων</a:t>
            </a:r>
            <a:r>
              <a:rPr lang="en-US">
                <a:solidFill>
                  <a:srgbClr val="990033"/>
                </a:solidFill>
              </a:rPr>
              <a:t> (</a:t>
            </a:r>
            <a:r>
              <a:rPr lang="el-GR">
                <a:solidFill>
                  <a:srgbClr val="990033"/>
                </a:solidFill>
              </a:rPr>
              <a:t>ΑΓ</a:t>
            </a:r>
            <a:r>
              <a:rPr lang="en-US">
                <a:solidFill>
                  <a:srgbClr val="990033"/>
                </a:solidFill>
              </a:rPr>
              <a:t>) / SOE</a:t>
            </a:r>
          </a:p>
        </p:txBody>
      </p:sp>
      <p:sp>
        <p:nvSpPr>
          <p:cNvPr id="1549348" name="Text Box 36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651000"/>
            <a:ext cx="6667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4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1490" name="Picture 2" descr="Flachbaugrupp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7538" y="3735388"/>
            <a:ext cx="1860550" cy="1397000"/>
          </a:xfrm>
          <a:noFill/>
          <a:ln>
            <a:miter lim="800000"/>
            <a:headEnd/>
            <a:tailEnd/>
          </a:ln>
        </p:spPr>
      </p:pic>
      <p:sp>
        <p:nvSpPr>
          <p:cNvPr id="1471491" name="Text Box 3"/>
          <p:cNvSpPr txBox="1">
            <a:spLocks noChangeArrowheads="1"/>
          </p:cNvSpPr>
          <p:nvPr/>
        </p:nvSpPr>
        <p:spPr bwMode="auto">
          <a:xfrm>
            <a:off x="2459038" y="0"/>
            <a:ext cx="6405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A50021"/>
                </a:solidFill>
              </a:rPr>
              <a:t>	</a:t>
            </a:r>
            <a:r>
              <a:rPr lang="el-GR">
                <a:solidFill>
                  <a:srgbClr val="A50021"/>
                </a:solidFill>
              </a:rPr>
              <a:t>Διαφορετικές λύσεις για διαφορετικές εταιρείες,</a:t>
            </a:r>
            <a:r>
              <a:rPr lang="en-US">
                <a:solidFill>
                  <a:srgbClr val="A50021"/>
                </a:solidFill>
              </a:rPr>
              <a:t> </a:t>
            </a:r>
            <a:r>
              <a:rPr lang="el-GR">
                <a:solidFill>
                  <a:srgbClr val="A50021"/>
                </a:solidFill>
              </a:rPr>
              <a:t>αλλά</a:t>
            </a:r>
            <a:endParaRPr lang="de-DE">
              <a:solidFill>
                <a:srgbClr val="A50021"/>
              </a:solidFill>
            </a:endParaRPr>
          </a:p>
        </p:txBody>
      </p:sp>
      <p:sp>
        <p:nvSpPr>
          <p:cNvPr id="1471492" name="Text Box 4"/>
          <p:cNvSpPr txBox="1">
            <a:spLocks noChangeArrowheads="1"/>
          </p:cNvSpPr>
          <p:nvPr/>
        </p:nvSpPr>
        <p:spPr bwMode="auto">
          <a:xfrm>
            <a:off x="5873750" y="5865813"/>
            <a:ext cx="300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η μέθοδος πάντα μία</a:t>
            </a:r>
            <a:endParaRPr lang="de-DE">
              <a:solidFill>
                <a:srgbClr val="800000"/>
              </a:solidFill>
            </a:endParaRPr>
          </a:p>
        </p:txBody>
      </p:sp>
      <p:pic>
        <p:nvPicPr>
          <p:cNvPr id="1471493" name="Picture 5" descr="SAF Anhänger Ach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54100"/>
            <a:ext cx="2619375" cy="1384300"/>
          </a:xfrm>
          <a:noFill/>
          <a:ln>
            <a:miter lim="800000"/>
            <a:headEnd/>
            <a:tailEnd/>
          </a:ln>
        </p:spPr>
      </p:pic>
      <p:pic>
        <p:nvPicPr>
          <p:cNvPr id="1471494" name="Picture 6" descr="Flextronics Plat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684838" y="2820988"/>
            <a:ext cx="1809750" cy="1990725"/>
          </a:xfrm>
          <a:noFill/>
          <a:ln>
            <a:miter lim="800000"/>
            <a:headEnd/>
            <a:tailEnd/>
          </a:ln>
        </p:spPr>
      </p:pic>
      <p:pic>
        <p:nvPicPr>
          <p:cNvPr id="1471495" name="Picture 7" descr="Schmitz CArgo Bu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125" y="3751263"/>
            <a:ext cx="2286000" cy="1357312"/>
          </a:xfrm>
          <a:prstGeom prst="rect">
            <a:avLst/>
          </a:prstGeom>
          <a:noFill/>
        </p:spPr>
      </p:pic>
      <p:pic>
        <p:nvPicPr>
          <p:cNvPr id="1471496" name="Picture 8" descr="Hüftprotes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5938" y="1489075"/>
            <a:ext cx="1519237" cy="1527175"/>
          </a:xfrm>
          <a:prstGeom prst="rect">
            <a:avLst/>
          </a:prstGeom>
          <a:noFill/>
        </p:spPr>
      </p:pic>
      <p:pic>
        <p:nvPicPr>
          <p:cNvPr id="1471497" name="Picture 9" descr="Hüftprotes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7538" y="977900"/>
            <a:ext cx="1519237" cy="1511300"/>
          </a:xfrm>
          <a:noFill/>
          <a:ln>
            <a:miter lim="800000"/>
            <a:headEnd/>
            <a:tailEnd/>
          </a:ln>
        </p:spPr>
      </p:pic>
      <p:sp>
        <p:nvSpPr>
          <p:cNvPr id="1471498" name="Text Box 10"/>
          <p:cNvSpPr txBox="1">
            <a:spLocks noChangeArrowheads="1"/>
          </p:cNvSpPr>
          <p:nvPr/>
        </p:nvSpPr>
        <p:spPr bwMode="auto">
          <a:xfrm>
            <a:off x="6932613" y="2157413"/>
            <a:ext cx="14493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400" b="1"/>
              <a:t>άξονες τροχών</a:t>
            </a:r>
            <a:endParaRPr lang="de-DE" sz="1400" b="1"/>
          </a:p>
        </p:txBody>
      </p:sp>
      <p:sp>
        <p:nvSpPr>
          <p:cNvPr id="1471499" name="Text Box 11"/>
          <p:cNvSpPr txBox="1">
            <a:spLocks noChangeArrowheads="1"/>
          </p:cNvSpPr>
          <p:nvPr/>
        </p:nvSpPr>
        <p:spPr bwMode="auto">
          <a:xfrm>
            <a:off x="5319713" y="4887913"/>
            <a:ext cx="12287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400" b="1"/>
              <a:t>κάρτες </a:t>
            </a:r>
            <a:r>
              <a:rPr lang="en-US" sz="1400" b="1"/>
              <a:t>PC</a:t>
            </a:r>
            <a:r>
              <a:rPr lang="el-GR" sz="1400" b="1"/>
              <a:t>Β</a:t>
            </a:r>
            <a:r>
              <a:rPr lang="en-US" sz="1400" b="1"/>
              <a:t> </a:t>
            </a:r>
            <a:endParaRPr lang="de-DE" sz="1400" b="1"/>
          </a:p>
        </p:txBody>
      </p:sp>
      <p:sp>
        <p:nvSpPr>
          <p:cNvPr id="1471500" name="Text Box 12"/>
          <p:cNvSpPr txBox="1">
            <a:spLocks noChangeArrowheads="1"/>
          </p:cNvSpPr>
          <p:nvPr/>
        </p:nvSpPr>
        <p:spPr bwMode="auto">
          <a:xfrm>
            <a:off x="2333625" y="3046413"/>
            <a:ext cx="127952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400" b="1"/>
              <a:t>εμφυτεύματα</a:t>
            </a:r>
            <a:endParaRPr lang="en-US" sz="1400" b="1"/>
          </a:p>
          <a:p>
            <a:endParaRPr lang="de-DE" sz="1400" b="1"/>
          </a:p>
        </p:txBody>
      </p:sp>
      <p:sp>
        <p:nvSpPr>
          <p:cNvPr id="1471501" name="Text Box 13"/>
          <p:cNvSpPr txBox="1">
            <a:spLocks noChangeArrowheads="1"/>
          </p:cNvSpPr>
          <p:nvPr/>
        </p:nvSpPr>
        <p:spPr bwMode="auto">
          <a:xfrm>
            <a:off x="2143125" y="5167313"/>
            <a:ext cx="102076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 sz="1400" b="1"/>
              <a:t>ρυμουλκά</a:t>
            </a:r>
            <a:endParaRPr lang="de-DE" sz="1400" b="1"/>
          </a:p>
        </p:txBody>
      </p:sp>
      <p:sp>
        <p:nvSpPr>
          <p:cNvPr id="1471503" name="Text Box 15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Text Box 2"/>
          <p:cNvSpPr txBox="1">
            <a:spLocks noChangeArrowheads="1"/>
          </p:cNvSpPr>
          <p:nvPr/>
        </p:nvSpPr>
        <p:spPr bwMode="auto">
          <a:xfrm>
            <a:off x="2043113" y="1168400"/>
            <a:ext cx="3576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A50021"/>
                </a:solidFill>
              </a:rPr>
              <a:t>Πληροφόρηση ποιότητας</a:t>
            </a:r>
            <a:endParaRPr lang="en-US"/>
          </a:p>
        </p:txBody>
      </p:sp>
      <p:sp>
        <p:nvSpPr>
          <p:cNvPr id="1551363" name="Text Box 3"/>
          <p:cNvSpPr txBox="1">
            <a:spLocks noChangeArrowheads="1"/>
          </p:cNvSpPr>
          <p:nvPr/>
        </p:nvSpPr>
        <p:spPr bwMode="auto">
          <a:xfrm>
            <a:off x="2212975" y="2495550"/>
            <a:ext cx="29606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/>
              <a:t>Κίτρινο</a:t>
            </a:r>
            <a:r>
              <a:rPr lang="en-US" sz="2000"/>
              <a:t>  </a:t>
            </a:r>
            <a:r>
              <a:rPr lang="el-GR" sz="2000"/>
              <a:t> </a:t>
            </a:r>
            <a:r>
              <a:rPr lang="en-US" sz="2000"/>
              <a:t> = </a:t>
            </a:r>
            <a:r>
              <a:rPr lang="el-GR" sz="2000"/>
              <a:t>Περιεχόμενο </a:t>
            </a:r>
          </a:p>
          <a:p>
            <a:r>
              <a:rPr lang="el-GR" sz="2000"/>
              <a:t>                  Εργασίας</a:t>
            </a:r>
          </a:p>
          <a:p>
            <a:endParaRPr lang="en-US" sz="2000"/>
          </a:p>
          <a:p>
            <a:r>
              <a:rPr lang="el-GR" sz="2000">
                <a:solidFill>
                  <a:schemeClr val="accent2"/>
                </a:solidFill>
              </a:rPr>
              <a:t>Μπλέ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    </a:t>
            </a:r>
            <a:r>
              <a:rPr lang="el-GR" sz="2000"/>
              <a:t> </a:t>
            </a:r>
            <a:r>
              <a:rPr lang="en-US" sz="2000"/>
              <a:t>= </a:t>
            </a:r>
            <a:r>
              <a:rPr lang="el-GR" sz="2000"/>
              <a:t>Επαλήθευση</a:t>
            </a:r>
          </a:p>
          <a:p>
            <a:endParaRPr lang="en-US" sz="2000"/>
          </a:p>
          <a:p>
            <a:r>
              <a:rPr lang="el-GR" sz="2000">
                <a:solidFill>
                  <a:srgbClr val="FF0000"/>
                </a:solidFill>
              </a:rPr>
              <a:t>Κόκκινο</a:t>
            </a:r>
            <a:r>
              <a:rPr lang="en-US" sz="2000"/>
              <a:t>  </a:t>
            </a:r>
            <a:r>
              <a:rPr lang="el-GR" sz="2000"/>
              <a:t> </a:t>
            </a:r>
            <a:r>
              <a:rPr lang="en-US" sz="2000"/>
              <a:t>= </a:t>
            </a:r>
            <a:r>
              <a:rPr lang="el-GR" sz="2000"/>
              <a:t>Πιστοποίηση</a:t>
            </a:r>
            <a:endParaRPr lang="en-US" sz="2000"/>
          </a:p>
          <a:p>
            <a:endParaRPr lang="en-US" sz="2000"/>
          </a:p>
          <a:p>
            <a:endParaRPr lang="en-US" sz="2000" b="1"/>
          </a:p>
        </p:txBody>
      </p:sp>
      <p:pic>
        <p:nvPicPr>
          <p:cNvPr id="1551364" name="Picture 4" descr="Siemens Verify picture 0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913" y="1193800"/>
            <a:ext cx="3330575" cy="4975225"/>
          </a:xfrm>
          <a:prstGeom prst="rect">
            <a:avLst/>
          </a:prstGeom>
          <a:noFill/>
        </p:spPr>
      </p:pic>
      <p:sp>
        <p:nvSpPr>
          <p:cNvPr id="1551365" name="Text Box 5"/>
          <p:cNvSpPr txBox="1">
            <a:spLocks noChangeArrowheads="1"/>
          </p:cNvSpPr>
          <p:nvPr/>
        </p:nvSpPr>
        <p:spPr bwMode="auto">
          <a:xfrm>
            <a:off x="4508500" y="150813"/>
            <a:ext cx="436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Οδηγίες Μεθόδου</a:t>
            </a:r>
            <a:r>
              <a:rPr lang="de-DE">
                <a:solidFill>
                  <a:srgbClr val="990033"/>
                </a:solidFill>
              </a:rPr>
              <a:t> </a:t>
            </a:r>
            <a:r>
              <a:rPr lang="el-GR">
                <a:solidFill>
                  <a:srgbClr val="990033"/>
                </a:solidFill>
              </a:rPr>
              <a:t>Παραγωγής</a:t>
            </a:r>
            <a:r>
              <a:rPr lang="en-US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551366" name="Text Box 6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Text Box 2"/>
          <p:cNvSpPr txBox="1">
            <a:spLocks noChangeArrowheads="1"/>
          </p:cNvSpPr>
          <p:nvPr/>
        </p:nvSpPr>
        <p:spPr bwMode="auto">
          <a:xfrm>
            <a:off x="1787525" y="1728788"/>
            <a:ext cx="35194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Κόκκινο</a:t>
            </a:r>
            <a:r>
              <a:rPr lang="en-US">
                <a:solidFill>
                  <a:srgbClr val="FF0000"/>
                </a:solidFill>
              </a:rPr>
              <a:t> = </a:t>
            </a:r>
            <a:r>
              <a:rPr lang="el-GR">
                <a:solidFill>
                  <a:srgbClr val="FF0000"/>
                </a:solidFill>
              </a:rPr>
              <a:t>ΕΟΠ(Έλεγχος</a:t>
            </a:r>
          </a:p>
          <a:p>
            <a:r>
              <a:rPr lang="el-GR">
                <a:solidFill>
                  <a:srgbClr val="FF0000"/>
                </a:solidFill>
              </a:rPr>
              <a:t>Ολικής Ποιότητας)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“</a:t>
            </a:r>
            <a:r>
              <a:rPr lang="el-GR">
                <a:solidFill>
                  <a:srgbClr val="FF0000"/>
                </a:solidFill>
              </a:rPr>
              <a:t>Αρχή των Τεσσάρων </a:t>
            </a:r>
          </a:p>
          <a:p>
            <a:r>
              <a:rPr lang="el-GR">
                <a:solidFill>
                  <a:srgbClr val="FF0000"/>
                </a:solidFill>
              </a:rPr>
              <a:t>Ματιών</a:t>
            </a:r>
            <a:r>
              <a:rPr lang="en-US">
                <a:solidFill>
                  <a:srgbClr val="FF0000"/>
                </a:solidFill>
              </a:rPr>
              <a:t>”</a:t>
            </a:r>
            <a:endParaRPr lang="de-DE">
              <a:solidFill>
                <a:srgbClr val="FF0000"/>
              </a:solidFill>
            </a:endParaRPr>
          </a:p>
        </p:txBody>
      </p:sp>
      <p:pic>
        <p:nvPicPr>
          <p:cNvPr id="1553411" name="Picture 3" descr="Siemens TQC picture 0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025" y="1069975"/>
            <a:ext cx="3560763" cy="5314950"/>
          </a:xfrm>
          <a:prstGeom prst="rect">
            <a:avLst/>
          </a:prstGeom>
          <a:noFill/>
        </p:spPr>
      </p:pic>
      <p:sp>
        <p:nvSpPr>
          <p:cNvPr id="1553412" name="Text Box 4"/>
          <p:cNvSpPr txBox="1">
            <a:spLocks noChangeArrowheads="1"/>
          </p:cNvSpPr>
          <p:nvPr/>
        </p:nvSpPr>
        <p:spPr bwMode="auto">
          <a:xfrm>
            <a:off x="4592638" y="150813"/>
            <a:ext cx="427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Οδηγίες Μεθόδου Παραγωγής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53413" name="Text Box 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3414" name="Text Box 6"/>
          <p:cNvSpPr txBox="1">
            <a:spLocks noChangeArrowheads="1"/>
          </p:cNvSpPr>
          <p:nvPr/>
        </p:nvSpPr>
        <p:spPr bwMode="auto">
          <a:xfrm>
            <a:off x="1954213" y="3468688"/>
            <a:ext cx="2024062" cy="1373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/>
              <a:t>O</a:t>
            </a:r>
            <a:r>
              <a:rPr lang="en-GB" sz="2800"/>
              <a:t>perational</a:t>
            </a:r>
          </a:p>
          <a:p>
            <a:r>
              <a:rPr lang="en-GB" sz="2800" b="1"/>
              <a:t>M</a:t>
            </a:r>
            <a:r>
              <a:rPr lang="en-GB" sz="2800"/>
              <a:t>ethod</a:t>
            </a:r>
          </a:p>
          <a:p>
            <a:r>
              <a:rPr lang="en-GB" sz="2800" b="1"/>
              <a:t>S</a:t>
            </a:r>
            <a:r>
              <a:rPr lang="en-GB" sz="2800"/>
              <a:t>heet</a:t>
            </a:r>
            <a:endParaRPr lang="de-DE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1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5458" name="Object 2"/>
          <p:cNvGraphicFramePr>
            <a:graphicFrameLocks noChangeAspect="1"/>
          </p:cNvGraphicFramePr>
          <p:nvPr/>
        </p:nvGraphicFramePr>
        <p:xfrm>
          <a:off x="3463925" y="965200"/>
          <a:ext cx="40513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60" name="Photo Editor Photo" r:id="rId4" imgW="8984759" imgH="13000847" progId="">
                  <p:embed/>
                </p:oleObj>
              </mc:Choice>
              <mc:Fallback>
                <p:oleObj name="Photo Editor Photo" r:id="rId4" imgW="8984759" imgH="1300084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965200"/>
                        <a:ext cx="40513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5459" name="Text Box 3"/>
          <p:cNvSpPr txBox="1">
            <a:spLocks noChangeArrowheads="1"/>
          </p:cNvSpPr>
          <p:nvPr/>
        </p:nvSpPr>
        <p:spPr bwMode="auto">
          <a:xfrm>
            <a:off x="3611563" y="15081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rgbClr val="990033"/>
                </a:solidFill>
              </a:rPr>
              <a:t>(OMS) </a:t>
            </a:r>
            <a:r>
              <a:rPr lang="el-GR">
                <a:solidFill>
                  <a:srgbClr val="990033"/>
                </a:solidFill>
              </a:rPr>
              <a:t>Οδηγίες Μεθόδου Παραγωγής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7506" name="Object 2"/>
          <p:cNvGraphicFramePr>
            <a:graphicFrameLocks noChangeAspect="1"/>
          </p:cNvGraphicFramePr>
          <p:nvPr/>
        </p:nvGraphicFramePr>
        <p:xfrm>
          <a:off x="3270250" y="1385888"/>
          <a:ext cx="4044950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08" name="Photo Editor Photo" r:id="rId4" imgW="9053345" imgH="13000847" progId="">
                  <p:embed/>
                </p:oleObj>
              </mc:Choice>
              <mc:Fallback>
                <p:oleObj name="Photo Editor Photo" r:id="rId4" imgW="9053345" imgH="1300084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385888"/>
                        <a:ext cx="4044950" cy="472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7507" name="Text Box 3"/>
          <p:cNvSpPr txBox="1">
            <a:spLocks noChangeArrowheads="1"/>
          </p:cNvSpPr>
          <p:nvPr/>
        </p:nvSpPr>
        <p:spPr bwMode="auto">
          <a:xfrm>
            <a:off x="3611563" y="15081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rgbClr val="990033"/>
                </a:solidFill>
              </a:rPr>
              <a:t>(OMS) </a:t>
            </a:r>
            <a:r>
              <a:rPr lang="el-GR">
                <a:solidFill>
                  <a:srgbClr val="990033"/>
                </a:solidFill>
              </a:rPr>
              <a:t>Οδηγίες Μεθόδου Παραγωγής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57508" name="Text Box 4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Text Box 2"/>
          <p:cNvSpPr txBox="1">
            <a:spLocks noChangeArrowheads="1"/>
          </p:cNvSpPr>
          <p:nvPr/>
        </p:nvSpPr>
        <p:spPr bwMode="auto">
          <a:xfrm>
            <a:off x="1309688" y="0"/>
            <a:ext cx="7885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sz="2000" dirty="0" smtClean="0">
                <a:solidFill>
                  <a:srgbClr val="990033"/>
                </a:solidFill>
              </a:rPr>
              <a:t>χρόνος</a:t>
            </a:r>
            <a:r>
              <a:rPr lang="en-US" sz="2000" dirty="0" smtClean="0">
                <a:solidFill>
                  <a:srgbClr val="990033"/>
                </a:solidFill>
              </a:rPr>
              <a:t> </a:t>
            </a:r>
            <a:r>
              <a:rPr lang="en-US" sz="2000" dirty="0" err="1" smtClean="0">
                <a:solidFill>
                  <a:srgbClr val="990033"/>
                </a:solidFill>
              </a:rPr>
              <a:t>Takt</a:t>
            </a:r>
            <a:endParaRPr lang="en-US" sz="2000" dirty="0">
              <a:solidFill>
                <a:srgbClr val="990033"/>
              </a:solidFill>
            </a:endParaRPr>
          </a:p>
          <a:p>
            <a:pPr algn="r"/>
            <a:r>
              <a:rPr lang="el-GR" sz="2000" dirty="0">
                <a:solidFill>
                  <a:srgbClr val="990033"/>
                </a:solidFill>
              </a:rPr>
              <a:t>Σχέση μεταξύ διαθέσιμου χρόνου και απαιτούμενης παραγωγής</a:t>
            </a:r>
            <a:endParaRPr lang="en-US" sz="2000" dirty="0">
              <a:solidFill>
                <a:srgbClr val="990033"/>
              </a:solidFill>
            </a:endParaRPr>
          </a:p>
        </p:txBody>
      </p:sp>
      <p:grpSp>
        <p:nvGrpSpPr>
          <p:cNvPr id="1559555" name="Group 3"/>
          <p:cNvGrpSpPr>
            <a:grpSpLocks/>
          </p:cNvGrpSpPr>
          <p:nvPr/>
        </p:nvGrpSpPr>
        <p:grpSpPr bwMode="auto">
          <a:xfrm>
            <a:off x="2136775" y="2741613"/>
            <a:ext cx="2582863" cy="1876425"/>
            <a:chOff x="419" y="2269"/>
            <a:chExt cx="1697" cy="953"/>
          </a:xfrm>
        </p:grpSpPr>
        <p:sp>
          <p:nvSpPr>
            <p:cNvPr id="1559556" name="Text Box 4"/>
            <p:cNvSpPr txBox="1">
              <a:spLocks noChangeArrowheads="1"/>
            </p:cNvSpPr>
            <p:nvPr/>
          </p:nvSpPr>
          <p:spPr bwMode="auto">
            <a:xfrm rot="-1871310">
              <a:off x="419" y="2896"/>
              <a:ext cx="104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990033"/>
                  </a:solidFill>
                </a:rPr>
                <a:t>Takt</a:t>
              </a:r>
              <a:r>
                <a:rPr lang="en-US" sz="3600" b="1" dirty="0">
                  <a:solidFill>
                    <a:srgbClr val="990033"/>
                  </a:solidFill>
                </a:rPr>
                <a:t> =</a:t>
              </a:r>
              <a:r>
                <a:rPr lang="en-US" sz="2000" dirty="0">
                  <a:solidFill>
                    <a:srgbClr val="990033"/>
                  </a:solidFill>
                </a:rPr>
                <a:t> </a:t>
              </a:r>
            </a:p>
          </p:txBody>
        </p:sp>
        <p:sp>
          <p:nvSpPr>
            <p:cNvPr id="1559557" name="Text Box 5"/>
            <p:cNvSpPr txBox="1">
              <a:spLocks noChangeArrowheads="1"/>
            </p:cNvSpPr>
            <p:nvPr/>
          </p:nvSpPr>
          <p:spPr bwMode="auto">
            <a:xfrm rot="-1871310">
              <a:off x="1294" y="2269"/>
              <a:ext cx="822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u="sng">
                  <a:solidFill>
                    <a:srgbClr val="990033"/>
                  </a:solidFill>
                </a:rPr>
                <a:t>H (S)</a:t>
              </a:r>
            </a:p>
            <a:p>
              <a:pPr algn="ctr"/>
              <a:r>
                <a:rPr lang="en-GB" sz="3600" b="1">
                  <a:solidFill>
                    <a:srgbClr val="990033"/>
                  </a:solidFill>
                </a:rPr>
                <a:t>Dc</a:t>
              </a:r>
              <a:endParaRPr lang="en-US" sz="3600">
                <a:solidFill>
                  <a:srgbClr val="990033"/>
                </a:solidFill>
              </a:endParaRPr>
            </a:p>
          </p:txBody>
        </p:sp>
      </p:grpSp>
      <p:grpSp>
        <p:nvGrpSpPr>
          <p:cNvPr id="1559558" name="Group 6"/>
          <p:cNvGrpSpPr>
            <a:grpSpLocks noChangeAspect="1"/>
          </p:cNvGrpSpPr>
          <p:nvPr/>
        </p:nvGrpSpPr>
        <p:grpSpPr bwMode="auto">
          <a:xfrm>
            <a:off x="4575175" y="2459038"/>
            <a:ext cx="4581525" cy="2495550"/>
            <a:chOff x="2706" y="2157"/>
            <a:chExt cx="2886" cy="1572"/>
          </a:xfrm>
        </p:grpSpPr>
        <p:sp>
          <p:nvSpPr>
            <p:cNvPr id="155955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06" y="2157"/>
              <a:ext cx="2886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59560" name="Group 8"/>
            <p:cNvGrpSpPr>
              <a:grpSpLocks/>
            </p:cNvGrpSpPr>
            <p:nvPr/>
          </p:nvGrpSpPr>
          <p:grpSpPr bwMode="auto">
            <a:xfrm>
              <a:off x="2706" y="2703"/>
              <a:ext cx="2616" cy="1038"/>
              <a:chOff x="2706" y="2703"/>
              <a:chExt cx="2616" cy="1038"/>
            </a:xfrm>
          </p:grpSpPr>
          <p:sp>
            <p:nvSpPr>
              <p:cNvPr id="1559561" name="Rectangle 9"/>
              <p:cNvSpPr>
                <a:spLocks noChangeArrowheads="1"/>
              </p:cNvSpPr>
              <p:nvPr/>
            </p:nvSpPr>
            <p:spPr bwMode="auto">
              <a:xfrm>
                <a:off x="2706" y="2889"/>
                <a:ext cx="2616" cy="648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5372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62" name="Rectangle 10"/>
              <p:cNvSpPr>
                <a:spLocks noChangeArrowheads="1"/>
              </p:cNvSpPr>
              <p:nvPr/>
            </p:nvSpPr>
            <p:spPr bwMode="auto">
              <a:xfrm>
                <a:off x="2706" y="2889"/>
                <a:ext cx="2616" cy="64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63" name="Freeform 11"/>
              <p:cNvSpPr>
                <a:spLocks/>
              </p:cNvSpPr>
              <p:nvPr/>
            </p:nvSpPr>
            <p:spPr bwMode="auto">
              <a:xfrm>
                <a:off x="2880" y="2769"/>
                <a:ext cx="960" cy="960"/>
              </a:xfrm>
              <a:custGeom>
                <a:avLst/>
                <a:gdLst/>
                <a:ahLst/>
                <a:cxnLst>
                  <a:cxn ang="0">
                    <a:pos x="534" y="0"/>
                  </a:cxn>
                  <a:cxn ang="0">
                    <a:pos x="600" y="12"/>
                  </a:cxn>
                  <a:cxn ang="0">
                    <a:pos x="666" y="36"/>
                  </a:cxn>
                  <a:cxn ang="0">
                    <a:pos x="732" y="66"/>
                  </a:cxn>
                  <a:cxn ang="0">
                    <a:pos x="786" y="108"/>
                  </a:cxn>
                  <a:cxn ang="0">
                    <a:pos x="840" y="156"/>
                  </a:cxn>
                  <a:cxn ang="0">
                    <a:pos x="882" y="210"/>
                  </a:cxn>
                  <a:cxn ang="0">
                    <a:pos x="918" y="270"/>
                  </a:cxn>
                  <a:cxn ang="0">
                    <a:pos x="942" y="336"/>
                  </a:cxn>
                  <a:cxn ang="0">
                    <a:pos x="954" y="408"/>
                  </a:cxn>
                  <a:cxn ang="0">
                    <a:pos x="960" y="480"/>
                  </a:cxn>
                  <a:cxn ang="0">
                    <a:pos x="954" y="552"/>
                  </a:cxn>
                  <a:cxn ang="0">
                    <a:pos x="942" y="624"/>
                  </a:cxn>
                  <a:cxn ang="0">
                    <a:pos x="918" y="690"/>
                  </a:cxn>
                  <a:cxn ang="0">
                    <a:pos x="882" y="750"/>
                  </a:cxn>
                  <a:cxn ang="0">
                    <a:pos x="840" y="804"/>
                  </a:cxn>
                  <a:cxn ang="0">
                    <a:pos x="786" y="852"/>
                  </a:cxn>
                  <a:cxn ang="0">
                    <a:pos x="732" y="888"/>
                  </a:cxn>
                  <a:cxn ang="0">
                    <a:pos x="666" y="924"/>
                  </a:cxn>
                  <a:cxn ang="0">
                    <a:pos x="600" y="942"/>
                  </a:cxn>
                  <a:cxn ang="0">
                    <a:pos x="534" y="960"/>
                  </a:cxn>
                  <a:cxn ang="0">
                    <a:pos x="456" y="960"/>
                  </a:cxn>
                  <a:cxn ang="0">
                    <a:pos x="384" y="948"/>
                  </a:cxn>
                  <a:cxn ang="0">
                    <a:pos x="318" y="930"/>
                  </a:cxn>
                  <a:cxn ang="0">
                    <a:pos x="252" y="900"/>
                  </a:cxn>
                  <a:cxn ang="0">
                    <a:pos x="198" y="864"/>
                  </a:cxn>
                  <a:cxn ang="0">
                    <a:pos x="144" y="816"/>
                  </a:cxn>
                  <a:cxn ang="0">
                    <a:pos x="96" y="768"/>
                  </a:cxn>
                  <a:cxn ang="0">
                    <a:pos x="60" y="708"/>
                  </a:cxn>
                  <a:cxn ang="0">
                    <a:pos x="30" y="642"/>
                  </a:cxn>
                  <a:cxn ang="0">
                    <a:pos x="12" y="576"/>
                  </a:cxn>
                  <a:cxn ang="0">
                    <a:pos x="6" y="504"/>
                  </a:cxn>
                  <a:cxn ang="0">
                    <a:pos x="6" y="432"/>
                  </a:cxn>
                  <a:cxn ang="0">
                    <a:pos x="18" y="360"/>
                  </a:cxn>
                  <a:cxn ang="0">
                    <a:pos x="42" y="294"/>
                  </a:cxn>
                  <a:cxn ang="0">
                    <a:pos x="72" y="228"/>
                  </a:cxn>
                  <a:cxn ang="0">
                    <a:pos x="114" y="174"/>
                  </a:cxn>
                  <a:cxn ang="0">
                    <a:pos x="162" y="126"/>
                  </a:cxn>
                  <a:cxn ang="0">
                    <a:pos x="216" y="84"/>
                  </a:cxn>
                  <a:cxn ang="0">
                    <a:pos x="276" y="48"/>
                  </a:cxn>
                  <a:cxn ang="0">
                    <a:pos x="342" y="18"/>
                  </a:cxn>
                  <a:cxn ang="0">
                    <a:pos x="408" y="6"/>
                  </a:cxn>
                  <a:cxn ang="0">
                    <a:pos x="480" y="0"/>
                  </a:cxn>
                </a:cxnLst>
                <a:rect l="0" t="0" r="r" b="b"/>
                <a:pathLst>
                  <a:path w="960" h="960">
                    <a:moveTo>
                      <a:pt x="480" y="0"/>
                    </a:moveTo>
                    <a:lnTo>
                      <a:pt x="510" y="0"/>
                    </a:lnTo>
                    <a:lnTo>
                      <a:pt x="534" y="0"/>
                    </a:lnTo>
                    <a:lnTo>
                      <a:pt x="558" y="6"/>
                    </a:lnTo>
                    <a:lnTo>
                      <a:pt x="576" y="12"/>
                    </a:lnTo>
                    <a:lnTo>
                      <a:pt x="600" y="12"/>
                    </a:lnTo>
                    <a:lnTo>
                      <a:pt x="624" y="18"/>
                    </a:lnTo>
                    <a:lnTo>
                      <a:pt x="648" y="30"/>
                    </a:lnTo>
                    <a:lnTo>
                      <a:pt x="666" y="36"/>
                    </a:lnTo>
                    <a:lnTo>
                      <a:pt x="690" y="48"/>
                    </a:lnTo>
                    <a:lnTo>
                      <a:pt x="708" y="60"/>
                    </a:lnTo>
                    <a:lnTo>
                      <a:pt x="732" y="66"/>
                    </a:lnTo>
                    <a:lnTo>
                      <a:pt x="750" y="84"/>
                    </a:lnTo>
                    <a:lnTo>
                      <a:pt x="768" y="96"/>
                    </a:lnTo>
                    <a:lnTo>
                      <a:pt x="786" y="108"/>
                    </a:lnTo>
                    <a:lnTo>
                      <a:pt x="804" y="126"/>
                    </a:lnTo>
                    <a:lnTo>
                      <a:pt x="822" y="138"/>
                    </a:lnTo>
                    <a:lnTo>
                      <a:pt x="840" y="156"/>
                    </a:lnTo>
                    <a:lnTo>
                      <a:pt x="852" y="174"/>
                    </a:lnTo>
                    <a:lnTo>
                      <a:pt x="864" y="192"/>
                    </a:lnTo>
                    <a:lnTo>
                      <a:pt x="882" y="210"/>
                    </a:lnTo>
                    <a:lnTo>
                      <a:pt x="894" y="228"/>
                    </a:lnTo>
                    <a:lnTo>
                      <a:pt x="906" y="252"/>
                    </a:lnTo>
                    <a:lnTo>
                      <a:pt x="918" y="270"/>
                    </a:lnTo>
                    <a:lnTo>
                      <a:pt x="924" y="294"/>
                    </a:lnTo>
                    <a:lnTo>
                      <a:pt x="936" y="318"/>
                    </a:lnTo>
                    <a:lnTo>
                      <a:pt x="942" y="336"/>
                    </a:lnTo>
                    <a:lnTo>
                      <a:pt x="948" y="360"/>
                    </a:lnTo>
                    <a:lnTo>
                      <a:pt x="954" y="384"/>
                    </a:lnTo>
                    <a:lnTo>
                      <a:pt x="954" y="408"/>
                    </a:lnTo>
                    <a:lnTo>
                      <a:pt x="960" y="432"/>
                    </a:lnTo>
                    <a:lnTo>
                      <a:pt x="960" y="456"/>
                    </a:lnTo>
                    <a:lnTo>
                      <a:pt x="960" y="480"/>
                    </a:lnTo>
                    <a:lnTo>
                      <a:pt x="960" y="504"/>
                    </a:lnTo>
                    <a:lnTo>
                      <a:pt x="960" y="528"/>
                    </a:lnTo>
                    <a:lnTo>
                      <a:pt x="954" y="552"/>
                    </a:lnTo>
                    <a:lnTo>
                      <a:pt x="954" y="576"/>
                    </a:lnTo>
                    <a:lnTo>
                      <a:pt x="948" y="600"/>
                    </a:lnTo>
                    <a:lnTo>
                      <a:pt x="942" y="624"/>
                    </a:lnTo>
                    <a:lnTo>
                      <a:pt x="936" y="642"/>
                    </a:lnTo>
                    <a:lnTo>
                      <a:pt x="924" y="666"/>
                    </a:lnTo>
                    <a:lnTo>
                      <a:pt x="918" y="690"/>
                    </a:lnTo>
                    <a:lnTo>
                      <a:pt x="906" y="708"/>
                    </a:lnTo>
                    <a:lnTo>
                      <a:pt x="894" y="726"/>
                    </a:lnTo>
                    <a:lnTo>
                      <a:pt x="882" y="750"/>
                    </a:lnTo>
                    <a:lnTo>
                      <a:pt x="864" y="768"/>
                    </a:lnTo>
                    <a:lnTo>
                      <a:pt x="852" y="786"/>
                    </a:lnTo>
                    <a:lnTo>
                      <a:pt x="840" y="804"/>
                    </a:lnTo>
                    <a:lnTo>
                      <a:pt x="822" y="816"/>
                    </a:lnTo>
                    <a:lnTo>
                      <a:pt x="804" y="834"/>
                    </a:lnTo>
                    <a:lnTo>
                      <a:pt x="786" y="852"/>
                    </a:lnTo>
                    <a:lnTo>
                      <a:pt x="768" y="864"/>
                    </a:lnTo>
                    <a:lnTo>
                      <a:pt x="750" y="876"/>
                    </a:lnTo>
                    <a:lnTo>
                      <a:pt x="732" y="888"/>
                    </a:lnTo>
                    <a:lnTo>
                      <a:pt x="708" y="900"/>
                    </a:lnTo>
                    <a:lnTo>
                      <a:pt x="690" y="912"/>
                    </a:lnTo>
                    <a:lnTo>
                      <a:pt x="666" y="924"/>
                    </a:lnTo>
                    <a:lnTo>
                      <a:pt x="648" y="930"/>
                    </a:lnTo>
                    <a:lnTo>
                      <a:pt x="624" y="936"/>
                    </a:lnTo>
                    <a:lnTo>
                      <a:pt x="600" y="942"/>
                    </a:lnTo>
                    <a:lnTo>
                      <a:pt x="576" y="948"/>
                    </a:lnTo>
                    <a:lnTo>
                      <a:pt x="558" y="954"/>
                    </a:lnTo>
                    <a:lnTo>
                      <a:pt x="534" y="960"/>
                    </a:lnTo>
                    <a:lnTo>
                      <a:pt x="510" y="960"/>
                    </a:lnTo>
                    <a:lnTo>
                      <a:pt x="480" y="960"/>
                    </a:lnTo>
                    <a:lnTo>
                      <a:pt x="456" y="960"/>
                    </a:lnTo>
                    <a:lnTo>
                      <a:pt x="432" y="960"/>
                    </a:lnTo>
                    <a:lnTo>
                      <a:pt x="408" y="954"/>
                    </a:lnTo>
                    <a:lnTo>
                      <a:pt x="384" y="948"/>
                    </a:lnTo>
                    <a:lnTo>
                      <a:pt x="366" y="942"/>
                    </a:lnTo>
                    <a:lnTo>
                      <a:pt x="342" y="936"/>
                    </a:lnTo>
                    <a:lnTo>
                      <a:pt x="318" y="930"/>
                    </a:lnTo>
                    <a:lnTo>
                      <a:pt x="294" y="924"/>
                    </a:lnTo>
                    <a:lnTo>
                      <a:pt x="276" y="912"/>
                    </a:lnTo>
                    <a:lnTo>
                      <a:pt x="252" y="900"/>
                    </a:lnTo>
                    <a:lnTo>
                      <a:pt x="234" y="888"/>
                    </a:lnTo>
                    <a:lnTo>
                      <a:pt x="216" y="876"/>
                    </a:lnTo>
                    <a:lnTo>
                      <a:pt x="198" y="864"/>
                    </a:lnTo>
                    <a:lnTo>
                      <a:pt x="180" y="852"/>
                    </a:lnTo>
                    <a:lnTo>
                      <a:pt x="162" y="834"/>
                    </a:lnTo>
                    <a:lnTo>
                      <a:pt x="144" y="816"/>
                    </a:lnTo>
                    <a:lnTo>
                      <a:pt x="126" y="804"/>
                    </a:lnTo>
                    <a:lnTo>
                      <a:pt x="114" y="786"/>
                    </a:lnTo>
                    <a:lnTo>
                      <a:pt x="96" y="768"/>
                    </a:lnTo>
                    <a:lnTo>
                      <a:pt x="84" y="750"/>
                    </a:lnTo>
                    <a:lnTo>
                      <a:pt x="72" y="726"/>
                    </a:lnTo>
                    <a:lnTo>
                      <a:pt x="60" y="708"/>
                    </a:lnTo>
                    <a:lnTo>
                      <a:pt x="48" y="690"/>
                    </a:lnTo>
                    <a:lnTo>
                      <a:pt x="42" y="666"/>
                    </a:lnTo>
                    <a:lnTo>
                      <a:pt x="30" y="642"/>
                    </a:lnTo>
                    <a:lnTo>
                      <a:pt x="24" y="624"/>
                    </a:lnTo>
                    <a:lnTo>
                      <a:pt x="18" y="600"/>
                    </a:lnTo>
                    <a:lnTo>
                      <a:pt x="12" y="576"/>
                    </a:lnTo>
                    <a:lnTo>
                      <a:pt x="6" y="552"/>
                    </a:lnTo>
                    <a:lnTo>
                      <a:pt x="6" y="528"/>
                    </a:lnTo>
                    <a:lnTo>
                      <a:pt x="6" y="504"/>
                    </a:lnTo>
                    <a:lnTo>
                      <a:pt x="0" y="480"/>
                    </a:lnTo>
                    <a:lnTo>
                      <a:pt x="6" y="456"/>
                    </a:lnTo>
                    <a:lnTo>
                      <a:pt x="6" y="432"/>
                    </a:lnTo>
                    <a:lnTo>
                      <a:pt x="6" y="408"/>
                    </a:lnTo>
                    <a:lnTo>
                      <a:pt x="12" y="384"/>
                    </a:lnTo>
                    <a:lnTo>
                      <a:pt x="18" y="360"/>
                    </a:lnTo>
                    <a:lnTo>
                      <a:pt x="24" y="336"/>
                    </a:lnTo>
                    <a:lnTo>
                      <a:pt x="30" y="318"/>
                    </a:lnTo>
                    <a:lnTo>
                      <a:pt x="42" y="294"/>
                    </a:lnTo>
                    <a:lnTo>
                      <a:pt x="48" y="270"/>
                    </a:lnTo>
                    <a:lnTo>
                      <a:pt x="60" y="252"/>
                    </a:lnTo>
                    <a:lnTo>
                      <a:pt x="72" y="228"/>
                    </a:lnTo>
                    <a:lnTo>
                      <a:pt x="84" y="210"/>
                    </a:lnTo>
                    <a:lnTo>
                      <a:pt x="96" y="192"/>
                    </a:lnTo>
                    <a:lnTo>
                      <a:pt x="114" y="174"/>
                    </a:lnTo>
                    <a:lnTo>
                      <a:pt x="126" y="156"/>
                    </a:lnTo>
                    <a:lnTo>
                      <a:pt x="144" y="138"/>
                    </a:lnTo>
                    <a:lnTo>
                      <a:pt x="162" y="126"/>
                    </a:lnTo>
                    <a:lnTo>
                      <a:pt x="180" y="108"/>
                    </a:lnTo>
                    <a:lnTo>
                      <a:pt x="198" y="96"/>
                    </a:lnTo>
                    <a:lnTo>
                      <a:pt x="216" y="84"/>
                    </a:lnTo>
                    <a:lnTo>
                      <a:pt x="234" y="66"/>
                    </a:lnTo>
                    <a:lnTo>
                      <a:pt x="252" y="60"/>
                    </a:lnTo>
                    <a:lnTo>
                      <a:pt x="276" y="48"/>
                    </a:lnTo>
                    <a:lnTo>
                      <a:pt x="294" y="36"/>
                    </a:lnTo>
                    <a:lnTo>
                      <a:pt x="318" y="30"/>
                    </a:lnTo>
                    <a:lnTo>
                      <a:pt x="342" y="18"/>
                    </a:lnTo>
                    <a:lnTo>
                      <a:pt x="366" y="12"/>
                    </a:lnTo>
                    <a:lnTo>
                      <a:pt x="384" y="12"/>
                    </a:lnTo>
                    <a:lnTo>
                      <a:pt x="408" y="6"/>
                    </a:lnTo>
                    <a:lnTo>
                      <a:pt x="432" y="0"/>
                    </a:lnTo>
                    <a:lnTo>
                      <a:pt x="456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64" name="Freeform 12"/>
              <p:cNvSpPr>
                <a:spLocks/>
              </p:cNvSpPr>
              <p:nvPr/>
            </p:nvSpPr>
            <p:spPr bwMode="auto">
              <a:xfrm>
                <a:off x="3360" y="2757"/>
                <a:ext cx="30" cy="2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0" h="24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65" name="Freeform 13"/>
              <p:cNvSpPr>
                <a:spLocks/>
              </p:cNvSpPr>
              <p:nvPr/>
            </p:nvSpPr>
            <p:spPr bwMode="auto">
              <a:xfrm>
                <a:off x="3384" y="2757"/>
                <a:ext cx="30" cy="24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6"/>
                  </a:cxn>
                </a:cxnLst>
                <a:rect l="0" t="0" r="r" b="b"/>
                <a:pathLst>
                  <a:path w="30" h="24">
                    <a:moveTo>
                      <a:pt x="30" y="6"/>
                    </a:moveTo>
                    <a:lnTo>
                      <a:pt x="30" y="6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66" name="Freeform 14"/>
              <p:cNvSpPr>
                <a:spLocks/>
              </p:cNvSpPr>
              <p:nvPr/>
            </p:nvSpPr>
            <p:spPr bwMode="auto">
              <a:xfrm>
                <a:off x="3408" y="2763"/>
                <a:ext cx="30" cy="1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67" name="Freeform 15"/>
              <p:cNvSpPr>
                <a:spLocks/>
              </p:cNvSpPr>
              <p:nvPr/>
            </p:nvSpPr>
            <p:spPr bwMode="auto">
              <a:xfrm>
                <a:off x="3432" y="2763"/>
                <a:ext cx="30" cy="24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6"/>
                  </a:cxn>
                </a:cxnLst>
                <a:rect l="0" t="0" r="r" b="b"/>
                <a:pathLst>
                  <a:path w="30" h="24">
                    <a:moveTo>
                      <a:pt x="30" y="6"/>
                    </a:moveTo>
                    <a:lnTo>
                      <a:pt x="30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68" name="Freeform 16"/>
              <p:cNvSpPr>
                <a:spLocks/>
              </p:cNvSpPr>
              <p:nvPr/>
            </p:nvSpPr>
            <p:spPr bwMode="auto">
              <a:xfrm>
                <a:off x="3456" y="2769"/>
                <a:ext cx="30" cy="24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6"/>
                  </a:cxn>
                </a:cxnLst>
                <a:rect l="0" t="0" r="r" b="b"/>
                <a:pathLst>
                  <a:path w="30" h="24">
                    <a:moveTo>
                      <a:pt x="30" y="6"/>
                    </a:moveTo>
                    <a:lnTo>
                      <a:pt x="30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69" name="Freeform 17"/>
              <p:cNvSpPr>
                <a:spLocks/>
              </p:cNvSpPr>
              <p:nvPr/>
            </p:nvSpPr>
            <p:spPr bwMode="auto">
              <a:xfrm>
                <a:off x="3480" y="2775"/>
                <a:ext cx="30" cy="24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18" y="2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6"/>
                  </a:cxn>
                </a:cxnLst>
                <a:rect l="0" t="0" r="r" b="b"/>
                <a:pathLst>
                  <a:path w="30" h="24">
                    <a:moveTo>
                      <a:pt x="30" y="6"/>
                    </a:moveTo>
                    <a:lnTo>
                      <a:pt x="30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0" name="Freeform 18"/>
              <p:cNvSpPr>
                <a:spLocks/>
              </p:cNvSpPr>
              <p:nvPr/>
            </p:nvSpPr>
            <p:spPr bwMode="auto">
              <a:xfrm>
                <a:off x="3498" y="2781"/>
                <a:ext cx="30" cy="24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6"/>
                  </a:cxn>
                </a:cxnLst>
                <a:rect l="0" t="0" r="r" b="b"/>
                <a:pathLst>
                  <a:path w="30" h="24">
                    <a:moveTo>
                      <a:pt x="30" y="6"/>
                    </a:moveTo>
                    <a:lnTo>
                      <a:pt x="30" y="6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1" name="Freeform 19"/>
              <p:cNvSpPr>
                <a:spLocks/>
              </p:cNvSpPr>
              <p:nvPr/>
            </p:nvSpPr>
            <p:spPr bwMode="auto">
              <a:xfrm>
                <a:off x="3522" y="2787"/>
                <a:ext cx="30" cy="30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30">
                    <a:moveTo>
                      <a:pt x="30" y="12"/>
                    </a:move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2" name="Freeform 20"/>
              <p:cNvSpPr>
                <a:spLocks/>
              </p:cNvSpPr>
              <p:nvPr/>
            </p:nvSpPr>
            <p:spPr bwMode="auto">
              <a:xfrm>
                <a:off x="3546" y="2799"/>
                <a:ext cx="30" cy="24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6"/>
                  </a:cxn>
                </a:cxnLst>
                <a:rect l="0" t="0" r="r" b="b"/>
                <a:pathLst>
                  <a:path w="30" h="24">
                    <a:moveTo>
                      <a:pt x="30" y="6"/>
                    </a:moveTo>
                    <a:lnTo>
                      <a:pt x="30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3" name="Freeform 21"/>
              <p:cNvSpPr>
                <a:spLocks/>
              </p:cNvSpPr>
              <p:nvPr/>
            </p:nvSpPr>
            <p:spPr bwMode="auto">
              <a:xfrm>
                <a:off x="3564" y="2805"/>
                <a:ext cx="30" cy="30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30">
                    <a:moveTo>
                      <a:pt x="30" y="12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4" name="Freeform 22"/>
              <p:cNvSpPr>
                <a:spLocks/>
              </p:cNvSpPr>
              <p:nvPr/>
            </p:nvSpPr>
            <p:spPr bwMode="auto">
              <a:xfrm>
                <a:off x="3588" y="2817"/>
                <a:ext cx="30" cy="30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30">
                    <a:moveTo>
                      <a:pt x="30" y="12"/>
                    </a:move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5" name="Freeform 23"/>
              <p:cNvSpPr>
                <a:spLocks/>
              </p:cNvSpPr>
              <p:nvPr/>
            </p:nvSpPr>
            <p:spPr bwMode="auto">
              <a:xfrm>
                <a:off x="3606" y="2829"/>
                <a:ext cx="30" cy="30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30">
                    <a:moveTo>
                      <a:pt x="30" y="12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6" name="Freeform 24"/>
              <p:cNvSpPr>
                <a:spLocks/>
              </p:cNvSpPr>
              <p:nvPr/>
            </p:nvSpPr>
            <p:spPr bwMode="auto">
              <a:xfrm>
                <a:off x="3624" y="2841"/>
                <a:ext cx="30" cy="30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30">
                    <a:moveTo>
                      <a:pt x="30" y="12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7" name="Freeform 25"/>
              <p:cNvSpPr>
                <a:spLocks/>
              </p:cNvSpPr>
              <p:nvPr/>
            </p:nvSpPr>
            <p:spPr bwMode="auto">
              <a:xfrm>
                <a:off x="3642" y="2853"/>
                <a:ext cx="30" cy="36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36">
                    <a:moveTo>
                      <a:pt x="30" y="18"/>
                    </a:moveTo>
                    <a:lnTo>
                      <a:pt x="30" y="18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8" name="Freeform 26"/>
              <p:cNvSpPr>
                <a:spLocks/>
              </p:cNvSpPr>
              <p:nvPr/>
            </p:nvSpPr>
            <p:spPr bwMode="auto">
              <a:xfrm>
                <a:off x="3660" y="2871"/>
                <a:ext cx="30" cy="30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2"/>
                  </a:cxn>
                  <a:cxn ang="0">
                    <a:pos x="30" y="18"/>
                  </a:cxn>
                </a:cxnLst>
                <a:rect l="0" t="0" r="r" b="b"/>
                <a:pathLst>
                  <a:path w="30" h="30">
                    <a:moveTo>
                      <a:pt x="30" y="18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79" name="Freeform 27"/>
              <p:cNvSpPr>
                <a:spLocks/>
              </p:cNvSpPr>
              <p:nvPr/>
            </p:nvSpPr>
            <p:spPr bwMode="auto">
              <a:xfrm>
                <a:off x="3678" y="2889"/>
                <a:ext cx="30" cy="30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8" y="30"/>
                  </a:cxn>
                  <a:cxn ang="0">
                    <a:pos x="18" y="24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30">
                    <a:moveTo>
                      <a:pt x="30" y="12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0" name="Freeform 28"/>
              <p:cNvSpPr>
                <a:spLocks/>
              </p:cNvSpPr>
              <p:nvPr/>
            </p:nvSpPr>
            <p:spPr bwMode="auto">
              <a:xfrm>
                <a:off x="3696" y="2901"/>
                <a:ext cx="30" cy="30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30">
                    <a:moveTo>
                      <a:pt x="30" y="18"/>
                    </a:moveTo>
                    <a:lnTo>
                      <a:pt x="30" y="1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1" name="Freeform 29"/>
              <p:cNvSpPr>
                <a:spLocks/>
              </p:cNvSpPr>
              <p:nvPr/>
            </p:nvSpPr>
            <p:spPr bwMode="auto">
              <a:xfrm>
                <a:off x="3708" y="2919"/>
                <a:ext cx="30" cy="30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30">
                    <a:moveTo>
                      <a:pt x="30" y="18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2" name="Freeform 30"/>
              <p:cNvSpPr>
                <a:spLocks/>
              </p:cNvSpPr>
              <p:nvPr/>
            </p:nvSpPr>
            <p:spPr bwMode="auto">
              <a:xfrm>
                <a:off x="3726" y="2937"/>
                <a:ext cx="30" cy="30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30">
                    <a:moveTo>
                      <a:pt x="30" y="18"/>
                    </a:moveTo>
                    <a:lnTo>
                      <a:pt x="30" y="1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3" name="Freeform 31"/>
              <p:cNvSpPr>
                <a:spLocks/>
              </p:cNvSpPr>
              <p:nvPr/>
            </p:nvSpPr>
            <p:spPr bwMode="auto">
              <a:xfrm>
                <a:off x="3738" y="2955"/>
                <a:ext cx="30" cy="30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30">
                    <a:moveTo>
                      <a:pt x="30" y="18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4" name="Freeform 32"/>
              <p:cNvSpPr>
                <a:spLocks/>
              </p:cNvSpPr>
              <p:nvPr/>
            </p:nvSpPr>
            <p:spPr bwMode="auto">
              <a:xfrm>
                <a:off x="3750" y="2973"/>
                <a:ext cx="30" cy="30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24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30" y="24"/>
                  </a:cxn>
                  <a:cxn ang="0">
                    <a:pos x="30" y="24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5" name="Freeform 33"/>
              <p:cNvSpPr>
                <a:spLocks/>
              </p:cNvSpPr>
              <p:nvPr/>
            </p:nvSpPr>
            <p:spPr bwMode="auto">
              <a:xfrm>
                <a:off x="3762" y="2997"/>
                <a:ext cx="30" cy="30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30">
                    <a:moveTo>
                      <a:pt x="30" y="18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6" name="Freeform 34"/>
              <p:cNvSpPr>
                <a:spLocks/>
              </p:cNvSpPr>
              <p:nvPr/>
            </p:nvSpPr>
            <p:spPr bwMode="auto">
              <a:xfrm>
                <a:off x="3774" y="3015"/>
                <a:ext cx="30" cy="30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24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30" y="24"/>
                  </a:cxn>
                  <a:cxn ang="0">
                    <a:pos x="30" y="24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7" name="Freeform 35"/>
              <p:cNvSpPr>
                <a:spLocks/>
              </p:cNvSpPr>
              <p:nvPr/>
            </p:nvSpPr>
            <p:spPr bwMode="auto">
              <a:xfrm>
                <a:off x="3786" y="3039"/>
                <a:ext cx="30" cy="30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30">
                    <a:moveTo>
                      <a:pt x="30" y="18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8" name="Freeform 36"/>
              <p:cNvSpPr>
                <a:spLocks/>
              </p:cNvSpPr>
              <p:nvPr/>
            </p:nvSpPr>
            <p:spPr bwMode="auto">
              <a:xfrm>
                <a:off x="3798" y="3057"/>
                <a:ext cx="24" cy="30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24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89" name="Freeform 37"/>
              <p:cNvSpPr>
                <a:spLocks/>
              </p:cNvSpPr>
              <p:nvPr/>
            </p:nvSpPr>
            <p:spPr bwMode="auto">
              <a:xfrm>
                <a:off x="3804" y="3081"/>
                <a:ext cx="24" cy="30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24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0" name="Freeform 38"/>
              <p:cNvSpPr>
                <a:spLocks/>
              </p:cNvSpPr>
              <p:nvPr/>
            </p:nvSpPr>
            <p:spPr bwMode="auto">
              <a:xfrm>
                <a:off x="3810" y="3105"/>
                <a:ext cx="30" cy="30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30"/>
                  </a:cxn>
                  <a:cxn ang="0">
                    <a:pos x="6" y="24"/>
                  </a:cxn>
                  <a:cxn ang="0">
                    <a:pos x="30" y="24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30" y="24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24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1" name="Freeform 39"/>
              <p:cNvSpPr>
                <a:spLocks/>
              </p:cNvSpPr>
              <p:nvPr/>
            </p:nvSpPr>
            <p:spPr bwMode="auto">
              <a:xfrm>
                <a:off x="3816" y="3129"/>
                <a:ext cx="24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2" name="Freeform 40"/>
              <p:cNvSpPr>
                <a:spLocks/>
              </p:cNvSpPr>
              <p:nvPr/>
            </p:nvSpPr>
            <p:spPr bwMode="auto">
              <a:xfrm>
                <a:off x="3822" y="3153"/>
                <a:ext cx="24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24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24" y="2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3" name="Freeform 41"/>
              <p:cNvSpPr>
                <a:spLocks/>
              </p:cNvSpPr>
              <p:nvPr/>
            </p:nvSpPr>
            <p:spPr bwMode="auto">
              <a:xfrm>
                <a:off x="3828" y="3177"/>
                <a:ext cx="24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24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24" y="2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4" name="Freeform 42"/>
              <p:cNvSpPr>
                <a:spLocks/>
              </p:cNvSpPr>
              <p:nvPr/>
            </p:nvSpPr>
            <p:spPr bwMode="auto">
              <a:xfrm>
                <a:off x="3828" y="3201"/>
                <a:ext cx="24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5" name="Freeform 43"/>
              <p:cNvSpPr>
                <a:spLocks/>
              </p:cNvSpPr>
              <p:nvPr/>
            </p:nvSpPr>
            <p:spPr bwMode="auto">
              <a:xfrm>
                <a:off x="3834" y="3225"/>
                <a:ext cx="18" cy="24"/>
              </a:xfrm>
              <a:custGeom>
                <a:avLst/>
                <a:gdLst/>
                <a:ahLst/>
                <a:cxnLst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6" name="Freeform 44"/>
              <p:cNvSpPr>
                <a:spLocks/>
              </p:cNvSpPr>
              <p:nvPr/>
            </p:nvSpPr>
            <p:spPr bwMode="auto">
              <a:xfrm>
                <a:off x="3834" y="3249"/>
                <a:ext cx="18" cy="24"/>
              </a:xfrm>
              <a:custGeom>
                <a:avLst/>
                <a:gdLst/>
                <a:ahLst/>
                <a:cxnLst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7" name="Freeform 45"/>
              <p:cNvSpPr>
                <a:spLocks/>
              </p:cNvSpPr>
              <p:nvPr/>
            </p:nvSpPr>
            <p:spPr bwMode="auto">
              <a:xfrm>
                <a:off x="3828" y="3273"/>
                <a:ext cx="24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8" name="Freeform 46"/>
              <p:cNvSpPr>
                <a:spLocks/>
              </p:cNvSpPr>
              <p:nvPr/>
            </p:nvSpPr>
            <p:spPr bwMode="auto">
              <a:xfrm>
                <a:off x="3828" y="3297"/>
                <a:ext cx="24" cy="24"/>
              </a:xfrm>
              <a:custGeom>
                <a:avLst/>
                <a:gdLst/>
                <a:ahLst/>
                <a:cxnLst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599" name="Freeform 47"/>
              <p:cNvSpPr>
                <a:spLocks/>
              </p:cNvSpPr>
              <p:nvPr/>
            </p:nvSpPr>
            <p:spPr bwMode="auto">
              <a:xfrm>
                <a:off x="3822" y="3321"/>
                <a:ext cx="24" cy="24"/>
              </a:xfrm>
              <a:custGeom>
                <a:avLst/>
                <a:gdLst/>
                <a:ahLst/>
                <a:cxnLst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0" name="Freeform 48"/>
              <p:cNvSpPr>
                <a:spLocks/>
              </p:cNvSpPr>
              <p:nvPr/>
            </p:nvSpPr>
            <p:spPr bwMode="auto">
              <a:xfrm>
                <a:off x="3816" y="3345"/>
                <a:ext cx="24" cy="24"/>
              </a:xfrm>
              <a:custGeom>
                <a:avLst/>
                <a:gdLst/>
                <a:ahLst/>
                <a:cxnLst>
                  <a:cxn ang="0">
                    <a:pos x="18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8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8" y="24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1" name="Freeform 49"/>
              <p:cNvSpPr>
                <a:spLocks/>
              </p:cNvSpPr>
              <p:nvPr/>
            </p:nvSpPr>
            <p:spPr bwMode="auto">
              <a:xfrm>
                <a:off x="3810" y="3363"/>
                <a:ext cx="24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8" y="30"/>
                  </a:cxn>
                  <a:cxn ang="0">
                    <a:pos x="24" y="6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</a:cxnLst>
                <a:rect l="0" t="0" r="r" b="b"/>
                <a:pathLst>
                  <a:path w="24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2" name="Freeform 50"/>
              <p:cNvSpPr>
                <a:spLocks/>
              </p:cNvSpPr>
              <p:nvPr/>
            </p:nvSpPr>
            <p:spPr bwMode="auto">
              <a:xfrm>
                <a:off x="3804" y="3387"/>
                <a:ext cx="24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8" y="30"/>
                  </a:cxn>
                  <a:cxn ang="0">
                    <a:pos x="24" y="6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</a:cxnLst>
                <a:rect l="0" t="0" r="r" b="b"/>
                <a:pathLst>
                  <a:path w="24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3" name="Freeform 51"/>
              <p:cNvSpPr>
                <a:spLocks/>
              </p:cNvSpPr>
              <p:nvPr/>
            </p:nvSpPr>
            <p:spPr bwMode="auto">
              <a:xfrm>
                <a:off x="3798" y="3411"/>
                <a:ext cx="24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8" y="30"/>
                  </a:cxn>
                  <a:cxn ang="0">
                    <a:pos x="24" y="6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</a:cxnLst>
                <a:rect l="0" t="0" r="r" b="b"/>
                <a:pathLst>
                  <a:path w="24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4" name="Freeform 52"/>
              <p:cNvSpPr>
                <a:spLocks/>
              </p:cNvSpPr>
              <p:nvPr/>
            </p:nvSpPr>
            <p:spPr bwMode="auto">
              <a:xfrm>
                <a:off x="3786" y="3429"/>
                <a:ext cx="30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</a:cxnLst>
                <a:rect l="0" t="0" r="r" b="b"/>
                <a:pathLst>
                  <a:path w="30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5" name="Freeform 53"/>
              <p:cNvSpPr>
                <a:spLocks/>
              </p:cNvSpPr>
              <p:nvPr/>
            </p:nvSpPr>
            <p:spPr bwMode="auto">
              <a:xfrm>
                <a:off x="3774" y="3453"/>
                <a:ext cx="30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</a:cxnLst>
                <a:rect l="0" t="0" r="r" b="b"/>
                <a:pathLst>
                  <a:path w="30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6" name="Freeform 54"/>
              <p:cNvSpPr>
                <a:spLocks/>
              </p:cNvSpPr>
              <p:nvPr/>
            </p:nvSpPr>
            <p:spPr bwMode="auto">
              <a:xfrm>
                <a:off x="3762" y="3471"/>
                <a:ext cx="30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</a:cxnLst>
                <a:rect l="0" t="0" r="r" b="b"/>
                <a:pathLst>
                  <a:path w="30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7" name="Freeform 55"/>
              <p:cNvSpPr>
                <a:spLocks/>
              </p:cNvSpPr>
              <p:nvPr/>
            </p:nvSpPr>
            <p:spPr bwMode="auto">
              <a:xfrm>
                <a:off x="3750" y="3489"/>
                <a:ext cx="30" cy="36"/>
              </a:xfrm>
              <a:custGeom>
                <a:avLst/>
                <a:gdLst/>
                <a:ahLst/>
                <a:cxnLst>
                  <a:cxn ang="0">
                    <a:pos x="18" y="36"/>
                  </a:cxn>
                  <a:cxn ang="0">
                    <a:pos x="18" y="36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8" y="36"/>
                  </a:cxn>
                </a:cxnLst>
                <a:rect l="0" t="0" r="r" b="b"/>
                <a:pathLst>
                  <a:path w="30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8" name="Freeform 56"/>
              <p:cNvSpPr>
                <a:spLocks/>
              </p:cNvSpPr>
              <p:nvPr/>
            </p:nvSpPr>
            <p:spPr bwMode="auto">
              <a:xfrm>
                <a:off x="3738" y="3513"/>
                <a:ext cx="30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</a:cxnLst>
                <a:rect l="0" t="0" r="r" b="b"/>
                <a:pathLst>
                  <a:path w="30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09" name="Freeform 57"/>
              <p:cNvSpPr>
                <a:spLocks/>
              </p:cNvSpPr>
              <p:nvPr/>
            </p:nvSpPr>
            <p:spPr bwMode="auto">
              <a:xfrm>
                <a:off x="3726" y="3531"/>
                <a:ext cx="30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30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0" name="Freeform 58"/>
              <p:cNvSpPr>
                <a:spLocks/>
              </p:cNvSpPr>
              <p:nvPr/>
            </p:nvSpPr>
            <p:spPr bwMode="auto">
              <a:xfrm>
                <a:off x="3708" y="3549"/>
                <a:ext cx="30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</a:cxnLst>
                <a:rect l="0" t="0" r="r" b="b"/>
                <a:pathLst>
                  <a:path w="30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1" name="Freeform 59"/>
              <p:cNvSpPr>
                <a:spLocks/>
              </p:cNvSpPr>
              <p:nvPr/>
            </p:nvSpPr>
            <p:spPr bwMode="auto">
              <a:xfrm>
                <a:off x="3696" y="3567"/>
                <a:ext cx="30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30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2" name="Freeform 60"/>
              <p:cNvSpPr>
                <a:spLocks/>
              </p:cNvSpPr>
              <p:nvPr/>
            </p:nvSpPr>
            <p:spPr bwMode="auto">
              <a:xfrm>
                <a:off x="3678" y="3579"/>
                <a:ext cx="30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30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3" name="Freeform 61"/>
              <p:cNvSpPr>
                <a:spLocks/>
              </p:cNvSpPr>
              <p:nvPr/>
            </p:nvSpPr>
            <p:spPr bwMode="auto">
              <a:xfrm>
                <a:off x="3660" y="3597"/>
                <a:ext cx="30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2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30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4" name="Freeform 62"/>
              <p:cNvSpPr>
                <a:spLocks/>
              </p:cNvSpPr>
              <p:nvPr/>
            </p:nvSpPr>
            <p:spPr bwMode="auto">
              <a:xfrm>
                <a:off x="3642" y="3609"/>
                <a:ext cx="30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30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5" name="Freeform 63"/>
              <p:cNvSpPr>
                <a:spLocks/>
              </p:cNvSpPr>
              <p:nvPr/>
            </p:nvSpPr>
            <p:spPr bwMode="auto">
              <a:xfrm>
                <a:off x="3624" y="3627"/>
                <a:ext cx="30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2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30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6" name="Freeform 64"/>
              <p:cNvSpPr>
                <a:spLocks/>
              </p:cNvSpPr>
              <p:nvPr/>
            </p:nvSpPr>
            <p:spPr bwMode="auto">
              <a:xfrm>
                <a:off x="3606" y="3639"/>
                <a:ext cx="30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30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7" name="Freeform 65"/>
              <p:cNvSpPr>
                <a:spLocks/>
              </p:cNvSpPr>
              <p:nvPr/>
            </p:nvSpPr>
            <p:spPr bwMode="auto">
              <a:xfrm>
                <a:off x="3588" y="3651"/>
                <a:ext cx="30" cy="30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0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6" y="30"/>
                  </a:cxn>
                </a:cxnLst>
                <a:rect l="0" t="0" r="r" b="b"/>
                <a:pathLst>
                  <a:path w="30" h="30">
                    <a:moveTo>
                      <a:pt x="6" y="30"/>
                    </a:moveTo>
                    <a:lnTo>
                      <a:pt x="6" y="30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8" name="Freeform 66"/>
              <p:cNvSpPr>
                <a:spLocks/>
              </p:cNvSpPr>
              <p:nvPr/>
            </p:nvSpPr>
            <p:spPr bwMode="auto">
              <a:xfrm>
                <a:off x="3564" y="3663"/>
                <a:ext cx="30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30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19" name="Freeform 67"/>
              <p:cNvSpPr>
                <a:spLocks/>
              </p:cNvSpPr>
              <p:nvPr/>
            </p:nvSpPr>
            <p:spPr bwMode="auto">
              <a:xfrm>
                <a:off x="3546" y="3675"/>
                <a:ext cx="30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30" h="24">
                    <a:moveTo>
                      <a:pt x="6" y="24"/>
                    </a:moveTo>
                    <a:lnTo>
                      <a:pt x="6" y="24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0" name="Freeform 68"/>
              <p:cNvSpPr>
                <a:spLocks/>
              </p:cNvSpPr>
              <p:nvPr/>
            </p:nvSpPr>
            <p:spPr bwMode="auto">
              <a:xfrm>
                <a:off x="3522" y="3681"/>
                <a:ext cx="30" cy="30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0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6" y="30"/>
                  </a:cxn>
                </a:cxnLst>
                <a:rect l="0" t="0" r="r" b="b"/>
                <a:pathLst>
                  <a:path w="30" h="30">
                    <a:moveTo>
                      <a:pt x="6" y="30"/>
                    </a:moveTo>
                    <a:lnTo>
                      <a:pt x="6" y="30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1" name="Freeform 69"/>
              <p:cNvSpPr>
                <a:spLocks/>
              </p:cNvSpPr>
              <p:nvPr/>
            </p:nvSpPr>
            <p:spPr bwMode="auto">
              <a:xfrm>
                <a:off x="3498" y="3693"/>
                <a:ext cx="30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2" y="24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</a:cxnLst>
                <a:rect l="0" t="0" r="r" b="b"/>
                <a:pathLst>
                  <a:path w="30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2" name="Freeform 70"/>
              <p:cNvSpPr>
                <a:spLocks/>
              </p:cNvSpPr>
              <p:nvPr/>
            </p:nvSpPr>
            <p:spPr bwMode="auto">
              <a:xfrm>
                <a:off x="3480" y="3699"/>
                <a:ext cx="30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30" h="24">
                    <a:moveTo>
                      <a:pt x="6" y="24"/>
                    </a:moveTo>
                    <a:lnTo>
                      <a:pt x="6" y="24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3" name="Freeform 71"/>
              <p:cNvSpPr>
                <a:spLocks/>
              </p:cNvSpPr>
              <p:nvPr/>
            </p:nvSpPr>
            <p:spPr bwMode="auto">
              <a:xfrm>
                <a:off x="3456" y="3705"/>
                <a:ext cx="30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30" h="24">
                    <a:moveTo>
                      <a:pt x="6" y="24"/>
                    </a:moveTo>
                    <a:lnTo>
                      <a:pt x="6" y="24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4" name="Freeform 72"/>
              <p:cNvSpPr>
                <a:spLocks/>
              </p:cNvSpPr>
              <p:nvPr/>
            </p:nvSpPr>
            <p:spPr bwMode="auto">
              <a:xfrm>
                <a:off x="3432" y="3711"/>
                <a:ext cx="30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30" h="24">
                    <a:moveTo>
                      <a:pt x="6" y="24"/>
                    </a:moveTo>
                    <a:lnTo>
                      <a:pt x="6" y="24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5" name="Freeform 73"/>
              <p:cNvSpPr>
                <a:spLocks/>
              </p:cNvSpPr>
              <p:nvPr/>
            </p:nvSpPr>
            <p:spPr bwMode="auto">
              <a:xfrm>
                <a:off x="3408" y="3711"/>
                <a:ext cx="30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30" y="24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30" h="24">
                    <a:moveTo>
                      <a:pt x="6" y="24"/>
                    </a:moveTo>
                    <a:lnTo>
                      <a:pt x="6" y="24"/>
                    </a:lnTo>
                    <a:lnTo>
                      <a:pt x="30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6" name="Freeform 74"/>
              <p:cNvSpPr>
                <a:spLocks/>
              </p:cNvSpPr>
              <p:nvPr/>
            </p:nvSpPr>
            <p:spPr bwMode="auto">
              <a:xfrm>
                <a:off x="3384" y="3717"/>
                <a:ext cx="30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30" h="24">
                    <a:moveTo>
                      <a:pt x="6" y="24"/>
                    </a:moveTo>
                    <a:lnTo>
                      <a:pt x="6" y="24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7" name="Freeform 75"/>
              <p:cNvSpPr>
                <a:spLocks/>
              </p:cNvSpPr>
              <p:nvPr/>
            </p:nvSpPr>
            <p:spPr bwMode="auto">
              <a:xfrm>
                <a:off x="3360" y="3717"/>
                <a:ext cx="30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0" y="24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0" h="24">
                    <a:moveTo>
                      <a:pt x="0" y="24"/>
                    </a:moveTo>
                    <a:lnTo>
                      <a:pt x="0" y="24"/>
                    </a:lnTo>
                    <a:lnTo>
                      <a:pt x="30" y="24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8" name="Freeform 76"/>
              <p:cNvSpPr>
                <a:spLocks/>
              </p:cNvSpPr>
              <p:nvPr/>
            </p:nvSpPr>
            <p:spPr bwMode="auto">
              <a:xfrm>
                <a:off x="3336" y="3717"/>
                <a:ext cx="24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29" name="Freeform 77"/>
              <p:cNvSpPr>
                <a:spLocks/>
              </p:cNvSpPr>
              <p:nvPr/>
            </p:nvSpPr>
            <p:spPr bwMode="auto">
              <a:xfrm>
                <a:off x="3312" y="3717"/>
                <a:ext cx="24" cy="2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24" h="24">
                    <a:moveTo>
                      <a:pt x="0" y="18"/>
                    </a:moveTo>
                    <a:lnTo>
                      <a:pt x="0" y="18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0" name="Freeform 78"/>
              <p:cNvSpPr>
                <a:spLocks/>
              </p:cNvSpPr>
              <p:nvPr/>
            </p:nvSpPr>
            <p:spPr bwMode="auto">
              <a:xfrm>
                <a:off x="3288" y="3711"/>
                <a:ext cx="30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0" h="24">
                    <a:moveTo>
                      <a:pt x="0" y="24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1" name="Freeform 79"/>
              <p:cNvSpPr>
                <a:spLocks/>
              </p:cNvSpPr>
              <p:nvPr/>
            </p:nvSpPr>
            <p:spPr bwMode="auto">
              <a:xfrm>
                <a:off x="3264" y="3711"/>
                <a:ext cx="30" cy="2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24">
                    <a:moveTo>
                      <a:pt x="0" y="18"/>
                    </a:moveTo>
                    <a:lnTo>
                      <a:pt x="0" y="18"/>
                    </a:lnTo>
                    <a:lnTo>
                      <a:pt x="24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2" name="Freeform 80"/>
              <p:cNvSpPr>
                <a:spLocks/>
              </p:cNvSpPr>
              <p:nvPr/>
            </p:nvSpPr>
            <p:spPr bwMode="auto">
              <a:xfrm>
                <a:off x="3240" y="3705"/>
                <a:ext cx="30" cy="2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24">
                    <a:moveTo>
                      <a:pt x="0" y="18"/>
                    </a:moveTo>
                    <a:lnTo>
                      <a:pt x="0" y="18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3" name="Freeform 81"/>
              <p:cNvSpPr>
                <a:spLocks/>
              </p:cNvSpPr>
              <p:nvPr/>
            </p:nvSpPr>
            <p:spPr bwMode="auto">
              <a:xfrm>
                <a:off x="3216" y="3699"/>
                <a:ext cx="30" cy="2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24">
                    <a:moveTo>
                      <a:pt x="0" y="18"/>
                    </a:moveTo>
                    <a:lnTo>
                      <a:pt x="0" y="18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4" name="Freeform 82"/>
              <p:cNvSpPr>
                <a:spLocks/>
              </p:cNvSpPr>
              <p:nvPr/>
            </p:nvSpPr>
            <p:spPr bwMode="auto">
              <a:xfrm>
                <a:off x="3192" y="3693"/>
                <a:ext cx="30" cy="2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24">
                    <a:moveTo>
                      <a:pt x="0" y="18"/>
                    </a:moveTo>
                    <a:lnTo>
                      <a:pt x="0" y="18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5" name="Freeform 83"/>
              <p:cNvSpPr>
                <a:spLocks/>
              </p:cNvSpPr>
              <p:nvPr/>
            </p:nvSpPr>
            <p:spPr bwMode="auto">
              <a:xfrm>
                <a:off x="3174" y="3681"/>
                <a:ext cx="30" cy="3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0">
                    <a:moveTo>
                      <a:pt x="0" y="18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6" name="Freeform 84"/>
              <p:cNvSpPr>
                <a:spLocks/>
              </p:cNvSpPr>
              <p:nvPr/>
            </p:nvSpPr>
            <p:spPr bwMode="auto">
              <a:xfrm>
                <a:off x="3150" y="3675"/>
                <a:ext cx="30" cy="2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24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24">
                    <a:moveTo>
                      <a:pt x="0" y="18"/>
                    </a:moveTo>
                    <a:lnTo>
                      <a:pt x="0" y="18"/>
                    </a:lnTo>
                    <a:lnTo>
                      <a:pt x="24" y="24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7" name="Freeform 85"/>
              <p:cNvSpPr>
                <a:spLocks/>
              </p:cNvSpPr>
              <p:nvPr/>
            </p:nvSpPr>
            <p:spPr bwMode="auto">
              <a:xfrm>
                <a:off x="3132" y="3663"/>
                <a:ext cx="30" cy="3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0">
                    <a:moveTo>
                      <a:pt x="0" y="18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8" name="Freeform 86"/>
              <p:cNvSpPr>
                <a:spLocks/>
              </p:cNvSpPr>
              <p:nvPr/>
            </p:nvSpPr>
            <p:spPr bwMode="auto">
              <a:xfrm>
                <a:off x="3108" y="3651"/>
                <a:ext cx="30" cy="3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0">
                    <a:moveTo>
                      <a:pt x="0" y="18"/>
                    </a:moveTo>
                    <a:lnTo>
                      <a:pt x="0" y="18"/>
                    </a:lnTo>
                    <a:lnTo>
                      <a:pt x="24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39" name="Freeform 87"/>
              <p:cNvSpPr>
                <a:spLocks/>
              </p:cNvSpPr>
              <p:nvPr/>
            </p:nvSpPr>
            <p:spPr bwMode="auto">
              <a:xfrm>
                <a:off x="3090" y="3639"/>
                <a:ext cx="30" cy="3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0">
                    <a:moveTo>
                      <a:pt x="0" y="18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0" name="Freeform 88"/>
              <p:cNvSpPr>
                <a:spLocks/>
              </p:cNvSpPr>
              <p:nvPr/>
            </p:nvSpPr>
            <p:spPr bwMode="auto">
              <a:xfrm>
                <a:off x="3072" y="3627"/>
                <a:ext cx="30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0" h="30">
                    <a:moveTo>
                      <a:pt x="0" y="12"/>
                    </a:moveTo>
                    <a:lnTo>
                      <a:pt x="0" y="12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1" name="Freeform 89"/>
              <p:cNvSpPr>
                <a:spLocks/>
              </p:cNvSpPr>
              <p:nvPr/>
            </p:nvSpPr>
            <p:spPr bwMode="auto">
              <a:xfrm>
                <a:off x="3054" y="3609"/>
                <a:ext cx="30" cy="3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30" y="18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0">
                    <a:moveTo>
                      <a:pt x="0" y="18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2" name="Freeform 90"/>
              <p:cNvSpPr>
                <a:spLocks/>
              </p:cNvSpPr>
              <p:nvPr/>
            </p:nvSpPr>
            <p:spPr bwMode="auto">
              <a:xfrm>
                <a:off x="3030" y="3597"/>
                <a:ext cx="36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24" y="30"/>
                  </a:cxn>
                  <a:cxn ang="0">
                    <a:pos x="36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0" y="12"/>
                  </a:cxn>
                </a:cxnLst>
                <a:rect l="0" t="0" r="r" b="b"/>
                <a:pathLst>
                  <a:path w="36" h="30">
                    <a:moveTo>
                      <a:pt x="0" y="12"/>
                    </a:moveTo>
                    <a:lnTo>
                      <a:pt x="6" y="12"/>
                    </a:lnTo>
                    <a:lnTo>
                      <a:pt x="24" y="30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3" name="Freeform 91"/>
              <p:cNvSpPr>
                <a:spLocks/>
              </p:cNvSpPr>
              <p:nvPr/>
            </p:nvSpPr>
            <p:spPr bwMode="auto">
              <a:xfrm>
                <a:off x="3018" y="3579"/>
                <a:ext cx="30" cy="3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0">
                    <a:moveTo>
                      <a:pt x="0" y="18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4" name="Freeform 92"/>
              <p:cNvSpPr>
                <a:spLocks/>
              </p:cNvSpPr>
              <p:nvPr/>
            </p:nvSpPr>
            <p:spPr bwMode="auto">
              <a:xfrm>
                <a:off x="3000" y="3567"/>
                <a:ext cx="30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0" h="30">
                    <a:moveTo>
                      <a:pt x="0" y="12"/>
                    </a:moveTo>
                    <a:lnTo>
                      <a:pt x="0" y="12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5" name="Freeform 93"/>
              <p:cNvSpPr>
                <a:spLocks/>
              </p:cNvSpPr>
              <p:nvPr/>
            </p:nvSpPr>
            <p:spPr bwMode="auto">
              <a:xfrm>
                <a:off x="2982" y="3549"/>
                <a:ext cx="36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8" y="30"/>
                  </a:cxn>
                  <a:cxn ang="0">
                    <a:pos x="36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6" h="30">
                    <a:moveTo>
                      <a:pt x="0" y="12"/>
                    </a:moveTo>
                    <a:lnTo>
                      <a:pt x="0" y="12"/>
                    </a:lnTo>
                    <a:lnTo>
                      <a:pt x="18" y="30"/>
                    </a:lnTo>
                    <a:lnTo>
                      <a:pt x="36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6" name="Freeform 94"/>
              <p:cNvSpPr>
                <a:spLocks/>
              </p:cNvSpPr>
              <p:nvPr/>
            </p:nvSpPr>
            <p:spPr bwMode="auto">
              <a:xfrm>
                <a:off x="2970" y="3531"/>
                <a:ext cx="30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0" h="30">
                    <a:moveTo>
                      <a:pt x="0" y="12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7" name="Freeform 95"/>
              <p:cNvSpPr>
                <a:spLocks/>
              </p:cNvSpPr>
              <p:nvPr/>
            </p:nvSpPr>
            <p:spPr bwMode="auto">
              <a:xfrm>
                <a:off x="2958" y="3513"/>
                <a:ext cx="30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0" h="30">
                    <a:moveTo>
                      <a:pt x="0" y="12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8" name="Freeform 96"/>
              <p:cNvSpPr>
                <a:spLocks/>
              </p:cNvSpPr>
              <p:nvPr/>
            </p:nvSpPr>
            <p:spPr bwMode="auto">
              <a:xfrm>
                <a:off x="2946" y="3489"/>
                <a:ext cx="30" cy="3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6"/>
                  </a:cxn>
                  <a:cxn ang="0">
                    <a:pos x="30" y="24"/>
                  </a:cxn>
                  <a:cxn ang="0">
                    <a:pos x="12" y="0"/>
                  </a:cxn>
                  <a:cxn ang="0">
                    <a:pos x="1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0" h="36">
                    <a:moveTo>
                      <a:pt x="0" y="12"/>
                    </a:moveTo>
                    <a:lnTo>
                      <a:pt x="0" y="12"/>
                    </a:lnTo>
                    <a:lnTo>
                      <a:pt x="12" y="36"/>
                    </a:lnTo>
                    <a:lnTo>
                      <a:pt x="30" y="24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49" name="Freeform 97"/>
              <p:cNvSpPr>
                <a:spLocks/>
              </p:cNvSpPr>
              <p:nvPr/>
            </p:nvSpPr>
            <p:spPr bwMode="auto">
              <a:xfrm>
                <a:off x="2934" y="3471"/>
                <a:ext cx="24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24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24" h="30">
                    <a:moveTo>
                      <a:pt x="0" y="12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24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0" name="Freeform 98"/>
              <p:cNvSpPr>
                <a:spLocks/>
              </p:cNvSpPr>
              <p:nvPr/>
            </p:nvSpPr>
            <p:spPr bwMode="auto">
              <a:xfrm>
                <a:off x="2922" y="3453"/>
                <a:ext cx="30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1" name="Freeform 99"/>
              <p:cNvSpPr>
                <a:spLocks/>
              </p:cNvSpPr>
              <p:nvPr/>
            </p:nvSpPr>
            <p:spPr bwMode="auto">
              <a:xfrm>
                <a:off x="2910" y="3429"/>
                <a:ext cx="30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0" h="30">
                    <a:moveTo>
                      <a:pt x="0" y="12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2" name="Freeform 100"/>
              <p:cNvSpPr>
                <a:spLocks/>
              </p:cNvSpPr>
              <p:nvPr/>
            </p:nvSpPr>
            <p:spPr bwMode="auto">
              <a:xfrm>
                <a:off x="2904" y="3411"/>
                <a:ext cx="24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30"/>
                  </a:cxn>
                  <a:cxn ang="0">
                    <a:pos x="24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4" h="30">
                    <a:moveTo>
                      <a:pt x="0" y="6"/>
                    </a:moveTo>
                    <a:lnTo>
                      <a:pt x="0" y="6"/>
                    </a:lnTo>
                    <a:lnTo>
                      <a:pt x="6" y="30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3" name="Freeform 101"/>
              <p:cNvSpPr>
                <a:spLocks/>
              </p:cNvSpPr>
              <p:nvPr/>
            </p:nvSpPr>
            <p:spPr bwMode="auto">
              <a:xfrm>
                <a:off x="2892" y="3387"/>
                <a:ext cx="30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30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4" name="Freeform 102"/>
              <p:cNvSpPr>
                <a:spLocks/>
              </p:cNvSpPr>
              <p:nvPr/>
            </p:nvSpPr>
            <p:spPr bwMode="auto">
              <a:xfrm>
                <a:off x="2886" y="3363"/>
                <a:ext cx="30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30"/>
                  </a:cxn>
                  <a:cxn ang="0">
                    <a:pos x="30" y="24"/>
                  </a:cxn>
                  <a:cxn ang="0">
                    <a:pos x="18" y="0"/>
                  </a:cxn>
                  <a:cxn ang="0">
                    <a:pos x="24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0" y="6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5" name="Freeform 103"/>
              <p:cNvSpPr>
                <a:spLocks/>
              </p:cNvSpPr>
              <p:nvPr/>
            </p:nvSpPr>
            <p:spPr bwMode="auto">
              <a:xfrm>
                <a:off x="2880" y="3345"/>
                <a:ext cx="3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30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30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6" name="Freeform 104"/>
              <p:cNvSpPr>
                <a:spLocks/>
              </p:cNvSpPr>
              <p:nvPr/>
            </p:nvSpPr>
            <p:spPr bwMode="auto">
              <a:xfrm>
                <a:off x="2880" y="3321"/>
                <a:ext cx="24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7" name="Freeform 105"/>
              <p:cNvSpPr>
                <a:spLocks/>
              </p:cNvSpPr>
              <p:nvPr/>
            </p:nvSpPr>
            <p:spPr bwMode="auto">
              <a:xfrm>
                <a:off x="2874" y="3297"/>
                <a:ext cx="24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24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8" name="Freeform 106"/>
              <p:cNvSpPr>
                <a:spLocks/>
              </p:cNvSpPr>
              <p:nvPr/>
            </p:nvSpPr>
            <p:spPr bwMode="auto">
              <a:xfrm>
                <a:off x="2874" y="3273"/>
                <a:ext cx="18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59" name="Freeform 107"/>
              <p:cNvSpPr>
                <a:spLocks/>
              </p:cNvSpPr>
              <p:nvPr/>
            </p:nvSpPr>
            <p:spPr bwMode="auto">
              <a:xfrm>
                <a:off x="2874" y="3249"/>
                <a:ext cx="18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0" name="Freeform 108"/>
              <p:cNvSpPr>
                <a:spLocks/>
              </p:cNvSpPr>
              <p:nvPr/>
            </p:nvSpPr>
            <p:spPr bwMode="auto">
              <a:xfrm>
                <a:off x="2874" y="3225"/>
                <a:ext cx="18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1" name="Freeform 109"/>
              <p:cNvSpPr>
                <a:spLocks/>
              </p:cNvSpPr>
              <p:nvPr/>
            </p:nvSpPr>
            <p:spPr bwMode="auto">
              <a:xfrm>
                <a:off x="2874" y="3201"/>
                <a:ext cx="18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2" name="Freeform 110"/>
              <p:cNvSpPr>
                <a:spLocks/>
              </p:cNvSpPr>
              <p:nvPr/>
            </p:nvSpPr>
            <p:spPr bwMode="auto">
              <a:xfrm>
                <a:off x="2874" y="3177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3" name="Freeform 111"/>
              <p:cNvSpPr>
                <a:spLocks/>
              </p:cNvSpPr>
              <p:nvPr/>
            </p:nvSpPr>
            <p:spPr bwMode="auto">
              <a:xfrm>
                <a:off x="2880" y="3153"/>
                <a:ext cx="24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4" name="Freeform 112"/>
              <p:cNvSpPr>
                <a:spLocks/>
              </p:cNvSpPr>
              <p:nvPr/>
            </p:nvSpPr>
            <p:spPr bwMode="auto">
              <a:xfrm>
                <a:off x="2880" y="3129"/>
                <a:ext cx="30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30" y="0"/>
                  </a:cxn>
                  <a:cxn ang="0">
                    <a:pos x="24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5" name="Freeform 113"/>
              <p:cNvSpPr>
                <a:spLocks/>
              </p:cNvSpPr>
              <p:nvPr/>
            </p:nvSpPr>
            <p:spPr bwMode="auto">
              <a:xfrm>
                <a:off x="2886" y="3105"/>
                <a:ext cx="30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8" y="30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0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6" name="Freeform 114"/>
              <p:cNvSpPr>
                <a:spLocks/>
              </p:cNvSpPr>
              <p:nvPr/>
            </p:nvSpPr>
            <p:spPr bwMode="auto">
              <a:xfrm>
                <a:off x="2892" y="3081"/>
                <a:ext cx="30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24"/>
                  </a:cxn>
                  <a:cxn ang="0">
                    <a:pos x="24" y="30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0" h="30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24" y="30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7" name="Freeform 115"/>
              <p:cNvSpPr>
                <a:spLocks/>
              </p:cNvSpPr>
              <p:nvPr/>
            </p:nvSpPr>
            <p:spPr bwMode="auto">
              <a:xfrm>
                <a:off x="2904" y="3057"/>
                <a:ext cx="24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8" y="3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8" name="Freeform 116"/>
              <p:cNvSpPr>
                <a:spLocks/>
              </p:cNvSpPr>
              <p:nvPr/>
            </p:nvSpPr>
            <p:spPr bwMode="auto">
              <a:xfrm>
                <a:off x="2910" y="3039"/>
                <a:ext cx="30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0" h="30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69" name="Freeform 117"/>
              <p:cNvSpPr>
                <a:spLocks/>
              </p:cNvSpPr>
              <p:nvPr/>
            </p:nvSpPr>
            <p:spPr bwMode="auto">
              <a:xfrm>
                <a:off x="2922" y="3015"/>
                <a:ext cx="30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24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0" h="30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0" name="Freeform 118"/>
              <p:cNvSpPr>
                <a:spLocks/>
              </p:cNvSpPr>
              <p:nvPr/>
            </p:nvSpPr>
            <p:spPr bwMode="auto">
              <a:xfrm>
                <a:off x="2934" y="2997"/>
                <a:ext cx="24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1" name="Freeform 119"/>
              <p:cNvSpPr>
                <a:spLocks/>
              </p:cNvSpPr>
              <p:nvPr/>
            </p:nvSpPr>
            <p:spPr bwMode="auto">
              <a:xfrm>
                <a:off x="2946" y="2973"/>
                <a:ext cx="30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0" h="30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2" name="Freeform 120"/>
              <p:cNvSpPr>
                <a:spLocks/>
              </p:cNvSpPr>
              <p:nvPr/>
            </p:nvSpPr>
            <p:spPr bwMode="auto">
              <a:xfrm>
                <a:off x="2958" y="2955"/>
                <a:ext cx="30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0" h="30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3" name="Freeform 121"/>
              <p:cNvSpPr>
                <a:spLocks/>
              </p:cNvSpPr>
              <p:nvPr/>
            </p:nvSpPr>
            <p:spPr bwMode="auto">
              <a:xfrm>
                <a:off x="2970" y="2937"/>
                <a:ext cx="30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0" h="30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4" name="Freeform 122"/>
              <p:cNvSpPr>
                <a:spLocks/>
              </p:cNvSpPr>
              <p:nvPr/>
            </p:nvSpPr>
            <p:spPr bwMode="auto">
              <a:xfrm>
                <a:off x="2982" y="2919"/>
                <a:ext cx="36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18" y="30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0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30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5" name="Freeform 123"/>
              <p:cNvSpPr>
                <a:spLocks/>
              </p:cNvSpPr>
              <p:nvPr/>
            </p:nvSpPr>
            <p:spPr bwMode="auto">
              <a:xfrm>
                <a:off x="3000" y="2901"/>
                <a:ext cx="30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30" y="12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0" h="30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6" name="Freeform 124"/>
              <p:cNvSpPr>
                <a:spLocks/>
              </p:cNvSpPr>
              <p:nvPr/>
            </p:nvSpPr>
            <p:spPr bwMode="auto">
              <a:xfrm>
                <a:off x="3018" y="2883"/>
                <a:ext cx="30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6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8" y="0"/>
                  </a:cxn>
                </a:cxnLst>
                <a:rect l="0" t="0" r="r" b="b"/>
                <a:pathLst>
                  <a:path w="30" h="36">
                    <a:moveTo>
                      <a:pt x="18" y="0"/>
                    </a:moveTo>
                    <a:lnTo>
                      <a:pt x="12" y="6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7" name="Freeform 125"/>
              <p:cNvSpPr>
                <a:spLocks/>
              </p:cNvSpPr>
              <p:nvPr/>
            </p:nvSpPr>
            <p:spPr bwMode="auto">
              <a:xfrm>
                <a:off x="3036" y="2871"/>
                <a:ext cx="30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0" h="30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8" name="Freeform 126"/>
              <p:cNvSpPr>
                <a:spLocks/>
              </p:cNvSpPr>
              <p:nvPr/>
            </p:nvSpPr>
            <p:spPr bwMode="auto">
              <a:xfrm>
                <a:off x="3054" y="2853"/>
                <a:ext cx="30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12" y="36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0" h="36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2" y="36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79" name="Freeform 127"/>
              <p:cNvSpPr>
                <a:spLocks/>
              </p:cNvSpPr>
              <p:nvPr/>
            </p:nvSpPr>
            <p:spPr bwMode="auto">
              <a:xfrm>
                <a:off x="3072" y="2841"/>
                <a:ext cx="30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0" h="30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0" name="Freeform 128"/>
              <p:cNvSpPr>
                <a:spLocks/>
              </p:cNvSpPr>
              <p:nvPr/>
            </p:nvSpPr>
            <p:spPr bwMode="auto">
              <a:xfrm>
                <a:off x="3090" y="2829"/>
                <a:ext cx="30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0" h="30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1" name="Freeform 129"/>
              <p:cNvSpPr>
                <a:spLocks/>
              </p:cNvSpPr>
              <p:nvPr/>
            </p:nvSpPr>
            <p:spPr bwMode="auto">
              <a:xfrm>
                <a:off x="3108" y="2817"/>
                <a:ext cx="30" cy="3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12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2" name="Freeform 130"/>
              <p:cNvSpPr>
                <a:spLocks/>
              </p:cNvSpPr>
              <p:nvPr/>
            </p:nvSpPr>
            <p:spPr bwMode="auto">
              <a:xfrm>
                <a:off x="3132" y="2805"/>
                <a:ext cx="30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0" h="30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3" name="Freeform 131"/>
              <p:cNvSpPr>
                <a:spLocks/>
              </p:cNvSpPr>
              <p:nvPr/>
            </p:nvSpPr>
            <p:spPr bwMode="auto">
              <a:xfrm>
                <a:off x="3150" y="2799"/>
                <a:ext cx="30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24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4" name="Freeform 132"/>
              <p:cNvSpPr>
                <a:spLocks/>
              </p:cNvSpPr>
              <p:nvPr/>
            </p:nvSpPr>
            <p:spPr bwMode="auto">
              <a:xfrm>
                <a:off x="3174" y="2787"/>
                <a:ext cx="30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30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0" h="30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5" name="Freeform 133"/>
              <p:cNvSpPr>
                <a:spLocks/>
              </p:cNvSpPr>
              <p:nvPr/>
            </p:nvSpPr>
            <p:spPr bwMode="auto">
              <a:xfrm>
                <a:off x="3192" y="2781"/>
                <a:ext cx="30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24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6" name="Freeform 134"/>
              <p:cNvSpPr>
                <a:spLocks/>
              </p:cNvSpPr>
              <p:nvPr/>
            </p:nvSpPr>
            <p:spPr bwMode="auto">
              <a:xfrm>
                <a:off x="3216" y="2775"/>
                <a:ext cx="30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24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7" name="Freeform 135"/>
              <p:cNvSpPr>
                <a:spLocks/>
              </p:cNvSpPr>
              <p:nvPr/>
            </p:nvSpPr>
            <p:spPr bwMode="auto">
              <a:xfrm>
                <a:off x="3240" y="2769"/>
                <a:ext cx="30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24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8" name="Freeform 136"/>
              <p:cNvSpPr>
                <a:spLocks/>
              </p:cNvSpPr>
              <p:nvPr/>
            </p:nvSpPr>
            <p:spPr bwMode="auto">
              <a:xfrm>
                <a:off x="3264" y="2763"/>
                <a:ext cx="30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24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89" name="Freeform 137"/>
              <p:cNvSpPr>
                <a:spLocks/>
              </p:cNvSpPr>
              <p:nvPr/>
            </p:nvSpPr>
            <p:spPr bwMode="auto">
              <a:xfrm>
                <a:off x="3288" y="2763"/>
                <a:ext cx="30" cy="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30" y="18"/>
                  </a:cxn>
                  <a:cxn ang="0">
                    <a:pos x="24" y="1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18">
                    <a:moveTo>
                      <a:pt x="24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0" name="Freeform 138"/>
              <p:cNvSpPr>
                <a:spLocks/>
              </p:cNvSpPr>
              <p:nvPr/>
            </p:nvSpPr>
            <p:spPr bwMode="auto">
              <a:xfrm>
                <a:off x="3312" y="2757"/>
                <a:ext cx="24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1" name="Freeform 139"/>
              <p:cNvSpPr>
                <a:spLocks/>
              </p:cNvSpPr>
              <p:nvPr/>
            </p:nvSpPr>
            <p:spPr bwMode="auto">
              <a:xfrm>
                <a:off x="3336" y="2757"/>
                <a:ext cx="24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2" name="Freeform 140"/>
              <p:cNvSpPr>
                <a:spLocks/>
              </p:cNvSpPr>
              <p:nvPr/>
            </p:nvSpPr>
            <p:spPr bwMode="auto">
              <a:xfrm>
                <a:off x="3018" y="2907"/>
                <a:ext cx="690" cy="684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444" y="12"/>
                  </a:cxn>
                  <a:cxn ang="0">
                    <a:pos x="504" y="42"/>
                  </a:cxn>
                  <a:cxn ang="0">
                    <a:pos x="564" y="78"/>
                  </a:cxn>
                  <a:cxn ang="0">
                    <a:pos x="606" y="126"/>
                  </a:cxn>
                  <a:cxn ang="0">
                    <a:pos x="648" y="180"/>
                  </a:cxn>
                  <a:cxn ang="0">
                    <a:pos x="672" y="240"/>
                  </a:cxn>
                  <a:cxn ang="0">
                    <a:pos x="684" y="306"/>
                  </a:cxn>
                  <a:cxn ang="0">
                    <a:pos x="684" y="378"/>
                  </a:cxn>
                  <a:cxn ang="0">
                    <a:pos x="672" y="444"/>
                  </a:cxn>
                  <a:cxn ang="0">
                    <a:pos x="648" y="504"/>
                  </a:cxn>
                  <a:cxn ang="0">
                    <a:pos x="606" y="558"/>
                  </a:cxn>
                  <a:cxn ang="0">
                    <a:pos x="564" y="606"/>
                  </a:cxn>
                  <a:cxn ang="0">
                    <a:pos x="504" y="642"/>
                  </a:cxn>
                  <a:cxn ang="0">
                    <a:pos x="444" y="672"/>
                  </a:cxn>
                  <a:cxn ang="0">
                    <a:pos x="378" y="684"/>
                  </a:cxn>
                  <a:cxn ang="0">
                    <a:pos x="312" y="684"/>
                  </a:cxn>
                  <a:cxn ang="0">
                    <a:pos x="240" y="672"/>
                  </a:cxn>
                  <a:cxn ang="0">
                    <a:pos x="180" y="642"/>
                  </a:cxn>
                  <a:cxn ang="0">
                    <a:pos x="126" y="606"/>
                  </a:cxn>
                  <a:cxn ang="0">
                    <a:pos x="78" y="558"/>
                  </a:cxn>
                  <a:cxn ang="0">
                    <a:pos x="42" y="504"/>
                  </a:cxn>
                  <a:cxn ang="0">
                    <a:pos x="18" y="444"/>
                  </a:cxn>
                  <a:cxn ang="0">
                    <a:pos x="0" y="378"/>
                  </a:cxn>
                  <a:cxn ang="0">
                    <a:pos x="0" y="306"/>
                  </a:cxn>
                  <a:cxn ang="0">
                    <a:pos x="18" y="240"/>
                  </a:cxn>
                  <a:cxn ang="0">
                    <a:pos x="42" y="180"/>
                  </a:cxn>
                  <a:cxn ang="0">
                    <a:pos x="78" y="126"/>
                  </a:cxn>
                  <a:cxn ang="0">
                    <a:pos x="126" y="78"/>
                  </a:cxn>
                  <a:cxn ang="0">
                    <a:pos x="180" y="42"/>
                  </a:cxn>
                  <a:cxn ang="0">
                    <a:pos x="240" y="12"/>
                  </a:cxn>
                  <a:cxn ang="0">
                    <a:pos x="312" y="0"/>
                  </a:cxn>
                </a:cxnLst>
                <a:rect l="0" t="0" r="r" b="b"/>
                <a:pathLst>
                  <a:path w="690" h="684">
                    <a:moveTo>
                      <a:pt x="342" y="0"/>
                    </a:moveTo>
                    <a:lnTo>
                      <a:pt x="378" y="0"/>
                    </a:lnTo>
                    <a:lnTo>
                      <a:pt x="414" y="6"/>
                    </a:lnTo>
                    <a:lnTo>
                      <a:pt x="444" y="12"/>
                    </a:lnTo>
                    <a:lnTo>
                      <a:pt x="474" y="24"/>
                    </a:lnTo>
                    <a:lnTo>
                      <a:pt x="504" y="42"/>
                    </a:lnTo>
                    <a:lnTo>
                      <a:pt x="534" y="60"/>
                    </a:lnTo>
                    <a:lnTo>
                      <a:pt x="564" y="78"/>
                    </a:lnTo>
                    <a:lnTo>
                      <a:pt x="588" y="102"/>
                    </a:lnTo>
                    <a:lnTo>
                      <a:pt x="606" y="126"/>
                    </a:lnTo>
                    <a:lnTo>
                      <a:pt x="630" y="150"/>
                    </a:lnTo>
                    <a:lnTo>
                      <a:pt x="648" y="180"/>
                    </a:lnTo>
                    <a:lnTo>
                      <a:pt x="660" y="210"/>
                    </a:lnTo>
                    <a:lnTo>
                      <a:pt x="672" y="240"/>
                    </a:lnTo>
                    <a:lnTo>
                      <a:pt x="678" y="276"/>
                    </a:lnTo>
                    <a:lnTo>
                      <a:pt x="684" y="306"/>
                    </a:lnTo>
                    <a:lnTo>
                      <a:pt x="690" y="342"/>
                    </a:lnTo>
                    <a:lnTo>
                      <a:pt x="684" y="378"/>
                    </a:lnTo>
                    <a:lnTo>
                      <a:pt x="678" y="414"/>
                    </a:lnTo>
                    <a:lnTo>
                      <a:pt x="672" y="444"/>
                    </a:lnTo>
                    <a:lnTo>
                      <a:pt x="660" y="474"/>
                    </a:lnTo>
                    <a:lnTo>
                      <a:pt x="648" y="504"/>
                    </a:lnTo>
                    <a:lnTo>
                      <a:pt x="630" y="534"/>
                    </a:lnTo>
                    <a:lnTo>
                      <a:pt x="606" y="558"/>
                    </a:lnTo>
                    <a:lnTo>
                      <a:pt x="588" y="582"/>
                    </a:lnTo>
                    <a:lnTo>
                      <a:pt x="564" y="606"/>
                    </a:lnTo>
                    <a:lnTo>
                      <a:pt x="534" y="624"/>
                    </a:lnTo>
                    <a:lnTo>
                      <a:pt x="504" y="642"/>
                    </a:lnTo>
                    <a:lnTo>
                      <a:pt x="474" y="660"/>
                    </a:lnTo>
                    <a:lnTo>
                      <a:pt x="444" y="672"/>
                    </a:lnTo>
                    <a:lnTo>
                      <a:pt x="414" y="678"/>
                    </a:lnTo>
                    <a:lnTo>
                      <a:pt x="378" y="684"/>
                    </a:lnTo>
                    <a:lnTo>
                      <a:pt x="342" y="684"/>
                    </a:lnTo>
                    <a:lnTo>
                      <a:pt x="312" y="684"/>
                    </a:lnTo>
                    <a:lnTo>
                      <a:pt x="276" y="678"/>
                    </a:lnTo>
                    <a:lnTo>
                      <a:pt x="240" y="672"/>
                    </a:lnTo>
                    <a:lnTo>
                      <a:pt x="210" y="660"/>
                    </a:lnTo>
                    <a:lnTo>
                      <a:pt x="180" y="642"/>
                    </a:lnTo>
                    <a:lnTo>
                      <a:pt x="156" y="624"/>
                    </a:lnTo>
                    <a:lnTo>
                      <a:pt x="126" y="606"/>
                    </a:lnTo>
                    <a:lnTo>
                      <a:pt x="102" y="582"/>
                    </a:lnTo>
                    <a:lnTo>
                      <a:pt x="78" y="558"/>
                    </a:lnTo>
                    <a:lnTo>
                      <a:pt x="60" y="534"/>
                    </a:lnTo>
                    <a:lnTo>
                      <a:pt x="42" y="504"/>
                    </a:lnTo>
                    <a:lnTo>
                      <a:pt x="30" y="474"/>
                    </a:lnTo>
                    <a:lnTo>
                      <a:pt x="18" y="444"/>
                    </a:lnTo>
                    <a:lnTo>
                      <a:pt x="6" y="414"/>
                    </a:lnTo>
                    <a:lnTo>
                      <a:pt x="0" y="378"/>
                    </a:lnTo>
                    <a:lnTo>
                      <a:pt x="0" y="342"/>
                    </a:lnTo>
                    <a:lnTo>
                      <a:pt x="0" y="306"/>
                    </a:lnTo>
                    <a:lnTo>
                      <a:pt x="6" y="276"/>
                    </a:lnTo>
                    <a:lnTo>
                      <a:pt x="18" y="240"/>
                    </a:lnTo>
                    <a:lnTo>
                      <a:pt x="30" y="210"/>
                    </a:lnTo>
                    <a:lnTo>
                      <a:pt x="42" y="180"/>
                    </a:lnTo>
                    <a:lnTo>
                      <a:pt x="60" y="150"/>
                    </a:lnTo>
                    <a:lnTo>
                      <a:pt x="78" y="126"/>
                    </a:lnTo>
                    <a:lnTo>
                      <a:pt x="102" y="102"/>
                    </a:lnTo>
                    <a:lnTo>
                      <a:pt x="126" y="78"/>
                    </a:lnTo>
                    <a:lnTo>
                      <a:pt x="156" y="60"/>
                    </a:lnTo>
                    <a:lnTo>
                      <a:pt x="180" y="42"/>
                    </a:lnTo>
                    <a:lnTo>
                      <a:pt x="210" y="24"/>
                    </a:lnTo>
                    <a:lnTo>
                      <a:pt x="240" y="12"/>
                    </a:lnTo>
                    <a:lnTo>
                      <a:pt x="276" y="6"/>
                    </a:lnTo>
                    <a:lnTo>
                      <a:pt x="312" y="0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3" name="Freeform 141"/>
              <p:cNvSpPr>
                <a:spLocks/>
              </p:cNvSpPr>
              <p:nvPr/>
            </p:nvSpPr>
            <p:spPr bwMode="auto">
              <a:xfrm>
                <a:off x="4278" y="2703"/>
                <a:ext cx="876" cy="456"/>
              </a:xfrm>
              <a:custGeom>
                <a:avLst/>
                <a:gdLst/>
                <a:ahLst/>
                <a:cxnLst>
                  <a:cxn ang="0">
                    <a:pos x="600" y="24"/>
                  </a:cxn>
                  <a:cxn ang="0">
                    <a:pos x="636" y="54"/>
                  </a:cxn>
                  <a:cxn ang="0">
                    <a:pos x="672" y="84"/>
                  </a:cxn>
                  <a:cxn ang="0">
                    <a:pos x="708" y="108"/>
                  </a:cxn>
                  <a:cxn ang="0">
                    <a:pos x="738" y="138"/>
                  </a:cxn>
                  <a:cxn ang="0">
                    <a:pos x="780" y="168"/>
                  </a:cxn>
                  <a:cxn ang="0">
                    <a:pos x="816" y="198"/>
                  </a:cxn>
                  <a:cxn ang="0">
                    <a:pos x="852" y="228"/>
                  </a:cxn>
                  <a:cxn ang="0">
                    <a:pos x="876" y="258"/>
                  </a:cxn>
                  <a:cxn ang="0">
                    <a:pos x="876" y="276"/>
                  </a:cxn>
                  <a:cxn ang="0">
                    <a:pos x="840" y="288"/>
                  </a:cxn>
                  <a:cxn ang="0">
                    <a:pos x="792" y="300"/>
                  </a:cxn>
                  <a:cxn ang="0">
                    <a:pos x="738" y="318"/>
                  </a:cxn>
                  <a:cxn ang="0">
                    <a:pos x="690" y="330"/>
                  </a:cxn>
                  <a:cxn ang="0">
                    <a:pos x="636" y="342"/>
                  </a:cxn>
                  <a:cxn ang="0">
                    <a:pos x="594" y="354"/>
                  </a:cxn>
                  <a:cxn ang="0">
                    <a:pos x="546" y="366"/>
                  </a:cxn>
                  <a:cxn ang="0">
                    <a:pos x="498" y="378"/>
                  </a:cxn>
                  <a:cxn ang="0">
                    <a:pos x="456" y="384"/>
                  </a:cxn>
                  <a:cxn ang="0">
                    <a:pos x="420" y="396"/>
                  </a:cxn>
                  <a:cxn ang="0">
                    <a:pos x="384" y="408"/>
                  </a:cxn>
                  <a:cxn ang="0">
                    <a:pos x="348" y="414"/>
                  </a:cxn>
                  <a:cxn ang="0">
                    <a:pos x="312" y="426"/>
                  </a:cxn>
                  <a:cxn ang="0">
                    <a:pos x="276" y="432"/>
                  </a:cxn>
                  <a:cxn ang="0">
                    <a:pos x="240" y="444"/>
                  </a:cxn>
                  <a:cxn ang="0">
                    <a:pos x="204" y="450"/>
                  </a:cxn>
                  <a:cxn ang="0">
                    <a:pos x="186" y="456"/>
                  </a:cxn>
                  <a:cxn ang="0">
                    <a:pos x="174" y="456"/>
                  </a:cxn>
                  <a:cxn ang="0">
                    <a:pos x="168" y="450"/>
                  </a:cxn>
                  <a:cxn ang="0">
                    <a:pos x="156" y="444"/>
                  </a:cxn>
                  <a:cxn ang="0">
                    <a:pos x="144" y="426"/>
                  </a:cxn>
                  <a:cxn ang="0">
                    <a:pos x="126" y="402"/>
                  </a:cxn>
                  <a:cxn ang="0">
                    <a:pos x="108" y="378"/>
                  </a:cxn>
                  <a:cxn ang="0">
                    <a:pos x="84" y="354"/>
                  </a:cxn>
                  <a:cxn ang="0">
                    <a:pos x="66" y="330"/>
                  </a:cxn>
                  <a:cxn ang="0">
                    <a:pos x="48" y="306"/>
                  </a:cxn>
                  <a:cxn ang="0">
                    <a:pos x="30" y="282"/>
                  </a:cxn>
                  <a:cxn ang="0">
                    <a:pos x="12" y="258"/>
                  </a:cxn>
                  <a:cxn ang="0">
                    <a:pos x="0" y="240"/>
                  </a:cxn>
                  <a:cxn ang="0">
                    <a:pos x="0" y="228"/>
                  </a:cxn>
                  <a:cxn ang="0">
                    <a:pos x="18" y="216"/>
                  </a:cxn>
                  <a:cxn ang="0">
                    <a:pos x="42" y="204"/>
                  </a:cxn>
                  <a:cxn ang="0">
                    <a:pos x="72" y="192"/>
                  </a:cxn>
                  <a:cxn ang="0">
                    <a:pos x="96" y="186"/>
                  </a:cxn>
                  <a:cxn ang="0">
                    <a:pos x="126" y="174"/>
                  </a:cxn>
                  <a:cxn ang="0">
                    <a:pos x="156" y="162"/>
                  </a:cxn>
                  <a:cxn ang="0">
                    <a:pos x="186" y="150"/>
                  </a:cxn>
                  <a:cxn ang="0">
                    <a:pos x="216" y="132"/>
                  </a:cxn>
                  <a:cxn ang="0">
                    <a:pos x="252" y="120"/>
                  </a:cxn>
                  <a:cxn ang="0">
                    <a:pos x="288" y="108"/>
                  </a:cxn>
                  <a:cxn ang="0">
                    <a:pos x="324" y="90"/>
                  </a:cxn>
                  <a:cxn ang="0">
                    <a:pos x="360" y="78"/>
                  </a:cxn>
                  <a:cxn ang="0">
                    <a:pos x="396" y="60"/>
                  </a:cxn>
                  <a:cxn ang="0">
                    <a:pos x="432" y="42"/>
                  </a:cxn>
                  <a:cxn ang="0">
                    <a:pos x="474" y="30"/>
                  </a:cxn>
                  <a:cxn ang="0">
                    <a:pos x="516" y="12"/>
                  </a:cxn>
                  <a:cxn ang="0">
                    <a:pos x="540" y="0"/>
                  </a:cxn>
                  <a:cxn ang="0">
                    <a:pos x="552" y="0"/>
                  </a:cxn>
                  <a:cxn ang="0">
                    <a:pos x="570" y="6"/>
                  </a:cxn>
                  <a:cxn ang="0">
                    <a:pos x="582" y="12"/>
                  </a:cxn>
                </a:cxnLst>
                <a:rect l="0" t="0" r="r" b="b"/>
                <a:pathLst>
                  <a:path w="876" h="456">
                    <a:moveTo>
                      <a:pt x="588" y="12"/>
                    </a:moveTo>
                    <a:lnTo>
                      <a:pt x="600" y="24"/>
                    </a:lnTo>
                    <a:lnTo>
                      <a:pt x="618" y="42"/>
                    </a:lnTo>
                    <a:lnTo>
                      <a:pt x="636" y="54"/>
                    </a:lnTo>
                    <a:lnTo>
                      <a:pt x="654" y="66"/>
                    </a:lnTo>
                    <a:lnTo>
                      <a:pt x="672" y="84"/>
                    </a:lnTo>
                    <a:lnTo>
                      <a:pt x="690" y="96"/>
                    </a:lnTo>
                    <a:lnTo>
                      <a:pt x="708" y="108"/>
                    </a:lnTo>
                    <a:lnTo>
                      <a:pt x="720" y="126"/>
                    </a:lnTo>
                    <a:lnTo>
                      <a:pt x="738" y="138"/>
                    </a:lnTo>
                    <a:lnTo>
                      <a:pt x="756" y="156"/>
                    </a:lnTo>
                    <a:lnTo>
                      <a:pt x="780" y="168"/>
                    </a:lnTo>
                    <a:lnTo>
                      <a:pt x="798" y="186"/>
                    </a:lnTo>
                    <a:lnTo>
                      <a:pt x="816" y="198"/>
                    </a:lnTo>
                    <a:lnTo>
                      <a:pt x="834" y="216"/>
                    </a:lnTo>
                    <a:lnTo>
                      <a:pt x="852" y="228"/>
                    </a:lnTo>
                    <a:lnTo>
                      <a:pt x="870" y="246"/>
                    </a:lnTo>
                    <a:lnTo>
                      <a:pt x="876" y="258"/>
                    </a:lnTo>
                    <a:lnTo>
                      <a:pt x="876" y="264"/>
                    </a:lnTo>
                    <a:lnTo>
                      <a:pt x="876" y="276"/>
                    </a:lnTo>
                    <a:lnTo>
                      <a:pt x="870" y="282"/>
                    </a:lnTo>
                    <a:lnTo>
                      <a:pt x="840" y="288"/>
                    </a:lnTo>
                    <a:lnTo>
                      <a:pt x="816" y="294"/>
                    </a:lnTo>
                    <a:lnTo>
                      <a:pt x="792" y="300"/>
                    </a:lnTo>
                    <a:lnTo>
                      <a:pt x="762" y="312"/>
                    </a:lnTo>
                    <a:lnTo>
                      <a:pt x="738" y="318"/>
                    </a:lnTo>
                    <a:lnTo>
                      <a:pt x="714" y="324"/>
                    </a:lnTo>
                    <a:lnTo>
                      <a:pt x="690" y="330"/>
                    </a:lnTo>
                    <a:lnTo>
                      <a:pt x="666" y="336"/>
                    </a:lnTo>
                    <a:lnTo>
                      <a:pt x="636" y="342"/>
                    </a:lnTo>
                    <a:lnTo>
                      <a:pt x="612" y="348"/>
                    </a:lnTo>
                    <a:lnTo>
                      <a:pt x="594" y="354"/>
                    </a:lnTo>
                    <a:lnTo>
                      <a:pt x="570" y="360"/>
                    </a:lnTo>
                    <a:lnTo>
                      <a:pt x="546" y="366"/>
                    </a:lnTo>
                    <a:lnTo>
                      <a:pt x="522" y="372"/>
                    </a:lnTo>
                    <a:lnTo>
                      <a:pt x="498" y="378"/>
                    </a:lnTo>
                    <a:lnTo>
                      <a:pt x="480" y="384"/>
                    </a:lnTo>
                    <a:lnTo>
                      <a:pt x="456" y="384"/>
                    </a:lnTo>
                    <a:lnTo>
                      <a:pt x="438" y="390"/>
                    </a:lnTo>
                    <a:lnTo>
                      <a:pt x="420" y="396"/>
                    </a:lnTo>
                    <a:lnTo>
                      <a:pt x="402" y="402"/>
                    </a:lnTo>
                    <a:lnTo>
                      <a:pt x="384" y="408"/>
                    </a:lnTo>
                    <a:lnTo>
                      <a:pt x="366" y="408"/>
                    </a:lnTo>
                    <a:lnTo>
                      <a:pt x="348" y="414"/>
                    </a:lnTo>
                    <a:lnTo>
                      <a:pt x="330" y="420"/>
                    </a:lnTo>
                    <a:lnTo>
                      <a:pt x="312" y="426"/>
                    </a:lnTo>
                    <a:lnTo>
                      <a:pt x="294" y="432"/>
                    </a:lnTo>
                    <a:lnTo>
                      <a:pt x="276" y="432"/>
                    </a:lnTo>
                    <a:lnTo>
                      <a:pt x="258" y="438"/>
                    </a:lnTo>
                    <a:lnTo>
                      <a:pt x="240" y="444"/>
                    </a:lnTo>
                    <a:lnTo>
                      <a:pt x="222" y="444"/>
                    </a:lnTo>
                    <a:lnTo>
                      <a:pt x="204" y="450"/>
                    </a:lnTo>
                    <a:lnTo>
                      <a:pt x="192" y="456"/>
                    </a:lnTo>
                    <a:lnTo>
                      <a:pt x="186" y="456"/>
                    </a:lnTo>
                    <a:lnTo>
                      <a:pt x="180" y="456"/>
                    </a:lnTo>
                    <a:lnTo>
                      <a:pt x="174" y="456"/>
                    </a:lnTo>
                    <a:lnTo>
                      <a:pt x="174" y="450"/>
                    </a:lnTo>
                    <a:lnTo>
                      <a:pt x="168" y="450"/>
                    </a:lnTo>
                    <a:lnTo>
                      <a:pt x="162" y="450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44" y="426"/>
                    </a:lnTo>
                    <a:lnTo>
                      <a:pt x="132" y="414"/>
                    </a:lnTo>
                    <a:lnTo>
                      <a:pt x="126" y="402"/>
                    </a:lnTo>
                    <a:lnTo>
                      <a:pt x="114" y="390"/>
                    </a:lnTo>
                    <a:lnTo>
                      <a:pt x="108" y="378"/>
                    </a:lnTo>
                    <a:lnTo>
                      <a:pt x="96" y="366"/>
                    </a:lnTo>
                    <a:lnTo>
                      <a:pt x="84" y="354"/>
                    </a:lnTo>
                    <a:lnTo>
                      <a:pt x="78" y="342"/>
                    </a:lnTo>
                    <a:lnTo>
                      <a:pt x="66" y="330"/>
                    </a:lnTo>
                    <a:lnTo>
                      <a:pt x="60" y="318"/>
                    </a:lnTo>
                    <a:lnTo>
                      <a:pt x="48" y="306"/>
                    </a:lnTo>
                    <a:lnTo>
                      <a:pt x="42" y="294"/>
                    </a:lnTo>
                    <a:lnTo>
                      <a:pt x="30" y="282"/>
                    </a:lnTo>
                    <a:lnTo>
                      <a:pt x="24" y="270"/>
                    </a:lnTo>
                    <a:lnTo>
                      <a:pt x="12" y="258"/>
                    </a:lnTo>
                    <a:lnTo>
                      <a:pt x="6" y="252"/>
                    </a:lnTo>
                    <a:lnTo>
                      <a:pt x="0" y="240"/>
                    </a:lnTo>
                    <a:lnTo>
                      <a:pt x="0" y="234"/>
                    </a:lnTo>
                    <a:lnTo>
                      <a:pt x="0" y="228"/>
                    </a:lnTo>
                    <a:lnTo>
                      <a:pt x="6" y="222"/>
                    </a:lnTo>
                    <a:lnTo>
                      <a:pt x="18" y="216"/>
                    </a:lnTo>
                    <a:lnTo>
                      <a:pt x="30" y="210"/>
                    </a:lnTo>
                    <a:lnTo>
                      <a:pt x="42" y="204"/>
                    </a:lnTo>
                    <a:lnTo>
                      <a:pt x="60" y="198"/>
                    </a:lnTo>
                    <a:lnTo>
                      <a:pt x="72" y="192"/>
                    </a:lnTo>
                    <a:lnTo>
                      <a:pt x="84" y="186"/>
                    </a:lnTo>
                    <a:lnTo>
                      <a:pt x="96" y="186"/>
                    </a:lnTo>
                    <a:lnTo>
                      <a:pt x="114" y="180"/>
                    </a:lnTo>
                    <a:lnTo>
                      <a:pt x="126" y="174"/>
                    </a:lnTo>
                    <a:lnTo>
                      <a:pt x="144" y="168"/>
                    </a:lnTo>
                    <a:lnTo>
                      <a:pt x="156" y="162"/>
                    </a:lnTo>
                    <a:lnTo>
                      <a:pt x="174" y="156"/>
                    </a:lnTo>
                    <a:lnTo>
                      <a:pt x="186" y="150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26"/>
                    </a:lnTo>
                    <a:lnTo>
                      <a:pt x="252" y="120"/>
                    </a:lnTo>
                    <a:lnTo>
                      <a:pt x="270" y="114"/>
                    </a:lnTo>
                    <a:lnTo>
                      <a:pt x="288" y="108"/>
                    </a:lnTo>
                    <a:lnTo>
                      <a:pt x="306" y="102"/>
                    </a:lnTo>
                    <a:lnTo>
                      <a:pt x="324" y="90"/>
                    </a:lnTo>
                    <a:lnTo>
                      <a:pt x="342" y="84"/>
                    </a:lnTo>
                    <a:lnTo>
                      <a:pt x="360" y="78"/>
                    </a:lnTo>
                    <a:lnTo>
                      <a:pt x="378" y="66"/>
                    </a:lnTo>
                    <a:lnTo>
                      <a:pt x="396" y="60"/>
                    </a:lnTo>
                    <a:lnTo>
                      <a:pt x="414" y="54"/>
                    </a:lnTo>
                    <a:lnTo>
                      <a:pt x="432" y="42"/>
                    </a:lnTo>
                    <a:lnTo>
                      <a:pt x="456" y="36"/>
                    </a:lnTo>
                    <a:lnTo>
                      <a:pt x="474" y="30"/>
                    </a:lnTo>
                    <a:lnTo>
                      <a:pt x="492" y="18"/>
                    </a:lnTo>
                    <a:lnTo>
                      <a:pt x="516" y="12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64" y="6"/>
                    </a:lnTo>
                    <a:lnTo>
                      <a:pt x="570" y="6"/>
                    </a:lnTo>
                    <a:lnTo>
                      <a:pt x="576" y="6"/>
                    </a:lnTo>
                    <a:lnTo>
                      <a:pt x="582" y="12"/>
                    </a:lnTo>
                    <a:lnTo>
                      <a:pt x="588" y="12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4" name="Freeform 142"/>
              <p:cNvSpPr>
                <a:spLocks/>
              </p:cNvSpPr>
              <p:nvPr/>
            </p:nvSpPr>
            <p:spPr bwMode="auto">
              <a:xfrm>
                <a:off x="4860" y="270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5" name="Freeform 143"/>
              <p:cNvSpPr>
                <a:spLocks/>
              </p:cNvSpPr>
              <p:nvPr/>
            </p:nvSpPr>
            <p:spPr bwMode="auto">
              <a:xfrm>
                <a:off x="4878" y="2727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6" name="Freeform 144"/>
              <p:cNvSpPr>
                <a:spLocks/>
              </p:cNvSpPr>
              <p:nvPr/>
            </p:nvSpPr>
            <p:spPr bwMode="auto">
              <a:xfrm>
                <a:off x="4896" y="2739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7" name="Freeform 145"/>
              <p:cNvSpPr>
                <a:spLocks/>
              </p:cNvSpPr>
              <p:nvPr/>
            </p:nvSpPr>
            <p:spPr bwMode="auto">
              <a:xfrm>
                <a:off x="4908" y="275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8" name="Freeform 146"/>
              <p:cNvSpPr>
                <a:spLocks/>
              </p:cNvSpPr>
              <p:nvPr/>
            </p:nvSpPr>
            <p:spPr bwMode="auto">
              <a:xfrm>
                <a:off x="4926" y="2769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699" name="Freeform 147"/>
              <p:cNvSpPr>
                <a:spLocks/>
              </p:cNvSpPr>
              <p:nvPr/>
            </p:nvSpPr>
            <p:spPr bwMode="auto">
              <a:xfrm>
                <a:off x="4944" y="2781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0" name="Freeform 148"/>
              <p:cNvSpPr>
                <a:spLocks/>
              </p:cNvSpPr>
              <p:nvPr/>
            </p:nvSpPr>
            <p:spPr bwMode="auto">
              <a:xfrm>
                <a:off x="4962" y="279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1" name="Freeform 149"/>
              <p:cNvSpPr>
                <a:spLocks/>
              </p:cNvSpPr>
              <p:nvPr/>
            </p:nvSpPr>
            <p:spPr bwMode="auto">
              <a:xfrm>
                <a:off x="4980" y="2811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2" name="Freeform 150"/>
              <p:cNvSpPr>
                <a:spLocks/>
              </p:cNvSpPr>
              <p:nvPr/>
            </p:nvSpPr>
            <p:spPr bwMode="auto">
              <a:xfrm>
                <a:off x="4998" y="282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3" name="Freeform 151"/>
              <p:cNvSpPr>
                <a:spLocks/>
              </p:cNvSpPr>
              <p:nvPr/>
            </p:nvSpPr>
            <p:spPr bwMode="auto">
              <a:xfrm>
                <a:off x="5016" y="2841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4" name="Freeform 152"/>
              <p:cNvSpPr>
                <a:spLocks/>
              </p:cNvSpPr>
              <p:nvPr/>
            </p:nvSpPr>
            <p:spPr bwMode="auto">
              <a:xfrm>
                <a:off x="5034" y="285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5" name="Freeform 153"/>
              <p:cNvSpPr>
                <a:spLocks/>
              </p:cNvSpPr>
              <p:nvPr/>
            </p:nvSpPr>
            <p:spPr bwMode="auto">
              <a:xfrm>
                <a:off x="5052" y="2871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6" name="Freeform 154"/>
              <p:cNvSpPr>
                <a:spLocks/>
              </p:cNvSpPr>
              <p:nvPr/>
            </p:nvSpPr>
            <p:spPr bwMode="auto">
              <a:xfrm>
                <a:off x="5070" y="288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7" name="Freeform 155"/>
              <p:cNvSpPr>
                <a:spLocks/>
              </p:cNvSpPr>
              <p:nvPr/>
            </p:nvSpPr>
            <p:spPr bwMode="auto">
              <a:xfrm>
                <a:off x="5088" y="2901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8" name="Freeform 156"/>
              <p:cNvSpPr>
                <a:spLocks/>
              </p:cNvSpPr>
              <p:nvPr/>
            </p:nvSpPr>
            <p:spPr bwMode="auto">
              <a:xfrm>
                <a:off x="5106" y="2913"/>
                <a:ext cx="30" cy="24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24" y="24"/>
                  </a:cxn>
                  <a:cxn ang="0">
                    <a:pos x="18" y="24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24">
                    <a:moveTo>
                      <a:pt x="30" y="18"/>
                    </a:moveTo>
                    <a:lnTo>
                      <a:pt x="30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09" name="Freeform 157"/>
              <p:cNvSpPr>
                <a:spLocks/>
              </p:cNvSpPr>
              <p:nvPr/>
            </p:nvSpPr>
            <p:spPr bwMode="auto">
              <a:xfrm>
                <a:off x="5124" y="2931"/>
                <a:ext cx="30" cy="24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24">
                    <a:moveTo>
                      <a:pt x="30" y="12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0" name="Freeform 158"/>
              <p:cNvSpPr>
                <a:spLocks/>
              </p:cNvSpPr>
              <p:nvPr/>
            </p:nvSpPr>
            <p:spPr bwMode="auto">
              <a:xfrm>
                <a:off x="5142" y="2943"/>
                <a:ext cx="18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6" y="18"/>
                  </a:cxn>
                  <a:cxn ang="0">
                    <a:pos x="18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1" name="Freeform 159"/>
              <p:cNvSpPr>
                <a:spLocks/>
              </p:cNvSpPr>
              <p:nvPr/>
            </p:nvSpPr>
            <p:spPr bwMode="auto">
              <a:xfrm>
                <a:off x="5148" y="2961"/>
                <a:ext cx="12" cy="1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2" name="Freeform 160"/>
              <p:cNvSpPr>
                <a:spLocks/>
              </p:cNvSpPr>
              <p:nvPr/>
            </p:nvSpPr>
            <p:spPr bwMode="auto">
              <a:xfrm>
                <a:off x="5148" y="2967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6" y="18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3" name="Freeform 161"/>
              <p:cNvSpPr>
                <a:spLocks/>
              </p:cNvSpPr>
              <p:nvPr/>
            </p:nvSpPr>
            <p:spPr bwMode="auto">
              <a:xfrm>
                <a:off x="5142" y="2973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4" name="Freeform 162"/>
              <p:cNvSpPr>
                <a:spLocks/>
              </p:cNvSpPr>
              <p:nvPr/>
            </p:nvSpPr>
            <p:spPr bwMode="auto">
              <a:xfrm>
                <a:off x="5118" y="2979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12"/>
                  </a:cxn>
                  <a:cxn ang="0">
                    <a:pos x="3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5" name="Freeform 163"/>
              <p:cNvSpPr>
                <a:spLocks/>
              </p:cNvSpPr>
              <p:nvPr/>
            </p:nvSpPr>
            <p:spPr bwMode="auto">
              <a:xfrm>
                <a:off x="5094" y="2985"/>
                <a:ext cx="30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6" name="Freeform 164"/>
              <p:cNvSpPr>
                <a:spLocks/>
              </p:cNvSpPr>
              <p:nvPr/>
            </p:nvSpPr>
            <p:spPr bwMode="auto">
              <a:xfrm>
                <a:off x="5064" y="2991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12"/>
                  </a:cxn>
                  <a:cxn ang="0">
                    <a:pos x="3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7" name="Freeform 165"/>
              <p:cNvSpPr>
                <a:spLocks/>
              </p:cNvSpPr>
              <p:nvPr/>
            </p:nvSpPr>
            <p:spPr bwMode="auto">
              <a:xfrm>
                <a:off x="5040" y="3003"/>
                <a:ext cx="30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8" name="Freeform 166"/>
              <p:cNvSpPr>
                <a:spLocks/>
              </p:cNvSpPr>
              <p:nvPr/>
            </p:nvSpPr>
            <p:spPr bwMode="auto">
              <a:xfrm>
                <a:off x="5016" y="3009"/>
                <a:ext cx="24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19" name="Freeform 167"/>
              <p:cNvSpPr>
                <a:spLocks/>
              </p:cNvSpPr>
              <p:nvPr/>
            </p:nvSpPr>
            <p:spPr bwMode="auto">
              <a:xfrm>
                <a:off x="4992" y="3015"/>
                <a:ext cx="24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0" name="Freeform 168"/>
              <p:cNvSpPr>
                <a:spLocks/>
              </p:cNvSpPr>
              <p:nvPr/>
            </p:nvSpPr>
            <p:spPr bwMode="auto">
              <a:xfrm>
                <a:off x="4962" y="3021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12"/>
                  </a:cxn>
                  <a:cxn ang="0">
                    <a:pos x="3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1" name="Freeform 169"/>
              <p:cNvSpPr>
                <a:spLocks/>
              </p:cNvSpPr>
              <p:nvPr/>
            </p:nvSpPr>
            <p:spPr bwMode="auto">
              <a:xfrm>
                <a:off x="4938" y="3027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2" name="Freeform 170"/>
              <p:cNvSpPr>
                <a:spLocks/>
              </p:cNvSpPr>
              <p:nvPr/>
            </p:nvSpPr>
            <p:spPr bwMode="auto">
              <a:xfrm>
                <a:off x="4914" y="3033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3" name="Freeform 171"/>
              <p:cNvSpPr>
                <a:spLocks/>
              </p:cNvSpPr>
              <p:nvPr/>
            </p:nvSpPr>
            <p:spPr bwMode="auto">
              <a:xfrm>
                <a:off x="4890" y="3039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4" name="Freeform 172"/>
              <p:cNvSpPr>
                <a:spLocks/>
              </p:cNvSpPr>
              <p:nvPr/>
            </p:nvSpPr>
            <p:spPr bwMode="auto">
              <a:xfrm>
                <a:off x="4866" y="3045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5" name="Freeform 173"/>
              <p:cNvSpPr>
                <a:spLocks/>
              </p:cNvSpPr>
              <p:nvPr/>
            </p:nvSpPr>
            <p:spPr bwMode="auto">
              <a:xfrm>
                <a:off x="4842" y="3051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6" name="Freeform 174"/>
              <p:cNvSpPr>
                <a:spLocks/>
              </p:cNvSpPr>
              <p:nvPr/>
            </p:nvSpPr>
            <p:spPr bwMode="auto">
              <a:xfrm>
                <a:off x="4824" y="3057"/>
                <a:ext cx="24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7" name="Freeform 175"/>
              <p:cNvSpPr>
                <a:spLocks/>
              </p:cNvSpPr>
              <p:nvPr/>
            </p:nvSpPr>
            <p:spPr bwMode="auto">
              <a:xfrm>
                <a:off x="4800" y="3063"/>
                <a:ext cx="24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8" name="Freeform 176"/>
              <p:cNvSpPr>
                <a:spLocks/>
              </p:cNvSpPr>
              <p:nvPr/>
            </p:nvSpPr>
            <p:spPr bwMode="auto">
              <a:xfrm>
                <a:off x="4776" y="3069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29" name="Freeform 177"/>
              <p:cNvSpPr>
                <a:spLocks/>
              </p:cNvSpPr>
              <p:nvPr/>
            </p:nvSpPr>
            <p:spPr bwMode="auto">
              <a:xfrm>
                <a:off x="4752" y="3075"/>
                <a:ext cx="30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30" h="12">
                    <a:moveTo>
                      <a:pt x="6" y="12"/>
                    </a:moveTo>
                    <a:lnTo>
                      <a:pt x="6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0" name="Freeform 178"/>
              <p:cNvSpPr>
                <a:spLocks/>
              </p:cNvSpPr>
              <p:nvPr/>
            </p:nvSpPr>
            <p:spPr bwMode="auto">
              <a:xfrm>
                <a:off x="4734" y="3081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24" h="12">
                    <a:moveTo>
                      <a:pt x="6" y="12"/>
                    </a:moveTo>
                    <a:lnTo>
                      <a:pt x="6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1" name="Freeform 179"/>
              <p:cNvSpPr>
                <a:spLocks/>
              </p:cNvSpPr>
              <p:nvPr/>
            </p:nvSpPr>
            <p:spPr bwMode="auto">
              <a:xfrm>
                <a:off x="4716" y="3087"/>
                <a:ext cx="24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2" name="Freeform 180"/>
              <p:cNvSpPr>
                <a:spLocks/>
              </p:cNvSpPr>
              <p:nvPr/>
            </p:nvSpPr>
            <p:spPr bwMode="auto">
              <a:xfrm>
                <a:off x="4698" y="3087"/>
                <a:ext cx="1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3" name="Freeform 181"/>
              <p:cNvSpPr>
                <a:spLocks/>
              </p:cNvSpPr>
              <p:nvPr/>
            </p:nvSpPr>
            <p:spPr bwMode="auto">
              <a:xfrm>
                <a:off x="4680" y="3093"/>
                <a:ext cx="1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4" name="Freeform 182"/>
              <p:cNvSpPr>
                <a:spLocks/>
              </p:cNvSpPr>
              <p:nvPr/>
            </p:nvSpPr>
            <p:spPr bwMode="auto">
              <a:xfrm>
                <a:off x="4656" y="3099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5" name="Freeform 183"/>
              <p:cNvSpPr>
                <a:spLocks/>
              </p:cNvSpPr>
              <p:nvPr/>
            </p:nvSpPr>
            <p:spPr bwMode="auto">
              <a:xfrm>
                <a:off x="4638" y="3105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24" h="12">
                    <a:moveTo>
                      <a:pt x="6" y="12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6" name="Freeform 184"/>
              <p:cNvSpPr>
                <a:spLocks/>
              </p:cNvSpPr>
              <p:nvPr/>
            </p:nvSpPr>
            <p:spPr bwMode="auto">
              <a:xfrm>
                <a:off x="4620" y="3111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24" h="12">
                    <a:moveTo>
                      <a:pt x="6" y="12"/>
                    </a:moveTo>
                    <a:lnTo>
                      <a:pt x="6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7" name="Freeform 185"/>
              <p:cNvSpPr>
                <a:spLocks/>
              </p:cNvSpPr>
              <p:nvPr/>
            </p:nvSpPr>
            <p:spPr bwMode="auto">
              <a:xfrm>
                <a:off x="4602" y="3111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8" name="Freeform 186"/>
              <p:cNvSpPr>
                <a:spLocks/>
              </p:cNvSpPr>
              <p:nvPr/>
            </p:nvSpPr>
            <p:spPr bwMode="auto">
              <a:xfrm>
                <a:off x="4584" y="3117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39" name="Freeform 187"/>
              <p:cNvSpPr>
                <a:spLocks/>
              </p:cNvSpPr>
              <p:nvPr/>
            </p:nvSpPr>
            <p:spPr bwMode="auto">
              <a:xfrm>
                <a:off x="4566" y="3123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24" h="12">
                    <a:moveTo>
                      <a:pt x="6" y="12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0" name="Freeform 188"/>
              <p:cNvSpPr>
                <a:spLocks/>
              </p:cNvSpPr>
              <p:nvPr/>
            </p:nvSpPr>
            <p:spPr bwMode="auto">
              <a:xfrm>
                <a:off x="4548" y="3129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</a:cxnLst>
                <a:rect l="0" t="0" r="r" b="b"/>
                <a:pathLst>
                  <a:path w="24" h="12">
                    <a:moveTo>
                      <a:pt x="6" y="12"/>
                    </a:moveTo>
                    <a:lnTo>
                      <a:pt x="6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1" name="Freeform 189"/>
              <p:cNvSpPr>
                <a:spLocks/>
              </p:cNvSpPr>
              <p:nvPr/>
            </p:nvSpPr>
            <p:spPr bwMode="auto">
              <a:xfrm>
                <a:off x="4536" y="3129"/>
                <a:ext cx="1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2" name="Freeform 190"/>
              <p:cNvSpPr>
                <a:spLocks/>
              </p:cNvSpPr>
              <p:nvPr/>
            </p:nvSpPr>
            <p:spPr bwMode="auto">
              <a:xfrm>
                <a:off x="4518" y="3135"/>
                <a:ext cx="1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3" name="Freeform 191"/>
              <p:cNvSpPr>
                <a:spLocks/>
              </p:cNvSpPr>
              <p:nvPr/>
            </p:nvSpPr>
            <p:spPr bwMode="auto">
              <a:xfrm>
                <a:off x="4500" y="3141"/>
                <a:ext cx="1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4" name="Freeform 192"/>
              <p:cNvSpPr>
                <a:spLocks/>
              </p:cNvSpPr>
              <p:nvPr/>
            </p:nvSpPr>
            <p:spPr bwMode="auto">
              <a:xfrm>
                <a:off x="4482" y="3147"/>
                <a:ext cx="18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</a:cxnLst>
                <a:rect l="0" t="0" r="r" b="b"/>
                <a:pathLst>
                  <a:path w="18" h="12">
                    <a:moveTo>
                      <a:pt x="6" y="12"/>
                    </a:moveTo>
                    <a:lnTo>
                      <a:pt x="6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5" name="Freeform 193"/>
              <p:cNvSpPr>
                <a:spLocks/>
              </p:cNvSpPr>
              <p:nvPr/>
            </p:nvSpPr>
            <p:spPr bwMode="auto">
              <a:xfrm>
                <a:off x="4464" y="3147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6" name="Freeform 194"/>
              <p:cNvSpPr>
                <a:spLocks/>
              </p:cNvSpPr>
              <p:nvPr/>
            </p:nvSpPr>
            <p:spPr bwMode="auto">
              <a:xfrm>
                <a:off x="4464" y="3153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7" name="Freeform 195"/>
              <p:cNvSpPr>
                <a:spLocks/>
              </p:cNvSpPr>
              <p:nvPr/>
            </p:nvSpPr>
            <p:spPr bwMode="auto">
              <a:xfrm>
                <a:off x="4458" y="3153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8" name="Freeform 196"/>
              <p:cNvSpPr>
                <a:spLocks/>
              </p:cNvSpPr>
              <p:nvPr/>
            </p:nvSpPr>
            <p:spPr bwMode="auto">
              <a:xfrm>
                <a:off x="4452" y="3153"/>
                <a:ext cx="1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49" name="Freeform 197"/>
              <p:cNvSpPr>
                <a:spLocks/>
              </p:cNvSpPr>
              <p:nvPr/>
            </p:nvSpPr>
            <p:spPr bwMode="auto">
              <a:xfrm>
                <a:off x="4446" y="3153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0" name="Freeform 198"/>
              <p:cNvSpPr>
                <a:spLocks/>
              </p:cNvSpPr>
              <p:nvPr/>
            </p:nvSpPr>
            <p:spPr bwMode="auto">
              <a:xfrm>
                <a:off x="4440" y="3147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1" name="Freeform 199"/>
              <p:cNvSpPr>
                <a:spLocks/>
              </p:cNvSpPr>
              <p:nvPr/>
            </p:nvSpPr>
            <p:spPr bwMode="auto">
              <a:xfrm>
                <a:off x="4434" y="3147"/>
                <a:ext cx="1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2" name="Freeform 200"/>
              <p:cNvSpPr>
                <a:spLocks/>
              </p:cNvSpPr>
              <p:nvPr/>
            </p:nvSpPr>
            <p:spPr bwMode="auto">
              <a:xfrm>
                <a:off x="4428" y="3141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3" name="Freeform 201"/>
              <p:cNvSpPr>
                <a:spLocks/>
              </p:cNvSpPr>
              <p:nvPr/>
            </p:nvSpPr>
            <p:spPr bwMode="auto">
              <a:xfrm>
                <a:off x="4428" y="3141"/>
                <a:ext cx="1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4" name="Freeform 202"/>
              <p:cNvSpPr>
                <a:spLocks/>
              </p:cNvSpPr>
              <p:nvPr/>
            </p:nvSpPr>
            <p:spPr bwMode="auto">
              <a:xfrm>
                <a:off x="4416" y="3129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5" name="Freeform 203"/>
              <p:cNvSpPr>
                <a:spLocks/>
              </p:cNvSpPr>
              <p:nvPr/>
            </p:nvSpPr>
            <p:spPr bwMode="auto">
              <a:xfrm>
                <a:off x="4410" y="3117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6" name="Freeform 204"/>
              <p:cNvSpPr>
                <a:spLocks/>
              </p:cNvSpPr>
              <p:nvPr/>
            </p:nvSpPr>
            <p:spPr bwMode="auto">
              <a:xfrm>
                <a:off x="4398" y="3105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7" name="Freeform 205"/>
              <p:cNvSpPr>
                <a:spLocks/>
              </p:cNvSpPr>
              <p:nvPr/>
            </p:nvSpPr>
            <p:spPr bwMode="auto">
              <a:xfrm>
                <a:off x="4386" y="3093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6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8" name="Freeform 206"/>
              <p:cNvSpPr>
                <a:spLocks/>
              </p:cNvSpPr>
              <p:nvPr/>
            </p:nvSpPr>
            <p:spPr bwMode="auto">
              <a:xfrm>
                <a:off x="4380" y="3081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59" name="Freeform 207"/>
              <p:cNvSpPr>
                <a:spLocks/>
              </p:cNvSpPr>
              <p:nvPr/>
            </p:nvSpPr>
            <p:spPr bwMode="auto">
              <a:xfrm>
                <a:off x="4368" y="3069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60" name="Freeform 208"/>
              <p:cNvSpPr>
                <a:spLocks/>
              </p:cNvSpPr>
              <p:nvPr/>
            </p:nvSpPr>
            <p:spPr bwMode="auto">
              <a:xfrm>
                <a:off x="4362" y="3057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559761" name="Group 209"/>
            <p:cNvGrpSpPr>
              <a:grpSpLocks/>
            </p:cNvGrpSpPr>
            <p:nvPr/>
          </p:nvGrpSpPr>
          <p:grpSpPr bwMode="auto">
            <a:xfrm>
              <a:off x="4242" y="2157"/>
              <a:ext cx="828" cy="984"/>
              <a:chOff x="4242" y="2157"/>
              <a:chExt cx="828" cy="984"/>
            </a:xfrm>
          </p:grpSpPr>
          <p:sp>
            <p:nvSpPr>
              <p:cNvPr id="1559762" name="Freeform 210"/>
              <p:cNvSpPr>
                <a:spLocks/>
              </p:cNvSpPr>
              <p:nvPr/>
            </p:nvSpPr>
            <p:spPr bwMode="auto">
              <a:xfrm>
                <a:off x="4350" y="3045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63" name="Freeform 211"/>
              <p:cNvSpPr>
                <a:spLocks/>
              </p:cNvSpPr>
              <p:nvPr/>
            </p:nvSpPr>
            <p:spPr bwMode="auto">
              <a:xfrm>
                <a:off x="4338" y="3033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6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64" name="Freeform 212"/>
              <p:cNvSpPr>
                <a:spLocks/>
              </p:cNvSpPr>
              <p:nvPr/>
            </p:nvSpPr>
            <p:spPr bwMode="auto">
              <a:xfrm>
                <a:off x="4332" y="3021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65" name="Freeform 213"/>
              <p:cNvSpPr>
                <a:spLocks/>
              </p:cNvSpPr>
              <p:nvPr/>
            </p:nvSpPr>
            <p:spPr bwMode="auto">
              <a:xfrm>
                <a:off x="4320" y="3009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66" name="Freeform 214"/>
              <p:cNvSpPr>
                <a:spLocks/>
              </p:cNvSpPr>
              <p:nvPr/>
            </p:nvSpPr>
            <p:spPr bwMode="auto">
              <a:xfrm>
                <a:off x="4314" y="2997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67" name="Freeform 215"/>
              <p:cNvSpPr>
                <a:spLocks/>
              </p:cNvSpPr>
              <p:nvPr/>
            </p:nvSpPr>
            <p:spPr bwMode="auto">
              <a:xfrm>
                <a:off x="4302" y="2985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68" name="Freeform 216"/>
              <p:cNvSpPr>
                <a:spLocks/>
              </p:cNvSpPr>
              <p:nvPr/>
            </p:nvSpPr>
            <p:spPr bwMode="auto">
              <a:xfrm>
                <a:off x="4296" y="2973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69" name="Freeform 217"/>
              <p:cNvSpPr>
                <a:spLocks/>
              </p:cNvSpPr>
              <p:nvPr/>
            </p:nvSpPr>
            <p:spPr bwMode="auto">
              <a:xfrm>
                <a:off x="4284" y="2961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0" name="Freeform 218"/>
              <p:cNvSpPr>
                <a:spLocks/>
              </p:cNvSpPr>
              <p:nvPr/>
            </p:nvSpPr>
            <p:spPr bwMode="auto">
              <a:xfrm>
                <a:off x="4278" y="2949"/>
                <a:ext cx="18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1" name="Freeform 219"/>
              <p:cNvSpPr>
                <a:spLocks/>
              </p:cNvSpPr>
              <p:nvPr/>
            </p:nvSpPr>
            <p:spPr bwMode="auto">
              <a:xfrm>
                <a:off x="4272" y="2943"/>
                <a:ext cx="12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2" name="Freeform 220"/>
              <p:cNvSpPr>
                <a:spLocks/>
              </p:cNvSpPr>
              <p:nvPr/>
            </p:nvSpPr>
            <p:spPr bwMode="auto">
              <a:xfrm>
                <a:off x="4272" y="2937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3" name="Freeform 221"/>
              <p:cNvSpPr>
                <a:spLocks/>
              </p:cNvSpPr>
              <p:nvPr/>
            </p:nvSpPr>
            <p:spPr bwMode="auto">
              <a:xfrm>
                <a:off x="4272" y="2925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4" name="Freeform 222"/>
              <p:cNvSpPr>
                <a:spLocks/>
              </p:cNvSpPr>
              <p:nvPr/>
            </p:nvSpPr>
            <p:spPr bwMode="auto">
              <a:xfrm>
                <a:off x="4272" y="2919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5" name="Freeform 223"/>
              <p:cNvSpPr>
                <a:spLocks/>
              </p:cNvSpPr>
              <p:nvPr/>
            </p:nvSpPr>
            <p:spPr bwMode="auto">
              <a:xfrm>
                <a:off x="4278" y="2913"/>
                <a:ext cx="18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6" name="Freeform 224"/>
              <p:cNvSpPr>
                <a:spLocks/>
              </p:cNvSpPr>
              <p:nvPr/>
            </p:nvSpPr>
            <p:spPr bwMode="auto">
              <a:xfrm>
                <a:off x="4290" y="2907"/>
                <a:ext cx="18" cy="18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6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7" name="Freeform 225"/>
              <p:cNvSpPr>
                <a:spLocks/>
              </p:cNvSpPr>
              <p:nvPr/>
            </p:nvSpPr>
            <p:spPr bwMode="auto">
              <a:xfrm>
                <a:off x="4308" y="2907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8" name="Freeform 226"/>
              <p:cNvSpPr>
                <a:spLocks/>
              </p:cNvSpPr>
              <p:nvPr/>
            </p:nvSpPr>
            <p:spPr bwMode="auto">
              <a:xfrm>
                <a:off x="4320" y="2901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79" name="Freeform 227"/>
              <p:cNvSpPr>
                <a:spLocks/>
              </p:cNvSpPr>
              <p:nvPr/>
            </p:nvSpPr>
            <p:spPr bwMode="auto">
              <a:xfrm>
                <a:off x="4332" y="2895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0" name="Freeform 228"/>
              <p:cNvSpPr>
                <a:spLocks/>
              </p:cNvSpPr>
              <p:nvPr/>
            </p:nvSpPr>
            <p:spPr bwMode="auto">
              <a:xfrm>
                <a:off x="4344" y="2889"/>
                <a:ext cx="18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1" name="Freeform 229"/>
              <p:cNvSpPr>
                <a:spLocks/>
              </p:cNvSpPr>
              <p:nvPr/>
            </p:nvSpPr>
            <p:spPr bwMode="auto">
              <a:xfrm>
                <a:off x="4362" y="2883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2" name="Freeform 230"/>
              <p:cNvSpPr>
                <a:spLocks/>
              </p:cNvSpPr>
              <p:nvPr/>
            </p:nvSpPr>
            <p:spPr bwMode="auto">
              <a:xfrm>
                <a:off x="4374" y="2877"/>
                <a:ext cx="18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3" name="Freeform 231"/>
              <p:cNvSpPr>
                <a:spLocks/>
              </p:cNvSpPr>
              <p:nvPr/>
            </p:nvSpPr>
            <p:spPr bwMode="auto">
              <a:xfrm>
                <a:off x="4392" y="2871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4" name="Freeform 232"/>
              <p:cNvSpPr>
                <a:spLocks/>
              </p:cNvSpPr>
              <p:nvPr/>
            </p:nvSpPr>
            <p:spPr bwMode="auto">
              <a:xfrm>
                <a:off x="4404" y="2865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5" name="Freeform 233"/>
              <p:cNvSpPr>
                <a:spLocks/>
              </p:cNvSpPr>
              <p:nvPr/>
            </p:nvSpPr>
            <p:spPr bwMode="auto">
              <a:xfrm>
                <a:off x="4416" y="2859"/>
                <a:ext cx="24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6" name="Freeform 234"/>
              <p:cNvSpPr>
                <a:spLocks/>
              </p:cNvSpPr>
              <p:nvPr/>
            </p:nvSpPr>
            <p:spPr bwMode="auto">
              <a:xfrm>
                <a:off x="4434" y="2853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7" name="Freeform 235"/>
              <p:cNvSpPr>
                <a:spLocks/>
              </p:cNvSpPr>
              <p:nvPr/>
            </p:nvSpPr>
            <p:spPr bwMode="auto">
              <a:xfrm>
                <a:off x="4446" y="2847"/>
                <a:ext cx="18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8" name="Freeform 236"/>
              <p:cNvSpPr>
                <a:spLocks/>
              </p:cNvSpPr>
              <p:nvPr/>
            </p:nvSpPr>
            <p:spPr bwMode="auto">
              <a:xfrm>
                <a:off x="4464" y="2841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89" name="Freeform 237"/>
              <p:cNvSpPr>
                <a:spLocks/>
              </p:cNvSpPr>
              <p:nvPr/>
            </p:nvSpPr>
            <p:spPr bwMode="auto">
              <a:xfrm>
                <a:off x="4476" y="2835"/>
                <a:ext cx="24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0" name="Freeform 238"/>
              <p:cNvSpPr>
                <a:spLocks/>
              </p:cNvSpPr>
              <p:nvPr/>
            </p:nvSpPr>
            <p:spPr bwMode="auto">
              <a:xfrm>
                <a:off x="4494" y="2829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1" name="Freeform 239"/>
              <p:cNvSpPr>
                <a:spLocks/>
              </p:cNvSpPr>
              <p:nvPr/>
            </p:nvSpPr>
            <p:spPr bwMode="auto">
              <a:xfrm>
                <a:off x="4506" y="2817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2" name="Freeform 240"/>
              <p:cNvSpPr>
                <a:spLocks/>
              </p:cNvSpPr>
              <p:nvPr/>
            </p:nvSpPr>
            <p:spPr bwMode="auto">
              <a:xfrm>
                <a:off x="4524" y="2811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3" name="Freeform 241"/>
              <p:cNvSpPr>
                <a:spLocks/>
              </p:cNvSpPr>
              <p:nvPr/>
            </p:nvSpPr>
            <p:spPr bwMode="auto">
              <a:xfrm>
                <a:off x="4542" y="2805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4" name="Freeform 242"/>
              <p:cNvSpPr>
                <a:spLocks/>
              </p:cNvSpPr>
              <p:nvPr/>
            </p:nvSpPr>
            <p:spPr bwMode="auto">
              <a:xfrm>
                <a:off x="4560" y="2799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5" name="Freeform 243"/>
              <p:cNvSpPr>
                <a:spLocks/>
              </p:cNvSpPr>
              <p:nvPr/>
            </p:nvSpPr>
            <p:spPr bwMode="auto">
              <a:xfrm>
                <a:off x="4578" y="2793"/>
                <a:ext cx="24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6" name="Freeform 244"/>
              <p:cNvSpPr>
                <a:spLocks/>
              </p:cNvSpPr>
              <p:nvPr/>
            </p:nvSpPr>
            <p:spPr bwMode="auto">
              <a:xfrm>
                <a:off x="4596" y="2781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7" name="Freeform 245"/>
              <p:cNvSpPr>
                <a:spLocks/>
              </p:cNvSpPr>
              <p:nvPr/>
            </p:nvSpPr>
            <p:spPr bwMode="auto">
              <a:xfrm>
                <a:off x="4614" y="2775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8" name="Freeform 246"/>
              <p:cNvSpPr>
                <a:spLocks/>
              </p:cNvSpPr>
              <p:nvPr/>
            </p:nvSpPr>
            <p:spPr bwMode="auto">
              <a:xfrm>
                <a:off x="4632" y="2769"/>
                <a:ext cx="24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799" name="Freeform 247"/>
              <p:cNvSpPr>
                <a:spLocks/>
              </p:cNvSpPr>
              <p:nvPr/>
            </p:nvSpPr>
            <p:spPr bwMode="auto">
              <a:xfrm>
                <a:off x="4650" y="2757"/>
                <a:ext cx="24" cy="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0" name="Freeform 248"/>
              <p:cNvSpPr>
                <a:spLocks/>
              </p:cNvSpPr>
              <p:nvPr/>
            </p:nvSpPr>
            <p:spPr bwMode="auto">
              <a:xfrm>
                <a:off x="4674" y="2751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1" name="Freeform 249"/>
              <p:cNvSpPr>
                <a:spLocks/>
              </p:cNvSpPr>
              <p:nvPr/>
            </p:nvSpPr>
            <p:spPr bwMode="auto">
              <a:xfrm>
                <a:off x="4692" y="2745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2" name="Freeform 250"/>
              <p:cNvSpPr>
                <a:spLocks/>
              </p:cNvSpPr>
              <p:nvPr/>
            </p:nvSpPr>
            <p:spPr bwMode="auto">
              <a:xfrm>
                <a:off x="4710" y="2733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3" name="Freeform 251"/>
              <p:cNvSpPr>
                <a:spLocks/>
              </p:cNvSpPr>
              <p:nvPr/>
            </p:nvSpPr>
            <p:spPr bwMode="auto">
              <a:xfrm>
                <a:off x="4728" y="2727"/>
                <a:ext cx="24" cy="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6"/>
                  </a:cxn>
                  <a:cxn ang="0">
                    <a:pos x="24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0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4" name="Freeform 252"/>
              <p:cNvSpPr>
                <a:spLocks/>
              </p:cNvSpPr>
              <p:nvPr/>
            </p:nvSpPr>
            <p:spPr bwMode="auto">
              <a:xfrm>
                <a:off x="4752" y="2721"/>
                <a:ext cx="24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5" name="Freeform 253"/>
              <p:cNvSpPr>
                <a:spLocks/>
              </p:cNvSpPr>
              <p:nvPr/>
            </p:nvSpPr>
            <p:spPr bwMode="auto">
              <a:xfrm>
                <a:off x="4770" y="2709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6" name="Freeform 254"/>
              <p:cNvSpPr>
                <a:spLocks/>
              </p:cNvSpPr>
              <p:nvPr/>
            </p:nvSpPr>
            <p:spPr bwMode="auto">
              <a:xfrm>
                <a:off x="4788" y="2703"/>
                <a:ext cx="24" cy="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7" name="Freeform 255"/>
              <p:cNvSpPr>
                <a:spLocks/>
              </p:cNvSpPr>
              <p:nvPr/>
            </p:nvSpPr>
            <p:spPr bwMode="auto">
              <a:xfrm>
                <a:off x="4812" y="269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8" name="Freeform 256"/>
              <p:cNvSpPr>
                <a:spLocks/>
              </p:cNvSpPr>
              <p:nvPr/>
            </p:nvSpPr>
            <p:spPr bwMode="auto">
              <a:xfrm>
                <a:off x="4818" y="269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09" name="Freeform 257"/>
              <p:cNvSpPr>
                <a:spLocks/>
              </p:cNvSpPr>
              <p:nvPr/>
            </p:nvSpPr>
            <p:spPr bwMode="auto">
              <a:xfrm>
                <a:off x="4824" y="2697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0" name="Freeform 258"/>
              <p:cNvSpPr>
                <a:spLocks/>
              </p:cNvSpPr>
              <p:nvPr/>
            </p:nvSpPr>
            <p:spPr bwMode="auto">
              <a:xfrm>
                <a:off x="4830" y="2703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1" name="Freeform 259"/>
              <p:cNvSpPr>
                <a:spLocks/>
              </p:cNvSpPr>
              <p:nvPr/>
            </p:nvSpPr>
            <p:spPr bwMode="auto">
              <a:xfrm>
                <a:off x="4836" y="2703"/>
                <a:ext cx="12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2" name="Freeform 260"/>
              <p:cNvSpPr>
                <a:spLocks/>
              </p:cNvSpPr>
              <p:nvPr/>
            </p:nvSpPr>
            <p:spPr bwMode="auto">
              <a:xfrm>
                <a:off x="4848" y="2703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3" name="Freeform 261"/>
              <p:cNvSpPr>
                <a:spLocks/>
              </p:cNvSpPr>
              <p:nvPr/>
            </p:nvSpPr>
            <p:spPr bwMode="auto">
              <a:xfrm>
                <a:off x="4854" y="2703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4" name="Freeform 262"/>
              <p:cNvSpPr>
                <a:spLocks/>
              </p:cNvSpPr>
              <p:nvPr/>
            </p:nvSpPr>
            <p:spPr bwMode="auto">
              <a:xfrm>
                <a:off x="4860" y="2709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5" name="Freeform 263"/>
              <p:cNvSpPr>
                <a:spLocks/>
              </p:cNvSpPr>
              <p:nvPr/>
            </p:nvSpPr>
            <p:spPr bwMode="auto">
              <a:xfrm>
                <a:off x="4764" y="2727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6" name="Freeform 264"/>
              <p:cNvSpPr>
                <a:spLocks/>
              </p:cNvSpPr>
              <p:nvPr/>
            </p:nvSpPr>
            <p:spPr bwMode="auto">
              <a:xfrm>
                <a:off x="4782" y="273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7" name="Freeform 265"/>
              <p:cNvSpPr>
                <a:spLocks/>
              </p:cNvSpPr>
              <p:nvPr/>
            </p:nvSpPr>
            <p:spPr bwMode="auto">
              <a:xfrm>
                <a:off x="4800" y="2757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8" name="Freeform 266"/>
              <p:cNvSpPr>
                <a:spLocks/>
              </p:cNvSpPr>
              <p:nvPr/>
            </p:nvSpPr>
            <p:spPr bwMode="auto">
              <a:xfrm>
                <a:off x="4818" y="276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19" name="Freeform 267"/>
              <p:cNvSpPr>
                <a:spLocks/>
              </p:cNvSpPr>
              <p:nvPr/>
            </p:nvSpPr>
            <p:spPr bwMode="auto">
              <a:xfrm>
                <a:off x="4836" y="278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0" name="Freeform 268"/>
              <p:cNvSpPr>
                <a:spLocks/>
              </p:cNvSpPr>
              <p:nvPr/>
            </p:nvSpPr>
            <p:spPr bwMode="auto">
              <a:xfrm>
                <a:off x="4854" y="2805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1" name="Freeform 269"/>
              <p:cNvSpPr>
                <a:spLocks/>
              </p:cNvSpPr>
              <p:nvPr/>
            </p:nvSpPr>
            <p:spPr bwMode="auto">
              <a:xfrm>
                <a:off x="4872" y="281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2" name="Freeform 270"/>
              <p:cNvSpPr>
                <a:spLocks/>
              </p:cNvSpPr>
              <p:nvPr/>
            </p:nvSpPr>
            <p:spPr bwMode="auto">
              <a:xfrm>
                <a:off x="4890" y="283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3" name="Freeform 271"/>
              <p:cNvSpPr>
                <a:spLocks/>
              </p:cNvSpPr>
              <p:nvPr/>
            </p:nvSpPr>
            <p:spPr bwMode="auto">
              <a:xfrm>
                <a:off x="4908" y="2853"/>
                <a:ext cx="30" cy="24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30" y="18"/>
                  </a:cxn>
                </a:cxnLst>
                <a:rect l="0" t="0" r="r" b="b"/>
                <a:pathLst>
                  <a:path w="30" h="24">
                    <a:moveTo>
                      <a:pt x="30" y="18"/>
                    </a:move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4" name="Freeform 272"/>
              <p:cNvSpPr>
                <a:spLocks/>
              </p:cNvSpPr>
              <p:nvPr/>
            </p:nvSpPr>
            <p:spPr bwMode="auto">
              <a:xfrm>
                <a:off x="4926" y="2871"/>
                <a:ext cx="30" cy="18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18">
                    <a:moveTo>
                      <a:pt x="30" y="12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5" name="Freeform 273"/>
              <p:cNvSpPr>
                <a:spLocks/>
              </p:cNvSpPr>
              <p:nvPr/>
            </p:nvSpPr>
            <p:spPr bwMode="auto">
              <a:xfrm>
                <a:off x="4950" y="288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6" name="Freeform 274"/>
              <p:cNvSpPr>
                <a:spLocks/>
              </p:cNvSpPr>
              <p:nvPr/>
            </p:nvSpPr>
            <p:spPr bwMode="auto">
              <a:xfrm>
                <a:off x="4968" y="290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7" name="Freeform 275"/>
              <p:cNvSpPr>
                <a:spLocks/>
              </p:cNvSpPr>
              <p:nvPr/>
            </p:nvSpPr>
            <p:spPr bwMode="auto">
              <a:xfrm>
                <a:off x="4986" y="2919"/>
                <a:ext cx="30" cy="24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</a:cxnLst>
                <a:rect l="0" t="0" r="r" b="b"/>
                <a:pathLst>
                  <a:path w="30" h="24">
                    <a:moveTo>
                      <a:pt x="30" y="18"/>
                    </a:move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8" name="Freeform 276"/>
              <p:cNvSpPr>
                <a:spLocks/>
              </p:cNvSpPr>
              <p:nvPr/>
            </p:nvSpPr>
            <p:spPr bwMode="auto">
              <a:xfrm>
                <a:off x="5004" y="2937"/>
                <a:ext cx="30" cy="24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0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30" y="18"/>
                  </a:cxn>
                </a:cxnLst>
                <a:rect l="0" t="0" r="r" b="b"/>
                <a:pathLst>
                  <a:path w="30" h="24">
                    <a:moveTo>
                      <a:pt x="30" y="18"/>
                    </a:move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29" name="Freeform 277"/>
              <p:cNvSpPr>
                <a:spLocks/>
              </p:cNvSpPr>
              <p:nvPr/>
            </p:nvSpPr>
            <p:spPr bwMode="auto">
              <a:xfrm>
                <a:off x="5028" y="295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0" name="Freeform 278"/>
              <p:cNvSpPr>
                <a:spLocks/>
              </p:cNvSpPr>
              <p:nvPr/>
            </p:nvSpPr>
            <p:spPr bwMode="auto">
              <a:xfrm>
                <a:off x="5046" y="297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1" name="Freeform 279"/>
              <p:cNvSpPr>
                <a:spLocks/>
              </p:cNvSpPr>
              <p:nvPr/>
            </p:nvSpPr>
            <p:spPr bwMode="auto">
              <a:xfrm>
                <a:off x="4698" y="2751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2" name="Freeform 280"/>
              <p:cNvSpPr>
                <a:spLocks/>
              </p:cNvSpPr>
              <p:nvPr/>
            </p:nvSpPr>
            <p:spPr bwMode="auto">
              <a:xfrm>
                <a:off x="4710" y="2769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3" name="Freeform 281"/>
              <p:cNvSpPr>
                <a:spLocks/>
              </p:cNvSpPr>
              <p:nvPr/>
            </p:nvSpPr>
            <p:spPr bwMode="auto">
              <a:xfrm>
                <a:off x="4728" y="278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4" name="Freeform 282"/>
              <p:cNvSpPr>
                <a:spLocks/>
              </p:cNvSpPr>
              <p:nvPr/>
            </p:nvSpPr>
            <p:spPr bwMode="auto">
              <a:xfrm>
                <a:off x="4746" y="279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5" name="Freeform 283"/>
              <p:cNvSpPr>
                <a:spLocks/>
              </p:cNvSpPr>
              <p:nvPr/>
            </p:nvSpPr>
            <p:spPr bwMode="auto">
              <a:xfrm>
                <a:off x="4764" y="2817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6" name="Freeform 284"/>
              <p:cNvSpPr>
                <a:spLocks/>
              </p:cNvSpPr>
              <p:nvPr/>
            </p:nvSpPr>
            <p:spPr bwMode="auto">
              <a:xfrm>
                <a:off x="4776" y="282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7" name="Freeform 285"/>
              <p:cNvSpPr>
                <a:spLocks/>
              </p:cNvSpPr>
              <p:nvPr/>
            </p:nvSpPr>
            <p:spPr bwMode="auto">
              <a:xfrm>
                <a:off x="4794" y="2847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8" name="Freeform 286"/>
              <p:cNvSpPr>
                <a:spLocks/>
              </p:cNvSpPr>
              <p:nvPr/>
            </p:nvSpPr>
            <p:spPr bwMode="auto">
              <a:xfrm>
                <a:off x="4812" y="285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39" name="Freeform 287"/>
              <p:cNvSpPr>
                <a:spLocks/>
              </p:cNvSpPr>
              <p:nvPr/>
            </p:nvSpPr>
            <p:spPr bwMode="auto">
              <a:xfrm>
                <a:off x="4830" y="287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0" name="Freeform 288"/>
              <p:cNvSpPr>
                <a:spLocks/>
              </p:cNvSpPr>
              <p:nvPr/>
            </p:nvSpPr>
            <p:spPr bwMode="auto">
              <a:xfrm>
                <a:off x="4848" y="2895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1" name="Freeform 289"/>
              <p:cNvSpPr>
                <a:spLocks/>
              </p:cNvSpPr>
              <p:nvPr/>
            </p:nvSpPr>
            <p:spPr bwMode="auto">
              <a:xfrm>
                <a:off x="4866" y="290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2" name="Freeform 290"/>
              <p:cNvSpPr>
                <a:spLocks/>
              </p:cNvSpPr>
              <p:nvPr/>
            </p:nvSpPr>
            <p:spPr bwMode="auto">
              <a:xfrm>
                <a:off x="4884" y="292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3" name="Freeform 291"/>
              <p:cNvSpPr>
                <a:spLocks/>
              </p:cNvSpPr>
              <p:nvPr/>
            </p:nvSpPr>
            <p:spPr bwMode="auto">
              <a:xfrm>
                <a:off x="4902" y="294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4" name="Freeform 292"/>
              <p:cNvSpPr>
                <a:spLocks/>
              </p:cNvSpPr>
              <p:nvPr/>
            </p:nvSpPr>
            <p:spPr bwMode="auto">
              <a:xfrm>
                <a:off x="4920" y="296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5" name="Freeform 293"/>
              <p:cNvSpPr>
                <a:spLocks/>
              </p:cNvSpPr>
              <p:nvPr/>
            </p:nvSpPr>
            <p:spPr bwMode="auto">
              <a:xfrm>
                <a:off x="4938" y="297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6" name="Freeform 294"/>
              <p:cNvSpPr>
                <a:spLocks/>
              </p:cNvSpPr>
              <p:nvPr/>
            </p:nvSpPr>
            <p:spPr bwMode="auto">
              <a:xfrm>
                <a:off x="4956" y="2997"/>
                <a:ext cx="30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30" h="24">
                    <a:moveTo>
                      <a:pt x="24" y="18"/>
                    </a:move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7" name="Freeform 295"/>
              <p:cNvSpPr>
                <a:spLocks/>
              </p:cNvSpPr>
              <p:nvPr/>
            </p:nvSpPr>
            <p:spPr bwMode="auto">
              <a:xfrm>
                <a:off x="4632" y="278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8" name="Freeform 296"/>
              <p:cNvSpPr>
                <a:spLocks/>
              </p:cNvSpPr>
              <p:nvPr/>
            </p:nvSpPr>
            <p:spPr bwMode="auto">
              <a:xfrm>
                <a:off x="4644" y="2799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49" name="Freeform 297"/>
              <p:cNvSpPr>
                <a:spLocks/>
              </p:cNvSpPr>
              <p:nvPr/>
            </p:nvSpPr>
            <p:spPr bwMode="auto">
              <a:xfrm>
                <a:off x="4662" y="2811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0" name="Freeform 298"/>
              <p:cNvSpPr>
                <a:spLocks/>
              </p:cNvSpPr>
              <p:nvPr/>
            </p:nvSpPr>
            <p:spPr bwMode="auto">
              <a:xfrm>
                <a:off x="4680" y="2823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1" name="Freeform 299"/>
              <p:cNvSpPr>
                <a:spLocks/>
              </p:cNvSpPr>
              <p:nvPr/>
            </p:nvSpPr>
            <p:spPr bwMode="auto">
              <a:xfrm>
                <a:off x="4692" y="284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2" name="Freeform 300"/>
              <p:cNvSpPr>
                <a:spLocks/>
              </p:cNvSpPr>
              <p:nvPr/>
            </p:nvSpPr>
            <p:spPr bwMode="auto">
              <a:xfrm>
                <a:off x="4710" y="2859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3" name="Freeform 301"/>
              <p:cNvSpPr>
                <a:spLocks/>
              </p:cNvSpPr>
              <p:nvPr/>
            </p:nvSpPr>
            <p:spPr bwMode="auto">
              <a:xfrm>
                <a:off x="4722" y="287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4" name="Freeform 302"/>
              <p:cNvSpPr>
                <a:spLocks/>
              </p:cNvSpPr>
              <p:nvPr/>
            </p:nvSpPr>
            <p:spPr bwMode="auto">
              <a:xfrm>
                <a:off x="4740" y="2889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5" name="Freeform 303"/>
              <p:cNvSpPr>
                <a:spLocks/>
              </p:cNvSpPr>
              <p:nvPr/>
            </p:nvSpPr>
            <p:spPr bwMode="auto">
              <a:xfrm>
                <a:off x="4758" y="290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6" name="Freeform 304"/>
              <p:cNvSpPr>
                <a:spLocks/>
              </p:cNvSpPr>
              <p:nvPr/>
            </p:nvSpPr>
            <p:spPr bwMode="auto">
              <a:xfrm>
                <a:off x="4776" y="291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7" name="Freeform 305"/>
              <p:cNvSpPr>
                <a:spLocks/>
              </p:cNvSpPr>
              <p:nvPr/>
            </p:nvSpPr>
            <p:spPr bwMode="auto">
              <a:xfrm>
                <a:off x="4788" y="2937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8" name="Freeform 306"/>
              <p:cNvSpPr>
                <a:spLocks/>
              </p:cNvSpPr>
              <p:nvPr/>
            </p:nvSpPr>
            <p:spPr bwMode="auto">
              <a:xfrm>
                <a:off x="4806" y="294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59" name="Freeform 307"/>
              <p:cNvSpPr>
                <a:spLocks/>
              </p:cNvSpPr>
              <p:nvPr/>
            </p:nvSpPr>
            <p:spPr bwMode="auto">
              <a:xfrm>
                <a:off x="4824" y="296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0" name="Freeform 308"/>
              <p:cNvSpPr>
                <a:spLocks/>
              </p:cNvSpPr>
              <p:nvPr/>
            </p:nvSpPr>
            <p:spPr bwMode="auto">
              <a:xfrm>
                <a:off x="4842" y="298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1" name="Freeform 309"/>
              <p:cNvSpPr>
                <a:spLocks/>
              </p:cNvSpPr>
              <p:nvPr/>
            </p:nvSpPr>
            <p:spPr bwMode="auto">
              <a:xfrm>
                <a:off x="4860" y="3003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2" name="Freeform 310"/>
              <p:cNvSpPr>
                <a:spLocks/>
              </p:cNvSpPr>
              <p:nvPr/>
            </p:nvSpPr>
            <p:spPr bwMode="auto">
              <a:xfrm>
                <a:off x="4872" y="3015"/>
                <a:ext cx="30" cy="30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30" y="18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8" y="30"/>
                  </a:cxn>
                  <a:cxn ang="0">
                    <a:pos x="24" y="24"/>
                  </a:cxn>
                </a:cxnLst>
                <a:rect l="0" t="0" r="r" b="b"/>
                <a:pathLst>
                  <a:path w="30" h="30">
                    <a:moveTo>
                      <a:pt x="24" y="24"/>
                    </a:moveTo>
                    <a:lnTo>
                      <a:pt x="30" y="1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3" name="Freeform 311"/>
              <p:cNvSpPr>
                <a:spLocks/>
              </p:cNvSpPr>
              <p:nvPr/>
            </p:nvSpPr>
            <p:spPr bwMode="auto">
              <a:xfrm>
                <a:off x="4566" y="280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4" name="Freeform 312"/>
              <p:cNvSpPr>
                <a:spLocks/>
              </p:cNvSpPr>
              <p:nvPr/>
            </p:nvSpPr>
            <p:spPr bwMode="auto">
              <a:xfrm>
                <a:off x="4584" y="282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5" name="Freeform 313"/>
              <p:cNvSpPr>
                <a:spLocks/>
              </p:cNvSpPr>
              <p:nvPr/>
            </p:nvSpPr>
            <p:spPr bwMode="auto">
              <a:xfrm>
                <a:off x="4596" y="283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6" name="Freeform 314"/>
              <p:cNvSpPr>
                <a:spLocks/>
              </p:cNvSpPr>
              <p:nvPr/>
            </p:nvSpPr>
            <p:spPr bwMode="auto">
              <a:xfrm>
                <a:off x="4614" y="285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7" name="Freeform 315"/>
              <p:cNvSpPr>
                <a:spLocks/>
              </p:cNvSpPr>
              <p:nvPr/>
            </p:nvSpPr>
            <p:spPr bwMode="auto">
              <a:xfrm>
                <a:off x="4626" y="2865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8" name="Freeform 316"/>
              <p:cNvSpPr>
                <a:spLocks/>
              </p:cNvSpPr>
              <p:nvPr/>
            </p:nvSpPr>
            <p:spPr bwMode="auto">
              <a:xfrm>
                <a:off x="4644" y="2877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69" name="Freeform 317"/>
              <p:cNvSpPr>
                <a:spLocks/>
              </p:cNvSpPr>
              <p:nvPr/>
            </p:nvSpPr>
            <p:spPr bwMode="auto">
              <a:xfrm>
                <a:off x="4656" y="2895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0" name="Freeform 318"/>
              <p:cNvSpPr>
                <a:spLocks/>
              </p:cNvSpPr>
              <p:nvPr/>
            </p:nvSpPr>
            <p:spPr bwMode="auto">
              <a:xfrm>
                <a:off x="4674" y="2907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1" name="Freeform 319"/>
              <p:cNvSpPr>
                <a:spLocks/>
              </p:cNvSpPr>
              <p:nvPr/>
            </p:nvSpPr>
            <p:spPr bwMode="auto">
              <a:xfrm>
                <a:off x="4686" y="292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2" name="Freeform 320"/>
              <p:cNvSpPr>
                <a:spLocks/>
              </p:cNvSpPr>
              <p:nvPr/>
            </p:nvSpPr>
            <p:spPr bwMode="auto">
              <a:xfrm>
                <a:off x="4704" y="2943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3" name="Freeform 321"/>
              <p:cNvSpPr>
                <a:spLocks/>
              </p:cNvSpPr>
              <p:nvPr/>
            </p:nvSpPr>
            <p:spPr bwMode="auto">
              <a:xfrm>
                <a:off x="4716" y="295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4" name="Freeform 322"/>
              <p:cNvSpPr>
                <a:spLocks/>
              </p:cNvSpPr>
              <p:nvPr/>
            </p:nvSpPr>
            <p:spPr bwMode="auto">
              <a:xfrm>
                <a:off x="4734" y="297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5" name="Freeform 323"/>
              <p:cNvSpPr>
                <a:spLocks/>
              </p:cNvSpPr>
              <p:nvPr/>
            </p:nvSpPr>
            <p:spPr bwMode="auto">
              <a:xfrm>
                <a:off x="4752" y="2991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6" name="Freeform 324"/>
              <p:cNvSpPr>
                <a:spLocks/>
              </p:cNvSpPr>
              <p:nvPr/>
            </p:nvSpPr>
            <p:spPr bwMode="auto">
              <a:xfrm>
                <a:off x="4764" y="300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7" name="Freeform 325"/>
              <p:cNvSpPr>
                <a:spLocks/>
              </p:cNvSpPr>
              <p:nvPr/>
            </p:nvSpPr>
            <p:spPr bwMode="auto">
              <a:xfrm>
                <a:off x="4782" y="302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8" name="Freeform 326"/>
              <p:cNvSpPr>
                <a:spLocks/>
              </p:cNvSpPr>
              <p:nvPr/>
            </p:nvSpPr>
            <p:spPr bwMode="auto">
              <a:xfrm>
                <a:off x="4800" y="3039"/>
                <a:ext cx="24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24" h="24">
                    <a:moveTo>
                      <a:pt x="18" y="18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79" name="Freeform 327"/>
              <p:cNvSpPr>
                <a:spLocks/>
              </p:cNvSpPr>
              <p:nvPr/>
            </p:nvSpPr>
            <p:spPr bwMode="auto">
              <a:xfrm>
                <a:off x="4512" y="2829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0" name="Freeform 328"/>
              <p:cNvSpPr>
                <a:spLocks/>
              </p:cNvSpPr>
              <p:nvPr/>
            </p:nvSpPr>
            <p:spPr bwMode="auto">
              <a:xfrm>
                <a:off x="4524" y="284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1" name="Freeform 329"/>
              <p:cNvSpPr>
                <a:spLocks/>
              </p:cNvSpPr>
              <p:nvPr/>
            </p:nvSpPr>
            <p:spPr bwMode="auto">
              <a:xfrm>
                <a:off x="4536" y="2859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2" name="Freeform 330"/>
              <p:cNvSpPr>
                <a:spLocks/>
              </p:cNvSpPr>
              <p:nvPr/>
            </p:nvSpPr>
            <p:spPr bwMode="auto">
              <a:xfrm>
                <a:off x="4554" y="2871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3" name="Freeform 331"/>
              <p:cNvSpPr>
                <a:spLocks/>
              </p:cNvSpPr>
              <p:nvPr/>
            </p:nvSpPr>
            <p:spPr bwMode="auto">
              <a:xfrm>
                <a:off x="4566" y="2889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4" name="Freeform 332"/>
              <p:cNvSpPr>
                <a:spLocks/>
              </p:cNvSpPr>
              <p:nvPr/>
            </p:nvSpPr>
            <p:spPr bwMode="auto">
              <a:xfrm>
                <a:off x="4578" y="290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5" name="Freeform 333"/>
              <p:cNvSpPr>
                <a:spLocks/>
              </p:cNvSpPr>
              <p:nvPr/>
            </p:nvSpPr>
            <p:spPr bwMode="auto">
              <a:xfrm>
                <a:off x="4596" y="2919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6" name="Freeform 334"/>
              <p:cNvSpPr>
                <a:spLocks/>
              </p:cNvSpPr>
              <p:nvPr/>
            </p:nvSpPr>
            <p:spPr bwMode="auto">
              <a:xfrm>
                <a:off x="4608" y="293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7" name="Freeform 335"/>
              <p:cNvSpPr>
                <a:spLocks/>
              </p:cNvSpPr>
              <p:nvPr/>
            </p:nvSpPr>
            <p:spPr bwMode="auto">
              <a:xfrm>
                <a:off x="4626" y="2949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8" name="Freeform 336"/>
              <p:cNvSpPr>
                <a:spLocks/>
              </p:cNvSpPr>
              <p:nvPr/>
            </p:nvSpPr>
            <p:spPr bwMode="auto">
              <a:xfrm>
                <a:off x="4638" y="296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89" name="Freeform 337"/>
              <p:cNvSpPr>
                <a:spLocks/>
              </p:cNvSpPr>
              <p:nvPr/>
            </p:nvSpPr>
            <p:spPr bwMode="auto">
              <a:xfrm>
                <a:off x="4650" y="2979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0" name="Freeform 338"/>
              <p:cNvSpPr>
                <a:spLocks/>
              </p:cNvSpPr>
              <p:nvPr/>
            </p:nvSpPr>
            <p:spPr bwMode="auto">
              <a:xfrm>
                <a:off x="4668" y="2991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1" name="Freeform 339"/>
              <p:cNvSpPr>
                <a:spLocks/>
              </p:cNvSpPr>
              <p:nvPr/>
            </p:nvSpPr>
            <p:spPr bwMode="auto">
              <a:xfrm>
                <a:off x="4680" y="300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2" name="Freeform 340"/>
              <p:cNvSpPr>
                <a:spLocks/>
              </p:cNvSpPr>
              <p:nvPr/>
            </p:nvSpPr>
            <p:spPr bwMode="auto">
              <a:xfrm>
                <a:off x="4698" y="3027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3" name="Freeform 341"/>
              <p:cNvSpPr>
                <a:spLocks/>
              </p:cNvSpPr>
              <p:nvPr/>
            </p:nvSpPr>
            <p:spPr bwMode="auto">
              <a:xfrm>
                <a:off x="4710" y="303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4" name="Freeform 342"/>
              <p:cNvSpPr>
                <a:spLocks/>
              </p:cNvSpPr>
              <p:nvPr/>
            </p:nvSpPr>
            <p:spPr bwMode="auto">
              <a:xfrm>
                <a:off x="4728" y="3057"/>
                <a:ext cx="24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24" h="24">
                    <a:moveTo>
                      <a:pt x="18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5" name="Freeform 343"/>
              <p:cNvSpPr>
                <a:spLocks/>
              </p:cNvSpPr>
              <p:nvPr/>
            </p:nvSpPr>
            <p:spPr bwMode="auto">
              <a:xfrm>
                <a:off x="4458" y="285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6" name="Freeform 344"/>
              <p:cNvSpPr>
                <a:spLocks/>
              </p:cNvSpPr>
              <p:nvPr/>
            </p:nvSpPr>
            <p:spPr bwMode="auto">
              <a:xfrm>
                <a:off x="4470" y="2865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7" name="Freeform 345"/>
              <p:cNvSpPr>
                <a:spLocks/>
              </p:cNvSpPr>
              <p:nvPr/>
            </p:nvSpPr>
            <p:spPr bwMode="auto">
              <a:xfrm>
                <a:off x="4482" y="288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8" name="Freeform 346"/>
              <p:cNvSpPr>
                <a:spLocks/>
              </p:cNvSpPr>
              <p:nvPr/>
            </p:nvSpPr>
            <p:spPr bwMode="auto">
              <a:xfrm>
                <a:off x="4494" y="2895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899" name="Freeform 347"/>
              <p:cNvSpPr>
                <a:spLocks/>
              </p:cNvSpPr>
              <p:nvPr/>
            </p:nvSpPr>
            <p:spPr bwMode="auto">
              <a:xfrm>
                <a:off x="4506" y="290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0" name="Freeform 348"/>
              <p:cNvSpPr>
                <a:spLocks/>
              </p:cNvSpPr>
              <p:nvPr/>
            </p:nvSpPr>
            <p:spPr bwMode="auto">
              <a:xfrm>
                <a:off x="4518" y="2925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1" name="Freeform 349"/>
              <p:cNvSpPr>
                <a:spLocks/>
              </p:cNvSpPr>
              <p:nvPr/>
            </p:nvSpPr>
            <p:spPr bwMode="auto">
              <a:xfrm>
                <a:off x="4536" y="2937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2" name="Freeform 350"/>
              <p:cNvSpPr>
                <a:spLocks/>
              </p:cNvSpPr>
              <p:nvPr/>
            </p:nvSpPr>
            <p:spPr bwMode="auto">
              <a:xfrm>
                <a:off x="4548" y="2955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3" name="Freeform 351"/>
              <p:cNvSpPr>
                <a:spLocks/>
              </p:cNvSpPr>
              <p:nvPr/>
            </p:nvSpPr>
            <p:spPr bwMode="auto">
              <a:xfrm>
                <a:off x="4560" y="296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4" name="Freeform 352"/>
              <p:cNvSpPr>
                <a:spLocks/>
              </p:cNvSpPr>
              <p:nvPr/>
            </p:nvSpPr>
            <p:spPr bwMode="auto">
              <a:xfrm>
                <a:off x="4572" y="2985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5" name="Freeform 353"/>
              <p:cNvSpPr>
                <a:spLocks/>
              </p:cNvSpPr>
              <p:nvPr/>
            </p:nvSpPr>
            <p:spPr bwMode="auto">
              <a:xfrm>
                <a:off x="4590" y="2997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6" name="Freeform 354"/>
              <p:cNvSpPr>
                <a:spLocks/>
              </p:cNvSpPr>
              <p:nvPr/>
            </p:nvSpPr>
            <p:spPr bwMode="auto">
              <a:xfrm>
                <a:off x="4602" y="3015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7" name="Freeform 355"/>
              <p:cNvSpPr>
                <a:spLocks/>
              </p:cNvSpPr>
              <p:nvPr/>
            </p:nvSpPr>
            <p:spPr bwMode="auto">
              <a:xfrm>
                <a:off x="4614" y="302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8" name="Freeform 356"/>
              <p:cNvSpPr>
                <a:spLocks/>
              </p:cNvSpPr>
              <p:nvPr/>
            </p:nvSpPr>
            <p:spPr bwMode="auto">
              <a:xfrm>
                <a:off x="4632" y="3045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09" name="Freeform 357"/>
              <p:cNvSpPr>
                <a:spLocks/>
              </p:cNvSpPr>
              <p:nvPr/>
            </p:nvSpPr>
            <p:spPr bwMode="auto">
              <a:xfrm>
                <a:off x="4644" y="305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0" name="Freeform 358"/>
              <p:cNvSpPr>
                <a:spLocks/>
              </p:cNvSpPr>
              <p:nvPr/>
            </p:nvSpPr>
            <p:spPr bwMode="auto">
              <a:xfrm>
                <a:off x="4662" y="3075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1" name="Freeform 359"/>
              <p:cNvSpPr>
                <a:spLocks/>
              </p:cNvSpPr>
              <p:nvPr/>
            </p:nvSpPr>
            <p:spPr bwMode="auto">
              <a:xfrm>
                <a:off x="4404" y="2871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2" name="Freeform 360"/>
              <p:cNvSpPr>
                <a:spLocks/>
              </p:cNvSpPr>
              <p:nvPr/>
            </p:nvSpPr>
            <p:spPr bwMode="auto">
              <a:xfrm>
                <a:off x="4416" y="2889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3" name="Freeform 361"/>
              <p:cNvSpPr>
                <a:spLocks/>
              </p:cNvSpPr>
              <p:nvPr/>
            </p:nvSpPr>
            <p:spPr bwMode="auto">
              <a:xfrm>
                <a:off x="4428" y="2901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4" name="Freeform 362"/>
              <p:cNvSpPr>
                <a:spLocks/>
              </p:cNvSpPr>
              <p:nvPr/>
            </p:nvSpPr>
            <p:spPr bwMode="auto">
              <a:xfrm>
                <a:off x="4440" y="291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5" name="Freeform 363"/>
              <p:cNvSpPr>
                <a:spLocks/>
              </p:cNvSpPr>
              <p:nvPr/>
            </p:nvSpPr>
            <p:spPr bwMode="auto">
              <a:xfrm>
                <a:off x="4452" y="2931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6" name="Freeform 364"/>
              <p:cNvSpPr>
                <a:spLocks/>
              </p:cNvSpPr>
              <p:nvPr/>
            </p:nvSpPr>
            <p:spPr bwMode="auto">
              <a:xfrm>
                <a:off x="4464" y="2943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7" name="Freeform 365"/>
              <p:cNvSpPr>
                <a:spLocks/>
              </p:cNvSpPr>
              <p:nvPr/>
            </p:nvSpPr>
            <p:spPr bwMode="auto">
              <a:xfrm>
                <a:off x="4476" y="295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8" name="Freeform 366"/>
              <p:cNvSpPr>
                <a:spLocks/>
              </p:cNvSpPr>
              <p:nvPr/>
            </p:nvSpPr>
            <p:spPr bwMode="auto">
              <a:xfrm>
                <a:off x="4494" y="297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19" name="Freeform 367"/>
              <p:cNvSpPr>
                <a:spLocks/>
              </p:cNvSpPr>
              <p:nvPr/>
            </p:nvSpPr>
            <p:spPr bwMode="auto">
              <a:xfrm>
                <a:off x="4506" y="2985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0" name="Freeform 368"/>
              <p:cNvSpPr>
                <a:spLocks/>
              </p:cNvSpPr>
              <p:nvPr/>
            </p:nvSpPr>
            <p:spPr bwMode="auto">
              <a:xfrm>
                <a:off x="4518" y="300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1" name="Freeform 369"/>
              <p:cNvSpPr>
                <a:spLocks/>
              </p:cNvSpPr>
              <p:nvPr/>
            </p:nvSpPr>
            <p:spPr bwMode="auto">
              <a:xfrm>
                <a:off x="4530" y="3015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2" name="Freeform 370"/>
              <p:cNvSpPr>
                <a:spLocks/>
              </p:cNvSpPr>
              <p:nvPr/>
            </p:nvSpPr>
            <p:spPr bwMode="auto">
              <a:xfrm>
                <a:off x="4542" y="3033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3" name="Freeform 371"/>
              <p:cNvSpPr>
                <a:spLocks/>
              </p:cNvSpPr>
              <p:nvPr/>
            </p:nvSpPr>
            <p:spPr bwMode="auto">
              <a:xfrm>
                <a:off x="4554" y="3045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4" name="Freeform 372"/>
              <p:cNvSpPr>
                <a:spLocks/>
              </p:cNvSpPr>
              <p:nvPr/>
            </p:nvSpPr>
            <p:spPr bwMode="auto">
              <a:xfrm>
                <a:off x="4572" y="306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5" name="Freeform 373"/>
              <p:cNvSpPr>
                <a:spLocks/>
              </p:cNvSpPr>
              <p:nvPr/>
            </p:nvSpPr>
            <p:spPr bwMode="auto">
              <a:xfrm>
                <a:off x="4584" y="3075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6" name="Freeform 374"/>
              <p:cNvSpPr>
                <a:spLocks/>
              </p:cNvSpPr>
              <p:nvPr/>
            </p:nvSpPr>
            <p:spPr bwMode="auto">
              <a:xfrm>
                <a:off x="4596" y="3093"/>
                <a:ext cx="24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24" h="24">
                    <a:moveTo>
                      <a:pt x="18" y="18"/>
                    </a:moveTo>
                    <a:lnTo>
                      <a:pt x="24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7" name="Freeform 375"/>
              <p:cNvSpPr>
                <a:spLocks/>
              </p:cNvSpPr>
              <p:nvPr/>
            </p:nvSpPr>
            <p:spPr bwMode="auto">
              <a:xfrm>
                <a:off x="4356" y="2895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8" name="Freeform 376"/>
              <p:cNvSpPr>
                <a:spLocks/>
              </p:cNvSpPr>
              <p:nvPr/>
            </p:nvSpPr>
            <p:spPr bwMode="auto">
              <a:xfrm>
                <a:off x="4368" y="2907"/>
                <a:ext cx="18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29" name="Freeform 377"/>
              <p:cNvSpPr>
                <a:spLocks/>
              </p:cNvSpPr>
              <p:nvPr/>
            </p:nvSpPr>
            <p:spPr bwMode="auto">
              <a:xfrm>
                <a:off x="4380" y="2925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0" name="Freeform 378"/>
              <p:cNvSpPr>
                <a:spLocks/>
              </p:cNvSpPr>
              <p:nvPr/>
            </p:nvSpPr>
            <p:spPr bwMode="auto">
              <a:xfrm>
                <a:off x="4392" y="2937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1" name="Freeform 379"/>
              <p:cNvSpPr>
                <a:spLocks/>
              </p:cNvSpPr>
              <p:nvPr/>
            </p:nvSpPr>
            <p:spPr bwMode="auto">
              <a:xfrm>
                <a:off x="4404" y="2949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2" name="Freeform 380"/>
              <p:cNvSpPr>
                <a:spLocks/>
              </p:cNvSpPr>
              <p:nvPr/>
            </p:nvSpPr>
            <p:spPr bwMode="auto">
              <a:xfrm>
                <a:off x="4410" y="2961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3" name="Freeform 381"/>
              <p:cNvSpPr>
                <a:spLocks/>
              </p:cNvSpPr>
              <p:nvPr/>
            </p:nvSpPr>
            <p:spPr bwMode="auto">
              <a:xfrm>
                <a:off x="4428" y="2979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4" name="Freeform 382"/>
              <p:cNvSpPr>
                <a:spLocks/>
              </p:cNvSpPr>
              <p:nvPr/>
            </p:nvSpPr>
            <p:spPr bwMode="auto">
              <a:xfrm>
                <a:off x="4434" y="2991"/>
                <a:ext cx="24" cy="24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5" name="Freeform 383"/>
              <p:cNvSpPr>
                <a:spLocks/>
              </p:cNvSpPr>
              <p:nvPr/>
            </p:nvSpPr>
            <p:spPr bwMode="auto">
              <a:xfrm>
                <a:off x="4446" y="3003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6" name="Freeform 384"/>
              <p:cNvSpPr>
                <a:spLocks/>
              </p:cNvSpPr>
              <p:nvPr/>
            </p:nvSpPr>
            <p:spPr bwMode="auto">
              <a:xfrm>
                <a:off x="4464" y="3021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7" name="Freeform 385"/>
              <p:cNvSpPr>
                <a:spLocks/>
              </p:cNvSpPr>
              <p:nvPr/>
            </p:nvSpPr>
            <p:spPr bwMode="auto">
              <a:xfrm>
                <a:off x="4476" y="3033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8" name="Freeform 386"/>
              <p:cNvSpPr>
                <a:spLocks/>
              </p:cNvSpPr>
              <p:nvPr/>
            </p:nvSpPr>
            <p:spPr bwMode="auto">
              <a:xfrm>
                <a:off x="4488" y="3051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39" name="Freeform 387"/>
              <p:cNvSpPr>
                <a:spLocks/>
              </p:cNvSpPr>
              <p:nvPr/>
            </p:nvSpPr>
            <p:spPr bwMode="auto">
              <a:xfrm>
                <a:off x="4500" y="3063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0" name="Freeform 388"/>
              <p:cNvSpPr>
                <a:spLocks/>
              </p:cNvSpPr>
              <p:nvPr/>
            </p:nvSpPr>
            <p:spPr bwMode="auto">
              <a:xfrm>
                <a:off x="4512" y="3081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1" name="Freeform 389"/>
              <p:cNvSpPr>
                <a:spLocks/>
              </p:cNvSpPr>
              <p:nvPr/>
            </p:nvSpPr>
            <p:spPr bwMode="auto">
              <a:xfrm>
                <a:off x="4524" y="3093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2" name="Freeform 390"/>
              <p:cNvSpPr>
                <a:spLocks/>
              </p:cNvSpPr>
              <p:nvPr/>
            </p:nvSpPr>
            <p:spPr bwMode="auto">
              <a:xfrm>
                <a:off x="4536" y="3105"/>
                <a:ext cx="18" cy="24"/>
              </a:xfrm>
              <a:custGeom>
                <a:avLst/>
                <a:gdLst/>
                <a:ahLst/>
                <a:cxnLst>
                  <a:cxn ang="0">
                    <a:pos x="18" y="24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24"/>
                  </a:cxn>
                  <a:cxn ang="0">
                    <a:pos x="18" y="24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3" name="Freeform 391"/>
              <p:cNvSpPr>
                <a:spLocks/>
              </p:cNvSpPr>
              <p:nvPr/>
            </p:nvSpPr>
            <p:spPr bwMode="auto">
              <a:xfrm>
                <a:off x="4308" y="291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4" name="Freeform 392"/>
              <p:cNvSpPr>
                <a:spLocks/>
              </p:cNvSpPr>
              <p:nvPr/>
            </p:nvSpPr>
            <p:spPr bwMode="auto">
              <a:xfrm>
                <a:off x="4320" y="2925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5" name="Freeform 393"/>
              <p:cNvSpPr>
                <a:spLocks/>
              </p:cNvSpPr>
              <p:nvPr/>
            </p:nvSpPr>
            <p:spPr bwMode="auto">
              <a:xfrm>
                <a:off x="4332" y="2943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6" name="Freeform 394"/>
              <p:cNvSpPr>
                <a:spLocks/>
              </p:cNvSpPr>
              <p:nvPr/>
            </p:nvSpPr>
            <p:spPr bwMode="auto">
              <a:xfrm>
                <a:off x="4344" y="2955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7" name="Freeform 395"/>
              <p:cNvSpPr>
                <a:spLocks/>
              </p:cNvSpPr>
              <p:nvPr/>
            </p:nvSpPr>
            <p:spPr bwMode="auto">
              <a:xfrm>
                <a:off x="4356" y="2967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8" name="Freeform 396"/>
              <p:cNvSpPr>
                <a:spLocks/>
              </p:cNvSpPr>
              <p:nvPr/>
            </p:nvSpPr>
            <p:spPr bwMode="auto">
              <a:xfrm>
                <a:off x="4362" y="2979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49" name="Freeform 397"/>
              <p:cNvSpPr>
                <a:spLocks/>
              </p:cNvSpPr>
              <p:nvPr/>
            </p:nvSpPr>
            <p:spPr bwMode="auto">
              <a:xfrm>
                <a:off x="4374" y="2997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0" name="Freeform 398"/>
              <p:cNvSpPr>
                <a:spLocks/>
              </p:cNvSpPr>
              <p:nvPr/>
            </p:nvSpPr>
            <p:spPr bwMode="auto">
              <a:xfrm>
                <a:off x="4386" y="3009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1" name="Freeform 399"/>
              <p:cNvSpPr>
                <a:spLocks/>
              </p:cNvSpPr>
              <p:nvPr/>
            </p:nvSpPr>
            <p:spPr bwMode="auto">
              <a:xfrm>
                <a:off x="4398" y="3021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2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2" name="Freeform 400"/>
              <p:cNvSpPr>
                <a:spLocks/>
              </p:cNvSpPr>
              <p:nvPr/>
            </p:nvSpPr>
            <p:spPr bwMode="auto">
              <a:xfrm>
                <a:off x="4410" y="3039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3" name="Freeform 401"/>
              <p:cNvSpPr>
                <a:spLocks/>
              </p:cNvSpPr>
              <p:nvPr/>
            </p:nvSpPr>
            <p:spPr bwMode="auto">
              <a:xfrm>
                <a:off x="4422" y="3051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4" name="Freeform 402"/>
              <p:cNvSpPr>
                <a:spLocks/>
              </p:cNvSpPr>
              <p:nvPr/>
            </p:nvSpPr>
            <p:spPr bwMode="auto">
              <a:xfrm>
                <a:off x="4434" y="3063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5" name="Freeform 403"/>
              <p:cNvSpPr>
                <a:spLocks/>
              </p:cNvSpPr>
              <p:nvPr/>
            </p:nvSpPr>
            <p:spPr bwMode="auto">
              <a:xfrm>
                <a:off x="4446" y="3081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6" name="Freeform 404"/>
              <p:cNvSpPr>
                <a:spLocks/>
              </p:cNvSpPr>
              <p:nvPr/>
            </p:nvSpPr>
            <p:spPr bwMode="auto">
              <a:xfrm>
                <a:off x="4458" y="3093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7" name="Freeform 405"/>
              <p:cNvSpPr>
                <a:spLocks/>
              </p:cNvSpPr>
              <p:nvPr/>
            </p:nvSpPr>
            <p:spPr bwMode="auto">
              <a:xfrm>
                <a:off x="4470" y="3105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8" name="Freeform 406"/>
              <p:cNvSpPr>
                <a:spLocks/>
              </p:cNvSpPr>
              <p:nvPr/>
            </p:nvSpPr>
            <p:spPr bwMode="auto">
              <a:xfrm>
                <a:off x="4482" y="3123"/>
                <a:ext cx="18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59" name="Freeform 407"/>
              <p:cNvSpPr>
                <a:spLocks/>
              </p:cNvSpPr>
              <p:nvPr/>
            </p:nvSpPr>
            <p:spPr bwMode="auto">
              <a:xfrm>
                <a:off x="4242" y="2157"/>
                <a:ext cx="642" cy="684"/>
              </a:xfrm>
              <a:custGeom>
                <a:avLst/>
                <a:gdLst/>
                <a:ahLst/>
                <a:cxnLst>
                  <a:cxn ang="0">
                    <a:pos x="558" y="372"/>
                  </a:cxn>
                  <a:cxn ang="0">
                    <a:pos x="564" y="324"/>
                  </a:cxn>
                  <a:cxn ang="0">
                    <a:pos x="576" y="282"/>
                  </a:cxn>
                  <a:cxn ang="0">
                    <a:pos x="588" y="234"/>
                  </a:cxn>
                  <a:cxn ang="0">
                    <a:pos x="600" y="186"/>
                  </a:cxn>
                  <a:cxn ang="0">
                    <a:pos x="612" y="144"/>
                  </a:cxn>
                  <a:cxn ang="0">
                    <a:pos x="624" y="96"/>
                  </a:cxn>
                  <a:cxn ang="0">
                    <a:pos x="636" y="48"/>
                  </a:cxn>
                  <a:cxn ang="0">
                    <a:pos x="642" y="18"/>
                  </a:cxn>
                  <a:cxn ang="0">
                    <a:pos x="642" y="6"/>
                  </a:cxn>
                  <a:cxn ang="0">
                    <a:pos x="636" y="0"/>
                  </a:cxn>
                  <a:cxn ang="0">
                    <a:pos x="630" y="0"/>
                  </a:cxn>
                  <a:cxn ang="0">
                    <a:pos x="600" y="18"/>
                  </a:cxn>
                  <a:cxn ang="0">
                    <a:pos x="558" y="42"/>
                  </a:cxn>
                  <a:cxn ang="0">
                    <a:pos x="516" y="72"/>
                  </a:cxn>
                  <a:cxn ang="0">
                    <a:pos x="474" y="96"/>
                  </a:cxn>
                  <a:cxn ang="0">
                    <a:pos x="438" y="120"/>
                  </a:cxn>
                  <a:cxn ang="0">
                    <a:pos x="396" y="150"/>
                  </a:cxn>
                  <a:cxn ang="0">
                    <a:pos x="360" y="174"/>
                  </a:cxn>
                  <a:cxn ang="0">
                    <a:pos x="324" y="198"/>
                  </a:cxn>
                  <a:cxn ang="0">
                    <a:pos x="288" y="216"/>
                  </a:cxn>
                  <a:cxn ang="0">
                    <a:pos x="258" y="240"/>
                  </a:cxn>
                  <a:cxn ang="0">
                    <a:pos x="228" y="258"/>
                  </a:cxn>
                  <a:cxn ang="0">
                    <a:pos x="198" y="276"/>
                  </a:cxn>
                  <a:cxn ang="0">
                    <a:pos x="168" y="294"/>
                  </a:cxn>
                  <a:cxn ang="0">
                    <a:pos x="138" y="312"/>
                  </a:cxn>
                  <a:cxn ang="0">
                    <a:pos x="108" y="336"/>
                  </a:cxn>
                  <a:cxn ang="0">
                    <a:pos x="78" y="354"/>
                  </a:cxn>
                  <a:cxn ang="0">
                    <a:pos x="60" y="360"/>
                  </a:cxn>
                  <a:cxn ang="0">
                    <a:pos x="54" y="372"/>
                  </a:cxn>
                  <a:cxn ang="0">
                    <a:pos x="48" y="378"/>
                  </a:cxn>
                  <a:cxn ang="0">
                    <a:pos x="42" y="390"/>
                  </a:cxn>
                  <a:cxn ang="0">
                    <a:pos x="42" y="414"/>
                  </a:cxn>
                  <a:cxn ang="0">
                    <a:pos x="36" y="450"/>
                  </a:cxn>
                  <a:cxn ang="0">
                    <a:pos x="30" y="480"/>
                  </a:cxn>
                  <a:cxn ang="0">
                    <a:pos x="24" y="516"/>
                  </a:cxn>
                  <a:cxn ang="0">
                    <a:pos x="18" y="564"/>
                  </a:cxn>
                  <a:cxn ang="0">
                    <a:pos x="6" y="630"/>
                  </a:cxn>
                  <a:cxn ang="0">
                    <a:pos x="0" y="672"/>
                  </a:cxn>
                  <a:cxn ang="0">
                    <a:pos x="6" y="684"/>
                  </a:cxn>
                  <a:cxn ang="0">
                    <a:pos x="24" y="678"/>
                  </a:cxn>
                  <a:cxn ang="0">
                    <a:pos x="48" y="666"/>
                  </a:cxn>
                  <a:cxn ang="0">
                    <a:pos x="78" y="654"/>
                  </a:cxn>
                  <a:cxn ang="0">
                    <a:pos x="108" y="636"/>
                  </a:cxn>
                  <a:cxn ang="0">
                    <a:pos x="138" y="624"/>
                  </a:cxn>
                  <a:cxn ang="0">
                    <a:pos x="168" y="612"/>
                  </a:cxn>
                  <a:cxn ang="0">
                    <a:pos x="198" y="594"/>
                  </a:cxn>
                  <a:cxn ang="0">
                    <a:pos x="228" y="582"/>
                  </a:cxn>
                  <a:cxn ang="0">
                    <a:pos x="258" y="564"/>
                  </a:cxn>
                  <a:cxn ang="0">
                    <a:pos x="288" y="552"/>
                  </a:cxn>
                  <a:cxn ang="0">
                    <a:pos x="324" y="534"/>
                  </a:cxn>
                  <a:cxn ang="0">
                    <a:pos x="354" y="522"/>
                  </a:cxn>
                  <a:cxn ang="0">
                    <a:pos x="390" y="504"/>
                  </a:cxn>
                  <a:cxn ang="0">
                    <a:pos x="426" y="486"/>
                  </a:cxn>
                  <a:cxn ang="0">
                    <a:pos x="462" y="468"/>
                  </a:cxn>
                  <a:cxn ang="0">
                    <a:pos x="498" y="450"/>
                  </a:cxn>
                  <a:cxn ang="0">
                    <a:pos x="522" y="438"/>
                  </a:cxn>
                  <a:cxn ang="0">
                    <a:pos x="528" y="432"/>
                  </a:cxn>
                  <a:cxn ang="0">
                    <a:pos x="540" y="414"/>
                  </a:cxn>
                  <a:cxn ang="0">
                    <a:pos x="546" y="402"/>
                  </a:cxn>
                </a:cxnLst>
                <a:rect l="0" t="0" r="r" b="b"/>
                <a:pathLst>
                  <a:path w="642" h="684">
                    <a:moveTo>
                      <a:pt x="552" y="396"/>
                    </a:moveTo>
                    <a:lnTo>
                      <a:pt x="558" y="372"/>
                    </a:lnTo>
                    <a:lnTo>
                      <a:pt x="564" y="348"/>
                    </a:lnTo>
                    <a:lnTo>
                      <a:pt x="564" y="324"/>
                    </a:lnTo>
                    <a:lnTo>
                      <a:pt x="570" y="306"/>
                    </a:lnTo>
                    <a:lnTo>
                      <a:pt x="576" y="282"/>
                    </a:lnTo>
                    <a:lnTo>
                      <a:pt x="582" y="258"/>
                    </a:lnTo>
                    <a:lnTo>
                      <a:pt x="588" y="234"/>
                    </a:lnTo>
                    <a:lnTo>
                      <a:pt x="594" y="210"/>
                    </a:lnTo>
                    <a:lnTo>
                      <a:pt x="600" y="186"/>
                    </a:lnTo>
                    <a:lnTo>
                      <a:pt x="606" y="168"/>
                    </a:lnTo>
                    <a:lnTo>
                      <a:pt x="612" y="144"/>
                    </a:lnTo>
                    <a:lnTo>
                      <a:pt x="618" y="120"/>
                    </a:lnTo>
                    <a:lnTo>
                      <a:pt x="624" y="96"/>
                    </a:lnTo>
                    <a:lnTo>
                      <a:pt x="630" y="72"/>
                    </a:lnTo>
                    <a:lnTo>
                      <a:pt x="636" y="48"/>
                    </a:lnTo>
                    <a:lnTo>
                      <a:pt x="642" y="24"/>
                    </a:lnTo>
                    <a:lnTo>
                      <a:pt x="642" y="18"/>
                    </a:lnTo>
                    <a:lnTo>
                      <a:pt x="642" y="12"/>
                    </a:lnTo>
                    <a:lnTo>
                      <a:pt x="642" y="6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4" y="0"/>
                    </a:lnTo>
                    <a:lnTo>
                      <a:pt x="600" y="18"/>
                    </a:lnTo>
                    <a:lnTo>
                      <a:pt x="582" y="30"/>
                    </a:lnTo>
                    <a:lnTo>
                      <a:pt x="558" y="42"/>
                    </a:lnTo>
                    <a:lnTo>
                      <a:pt x="540" y="60"/>
                    </a:lnTo>
                    <a:lnTo>
                      <a:pt x="516" y="72"/>
                    </a:lnTo>
                    <a:lnTo>
                      <a:pt x="498" y="84"/>
                    </a:lnTo>
                    <a:lnTo>
                      <a:pt x="474" y="96"/>
                    </a:lnTo>
                    <a:lnTo>
                      <a:pt x="456" y="108"/>
                    </a:lnTo>
                    <a:lnTo>
                      <a:pt x="438" y="120"/>
                    </a:lnTo>
                    <a:lnTo>
                      <a:pt x="420" y="138"/>
                    </a:lnTo>
                    <a:lnTo>
                      <a:pt x="396" y="150"/>
                    </a:lnTo>
                    <a:lnTo>
                      <a:pt x="378" y="162"/>
                    </a:lnTo>
                    <a:lnTo>
                      <a:pt x="360" y="174"/>
                    </a:lnTo>
                    <a:lnTo>
                      <a:pt x="342" y="186"/>
                    </a:lnTo>
                    <a:lnTo>
                      <a:pt x="324" y="198"/>
                    </a:lnTo>
                    <a:lnTo>
                      <a:pt x="306" y="204"/>
                    </a:lnTo>
                    <a:lnTo>
                      <a:pt x="288" y="216"/>
                    </a:lnTo>
                    <a:lnTo>
                      <a:pt x="276" y="228"/>
                    </a:lnTo>
                    <a:lnTo>
                      <a:pt x="258" y="240"/>
                    </a:lnTo>
                    <a:lnTo>
                      <a:pt x="240" y="246"/>
                    </a:lnTo>
                    <a:lnTo>
                      <a:pt x="228" y="258"/>
                    </a:lnTo>
                    <a:lnTo>
                      <a:pt x="210" y="270"/>
                    </a:lnTo>
                    <a:lnTo>
                      <a:pt x="198" y="276"/>
                    </a:lnTo>
                    <a:lnTo>
                      <a:pt x="180" y="288"/>
                    </a:lnTo>
                    <a:lnTo>
                      <a:pt x="168" y="294"/>
                    </a:lnTo>
                    <a:lnTo>
                      <a:pt x="150" y="306"/>
                    </a:lnTo>
                    <a:lnTo>
                      <a:pt x="138" y="312"/>
                    </a:lnTo>
                    <a:lnTo>
                      <a:pt x="120" y="324"/>
                    </a:lnTo>
                    <a:lnTo>
                      <a:pt x="108" y="336"/>
                    </a:lnTo>
                    <a:lnTo>
                      <a:pt x="96" y="342"/>
                    </a:lnTo>
                    <a:lnTo>
                      <a:pt x="78" y="354"/>
                    </a:lnTo>
                    <a:lnTo>
                      <a:pt x="66" y="360"/>
                    </a:lnTo>
                    <a:lnTo>
                      <a:pt x="60" y="360"/>
                    </a:lnTo>
                    <a:lnTo>
                      <a:pt x="60" y="366"/>
                    </a:lnTo>
                    <a:lnTo>
                      <a:pt x="54" y="372"/>
                    </a:lnTo>
                    <a:lnTo>
                      <a:pt x="54" y="378"/>
                    </a:lnTo>
                    <a:lnTo>
                      <a:pt x="48" y="378"/>
                    </a:lnTo>
                    <a:lnTo>
                      <a:pt x="48" y="384"/>
                    </a:lnTo>
                    <a:lnTo>
                      <a:pt x="42" y="390"/>
                    </a:lnTo>
                    <a:lnTo>
                      <a:pt x="42" y="396"/>
                    </a:lnTo>
                    <a:lnTo>
                      <a:pt x="42" y="414"/>
                    </a:lnTo>
                    <a:lnTo>
                      <a:pt x="36" y="432"/>
                    </a:lnTo>
                    <a:lnTo>
                      <a:pt x="36" y="450"/>
                    </a:lnTo>
                    <a:lnTo>
                      <a:pt x="30" y="462"/>
                    </a:lnTo>
                    <a:lnTo>
                      <a:pt x="30" y="480"/>
                    </a:lnTo>
                    <a:lnTo>
                      <a:pt x="24" y="498"/>
                    </a:lnTo>
                    <a:lnTo>
                      <a:pt x="24" y="516"/>
                    </a:lnTo>
                    <a:lnTo>
                      <a:pt x="24" y="534"/>
                    </a:lnTo>
                    <a:lnTo>
                      <a:pt x="18" y="564"/>
                    </a:lnTo>
                    <a:lnTo>
                      <a:pt x="12" y="600"/>
                    </a:lnTo>
                    <a:lnTo>
                      <a:pt x="6" y="630"/>
                    </a:lnTo>
                    <a:lnTo>
                      <a:pt x="0" y="666"/>
                    </a:lnTo>
                    <a:lnTo>
                      <a:pt x="0" y="672"/>
                    </a:lnTo>
                    <a:lnTo>
                      <a:pt x="6" y="678"/>
                    </a:lnTo>
                    <a:lnTo>
                      <a:pt x="6" y="684"/>
                    </a:lnTo>
                    <a:lnTo>
                      <a:pt x="12" y="684"/>
                    </a:lnTo>
                    <a:lnTo>
                      <a:pt x="24" y="678"/>
                    </a:lnTo>
                    <a:lnTo>
                      <a:pt x="36" y="672"/>
                    </a:lnTo>
                    <a:lnTo>
                      <a:pt x="48" y="666"/>
                    </a:lnTo>
                    <a:lnTo>
                      <a:pt x="66" y="660"/>
                    </a:lnTo>
                    <a:lnTo>
                      <a:pt x="78" y="654"/>
                    </a:lnTo>
                    <a:lnTo>
                      <a:pt x="90" y="648"/>
                    </a:lnTo>
                    <a:lnTo>
                      <a:pt x="108" y="636"/>
                    </a:lnTo>
                    <a:lnTo>
                      <a:pt x="120" y="630"/>
                    </a:lnTo>
                    <a:lnTo>
                      <a:pt x="138" y="624"/>
                    </a:lnTo>
                    <a:lnTo>
                      <a:pt x="150" y="618"/>
                    </a:lnTo>
                    <a:lnTo>
                      <a:pt x="168" y="612"/>
                    </a:lnTo>
                    <a:lnTo>
                      <a:pt x="180" y="606"/>
                    </a:lnTo>
                    <a:lnTo>
                      <a:pt x="198" y="594"/>
                    </a:lnTo>
                    <a:lnTo>
                      <a:pt x="210" y="588"/>
                    </a:lnTo>
                    <a:lnTo>
                      <a:pt x="228" y="582"/>
                    </a:lnTo>
                    <a:lnTo>
                      <a:pt x="240" y="576"/>
                    </a:lnTo>
                    <a:lnTo>
                      <a:pt x="258" y="564"/>
                    </a:lnTo>
                    <a:lnTo>
                      <a:pt x="276" y="558"/>
                    </a:lnTo>
                    <a:lnTo>
                      <a:pt x="288" y="552"/>
                    </a:lnTo>
                    <a:lnTo>
                      <a:pt x="306" y="546"/>
                    </a:lnTo>
                    <a:lnTo>
                      <a:pt x="324" y="534"/>
                    </a:lnTo>
                    <a:lnTo>
                      <a:pt x="342" y="528"/>
                    </a:lnTo>
                    <a:lnTo>
                      <a:pt x="354" y="522"/>
                    </a:lnTo>
                    <a:lnTo>
                      <a:pt x="372" y="510"/>
                    </a:lnTo>
                    <a:lnTo>
                      <a:pt x="390" y="504"/>
                    </a:lnTo>
                    <a:lnTo>
                      <a:pt x="408" y="498"/>
                    </a:lnTo>
                    <a:lnTo>
                      <a:pt x="426" y="486"/>
                    </a:lnTo>
                    <a:lnTo>
                      <a:pt x="444" y="480"/>
                    </a:lnTo>
                    <a:lnTo>
                      <a:pt x="462" y="468"/>
                    </a:lnTo>
                    <a:lnTo>
                      <a:pt x="480" y="462"/>
                    </a:lnTo>
                    <a:lnTo>
                      <a:pt x="498" y="450"/>
                    </a:lnTo>
                    <a:lnTo>
                      <a:pt x="516" y="444"/>
                    </a:lnTo>
                    <a:lnTo>
                      <a:pt x="522" y="438"/>
                    </a:lnTo>
                    <a:lnTo>
                      <a:pt x="528" y="438"/>
                    </a:lnTo>
                    <a:lnTo>
                      <a:pt x="528" y="432"/>
                    </a:lnTo>
                    <a:lnTo>
                      <a:pt x="534" y="420"/>
                    </a:lnTo>
                    <a:lnTo>
                      <a:pt x="540" y="414"/>
                    </a:lnTo>
                    <a:lnTo>
                      <a:pt x="546" y="408"/>
                    </a:lnTo>
                    <a:lnTo>
                      <a:pt x="546" y="402"/>
                    </a:lnTo>
                    <a:lnTo>
                      <a:pt x="552" y="396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60" name="Freeform 408"/>
              <p:cNvSpPr>
                <a:spLocks/>
              </p:cNvSpPr>
              <p:nvPr/>
            </p:nvSpPr>
            <p:spPr bwMode="auto">
              <a:xfrm>
                <a:off x="4788" y="2529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61" name="Freeform 409"/>
              <p:cNvSpPr>
                <a:spLocks/>
              </p:cNvSpPr>
              <p:nvPr/>
            </p:nvSpPr>
            <p:spPr bwMode="auto">
              <a:xfrm>
                <a:off x="4794" y="2505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559962" name="Group 410"/>
            <p:cNvGrpSpPr>
              <a:grpSpLocks/>
            </p:cNvGrpSpPr>
            <p:nvPr/>
          </p:nvGrpSpPr>
          <p:grpSpPr bwMode="auto">
            <a:xfrm>
              <a:off x="3636" y="2151"/>
              <a:ext cx="1254" cy="1134"/>
              <a:chOff x="3636" y="2151"/>
              <a:chExt cx="1254" cy="1134"/>
            </a:xfrm>
          </p:grpSpPr>
          <p:sp>
            <p:nvSpPr>
              <p:cNvPr id="1559963" name="Freeform 411"/>
              <p:cNvSpPr>
                <a:spLocks/>
              </p:cNvSpPr>
              <p:nvPr/>
            </p:nvSpPr>
            <p:spPr bwMode="auto">
              <a:xfrm>
                <a:off x="4800" y="2481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64" name="Freeform 412"/>
              <p:cNvSpPr>
                <a:spLocks/>
              </p:cNvSpPr>
              <p:nvPr/>
            </p:nvSpPr>
            <p:spPr bwMode="auto">
              <a:xfrm>
                <a:off x="4806" y="2457"/>
                <a:ext cx="12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65" name="Freeform 413"/>
              <p:cNvSpPr>
                <a:spLocks/>
              </p:cNvSpPr>
              <p:nvPr/>
            </p:nvSpPr>
            <p:spPr bwMode="auto">
              <a:xfrm>
                <a:off x="4812" y="2439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66" name="Freeform 414"/>
              <p:cNvSpPr>
                <a:spLocks/>
              </p:cNvSpPr>
              <p:nvPr/>
            </p:nvSpPr>
            <p:spPr bwMode="auto">
              <a:xfrm>
                <a:off x="4818" y="2415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67" name="Freeform 415"/>
              <p:cNvSpPr>
                <a:spLocks/>
              </p:cNvSpPr>
              <p:nvPr/>
            </p:nvSpPr>
            <p:spPr bwMode="auto">
              <a:xfrm>
                <a:off x="4824" y="2391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68" name="Freeform 416"/>
              <p:cNvSpPr>
                <a:spLocks/>
              </p:cNvSpPr>
              <p:nvPr/>
            </p:nvSpPr>
            <p:spPr bwMode="auto">
              <a:xfrm>
                <a:off x="4824" y="2367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69" name="Freeform 417"/>
              <p:cNvSpPr>
                <a:spLocks/>
              </p:cNvSpPr>
              <p:nvPr/>
            </p:nvSpPr>
            <p:spPr bwMode="auto">
              <a:xfrm>
                <a:off x="4830" y="2343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0" name="Freeform 418"/>
              <p:cNvSpPr>
                <a:spLocks/>
              </p:cNvSpPr>
              <p:nvPr/>
            </p:nvSpPr>
            <p:spPr bwMode="auto">
              <a:xfrm>
                <a:off x="4836" y="2319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1" name="Freeform 419"/>
              <p:cNvSpPr>
                <a:spLocks/>
              </p:cNvSpPr>
              <p:nvPr/>
            </p:nvSpPr>
            <p:spPr bwMode="auto">
              <a:xfrm>
                <a:off x="4842" y="2295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2" name="Freeform 420"/>
              <p:cNvSpPr>
                <a:spLocks/>
              </p:cNvSpPr>
              <p:nvPr/>
            </p:nvSpPr>
            <p:spPr bwMode="auto">
              <a:xfrm>
                <a:off x="4848" y="2271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3" name="Freeform 421"/>
              <p:cNvSpPr>
                <a:spLocks/>
              </p:cNvSpPr>
              <p:nvPr/>
            </p:nvSpPr>
            <p:spPr bwMode="auto">
              <a:xfrm>
                <a:off x="4854" y="2247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4" name="Freeform 422"/>
              <p:cNvSpPr>
                <a:spLocks/>
              </p:cNvSpPr>
              <p:nvPr/>
            </p:nvSpPr>
            <p:spPr bwMode="auto">
              <a:xfrm>
                <a:off x="4860" y="2229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5" name="Freeform 423"/>
              <p:cNvSpPr>
                <a:spLocks/>
              </p:cNvSpPr>
              <p:nvPr/>
            </p:nvSpPr>
            <p:spPr bwMode="auto">
              <a:xfrm>
                <a:off x="4866" y="2199"/>
                <a:ext cx="18" cy="30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6"/>
                  </a:cxn>
                </a:cxnLst>
                <a:rect l="0" t="0" r="r" b="b"/>
                <a:pathLst>
                  <a:path w="18" h="30">
                    <a:moveTo>
                      <a:pt x="6" y="6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6" name="Freeform 424"/>
              <p:cNvSpPr>
                <a:spLocks/>
              </p:cNvSpPr>
              <p:nvPr/>
            </p:nvSpPr>
            <p:spPr bwMode="auto">
              <a:xfrm>
                <a:off x="4872" y="2181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7" name="Freeform 425"/>
              <p:cNvSpPr>
                <a:spLocks/>
              </p:cNvSpPr>
              <p:nvPr/>
            </p:nvSpPr>
            <p:spPr bwMode="auto">
              <a:xfrm>
                <a:off x="4878" y="2175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8" name="Freeform 426"/>
              <p:cNvSpPr>
                <a:spLocks/>
              </p:cNvSpPr>
              <p:nvPr/>
            </p:nvSpPr>
            <p:spPr bwMode="auto">
              <a:xfrm>
                <a:off x="4878" y="2169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79" name="Freeform 427"/>
              <p:cNvSpPr>
                <a:spLocks/>
              </p:cNvSpPr>
              <p:nvPr/>
            </p:nvSpPr>
            <p:spPr bwMode="auto">
              <a:xfrm>
                <a:off x="4878" y="2163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0" name="Freeform 428"/>
              <p:cNvSpPr>
                <a:spLocks/>
              </p:cNvSpPr>
              <p:nvPr/>
            </p:nvSpPr>
            <p:spPr bwMode="auto">
              <a:xfrm>
                <a:off x="4878" y="2157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1" name="Freeform 429"/>
              <p:cNvSpPr>
                <a:spLocks/>
              </p:cNvSpPr>
              <p:nvPr/>
            </p:nvSpPr>
            <p:spPr bwMode="auto">
              <a:xfrm>
                <a:off x="4872" y="2157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2" name="Freeform 430"/>
              <p:cNvSpPr>
                <a:spLocks/>
              </p:cNvSpPr>
              <p:nvPr/>
            </p:nvSpPr>
            <p:spPr bwMode="auto">
              <a:xfrm>
                <a:off x="4872" y="2151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3" name="Freeform 431"/>
              <p:cNvSpPr>
                <a:spLocks/>
              </p:cNvSpPr>
              <p:nvPr/>
            </p:nvSpPr>
            <p:spPr bwMode="auto">
              <a:xfrm>
                <a:off x="4866" y="2151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4" name="Freeform 432"/>
              <p:cNvSpPr>
                <a:spLocks/>
              </p:cNvSpPr>
              <p:nvPr/>
            </p:nvSpPr>
            <p:spPr bwMode="auto">
              <a:xfrm>
                <a:off x="4860" y="215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5" name="Freeform 433"/>
              <p:cNvSpPr>
                <a:spLocks/>
              </p:cNvSpPr>
              <p:nvPr/>
            </p:nvSpPr>
            <p:spPr bwMode="auto">
              <a:xfrm>
                <a:off x="4842" y="2157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6" name="Freeform 434"/>
              <p:cNvSpPr>
                <a:spLocks/>
              </p:cNvSpPr>
              <p:nvPr/>
            </p:nvSpPr>
            <p:spPr bwMode="auto">
              <a:xfrm>
                <a:off x="4818" y="2169"/>
                <a:ext cx="30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30" h="24">
                    <a:moveTo>
                      <a:pt x="6" y="24"/>
                    </a:moveTo>
                    <a:lnTo>
                      <a:pt x="6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7" name="Freeform 435"/>
              <p:cNvSpPr>
                <a:spLocks/>
              </p:cNvSpPr>
              <p:nvPr/>
            </p:nvSpPr>
            <p:spPr bwMode="auto">
              <a:xfrm>
                <a:off x="4800" y="2181"/>
                <a:ext cx="24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24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lnTo>
                      <a:pt x="6" y="24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8" name="Freeform 436"/>
              <p:cNvSpPr>
                <a:spLocks/>
              </p:cNvSpPr>
              <p:nvPr/>
            </p:nvSpPr>
            <p:spPr bwMode="auto">
              <a:xfrm>
                <a:off x="4776" y="2199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89" name="Freeform 437"/>
              <p:cNvSpPr>
                <a:spLocks/>
              </p:cNvSpPr>
              <p:nvPr/>
            </p:nvSpPr>
            <p:spPr bwMode="auto">
              <a:xfrm>
                <a:off x="4758" y="2211"/>
                <a:ext cx="24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lnTo>
                      <a:pt x="6" y="24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0" name="Freeform 438"/>
              <p:cNvSpPr>
                <a:spLocks/>
              </p:cNvSpPr>
              <p:nvPr/>
            </p:nvSpPr>
            <p:spPr bwMode="auto">
              <a:xfrm>
                <a:off x="4734" y="2223"/>
                <a:ext cx="30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24"/>
                  </a:cxn>
                </a:cxnLst>
                <a:rect l="0" t="0" r="r" b="b"/>
                <a:pathLst>
                  <a:path w="30" h="24">
                    <a:moveTo>
                      <a:pt x="6" y="24"/>
                    </a:moveTo>
                    <a:lnTo>
                      <a:pt x="6" y="24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1" name="Freeform 439"/>
              <p:cNvSpPr>
                <a:spLocks/>
              </p:cNvSpPr>
              <p:nvPr/>
            </p:nvSpPr>
            <p:spPr bwMode="auto">
              <a:xfrm>
                <a:off x="4716" y="2235"/>
                <a:ext cx="24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24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lnTo>
                      <a:pt x="6" y="24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2" name="Freeform 440"/>
              <p:cNvSpPr>
                <a:spLocks/>
              </p:cNvSpPr>
              <p:nvPr/>
            </p:nvSpPr>
            <p:spPr bwMode="auto">
              <a:xfrm>
                <a:off x="4698" y="2247"/>
                <a:ext cx="24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3" name="Freeform 441"/>
              <p:cNvSpPr>
                <a:spLocks/>
              </p:cNvSpPr>
              <p:nvPr/>
            </p:nvSpPr>
            <p:spPr bwMode="auto">
              <a:xfrm>
                <a:off x="4674" y="2265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4" name="Freeform 442"/>
              <p:cNvSpPr>
                <a:spLocks/>
              </p:cNvSpPr>
              <p:nvPr/>
            </p:nvSpPr>
            <p:spPr bwMode="auto">
              <a:xfrm>
                <a:off x="4656" y="2277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5" name="Freeform 443"/>
              <p:cNvSpPr>
                <a:spLocks/>
              </p:cNvSpPr>
              <p:nvPr/>
            </p:nvSpPr>
            <p:spPr bwMode="auto">
              <a:xfrm>
                <a:off x="4638" y="2289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6" name="Freeform 444"/>
              <p:cNvSpPr>
                <a:spLocks/>
              </p:cNvSpPr>
              <p:nvPr/>
            </p:nvSpPr>
            <p:spPr bwMode="auto">
              <a:xfrm>
                <a:off x="4620" y="2301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7" name="Freeform 445"/>
              <p:cNvSpPr>
                <a:spLocks/>
              </p:cNvSpPr>
              <p:nvPr/>
            </p:nvSpPr>
            <p:spPr bwMode="auto">
              <a:xfrm>
                <a:off x="4602" y="2313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8" name="Freeform 446"/>
              <p:cNvSpPr>
                <a:spLocks/>
              </p:cNvSpPr>
              <p:nvPr/>
            </p:nvSpPr>
            <p:spPr bwMode="auto">
              <a:xfrm>
                <a:off x="4578" y="2325"/>
                <a:ext cx="3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30" h="18">
                    <a:moveTo>
                      <a:pt x="6" y="18"/>
                    </a:moveTo>
                    <a:lnTo>
                      <a:pt x="6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9999" name="Freeform 447"/>
              <p:cNvSpPr>
                <a:spLocks/>
              </p:cNvSpPr>
              <p:nvPr/>
            </p:nvSpPr>
            <p:spPr bwMode="auto">
              <a:xfrm>
                <a:off x="4560" y="2337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0" name="Freeform 448"/>
              <p:cNvSpPr>
                <a:spLocks/>
              </p:cNvSpPr>
              <p:nvPr/>
            </p:nvSpPr>
            <p:spPr bwMode="auto">
              <a:xfrm>
                <a:off x="4542" y="2349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1" name="Freeform 449"/>
              <p:cNvSpPr>
                <a:spLocks/>
              </p:cNvSpPr>
              <p:nvPr/>
            </p:nvSpPr>
            <p:spPr bwMode="auto">
              <a:xfrm>
                <a:off x="4530" y="2361"/>
                <a:ext cx="1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6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2" name="Freeform 450"/>
              <p:cNvSpPr>
                <a:spLocks/>
              </p:cNvSpPr>
              <p:nvPr/>
            </p:nvSpPr>
            <p:spPr bwMode="auto">
              <a:xfrm>
                <a:off x="4512" y="2367"/>
                <a:ext cx="24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lnTo>
                      <a:pt x="6" y="24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3" name="Freeform 451"/>
              <p:cNvSpPr>
                <a:spLocks/>
              </p:cNvSpPr>
              <p:nvPr/>
            </p:nvSpPr>
            <p:spPr bwMode="auto">
              <a:xfrm>
                <a:off x="4494" y="2379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4" name="Freeform 452"/>
              <p:cNvSpPr>
                <a:spLocks/>
              </p:cNvSpPr>
              <p:nvPr/>
            </p:nvSpPr>
            <p:spPr bwMode="auto">
              <a:xfrm>
                <a:off x="4482" y="2391"/>
                <a:ext cx="1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6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5" name="Freeform 453"/>
              <p:cNvSpPr>
                <a:spLocks/>
              </p:cNvSpPr>
              <p:nvPr/>
            </p:nvSpPr>
            <p:spPr bwMode="auto">
              <a:xfrm>
                <a:off x="4464" y="2403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6" name="Freeform 454"/>
              <p:cNvSpPr>
                <a:spLocks/>
              </p:cNvSpPr>
              <p:nvPr/>
            </p:nvSpPr>
            <p:spPr bwMode="auto">
              <a:xfrm>
                <a:off x="4452" y="2409"/>
                <a:ext cx="1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6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7" name="Freeform 455"/>
              <p:cNvSpPr>
                <a:spLocks/>
              </p:cNvSpPr>
              <p:nvPr/>
            </p:nvSpPr>
            <p:spPr bwMode="auto">
              <a:xfrm>
                <a:off x="4434" y="2421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8" name="Freeform 456"/>
              <p:cNvSpPr>
                <a:spLocks/>
              </p:cNvSpPr>
              <p:nvPr/>
            </p:nvSpPr>
            <p:spPr bwMode="auto">
              <a:xfrm>
                <a:off x="4422" y="2427"/>
                <a:ext cx="1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6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09" name="Freeform 457"/>
              <p:cNvSpPr>
                <a:spLocks/>
              </p:cNvSpPr>
              <p:nvPr/>
            </p:nvSpPr>
            <p:spPr bwMode="auto">
              <a:xfrm>
                <a:off x="4404" y="2439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0" name="Freeform 458"/>
              <p:cNvSpPr>
                <a:spLocks/>
              </p:cNvSpPr>
              <p:nvPr/>
            </p:nvSpPr>
            <p:spPr bwMode="auto">
              <a:xfrm>
                <a:off x="4392" y="2451"/>
                <a:ext cx="1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6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1" name="Freeform 459"/>
              <p:cNvSpPr>
                <a:spLocks/>
              </p:cNvSpPr>
              <p:nvPr/>
            </p:nvSpPr>
            <p:spPr bwMode="auto">
              <a:xfrm>
                <a:off x="4374" y="2457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2" name="Freeform 460"/>
              <p:cNvSpPr>
                <a:spLocks/>
              </p:cNvSpPr>
              <p:nvPr/>
            </p:nvSpPr>
            <p:spPr bwMode="auto">
              <a:xfrm>
                <a:off x="4362" y="2469"/>
                <a:ext cx="1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6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3" name="Freeform 461"/>
              <p:cNvSpPr>
                <a:spLocks/>
              </p:cNvSpPr>
              <p:nvPr/>
            </p:nvSpPr>
            <p:spPr bwMode="auto">
              <a:xfrm>
                <a:off x="4344" y="2475"/>
                <a:ext cx="24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24" h="18">
                    <a:moveTo>
                      <a:pt x="6" y="18"/>
                    </a:moveTo>
                    <a:lnTo>
                      <a:pt x="6" y="18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4" name="Freeform 462"/>
              <p:cNvSpPr>
                <a:spLocks/>
              </p:cNvSpPr>
              <p:nvPr/>
            </p:nvSpPr>
            <p:spPr bwMode="auto">
              <a:xfrm>
                <a:off x="4332" y="2487"/>
                <a:ext cx="1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8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6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5" name="Freeform 463"/>
              <p:cNvSpPr>
                <a:spLocks/>
              </p:cNvSpPr>
              <p:nvPr/>
            </p:nvSpPr>
            <p:spPr bwMode="auto">
              <a:xfrm>
                <a:off x="4320" y="2493"/>
                <a:ext cx="18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6" y="18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6" name="Freeform 464"/>
              <p:cNvSpPr>
                <a:spLocks/>
              </p:cNvSpPr>
              <p:nvPr/>
            </p:nvSpPr>
            <p:spPr bwMode="auto">
              <a:xfrm>
                <a:off x="4302" y="2505"/>
                <a:ext cx="24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2" y="18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6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7" name="Freeform 465"/>
              <p:cNvSpPr>
                <a:spLocks/>
              </p:cNvSpPr>
              <p:nvPr/>
            </p:nvSpPr>
            <p:spPr bwMode="auto">
              <a:xfrm>
                <a:off x="4302" y="251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8" name="Freeform 466"/>
              <p:cNvSpPr>
                <a:spLocks/>
              </p:cNvSpPr>
              <p:nvPr/>
            </p:nvSpPr>
            <p:spPr bwMode="auto">
              <a:xfrm>
                <a:off x="4296" y="2517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19" name="Freeform 467"/>
              <p:cNvSpPr>
                <a:spLocks/>
              </p:cNvSpPr>
              <p:nvPr/>
            </p:nvSpPr>
            <p:spPr bwMode="auto">
              <a:xfrm>
                <a:off x="4296" y="2523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0" name="Freeform 468"/>
              <p:cNvSpPr>
                <a:spLocks/>
              </p:cNvSpPr>
              <p:nvPr/>
            </p:nvSpPr>
            <p:spPr bwMode="auto">
              <a:xfrm>
                <a:off x="4290" y="2523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1" name="Freeform 469"/>
              <p:cNvSpPr>
                <a:spLocks/>
              </p:cNvSpPr>
              <p:nvPr/>
            </p:nvSpPr>
            <p:spPr bwMode="auto">
              <a:xfrm>
                <a:off x="4284" y="2529"/>
                <a:ext cx="12" cy="1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2" name="Freeform 470"/>
              <p:cNvSpPr>
                <a:spLocks/>
              </p:cNvSpPr>
              <p:nvPr/>
            </p:nvSpPr>
            <p:spPr bwMode="auto">
              <a:xfrm>
                <a:off x="4284" y="2535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3" name="Freeform 471"/>
              <p:cNvSpPr>
                <a:spLocks/>
              </p:cNvSpPr>
              <p:nvPr/>
            </p:nvSpPr>
            <p:spPr bwMode="auto">
              <a:xfrm>
                <a:off x="4278" y="254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4" name="Freeform 472"/>
              <p:cNvSpPr>
                <a:spLocks/>
              </p:cNvSpPr>
              <p:nvPr/>
            </p:nvSpPr>
            <p:spPr bwMode="auto">
              <a:xfrm>
                <a:off x="4278" y="2547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5" name="Freeform 473"/>
              <p:cNvSpPr>
                <a:spLocks/>
              </p:cNvSpPr>
              <p:nvPr/>
            </p:nvSpPr>
            <p:spPr bwMode="auto">
              <a:xfrm>
                <a:off x="4278" y="2553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6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6" name="Freeform 474"/>
              <p:cNvSpPr>
                <a:spLocks/>
              </p:cNvSpPr>
              <p:nvPr/>
            </p:nvSpPr>
            <p:spPr bwMode="auto">
              <a:xfrm>
                <a:off x="4272" y="2571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7" name="Freeform 475"/>
              <p:cNvSpPr>
                <a:spLocks/>
              </p:cNvSpPr>
              <p:nvPr/>
            </p:nvSpPr>
            <p:spPr bwMode="auto">
              <a:xfrm>
                <a:off x="4272" y="258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8" name="Freeform 476"/>
              <p:cNvSpPr>
                <a:spLocks/>
              </p:cNvSpPr>
              <p:nvPr/>
            </p:nvSpPr>
            <p:spPr bwMode="auto">
              <a:xfrm>
                <a:off x="4266" y="2601"/>
                <a:ext cx="18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6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24"/>
                  </a:cxn>
                </a:cxnLst>
                <a:rect l="0" t="0" r="r" b="b"/>
                <a:pathLst>
                  <a:path w="18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29" name="Freeform 477"/>
              <p:cNvSpPr>
                <a:spLocks/>
              </p:cNvSpPr>
              <p:nvPr/>
            </p:nvSpPr>
            <p:spPr bwMode="auto">
              <a:xfrm>
                <a:off x="4266" y="261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0" name="Freeform 478"/>
              <p:cNvSpPr>
                <a:spLocks/>
              </p:cNvSpPr>
              <p:nvPr/>
            </p:nvSpPr>
            <p:spPr bwMode="auto">
              <a:xfrm>
                <a:off x="4266" y="2637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6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1" name="Freeform 479"/>
              <p:cNvSpPr>
                <a:spLocks/>
              </p:cNvSpPr>
              <p:nvPr/>
            </p:nvSpPr>
            <p:spPr bwMode="auto">
              <a:xfrm>
                <a:off x="4260" y="2655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2" name="Freeform 480"/>
              <p:cNvSpPr>
                <a:spLocks/>
              </p:cNvSpPr>
              <p:nvPr/>
            </p:nvSpPr>
            <p:spPr bwMode="auto">
              <a:xfrm>
                <a:off x="4260" y="2673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6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3" name="Freeform 481"/>
              <p:cNvSpPr>
                <a:spLocks/>
              </p:cNvSpPr>
              <p:nvPr/>
            </p:nvSpPr>
            <p:spPr bwMode="auto">
              <a:xfrm>
                <a:off x="4254" y="2691"/>
                <a:ext cx="12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2" y="30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4" name="Freeform 482"/>
              <p:cNvSpPr>
                <a:spLocks/>
              </p:cNvSpPr>
              <p:nvPr/>
            </p:nvSpPr>
            <p:spPr bwMode="auto">
              <a:xfrm>
                <a:off x="4248" y="2721"/>
                <a:ext cx="18" cy="36"/>
              </a:xfrm>
              <a:custGeom>
                <a:avLst/>
                <a:gdLst/>
                <a:ahLst/>
                <a:cxnLst>
                  <a:cxn ang="0">
                    <a:pos x="12" y="36"/>
                  </a:cxn>
                  <a:cxn ang="0">
                    <a:pos x="12" y="36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2" y="36"/>
                  </a:cxn>
                </a:cxnLst>
                <a:rect l="0" t="0" r="r" b="b"/>
                <a:pathLst>
                  <a:path w="18" h="36">
                    <a:moveTo>
                      <a:pt x="12" y="36"/>
                    </a:moveTo>
                    <a:lnTo>
                      <a:pt x="12" y="3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5" name="Freeform 483"/>
              <p:cNvSpPr>
                <a:spLocks/>
              </p:cNvSpPr>
              <p:nvPr/>
            </p:nvSpPr>
            <p:spPr bwMode="auto">
              <a:xfrm>
                <a:off x="4242" y="2757"/>
                <a:ext cx="18" cy="30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2" y="30"/>
                  </a:cxn>
                </a:cxnLst>
                <a:rect l="0" t="0" r="r" b="b"/>
                <a:pathLst>
                  <a:path w="18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6" name="Freeform 484"/>
              <p:cNvSpPr>
                <a:spLocks/>
              </p:cNvSpPr>
              <p:nvPr/>
            </p:nvSpPr>
            <p:spPr bwMode="auto">
              <a:xfrm>
                <a:off x="4236" y="2787"/>
                <a:ext cx="18" cy="36"/>
              </a:xfrm>
              <a:custGeom>
                <a:avLst/>
                <a:gdLst/>
                <a:ahLst/>
                <a:cxnLst>
                  <a:cxn ang="0">
                    <a:pos x="12" y="36"/>
                  </a:cxn>
                  <a:cxn ang="0">
                    <a:pos x="12" y="36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12" y="36"/>
                  </a:cxn>
                </a:cxnLst>
                <a:rect l="0" t="0" r="r" b="b"/>
                <a:pathLst>
                  <a:path w="18" h="36">
                    <a:moveTo>
                      <a:pt x="12" y="36"/>
                    </a:moveTo>
                    <a:lnTo>
                      <a:pt x="12" y="3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7" name="Freeform 485"/>
              <p:cNvSpPr>
                <a:spLocks/>
              </p:cNvSpPr>
              <p:nvPr/>
            </p:nvSpPr>
            <p:spPr bwMode="auto">
              <a:xfrm>
                <a:off x="4236" y="2823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8" name="Freeform 486"/>
              <p:cNvSpPr>
                <a:spLocks/>
              </p:cNvSpPr>
              <p:nvPr/>
            </p:nvSpPr>
            <p:spPr bwMode="auto">
              <a:xfrm>
                <a:off x="4236" y="2829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39" name="Freeform 487"/>
              <p:cNvSpPr>
                <a:spLocks/>
              </p:cNvSpPr>
              <p:nvPr/>
            </p:nvSpPr>
            <p:spPr bwMode="auto">
              <a:xfrm>
                <a:off x="4242" y="2835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0" name="Freeform 488"/>
              <p:cNvSpPr>
                <a:spLocks/>
              </p:cNvSpPr>
              <p:nvPr/>
            </p:nvSpPr>
            <p:spPr bwMode="auto">
              <a:xfrm>
                <a:off x="4248" y="2835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1" name="Freeform 489"/>
              <p:cNvSpPr>
                <a:spLocks/>
              </p:cNvSpPr>
              <p:nvPr/>
            </p:nvSpPr>
            <p:spPr bwMode="auto">
              <a:xfrm>
                <a:off x="4248" y="2829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2" name="Freeform 490"/>
              <p:cNvSpPr>
                <a:spLocks/>
              </p:cNvSpPr>
              <p:nvPr/>
            </p:nvSpPr>
            <p:spPr bwMode="auto">
              <a:xfrm>
                <a:off x="4266" y="2823"/>
                <a:ext cx="18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3" name="Freeform 491"/>
              <p:cNvSpPr>
                <a:spLocks/>
              </p:cNvSpPr>
              <p:nvPr/>
            </p:nvSpPr>
            <p:spPr bwMode="auto">
              <a:xfrm>
                <a:off x="4278" y="2817"/>
                <a:ext cx="18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4" name="Freeform 492"/>
              <p:cNvSpPr>
                <a:spLocks/>
              </p:cNvSpPr>
              <p:nvPr/>
            </p:nvSpPr>
            <p:spPr bwMode="auto">
              <a:xfrm>
                <a:off x="4290" y="2811"/>
                <a:ext cx="18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5" name="Freeform 493"/>
              <p:cNvSpPr>
                <a:spLocks/>
              </p:cNvSpPr>
              <p:nvPr/>
            </p:nvSpPr>
            <p:spPr bwMode="auto">
              <a:xfrm>
                <a:off x="4302" y="2805"/>
                <a:ext cx="18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6" name="Freeform 494"/>
              <p:cNvSpPr>
                <a:spLocks/>
              </p:cNvSpPr>
              <p:nvPr/>
            </p:nvSpPr>
            <p:spPr bwMode="auto">
              <a:xfrm>
                <a:off x="4320" y="2799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7" name="Freeform 495"/>
              <p:cNvSpPr>
                <a:spLocks/>
              </p:cNvSpPr>
              <p:nvPr/>
            </p:nvSpPr>
            <p:spPr bwMode="auto">
              <a:xfrm>
                <a:off x="4332" y="2793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8" name="Freeform 496"/>
              <p:cNvSpPr>
                <a:spLocks/>
              </p:cNvSpPr>
              <p:nvPr/>
            </p:nvSpPr>
            <p:spPr bwMode="auto">
              <a:xfrm>
                <a:off x="4344" y="2787"/>
                <a:ext cx="24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49" name="Freeform 497"/>
              <p:cNvSpPr>
                <a:spLocks/>
              </p:cNvSpPr>
              <p:nvPr/>
            </p:nvSpPr>
            <p:spPr bwMode="auto">
              <a:xfrm>
                <a:off x="4362" y="2775"/>
                <a:ext cx="18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0" name="Freeform 498"/>
              <p:cNvSpPr>
                <a:spLocks/>
              </p:cNvSpPr>
              <p:nvPr/>
            </p:nvSpPr>
            <p:spPr bwMode="auto">
              <a:xfrm>
                <a:off x="4374" y="2769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1" name="Freeform 499"/>
              <p:cNvSpPr>
                <a:spLocks/>
              </p:cNvSpPr>
              <p:nvPr/>
            </p:nvSpPr>
            <p:spPr bwMode="auto">
              <a:xfrm>
                <a:off x="4392" y="2763"/>
                <a:ext cx="18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2" name="Freeform 500"/>
              <p:cNvSpPr>
                <a:spLocks/>
              </p:cNvSpPr>
              <p:nvPr/>
            </p:nvSpPr>
            <p:spPr bwMode="auto">
              <a:xfrm>
                <a:off x="4404" y="2757"/>
                <a:ext cx="18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3" name="Freeform 501"/>
              <p:cNvSpPr>
                <a:spLocks/>
              </p:cNvSpPr>
              <p:nvPr/>
            </p:nvSpPr>
            <p:spPr bwMode="auto">
              <a:xfrm>
                <a:off x="4422" y="2751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4" name="Freeform 502"/>
              <p:cNvSpPr>
                <a:spLocks/>
              </p:cNvSpPr>
              <p:nvPr/>
            </p:nvSpPr>
            <p:spPr bwMode="auto">
              <a:xfrm>
                <a:off x="4434" y="2739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5" name="Freeform 503"/>
              <p:cNvSpPr>
                <a:spLocks/>
              </p:cNvSpPr>
              <p:nvPr/>
            </p:nvSpPr>
            <p:spPr bwMode="auto">
              <a:xfrm>
                <a:off x="4452" y="2733"/>
                <a:ext cx="18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6" name="Freeform 504"/>
              <p:cNvSpPr>
                <a:spLocks/>
              </p:cNvSpPr>
              <p:nvPr/>
            </p:nvSpPr>
            <p:spPr bwMode="auto">
              <a:xfrm>
                <a:off x="4464" y="2727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7" name="Freeform 505"/>
              <p:cNvSpPr>
                <a:spLocks/>
              </p:cNvSpPr>
              <p:nvPr/>
            </p:nvSpPr>
            <p:spPr bwMode="auto">
              <a:xfrm>
                <a:off x="4482" y="2721"/>
                <a:ext cx="18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8" name="Freeform 506"/>
              <p:cNvSpPr>
                <a:spLocks/>
              </p:cNvSpPr>
              <p:nvPr/>
            </p:nvSpPr>
            <p:spPr bwMode="auto">
              <a:xfrm>
                <a:off x="4500" y="2709"/>
                <a:ext cx="18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59" name="Freeform 507"/>
              <p:cNvSpPr>
                <a:spLocks/>
              </p:cNvSpPr>
              <p:nvPr/>
            </p:nvSpPr>
            <p:spPr bwMode="auto">
              <a:xfrm>
                <a:off x="4512" y="2703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0" name="Freeform 508"/>
              <p:cNvSpPr>
                <a:spLocks/>
              </p:cNvSpPr>
              <p:nvPr/>
            </p:nvSpPr>
            <p:spPr bwMode="auto">
              <a:xfrm>
                <a:off x="4530" y="2697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1" name="Freeform 509"/>
              <p:cNvSpPr>
                <a:spLocks/>
              </p:cNvSpPr>
              <p:nvPr/>
            </p:nvSpPr>
            <p:spPr bwMode="auto">
              <a:xfrm>
                <a:off x="4548" y="2691"/>
                <a:ext cx="18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2" name="Freeform 510"/>
              <p:cNvSpPr>
                <a:spLocks/>
              </p:cNvSpPr>
              <p:nvPr/>
            </p:nvSpPr>
            <p:spPr bwMode="auto">
              <a:xfrm>
                <a:off x="4560" y="2679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3" name="Freeform 511"/>
              <p:cNvSpPr>
                <a:spLocks/>
              </p:cNvSpPr>
              <p:nvPr/>
            </p:nvSpPr>
            <p:spPr bwMode="auto">
              <a:xfrm>
                <a:off x="4578" y="2673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4" name="Freeform 512"/>
              <p:cNvSpPr>
                <a:spLocks/>
              </p:cNvSpPr>
              <p:nvPr/>
            </p:nvSpPr>
            <p:spPr bwMode="auto">
              <a:xfrm>
                <a:off x="4596" y="2667"/>
                <a:ext cx="24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18" y="0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5" name="Freeform 513"/>
              <p:cNvSpPr>
                <a:spLocks/>
              </p:cNvSpPr>
              <p:nvPr/>
            </p:nvSpPr>
            <p:spPr bwMode="auto">
              <a:xfrm>
                <a:off x="4614" y="2655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6" name="Freeform 514"/>
              <p:cNvSpPr>
                <a:spLocks/>
              </p:cNvSpPr>
              <p:nvPr/>
            </p:nvSpPr>
            <p:spPr bwMode="auto">
              <a:xfrm>
                <a:off x="4632" y="2649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7" name="Freeform 515"/>
              <p:cNvSpPr>
                <a:spLocks/>
              </p:cNvSpPr>
              <p:nvPr/>
            </p:nvSpPr>
            <p:spPr bwMode="auto">
              <a:xfrm>
                <a:off x="4650" y="2637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8" name="Freeform 516"/>
              <p:cNvSpPr>
                <a:spLocks/>
              </p:cNvSpPr>
              <p:nvPr/>
            </p:nvSpPr>
            <p:spPr bwMode="auto">
              <a:xfrm>
                <a:off x="4668" y="2631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69" name="Freeform 517"/>
              <p:cNvSpPr>
                <a:spLocks/>
              </p:cNvSpPr>
              <p:nvPr/>
            </p:nvSpPr>
            <p:spPr bwMode="auto">
              <a:xfrm>
                <a:off x="4686" y="2625"/>
                <a:ext cx="18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0" name="Freeform 518"/>
              <p:cNvSpPr>
                <a:spLocks/>
              </p:cNvSpPr>
              <p:nvPr/>
            </p:nvSpPr>
            <p:spPr bwMode="auto">
              <a:xfrm>
                <a:off x="4704" y="2613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1" name="Freeform 519"/>
              <p:cNvSpPr>
                <a:spLocks/>
              </p:cNvSpPr>
              <p:nvPr/>
            </p:nvSpPr>
            <p:spPr bwMode="auto">
              <a:xfrm>
                <a:off x="4722" y="2607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2" name="Freeform 520"/>
              <p:cNvSpPr>
                <a:spLocks/>
              </p:cNvSpPr>
              <p:nvPr/>
            </p:nvSpPr>
            <p:spPr bwMode="auto">
              <a:xfrm>
                <a:off x="4740" y="2595"/>
                <a:ext cx="24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3" name="Freeform 521"/>
              <p:cNvSpPr>
                <a:spLocks/>
              </p:cNvSpPr>
              <p:nvPr/>
            </p:nvSpPr>
            <p:spPr bwMode="auto">
              <a:xfrm>
                <a:off x="4758" y="2595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4" name="Freeform 522"/>
              <p:cNvSpPr>
                <a:spLocks/>
              </p:cNvSpPr>
              <p:nvPr/>
            </p:nvSpPr>
            <p:spPr bwMode="auto">
              <a:xfrm>
                <a:off x="4758" y="2589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5" name="Freeform 523"/>
              <p:cNvSpPr>
                <a:spLocks/>
              </p:cNvSpPr>
              <p:nvPr/>
            </p:nvSpPr>
            <p:spPr bwMode="auto">
              <a:xfrm>
                <a:off x="4764" y="2583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6" name="Freeform 524"/>
              <p:cNvSpPr>
                <a:spLocks/>
              </p:cNvSpPr>
              <p:nvPr/>
            </p:nvSpPr>
            <p:spPr bwMode="auto">
              <a:xfrm>
                <a:off x="4770" y="2577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7" name="Freeform 525"/>
              <p:cNvSpPr>
                <a:spLocks/>
              </p:cNvSpPr>
              <p:nvPr/>
            </p:nvSpPr>
            <p:spPr bwMode="auto">
              <a:xfrm>
                <a:off x="4776" y="2571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8" name="Freeform 526"/>
              <p:cNvSpPr>
                <a:spLocks/>
              </p:cNvSpPr>
              <p:nvPr/>
            </p:nvSpPr>
            <p:spPr bwMode="auto">
              <a:xfrm>
                <a:off x="4776" y="2559"/>
                <a:ext cx="18" cy="1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6"/>
                  </a:cxn>
                </a:cxnLst>
                <a:rect l="0" t="0" r="r" b="b"/>
                <a:pathLst>
                  <a:path w="18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79" name="Freeform 527"/>
              <p:cNvSpPr>
                <a:spLocks/>
              </p:cNvSpPr>
              <p:nvPr/>
            </p:nvSpPr>
            <p:spPr bwMode="auto">
              <a:xfrm>
                <a:off x="4782" y="2553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0" name="Freeform 528"/>
              <p:cNvSpPr>
                <a:spLocks/>
              </p:cNvSpPr>
              <p:nvPr/>
            </p:nvSpPr>
            <p:spPr bwMode="auto">
              <a:xfrm>
                <a:off x="4788" y="2547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1" name="Freeform 529"/>
              <p:cNvSpPr>
                <a:spLocks/>
              </p:cNvSpPr>
              <p:nvPr/>
            </p:nvSpPr>
            <p:spPr bwMode="auto">
              <a:xfrm>
                <a:off x="3642" y="2817"/>
                <a:ext cx="306" cy="456"/>
              </a:xfrm>
              <a:custGeom>
                <a:avLst/>
                <a:gdLst/>
                <a:ahLst/>
                <a:cxnLst>
                  <a:cxn ang="0">
                    <a:pos x="270" y="168"/>
                  </a:cxn>
                  <a:cxn ang="0">
                    <a:pos x="282" y="180"/>
                  </a:cxn>
                  <a:cxn ang="0">
                    <a:pos x="288" y="192"/>
                  </a:cxn>
                  <a:cxn ang="0">
                    <a:pos x="294" y="204"/>
                  </a:cxn>
                  <a:cxn ang="0">
                    <a:pos x="300" y="222"/>
                  </a:cxn>
                  <a:cxn ang="0">
                    <a:pos x="300" y="234"/>
                  </a:cxn>
                  <a:cxn ang="0">
                    <a:pos x="306" y="246"/>
                  </a:cxn>
                  <a:cxn ang="0">
                    <a:pos x="306" y="258"/>
                  </a:cxn>
                  <a:cxn ang="0">
                    <a:pos x="300" y="264"/>
                  </a:cxn>
                  <a:cxn ang="0">
                    <a:pos x="294" y="270"/>
                  </a:cxn>
                  <a:cxn ang="0">
                    <a:pos x="282" y="270"/>
                  </a:cxn>
                  <a:cxn ang="0">
                    <a:pos x="276" y="276"/>
                  </a:cxn>
                  <a:cxn ang="0">
                    <a:pos x="270" y="282"/>
                  </a:cxn>
                  <a:cxn ang="0">
                    <a:pos x="258" y="288"/>
                  </a:cxn>
                  <a:cxn ang="0">
                    <a:pos x="252" y="288"/>
                  </a:cxn>
                  <a:cxn ang="0">
                    <a:pos x="240" y="294"/>
                  </a:cxn>
                  <a:cxn ang="0">
                    <a:pos x="234" y="300"/>
                  </a:cxn>
                  <a:cxn ang="0">
                    <a:pos x="228" y="306"/>
                  </a:cxn>
                  <a:cxn ang="0">
                    <a:pos x="216" y="306"/>
                  </a:cxn>
                  <a:cxn ang="0">
                    <a:pos x="210" y="312"/>
                  </a:cxn>
                  <a:cxn ang="0">
                    <a:pos x="204" y="318"/>
                  </a:cxn>
                  <a:cxn ang="0">
                    <a:pos x="192" y="318"/>
                  </a:cxn>
                  <a:cxn ang="0">
                    <a:pos x="186" y="324"/>
                  </a:cxn>
                  <a:cxn ang="0">
                    <a:pos x="180" y="330"/>
                  </a:cxn>
                  <a:cxn ang="0">
                    <a:pos x="174" y="330"/>
                  </a:cxn>
                  <a:cxn ang="0">
                    <a:pos x="180" y="348"/>
                  </a:cxn>
                  <a:cxn ang="0">
                    <a:pos x="192" y="360"/>
                  </a:cxn>
                  <a:cxn ang="0">
                    <a:pos x="204" y="378"/>
                  </a:cxn>
                  <a:cxn ang="0">
                    <a:pos x="216" y="390"/>
                  </a:cxn>
                  <a:cxn ang="0">
                    <a:pos x="228" y="408"/>
                  </a:cxn>
                  <a:cxn ang="0">
                    <a:pos x="240" y="420"/>
                  </a:cxn>
                  <a:cxn ang="0">
                    <a:pos x="252" y="438"/>
                  </a:cxn>
                  <a:cxn ang="0">
                    <a:pos x="264" y="456"/>
                  </a:cxn>
                  <a:cxn ang="0">
                    <a:pos x="0" y="336"/>
                  </a:cxn>
                  <a:cxn ang="0">
                    <a:pos x="186" y="0"/>
                  </a:cxn>
                  <a:cxn ang="0">
                    <a:pos x="150" y="204"/>
                  </a:cxn>
                  <a:cxn ang="0">
                    <a:pos x="270" y="168"/>
                  </a:cxn>
                </a:cxnLst>
                <a:rect l="0" t="0" r="r" b="b"/>
                <a:pathLst>
                  <a:path w="306" h="456">
                    <a:moveTo>
                      <a:pt x="270" y="168"/>
                    </a:moveTo>
                    <a:lnTo>
                      <a:pt x="282" y="180"/>
                    </a:lnTo>
                    <a:lnTo>
                      <a:pt x="288" y="192"/>
                    </a:lnTo>
                    <a:lnTo>
                      <a:pt x="294" y="204"/>
                    </a:lnTo>
                    <a:lnTo>
                      <a:pt x="300" y="222"/>
                    </a:lnTo>
                    <a:lnTo>
                      <a:pt x="300" y="234"/>
                    </a:lnTo>
                    <a:lnTo>
                      <a:pt x="306" y="246"/>
                    </a:lnTo>
                    <a:lnTo>
                      <a:pt x="306" y="258"/>
                    </a:lnTo>
                    <a:lnTo>
                      <a:pt x="300" y="264"/>
                    </a:lnTo>
                    <a:lnTo>
                      <a:pt x="294" y="270"/>
                    </a:lnTo>
                    <a:lnTo>
                      <a:pt x="282" y="270"/>
                    </a:lnTo>
                    <a:lnTo>
                      <a:pt x="276" y="276"/>
                    </a:lnTo>
                    <a:lnTo>
                      <a:pt x="270" y="282"/>
                    </a:lnTo>
                    <a:lnTo>
                      <a:pt x="258" y="288"/>
                    </a:lnTo>
                    <a:lnTo>
                      <a:pt x="252" y="288"/>
                    </a:lnTo>
                    <a:lnTo>
                      <a:pt x="240" y="294"/>
                    </a:lnTo>
                    <a:lnTo>
                      <a:pt x="234" y="300"/>
                    </a:lnTo>
                    <a:lnTo>
                      <a:pt x="228" y="306"/>
                    </a:lnTo>
                    <a:lnTo>
                      <a:pt x="216" y="306"/>
                    </a:lnTo>
                    <a:lnTo>
                      <a:pt x="210" y="312"/>
                    </a:lnTo>
                    <a:lnTo>
                      <a:pt x="204" y="318"/>
                    </a:lnTo>
                    <a:lnTo>
                      <a:pt x="192" y="318"/>
                    </a:lnTo>
                    <a:lnTo>
                      <a:pt x="186" y="324"/>
                    </a:lnTo>
                    <a:lnTo>
                      <a:pt x="180" y="330"/>
                    </a:lnTo>
                    <a:lnTo>
                      <a:pt x="174" y="330"/>
                    </a:lnTo>
                    <a:lnTo>
                      <a:pt x="180" y="348"/>
                    </a:lnTo>
                    <a:lnTo>
                      <a:pt x="192" y="360"/>
                    </a:lnTo>
                    <a:lnTo>
                      <a:pt x="204" y="378"/>
                    </a:lnTo>
                    <a:lnTo>
                      <a:pt x="216" y="390"/>
                    </a:lnTo>
                    <a:lnTo>
                      <a:pt x="228" y="408"/>
                    </a:lnTo>
                    <a:lnTo>
                      <a:pt x="240" y="420"/>
                    </a:lnTo>
                    <a:lnTo>
                      <a:pt x="252" y="438"/>
                    </a:lnTo>
                    <a:lnTo>
                      <a:pt x="264" y="456"/>
                    </a:lnTo>
                    <a:lnTo>
                      <a:pt x="0" y="336"/>
                    </a:lnTo>
                    <a:lnTo>
                      <a:pt x="186" y="0"/>
                    </a:lnTo>
                    <a:lnTo>
                      <a:pt x="150" y="204"/>
                    </a:lnTo>
                    <a:lnTo>
                      <a:pt x="270" y="1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2" name="Freeform 530"/>
              <p:cNvSpPr>
                <a:spLocks/>
              </p:cNvSpPr>
              <p:nvPr/>
            </p:nvSpPr>
            <p:spPr bwMode="auto">
              <a:xfrm>
                <a:off x="3912" y="2985"/>
                <a:ext cx="12" cy="18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12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3" name="Freeform 531"/>
              <p:cNvSpPr>
                <a:spLocks/>
              </p:cNvSpPr>
              <p:nvPr/>
            </p:nvSpPr>
            <p:spPr bwMode="auto">
              <a:xfrm>
                <a:off x="3918" y="2997"/>
                <a:ext cx="18" cy="12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6"/>
                  </a:cxn>
                  <a:cxn ang="0">
                    <a:pos x="18" y="12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4" name="Freeform 532"/>
              <p:cNvSpPr>
                <a:spLocks/>
              </p:cNvSpPr>
              <p:nvPr/>
            </p:nvSpPr>
            <p:spPr bwMode="auto">
              <a:xfrm>
                <a:off x="3924" y="3009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5" name="Freeform 533"/>
              <p:cNvSpPr>
                <a:spLocks/>
              </p:cNvSpPr>
              <p:nvPr/>
            </p:nvSpPr>
            <p:spPr bwMode="auto">
              <a:xfrm>
                <a:off x="3930" y="3021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6" name="Freeform 534"/>
              <p:cNvSpPr>
                <a:spLocks/>
              </p:cNvSpPr>
              <p:nvPr/>
            </p:nvSpPr>
            <p:spPr bwMode="auto">
              <a:xfrm>
                <a:off x="3936" y="3033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7" name="Freeform 535"/>
              <p:cNvSpPr>
                <a:spLocks/>
              </p:cNvSpPr>
              <p:nvPr/>
            </p:nvSpPr>
            <p:spPr bwMode="auto">
              <a:xfrm>
                <a:off x="3942" y="3051"/>
                <a:ext cx="12" cy="1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8" name="Freeform 536"/>
              <p:cNvSpPr>
                <a:spLocks/>
              </p:cNvSpPr>
              <p:nvPr/>
            </p:nvSpPr>
            <p:spPr bwMode="auto">
              <a:xfrm>
                <a:off x="3942" y="3063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89" name="Freeform 537"/>
              <p:cNvSpPr>
                <a:spLocks/>
              </p:cNvSpPr>
              <p:nvPr/>
            </p:nvSpPr>
            <p:spPr bwMode="auto">
              <a:xfrm>
                <a:off x="3936" y="306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0" name="Freeform 538"/>
              <p:cNvSpPr>
                <a:spLocks/>
              </p:cNvSpPr>
              <p:nvPr/>
            </p:nvSpPr>
            <p:spPr bwMode="auto">
              <a:xfrm>
                <a:off x="3936" y="3075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1" name="Freeform 539"/>
              <p:cNvSpPr>
                <a:spLocks/>
              </p:cNvSpPr>
              <p:nvPr/>
            </p:nvSpPr>
            <p:spPr bwMode="auto">
              <a:xfrm>
                <a:off x="3924" y="308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2" name="Freeform 540"/>
              <p:cNvSpPr>
                <a:spLocks/>
              </p:cNvSpPr>
              <p:nvPr/>
            </p:nvSpPr>
            <p:spPr bwMode="auto">
              <a:xfrm>
                <a:off x="3918" y="3087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3" name="Freeform 541"/>
              <p:cNvSpPr>
                <a:spLocks/>
              </p:cNvSpPr>
              <p:nvPr/>
            </p:nvSpPr>
            <p:spPr bwMode="auto">
              <a:xfrm>
                <a:off x="3906" y="3093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4" name="Freeform 542"/>
              <p:cNvSpPr>
                <a:spLocks/>
              </p:cNvSpPr>
              <p:nvPr/>
            </p:nvSpPr>
            <p:spPr bwMode="auto">
              <a:xfrm>
                <a:off x="3900" y="3093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5" name="Freeform 543"/>
              <p:cNvSpPr>
                <a:spLocks/>
              </p:cNvSpPr>
              <p:nvPr/>
            </p:nvSpPr>
            <p:spPr bwMode="auto">
              <a:xfrm>
                <a:off x="3888" y="3099"/>
                <a:ext cx="18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8" h="12">
                    <a:moveTo>
                      <a:pt x="6" y="12"/>
                    </a:moveTo>
                    <a:lnTo>
                      <a:pt x="6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6" name="Freeform 544"/>
              <p:cNvSpPr>
                <a:spLocks/>
              </p:cNvSpPr>
              <p:nvPr/>
            </p:nvSpPr>
            <p:spPr bwMode="auto">
              <a:xfrm>
                <a:off x="3882" y="3105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7" name="Freeform 545"/>
              <p:cNvSpPr>
                <a:spLocks/>
              </p:cNvSpPr>
              <p:nvPr/>
            </p:nvSpPr>
            <p:spPr bwMode="auto">
              <a:xfrm>
                <a:off x="3876" y="3105"/>
                <a:ext cx="12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2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8" name="Freeform 546"/>
              <p:cNvSpPr>
                <a:spLocks/>
              </p:cNvSpPr>
              <p:nvPr/>
            </p:nvSpPr>
            <p:spPr bwMode="auto">
              <a:xfrm>
                <a:off x="3864" y="311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099" name="Freeform 547"/>
              <p:cNvSpPr>
                <a:spLocks/>
              </p:cNvSpPr>
              <p:nvPr/>
            </p:nvSpPr>
            <p:spPr bwMode="auto">
              <a:xfrm>
                <a:off x="3858" y="3117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0" name="Freeform 548"/>
              <p:cNvSpPr>
                <a:spLocks/>
              </p:cNvSpPr>
              <p:nvPr/>
            </p:nvSpPr>
            <p:spPr bwMode="auto">
              <a:xfrm>
                <a:off x="3852" y="3123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1" name="Freeform 549"/>
              <p:cNvSpPr>
                <a:spLocks/>
              </p:cNvSpPr>
              <p:nvPr/>
            </p:nvSpPr>
            <p:spPr bwMode="auto">
              <a:xfrm>
                <a:off x="3840" y="3123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2" name="Freeform 550"/>
              <p:cNvSpPr>
                <a:spLocks/>
              </p:cNvSpPr>
              <p:nvPr/>
            </p:nvSpPr>
            <p:spPr bwMode="auto">
              <a:xfrm>
                <a:off x="3834" y="3129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3" name="Freeform 551"/>
              <p:cNvSpPr>
                <a:spLocks/>
              </p:cNvSpPr>
              <p:nvPr/>
            </p:nvSpPr>
            <p:spPr bwMode="auto">
              <a:xfrm>
                <a:off x="3828" y="3135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4" name="Freeform 552"/>
              <p:cNvSpPr>
                <a:spLocks/>
              </p:cNvSpPr>
              <p:nvPr/>
            </p:nvSpPr>
            <p:spPr bwMode="auto">
              <a:xfrm>
                <a:off x="3816" y="3135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5" name="Freeform 553"/>
              <p:cNvSpPr>
                <a:spLocks/>
              </p:cNvSpPr>
              <p:nvPr/>
            </p:nvSpPr>
            <p:spPr bwMode="auto">
              <a:xfrm>
                <a:off x="3804" y="3141"/>
                <a:ext cx="18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2" y="6"/>
                  </a:cxn>
                </a:cxnLst>
                <a:rect l="0" t="0" r="r" b="b"/>
                <a:pathLst>
                  <a:path w="18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6" name="Freeform 554"/>
              <p:cNvSpPr>
                <a:spLocks/>
              </p:cNvSpPr>
              <p:nvPr/>
            </p:nvSpPr>
            <p:spPr bwMode="auto">
              <a:xfrm>
                <a:off x="3810" y="3147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7" name="Freeform 555"/>
              <p:cNvSpPr>
                <a:spLocks/>
              </p:cNvSpPr>
              <p:nvPr/>
            </p:nvSpPr>
            <p:spPr bwMode="auto">
              <a:xfrm>
                <a:off x="3822" y="3159"/>
                <a:ext cx="18" cy="24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18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8" name="Freeform 556"/>
              <p:cNvSpPr>
                <a:spLocks/>
              </p:cNvSpPr>
              <p:nvPr/>
            </p:nvSpPr>
            <p:spPr bwMode="auto">
              <a:xfrm>
                <a:off x="3834" y="3177"/>
                <a:ext cx="18" cy="18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8" y="12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09" name="Freeform 557"/>
              <p:cNvSpPr>
                <a:spLocks/>
              </p:cNvSpPr>
              <p:nvPr/>
            </p:nvSpPr>
            <p:spPr bwMode="auto">
              <a:xfrm>
                <a:off x="3840" y="318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0" name="Freeform 558"/>
              <p:cNvSpPr>
                <a:spLocks/>
              </p:cNvSpPr>
              <p:nvPr/>
            </p:nvSpPr>
            <p:spPr bwMode="auto">
              <a:xfrm>
                <a:off x="3852" y="3207"/>
                <a:ext cx="24" cy="18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1" name="Freeform 559"/>
              <p:cNvSpPr>
                <a:spLocks/>
              </p:cNvSpPr>
              <p:nvPr/>
            </p:nvSpPr>
            <p:spPr bwMode="auto">
              <a:xfrm>
                <a:off x="3864" y="3219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2" name="Freeform 560"/>
              <p:cNvSpPr>
                <a:spLocks/>
              </p:cNvSpPr>
              <p:nvPr/>
            </p:nvSpPr>
            <p:spPr bwMode="auto">
              <a:xfrm>
                <a:off x="3876" y="3237"/>
                <a:ext cx="24" cy="24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4" y="18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3" name="Freeform 561"/>
              <p:cNvSpPr>
                <a:spLocks/>
              </p:cNvSpPr>
              <p:nvPr/>
            </p:nvSpPr>
            <p:spPr bwMode="auto">
              <a:xfrm>
                <a:off x="3888" y="3255"/>
                <a:ext cx="36" cy="3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18" y="12"/>
                  </a:cxn>
                  <a:cxn ang="0">
                    <a:pos x="18" y="18"/>
                  </a:cxn>
                  <a:cxn ang="0">
                    <a:pos x="36" y="30"/>
                  </a:cxn>
                  <a:cxn ang="0">
                    <a:pos x="24" y="12"/>
                  </a:cxn>
                  <a:cxn ang="0">
                    <a:pos x="18" y="18"/>
                  </a:cxn>
                </a:cxnLst>
                <a:rect l="0" t="0" r="r" b="b"/>
                <a:pathLst>
                  <a:path w="36" h="30">
                    <a:moveTo>
                      <a:pt x="18" y="18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36" y="30"/>
                    </a:lnTo>
                    <a:lnTo>
                      <a:pt x="24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4" name="Freeform 562"/>
              <p:cNvSpPr>
                <a:spLocks/>
              </p:cNvSpPr>
              <p:nvPr/>
            </p:nvSpPr>
            <p:spPr bwMode="auto">
              <a:xfrm>
                <a:off x="3636" y="3147"/>
                <a:ext cx="270" cy="1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2"/>
                  </a:cxn>
                  <a:cxn ang="0">
                    <a:pos x="270" y="126"/>
                  </a:cxn>
                  <a:cxn ang="0">
                    <a:pos x="270" y="120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6"/>
                  </a:cxn>
                </a:cxnLst>
                <a:rect l="0" t="0" r="r" b="b"/>
                <a:pathLst>
                  <a:path w="270" h="126">
                    <a:moveTo>
                      <a:pt x="0" y="6"/>
                    </a:moveTo>
                    <a:lnTo>
                      <a:pt x="0" y="12"/>
                    </a:lnTo>
                    <a:lnTo>
                      <a:pt x="270" y="126"/>
                    </a:lnTo>
                    <a:lnTo>
                      <a:pt x="270" y="12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5" name="Freeform 563"/>
              <p:cNvSpPr>
                <a:spLocks/>
              </p:cNvSpPr>
              <p:nvPr/>
            </p:nvSpPr>
            <p:spPr bwMode="auto">
              <a:xfrm>
                <a:off x="3636" y="2793"/>
                <a:ext cx="204" cy="360"/>
              </a:xfrm>
              <a:custGeom>
                <a:avLst/>
                <a:gdLst/>
                <a:ahLst/>
                <a:cxnLst>
                  <a:cxn ang="0">
                    <a:pos x="198" y="30"/>
                  </a:cxn>
                  <a:cxn ang="0">
                    <a:pos x="186" y="24"/>
                  </a:cxn>
                  <a:cxn ang="0">
                    <a:pos x="0" y="360"/>
                  </a:cxn>
                  <a:cxn ang="0">
                    <a:pos x="6" y="360"/>
                  </a:cxn>
                  <a:cxn ang="0">
                    <a:pos x="198" y="30"/>
                  </a:cxn>
                  <a:cxn ang="0">
                    <a:pos x="186" y="24"/>
                  </a:cxn>
                  <a:cxn ang="0">
                    <a:pos x="198" y="30"/>
                  </a:cxn>
                  <a:cxn ang="0">
                    <a:pos x="204" y="0"/>
                  </a:cxn>
                  <a:cxn ang="0">
                    <a:pos x="186" y="24"/>
                  </a:cxn>
                  <a:cxn ang="0">
                    <a:pos x="198" y="30"/>
                  </a:cxn>
                </a:cxnLst>
                <a:rect l="0" t="0" r="r" b="b"/>
                <a:pathLst>
                  <a:path w="204" h="360">
                    <a:moveTo>
                      <a:pt x="198" y="30"/>
                    </a:moveTo>
                    <a:lnTo>
                      <a:pt x="186" y="24"/>
                    </a:lnTo>
                    <a:lnTo>
                      <a:pt x="0" y="360"/>
                    </a:lnTo>
                    <a:lnTo>
                      <a:pt x="6" y="360"/>
                    </a:lnTo>
                    <a:lnTo>
                      <a:pt x="198" y="30"/>
                    </a:lnTo>
                    <a:lnTo>
                      <a:pt x="186" y="24"/>
                    </a:lnTo>
                    <a:lnTo>
                      <a:pt x="198" y="30"/>
                    </a:lnTo>
                    <a:lnTo>
                      <a:pt x="204" y="0"/>
                    </a:lnTo>
                    <a:lnTo>
                      <a:pt x="186" y="24"/>
                    </a:ln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6" name="Freeform 564"/>
              <p:cNvSpPr>
                <a:spLocks/>
              </p:cNvSpPr>
              <p:nvPr/>
            </p:nvSpPr>
            <p:spPr bwMode="auto">
              <a:xfrm>
                <a:off x="3786" y="2817"/>
                <a:ext cx="48" cy="210"/>
              </a:xfrm>
              <a:custGeom>
                <a:avLst/>
                <a:gdLst/>
                <a:ahLst/>
                <a:cxnLst>
                  <a:cxn ang="0">
                    <a:pos x="6" y="198"/>
                  </a:cxn>
                  <a:cxn ang="0">
                    <a:pos x="12" y="204"/>
                  </a:cxn>
                  <a:cxn ang="0">
                    <a:pos x="48" y="6"/>
                  </a:cxn>
                  <a:cxn ang="0">
                    <a:pos x="36" y="0"/>
                  </a:cxn>
                  <a:cxn ang="0">
                    <a:pos x="0" y="204"/>
                  </a:cxn>
                  <a:cxn ang="0">
                    <a:pos x="6" y="210"/>
                  </a:cxn>
                  <a:cxn ang="0">
                    <a:pos x="0" y="204"/>
                  </a:cxn>
                  <a:cxn ang="0">
                    <a:pos x="0" y="210"/>
                  </a:cxn>
                  <a:cxn ang="0">
                    <a:pos x="6" y="210"/>
                  </a:cxn>
                  <a:cxn ang="0">
                    <a:pos x="6" y="198"/>
                  </a:cxn>
                </a:cxnLst>
                <a:rect l="0" t="0" r="r" b="b"/>
                <a:pathLst>
                  <a:path w="48" h="210">
                    <a:moveTo>
                      <a:pt x="6" y="198"/>
                    </a:moveTo>
                    <a:lnTo>
                      <a:pt x="12" y="20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1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7" name="Freeform 565"/>
              <p:cNvSpPr>
                <a:spLocks/>
              </p:cNvSpPr>
              <p:nvPr/>
            </p:nvSpPr>
            <p:spPr bwMode="auto">
              <a:xfrm>
                <a:off x="3792" y="2979"/>
                <a:ext cx="126" cy="48"/>
              </a:xfrm>
              <a:custGeom>
                <a:avLst/>
                <a:gdLst/>
                <a:ahLst/>
                <a:cxnLst>
                  <a:cxn ang="0">
                    <a:pos x="126" y="6"/>
                  </a:cxn>
                  <a:cxn ang="0">
                    <a:pos x="120" y="6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120" y="12"/>
                  </a:cxn>
                  <a:cxn ang="0">
                    <a:pos x="120" y="12"/>
                  </a:cxn>
                  <a:cxn ang="0">
                    <a:pos x="126" y="6"/>
                  </a:cxn>
                  <a:cxn ang="0">
                    <a:pos x="120" y="0"/>
                  </a:cxn>
                  <a:cxn ang="0">
                    <a:pos x="120" y="6"/>
                  </a:cxn>
                  <a:cxn ang="0">
                    <a:pos x="126" y="6"/>
                  </a:cxn>
                </a:cxnLst>
                <a:rect l="0" t="0" r="r" b="b"/>
                <a:pathLst>
                  <a:path w="126" h="48">
                    <a:moveTo>
                      <a:pt x="126" y="6"/>
                    </a:moveTo>
                    <a:lnTo>
                      <a:pt x="120" y="6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20" y="6"/>
                    </a:lnTo>
                    <a:lnTo>
                      <a:pt x="12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8" name="Freeform 566"/>
              <p:cNvSpPr>
                <a:spLocks/>
              </p:cNvSpPr>
              <p:nvPr/>
            </p:nvSpPr>
            <p:spPr bwMode="auto">
              <a:xfrm>
                <a:off x="3726" y="3039"/>
                <a:ext cx="66" cy="108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2" y="12"/>
                  </a:cxn>
                  <a:cxn ang="0">
                    <a:pos x="36" y="18"/>
                  </a:cxn>
                  <a:cxn ang="0">
                    <a:pos x="30" y="30"/>
                  </a:cxn>
                  <a:cxn ang="0">
                    <a:pos x="24" y="42"/>
                  </a:cxn>
                  <a:cxn ang="0">
                    <a:pos x="18" y="54"/>
                  </a:cxn>
                  <a:cxn ang="0">
                    <a:pos x="12" y="60"/>
                  </a:cxn>
                  <a:cxn ang="0">
                    <a:pos x="6" y="72"/>
                  </a:cxn>
                  <a:cxn ang="0">
                    <a:pos x="0" y="84"/>
                  </a:cxn>
                  <a:cxn ang="0">
                    <a:pos x="6" y="84"/>
                  </a:cxn>
                  <a:cxn ang="0">
                    <a:pos x="18" y="90"/>
                  </a:cxn>
                  <a:cxn ang="0">
                    <a:pos x="24" y="90"/>
                  </a:cxn>
                  <a:cxn ang="0">
                    <a:pos x="30" y="96"/>
                  </a:cxn>
                  <a:cxn ang="0">
                    <a:pos x="42" y="102"/>
                  </a:cxn>
                  <a:cxn ang="0">
                    <a:pos x="48" y="102"/>
                  </a:cxn>
                  <a:cxn ang="0">
                    <a:pos x="54" y="108"/>
                  </a:cxn>
                  <a:cxn ang="0">
                    <a:pos x="66" y="108"/>
                  </a:cxn>
                </a:cxnLst>
                <a:rect l="0" t="0" r="r" b="b"/>
                <a:pathLst>
                  <a:path w="66" h="108">
                    <a:moveTo>
                      <a:pt x="48" y="0"/>
                    </a:move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18" y="54"/>
                    </a:lnTo>
                    <a:lnTo>
                      <a:pt x="12" y="60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30" y="96"/>
                    </a:lnTo>
                    <a:lnTo>
                      <a:pt x="42" y="102"/>
                    </a:lnTo>
                    <a:lnTo>
                      <a:pt x="48" y="102"/>
                    </a:lnTo>
                    <a:lnTo>
                      <a:pt x="54" y="108"/>
                    </a:lnTo>
                    <a:lnTo>
                      <a:pt x="66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19" name="Freeform 567"/>
              <p:cNvSpPr>
                <a:spLocks/>
              </p:cNvSpPr>
              <p:nvPr/>
            </p:nvSpPr>
            <p:spPr bwMode="auto">
              <a:xfrm>
                <a:off x="4728" y="2577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0" name="Freeform 568"/>
              <p:cNvSpPr>
                <a:spLocks/>
              </p:cNvSpPr>
              <p:nvPr/>
            </p:nvSpPr>
            <p:spPr bwMode="auto">
              <a:xfrm>
                <a:off x="4734" y="2553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1" name="Freeform 569"/>
              <p:cNvSpPr>
                <a:spLocks/>
              </p:cNvSpPr>
              <p:nvPr/>
            </p:nvSpPr>
            <p:spPr bwMode="auto">
              <a:xfrm>
                <a:off x="4734" y="2529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2" name="Freeform 570"/>
              <p:cNvSpPr>
                <a:spLocks/>
              </p:cNvSpPr>
              <p:nvPr/>
            </p:nvSpPr>
            <p:spPr bwMode="auto">
              <a:xfrm>
                <a:off x="4740" y="2505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3" name="Freeform 571"/>
              <p:cNvSpPr>
                <a:spLocks/>
              </p:cNvSpPr>
              <p:nvPr/>
            </p:nvSpPr>
            <p:spPr bwMode="auto">
              <a:xfrm>
                <a:off x="4746" y="2481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4" name="Freeform 572"/>
              <p:cNvSpPr>
                <a:spLocks/>
              </p:cNvSpPr>
              <p:nvPr/>
            </p:nvSpPr>
            <p:spPr bwMode="auto">
              <a:xfrm>
                <a:off x="4752" y="2457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5" name="Freeform 573"/>
              <p:cNvSpPr>
                <a:spLocks/>
              </p:cNvSpPr>
              <p:nvPr/>
            </p:nvSpPr>
            <p:spPr bwMode="auto">
              <a:xfrm>
                <a:off x="4758" y="2433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6" name="Freeform 574"/>
              <p:cNvSpPr>
                <a:spLocks/>
              </p:cNvSpPr>
              <p:nvPr/>
            </p:nvSpPr>
            <p:spPr bwMode="auto">
              <a:xfrm>
                <a:off x="4764" y="2409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7" name="Freeform 575"/>
              <p:cNvSpPr>
                <a:spLocks/>
              </p:cNvSpPr>
              <p:nvPr/>
            </p:nvSpPr>
            <p:spPr bwMode="auto">
              <a:xfrm>
                <a:off x="4770" y="2385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8" name="Freeform 576"/>
              <p:cNvSpPr>
                <a:spLocks/>
              </p:cNvSpPr>
              <p:nvPr/>
            </p:nvSpPr>
            <p:spPr bwMode="auto">
              <a:xfrm>
                <a:off x="4770" y="2355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29" name="Freeform 577"/>
              <p:cNvSpPr>
                <a:spLocks/>
              </p:cNvSpPr>
              <p:nvPr/>
            </p:nvSpPr>
            <p:spPr bwMode="auto">
              <a:xfrm>
                <a:off x="4776" y="2331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0" name="Freeform 578"/>
              <p:cNvSpPr>
                <a:spLocks/>
              </p:cNvSpPr>
              <p:nvPr/>
            </p:nvSpPr>
            <p:spPr bwMode="auto">
              <a:xfrm>
                <a:off x="4782" y="2307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1" name="Freeform 579"/>
              <p:cNvSpPr>
                <a:spLocks/>
              </p:cNvSpPr>
              <p:nvPr/>
            </p:nvSpPr>
            <p:spPr bwMode="auto">
              <a:xfrm>
                <a:off x="4788" y="2283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2" name="Freeform 580"/>
              <p:cNvSpPr>
                <a:spLocks/>
              </p:cNvSpPr>
              <p:nvPr/>
            </p:nvSpPr>
            <p:spPr bwMode="auto">
              <a:xfrm>
                <a:off x="4794" y="2253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3" name="Freeform 581"/>
              <p:cNvSpPr>
                <a:spLocks/>
              </p:cNvSpPr>
              <p:nvPr/>
            </p:nvSpPr>
            <p:spPr bwMode="auto">
              <a:xfrm>
                <a:off x="4800" y="2229"/>
                <a:ext cx="18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</a:cxnLst>
                <a:rect l="0" t="0" r="r" b="b"/>
                <a:pathLst>
                  <a:path w="18" h="30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4" name="Freeform 582"/>
              <p:cNvSpPr>
                <a:spLocks/>
              </p:cNvSpPr>
              <p:nvPr/>
            </p:nvSpPr>
            <p:spPr bwMode="auto">
              <a:xfrm>
                <a:off x="4806" y="2205"/>
                <a:ext cx="18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30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30">
                    <a:moveTo>
                      <a:pt x="12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5" name="Freeform 583"/>
              <p:cNvSpPr>
                <a:spLocks/>
              </p:cNvSpPr>
              <p:nvPr/>
            </p:nvSpPr>
            <p:spPr bwMode="auto">
              <a:xfrm>
                <a:off x="4656" y="2613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6" name="Freeform 584"/>
              <p:cNvSpPr>
                <a:spLocks/>
              </p:cNvSpPr>
              <p:nvPr/>
            </p:nvSpPr>
            <p:spPr bwMode="auto">
              <a:xfrm>
                <a:off x="4662" y="2589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7" name="Freeform 585"/>
              <p:cNvSpPr>
                <a:spLocks/>
              </p:cNvSpPr>
              <p:nvPr/>
            </p:nvSpPr>
            <p:spPr bwMode="auto">
              <a:xfrm>
                <a:off x="4668" y="2565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8" name="Freeform 586"/>
              <p:cNvSpPr>
                <a:spLocks/>
              </p:cNvSpPr>
              <p:nvPr/>
            </p:nvSpPr>
            <p:spPr bwMode="auto">
              <a:xfrm>
                <a:off x="4674" y="2541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39" name="Freeform 587"/>
              <p:cNvSpPr>
                <a:spLocks/>
              </p:cNvSpPr>
              <p:nvPr/>
            </p:nvSpPr>
            <p:spPr bwMode="auto">
              <a:xfrm>
                <a:off x="4680" y="2517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0" name="Freeform 588"/>
              <p:cNvSpPr>
                <a:spLocks/>
              </p:cNvSpPr>
              <p:nvPr/>
            </p:nvSpPr>
            <p:spPr bwMode="auto">
              <a:xfrm>
                <a:off x="4680" y="2493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1" name="Freeform 589"/>
              <p:cNvSpPr>
                <a:spLocks/>
              </p:cNvSpPr>
              <p:nvPr/>
            </p:nvSpPr>
            <p:spPr bwMode="auto">
              <a:xfrm>
                <a:off x="4686" y="2469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2" name="Freeform 590"/>
              <p:cNvSpPr>
                <a:spLocks/>
              </p:cNvSpPr>
              <p:nvPr/>
            </p:nvSpPr>
            <p:spPr bwMode="auto">
              <a:xfrm>
                <a:off x="4692" y="2445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3" name="Freeform 591"/>
              <p:cNvSpPr>
                <a:spLocks/>
              </p:cNvSpPr>
              <p:nvPr/>
            </p:nvSpPr>
            <p:spPr bwMode="auto">
              <a:xfrm>
                <a:off x="4698" y="2421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4" name="Freeform 592"/>
              <p:cNvSpPr>
                <a:spLocks/>
              </p:cNvSpPr>
              <p:nvPr/>
            </p:nvSpPr>
            <p:spPr bwMode="auto">
              <a:xfrm>
                <a:off x="4704" y="2397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5" name="Freeform 593"/>
              <p:cNvSpPr>
                <a:spLocks/>
              </p:cNvSpPr>
              <p:nvPr/>
            </p:nvSpPr>
            <p:spPr bwMode="auto">
              <a:xfrm>
                <a:off x="4704" y="2373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6" name="Freeform 594"/>
              <p:cNvSpPr>
                <a:spLocks/>
              </p:cNvSpPr>
              <p:nvPr/>
            </p:nvSpPr>
            <p:spPr bwMode="auto">
              <a:xfrm>
                <a:off x="4710" y="2349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7" name="Freeform 595"/>
              <p:cNvSpPr>
                <a:spLocks/>
              </p:cNvSpPr>
              <p:nvPr/>
            </p:nvSpPr>
            <p:spPr bwMode="auto">
              <a:xfrm>
                <a:off x="4716" y="2325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8" name="Freeform 596"/>
              <p:cNvSpPr>
                <a:spLocks/>
              </p:cNvSpPr>
              <p:nvPr/>
            </p:nvSpPr>
            <p:spPr bwMode="auto">
              <a:xfrm>
                <a:off x="4722" y="2301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49" name="Freeform 597"/>
              <p:cNvSpPr>
                <a:spLocks/>
              </p:cNvSpPr>
              <p:nvPr/>
            </p:nvSpPr>
            <p:spPr bwMode="auto">
              <a:xfrm>
                <a:off x="4728" y="2277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0" name="Freeform 598"/>
              <p:cNvSpPr>
                <a:spLocks/>
              </p:cNvSpPr>
              <p:nvPr/>
            </p:nvSpPr>
            <p:spPr bwMode="auto">
              <a:xfrm>
                <a:off x="4734" y="2253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1" name="Freeform 599"/>
              <p:cNvSpPr>
                <a:spLocks/>
              </p:cNvSpPr>
              <p:nvPr/>
            </p:nvSpPr>
            <p:spPr bwMode="auto">
              <a:xfrm>
                <a:off x="4596" y="2643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2" name="Freeform 600"/>
              <p:cNvSpPr>
                <a:spLocks/>
              </p:cNvSpPr>
              <p:nvPr/>
            </p:nvSpPr>
            <p:spPr bwMode="auto">
              <a:xfrm>
                <a:off x="4602" y="2619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3" name="Freeform 601"/>
              <p:cNvSpPr>
                <a:spLocks/>
              </p:cNvSpPr>
              <p:nvPr/>
            </p:nvSpPr>
            <p:spPr bwMode="auto">
              <a:xfrm>
                <a:off x="4608" y="2595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4" name="Freeform 602"/>
              <p:cNvSpPr>
                <a:spLocks/>
              </p:cNvSpPr>
              <p:nvPr/>
            </p:nvSpPr>
            <p:spPr bwMode="auto">
              <a:xfrm>
                <a:off x="4608" y="2571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5" name="Freeform 603"/>
              <p:cNvSpPr>
                <a:spLocks/>
              </p:cNvSpPr>
              <p:nvPr/>
            </p:nvSpPr>
            <p:spPr bwMode="auto">
              <a:xfrm>
                <a:off x="4614" y="2553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6" name="Freeform 604"/>
              <p:cNvSpPr>
                <a:spLocks/>
              </p:cNvSpPr>
              <p:nvPr/>
            </p:nvSpPr>
            <p:spPr bwMode="auto">
              <a:xfrm>
                <a:off x="4620" y="2529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7" name="Freeform 605"/>
              <p:cNvSpPr>
                <a:spLocks/>
              </p:cNvSpPr>
              <p:nvPr/>
            </p:nvSpPr>
            <p:spPr bwMode="auto">
              <a:xfrm>
                <a:off x="4620" y="2505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8" name="Freeform 606"/>
              <p:cNvSpPr>
                <a:spLocks/>
              </p:cNvSpPr>
              <p:nvPr/>
            </p:nvSpPr>
            <p:spPr bwMode="auto">
              <a:xfrm>
                <a:off x="4626" y="2481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59" name="Freeform 607"/>
              <p:cNvSpPr>
                <a:spLocks/>
              </p:cNvSpPr>
              <p:nvPr/>
            </p:nvSpPr>
            <p:spPr bwMode="auto">
              <a:xfrm>
                <a:off x="4632" y="2457"/>
                <a:ext cx="12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0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60" name="Freeform 608"/>
              <p:cNvSpPr>
                <a:spLocks/>
              </p:cNvSpPr>
              <p:nvPr/>
            </p:nvSpPr>
            <p:spPr bwMode="auto">
              <a:xfrm>
                <a:off x="4638" y="2439"/>
                <a:ext cx="1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61" name="Freeform 609"/>
              <p:cNvSpPr>
                <a:spLocks/>
              </p:cNvSpPr>
              <p:nvPr/>
            </p:nvSpPr>
            <p:spPr bwMode="auto">
              <a:xfrm>
                <a:off x="4638" y="2415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0162" name="Freeform 610"/>
              <p:cNvSpPr>
                <a:spLocks/>
              </p:cNvSpPr>
              <p:nvPr/>
            </p:nvSpPr>
            <p:spPr bwMode="auto">
              <a:xfrm>
                <a:off x="4644" y="2391"/>
                <a:ext cx="18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3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60163" name="Freeform 611"/>
            <p:cNvSpPr>
              <a:spLocks/>
            </p:cNvSpPr>
            <p:nvPr/>
          </p:nvSpPr>
          <p:spPr bwMode="auto">
            <a:xfrm>
              <a:off x="4650" y="2367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64" name="Freeform 612"/>
            <p:cNvSpPr>
              <a:spLocks/>
            </p:cNvSpPr>
            <p:nvPr/>
          </p:nvSpPr>
          <p:spPr bwMode="auto">
            <a:xfrm>
              <a:off x="4656" y="2343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65" name="Freeform 613"/>
            <p:cNvSpPr>
              <a:spLocks/>
            </p:cNvSpPr>
            <p:nvPr/>
          </p:nvSpPr>
          <p:spPr bwMode="auto">
            <a:xfrm>
              <a:off x="4662" y="2319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66" name="Freeform 614"/>
            <p:cNvSpPr>
              <a:spLocks/>
            </p:cNvSpPr>
            <p:nvPr/>
          </p:nvSpPr>
          <p:spPr bwMode="auto">
            <a:xfrm>
              <a:off x="4662" y="2295"/>
              <a:ext cx="18" cy="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2" y="0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67" name="Freeform 615"/>
            <p:cNvSpPr>
              <a:spLocks/>
            </p:cNvSpPr>
            <p:nvPr/>
          </p:nvSpPr>
          <p:spPr bwMode="auto">
            <a:xfrm>
              <a:off x="4536" y="2673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68" name="Freeform 616"/>
            <p:cNvSpPr>
              <a:spLocks/>
            </p:cNvSpPr>
            <p:nvPr/>
          </p:nvSpPr>
          <p:spPr bwMode="auto">
            <a:xfrm>
              <a:off x="4542" y="2649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69" name="Freeform 617"/>
            <p:cNvSpPr>
              <a:spLocks/>
            </p:cNvSpPr>
            <p:nvPr/>
          </p:nvSpPr>
          <p:spPr bwMode="auto">
            <a:xfrm>
              <a:off x="4542" y="2631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0" name="Freeform 618"/>
            <p:cNvSpPr>
              <a:spLocks/>
            </p:cNvSpPr>
            <p:nvPr/>
          </p:nvSpPr>
          <p:spPr bwMode="auto">
            <a:xfrm>
              <a:off x="4548" y="2607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1" name="Freeform 619"/>
            <p:cNvSpPr>
              <a:spLocks/>
            </p:cNvSpPr>
            <p:nvPr/>
          </p:nvSpPr>
          <p:spPr bwMode="auto">
            <a:xfrm>
              <a:off x="4554" y="2583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2" name="Freeform 620"/>
            <p:cNvSpPr>
              <a:spLocks/>
            </p:cNvSpPr>
            <p:nvPr/>
          </p:nvSpPr>
          <p:spPr bwMode="auto">
            <a:xfrm>
              <a:off x="4554" y="2565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3" name="Freeform 621"/>
            <p:cNvSpPr>
              <a:spLocks/>
            </p:cNvSpPr>
            <p:nvPr/>
          </p:nvSpPr>
          <p:spPr bwMode="auto">
            <a:xfrm>
              <a:off x="4560" y="2541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4" name="Freeform 622"/>
            <p:cNvSpPr>
              <a:spLocks/>
            </p:cNvSpPr>
            <p:nvPr/>
          </p:nvSpPr>
          <p:spPr bwMode="auto">
            <a:xfrm>
              <a:off x="4566" y="2517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5" name="Freeform 623"/>
            <p:cNvSpPr>
              <a:spLocks/>
            </p:cNvSpPr>
            <p:nvPr/>
          </p:nvSpPr>
          <p:spPr bwMode="auto">
            <a:xfrm>
              <a:off x="4572" y="2493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6" name="Freeform 624"/>
            <p:cNvSpPr>
              <a:spLocks/>
            </p:cNvSpPr>
            <p:nvPr/>
          </p:nvSpPr>
          <p:spPr bwMode="auto">
            <a:xfrm>
              <a:off x="4572" y="2475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7" name="Freeform 625"/>
            <p:cNvSpPr>
              <a:spLocks/>
            </p:cNvSpPr>
            <p:nvPr/>
          </p:nvSpPr>
          <p:spPr bwMode="auto">
            <a:xfrm>
              <a:off x="4578" y="2451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8" name="Freeform 626"/>
            <p:cNvSpPr>
              <a:spLocks/>
            </p:cNvSpPr>
            <p:nvPr/>
          </p:nvSpPr>
          <p:spPr bwMode="auto">
            <a:xfrm>
              <a:off x="4584" y="242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79" name="Freeform 627"/>
            <p:cNvSpPr>
              <a:spLocks/>
            </p:cNvSpPr>
            <p:nvPr/>
          </p:nvSpPr>
          <p:spPr bwMode="auto">
            <a:xfrm>
              <a:off x="4584" y="2403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0" name="Freeform 628"/>
            <p:cNvSpPr>
              <a:spLocks/>
            </p:cNvSpPr>
            <p:nvPr/>
          </p:nvSpPr>
          <p:spPr bwMode="auto">
            <a:xfrm>
              <a:off x="4590" y="2385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1" name="Freeform 629"/>
            <p:cNvSpPr>
              <a:spLocks/>
            </p:cNvSpPr>
            <p:nvPr/>
          </p:nvSpPr>
          <p:spPr bwMode="auto">
            <a:xfrm>
              <a:off x="4596" y="2361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2" name="Freeform 630"/>
            <p:cNvSpPr>
              <a:spLocks/>
            </p:cNvSpPr>
            <p:nvPr/>
          </p:nvSpPr>
          <p:spPr bwMode="auto">
            <a:xfrm>
              <a:off x="4602" y="2337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3" name="Freeform 631"/>
            <p:cNvSpPr>
              <a:spLocks/>
            </p:cNvSpPr>
            <p:nvPr/>
          </p:nvSpPr>
          <p:spPr bwMode="auto">
            <a:xfrm>
              <a:off x="4482" y="269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4" name="Freeform 632"/>
            <p:cNvSpPr>
              <a:spLocks/>
            </p:cNvSpPr>
            <p:nvPr/>
          </p:nvSpPr>
          <p:spPr bwMode="auto">
            <a:xfrm>
              <a:off x="4482" y="2679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5" name="Freeform 633"/>
            <p:cNvSpPr>
              <a:spLocks/>
            </p:cNvSpPr>
            <p:nvPr/>
          </p:nvSpPr>
          <p:spPr bwMode="auto">
            <a:xfrm>
              <a:off x="4488" y="2655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6" name="Freeform 634"/>
            <p:cNvSpPr>
              <a:spLocks/>
            </p:cNvSpPr>
            <p:nvPr/>
          </p:nvSpPr>
          <p:spPr bwMode="auto">
            <a:xfrm>
              <a:off x="4488" y="2637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7" name="Freeform 635"/>
            <p:cNvSpPr>
              <a:spLocks/>
            </p:cNvSpPr>
            <p:nvPr/>
          </p:nvSpPr>
          <p:spPr bwMode="auto">
            <a:xfrm>
              <a:off x="4494" y="2613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8" name="Freeform 636"/>
            <p:cNvSpPr>
              <a:spLocks/>
            </p:cNvSpPr>
            <p:nvPr/>
          </p:nvSpPr>
          <p:spPr bwMode="auto">
            <a:xfrm>
              <a:off x="4500" y="2595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89" name="Freeform 637"/>
            <p:cNvSpPr>
              <a:spLocks/>
            </p:cNvSpPr>
            <p:nvPr/>
          </p:nvSpPr>
          <p:spPr bwMode="auto">
            <a:xfrm>
              <a:off x="4500" y="2571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0" name="Freeform 638"/>
            <p:cNvSpPr>
              <a:spLocks/>
            </p:cNvSpPr>
            <p:nvPr/>
          </p:nvSpPr>
          <p:spPr bwMode="auto">
            <a:xfrm>
              <a:off x="4506" y="2553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1" name="Freeform 639"/>
            <p:cNvSpPr>
              <a:spLocks/>
            </p:cNvSpPr>
            <p:nvPr/>
          </p:nvSpPr>
          <p:spPr bwMode="auto">
            <a:xfrm>
              <a:off x="4512" y="2529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2" name="Freeform 640"/>
            <p:cNvSpPr>
              <a:spLocks/>
            </p:cNvSpPr>
            <p:nvPr/>
          </p:nvSpPr>
          <p:spPr bwMode="auto">
            <a:xfrm>
              <a:off x="4512" y="2505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3" name="Freeform 641"/>
            <p:cNvSpPr>
              <a:spLocks/>
            </p:cNvSpPr>
            <p:nvPr/>
          </p:nvSpPr>
          <p:spPr bwMode="auto">
            <a:xfrm>
              <a:off x="4518" y="2487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4" name="Freeform 642"/>
            <p:cNvSpPr>
              <a:spLocks/>
            </p:cNvSpPr>
            <p:nvPr/>
          </p:nvSpPr>
          <p:spPr bwMode="auto">
            <a:xfrm>
              <a:off x="4524" y="2463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5" name="Freeform 643"/>
            <p:cNvSpPr>
              <a:spLocks/>
            </p:cNvSpPr>
            <p:nvPr/>
          </p:nvSpPr>
          <p:spPr bwMode="auto">
            <a:xfrm>
              <a:off x="4524" y="2439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6" name="Freeform 644"/>
            <p:cNvSpPr>
              <a:spLocks/>
            </p:cNvSpPr>
            <p:nvPr/>
          </p:nvSpPr>
          <p:spPr bwMode="auto">
            <a:xfrm>
              <a:off x="4530" y="2421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7" name="Freeform 645"/>
            <p:cNvSpPr>
              <a:spLocks/>
            </p:cNvSpPr>
            <p:nvPr/>
          </p:nvSpPr>
          <p:spPr bwMode="auto">
            <a:xfrm>
              <a:off x="4536" y="239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8" name="Freeform 646"/>
            <p:cNvSpPr>
              <a:spLocks/>
            </p:cNvSpPr>
            <p:nvPr/>
          </p:nvSpPr>
          <p:spPr bwMode="auto">
            <a:xfrm>
              <a:off x="4536" y="2373"/>
              <a:ext cx="18" cy="24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6"/>
                </a:cxn>
                <a:cxn ang="0">
                  <a:pos x="12" y="6"/>
                </a:cxn>
              </a:cxnLst>
              <a:rect l="0" t="0" r="r" b="b"/>
              <a:pathLst>
                <a:path w="18" h="24">
                  <a:moveTo>
                    <a:pt x="12" y="6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199" name="Freeform 647"/>
            <p:cNvSpPr>
              <a:spLocks/>
            </p:cNvSpPr>
            <p:nvPr/>
          </p:nvSpPr>
          <p:spPr bwMode="auto">
            <a:xfrm>
              <a:off x="4428" y="2727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0" name="Freeform 648"/>
            <p:cNvSpPr>
              <a:spLocks/>
            </p:cNvSpPr>
            <p:nvPr/>
          </p:nvSpPr>
          <p:spPr bwMode="auto">
            <a:xfrm>
              <a:off x="4428" y="2703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1" name="Freeform 649"/>
            <p:cNvSpPr>
              <a:spLocks/>
            </p:cNvSpPr>
            <p:nvPr/>
          </p:nvSpPr>
          <p:spPr bwMode="auto">
            <a:xfrm>
              <a:off x="4434" y="2685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2" name="Freeform 650"/>
            <p:cNvSpPr>
              <a:spLocks/>
            </p:cNvSpPr>
            <p:nvPr/>
          </p:nvSpPr>
          <p:spPr bwMode="auto">
            <a:xfrm>
              <a:off x="4434" y="2661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3" name="Freeform 651"/>
            <p:cNvSpPr>
              <a:spLocks/>
            </p:cNvSpPr>
            <p:nvPr/>
          </p:nvSpPr>
          <p:spPr bwMode="auto">
            <a:xfrm>
              <a:off x="4440" y="2643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4" name="Freeform 652"/>
            <p:cNvSpPr>
              <a:spLocks/>
            </p:cNvSpPr>
            <p:nvPr/>
          </p:nvSpPr>
          <p:spPr bwMode="auto">
            <a:xfrm>
              <a:off x="4446" y="2619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5" name="Freeform 653"/>
            <p:cNvSpPr>
              <a:spLocks/>
            </p:cNvSpPr>
            <p:nvPr/>
          </p:nvSpPr>
          <p:spPr bwMode="auto">
            <a:xfrm>
              <a:off x="4446" y="2601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6" name="Freeform 654"/>
            <p:cNvSpPr>
              <a:spLocks/>
            </p:cNvSpPr>
            <p:nvPr/>
          </p:nvSpPr>
          <p:spPr bwMode="auto">
            <a:xfrm>
              <a:off x="4452" y="2583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7" name="Freeform 655"/>
            <p:cNvSpPr>
              <a:spLocks/>
            </p:cNvSpPr>
            <p:nvPr/>
          </p:nvSpPr>
          <p:spPr bwMode="auto">
            <a:xfrm>
              <a:off x="4458" y="2559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8" name="Freeform 656"/>
            <p:cNvSpPr>
              <a:spLocks/>
            </p:cNvSpPr>
            <p:nvPr/>
          </p:nvSpPr>
          <p:spPr bwMode="auto">
            <a:xfrm>
              <a:off x="4458" y="2541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09" name="Freeform 657"/>
            <p:cNvSpPr>
              <a:spLocks/>
            </p:cNvSpPr>
            <p:nvPr/>
          </p:nvSpPr>
          <p:spPr bwMode="auto">
            <a:xfrm>
              <a:off x="4464" y="251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0" name="Freeform 658"/>
            <p:cNvSpPr>
              <a:spLocks/>
            </p:cNvSpPr>
            <p:nvPr/>
          </p:nvSpPr>
          <p:spPr bwMode="auto">
            <a:xfrm>
              <a:off x="4464" y="2499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1" name="Freeform 659"/>
            <p:cNvSpPr>
              <a:spLocks/>
            </p:cNvSpPr>
            <p:nvPr/>
          </p:nvSpPr>
          <p:spPr bwMode="auto">
            <a:xfrm>
              <a:off x="4470" y="2475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2" name="Freeform 660"/>
            <p:cNvSpPr>
              <a:spLocks/>
            </p:cNvSpPr>
            <p:nvPr/>
          </p:nvSpPr>
          <p:spPr bwMode="auto">
            <a:xfrm>
              <a:off x="4476" y="245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3" name="Freeform 661"/>
            <p:cNvSpPr>
              <a:spLocks/>
            </p:cNvSpPr>
            <p:nvPr/>
          </p:nvSpPr>
          <p:spPr bwMode="auto">
            <a:xfrm>
              <a:off x="4476" y="2433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4" name="Freeform 662"/>
            <p:cNvSpPr>
              <a:spLocks/>
            </p:cNvSpPr>
            <p:nvPr/>
          </p:nvSpPr>
          <p:spPr bwMode="auto">
            <a:xfrm>
              <a:off x="4482" y="2415"/>
              <a:ext cx="12" cy="1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5" name="Freeform 663"/>
            <p:cNvSpPr>
              <a:spLocks/>
            </p:cNvSpPr>
            <p:nvPr/>
          </p:nvSpPr>
          <p:spPr bwMode="auto">
            <a:xfrm>
              <a:off x="4374" y="2751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6" name="Freeform 664"/>
            <p:cNvSpPr>
              <a:spLocks/>
            </p:cNvSpPr>
            <p:nvPr/>
          </p:nvSpPr>
          <p:spPr bwMode="auto">
            <a:xfrm>
              <a:off x="4380" y="272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7" name="Freeform 665"/>
            <p:cNvSpPr>
              <a:spLocks/>
            </p:cNvSpPr>
            <p:nvPr/>
          </p:nvSpPr>
          <p:spPr bwMode="auto">
            <a:xfrm>
              <a:off x="4380" y="2709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8" name="Freeform 666"/>
            <p:cNvSpPr>
              <a:spLocks/>
            </p:cNvSpPr>
            <p:nvPr/>
          </p:nvSpPr>
          <p:spPr bwMode="auto">
            <a:xfrm>
              <a:off x="4386" y="2691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19" name="Freeform 667"/>
            <p:cNvSpPr>
              <a:spLocks/>
            </p:cNvSpPr>
            <p:nvPr/>
          </p:nvSpPr>
          <p:spPr bwMode="auto">
            <a:xfrm>
              <a:off x="4392" y="2673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0" name="Freeform 668"/>
            <p:cNvSpPr>
              <a:spLocks/>
            </p:cNvSpPr>
            <p:nvPr/>
          </p:nvSpPr>
          <p:spPr bwMode="auto">
            <a:xfrm>
              <a:off x="4392" y="2649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1" name="Freeform 669"/>
            <p:cNvSpPr>
              <a:spLocks/>
            </p:cNvSpPr>
            <p:nvPr/>
          </p:nvSpPr>
          <p:spPr bwMode="auto">
            <a:xfrm>
              <a:off x="4398" y="2631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2" name="Freeform 670"/>
            <p:cNvSpPr>
              <a:spLocks/>
            </p:cNvSpPr>
            <p:nvPr/>
          </p:nvSpPr>
          <p:spPr bwMode="auto">
            <a:xfrm>
              <a:off x="4398" y="2607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3" name="Freeform 671"/>
            <p:cNvSpPr>
              <a:spLocks/>
            </p:cNvSpPr>
            <p:nvPr/>
          </p:nvSpPr>
          <p:spPr bwMode="auto">
            <a:xfrm>
              <a:off x="4404" y="2589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4" name="Freeform 672"/>
            <p:cNvSpPr>
              <a:spLocks/>
            </p:cNvSpPr>
            <p:nvPr/>
          </p:nvSpPr>
          <p:spPr bwMode="auto">
            <a:xfrm>
              <a:off x="4410" y="2571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5" name="Freeform 673"/>
            <p:cNvSpPr>
              <a:spLocks/>
            </p:cNvSpPr>
            <p:nvPr/>
          </p:nvSpPr>
          <p:spPr bwMode="auto">
            <a:xfrm>
              <a:off x="4410" y="2547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6" name="Freeform 674"/>
            <p:cNvSpPr>
              <a:spLocks/>
            </p:cNvSpPr>
            <p:nvPr/>
          </p:nvSpPr>
          <p:spPr bwMode="auto">
            <a:xfrm>
              <a:off x="4416" y="2529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7" name="Freeform 675"/>
            <p:cNvSpPr>
              <a:spLocks/>
            </p:cNvSpPr>
            <p:nvPr/>
          </p:nvSpPr>
          <p:spPr bwMode="auto">
            <a:xfrm>
              <a:off x="4416" y="2505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8" name="Freeform 676"/>
            <p:cNvSpPr>
              <a:spLocks/>
            </p:cNvSpPr>
            <p:nvPr/>
          </p:nvSpPr>
          <p:spPr bwMode="auto">
            <a:xfrm>
              <a:off x="4422" y="2487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29" name="Freeform 677"/>
            <p:cNvSpPr>
              <a:spLocks/>
            </p:cNvSpPr>
            <p:nvPr/>
          </p:nvSpPr>
          <p:spPr bwMode="auto">
            <a:xfrm>
              <a:off x="4428" y="2463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0" name="Freeform 678"/>
            <p:cNvSpPr>
              <a:spLocks/>
            </p:cNvSpPr>
            <p:nvPr/>
          </p:nvSpPr>
          <p:spPr bwMode="auto">
            <a:xfrm>
              <a:off x="4428" y="2445"/>
              <a:ext cx="12" cy="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1" name="Freeform 679"/>
            <p:cNvSpPr>
              <a:spLocks/>
            </p:cNvSpPr>
            <p:nvPr/>
          </p:nvSpPr>
          <p:spPr bwMode="auto">
            <a:xfrm>
              <a:off x="4326" y="2775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2" name="Freeform 680"/>
            <p:cNvSpPr>
              <a:spLocks/>
            </p:cNvSpPr>
            <p:nvPr/>
          </p:nvSpPr>
          <p:spPr bwMode="auto">
            <a:xfrm>
              <a:off x="4332" y="2751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3" name="Freeform 681"/>
            <p:cNvSpPr>
              <a:spLocks/>
            </p:cNvSpPr>
            <p:nvPr/>
          </p:nvSpPr>
          <p:spPr bwMode="auto">
            <a:xfrm>
              <a:off x="4338" y="2733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4" name="Freeform 682"/>
            <p:cNvSpPr>
              <a:spLocks/>
            </p:cNvSpPr>
            <p:nvPr/>
          </p:nvSpPr>
          <p:spPr bwMode="auto">
            <a:xfrm>
              <a:off x="4338" y="2715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5" name="Freeform 683"/>
            <p:cNvSpPr>
              <a:spLocks/>
            </p:cNvSpPr>
            <p:nvPr/>
          </p:nvSpPr>
          <p:spPr bwMode="auto">
            <a:xfrm>
              <a:off x="4344" y="2697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6" name="Freeform 684"/>
            <p:cNvSpPr>
              <a:spLocks/>
            </p:cNvSpPr>
            <p:nvPr/>
          </p:nvSpPr>
          <p:spPr bwMode="auto">
            <a:xfrm>
              <a:off x="4344" y="2679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7" name="Freeform 685"/>
            <p:cNvSpPr>
              <a:spLocks/>
            </p:cNvSpPr>
            <p:nvPr/>
          </p:nvSpPr>
          <p:spPr bwMode="auto">
            <a:xfrm>
              <a:off x="4350" y="2655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8" name="Freeform 686"/>
            <p:cNvSpPr>
              <a:spLocks/>
            </p:cNvSpPr>
            <p:nvPr/>
          </p:nvSpPr>
          <p:spPr bwMode="auto">
            <a:xfrm>
              <a:off x="4350" y="2637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39" name="Freeform 687"/>
            <p:cNvSpPr>
              <a:spLocks/>
            </p:cNvSpPr>
            <p:nvPr/>
          </p:nvSpPr>
          <p:spPr bwMode="auto">
            <a:xfrm>
              <a:off x="4356" y="2619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0" name="Freeform 688"/>
            <p:cNvSpPr>
              <a:spLocks/>
            </p:cNvSpPr>
            <p:nvPr/>
          </p:nvSpPr>
          <p:spPr bwMode="auto">
            <a:xfrm>
              <a:off x="4356" y="2601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1" name="Freeform 689"/>
            <p:cNvSpPr>
              <a:spLocks/>
            </p:cNvSpPr>
            <p:nvPr/>
          </p:nvSpPr>
          <p:spPr bwMode="auto">
            <a:xfrm>
              <a:off x="4362" y="257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2" name="Freeform 690"/>
            <p:cNvSpPr>
              <a:spLocks/>
            </p:cNvSpPr>
            <p:nvPr/>
          </p:nvSpPr>
          <p:spPr bwMode="auto">
            <a:xfrm>
              <a:off x="4362" y="2559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3" name="Freeform 691"/>
            <p:cNvSpPr>
              <a:spLocks/>
            </p:cNvSpPr>
            <p:nvPr/>
          </p:nvSpPr>
          <p:spPr bwMode="auto">
            <a:xfrm>
              <a:off x="4368" y="2535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4" name="Freeform 692"/>
            <p:cNvSpPr>
              <a:spLocks/>
            </p:cNvSpPr>
            <p:nvPr/>
          </p:nvSpPr>
          <p:spPr bwMode="auto">
            <a:xfrm>
              <a:off x="4374" y="251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5" name="Freeform 693"/>
            <p:cNvSpPr>
              <a:spLocks/>
            </p:cNvSpPr>
            <p:nvPr/>
          </p:nvSpPr>
          <p:spPr bwMode="auto">
            <a:xfrm>
              <a:off x="4374" y="2499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6" name="Freeform 694"/>
            <p:cNvSpPr>
              <a:spLocks/>
            </p:cNvSpPr>
            <p:nvPr/>
          </p:nvSpPr>
          <p:spPr bwMode="auto">
            <a:xfrm>
              <a:off x="4380" y="2475"/>
              <a:ext cx="12" cy="2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2" y="6"/>
                </a:cxn>
                <a:cxn ang="0">
                  <a:pos x="6" y="6"/>
                </a:cxn>
              </a:cxnLst>
              <a:rect l="0" t="0" r="r" b="b"/>
              <a:pathLst>
                <a:path w="12" h="24">
                  <a:moveTo>
                    <a:pt x="6" y="6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7" name="Freeform 695"/>
            <p:cNvSpPr>
              <a:spLocks/>
            </p:cNvSpPr>
            <p:nvPr/>
          </p:nvSpPr>
          <p:spPr bwMode="auto">
            <a:xfrm>
              <a:off x="4284" y="2793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8" name="Freeform 696"/>
            <p:cNvSpPr>
              <a:spLocks/>
            </p:cNvSpPr>
            <p:nvPr/>
          </p:nvSpPr>
          <p:spPr bwMode="auto">
            <a:xfrm>
              <a:off x="4284" y="2775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49" name="Freeform 697"/>
            <p:cNvSpPr>
              <a:spLocks/>
            </p:cNvSpPr>
            <p:nvPr/>
          </p:nvSpPr>
          <p:spPr bwMode="auto">
            <a:xfrm>
              <a:off x="4290" y="2757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0" name="Freeform 698"/>
            <p:cNvSpPr>
              <a:spLocks/>
            </p:cNvSpPr>
            <p:nvPr/>
          </p:nvSpPr>
          <p:spPr bwMode="auto">
            <a:xfrm>
              <a:off x="4290" y="2739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1" name="Freeform 699"/>
            <p:cNvSpPr>
              <a:spLocks/>
            </p:cNvSpPr>
            <p:nvPr/>
          </p:nvSpPr>
          <p:spPr bwMode="auto">
            <a:xfrm>
              <a:off x="4296" y="2721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2" name="Freeform 700"/>
            <p:cNvSpPr>
              <a:spLocks/>
            </p:cNvSpPr>
            <p:nvPr/>
          </p:nvSpPr>
          <p:spPr bwMode="auto">
            <a:xfrm>
              <a:off x="4296" y="2703"/>
              <a:ext cx="18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3" name="Freeform 701"/>
            <p:cNvSpPr>
              <a:spLocks/>
            </p:cNvSpPr>
            <p:nvPr/>
          </p:nvSpPr>
          <p:spPr bwMode="auto">
            <a:xfrm>
              <a:off x="4302" y="2685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4" name="Freeform 702"/>
            <p:cNvSpPr>
              <a:spLocks/>
            </p:cNvSpPr>
            <p:nvPr/>
          </p:nvSpPr>
          <p:spPr bwMode="auto">
            <a:xfrm>
              <a:off x="4302" y="2661"/>
              <a:ext cx="18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5" name="Freeform 703"/>
            <p:cNvSpPr>
              <a:spLocks/>
            </p:cNvSpPr>
            <p:nvPr/>
          </p:nvSpPr>
          <p:spPr bwMode="auto">
            <a:xfrm>
              <a:off x="4308" y="2643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6" name="Freeform 704"/>
            <p:cNvSpPr>
              <a:spLocks/>
            </p:cNvSpPr>
            <p:nvPr/>
          </p:nvSpPr>
          <p:spPr bwMode="auto">
            <a:xfrm>
              <a:off x="4314" y="2625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7" name="Freeform 705"/>
            <p:cNvSpPr>
              <a:spLocks/>
            </p:cNvSpPr>
            <p:nvPr/>
          </p:nvSpPr>
          <p:spPr bwMode="auto">
            <a:xfrm>
              <a:off x="4314" y="2607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8" name="Freeform 706"/>
            <p:cNvSpPr>
              <a:spLocks/>
            </p:cNvSpPr>
            <p:nvPr/>
          </p:nvSpPr>
          <p:spPr bwMode="auto">
            <a:xfrm>
              <a:off x="4320" y="2589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59" name="Freeform 707"/>
            <p:cNvSpPr>
              <a:spLocks/>
            </p:cNvSpPr>
            <p:nvPr/>
          </p:nvSpPr>
          <p:spPr bwMode="auto">
            <a:xfrm>
              <a:off x="4320" y="2565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0" name="Freeform 708"/>
            <p:cNvSpPr>
              <a:spLocks/>
            </p:cNvSpPr>
            <p:nvPr/>
          </p:nvSpPr>
          <p:spPr bwMode="auto">
            <a:xfrm>
              <a:off x="4326" y="2547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1" name="Freeform 709"/>
            <p:cNvSpPr>
              <a:spLocks/>
            </p:cNvSpPr>
            <p:nvPr/>
          </p:nvSpPr>
          <p:spPr bwMode="auto">
            <a:xfrm>
              <a:off x="4326" y="2529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2" name="Freeform 710"/>
            <p:cNvSpPr>
              <a:spLocks/>
            </p:cNvSpPr>
            <p:nvPr/>
          </p:nvSpPr>
          <p:spPr bwMode="auto">
            <a:xfrm>
              <a:off x="4332" y="2511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6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3" name="Freeform 711"/>
            <p:cNvSpPr>
              <a:spLocks/>
            </p:cNvSpPr>
            <p:nvPr/>
          </p:nvSpPr>
          <p:spPr bwMode="auto">
            <a:xfrm>
              <a:off x="3906" y="2577"/>
              <a:ext cx="918" cy="492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894" y="18"/>
                </a:cxn>
                <a:cxn ang="0">
                  <a:pos x="894" y="30"/>
                </a:cxn>
                <a:cxn ang="0">
                  <a:pos x="900" y="48"/>
                </a:cxn>
                <a:cxn ang="0">
                  <a:pos x="906" y="60"/>
                </a:cxn>
                <a:cxn ang="0">
                  <a:pos x="906" y="78"/>
                </a:cxn>
                <a:cxn ang="0">
                  <a:pos x="912" y="90"/>
                </a:cxn>
                <a:cxn ang="0">
                  <a:pos x="918" y="108"/>
                </a:cxn>
                <a:cxn ang="0">
                  <a:pos x="918" y="120"/>
                </a:cxn>
                <a:cxn ang="0">
                  <a:pos x="24" y="492"/>
                </a:cxn>
                <a:cxn ang="0">
                  <a:pos x="18" y="492"/>
                </a:cxn>
                <a:cxn ang="0">
                  <a:pos x="12" y="480"/>
                </a:cxn>
                <a:cxn ang="0">
                  <a:pos x="6" y="474"/>
                </a:cxn>
                <a:cxn ang="0">
                  <a:pos x="0" y="462"/>
                </a:cxn>
                <a:cxn ang="0">
                  <a:pos x="0" y="450"/>
                </a:cxn>
                <a:cxn ang="0">
                  <a:pos x="0" y="438"/>
                </a:cxn>
                <a:cxn ang="0">
                  <a:pos x="6" y="426"/>
                </a:cxn>
                <a:cxn ang="0">
                  <a:pos x="12" y="420"/>
                </a:cxn>
                <a:cxn ang="0">
                  <a:pos x="888" y="0"/>
                </a:cxn>
              </a:cxnLst>
              <a:rect l="0" t="0" r="r" b="b"/>
              <a:pathLst>
                <a:path w="918" h="492">
                  <a:moveTo>
                    <a:pt x="888" y="0"/>
                  </a:moveTo>
                  <a:lnTo>
                    <a:pt x="894" y="18"/>
                  </a:lnTo>
                  <a:lnTo>
                    <a:pt x="894" y="30"/>
                  </a:lnTo>
                  <a:lnTo>
                    <a:pt x="900" y="48"/>
                  </a:lnTo>
                  <a:lnTo>
                    <a:pt x="906" y="60"/>
                  </a:lnTo>
                  <a:lnTo>
                    <a:pt x="906" y="78"/>
                  </a:lnTo>
                  <a:lnTo>
                    <a:pt x="912" y="90"/>
                  </a:lnTo>
                  <a:lnTo>
                    <a:pt x="918" y="108"/>
                  </a:lnTo>
                  <a:lnTo>
                    <a:pt x="918" y="120"/>
                  </a:lnTo>
                  <a:lnTo>
                    <a:pt x="24" y="492"/>
                  </a:lnTo>
                  <a:lnTo>
                    <a:pt x="18" y="492"/>
                  </a:lnTo>
                  <a:lnTo>
                    <a:pt x="12" y="480"/>
                  </a:lnTo>
                  <a:lnTo>
                    <a:pt x="6" y="474"/>
                  </a:lnTo>
                  <a:lnTo>
                    <a:pt x="0" y="462"/>
                  </a:lnTo>
                  <a:lnTo>
                    <a:pt x="0" y="450"/>
                  </a:lnTo>
                  <a:lnTo>
                    <a:pt x="0" y="438"/>
                  </a:lnTo>
                  <a:lnTo>
                    <a:pt x="6" y="426"/>
                  </a:lnTo>
                  <a:lnTo>
                    <a:pt x="12" y="42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4" name="Freeform 712"/>
            <p:cNvSpPr>
              <a:spLocks/>
            </p:cNvSpPr>
            <p:nvPr/>
          </p:nvSpPr>
          <p:spPr bwMode="auto">
            <a:xfrm>
              <a:off x="4788" y="2577"/>
              <a:ext cx="18" cy="18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18" y="1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8" y="12"/>
                </a:cxn>
              </a:cxnLst>
              <a:rect l="0" t="0" r="r" b="b"/>
              <a:pathLst>
                <a:path w="18" h="18">
                  <a:moveTo>
                    <a:pt x="18" y="12"/>
                  </a:moveTo>
                  <a:lnTo>
                    <a:pt x="18" y="12"/>
                  </a:lnTo>
                  <a:lnTo>
                    <a:pt x="12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5" name="Freeform 713"/>
            <p:cNvSpPr>
              <a:spLocks/>
            </p:cNvSpPr>
            <p:nvPr/>
          </p:nvSpPr>
          <p:spPr bwMode="auto">
            <a:xfrm>
              <a:off x="4794" y="2589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2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6" name="Freeform 714"/>
            <p:cNvSpPr>
              <a:spLocks/>
            </p:cNvSpPr>
            <p:nvPr/>
          </p:nvSpPr>
          <p:spPr bwMode="auto">
            <a:xfrm>
              <a:off x="4800" y="2607"/>
              <a:ext cx="12" cy="18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2" y="12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7" name="Freeform 715"/>
            <p:cNvSpPr>
              <a:spLocks/>
            </p:cNvSpPr>
            <p:nvPr/>
          </p:nvSpPr>
          <p:spPr bwMode="auto">
            <a:xfrm>
              <a:off x="4800" y="261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18"/>
                  </a:lnTo>
                  <a:lnTo>
                    <a:pt x="12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8" name="Freeform 716"/>
            <p:cNvSpPr>
              <a:spLocks/>
            </p:cNvSpPr>
            <p:nvPr/>
          </p:nvSpPr>
          <p:spPr bwMode="auto">
            <a:xfrm>
              <a:off x="4806" y="2637"/>
              <a:ext cx="12" cy="18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2" y="12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69" name="Freeform 717"/>
            <p:cNvSpPr>
              <a:spLocks/>
            </p:cNvSpPr>
            <p:nvPr/>
          </p:nvSpPr>
          <p:spPr bwMode="auto">
            <a:xfrm>
              <a:off x="4806" y="264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18"/>
                  </a:lnTo>
                  <a:lnTo>
                    <a:pt x="12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0" name="Freeform 718"/>
            <p:cNvSpPr>
              <a:spLocks/>
            </p:cNvSpPr>
            <p:nvPr/>
          </p:nvSpPr>
          <p:spPr bwMode="auto">
            <a:xfrm>
              <a:off x="4812" y="2667"/>
              <a:ext cx="12" cy="18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1" name="Freeform 719"/>
            <p:cNvSpPr>
              <a:spLocks/>
            </p:cNvSpPr>
            <p:nvPr/>
          </p:nvSpPr>
          <p:spPr bwMode="auto">
            <a:xfrm>
              <a:off x="4818" y="2679"/>
              <a:ext cx="12" cy="24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2" y="24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24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2" name="Freeform 720"/>
            <p:cNvSpPr>
              <a:spLocks/>
            </p:cNvSpPr>
            <p:nvPr/>
          </p:nvSpPr>
          <p:spPr bwMode="auto">
            <a:xfrm>
              <a:off x="3930" y="2691"/>
              <a:ext cx="900" cy="38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384"/>
                </a:cxn>
                <a:cxn ang="0">
                  <a:pos x="900" y="12"/>
                </a:cxn>
                <a:cxn ang="0">
                  <a:pos x="894" y="0"/>
                </a:cxn>
                <a:cxn ang="0">
                  <a:pos x="0" y="372"/>
                </a:cxn>
                <a:cxn ang="0">
                  <a:pos x="0" y="372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900" h="384">
                  <a:moveTo>
                    <a:pt x="0" y="384"/>
                  </a:moveTo>
                  <a:lnTo>
                    <a:pt x="0" y="384"/>
                  </a:lnTo>
                  <a:lnTo>
                    <a:pt x="900" y="12"/>
                  </a:lnTo>
                  <a:lnTo>
                    <a:pt x="894" y="0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3" name="Freeform 721"/>
            <p:cNvSpPr>
              <a:spLocks/>
            </p:cNvSpPr>
            <p:nvPr/>
          </p:nvSpPr>
          <p:spPr bwMode="auto">
            <a:xfrm>
              <a:off x="3918" y="3063"/>
              <a:ext cx="12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4" name="Freeform 722"/>
            <p:cNvSpPr>
              <a:spLocks/>
            </p:cNvSpPr>
            <p:nvPr/>
          </p:nvSpPr>
          <p:spPr bwMode="auto">
            <a:xfrm>
              <a:off x="3912" y="3057"/>
              <a:ext cx="12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5" name="Freeform 723"/>
            <p:cNvSpPr>
              <a:spLocks/>
            </p:cNvSpPr>
            <p:nvPr/>
          </p:nvSpPr>
          <p:spPr bwMode="auto">
            <a:xfrm>
              <a:off x="3906" y="3045"/>
              <a:ext cx="12" cy="1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8">
                  <a:moveTo>
                    <a:pt x="0" y="6"/>
                  </a:moveTo>
                  <a:lnTo>
                    <a:pt x="0" y="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6" name="Freeform 724"/>
            <p:cNvSpPr>
              <a:spLocks/>
            </p:cNvSpPr>
            <p:nvPr/>
          </p:nvSpPr>
          <p:spPr bwMode="auto">
            <a:xfrm>
              <a:off x="3900" y="3033"/>
              <a:ext cx="18" cy="1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18"/>
                </a:cxn>
                <a:cxn ang="0">
                  <a:pos x="18" y="12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8">
                  <a:moveTo>
                    <a:pt x="0" y="6"/>
                  </a:moveTo>
                  <a:lnTo>
                    <a:pt x="0" y="6"/>
                  </a:lnTo>
                  <a:lnTo>
                    <a:pt x="6" y="18"/>
                  </a:lnTo>
                  <a:lnTo>
                    <a:pt x="18" y="12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7" name="Freeform 725"/>
            <p:cNvSpPr>
              <a:spLocks/>
            </p:cNvSpPr>
            <p:nvPr/>
          </p:nvSpPr>
          <p:spPr bwMode="auto">
            <a:xfrm>
              <a:off x="3900" y="3027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8" name="Freeform 726"/>
            <p:cNvSpPr>
              <a:spLocks/>
            </p:cNvSpPr>
            <p:nvPr/>
          </p:nvSpPr>
          <p:spPr bwMode="auto">
            <a:xfrm>
              <a:off x="3900" y="3009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12" y="1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79" name="Freeform 727"/>
            <p:cNvSpPr>
              <a:spLocks/>
            </p:cNvSpPr>
            <p:nvPr/>
          </p:nvSpPr>
          <p:spPr bwMode="auto">
            <a:xfrm>
              <a:off x="3900" y="2997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6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0" name="Freeform 728"/>
            <p:cNvSpPr>
              <a:spLocks/>
            </p:cNvSpPr>
            <p:nvPr/>
          </p:nvSpPr>
          <p:spPr bwMode="auto">
            <a:xfrm>
              <a:off x="3906" y="2997"/>
              <a:ext cx="18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1" name="Freeform 729"/>
            <p:cNvSpPr>
              <a:spLocks/>
            </p:cNvSpPr>
            <p:nvPr/>
          </p:nvSpPr>
          <p:spPr bwMode="auto">
            <a:xfrm>
              <a:off x="3918" y="2571"/>
              <a:ext cx="882" cy="432"/>
            </a:xfrm>
            <a:custGeom>
              <a:avLst/>
              <a:gdLst/>
              <a:ahLst/>
              <a:cxnLst>
                <a:cxn ang="0">
                  <a:pos x="882" y="6"/>
                </a:cxn>
                <a:cxn ang="0">
                  <a:pos x="876" y="6"/>
                </a:cxn>
                <a:cxn ang="0">
                  <a:pos x="0" y="426"/>
                </a:cxn>
                <a:cxn ang="0">
                  <a:pos x="0" y="432"/>
                </a:cxn>
                <a:cxn ang="0">
                  <a:pos x="876" y="12"/>
                </a:cxn>
                <a:cxn ang="0">
                  <a:pos x="870" y="12"/>
                </a:cxn>
                <a:cxn ang="0">
                  <a:pos x="882" y="6"/>
                </a:cxn>
                <a:cxn ang="0">
                  <a:pos x="882" y="0"/>
                </a:cxn>
                <a:cxn ang="0">
                  <a:pos x="876" y="6"/>
                </a:cxn>
                <a:cxn ang="0">
                  <a:pos x="882" y="6"/>
                </a:cxn>
              </a:cxnLst>
              <a:rect l="0" t="0" r="r" b="b"/>
              <a:pathLst>
                <a:path w="882" h="432">
                  <a:moveTo>
                    <a:pt x="882" y="6"/>
                  </a:moveTo>
                  <a:lnTo>
                    <a:pt x="876" y="6"/>
                  </a:lnTo>
                  <a:lnTo>
                    <a:pt x="0" y="426"/>
                  </a:lnTo>
                  <a:lnTo>
                    <a:pt x="0" y="432"/>
                  </a:lnTo>
                  <a:lnTo>
                    <a:pt x="876" y="12"/>
                  </a:lnTo>
                  <a:lnTo>
                    <a:pt x="870" y="12"/>
                  </a:lnTo>
                  <a:lnTo>
                    <a:pt x="882" y="6"/>
                  </a:lnTo>
                  <a:lnTo>
                    <a:pt x="882" y="0"/>
                  </a:lnTo>
                  <a:lnTo>
                    <a:pt x="876" y="6"/>
                  </a:lnTo>
                  <a:lnTo>
                    <a:pt x="88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2" name="Freeform 730"/>
            <p:cNvSpPr>
              <a:spLocks/>
            </p:cNvSpPr>
            <p:nvPr/>
          </p:nvSpPr>
          <p:spPr bwMode="auto">
            <a:xfrm>
              <a:off x="3918" y="2589"/>
              <a:ext cx="894" cy="444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888" y="24"/>
                </a:cxn>
                <a:cxn ang="0">
                  <a:pos x="888" y="30"/>
                </a:cxn>
                <a:cxn ang="0">
                  <a:pos x="888" y="42"/>
                </a:cxn>
                <a:cxn ang="0">
                  <a:pos x="894" y="60"/>
                </a:cxn>
                <a:cxn ang="0">
                  <a:pos x="6" y="444"/>
                </a:cxn>
                <a:cxn ang="0">
                  <a:pos x="6" y="438"/>
                </a:cxn>
                <a:cxn ang="0">
                  <a:pos x="6" y="432"/>
                </a:cxn>
                <a:cxn ang="0">
                  <a:pos x="6" y="426"/>
                </a:cxn>
                <a:cxn ang="0">
                  <a:pos x="0" y="420"/>
                </a:cxn>
                <a:cxn ang="0">
                  <a:pos x="882" y="0"/>
                </a:cxn>
              </a:cxnLst>
              <a:rect l="0" t="0" r="r" b="b"/>
              <a:pathLst>
                <a:path w="894" h="444">
                  <a:moveTo>
                    <a:pt x="882" y="0"/>
                  </a:moveTo>
                  <a:lnTo>
                    <a:pt x="888" y="24"/>
                  </a:lnTo>
                  <a:lnTo>
                    <a:pt x="888" y="30"/>
                  </a:lnTo>
                  <a:lnTo>
                    <a:pt x="888" y="42"/>
                  </a:lnTo>
                  <a:lnTo>
                    <a:pt x="894" y="60"/>
                  </a:lnTo>
                  <a:lnTo>
                    <a:pt x="6" y="444"/>
                  </a:lnTo>
                  <a:lnTo>
                    <a:pt x="6" y="438"/>
                  </a:lnTo>
                  <a:lnTo>
                    <a:pt x="6" y="432"/>
                  </a:lnTo>
                  <a:lnTo>
                    <a:pt x="6" y="426"/>
                  </a:lnTo>
                  <a:lnTo>
                    <a:pt x="0" y="420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D68F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3" name="Freeform 731"/>
            <p:cNvSpPr>
              <a:spLocks/>
            </p:cNvSpPr>
            <p:nvPr/>
          </p:nvSpPr>
          <p:spPr bwMode="auto">
            <a:xfrm>
              <a:off x="4770" y="2577"/>
              <a:ext cx="78" cy="12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0"/>
                </a:cxn>
                <a:cxn ang="0">
                  <a:pos x="42" y="6"/>
                </a:cxn>
                <a:cxn ang="0">
                  <a:pos x="54" y="12"/>
                </a:cxn>
                <a:cxn ang="0">
                  <a:pos x="60" y="18"/>
                </a:cxn>
                <a:cxn ang="0">
                  <a:pos x="66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78" y="60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78" y="96"/>
                </a:cxn>
                <a:cxn ang="0">
                  <a:pos x="78" y="102"/>
                </a:cxn>
                <a:cxn ang="0">
                  <a:pos x="72" y="108"/>
                </a:cxn>
                <a:cxn ang="0">
                  <a:pos x="66" y="114"/>
                </a:cxn>
                <a:cxn ang="0">
                  <a:pos x="60" y="120"/>
                </a:cxn>
                <a:cxn ang="0">
                  <a:pos x="54" y="120"/>
                </a:cxn>
                <a:cxn ang="0">
                  <a:pos x="48" y="120"/>
                </a:cxn>
                <a:cxn ang="0">
                  <a:pos x="42" y="114"/>
                </a:cxn>
                <a:cxn ang="0">
                  <a:pos x="30" y="108"/>
                </a:cxn>
                <a:cxn ang="0">
                  <a:pos x="24" y="102"/>
                </a:cxn>
                <a:cxn ang="0">
                  <a:pos x="18" y="96"/>
                </a:cxn>
                <a:cxn ang="0">
                  <a:pos x="12" y="84"/>
                </a:cxn>
                <a:cxn ang="0">
                  <a:pos x="6" y="72"/>
                </a:cxn>
                <a:cxn ang="0">
                  <a:pos x="6" y="60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24" y="0"/>
                </a:cxn>
                <a:cxn ang="0">
                  <a:pos x="30" y="0"/>
                </a:cxn>
              </a:cxnLst>
              <a:rect l="0" t="0" r="r" b="b"/>
              <a:pathLst>
                <a:path w="78" h="120">
                  <a:moveTo>
                    <a:pt x="30" y="0"/>
                  </a:moveTo>
                  <a:lnTo>
                    <a:pt x="36" y="0"/>
                  </a:lnTo>
                  <a:lnTo>
                    <a:pt x="42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8" y="102"/>
                  </a:lnTo>
                  <a:lnTo>
                    <a:pt x="72" y="108"/>
                  </a:lnTo>
                  <a:lnTo>
                    <a:pt x="66" y="114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14"/>
                  </a:lnTo>
                  <a:lnTo>
                    <a:pt x="30" y="108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84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4" name="Freeform 732"/>
            <p:cNvSpPr>
              <a:spLocks/>
            </p:cNvSpPr>
            <p:nvPr/>
          </p:nvSpPr>
          <p:spPr bwMode="auto">
            <a:xfrm>
              <a:off x="4770" y="2577"/>
              <a:ext cx="78" cy="12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6" y="0"/>
                </a:cxn>
                <a:cxn ang="0">
                  <a:pos x="42" y="6"/>
                </a:cxn>
                <a:cxn ang="0">
                  <a:pos x="54" y="12"/>
                </a:cxn>
                <a:cxn ang="0">
                  <a:pos x="60" y="18"/>
                </a:cxn>
                <a:cxn ang="0">
                  <a:pos x="66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78" y="60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78" y="96"/>
                </a:cxn>
                <a:cxn ang="0">
                  <a:pos x="78" y="102"/>
                </a:cxn>
                <a:cxn ang="0">
                  <a:pos x="72" y="108"/>
                </a:cxn>
                <a:cxn ang="0">
                  <a:pos x="66" y="114"/>
                </a:cxn>
                <a:cxn ang="0">
                  <a:pos x="60" y="120"/>
                </a:cxn>
                <a:cxn ang="0">
                  <a:pos x="54" y="120"/>
                </a:cxn>
                <a:cxn ang="0">
                  <a:pos x="48" y="120"/>
                </a:cxn>
                <a:cxn ang="0">
                  <a:pos x="42" y="114"/>
                </a:cxn>
                <a:cxn ang="0">
                  <a:pos x="30" y="108"/>
                </a:cxn>
                <a:cxn ang="0">
                  <a:pos x="24" y="102"/>
                </a:cxn>
                <a:cxn ang="0">
                  <a:pos x="18" y="96"/>
                </a:cxn>
                <a:cxn ang="0">
                  <a:pos x="12" y="84"/>
                </a:cxn>
                <a:cxn ang="0">
                  <a:pos x="6" y="72"/>
                </a:cxn>
                <a:cxn ang="0">
                  <a:pos x="6" y="60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24" y="0"/>
                </a:cxn>
                <a:cxn ang="0">
                  <a:pos x="30" y="0"/>
                </a:cxn>
              </a:cxnLst>
              <a:rect l="0" t="0" r="r" b="b"/>
              <a:pathLst>
                <a:path w="78" h="120">
                  <a:moveTo>
                    <a:pt x="30" y="0"/>
                  </a:moveTo>
                  <a:lnTo>
                    <a:pt x="36" y="0"/>
                  </a:lnTo>
                  <a:lnTo>
                    <a:pt x="42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8" y="102"/>
                  </a:lnTo>
                  <a:lnTo>
                    <a:pt x="72" y="108"/>
                  </a:lnTo>
                  <a:lnTo>
                    <a:pt x="66" y="114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14"/>
                  </a:lnTo>
                  <a:lnTo>
                    <a:pt x="30" y="108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84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5" name="Line 733"/>
            <p:cNvSpPr>
              <a:spLocks noChangeShapeType="1"/>
            </p:cNvSpPr>
            <p:nvPr/>
          </p:nvSpPr>
          <p:spPr bwMode="auto">
            <a:xfrm flipV="1">
              <a:off x="3912" y="2601"/>
              <a:ext cx="300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6" name="Line 734"/>
            <p:cNvSpPr>
              <a:spLocks noChangeShapeType="1"/>
            </p:cNvSpPr>
            <p:nvPr/>
          </p:nvSpPr>
          <p:spPr bwMode="auto">
            <a:xfrm flipV="1">
              <a:off x="3972" y="3183"/>
              <a:ext cx="408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7" name="Line 735"/>
            <p:cNvSpPr>
              <a:spLocks noChangeShapeType="1"/>
            </p:cNvSpPr>
            <p:nvPr/>
          </p:nvSpPr>
          <p:spPr bwMode="auto">
            <a:xfrm flipV="1">
              <a:off x="5226" y="2901"/>
              <a:ext cx="342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8" name="Line 736"/>
            <p:cNvSpPr>
              <a:spLocks noChangeShapeType="1"/>
            </p:cNvSpPr>
            <p:nvPr/>
          </p:nvSpPr>
          <p:spPr bwMode="auto">
            <a:xfrm flipV="1">
              <a:off x="4764" y="2985"/>
              <a:ext cx="828" cy="1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89" name="Freeform 737"/>
            <p:cNvSpPr>
              <a:spLocks/>
            </p:cNvSpPr>
            <p:nvPr/>
          </p:nvSpPr>
          <p:spPr bwMode="auto">
            <a:xfrm>
              <a:off x="3168" y="3051"/>
              <a:ext cx="390" cy="396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52" y="12"/>
                </a:cxn>
                <a:cxn ang="0">
                  <a:pos x="288" y="24"/>
                </a:cxn>
                <a:cxn ang="0">
                  <a:pos x="318" y="48"/>
                </a:cxn>
                <a:cxn ang="0">
                  <a:pos x="342" y="72"/>
                </a:cxn>
                <a:cxn ang="0">
                  <a:pos x="366" y="108"/>
                </a:cxn>
                <a:cxn ang="0">
                  <a:pos x="378" y="138"/>
                </a:cxn>
                <a:cxn ang="0">
                  <a:pos x="390" y="180"/>
                </a:cxn>
                <a:cxn ang="0">
                  <a:pos x="390" y="216"/>
                </a:cxn>
                <a:cxn ang="0">
                  <a:pos x="378" y="258"/>
                </a:cxn>
                <a:cxn ang="0">
                  <a:pos x="366" y="288"/>
                </a:cxn>
                <a:cxn ang="0">
                  <a:pos x="342" y="324"/>
                </a:cxn>
                <a:cxn ang="0">
                  <a:pos x="318" y="348"/>
                </a:cxn>
                <a:cxn ang="0">
                  <a:pos x="288" y="372"/>
                </a:cxn>
                <a:cxn ang="0">
                  <a:pos x="252" y="384"/>
                </a:cxn>
                <a:cxn ang="0">
                  <a:pos x="216" y="390"/>
                </a:cxn>
                <a:cxn ang="0">
                  <a:pos x="174" y="390"/>
                </a:cxn>
                <a:cxn ang="0">
                  <a:pos x="138" y="384"/>
                </a:cxn>
                <a:cxn ang="0">
                  <a:pos x="102" y="372"/>
                </a:cxn>
                <a:cxn ang="0">
                  <a:pos x="72" y="348"/>
                </a:cxn>
                <a:cxn ang="0">
                  <a:pos x="42" y="324"/>
                </a:cxn>
                <a:cxn ang="0">
                  <a:pos x="24" y="288"/>
                </a:cxn>
                <a:cxn ang="0">
                  <a:pos x="6" y="258"/>
                </a:cxn>
                <a:cxn ang="0">
                  <a:pos x="0" y="216"/>
                </a:cxn>
                <a:cxn ang="0">
                  <a:pos x="0" y="180"/>
                </a:cxn>
                <a:cxn ang="0">
                  <a:pos x="6" y="138"/>
                </a:cxn>
                <a:cxn ang="0">
                  <a:pos x="24" y="108"/>
                </a:cxn>
                <a:cxn ang="0">
                  <a:pos x="42" y="72"/>
                </a:cxn>
                <a:cxn ang="0">
                  <a:pos x="72" y="48"/>
                </a:cxn>
                <a:cxn ang="0">
                  <a:pos x="102" y="24"/>
                </a:cxn>
                <a:cxn ang="0">
                  <a:pos x="138" y="12"/>
                </a:cxn>
                <a:cxn ang="0">
                  <a:pos x="174" y="0"/>
                </a:cxn>
              </a:cxnLst>
              <a:rect l="0" t="0" r="r" b="b"/>
              <a:pathLst>
                <a:path w="390" h="396">
                  <a:moveTo>
                    <a:pt x="192" y="0"/>
                  </a:moveTo>
                  <a:lnTo>
                    <a:pt x="216" y="0"/>
                  </a:lnTo>
                  <a:lnTo>
                    <a:pt x="234" y="6"/>
                  </a:lnTo>
                  <a:lnTo>
                    <a:pt x="252" y="12"/>
                  </a:lnTo>
                  <a:lnTo>
                    <a:pt x="270" y="18"/>
                  </a:lnTo>
                  <a:lnTo>
                    <a:pt x="288" y="24"/>
                  </a:lnTo>
                  <a:lnTo>
                    <a:pt x="306" y="36"/>
                  </a:lnTo>
                  <a:lnTo>
                    <a:pt x="318" y="48"/>
                  </a:lnTo>
                  <a:lnTo>
                    <a:pt x="330" y="60"/>
                  </a:lnTo>
                  <a:lnTo>
                    <a:pt x="342" y="72"/>
                  </a:lnTo>
                  <a:lnTo>
                    <a:pt x="354" y="90"/>
                  </a:lnTo>
                  <a:lnTo>
                    <a:pt x="366" y="108"/>
                  </a:lnTo>
                  <a:lnTo>
                    <a:pt x="372" y="120"/>
                  </a:lnTo>
                  <a:lnTo>
                    <a:pt x="378" y="138"/>
                  </a:lnTo>
                  <a:lnTo>
                    <a:pt x="384" y="162"/>
                  </a:lnTo>
                  <a:lnTo>
                    <a:pt x="390" y="180"/>
                  </a:lnTo>
                  <a:lnTo>
                    <a:pt x="390" y="198"/>
                  </a:lnTo>
                  <a:lnTo>
                    <a:pt x="390" y="216"/>
                  </a:lnTo>
                  <a:lnTo>
                    <a:pt x="384" y="234"/>
                  </a:lnTo>
                  <a:lnTo>
                    <a:pt x="378" y="258"/>
                  </a:lnTo>
                  <a:lnTo>
                    <a:pt x="372" y="276"/>
                  </a:lnTo>
                  <a:lnTo>
                    <a:pt x="366" y="288"/>
                  </a:lnTo>
                  <a:lnTo>
                    <a:pt x="354" y="306"/>
                  </a:lnTo>
                  <a:lnTo>
                    <a:pt x="342" y="324"/>
                  </a:lnTo>
                  <a:lnTo>
                    <a:pt x="330" y="336"/>
                  </a:lnTo>
                  <a:lnTo>
                    <a:pt x="318" y="348"/>
                  </a:lnTo>
                  <a:lnTo>
                    <a:pt x="306" y="360"/>
                  </a:lnTo>
                  <a:lnTo>
                    <a:pt x="288" y="372"/>
                  </a:lnTo>
                  <a:lnTo>
                    <a:pt x="270" y="378"/>
                  </a:lnTo>
                  <a:lnTo>
                    <a:pt x="252" y="384"/>
                  </a:lnTo>
                  <a:lnTo>
                    <a:pt x="234" y="390"/>
                  </a:lnTo>
                  <a:lnTo>
                    <a:pt x="216" y="390"/>
                  </a:lnTo>
                  <a:lnTo>
                    <a:pt x="192" y="396"/>
                  </a:lnTo>
                  <a:lnTo>
                    <a:pt x="174" y="390"/>
                  </a:lnTo>
                  <a:lnTo>
                    <a:pt x="156" y="390"/>
                  </a:lnTo>
                  <a:lnTo>
                    <a:pt x="138" y="384"/>
                  </a:lnTo>
                  <a:lnTo>
                    <a:pt x="120" y="378"/>
                  </a:lnTo>
                  <a:lnTo>
                    <a:pt x="102" y="372"/>
                  </a:lnTo>
                  <a:lnTo>
                    <a:pt x="84" y="360"/>
                  </a:lnTo>
                  <a:lnTo>
                    <a:pt x="72" y="348"/>
                  </a:lnTo>
                  <a:lnTo>
                    <a:pt x="60" y="336"/>
                  </a:lnTo>
                  <a:lnTo>
                    <a:pt x="42" y="324"/>
                  </a:lnTo>
                  <a:lnTo>
                    <a:pt x="36" y="306"/>
                  </a:lnTo>
                  <a:lnTo>
                    <a:pt x="24" y="288"/>
                  </a:lnTo>
                  <a:lnTo>
                    <a:pt x="18" y="276"/>
                  </a:lnTo>
                  <a:lnTo>
                    <a:pt x="6" y="258"/>
                  </a:lnTo>
                  <a:lnTo>
                    <a:pt x="6" y="234"/>
                  </a:lnTo>
                  <a:lnTo>
                    <a:pt x="0" y="216"/>
                  </a:lnTo>
                  <a:lnTo>
                    <a:pt x="0" y="198"/>
                  </a:lnTo>
                  <a:lnTo>
                    <a:pt x="0" y="180"/>
                  </a:lnTo>
                  <a:lnTo>
                    <a:pt x="6" y="162"/>
                  </a:lnTo>
                  <a:lnTo>
                    <a:pt x="6" y="138"/>
                  </a:lnTo>
                  <a:lnTo>
                    <a:pt x="18" y="120"/>
                  </a:lnTo>
                  <a:lnTo>
                    <a:pt x="24" y="108"/>
                  </a:lnTo>
                  <a:lnTo>
                    <a:pt x="36" y="90"/>
                  </a:lnTo>
                  <a:lnTo>
                    <a:pt x="42" y="72"/>
                  </a:lnTo>
                  <a:lnTo>
                    <a:pt x="60" y="60"/>
                  </a:lnTo>
                  <a:lnTo>
                    <a:pt x="72" y="48"/>
                  </a:lnTo>
                  <a:lnTo>
                    <a:pt x="84" y="36"/>
                  </a:lnTo>
                  <a:lnTo>
                    <a:pt x="102" y="24"/>
                  </a:lnTo>
                  <a:lnTo>
                    <a:pt x="120" y="18"/>
                  </a:lnTo>
                  <a:lnTo>
                    <a:pt x="138" y="12"/>
                  </a:lnTo>
                  <a:lnTo>
                    <a:pt x="156" y="6"/>
                  </a:lnTo>
                  <a:lnTo>
                    <a:pt x="174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0290" name="Freeform 738"/>
            <p:cNvSpPr>
              <a:spLocks/>
            </p:cNvSpPr>
            <p:nvPr/>
          </p:nvSpPr>
          <p:spPr bwMode="auto">
            <a:xfrm>
              <a:off x="3264" y="3153"/>
              <a:ext cx="198" cy="19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20" y="0"/>
                </a:cxn>
                <a:cxn ang="0">
                  <a:pos x="138" y="6"/>
                </a:cxn>
                <a:cxn ang="0">
                  <a:pos x="156" y="12"/>
                </a:cxn>
                <a:cxn ang="0">
                  <a:pos x="168" y="24"/>
                </a:cxn>
                <a:cxn ang="0">
                  <a:pos x="180" y="42"/>
                </a:cxn>
                <a:cxn ang="0">
                  <a:pos x="192" y="60"/>
                </a:cxn>
                <a:cxn ang="0">
                  <a:pos x="198" y="78"/>
                </a:cxn>
                <a:cxn ang="0">
                  <a:pos x="198" y="96"/>
                </a:cxn>
                <a:cxn ang="0">
                  <a:pos x="198" y="114"/>
                </a:cxn>
                <a:cxn ang="0">
                  <a:pos x="192" y="132"/>
                </a:cxn>
                <a:cxn ang="0">
                  <a:pos x="180" y="150"/>
                </a:cxn>
                <a:cxn ang="0">
                  <a:pos x="168" y="168"/>
                </a:cxn>
                <a:cxn ang="0">
                  <a:pos x="156" y="180"/>
                </a:cxn>
                <a:cxn ang="0">
                  <a:pos x="138" y="186"/>
                </a:cxn>
                <a:cxn ang="0">
                  <a:pos x="120" y="192"/>
                </a:cxn>
                <a:cxn ang="0">
                  <a:pos x="102" y="198"/>
                </a:cxn>
                <a:cxn ang="0">
                  <a:pos x="78" y="192"/>
                </a:cxn>
                <a:cxn ang="0">
                  <a:pos x="60" y="186"/>
                </a:cxn>
                <a:cxn ang="0">
                  <a:pos x="42" y="180"/>
                </a:cxn>
                <a:cxn ang="0">
                  <a:pos x="30" y="168"/>
                </a:cxn>
                <a:cxn ang="0">
                  <a:pos x="18" y="150"/>
                </a:cxn>
                <a:cxn ang="0">
                  <a:pos x="6" y="132"/>
                </a:cxn>
                <a:cxn ang="0">
                  <a:pos x="0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6" y="60"/>
                </a:cxn>
                <a:cxn ang="0">
                  <a:pos x="18" y="42"/>
                </a:cxn>
                <a:cxn ang="0">
                  <a:pos x="30" y="24"/>
                </a:cxn>
                <a:cxn ang="0">
                  <a:pos x="42" y="12"/>
                </a:cxn>
                <a:cxn ang="0">
                  <a:pos x="60" y="6"/>
                </a:cxn>
                <a:cxn ang="0">
                  <a:pos x="78" y="0"/>
                </a:cxn>
                <a:cxn ang="0">
                  <a:pos x="102" y="0"/>
                </a:cxn>
              </a:cxnLst>
              <a:rect l="0" t="0" r="r" b="b"/>
              <a:pathLst>
                <a:path w="198" h="198">
                  <a:moveTo>
                    <a:pt x="102" y="0"/>
                  </a:moveTo>
                  <a:lnTo>
                    <a:pt x="120" y="0"/>
                  </a:lnTo>
                  <a:lnTo>
                    <a:pt x="138" y="6"/>
                  </a:lnTo>
                  <a:lnTo>
                    <a:pt x="156" y="12"/>
                  </a:lnTo>
                  <a:lnTo>
                    <a:pt x="168" y="24"/>
                  </a:lnTo>
                  <a:lnTo>
                    <a:pt x="180" y="42"/>
                  </a:lnTo>
                  <a:lnTo>
                    <a:pt x="192" y="60"/>
                  </a:lnTo>
                  <a:lnTo>
                    <a:pt x="198" y="78"/>
                  </a:lnTo>
                  <a:lnTo>
                    <a:pt x="198" y="96"/>
                  </a:lnTo>
                  <a:lnTo>
                    <a:pt x="198" y="114"/>
                  </a:lnTo>
                  <a:lnTo>
                    <a:pt x="192" y="132"/>
                  </a:lnTo>
                  <a:lnTo>
                    <a:pt x="180" y="150"/>
                  </a:lnTo>
                  <a:lnTo>
                    <a:pt x="168" y="168"/>
                  </a:lnTo>
                  <a:lnTo>
                    <a:pt x="156" y="180"/>
                  </a:lnTo>
                  <a:lnTo>
                    <a:pt x="138" y="186"/>
                  </a:lnTo>
                  <a:lnTo>
                    <a:pt x="120" y="192"/>
                  </a:lnTo>
                  <a:lnTo>
                    <a:pt x="102" y="198"/>
                  </a:lnTo>
                  <a:lnTo>
                    <a:pt x="78" y="192"/>
                  </a:lnTo>
                  <a:lnTo>
                    <a:pt x="60" y="186"/>
                  </a:lnTo>
                  <a:lnTo>
                    <a:pt x="42" y="180"/>
                  </a:lnTo>
                  <a:lnTo>
                    <a:pt x="30" y="168"/>
                  </a:lnTo>
                  <a:lnTo>
                    <a:pt x="18" y="150"/>
                  </a:lnTo>
                  <a:lnTo>
                    <a:pt x="6" y="132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6" y="60"/>
                  </a:lnTo>
                  <a:lnTo>
                    <a:pt x="18" y="42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60" y="6"/>
                  </a:lnTo>
                  <a:lnTo>
                    <a:pt x="7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60291" name="Text Box 739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0" name="TextBox 739"/>
          <p:cNvSpPr txBox="1"/>
          <p:nvPr/>
        </p:nvSpPr>
        <p:spPr>
          <a:xfrm>
            <a:off x="2400300" y="1206500"/>
            <a:ext cx="5858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=&gt;   διαθέσιμος χρόνος για παραγωγή</a:t>
            </a:r>
          </a:p>
          <a:p>
            <a:r>
              <a:rPr lang="en-US" dirty="0" smtClean="0"/>
              <a:t>Dc =&gt; </a:t>
            </a:r>
            <a:r>
              <a:rPr lang="el-GR" dirty="0" smtClean="0"/>
              <a:t>μεγίστη ημερήσια ζήτηση</a:t>
            </a:r>
          </a:p>
          <a:p>
            <a:r>
              <a:rPr lang="en-US" dirty="0" smtClean="0"/>
              <a:t>S =&gt;  </a:t>
            </a:r>
            <a:r>
              <a:rPr lang="el-GR" dirty="0" smtClean="0"/>
              <a:t> αριθμός </a:t>
            </a:r>
            <a:r>
              <a:rPr lang="el-GR" dirty="0" err="1" smtClean="0"/>
              <a:t>βαρδυών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1725" y="142875"/>
            <a:ext cx="6515100" cy="441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Πόσες Θέσεις Εργασίας απαιτούνται;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1561603" name="Group 3"/>
          <p:cNvGrpSpPr>
            <a:grpSpLocks/>
          </p:cNvGrpSpPr>
          <p:nvPr/>
        </p:nvGrpSpPr>
        <p:grpSpPr bwMode="auto">
          <a:xfrm>
            <a:off x="5495925" y="1630363"/>
            <a:ext cx="3340100" cy="1190625"/>
            <a:chOff x="3462" y="1587"/>
            <a:chExt cx="2104" cy="750"/>
          </a:xfrm>
        </p:grpSpPr>
        <p:sp>
          <p:nvSpPr>
            <p:cNvPr id="1561604" name="Text Box 4"/>
            <p:cNvSpPr txBox="1">
              <a:spLocks noChangeArrowheads="1"/>
            </p:cNvSpPr>
            <p:nvPr/>
          </p:nvSpPr>
          <p:spPr bwMode="auto">
            <a:xfrm>
              <a:off x="4858" y="1587"/>
              <a:ext cx="70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3600" b="1" u="sng"/>
                <a:t>ΑΤ</a:t>
              </a:r>
              <a:endParaRPr lang="en-US" sz="3600" b="1"/>
            </a:p>
            <a:p>
              <a:pPr algn="ctr"/>
              <a:r>
                <a:rPr lang="en-US" sz="3600" b="1"/>
                <a:t>Takt</a:t>
              </a:r>
              <a:endParaRPr lang="en-US" sz="1600" b="1"/>
            </a:p>
          </p:txBody>
        </p:sp>
        <p:sp>
          <p:nvSpPr>
            <p:cNvPr id="1561605" name="Text Box 5"/>
            <p:cNvSpPr txBox="1">
              <a:spLocks noChangeArrowheads="1"/>
            </p:cNvSpPr>
            <p:nvPr/>
          </p:nvSpPr>
          <p:spPr bwMode="auto">
            <a:xfrm>
              <a:off x="3462" y="1795"/>
              <a:ext cx="11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# OP  =</a:t>
              </a:r>
              <a:endParaRPr lang="en-US" b="1"/>
            </a:p>
          </p:txBody>
        </p:sp>
      </p:grpSp>
      <p:grpSp>
        <p:nvGrpSpPr>
          <p:cNvPr id="1561606" name="Group 6"/>
          <p:cNvGrpSpPr>
            <a:grpSpLocks/>
          </p:cNvGrpSpPr>
          <p:nvPr/>
        </p:nvGrpSpPr>
        <p:grpSpPr bwMode="auto">
          <a:xfrm>
            <a:off x="2489200" y="2660650"/>
            <a:ext cx="4552950" cy="2874963"/>
            <a:chOff x="1568" y="2068"/>
            <a:chExt cx="1992" cy="1258"/>
          </a:xfrm>
        </p:grpSpPr>
        <p:sp>
          <p:nvSpPr>
            <p:cNvPr id="1561607" name="AutoShape 7"/>
            <p:cNvSpPr>
              <a:spLocks noChangeArrowheads="1"/>
            </p:cNvSpPr>
            <p:nvPr/>
          </p:nvSpPr>
          <p:spPr bwMode="auto">
            <a:xfrm>
              <a:off x="1568" y="2622"/>
              <a:ext cx="1992" cy="281"/>
            </a:xfrm>
            <a:prstGeom prst="rightArrow">
              <a:avLst>
                <a:gd name="adj1" fmla="val 72981"/>
                <a:gd name="adj2" fmla="val 183197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43922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/>
                <a:t>Ροή Γραμμής</a:t>
              </a:r>
              <a:endParaRPr lang="en-US" sz="2000" b="1"/>
            </a:p>
          </p:txBody>
        </p:sp>
        <p:sp>
          <p:nvSpPr>
            <p:cNvPr id="1561608" name="AutoShape 8"/>
            <p:cNvSpPr>
              <a:spLocks noChangeArrowheads="1"/>
            </p:cNvSpPr>
            <p:nvPr/>
          </p:nvSpPr>
          <p:spPr bwMode="auto">
            <a:xfrm rot="-3154596">
              <a:off x="1971" y="2982"/>
              <a:ext cx="492" cy="196"/>
            </a:xfrm>
            <a:prstGeom prst="rightArrow">
              <a:avLst>
                <a:gd name="adj1" fmla="val 72222"/>
                <a:gd name="adj2" fmla="val 64266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43922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Zuführprozess</a:t>
              </a:r>
              <a:endParaRPr lang="en-US" sz="2000" b="1"/>
            </a:p>
          </p:txBody>
        </p:sp>
        <p:sp>
          <p:nvSpPr>
            <p:cNvPr id="1561609" name="AutoShape 9"/>
            <p:cNvSpPr>
              <a:spLocks noChangeArrowheads="1"/>
            </p:cNvSpPr>
            <p:nvPr/>
          </p:nvSpPr>
          <p:spPr bwMode="auto">
            <a:xfrm rot="10800000">
              <a:off x="2630" y="2891"/>
              <a:ext cx="351" cy="258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63922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de-DE" sz="2000" b="1"/>
            </a:p>
          </p:txBody>
        </p:sp>
        <p:sp>
          <p:nvSpPr>
            <p:cNvPr id="1561610" name="AutoShape 10"/>
            <p:cNvSpPr>
              <a:spLocks noChangeArrowheads="1"/>
            </p:cNvSpPr>
            <p:nvPr/>
          </p:nvSpPr>
          <p:spPr bwMode="auto">
            <a:xfrm rot="3613122">
              <a:off x="2214" y="2301"/>
              <a:ext cx="600" cy="196"/>
            </a:xfrm>
            <a:prstGeom prst="rightArrow">
              <a:avLst>
                <a:gd name="adj1" fmla="val 72222"/>
                <a:gd name="adj2" fmla="val 78373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5372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b="1"/>
                <a:t>Προσυναρμογή</a:t>
              </a:r>
              <a:endParaRPr lang="en-US" sz="1000" b="1"/>
            </a:p>
          </p:txBody>
        </p:sp>
        <p:sp>
          <p:nvSpPr>
            <p:cNvPr id="1561611" name="AutoShape 11"/>
            <p:cNvSpPr>
              <a:spLocks noChangeArrowheads="1"/>
            </p:cNvSpPr>
            <p:nvPr/>
          </p:nvSpPr>
          <p:spPr bwMode="auto">
            <a:xfrm rot="21609320">
              <a:off x="1781" y="2326"/>
              <a:ext cx="639" cy="127"/>
            </a:xfrm>
            <a:prstGeom prst="rightArrow">
              <a:avLst>
                <a:gd name="adj1" fmla="val 72222"/>
                <a:gd name="adj2" fmla="val 128816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63922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200" b="1"/>
                <a:t>Μηχανή</a:t>
              </a:r>
              <a:endParaRPr lang="en-US" sz="2000" b="1"/>
            </a:p>
          </p:txBody>
        </p:sp>
        <p:sp>
          <p:nvSpPr>
            <p:cNvPr id="1561612" name="AutoShape 12"/>
            <p:cNvSpPr>
              <a:spLocks noChangeArrowheads="1"/>
            </p:cNvSpPr>
            <p:nvPr/>
          </p:nvSpPr>
          <p:spPr bwMode="auto">
            <a:xfrm rot="3982291" flipH="1">
              <a:off x="2611" y="2215"/>
              <a:ext cx="184" cy="22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63922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13" name="Line 13"/>
            <p:cNvSpPr>
              <a:spLocks noChangeShapeType="1"/>
            </p:cNvSpPr>
            <p:nvPr/>
          </p:nvSpPr>
          <p:spPr bwMode="auto">
            <a:xfrm>
              <a:off x="1785" y="2619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14" name="Line 14"/>
            <p:cNvSpPr>
              <a:spLocks noChangeShapeType="1"/>
            </p:cNvSpPr>
            <p:nvPr/>
          </p:nvSpPr>
          <p:spPr bwMode="auto">
            <a:xfrm>
              <a:off x="2514" y="2624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15" name="Line 15"/>
            <p:cNvSpPr>
              <a:spLocks noChangeShapeType="1"/>
            </p:cNvSpPr>
            <p:nvPr/>
          </p:nvSpPr>
          <p:spPr bwMode="auto">
            <a:xfrm>
              <a:off x="2771" y="2619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16" name="Line 16"/>
            <p:cNvSpPr>
              <a:spLocks noChangeShapeType="1"/>
            </p:cNvSpPr>
            <p:nvPr/>
          </p:nvSpPr>
          <p:spPr bwMode="auto">
            <a:xfrm>
              <a:off x="3028" y="2622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17" name="Line 17"/>
            <p:cNvSpPr>
              <a:spLocks noChangeShapeType="1"/>
            </p:cNvSpPr>
            <p:nvPr/>
          </p:nvSpPr>
          <p:spPr bwMode="auto">
            <a:xfrm>
              <a:off x="2014" y="2619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18" name="Line 18"/>
            <p:cNvSpPr>
              <a:spLocks noChangeShapeType="1"/>
            </p:cNvSpPr>
            <p:nvPr/>
          </p:nvSpPr>
          <p:spPr bwMode="auto">
            <a:xfrm>
              <a:off x="2260" y="2613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19" name="Line 19"/>
            <p:cNvSpPr>
              <a:spLocks noChangeShapeType="1"/>
            </p:cNvSpPr>
            <p:nvPr/>
          </p:nvSpPr>
          <p:spPr bwMode="auto">
            <a:xfrm>
              <a:off x="1890" y="2317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0" name="Line 20"/>
            <p:cNvSpPr>
              <a:spLocks noChangeShapeType="1"/>
            </p:cNvSpPr>
            <p:nvPr/>
          </p:nvSpPr>
          <p:spPr bwMode="auto">
            <a:xfrm>
              <a:off x="1781" y="2317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1" name="Line 21"/>
            <p:cNvSpPr>
              <a:spLocks noChangeShapeType="1"/>
            </p:cNvSpPr>
            <p:nvPr/>
          </p:nvSpPr>
          <p:spPr bwMode="auto">
            <a:xfrm>
              <a:off x="2014" y="2317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2" name="Line 22"/>
            <p:cNvSpPr>
              <a:spLocks noChangeShapeType="1"/>
            </p:cNvSpPr>
            <p:nvPr/>
          </p:nvSpPr>
          <p:spPr bwMode="auto">
            <a:xfrm>
              <a:off x="2141" y="2317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3" name="Line 23"/>
            <p:cNvSpPr>
              <a:spLocks noChangeShapeType="1"/>
            </p:cNvSpPr>
            <p:nvPr/>
          </p:nvSpPr>
          <p:spPr bwMode="auto">
            <a:xfrm>
              <a:off x="2253" y="2314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4" name="Line 24"/>
            <p:cNvSpPr>
              <a:spLocks noChangeShapeType="1"/>
            </p:cNvSpPr>
            <p:nvPr/>
          </p:nvSpPr>
          <p:spPr bwMode="auto">
            <a:xfrm rot="18421435" flipV="1">
              <a:off x="2280" y="2886"/>
              <a:ext cx="5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5" name="Line 25"/>
            <p:cNvSpPr>
              <a:spLocks noChangeShapeType="1"/>
            </p:cNvSpPr>
            <p:nvPr/>
          </p:nvSpPr>
          <p:spPr bwMode="auto">
            <a:xfrm rot="18421435" flipV="1">
              <a:off x="2209" y="2972"/>
              <a:ext cx="3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6" name="Line 26"/>
            <p:cNvSpPr>
              <a:spLocks noChangeShapeType="1"/>
            </p:cNvSpPr>
            <p:nvPr/>
          </p:nvSpPr>
          <p:spPr bwMode="auto">
            <a:xfrm rot="18421435" flipV="1">
              <a:off x="2119" y="3060"/>
              <a:ext cx="3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7" name="Line 27"/>
            <p:cNvSpPr>
              <a:spLocks noChangeShapeType="1"/>
            </p:cNvSpPr>
            <p:nvPr/>
          </p:nvSpPr>
          <p:spPr bwMode="auto">
            <a:xfrm rot="18421435" flipV="1">
              <a:off x="2032" y="3159"/>
              <a:ext cx="3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8" name="Line 28"/>
            <p:cNvSpPr>
              <a:spLocks noChangeShapeType="1"/>
            </p:cNvSpPr>
            <p:nvPr/>
          </p:nvSpPr>
          <p:spPr bwMode="auto">
            <a:xfrm flipV="1">
              <a:off x="2217" y="2086"/>
              <a:ext cx="224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29" name="Line 29"/>
            <p:cNvSpPr>
              <a:spLocks noChangeShapeType="1"/>
            </p:cNvSpPr>
            <p:nvPr/>
          </p:nvSpPr>
          <p:spPr bwMode="auto">
            <a:xfrm flipV="1">
              <a:off x="2293" y="2165"/>
              <a:ext cx="225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0" name="Line 30"/>
            <p:cNvSpPr>
              <a:spLocks noChangeShapeType="1"/>
            </p:cNvSpPr>
            <p:nvPr/>
          </p:nvSpPr>
          <p:spPr bwMode="auto">
            <a:xfrm flipV="1">
              <a:off x="2354" y="2257"/>
              <a:ext cx="225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1" name="Line 31"/>
            <p:cNvSpPr>
              <a:spLocks noChangeShapeType="1"/>
            </p:cNvSpPr>
            <p:nvPr/>
          </p:nvSpPr>
          <p:spPr bwMode="auto">
            <a:xfrm flipV="1">
              <a:off x="2416" y="2361"/>
              <a:ext cx="224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2" name="Line 32"/>
            <p:cNvSpPr>
              <a:spLocks noChangeShapeType="1"/>
            </p:cNvSpPr>
            <p:nvPr/>
          </p:nvSpPr>
          <p:spPr bwMode="auto">
            <a:xfrm flipV="1">
              <a:off x="2488" y="2456"/>
              <a:ext cx="225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3" name="Line 33"/>
            <p:cNvSpPr>
              <a:spLocks noChangeShapeType="1"/>
            </p:cNvSpPr>
            <p:nvPr/>
          </p:nvSpPr>
          <p:spPr bwMode="auto">
            <a:xfrm>
              <a:off x="2669" y="2358"/>
              <a:ext cx="59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4" name="Line 34"/>
            <p:cNvSpPr>
              <a:spLocks noChangeShapeType="1"/>
            </p:cNvSpPr>
            <p:nvPr/>
          </p:nvSpPr>
          <p:spPr bwMode="auto">
            <a:xfrm rot="-901440">
              <a:off x="2742" y="2335"/>
              <a:ext cx="59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5" name="Line 35"/>
            <p:cNvSpPr>
              <a:spLocks noChangeShapeType="1"/>
            </p:cNvSpPr>
            <p:nvPr/>
          </p:nvSpPr>
          <p:spPr bwMode="auto">
            <a:xfrm rot="-4791428">
              <a:off x="2769" y="2250"/>
              <a:ext cx="48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6" name="Line 36"/>
            <p:cNvSpPr>
              <a:spLocks noChangeShapeType="1"/>
            </p:cNvSpPr>
            <p:nvPr/>
          </p:nvSpPr>
          <p:spPr bwMode="auto">
            <a:xfrm rot="528012">
              <a:off x="2695" y="2225"/>
              <a:ext cx="57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7" name="Line 37"/>
            <p:cNvSpPr>
              <a:spLocks noChangeShapeType="1"/>
            </p:cNvSpPr>
            <p:nvPr/>
          </p:nvSpPr>
          <p:spPr bwMode="auto">
            <a:xfrm>
              <a:off x="2844" y="2936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8" name="Line 38"/>
            <p:cNvSpPr>
              <a:spLocks noChangeShapeType="1"/>
            </p:cNvSpPr>
            <p:nvPr/>
          </p:nvSpPr>
          <p:spPr bwMode="auto">
            <a:xfrm>
              <a:off x="2855" y="3006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39" name="Line 39"/>
            <p:cNvSpPr>
              <a:spLocks noChangeShapeType="1"/>
            </p:cNvSpPr>
            <p:nvPr/>
          </p:nvSpPr>
          <p:spPr bwMode="auto">
            <a:xfrm rot="2716935">
              <a:off x="2837" y="3078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0" name="Line 40"/>
            <p:cNvSpPr>
              <a:spLocks noChangeShapeType="1"/>
            </p:cNvSpPr>
            <p:nvPr/>
          </p:nvSpPr>
          <p:spPr bwMode="auto">
            <a:xfrm rot="5806774">
              <a:off x="2764" y="3101"/>
              <a:ext cx="1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1" name="Line 41"/>
            <p:cNvSpPr>
              <a:spLocks noChangeShapeType="1"/>
            </p:cNvSpPr>
            <p:nvPr/>
          </p:nvSpPr>
          <p:spPr bwMode="auto">
            <a:xfrm rot="19607710">
              <a:off x="2669" y="3077"/>
              <a:ext cx="17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2" name="AutoShape 42"/>
            <p:cNvSpPr>
              <a:spLocks noChangeArrowheads="1"/>
            </p:cNvSpPr>
            <p:nvPr/>
          </p:nvSpPr>
          <p:spPr bwMode="auto">
            <a:xfrm rot="5433521">
              <a:off x="2800" y="2893"/>
              <a:ext cx="64" cy="81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3" name="AutoShape 43"/>
            <p:cNvSpPr>
              <a:spLocks noChangeArrowheads="1"/>
            </p:cNvSpPr>
            <p:nvPr/>
          </p:nvSpPr>
          <p:spPr bwMode="auto">
            <a:xfrm rot="5433521">
              <a:off x="2604" y="2894"/>
              <a:ext cx="64" cy="80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4" name="AutoShape 44"/>
            <p:cNvSpPr>
              <a:spLocks noChangeArrowheads="1"/>
            </p:cNvSpPr>
            <p:nvPr/>
          </p:nvSpPr>
          <p:spPr bwMode="auto">
            <a:xfrm rot="5433521">
              <a:off x="2419" y="2893"/>
              <a:ext cx="64" cy="82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5" name="AutoShape 45"/>
            <p:cNvSpPr>
              <a:spLocks noChangeArrowheads="1"/>
            </p:cNvSpPr>
            <p:nvPr/>
          </p:nvSpPr>
          <p:spPr bwMode="auto">
            <a:xfrm rot="5433521">
              <a:off x="2100" y="2896"/>
              <a:ext cx="64" cy="82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6" name="AutoShape 46"/>
            <p:cNvSpPr>
              <a:spLocks noChangeArrowheads="1"/>
            </p:cNvSpPr>
            <p:nvPr/>
          </p:nvSpPr>
          <p:spPr bwMode="auto">
            <a:xfrm rot="5433521">
              <a:off x="1875" y="2897"/>
              <a:ext cx="64" cy="80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7" name="AutoShape 47"/>
            <p:cNvSpPr>
              <a:spLocks noChangeArrowheads="1"/>
            </p:cNvSpPr>
            <p:nvPr/>
          </p:nvSpPr>
          <p:spPr bwMode="auto">
            <a:xfrm rot="5433521">
              <a:off x="1637" y="2893"/>
              <a:ext cx="64" cy="81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8" name="AutoShape 48"/>
            <p:cNvSpPr>
              <a:spLocks noChangeArrowheads="1"/>
            </p:cNvSpPr>
            <p:nvPr/>
          </p:nvSpPr>
          <p:spPr bwMode="auto">
            <a:xfrm rot="5433521">
              <a:off x="1812" y="2460"/>
              <a:ext cx="49" cy="63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49" name="AutoShape 49"/>
            <p:cNvSpPr>
              <a:spLocks noChangeArrowheads="1"/>
            </p:cNvSpPr>
            <p:nvPr/>
          </p:nvSpPr>
          <p:spPr bwMode="auto">
            <a:xfrm rot="5433521">
              <a:off x="2051" y="2454"/>
              <a:ext cx="49" cy="63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50" name="AutoShape 50"/>
            <p:cNvSpPr>
              <a:spLocks noChangeArrowheads="1"/>
            </p:cNvSpPr>
            <p:nvPr/>
          </p:nvSpPr>
          <p:spPr bwMode="auto">
            <a:xfrm rot="23385269">
              <a:off x="2249" y="3170"/>
              <a:ext cx="59" cy="51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51" name="AutoShape 51"/>
            <p:cNvSpPr>
              <a:spLocks noChangeArrowheads="1"/>
            </p:cNvSpPr>
            <p:nvPr/>
          </p:nvSpPr>
          <p:spPr bwMode="auto">
            <a:xfrm rot="5433521">
              <a:off x="2424" y="2501"/>
              <a:ext cx="49" cy="63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52" name="AutoShape 52"/>
            <p:cNvSpPr>
              <a:spLocks noChangeArrowheads="1"/>
            </p:cNvSpPr>
            <p:nvPr/>
          </p:nvSpPr>
          <p:spPr bwMode="auto">
            <a:xfrm rot="19924653">
              <a:off x="2549" y="2181"/>
              <a:ext cx="60" cy="52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653" name="AutoShape 53"/>
            <p:cNvSpPr>
              <a:spLocks noChangeArrowheads="1"/>
            </p:cNvSpPr>
            <p:nvPr/>
          </p:nvSpPr>
          <p:spPr bwMode="auto">
            <a:xfrm rot="3757643">
              <a:off x="2746" y="2433"/>
              <a:ext cx="50" cy="63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561654" name="Group 54"/>
            <p:cNvGrpSpPr>
              <a:grpSpLocks/>
            </p:cNvGrpSpPr>
            <p:nvPr/>
          </p:nvGrpSpPr>
          <p:grpSpPr bwMode="auto">
            <a:xfrm>
              <a:off x="1789" y="2802"/>
              <a:ext cx="79" cy="62"/>
              <a:chOff x="918" y="3306"/>
              <a:chExt cx="342" cy="336"/>
            </a:xfrm>
          </p:grpSpPr>
          <p:sp>
            <p:nvSpPr>
              <p:cNvPr id="1561655" name="Rectangle 5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56" name="Line 5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57" name="Line 5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58" name="Group 58"/>
            <p:cNvGrpSpPr>
              <a:grpSpLocks/>
            </p:cNvGrpSpPr>
            <p:nvPr/>
          </p:nvGrpSpPr>
          <p:grpSpPr bwMode="auto">
            <a:xfrm>
              <a:off x="2612" y="2660"/>
              <a:ext cx="80" cy="62"/>
              <a:chOff x="918" y="3306"/>
              <a:chExt cx="342" cy="336"/>
            </a:xfrm>
          </p:grpSpPr>
          <p:sp>
            <p:nvSpPr>
              <p:cNvPr id="1561659" name="Rectangle 5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60" name="Line 6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61" name="Line 6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62" name="Group 62"/>
            <p:cNvGrpSpPr>
              <a:grpSpLocks/>
            </p:cNvGrpSpPr>
            <p:nvPr/>
          </p:nvGrpSpPr>
          <p:grpSpPr bwMode="auto">
            <a:xfrm>
              <a:off x="2692" y="2660"/>
              <a:ext cx="79" cy="62"/>
              <a:chOff x="918" y="3306"/>
              <a:chExt cx="342" cy="336"/>
            </a:xfrm>
          </p:grpSpPr>
          <p:sp>
            <p:nvSpPr>
              <p:cNvPr id="1561663" name="Rectangle 63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64" name="Line 64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65" name="Line 65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66" name="Group 66"/>
            <p:cNvGrpSpPr>
              <a:grpSpLocks/>
            </p:cNvGrpSpPr>
            <p:nvPr/>
          </p:nvGrpSpPr>
          <p:grpSpPr bwMode="auto">
            <a:xfrm>
              <a:off x="2018" y="2802"/>
              <a:ext cx="79" cy="62"/>
              <a:chOff x="918" y="3306"/>
              <a:chExt cx="342" cy="336"/>
            </a:xfrm>
          </p:grpSpPr>
          <p:sp>
            <p:nvSpPr>
              <p:cNvPr id="1561667" name="Rectangle 6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68" name="Line 6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69" name="Line 6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70" name="Group 70"/>
            <p:cNvGrpSpPr>
              <a:grpSpLocks/>
            </p:cNvGrpSpPr>
            <p:nvPr/>
          </p:nvGrpSpPr>
          <p:grpSpPr bwMode="auto">
            <a:xfrm>
              <a:off x="2264" y="2802"/>
              <a:ext cx="79" cy="62"/>
              <a:chOff x="918" y="3306"/>
              <a:chExt cx="342" cy="336"/>
            </a:xfrm>
          </p:grpSpPr>
          <p:sp>
            <p:nvSpPr>
              <p:cNvPr id="1561671" name="Rectangle 71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72" name="Line 72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73" name="Line 73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74" name="Group 74"/>
            <p:cNvGrpSpPr>
              <a:grpSpLocks/>
            </p:cNvGrpSpPr>
            <p:nvPr/>
          </p:nvGrpSpPr>
          <p:grpSpPr bwMode="auto">
            <a:xfrm>
              <a:off x="2518" y="2802"/>
              <a:ext cx="79" cy="62"/>
              <a:chOff x="918" y="3306"/>
              <a:chExt cx="342" cy="336"/>
            </a:xfrm>
          </p:grpSpPr>
          <p:sp>
            <p:nvSpPr>
              <p:cNvPr id="1561675" name="Rectangle 7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76" name="Line 7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77" name="Line 7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78" name="Group 78"/>
            <p:cNvGrpSpPr>
              <a:grpSpLocks/>
            </p:cNvGrpSpPr>
            <p:nvPr/>
          </p:nvGrpSpPr>
          <p:grpSpPr bwMode="auto">
            <a:xfrm>
              <a:off x="2771" y="2802"/>
              <a:ext cx="79" cy="62"/>
              <a:chOff x="918" y="3306"/>
              <a:chExt cx="342" cy="336"/>
            </a:xfrm>
          </p:grpSpPr>
          <p:sp>
            <p:nvSpPr>
              <p:cNvPr id="1561679" name="Rectangle 7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80" name="Line 8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81" name="Line 8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82" name="Group 82"/>
            <p:cNvGrpSpPr>
              <a:grpSpLocks/>
            </p:cNvGrpSpPr>
            <p:nvPr/>
          </p:nvGrpSpPr>
          <p:grpSpPr bwMode="auto">
            <a:xfrm>
              <a:off x="2883" y="2965"/>
              <a:ext cx="58" cy="39"/>
              <a:chOff x="918" y="3306"/>
              <a:chExt cx="342" cy="336"/>
            </a:xfrm>
          </p:grpSpPr>
          <p:sp>
            <p:nvSpPr>
              <p:cNvPr id="1561683" name="Rectangle 83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84" name="Line 84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85" name="Line 85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86" name="Group 86"/>
            <p:cNvGrpSpPr>
              <a:grpSpLocks/>
            </p:cNvGrpSpPr>
            <p:nvPr/>
          </p:nvGrpSpPr>
          <p:grpSpPr bwMode="auto">
            <a:xfrm rot="19655446">
              <a:off x="2438" y="2381"/>
              <a:ext cx="58" cy="39"/>
              <a:chOff x="918" y="3306"/>
              <a:chExt cx="342" cy="336"/>
            </a:xfrm>
          </p:grpSpPr>
          <p:sp>
            <p:nvSpPr>
              <p:cNvPr id="1561687" name="Rectangle 8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9900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88" name="Line 8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89" name="Line 8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90" name="Group 90"/>
            <p:cNvGrpSpPr>
              <a:grpSpLocks/>
            </p:cNvGrpSpPr>
            <p:nvPr/>
          </p:nvGrpSpPr>
          <p:grpSpPr bwMode="auto">
            <a:xfrm>
              <a:off x="2148" y="2397"/>
              <a:ext cx="58" cy="38"/>
              <a:chOff x="918" y="3306"/>
              <a:chExt cx="342" cy="336"/>
            </a:xfrm>
          </p:grpSpPr>
          <p:sp>
            <p:nvSpPr>
              <p:cNvPr id="1561691" name="Rectangle 91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92" name="Line 92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93" name="Line 93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94" name="Group 94"/>
            <p:cNvGrpSpPr>
              <a:grpSpLocks/>
            </p:cNvGrpSpPr>
            <p:nvPr/>
          </p:nvGrpSpPr>
          <p:grpSpPr bwMode="auto">
            <a:xfrm>
              <a:off x="1894" y="2397"/>
              <a:ext cx="58" cy="38"/>
              <a:chOff x="918" y="3306"/>
              <a:chExt cx="342" cy="336"/>
            </a:xfrm>
          </p:grpSpPr>
          <p:sp>
            <p:nvSpPr>
              <p:cNvPr id="1561695" name="Rectangle 9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96" name="Line 9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697" name="Line 9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698" name="Group 98"/>
            <p:cNvGrpSpPr>
              <a:grpSpLocks/>
            </p:cNvGrpSpPr>
            <p:nvPr/>
          </p:nvGrpSpPr>
          <p:grpSpPr bwMode="auto">
            <a:xfrm rot="-3065479">
              <a:off x="2163" y="3163"/>
              <a:ext cx="48" cy="49"/>
              <a:chOff x="918" y="3306"/>
              <a:chExt cx="342" cy="336"/>
            </a:xfrm>
          </p:grpSpPr>
          <p:sp>
            <p:nvSpPr>
              <p:cNvPr id="1561699" name="Rectangle 9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700" name="Line 10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701" name="Line 10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61702" name="Group 102"/>
            <p:cNvGrpSpPr>
              <a:grpSpLocks/>
            </p:cNvGrpSpPr>
            <p:nvPr/>
          </p:nvGrpSpPr>
          <p:grpSpPr bwMode="auto">
            <a:xfrm rot="-24997137">
              <a:off x="2240" y="3064"/>
              <a:ext cx="48" cy="47"/>
              <a:chOff x="918" y="3306"/>
              <a:chExt cx="342" cy="336"/>
            </a:xfrm>
          </p:grpSpPr>
          <p:sp>
            <p:nvSpPr>
              <p:cNvPr id="1561703" name="Rectangle 103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704" name="Line 104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61705" name="Line 105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561706" name="Text Box 106"/>
            <p:cNvSpPr txBox="1">
              <a:spLocks noChangeArrowheads="1"/>
            </p:cNvSpPr>
            <p:nvPr/>
          </p:nvSpPr>
          <p:spPr bwMode="auto">
            <a:xfrm>
              <a:off x="2700" y="3118"/>
              <a:ext cx="33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800" b="1"/>
                <a:t>Επανεργασία</a:t>
              </a:r>
              <a:endParaRPr lang="en-US" sz="800" b="1"/>
            </a:p>
          </p:txBody>
        </p:sp>
        <p:sp>
          <p:nvSpPr>
            <p:cNvPr id="1561707" name="AutoShape 107"/>
            <p:cNvSpPr>
              <a:spLocks/>
            </p:cNvSpPr>
            <p:nvPr/>
          </p:nvSpPr>
          <p:spPr bwMode="auto">
            <a:xfrm rot="16165648">
              <a:off x="1647" y="2924"/>
              <a:ext cx="62" cy="214"/>
            </a:xfrm>
            <a:prstGeom prst="leftBrace">
              <a:avLst>
                <a:gd name="adj1" fmla="val 287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708" name="AutoShape 108"/>
            <p:cNvSpPr>
              <a:spLocks/>
            </p:cNvSpPr>
            <p:nvPr/>
          </p:nvSpPr>
          <p:spPr bwMode="auto">
            <a:xfrm rot="26948379">
              <a:off x="2869" y="2498"/>
              <a:ext cx="62" cy="213"/>
            </a:xfrm>
            <a:prstGeom prst="leftBrace">
              <a:avLst>
                <a:gd name="adj1" fmla="val 286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709" name="AutoShape 109"/>
            <p:cNvSpPr>
              <a:spLocks/>
            </p:cNvSpPr>
            <p:nvPr/>
          </p:nvSpPr>
          <p:spPr bwMode="auto">
            <a:xfrm rot="27047093">
              <a:off x="2108" y="2498"/>
              <a:ext cx="62" cy="213"/>
            </a:xfrm>
            <a:prstGeom prst="leftBrace">
              <a:avLst>
                <a:gd name="adj1" fmla="val 286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710" name="AutoShape 110"/>
            <p:cNvSpPr>
              <a:spLocks/>
            </p:cNvSpPr>
            <p:nvPr/>
          </p:nvSpPr>
          <p:spPr bwMode="auto">
            <a:xfrm rot="5208289">
              <a:off x="1935" y="2229"/>
              <a:ext cx="42" cy="107"/>
            </a:xfrm>
            <a:prstGeom prst="leftBrace">
              <a:avLst>
                <a:gd name="adj1" fmla="val 212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711" name="AutoShape 111"/>
            <p:cNvSpPr>
              <a:spLocks/>
            </p:cNvSpPr>
            <p:nvPr/>
          </p:nvSpPr>
          <p:spPr bwMode="auto">
            <a:xfrm rot="5208289">
              <a:off x="2174" y="2230"/>
              <a:ext cx="42" cy="106"/>
            </a:xfrm>
            <a:prstGeom prst="leftBrace">
              <a:avLst>
                <a:gd name="adj1" fmla="val 210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712" name="AutoShape 112"/>
            <p:cNvSpPr>
              <a:spLocks/>
            </p:cNvSpPr>
            <p:nvPr/>
          </p:nvSpPr>
          <p:spPr bwMode="auto">
            <a:xfrm rot="9241016">
              <a:off x="2496" y="2068"/>
              <a:ext cx="51" cy="86"/>
            </a:xfrm>
            <a:prstGeom prst="leftBrace">
              <a:avLst>
                <a:gd name="adj1" fmla="val 140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1713" name="Text Box 113"/>
            <p:cNvSpPr txBox="1">
              <a:spLocks noChangeArrowheads="1"/>
            </p:cNvSpPr>
            <p:nvPr/>
          </p:nvSpPr>
          <p:spPr bwMode="auto">
            <a:xfrm>
              <a:off x="1584" y="3064"/>
              <a:ext cx="21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Takt</a:t>
              </a:r>
              <a:endParaRPr lang="en-US" sz="2000" b="1"/>
            </a:p>
          </p:txBody>
        </p:sp>
      </p:grpSp>
      <p:sp>
        <p:nvSpPr>
          <p:cNvPr id="1561714" name="WordArt 114"/>
          <p:cNvSpPr>
            <a:spLocks noChangeArrowheads="1" noChangeShapeType="1" noTextEdit="1"/>
          </p:cNvSpPr>
          <p:nvPr/>
        </p:nvSpPr>
        <p:spPr bwMode="auto">
          <a:xfrm>
            <a:off x="2943225" y="1441450"/>
            <a:ext cx="1543050" cy="81915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31854"/>
              </a:avLst>
            </a:prstTxWarp>
          </a:bodyPr>
          <a:lstStyle/>
          <a:p>
            <a:pPr algn="ctr"/>
            <a:r>
              <a:rPr lang="el-GR" sz="2000" kern="10" spc="100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??????</a:t>
            </a:r>
          </a:p>
        </p:txBody>
      </p:sp>
      <p:sp>
        <p:nvSpPr>
          <p:cNvPr id="1561715" name="Text Box 11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Text Box 2"/>
          <p:cNvSpPr txBox="1">
            <a:spLocks noChangeArrowheads="1"/>
          </p:cNvSpPr>
          <p:nvPr/>
        </p:nvSpPr>
        <p:spPr bwMode="auto">
          <a:xfrm>
            <a:off x="2770188" y="146050"/>
            <a:ext cx="616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990033"/>
                </a:solidFill>
              </a:rPr>
              <a:t>...</a:t>
            </a:r>
            <a:r>
              <a:rPr lang="el-GR">
                <a:solidFill>
                  <a:srgbClr val="990033"/>
                </a:solidFill>
              </a:rPr>
              <a:t>και πώς δουλεύει με ένα μίγμα προϊόντων;</a:t>
            </a:r>
            <a:endParaRPr lang="en-US" sz="2000">
              <a:solidFill>
                <a:srgbClr val="990033"/>
              </a:solidFill>
            </a:endParaRPr>
          </a:p>
        </p:txBody>
      </p:sp>
      <p:sp>
        <p:nvSpPr>
          <p:cNvPr id="1563651" name="Line 3"/>
          <p:cNvSpPr>
            <a:spLocks noChangeShapeType="1"/>
          </p:cNvSpPr>
          <p:nvPr/>
        </p:nvSpPr>
        <p:spPr bwMode="auto">
          <a:xfrm>
            <a:off x="2540000" y="262255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52" name="Line 4"/>
          <p:cNvSpPr>
            <a:spLocks noChangeShapeType="1"/>
          </p:cNvSpPr>
          <p:nvPr/>
        </p:nvSpPr>
        <p:spPr bwMode="auto">
          <a:xfrm>
            <a:off x="2530475" y="5065713"/>
            <a:ext cx="4141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53" name="Rectangle 5"/>
          <p:cNvSpPr>
            <a:spLocks noChangeArrowheads="1"/>
          </p:cNvSpPr>
          <p:nvPr/>
        </p:nvSpPr>
        <p:spPr bwMode="auto">
          <a:xfrm>
            <a:off x="2686050" y="3371850"/>
            <a:ext cx="104775" cy="16859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54" name="Rectangle 6"/>
          <p:cNvSpPr>
            <a:spLocks noChangeArrowheads="1"/>
          </p:cNvSpPr>
          <p:nvPr/>
        </p:nvSpPr>
        <p:spPr bwMode="auto">
          <a:xfrm>
            <a:off x="2790825" y="3267075"/>
            <a:ext cx="114300" cy="17907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55" name="Rectangle 7"/>
          <p:cNvSpPr>
            <a:spLocks noChangeArrowheads="1"/>
          </p:cNvSpPr>
          <p:nvPr/>
        </p:nvSpPr>
        <p:spPr bwMode="auto">
          <a:xfrm>
            <a:off x="2905125" y="3476625"/>
            <a:ext cx="85725" cy="15811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56" name="Rectangle 8"/>
          <p:cNvSpPr>
            <a:spLocks noChangeArrowheads="1"/>
          </p:cNvSpPr>
          <p:nvPr/>
        </p:nvSpPr>
        <p:spPr bwMode="auto">
          <a:xfrm>
            <a:off x="2990850" y="3333750"/>
            <a:ext cx="85725" cy="1724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57" name="Rectangle 9"/>
          <p:cNvSpPr>
            <a:spLocks noChangeArrowheads="1"/>
          </p:cNvSpPr>
          <p:nvPr/>
        </p:nvSpPr>
        <p:spPr bwMode="auto">
          <a:xfrm>
            <a:off x="3101975" y="3595688"/>
            <a:ext cx="50800" cy="1462087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58" name="Rectangle 10"/>
          <p:cNvSpPr>
            <a:spLocks noChangeArrowheads="1"/>
          </p:cNvSpPr>
          <p:nvPr/>
        </p:nvSpPr>
        <p:spPr bwMode="auto">
          <a:xfrm>
            <a:off x="3151188" y="3819525"/>
            <a:ext cx="77787" cy="12382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59" name="Rectangle 11"/>
          <p:cNvSpPr>
            <a:spLocks noChangeArrowheads="1"/>
          </p:cNvSpPr>
          <p:nvPr/>
        </p:nvSpPr>
        <p:spPr bwMode="auto">
          <a:xfrm>
            <a:off x="3254375" y="3721100"/>
            <a:ext cx="77788" cy="13366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0" name="Rectangle 12"/>
          <p:cNvSpPr>
            <a:spLocks noChangeArrowheads="1"/>
          </p:cNvSpPr>
          <p:nvPr/>
        </p:nvSpPr>
        <p:spPr bwMode="auto">
          <a:xfrm>
            <a:off x="3333750" y="3468688"/>
            <a:ext cx="57150" cy="1589087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1" name="Rectangle 13"/>
          <p:cNvSpPr>
            <a:spLocks noChangeArrowheads="1"/>
          </p:cNvSpPr>
          <p:nvPr/>
        </p:nvSpPr>
        <p:spPr bwMode="auto">
          <a:xfrm>
            <a:off x="3686175" y="3371850"/>
            <a:ext cx="104775" cy="16859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2" name="Rectangle 14"/>
          <p:cNvSpPr>
            <a:spLocks noChangeArrowheads="1"/>
          </p:cNvSpPr>
          <p:nvPr/>
        </p:nvSpPr>
        <p:spPr bwMode="auto">
          <a:xfrm>
            <a:off x="3790950" y="3267075"/>
            <a:ext cx="114300" cy="17907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3" name="Rectangle 15"/>
          <p:cNvSpPr>
            <a:spLocks noChangeArrowheads="1"/>
          </p:cNvSpPr>
          <p:nvPr/>
        </p:nvSpPr>
        <p:spPr bwMode="auto">
          <a:xfrm>
            <a:off x="3905250" y="3476625"/>
            <a:ext cx="85725" cy="15811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4" name="Rectangle 16"/>
          <p:cNvSpPr>
            <a:spLocks noChangeArrowheads="1"/>
          </p:cNvSpPr>
          <p:nvPr/>
        </p:nvSpPr>
        <p:spPr bwMode="auto">
          <a:xfrm>
            <a:off x="3990975" y="3333750"/>
            <a:ext cx="85725" cy="1724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5" name="Rectangle 17"/>
          <p:cNvSpPr>
            <a:spLocks noChangeArrowheads="1"/>
          </p:cNvSpPr>
          <p:nvPr/>
        </p:nvSpPr>
        <p:spPr bwMode="auto">
          <a:xfrm>
            <a:off x="4078288" y="3568700"/>
            <a:ext cx="87312" cy="14890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6" name="Rectangle 18"/>
          <p:cNvSpPr>
            <a:spLocks noChangeArrowheads="1"/>
          </p:cNvSpPr>
          <p:nvPr/>
        </p:nvSpPr>
        <p:spPr bwMode="auto">
          <a:xfrm>
            <a:off x="4154488" y="3825875"/>
            <a:ext cx="87312" cy="12319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7" name="Rectangle 19"/>
          <p:cNvSpPr>
            <a:spLocks noChangeArrowheads="1"/>
          </p:cNvSpPr>
          <p:nvPr/>
        </p:nvSpPr>
        <p:spPr bwMode="auto">
          <a:xfrm>
            <a:off x="4230688" y="3697288"/>
            <a:ext cx="87312" cy="1360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8" name="Rectangle 20"/>
          <p:cNvSpPr>
            <a:spLocks noChangeArrowheads="1"/>
          </p:cNvSpPr>
          <p:nvPr/>
        </p:nvSpPr>
        <p:spPr bwMode="auto">
          <a:xfrm>
            <a:off x="4306888" y="3440113"/>
            <a:ext cx="98425" cy="161766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69" name="Rectangle 21"/>
          <p:cNvSpPr>
            <a:spLocks noChangeArrowheads="1"/>
          </p:cNvSpPr>
          <p:nvPr/>
        </p:nvSpPr>
        <p:spPr bwMode="auto">
          <a:xfrm>
            <a:off x="4695825" y="3371850"/>
            <a:ext cx="104775" cy="16859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0" name="Rectangle 22"/>
          <p:cNvSpPr>
            <a:spLocks noChangeArrowheads="1"/>
          </p:cNvSpPr>
          <p:nvPr/>
        </p:nvSpPr>
        <p:spPr bwMode="auto">
          <a:xfrm>
            <a:off x="4800600" y="3267075"/>
            <a:ext cx="114300" cy="17907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1" name="Rectangle 23"/>
          <p:cNvSpPr>
            <a:spLocks noChangeArrowheads="1"/>
          </p:cNvSpPr>
          <p:nvPr/>
        </p:nvSpPr>
        <p:spPr bwMode="auto">
          <a:xfrm>
            <a:off x="4914900" y="3476625"/>
            <a:ext cx="85725" cy="15811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2" name="Rectangle 24"/>
          <p:cNvSpPr>
            <a:spLocks noChangeArrowheads="1"/>
          </p:cNvSpPr>
          <p:nvPr/>
        </p:nvSpPr>
        <p:spPr bwMode="auto">
          <a:xfrm>
            <a:off x="5000625" y="3333750"/>
            <a:ext cx="85725" cy="1724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3" name="Rectangle 25"/>
          <p:cNvSpPr>
            <a:spLocks noChangeArrowheads="1"/>
          </p:cNvSpPr>
          <p:nvPr/>
        </p:nvSpPr>
        <p:spPr bwMode="auto">
          <a:xfrm>
            <a:off x="5087938" y="3506788"/>
            <a:ext cx="74612" cy="1550987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4" name="Rectangle 26"/>
          <p:cNvSpPr>
            <a:spLocks noChangeArrowheads="1"/>
          </p:cNvSpPr>
          <p:nvPr/>
        </p:nvSpPr>
        <p:spPr bwMode="auto">
          <a:xfrm>
            <a:off x="5164138" y="3775075"/>
            <a:ext cx="74612" cy="1282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5" name="Rectangle 27"/>
          <p:cNvSpPr>
            <a:spLocks noChangeArrowheads="1"/>
          </p:cNvSpPr>
          <p:nvPr/>
        </p:nvSpPr>
        <p:spPr bwMode="auto">
          <a:xfrm>
            <a:off x="5240338" y="3640138"/>
            <a:ext cx="74612" cy="14176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6" name="Rectangle 28"/>
          <p:cNvSpPr>
            <a:spLocks noChangeArrowheads="1"/>
          </p:cNvSpPr>
          <p:nvPr/>
        </p:nvSpPr>
        <p:spPr bwMode="auto">
          <a:xfrm>
            <a:off x="5316538" y="3371850"/>
            <a:ext cx="84137" cy="16859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7" name="Rectangle 29"/>
          <p:cNvSpPr>
            <a:spLocks noChangeArrowheads="1"/>
          </p:cNvSpPr>
          <p:nvPr/>
        </p:nvSpPr>
        <p:spPr bwMode="auto">
          <a:xfrm>
            <a:off x="5676900" y="3371850"/>
            <a:ext cx="104775" cy="16859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8" name="Rectangle 30"/>
          <p:cNvSpPr>
            <a:spLocks noChangeArrowheads="1"/>
          </p:cNvSpPr>
          <p:nvPr/>
        </p:nvSpPr>
        <p:spPr bwMode="auto">
          <a:xfrm>
            <a:off x="5781675" y="3267075"/>
            <a:ext cx="114300" cy="17907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79" name="Rectangle 31"/>
          <p:cNvSpPr>
            <a:spLocks noChangeArrowheads="1"/>
          </p:cNvSpPr>
          <p:nvPr/>
        </p:nvSpPr>
        <p:spPr bwMode="auto">
          <a:xfrm>
            <a:off x="5895975" y="3476625"/>
            <a:ext cx="85725" cy="15811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80" name="Rectangle 32"/>
          <p:cNvSpPr>
            <a:spLocks noChangeArrowheads="1"/>
          </p:cNvSpPr>
          <p:nvPr/>
        </p:nvSpPr>
        <p:spPr bwMode="auto">
          <a:xfrm>
            <a:off x="5981700" y="3333750"/>
            <a:ext cx="85725" cy="1724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81" name="Rectangle 33"/>
          <p:cNvSpPr>
            <a:spLocks noChangeArrowheads="1"/>
          </p:cNvSpPr>
          <p:nvPr/>
        </p:nvSpPr>
        <p:spPr bwMode="auto">
          <a:xfrm>
            <a:off x="6069013" y="3441700"/>
            <a:ext cx="61912" cy="16160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82" name="Rectangle 34"/>
          <p:cNvSpPr>
            <a:spLocks noChangeArrowheads="1"/>
          </p:cNvSpPr>
          <p:nvPr/>
        </p:nvSpPr>
        <p:spPr bwMode="auto">
          <a:xfrm>
            <a:off x="6145213" y="3721100"/>
            <a:ext cx="76200" cy="133667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83" name="Rectangle 35"/>
          <p:cNvSpPr>
            <a:spLocks noChangeArrowheads="1"/>
          </p:cNvSpPr>
          <p:nvPr/>
        </p:nvSpPr>
        <p:spPr bwMode="auto">
          <a:xfrm>
            <a:off x="6221413" y="3581400"/>
            <a:ext cx="103187" cy="14763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84" name="Rectangle 36"/>
          <p:cNvSpPr>
            <a:spLocks noChangeArrowheads="1"/>
          </p:cNvSpPr>
          <p:nvPr/>
        </p:nvSpPr>
        <p:spPr bwMode="auto">
          <a:xfrm>
            <a:off x="6311900" y="3302000"/>
            <a:ext cx="69850" cy="1755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85" name="Text Box 37"/>
          <p:cNvSpPr txBox="1">
            <a:spLocks noChangeArrowheads="1"/>
          </p:cNvSpPr>
          <p:nvPr/>
        </p:nvSpPr>
        <p:spPr bwMode="auto">
          <a:xfrm>
            <a:off x="2651125" y="2601913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OP A</a:t>
            </a:r>
          </a:p>
        </p:txBody>
      </p:sp>
      <p:sp>
        <p:nvSpPr>
          <p:cNvPr id="1563686" name="Text Box 38"/>
          <p:cNvSpPr txBox="1">
            <a:spLocks noChangeArrowheads="1"/>
          </p:cNvSpPr>
          <p:nvPr/>
        </p:nvSpPr>
        <p:spPr bwMode="auto">
          <a:xfrm>
            <a:off x="3613150" y="2592388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OP B</a:t>
            </a:r>
          </a:p>
        </p:txBody>
      </p:sp>
      <p:sp>
        <p:nvSpPr>
          <p:cNvPr id="1563687" name="Text Box 39"/>
          <p:cNvSpPr txBox="1">
            <a:spLocks noChangeArrowheads="1"/>
          </p:cNvSpPr>
          <p:nvPr/>
        </p:nvSpPr>
        <p:spPr bwMode="auto">
          <a:xfrm>
            <a:off x="4594225" y="2582863"/>
            <a:ext cx="77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OP </a:t>
            </a:r>
            <a:r>
              <a:rPr lang="el-GR" sz="2000" b="1"/>
              <a:t>Γ</a:t>
            </a:r>
            <a:endParaRPr lang="en-US" sz="2000" b="1"/>
          </a:p>
        </p:txBody>
      </p:sp>
      <p:sp>
        <p:nvSpPr>
          <p:cNvPr id="1563688" name="Text Box 40"/>
          <p:cNvSpPr txBox="1">
            <a:spLocks noChangeArrowheads="1"/>
          </p:cNvSpPr>
          <p:nvPr/>
        </p:nvSpPr>
        <p:spPr bwMode="auto">
          <a:xfrm>
            <a:off x="5556250" y="2582863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OP </a:t>
            </a:r>
            <a:r>
              <a:rPr lang="el-GR" sz="2000" b="1"/>
              <a:t>Δ</a:t>
            </a:r>
            <a:endParaRPr lang="en-US" sz="2000" b="1"/>
          </a:p>
        </p:txBody>
      </p:sp>
      <p:sp>
        <p:nvSpPr>
          <p:cNvPr id="1563689" name="Line 41"/>
          <p:cNvSpPr>
            <a:spLocks noChangeShapeType="1"/>
          </p:cNvSpPr>
          <p:nvPr/>
        </p:nvSpPr>
        <p:spPr bwMode="auto">
          <a:xfrm>
            <a:off x="3533775" y="2276475"/>
            <a:ext cx="0" cy="2809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90" name="Line 42"/>
          <p:cNvSpPr>
            <a:spLocks noChangeShapeType="1"/>
          </p:cNvSpPr>
          <p:nvPr/>
        </p:nvSpPr>
        <p:spPr bwMode="auto">
          <a:xfrm>
            <a:off x="4543425" y="2266950"/>
            <a:ext cx="0" cy="2809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91" name="Line 43"/>
          <p:cNvSpPr>
            <a:spLocks noChangeShapeType="1"/>
          </p:cNvSpPr>
          <p:nvPr/>
        </p:nvSpPr>
        <p:spPr bwMode="auto">
          <a:xfrm>
            <a:off x="5543550" y="2266950"/>
            <a:ext cx="0" cy="2809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3692" name="Text Box 44"/>
          <p:cNvSpPr txBox="1">
            <a:spLocks noChangeArrowheads="1"/>
          </p:cNvSpPr>
          <p:nvPr/>
        </p:nvSpPr>
        <p:spPr bwMode="auto">
          <a:xfrm>
            <a:off x="6524625" y="1401763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Πχ</a:t>
            </a:r>
            <a:r>
              <a:rPr lang="en-US" sz="2000" b="1" baseline="-25000">
                <a:solidFill>
                  <a:srgbClr val="990033"/>
                </a:solidFill>
              </a:rPr>
              <a:t>w</a:t>
            </a:r>
            <a:r>
              <a:rPr lang="en-US" sz="2000" b="1">
                <a:solidFill>
                  <a:srgbClr val="990033"/>
                </a:solidFill>
              </a:rPr>
              <a:t> </a:t>
            </a:r>
            <a:r>
              <a:rPr lang="en-US" sz="2000" b="1"/>
              <a:t>   =</a:t>
            </a:r>
          </a:p>
        </p:txBody>
      </p:sp>
      <p:sp>
        <p:nvSpPr>
          <p:cNvPr id="1563693" name="Text Box 45"/>
          <p:cNvSpPr txBox="1">
            <a:spLocks noChangeArrowheads="1"/>
          </p:cNvSpPr>
          <p:nvPr/>
        </p:nvSpPr>
        <p:spPr bwMode="auto">
          <a:xfrm>
            <a:off x="7515225" y="1265238"/>
            <a:ext cx="1627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u="sng">
                <a:solidFill>
                  <a:srgbClr val="990033"/>
                </a:solidFill>
                <a:sym typeface="Symbol" pitchFamily="18" charset="2"/>
              </a:rPr>
              <a:t>(</a:t>
            </a:r>
            <a:r>
              <a:rPr lang="de-DE" sz="2000" b="1" u="sng">
                <a:solidFill>
                  <a:srgbClr val="990033"/>
                </a:solidFill>
                <a:sym typeface="Symbol" pitchFamily="18" charset="2"/>
              </a:rPr>
              <a:t>Dc</a:t>
            </a:r>
            <a:r>
              <a:rPr lang="en-US" sz="2000" b="1" u="sng">
                <a:solidFill>
                  <a:srgbClr val="990033"/>
                </a:solidFill>
                <a:sym typeface="Symbol" pitchFamily="18" charset="2"/>
              </a:rPr>
              <a:t> x </a:t>
            </a:r>
            <a:r>
              <a:rPr lang="de-DE" sz="2000" b="1" u="sng">
                <a:solidFill>
                  <a:srgbClr val="990033"/>
                </a:solidFill>
                <a:sym typeface="Symbol" pitchFamily="18" charset="2"/>
              </a:rPr>
              <a:t>AT</a:t>
            </a:r>
            <a:r>
              <a:rPr lang="en-US" sz="2000" b="1" u="sng">
                <a:solidFill>
                  <a:srgbClr val="990033"/>
                </a:solidFill>
                <a:sym typeface="Symbol" pitchFamily="18" charset="2"/>
              </a:rPr>
              <a:t>)</a:t>
            </a:r>
            <a:endParaRPr lang="en-US" sz="2000" b="1">
              <a:solidFill>
                <a:srgbClr val="990033"/>
              </a:solidFill>
              <a:sym typeface="Symbol" pitchFamily="18" charset="2"/>
            </a:endParaRPr>
          </a:p>
          <a:p>
            <a:pPr algn="ctr"/>
            <a:r>
              <a:rPr lang="en-US" sz="2000" b="1">
                <a:solidFill>
                  <a:srgbClr val="990033"/>
                </a:solidFill>
                <a:sym typeface="Symbol" pitchFamily="18" charset="2"/>
              </a:rPr>
              <a:t></a:t>
            </a:r>
            <a:r>
              <a:rPr lang="de-DE" sz="2000" b="1">
                <a:solidFill>
                  <a:srgbClr val="990033"/>
                </a:solidFill>
                <a:sym typeface="Symbol" pitchFamily="18" charset="2"/>
              </a:rPr>
              <a:t>Dc</a:t>
            </a:r>
            <a:endParaRPr lang="en-US" sz="2000" b="1">
              <a:solidFill>
                <a:srgbClr val="990033"/>
              </a:solidFill>
            </a:endParaRPr>
          </a:p>
        </p:txBody>
      </p:sp>
      <p:grpSp>
        <p:nvGrpSpPr>
          <p:cNvPr id="1563694" name="Group 46"/>
          <p:cNvGrpSpPr>
            <a:grpSpLocks/>
          </p:cNvGrpSpPr>
          <p:nvPr/>
        </p:nvGrpSpPr>
        <p:grpSpPr bwMode="auto">
          <a:xfrm>
            <a:off x="6524625" y="2211388"/>
            <a:ext cx="2001838" cy="701675"/>
            <a:chOff x="3590" y="1825"/>
            <a:chExt cx="1261" cy="442"/>
          </a:xfrm>
        </p:grpSpPr>
        <p:sp>
          <p:nvSpPr>
            <p:cNvPr id="1563695" name="Text Box 47"/>
            <p:cNvSpPr txBox="1">
              <a:spLocks noChangeArrowheads="1"/>
            </p:cNvSpPr>
            <p:nvPr/>
          </p:nvSpPr>
          <p:spPr bwMode="auto">
            <a:xfrm>
              <a:off x="3590" y="1909"/>
              <a:ext cx="6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Takt   =</a:t>
              </a:r>
            </a:p>
          </p:txBody>
        </p:sp>
        <p:sp>
          <p:nvSpPr>
            <p:cNvPr id="1563696" name="Text Box 48"/>
            <p:cNvSpPr txBox="1">
              <a:spLocks noChangeArrowheads="1"/>
            </p:cNvSpPr>
            <p:nvPr/>
          </p:nvSpPr>
          <p:spPr bwMode="auto">
            <a:xfrm>
              <a:off x="4406" y="1825"/>
              <a:ext cx="4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u="sng"/>
                <a:t>H(S)</a:t>
              </a:r>
              <a:endParaRPr lang="en-US" sz="2000" b="1"/>
            </a:p>
            <a:p>
              <a:r>
                <a:rPr lang="en-US" sz="2000" b="1">
                  <a:sym typeface="Symbol" pitchFamily="18" charset="2"/>
                </a:rPr>
                <a:t>  </a:t>
              </a:r>
              <a:r>
                <a:rPr lang="de-DE" sz="2000" b="1">
                  <a:sym typeface="Symbol" pitchFamily="18" charset="2"/>
                </a:rPr>
                <a:t>Dc</a:t>
              </a:r>
              <a:endParaRPr lang="en-US" sz="2000" b="1"/>
            </a:p>
          </p:txBody>
        </p:sp>
      </p:grpSp>
      <p:grpSp>
        <p:nvGrpSpPr>
          <p:cNvPr id="1563697" name="Group 49"/>
          <p:cNvGrpSpPr>
            <a:grpSpLocks/>
          </p:cNvGrpSpPr>
          <p:nvPr/>
        </p:nvGrpSpPr>
        <p:grpSpPr bwMode="auto">
          <a:xfrm>
            <a:off x="6499225" y="3160713"/>
            <a:ext cx="2057400" cy="701675"/>
            <a:chOff x="3542" y="3143"/>
            <a:chExt cx="1296" cy="442"/>
          </a:xfrm>
        </p:grpSpPr>
        <p:sp>
          <p:nvSpPr>
            <p:cNvPr id="1563698" name="Text Box 50"/>
            <p:cNvSpPr txBox="1">
              <a:spLocks noChangeArrowheads="1"/>
            </p:cNvSpPr>
            <p:nvPr/>
          </p:nvSpPr>
          <p:spPr bwMode="auto">
            <a:xfrm>
              <a:off x="4393" y="3143"/>
              <a:ext cx="4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2000" b="1" u="sng"/>
                <a:t>AT</a:t>
              </a:r>
              <a:r>
                <a:rPr lang="en-US" sz="2000" b="1" u="sng"/>
                <a:t>  </a:t>
              </a:r>
              <a:endParaRPr lang="en-US" sz="2000" b="1"/>
            </a:p>
            <a:p>
              <a:pPr algn="ctr"/>
              <a:r>
                <a:rPr lang="en-US" sz="2000" b="1"/>
                <a:t>Takt</a:t>
              </a:r>
              <a:endParaRPr lang="en-US" sz="1600" b="1"/>
            </a:p>
          </p:txBody>
        </p:sp>
        <p:sp>
          <p:nvSpPr>
            <p:cNvPr id="1563699" name="Text Box 51"/>
            <p:cNvSpPr txBox="1">
              <a:spLocks noChangeArrowheads="1"/>
            </p:cNvSpPr>
            <p:nvPr/>
          </p:nvSpPr>
          <p:spPr bwMode="auto">
            <a:xfrm>
              <a:off x="3542" y="3229"/>
              <a:ext cx="7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# OP    =</a:t>
              </a:r>
              <a:endParaRPr lang="en-US" b="1"/>
            </a:p>
          </p:txBody>
        </p:sp>
      </p:grpSp>
      <p:sp>
        <p:nvSpPr>
          <p:cNvPr id="1563700" name="Text Box 52"/>
          <p:cNvSpPr txBox="1">
            <a:spLocks noChangeArrowheads="1"/>
          </p:cNvSpPr>
          <p:nvPr/>
        </p:nvSpPr>
        <p:spPr bwMode="auto">
          <a:xfrm>
            <a:off x="8264525" y="31861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990033"/>
                </a:solidFill>
              </a:rPr>
              <a:t>w</a:t>
            </a:r>
            <a:endParaRPr lang="en-US" sz="3600" b="1">
              <a:solidFill>
                <a:srgbClr val="990033"/>
              </a:solidFill>
            </a:endParaRPr>
          </a:p>
        </p:txBody>
      </p:sp>
      <p:sp>
        <p:nvSpPr>
          <p:cNvPr id="1563701" name="Text Box 53"/>
          <p:cNvSpPr txBox="1">
            <a:spLocks noChangeArrowheads="1"/>
          </p:cNvSpPr>
          <p:nvPr/>
        </p:nvSpPr>
        <p:spPr bwMode="auto">
          <a:xfrm>
            <a:off x="7781925" y="2535238"/>
            <a:ext cx="31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sym typeface="Symbol" pitchFamily="18" charset="2"/>
              </a:rPr>
              <a:t></a:t>
            </a:r>
            <a:endParaRPr lang="en-US" sz="2000" b="1">
              <a:solidFill>
                <a:srgbClr val="990033"/>
              </a:solidFill>
              <a:sym typeface="Symbol" pitchFamily="18" charset="2"/>
            </a:endParaRPr>
          </a:p>
        </p:txBody>
      </p:sp>
      <p:sp>
        <p:nvSpPr>
          <p:cNvPr id="1563702" name="Text Box 54"/>
          <p:cNvSpPr txBox="1">
            <a:spLocks noChangeArrowheads="1"/>
          </p:cNvSpPr>
          <p:nvPr/>
        </p:nvSpPr>
        <p:spPr bwMode="auto">
          <a:xfrm>
            <a:off x="2181225" y="5856288"/>
            <a:ext cx="667543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Διαφορετικά περιεχόμενα εργασίας και ζήτησης συναντώνται σε ένα μίγμα προϊόντων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63703" name="Text Box 5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693" grpId="0"/>
      <p:bldP spid="1563700" grpId="0"/>
      <p:bldP spid="156370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Text Box 2"/>
          <p:cNvSpPr txBox="1">
            <a:spLocks noChangeArrowheads="1"/>
          </p:cNvSpPr>
          <p:nvPr/>
        </p:nvSpPr>
        <p:spPr bwMode="auto">
          <a:xfrm>
            <a:off x="2484438" y="1762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990033"/>
                </a:solidFill>
              </a:rPr>
              <a:t>Πίνακας Διεργασίας</a:t>
            </a:r>
            <a:r>
              <a:rPr lang="en-US">
                <a:solidFill>
                  <a:srgbClr val="990033"/>
                </a:solidFill>
              </a:rPr>
              <a:t> – </a:t>
            </a:r>
            <a:r>
              <a:rPr lang="el-GR">
                <a:solidFill>
                  <a:srgbClr val="990033"/>
                </a:solidFill>
              </a:rPr>
              <a:t>για Μίγμα</a:t>
            </a:r>
            <a:r>
              <a:rPr lang="en-US">
                <a:solidFill>
                  <a:srgbClr val="990033"/>
                </a:solidFill>
              </a:rPr>
              <a:t> </a:t>
            </a:r>
            <a:r>
              <a:rPr lang="el-GR">
                <a:solidFill>
                  <a:srgbClr val="990033"/>
                </a:solidFill>
              </a:rPr>
              <a:t>Προϊόντων</a:t>
            </a:r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565700" name="Object 4"/>
          <p:cNvGraphicFramePr>
            <a:graphicFrameLocks noChangeAspect="1"/>
          </p:cNvGraphicFramePr>
          <p:nvPr/>
        </p:nvGraphicFramePr>
        <p:xfrm>
          <a:off x="6294438" y="3687763"/>
          <a:ext cx="1889125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702" name="Dokument" r:id="rId5" imgW="7273800" imgH="3908520" progId="Word.Document.8">
                  <p:embed/>
                </p:oleObj>
              </mc:Choice>
              <mc:Fallback>
                <p:oleObj name="Dokument" r:id="rId5" imgW="7273800" imgH="390852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3687763"/>
                        <a:ext cx="1889125" cy="176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5701" name="Text Box 5"/>
          <p:cNvSpPr txBox="1">
            <a:spLocks noChangeArrowheads="1"/>
          </p:cNvSpPr>
          <p:nvPr/>
        </p:nvSpPr>
        <p:spPr bwMode="auto">
          <a:xfrm>
            <a:off x="2274888" y="17335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</a:rPr>
              <a:t>H=420</a:t>
            </a:r>
            <a:endParaRPr lang="en-US" sz="3600" b="1">
              <a:solidFill>
                <a:srgbClr val="990033"/>
              </a:solidFill>
            </a:endParaRPr>
          </a:p>
        </p:txBody>
      </p:sp>
      <p:sp>
        <p:nvSpPr>
          <p:cNvPr id="1565702" name="Text Box 6"/>
          <p:cNvSpPr txBox="1">
            <a:spLocks noChangeArrowheads="1"/>
          </p:cNvSpPr>
          <p:nvPr/>
        </p:nvSpPr>
        <p:spPr bwMode="auto">
          <a:xfrm>
            <a:off x="1936750" y="3798888"/>
            <a:ext cx="70421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1600">
                <a:sym typeface="Symbol" pitchFamily="18" charset="2"/>
              </a:rPr>
              <a:t></a:t>
            </a:r>
            <a:r>
              <a:rPr lang="en-US" sz="1600"/>
              <a:t>(DC x AT)       1035</a:t>
            </a:r>
          </a:p>
          <a:p>
            <a:r>
              <a:rPr lang="en-US" sz="1600"/>
              <a:t> DC	              91          57           73        128         61        128        128 </a:t>
            </a:r>
          </a:p>
          <a:p>
            <a:r>
              <a:rPr lang="en-US" sz="1600"/>
              <a:t>AT</a:t>
            </a:r>
            <a:r>
              <a:rPr lang="en-US" sz="1600" baseline="-25000"/>
              <a:t>w</a:t>
            </a:r>
            <a:r>
              <a:rPr lang="en-US" sz="1600"/>
              <a:t>                       11,4</a:t>
            </a:r>
          </a:p>
          <a:p>
            <a:r>
              <a:rPr lang="en-US" sz="1600"/>
              <a:t>Takt = 420/91         4,6</a:t>
            </a:r>
          </a:p>
          <a:p>
            <a:r>
              <a:rPr lang="en-US" sz="1600"/>
              <a:t># OP = 11,4/4,6   </a:t>
            </a:r>
            <a:r>
              <a:rPr lang="el-GR" sz="1600"/>
              <a:t> </a:t>
            </a:r>
            <a:r>
              <a:rPr lang="en-US" sz="1600"/>
              <a:t>  2,5</a:t>
            </a:r>
          </a:p>
          <a:p>
            <a:endParaRPr lang="en-US" sz="1600" b="1"/>
          </a:p>
        </p:txBody>
      </p:sp>
      <p:grpSp>
        <p:nvGrpSpPr>
          <p:cNvPr id="1565703" name="Group 7"/>
          <p:cNvGrpSpPr>
            <a:grpSpLocks/>
          </p:cNvGrpSpPr>
          <p:nvPr/>
        </p:nvGrpSpPr>
        <p:grpSpPr bwMode="auto">
          <a:xfrm>
            <a:off x="2124075" y="1562100"/>
            <a:ext cx="6894513" cy="1220788"/>
            <a:chOff x="1338" y="984"/>
            <a:chExt cx="4343" cy="769"/>
          </a:xfrm>
        </p:grpSpPr>
        <p:sp>
          <p:nvSpPr>
            <p:cNvPr id="1565704" name="Rectangle 8"/>
            <p:cNvSpPr>
              <a:spLocks noChangeArrowheads="1"/>
            </p:cNvSpPr>
            <p:nvPr/>
          </p:nvSpPr>
          <p:spPr bwMode="auto">
            <a:xfrm>
              <a:off x="1382" y="10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05" name="Rectangle 9"/>
            <p:cNvSpPr>
              <a:spLocks noChangeArrowheads="1"/>
            </p:cNvSpPr>
            <p:nvPr/>
          </p:nvSpPr>
          <p:spPr bwMode="auto">
            <a:xfrm>
              <a:off x="1382" y="1173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06" name="Rectangle 10"/>
            <p:cNvSpPr>
              <a:spLocks noChangeArrowheads="1"/>
            </p:cNvSpPr>
            <p:nvPr/>
          </p:nvSpPr>
          <p:spPr bwMode="auto">
            <a:xfrm>
              <a:off x="2222" y="1001"/>
              <a:ext cx="35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</a:t>
              </a:r>
              <a:r>
                <a:rPr lang="en-US" sz="1900" b="1">
                  <a:solidFill>
                    <a:srgbClr val="000000"/>
                  </a:solidFill>
                </a:rPr>
                <a:t> A</a:t>
              </a:r>
              <a:endParaRPr lang="en-US" sz="2800" b="1"/>
            </a:p>
          </p:txBody>
        </p:sp>
        <p:sp>
          <p:nvSpPr>
            <p:cNvPr id="1565707" name="Rectangle 11"/>
            <p:cNvSpPr>
              <a:spLocks noChangeArrowheads="1"/>
            </p:cNvSpPr>
            <p:nvPr/>
          </p:nvSpPr>
          <p:spPr bwMode="auto">
            <a:xfrm>
              <a:off x="2587" y="10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08" name="Rectangle 12"/>
            <p:cNvSpPr>
              <a:spLocks noChangeArrowheads="1"/>
            </p:cNvSpPr>
            <p:nvPr/>
          </p:nvSpPr>
          <p:spPr bwMode="auto">
            <a:xfrm>
              <a:off x="2222" y="1173"/>
              <a:ext cx="20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 dirty="0">
                  <a:solidFill>
                    <a:srgbClr val="000000"/>
                  </a:solidFill>
                </a:rPr>
                <a:t>AT</a:t>
              </a:r>
              <a:endParaRPr lang="en-US" sz="2800" b="1" dirty="0"/>
            </a:p>
          </p:txBody>
        </p:sp>
        <p:sp>
          <p:nvSpPr>
            <p:cNvPr id="1565709" name="Rectangle 13"/>
            <p:cNvSpPr>
              <a:spLocks noChangeArrowheads="1"/>
            </p:cNvSpPr>
            <p:nvPr/>
          </p:nvSpPr>
          <p:spPr bwMode="auto">
            <a:xfrm>
              <a:off x="2421" y="1173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10" name="Rectangle 14"/>
            <p:cNvSpPr>
              <a:spLocks noChangeArrowheads="1"/>
            </p:cNvSpPr>
            <p:nvPr/>
          </p:nvSpPr>
          <p:spPr bwMode="auto">
            <a:xfrm>
              <a:off x="2720" y="1001"/>
              <a:ext cx="35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</a:t>
              </a:r>
              <a:r>
                <a:rPr lang="en-US" sz="1900" b="1">
                  <a:solidFill>
                    <a:srgbClr val="000000"/>
                  </a:solidFill>
                </a:rPr>
                <a:t> B</a:t>
              </a:r>
              <a:endParaRPr lang="en-US" sz="2800" b="1"/>
            </a:p>
          </p:txBody>
        </p:sp>
        <p:sp>
          <p:nvSpPr>
            <p:cNvPr id="1565711" name="Rectangle 15"/>
            <p:cNvSpPr>
              <a:spLocks noChangeArrowheads="1"/>
            </p:cNvSpPr>
            <p:nvPr/>
          </p:nvSpPr>
          <p:spPr bwMode="auto">
            <a:xfrm>
              <a:off x="3085" y="10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12" name="Rectangle 16"/>
            <p:cNvSpPr>
              <a:spLocks noChangeArrowheads="1"/>
            </p:cNvSpPr>
            <p:nvPr/>
          </p:nvSpPr>
          <p:spPr bwMode="auto">
            <a:xfrm>
              <a:off x="3203" y="1001"/>
              <a:ext cx="33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</a:t>
              </a:r>
              <a:r>
                <a:rPr lang="en-US" sz="1900" b="1">
                  <a:solidFill>
                    <a:srgbClr val="000000"/>
                  </a:solidFill>
                </a:rPr>
                <a:t> </a:t>
              </a:r>
              <a:r>
                <a:rPr lang="el-GR" sz="1900" b="1">
                  <a:solidFill>
                    <a:srgbClr val="000000"/>
                  </a:solidFill>
                </a:rPr>
                <a:t>Γ</a:t>
              </a:r>
              <a:endParaRPr lang="en-US" sz="2800" b="1"/>
            </a:p>
          </p:txBody>
        </p:sp>
        <p:sp>
          <p:nvSpPr>
            <p:cNvPr id="1565713" name="Rectangle 17"/>
            <p:cNvSpPr>
              <a:spLocks noChangeArrowheads="1"/>
            </p:cNvSpPr>
            <p:nvPr/>
          </p:nvSpPr>
          <p:spPr bwMode="auto">
            <a:xfrm>
              <a:off x="3568" y="10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14" name="Rectangle 18"/>
            <p:cNvSpPr>
              <a:spLocks noChangeArrowheads="1"/>
            </p:cNvSpPr>
            <p:nvPr/>
          </p:nvSpPr>
          <p:spPr bwMode="auto">
            <a:xfrm>
              <a:off x="3733" y="1001"/>
              <a:ext cx="3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</a:t>
              </a:r>
              <a:r>
                <a:rPr lang="en-US" sz="1900" b="1">
                  <a:solidFill>
                    <a:srgbClr val="000000"/>
                  </a:solidFill>
                </a:rPr>
                <a:t> </a:t>
              </a:r>
              <a:r>
                <a:rPr lang="el-GR" sz="1900" b="1">
                  <a:solidFill>
                    <a:srgbClr val="000000"/>
                  </a:solidFill>
                </a:rPr>
                <a:t>Δ</a:t>
              </a:r>
              <a:endParaRPr lang="en-US" sz="2800" b="1"/>
            </a:p>
          </p:txBody>
        </p:sp>
        <p:sp>
          <p:nvSpPr>
            <p:cNvPr id="1565715" name="Rectangle 19"/>
            <p:cNvSpPr>
              <a:spLocks noChangeArrowheads="1"/>
            </p:cNvSpPr>
            <p:nvPr/>
          </p:nvSpPr>
          <p:spPr bwMode="auto">
            <a:xfrm>
              <a:off x="4098" y="10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16" name="Rectangle 20"/>
            <p:cNvSpPr>
              <a:spLocks noChangeArrowheads="1"/>
            </p:cNvSpPr>
            <p:nvPr/>
          </p:nvSpPr>
          <p:spPr bwMode="auto">
            <a:xfrm>
              <a:off x="4216" y="1001"/>
              <a:ext cx="34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</a:t>
              </a:r>
              <a:r>
                <a:rPr lang="en-US" sz="1900" b="1">
                  <a:solidFill>
                    <a:srgbClr val="000000"/>
                  </a:solidFill>
                </a:rPr>
                <a:t> E</a:t>
              </a:r>
              <a:endParaRPr lang="en-US" sz="2800" b="1"/>
            </a:p>
          </p:txBody>
        </p:sp>
        <p:sp>
          <p:nvSpPr>
            <p:cNvPr id="1565717" name="Rectangle 21"/>
            <p:cNvSpPr>
              <a:spLocks noChangeArrowheads="1"/>
            </p:cNvSpPr>
            <p:nvPr/>
          </p:nvSpPr>
          <p:spPr bwMode="auto">
            <a:xfrm>
              <a:off x="4572" y="10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18" name="Rectangle 22"/>
            <p:cNvSpPr>
              <a:spLocks noChangeArrowheads="1"/>
            </p:cNvSpPr>
            <p:nvPr/>
          </p:nvSpPr>
          <p:spPr bwMode="auto">
            <a:xfrm>
              <a:off x="4697" y="1001"/>
              <a:ext cx="33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</a:t>
              </a:r>
              <a:r>
                <a:rPr lang="en-US" sz="1900" b="1">
                  <a:solidFill>
                    <a:srgbClr val="000000"/>
                  </a:solidFill>
                </a:rPr>
                <a:t> </a:t>
              </a:r>
              <a:r>
                <a:rPr lang="el-GR" sz="1900" b="1">
                  <a:solidFill>
                    <a:srgbClr val="000000"/>
                  </a:solidFill>
                </a:rPr>
                <a:t>Ζ</a:t>
              </a:r>
              <a:endParaRPr lang="en-US" sz="2800" b="1"/>
            </a:p>
          </p:txBody>
        </p:sp>
        <p:sp>
          <p:nvSpPr>
            <p:cNvPr id="1565719" name="Rectangle 23"/>
            <p:cNvSpPr>
              <a:spLocks noChangeArrowheads="1"/>
            </p:cNvSpPr>
            <p:nvPr/>
          </p:nvSpPr>
          <p:spPr bwMode="auto">
            <a:xfrm>
              <a:off x="5046" y="10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20" name="Rectangle 24"/>
            <p:cNvSpPr>
              <a:spLocks noChangeArrowheads="1"/>
            </p:cNvSpPr>
            <p:nvPr/>
          </p:nvSpPr>
          <p:spPr bwMode="auto">
            <a:xfrm>
              <a:off x="5180" y="1000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00" b="1">
                  <a:solidFill>
                    <a:srgbClr val="000000"/>
                  </a:solidFill>
                </a:rPr>
                <a:t>Dc</a:t>
              </a:r>
              <a:endParaRPr lang="en-US" sz="2800" b="1"/>
            </a:p>
          </p:txBody>
        </p:sp>
        <p:sp>
          <p:nvSpPr>
            <p:cNvPr id="1565721" name="Rectangle 25"/>
            <p:cNvSpPr>
              <a:spLocks noChangeArrowheads="1"/>
            </p:cNvSpPr>
            <p:nvPr/>
          </p:nvSpPr>
          <p:spPr bwMode="auto">
            <a:xfrm>
              <a:off x="5337" y="1000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722" name="Rectangle 26"/>
            <p:cNvSpPr>
              <a:spLocks noChangeArrowheads="1"/>
            </p:cNvSpPr>
            <p:nvPr/>
          </p:nvSpPr>
          <p:spPr bwMode="auto">
            <a:xfrm>
              <a:off x="1338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23" name="Line 27"/>
            <p:cNvSpPr>
              <a:spLocks noChangeShapeType="1"/>
            </p:cNvSpPr>
            <p:nvPr/>
          </p:nvSpPr>
          <p:spPr bwMode="auto">
            <a:xfrm>
              <a:off x="1338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24" name="Rectangle 28"/>
            <p:cNvSpPr>
              <a:spLocks noChangeArrowheads="1"/>
            </p:cNvSpPr>
            <p:nvPr/>
          </p:nvSpPr>
          <p:spPr bwMode="auto">
            <a:xfrm>
              <a:off x="1338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25" name="Line 29"/>
            <p:cNvSpPr>
              <a:spLocks noChangeShapeType="1"/>
            </p:cNvSpPr>
            <p:nvPr/>
          </p:nvSpPr>
          <p:spPr bwMode="auto">
            <a:xfrm>
              <a:off x="1338" y="98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26" name="Line 30"/>
            <p:cNvSpPr>
              <a:spLocks noChangeShapeType="1"/>
            </p:cNvSpPr>
            <p:nvPr/>
          </p:nvSpPr>
          <p:spPr bwMode="auto">
            <a:xfrm>
              <a:off x="1338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27" name="Rectangle 31"/>
            <p:cNvSpPr>
              <a:spLocks noChangeArrowheads="1"/>
            </p:cNvSpPr>
            <p:nvPr/>
          </p:nvSpPr>
          <p:spPr bwMode="auto">
            <a:xfrm>
              <a:off x="1353" y="984"/>
              <a:ext cx="82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28" name="Line 32"/>
            <p:cNvSpPr>
              <a:spLocks noChangeShapeType="1"/>
            </p:cNvSpPr>
            <p:nvPr/>
          </p:nvSpPr>
          <p:spPr bwMode="auto">
            <a:xfrm>
              <a:off x="1353" y="984"/>
              <a:ext cx="8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29" name="Rectangle 33"/>
            <p:cNvSpPr>
              <a:spLocks noChangeArrowheads="1"/>
            </p:cNvSpPr>
            <p:nvPr/>
          </p:nvSpPr>
          <p:spPr bwMode="auto">
            <a:xfrm>
              <a:off x="2178" y="999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0" name="Line 34"/>
            <p:cNvSpPr>
              <a:spLocks noChangeShapeType="1"/>
            </p:cNvSpPr>
            <p:nvPr/>
          </p:nvSpPr>
          <p:spPr bwMode="auto">
            <a:xfrm>
              <a:off x="2178" y="99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1" name="Rectangle 35"/>
            <p:cNvSpPr>
              <a:spLocks noChangeArrowheads="1"/>
            </p:cNvSpPr>
            <p:nvPr/>
          </p:nvSpPr>
          <p:spPr bwMode="auto">
            <a:xfrm>
              <a:off x="2178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2" name="Line 36"/>
            <p:cNvSpPr>
              <a:spLocks noChangeShapeType="1"/>
            </p:cNvSpPr>
            <p:nvPr/>
          </p:nvSpPr>
          <p:spPr bwMode="auto">
            <a:xfrm>
              <a:off x="2178" y="98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3" name="Line 37"/>
            <p:cNvSpPr>
              <a:spLocks noChangeShapeType="1"/>
            </p:cNvSpPr>
            <p:nvPr/>
          </p:nvSpPr>
          <p:spPr bwMode="auto">
            <a:xfrm>
              <a:off x="2178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4" name="Rectangle 38"/>
            <p:cNvSpPr>
              <a:spLocks noChangeArrowheads="1"/>
            </p:cNvSpPr>
            <p:nvPr/>
          </p:nvSpPr>
          <p:spPr bwMode="auto">
            <a:xfrm>
              <a:off x="2193" y="984"/>
              <a:ext cx="48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5" name="Line 39"/>
            <p:cNvSpPr>
              <a:spLocks noChangeShapeType="1"/>
            </p:cNvSpPr>
            <p:nvPr/>
          </p:nvSpPr>
          <p:spPr bwMode="auto">
            <a:xfrm>
              <a:off x="2193" y="984"/>
              <a:ext cx="4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6" name="Rectangle 40"/>
            <p:cNvSpPr>
              <a:spLocks noChangeArrowheads="1"/>
            </p:cNvSpPr>
            <p:nvPr/>
          </p:nvSpPr>
          <p:spPr bwMode="auto">
            <a:xfrm>
              <a:off x="2676" y="999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7" name="Line 41"/>
            <p:cNvSpPr>
              <a:spLocks noChangeShapeType="1"/>
            </p:cNvSpPr>
            <p:nvPr/>
          </p:nvSpPr>
          <p:spPr bwMode="auto">
            <a:xfrm>
              <a:off x="2676" y="99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8" name="Rectangle 42"/>
            <p:cNvSpPr>
              <a:spLocks noChangeArrowheads="1"/>
            </p:cNvSpPr>
            <p:nvPr/>
          </p:nvSpPr>
          <p:spPr bwMode="auto">
            <a:xfrm>
              <a:off x="2676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39" name="Line 43"/>
            <p:cNvSpPr>
              <a:spLocks noChangeShapeType="1"/>
            </p:cNvSpPr>
            <p:nvPr/>
          </p:nvSpPr>
          <p:spPr bwMode="auto">
            <a:xfrm>
              <a:off x="2676" y="98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0" name="Line 44"/>
            <p:cNvSpPr>
              <a:spLocks noChangeShapeType="1"/>
            </p:cNvSpPr>
            <p:nvPr/>
          </p:nvSpPr>
          <p:spPr bwMode="auto">
            <a:xfrm>
              <a:off x="2676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1" name="Rectangle 45"/>
            <p:cNvSpPr>
              <a:spLocks noChangeArrowheads="1"/>
            </p:cNvSpPr>
            <p:nvPr/>
          </p:nvSpPr>
          <p:spPr bwMode="auto">
            <a:xfrm>
              <a:off x="2691" y="984"/>
              <a:ext cx="468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2" name="Line 46"/>
            <p:cNvSpPr>
              <a:spLocks noChangeShapeType="1"/>
            </p:cNvSpPr>
            <p:nvPr/>
          </p:nvSpPr>
          <p:spPr bwMode="auto">
            <a:xfrm>
              <a:off x="2691" y="984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3" name="Rectangle 47"/>
            <p:cNvSpPr>
              <a:spLocks noChangeArrowheads="1"/>
            </p:cNvSpPr>
            <p:nvPr/>
          </p:nvSpPr>
          <p:spPr bwMode="auto">
            <a:xfrm>
              <a:off x="3159" y="999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4" name="Line 48"/>
            <p:cNvSpPr>
              <a:spLocks noChangeShapeType="1"/>
            </p:cNvSpPr>
            <p:nvPr/>
          </p:nvSpPr>
          <p:spPr bwMode="auto">
            <a:xfrm>
              <a:off x="3159" y="99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5" name="Rectangle 49"/>
            <p:cNvSpPr>
              <a:spLocks noChangeArrowheads="1"/>
            </p:cNvSpPr>
            <p:nvPr/>
          </p:nvSpPr>
          <p:spPr bwMode="auto">
            <a:xfrm>
              <a:off x="3159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6" name="Line 50"/>
            <p:cNvSpPr>
              <a:spLocks noChangeShapeType="1"/>
            </p:cNvSpPr>
            <p:nvPr/>
          </p:nvSpPr>
          <p:spPr bwMode="auto">
            <a:xfrm>
              <a:off x="3159" y="98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7" name="Line 51"/>
            <p:cNvSpPr>
              <a:spLocks noChangeShapeType="1"/>
            </p:cNvSpPr>
            <p:nvPr/>
          </p:nvSpPr>
          <p:spPr bwMode="auto">
            <a:xfrm>
              <a:off x="3159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8" name="Rectangle 52"/>
            <p:cNvSpPr>
              <a:spLocks noChangeArrowheads="1"/>
            </p:cNvSpPr>
            <p:nvPr/>
          </p:nvSpPr>
          <p:spPr bwMode="auto">
            <a:xfrm>
              <a:off x="3174" y="984"/>
              <a:ext cx="5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49" name="Line 53"/>
            <p:cNvSpPr>
              <a:spLocks noChangeShapeType="1"/>
            </p:cNvSpPr>
            <p:nvPr/>
          </p:nvSpPr>
          <p:spPr bwMode="auto">
            <a:xfrm>
              <a:off x="3174" y="984"/>
              <a:ext cx="5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0" name="Rectangle 54"/>
            <p:cNvSpPr>
              <a:spLocks noChangeArrowheads="1"/>
            </p:cNvSpPr>
            <p:nvPr/>
          </p:nvSpPr>
          <p:spPr bwMode="auto">
            <a:xfrm>
              <a:off x="3689" y="999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1" name="Line 55"/>
            <p:cNvSpPr>
              <a:spLocks noChangeShapeType="1"/>
            </p:cNvSpPr>
            <p:nvPr/>
          </p:nvSpPr>
          <p:spPr bwMode="auto">
            <a:xfrm>
              <a:off x="3689" y="99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2" name="Rectangle 56"/>
            <p:cNvSpPr>
              <a:spLocks noChangeArrowheads="1"/>
            </p:cNvSpPr>
            <p:nvPr/>
          </p:nvSpPr>
          <p:spPr bwMode="auto">
            <a:xfrm>
              <a:off x="3689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3" name="Line 57"/>
            <p:cNvSpPr>
              <a:spLocks noChangeShapeType="1"/>
            </p:cNvSpPr>
            <p:nvPr/>
          </p:nvSpPr>
          <p:spPr bwMode="auto">
            <a:xfrm>
              <a:off x="3689" y="98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4" name="Line 58"/>
            <p:cNvSpPr>
              <a:spLocks noChangeShapeType="1"/>
            </p:cNvSpPr>
            <p:nvPr/>
          </p:nvSpPr>
          <p:spPr bwMode="auto">
            <a:xfrm>
              <a:off x="3689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5" name="Rectangle 59"/>
            <p:cNvSpPr>
              <a:spLocks noChangeArrowheads="1"/>
            </p:cNvSpPr>
            <p:nvPr/>
          </p:nvSpPr>
          <p:spPr bwMode="auto">
            <a:xfrm>
              <a:off x="3704" y="984"/>
              <a:ext cx="467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6" name="Line 60"/>
            <p:cNvSpPr>
              <a:spLocks noChangeShapeType="1"/>
            </p:cNvSpPr>
            <p:nvPr/>
          </p:nvSpPr>
          <p:spPr bwMode="auto">
            <a:xfrm>
              <a:off x="3704" y="984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7" name="Rectangle 61"/>
            <p:cNvSpPr>
              <a:spLocks noChangeArrowheads="1"/>
            </p:cNvSpPr>
            <p:nvPr/>
          </p:nvSpPr>
          <p:spPr bwMode="auto">
            <a:xfrm>
              <a:off x="4171" y="999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8" name="Line 62"/>
            <p:cNvSpPr>
              <a:spLocks noChangeShapeType="1"/>
            </p:cNvSpPr>
            <p:nvPr/>
          </p:nvSpPr>
          <p:spPr bwMode="auto">
            <a:xfrm>
              <a:off x="4171" y="99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59" name="Rectangle 63"/>
            <p:cNvSpPr>
              <a:spLocks noChangeArrowheads="1"/>
            </p:cNvSpPr>
            <p:nvPr/>
          </p:nvSpPr>
          <p:spPr bwMode="auto">
            <a:xfrm>
              <a:off x="4171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0" name="Line 64"/>
            <p:cNvSpPr>
              <a:spLocks noChangeShapeType="1"/>
            </p:cNvSpPr>
            <p:nvPr/>
          </p:nvSpPr>
          <p:spPr bwMode="auto">
            <a:xfrm>
              <a:off x="4171" y="98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1" name="Line 65"/>
            <p:cNvSpPr>
              <a:spLocks noChangeShapeType="1"/>
            </p:cNvSpPr>
            <p:nvPr/>
          </p:nvSpPr>
          <p:spPr bwMode="auto">
            <a:xfrm>
              <a:off x="4171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2" name="Rectangle 66"/>
            <p:cNvSpPr>
              <a:spLocks noChangeArrowheads="1"/>
            </p:cNvSpPr>
            <p:nvPr/>
          </p:nvSpPr>
          <p:spPr bwMode="auto">
            <a:xfrm>
              <a:off x="4186" y="984"/>
              <a:ext cx="467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3" name="Line 67"/>
            <p:cNvSpPr>
              <a:spLocks noChangeShapeType="1"/>
            </p:cNvSpPr>
            <p:nvPr/>
          </p:nvSpPr>
          <p:spPr bwMode="auto">
            <a:xfrm>
              <a:off x="4186" y="984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4" name="Rectangle 68"/>
            <p:cNvSpPr>
              <a:spLocks noChangeArrowheads="1"/>
            </p:cNvSpPr>
            <p:nvPr/>
          </p:nvSpPr>
          <p:spPr bwMode="auto">
            <a:xfrm>
              <a:off x="4653" y="999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5" name="Line 69"/>
            <p:cNvSpPr>
              <a:spLocks noChangeShapeType="1"/>
            </p:cNvSpPr>
            <p:nvPr/>
          </p:nvSpPr>
          <p:spPr bwMode="auto">
            <a:xfrm>
              <a:off x="4653" y="99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6" name="Rectangle 70"/>
            <p:cNvSpPr>
              <a:spLocks noChangeArrowheads="1"/>
            </p:cNvSpPr>
            <p:nvPr/>
          </p:nvSpPr>
          <p:spPr bwMode="auto">
            <a:xfrm>
              <a:off x="4653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7" name="Line 71"/>
            <p:cNvSpPr>
              <a:spLocks noChangeShapeType="1"/>
            </p:cNvSpPr>
            <p:nvPr/>
          </p:nvSpPr>
          <p:spPr bwMode="auto">
            <a:xfrm>
              <a:off x="4653" y="98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8" name="Line 72"/>
            <p:cNvSpPr>
              <a:spLocks noChangeShapeType="1"/>
            </p:cNvSpPr>
            <p:nvPr/>
          </p:nvSpPr>
          <p:spPr bwMode="auto">
            <a:xfrm>
              <a:off x="4653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69" name="Rectangle 73"/>
            <p:cNvSpPr>
              <a:spLocks noChangeArrowheads="1"/>
            </p:cNvSpPr>
            <p:nvPr/>
          </p:nvSpPr>
          <p:spPr bwMode="auto">
            <a:xfrm>
              <a:off x="4668" y="984"/>
              <a:ext cx="468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0" name="Line 74"/>
            <p:cNvSpPr>
              <a:spLocks noChangeShapeType="1"/>
            </p:cNvSpPr>
            <p:nvPr/>
          </p:nvSpPr>
          <p:spPr bwMode="auto">
            <a:xfrm>
              <a:off x="4668" y="984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1" name="Rectangle 75"/>
            <p:cNvSpPr>
              <a:spLocks noChangeArrowheads="1"/>
            </p:cNvSpPr>
            <p:nvPr/>
          </p:nvSpPr>
          <p:spPr bwMode="auto">
            <a:xfrm>
              <a:off x="5136" y="999"/>
              <a:ext cx="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2" name="Line 76"/>
            <p:cNvSpPr>
              <a:spLocks noChangeShapeType="1"/>
            </p:cNvSpPr>
            <p:nvPr/>
          </p:nvSpPr>
          <p:spPr bwMode="auto">
            <a:xfrm>
              <a:off x="5136" y="99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3" name="Rectangle 77"/>
            <p:cNvSpPr>
              <a:spLocks noChangeArrowheads="1"/>
            </p:cNvSpPr>
            <p:nvPr/>
          </p:nvSpPr>
          <p:spPr bwMode="auto">
            <a:xfrm>
              <a:off x="5136" y="98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4" name="Line 78"/>
            <p:cNvSpPr>
              <a:spLocks noChangeShapeType="1"/>
            </p:cNvSpPr>
            <p:nvPr/>
          </p:nvSpPr>
          <p:spPr bwMode="auto">
            <a:xfrm>
              <a:off x="5136" y="98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5" name="Line 79"/>
            <p:cNvSpPr>
              <a:spLocks noChangeShapeType="1"/>
            </p:cNvSpPr>
            <p:nvPr/>
          </p:nvSpPr>
          <p:spPr bwMode="auto">
            <a:xfrm>
              <a:off x="5136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6" name="Rectangle 80"/>
            <p:cNvSpPr>
              <a:spLocks noChangeArrowheads="1"/>
            </p:cNvSpPr>
            <p:nvPr/>
          </p:nvSpPr>
          <p:spPr bwMode="auto">
            <a:xfrm>
              <a:off x="5151" y="984"/>
              <a:ext cx="516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7" name="Line 81"/>
            <p:cNvSpPr>
              <a:spLocks noChangeShapeType="1"/>
            </p:cNvSpPr>
            <p:nvPr/>
          </p:nvSpPr>
          <p:spPr bwMode="auto">
            <a:xfrm>
              <a:off x="5151" y="984"/>
              <a:ext cx="5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8" name="Rectangle 82"/>
            <p:cNvSpPr>
              <a:spLocks noChangeArrowheads="1"/>
            </p:cNvSpPr>
            <p:nvPr/>
          </p:nvSpPr>
          <p:spPr bwMode="auto">
            <a:xfrm>
              <a:off x="5667" y="984"/>
              <a:ext cx="1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79" name="Line 83"/>
            <p:cNvSpPr>
              <a:spLocks noChangeShapeType="1"/>
            </p:cNvSpPr>
            <p:nvPr/>
          </p:nvSpPr>
          <p:spPr bwMode="auto">
            <a:xfrm>
              <a:off x="5667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0" name="Rectangle 84"/>
            <p:cNvSpPr>
              <a:spLocks noChangeArrowheads="1"/>
            </p:cNvSpPr>
            <p:nvPr/>
          </p:nvSpPr>
          <p:spPr bwMode="auto">
            <a:xfrm>
              <a:off x="5667" y="984"/>
              <a:ext cx="1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1" name="Line 85"/>
            <p:cNvSpPr>
              <a:spLocks noChangeShapeType="1"/>
            </p:cNvSpPr>
            <p:nvPr/>
          </p:nvSpPr>
          <p:spPr bwMode="auto">
            <a:xfrm>
              <a:off x="5667" y="98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2" name="Line 86"/>
            <p:cNvSpPr>
              <a:spLocks noChangeShapeType="1"/>
            </p:cNvSpPr>
            <p:nvPr/>
          </p:nvSpPr>
          <p:spPr bwMode="auto">
            <a:xfrm>
              <a:off x="5667" y="98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3" name="Rectangle 87"/>
            <p:cNvSpPr>
              <a:spLocks noChangeArrowheads="1"/>
            </p:cNvSpPr>
            <p:nvPr/>
          </p:nvSpPr>
          <p:spPr bwMode="auto">
            <a:xfrm>
              <a:off x="1338" y="999"/>
              <a:ext cx="15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4" name="Line 88"/>
            <p:cNvSpPr>
              <a:spLocks noChangeShapeType="1"/>
            </p:cNvSpPr>
            <p:nvPr/>
          </p:nvSpPr>
          <p:spPr bwMode="auto">
            <a:xfrm>
              <a:off x="1338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5" name="Rectangle 89"/>
            <p:cNvSpPr>
              <a:spLocks noChangeArrowheads="1"/>
            </p:cNvSpPr>
            <p:nvPr/>
          </p:nvSpPr>
          <p:spPr bwMode="auto">
            <a:xfrm>
              <a:off x="2178" y="999"/>
              <a:ext cx="15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6" name="Line 90"/>
            <p:cNvSpPr>
              <a:spLocks noChangeShapeType="1"/>
            </p:cNvSpPr>
            <p:nvPr/>
          </p:nvSpPr>
          <p:spPr bwMode="auto">
            <a:xfrm>
              <a:off x="2178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7" name="Rectangle 91"/>
            <p:cNvSpPr>
              <a:spLocks noChangeArrowheads="1"/>
            </p:cNvSpPr>
            <p:nvPr/>
          </p:nvSpPr>
          <p:spPr bwMode="auto">
            <a:xfrm>
              <a:off x="2676" y="999"/>
              <a:ext cx="15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8" name="Line 92"/>
            <p:cNvSpPr>
              <a:spLocks noChangeShapeType="1"/>
            </p:cNvSpPr>
            <p:nvPr/>
          </p:nvSpPr>
          <p:spPr bwMode="auto">
            <a:xfrm>
              <a:off x="2676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89" name="Rectangle 93"/>
            <p:cNvSpPr>
              <a:spLocks noChangeArrowheads="1"/>
            </p:cNvSpPr>
            <p:nvPr/>
          </p:nvSpPr>
          <p:spPr bwMode="auto">
            <a:xfrm>
              <a:off x="3159" y="999"/>
              <a:ext cx="15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0" name="Line 94"/>
            <p:cNvSpPr>
              <a:spLocks noChangeShapeType="1"/>
            </p:cNvSpPr>
            <p:nvPr/>
          </p:nvSpPr>
          <p:spPr bwMode="auto">
            <a:xfrm>
              <a:off x="3159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1" name="Rectangle 95"/>
            <p:cNvSpPr>
              <a:spLocks noChangeArrowheads="1"/>
            </p:cNvSpPr>
            <p:nvPr/>
          </p:nvSpPr>
          <p:spPr bwMode="auto">
            <a:xfrm>
              <a:off x="3689" y="999"/>
              <a:ext cx="15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2" name="Line 96"/>
            <p:cNvSpPr>
              <a:spLocks noChangeShapeType="1"/>
            </p:cNvSpPr>
            <p:nvPr/>
          </p:nvSpPr>
          <p:spPr bwMode="auto">
            <a:xfrm>
              <a:off x="3689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3" name="Rectangle 97"/>
            <p:cNvSpPr>
              <a:spLocks noChangeArrowheads="1"/>
            </p:cNvSpPr>
            <p:nvPr/>
          </p:nvSpPr>
          <p:spPr bwMode="auto">
            <a:xfrm>
              <a:off x="4171" y="999"/>
              <a:ext cx="15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4" name="Line 98"/>
            <p:cNvSpPr>
              <a:spLocks noChangeShapeType="1"/>
            </p:cNvSpPr>
            <p:nvPr/>
          </p:nvSpPr>
          <p:spPr bwMode="auto">
            <a:xfrm>
              <a:off x="4171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5" name="Rectangle 99"/>
            <p:cNvSpPr>
              <a:spLocks noChangeArrowheads="1"/>
            </p:cNvSpPr>
            <p:nvPr/>
          </p:nvSpPr>
          <p:spPr bwMode="auto">
            <a:xfrm>
              <a:off x="4653" y="999"/>
              <a:ext cx="15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6" name="Line 100"/>
            <p:cNvSpPr>
              <a:spLocks noChangeShapeType="1"/>
            </p:cNvSpPr>
            <p:nvPr/>
          </p:nvSpPr>
          <p:spPr bwMode="auto">
            <a:xfrm>
              <a:off x="4653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7" name="Rectangle 101"/>
            <p:cNvSpPr>
              <a:spLocks noChangeArrowheads="1"/>
            </p:cNvSpPr>
            <p:nvPr/>
          </p:nvSpPr>
          <p:spPr bwMode="auto">
            <a:xfrm>
              <a:off x="5136" y="999"/>
              <a:ext cx="15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8" name="Line 102"/>
            <p:cNvSpPr>
              <a:spLocks noChangeShapeType="1"/>
            </p:cNvSpPr>
            <p:nvPr/>
          </p:nvSpPr>
          <p:spPr bwMode="auto">
            <a:xfrm>
              <a:off x="5136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799" name="Rectangle 103"/>
            <p:cNvSpPr>
              <a:spLocks noChangeArrowheads="1"/>
            </p:cNvSpPr>
            <p:nvPr/>
          </p:nvSpPr>
          <p:spPr bwMode="auto">
            <a:xfrm>
              <a:off x="5667" y="999"/>
              <a:ext cx="14" cy="3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00" name="Line 104"/>
            <p:cNvSpPr>
              <a:spLocks noChangeShapeType="1"/>
            </p:cNvSpPr>
            <p:nvPr/>
          </p:nvSpPr>
          <p:spPr bwMode="auto">
            <a:xfrm>
              <a:off x="5667" y="999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01" name="Rectangle 105"/>
            <p:cNvSpPr>
              <a:spLocks noChangeArrowheads="1"/>
            </p:cNvSpPr>
            <p:nvPr/>
          </p:nvSpPr>
          <p:spPr bwMode="auto">
            <a:xfrm>
              <a:off x="1382" y="1360"/>
              <a:ext cx="64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Προϊόν</a:t>
              </a:r>
              <a:r>
                <a:rPr lang="en-US" sz="1900" b="1">
                  <a:solidFill>
                    <a:srgbClr val="000000"/>
                  </a:solidFill>
                </a:rPr>
                <a:t> 1</a:t>
              </a:r>
              <a:endParaRPr lang="en-US" sz="2800" b="1"/>
            </a:p>
          </p:txBody>
        </p:sp>
        <p:sp>
          <p:nvSpPr>
            <p:cNvPr id="1565802" name="Rectangle 106"/>
            <p:cNvSpPr>
              <a:spLocks noChangeArrowheads="1"/>
            </p:cNvSpPr>
            <p:nvPr/>
          </p:nvSpPr>
          <p:spPr bwMode="auto">
            <a:xfrm>
              <a:off x="2072" y="136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03" name="Rectangle 107"/>
            <p:cNvSpPr>
              <a:spLocks noChangeArrowheads="1"/>
            </p:cNvSpPr>
            <p:nvPr/>
          </p:nvSpPr>
          <p:spPr bwMode="auto">
            <a:xfrm>
              <a:off x="2351" y="1360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20</a:t>
              </a:r>
              <a:endParaRPr lang="en-US" sz="2800" b="1"/>
            </a:p>
          </p:txBody>
        </p:sp>
        <p:sp>
          <p:nvSpPr>
            <p:cNvPr id="1565804" name="Rectangle 108"/>
            <p:cNvSpPr>
              <a:spLocks noChangeArrowheads="1"/>
            </p:cNvSpPr>
            <p:nvPr/>
          </p:nvSpPr>
          <p:spPr bwMode="auto">
            <a:xfrm>
              <a:off x="2518" y="136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05" name="Rectangle 109"/>
            <p:cNvSpPr>
              <a:spLocks noChangeArrowheads="1"/>
            </p:cNvSpPr>
            <p:nvPr/>
          </p:nvSpPr>
          <p:spPr bwMode="auto">
            <a:xfrm>
              <a:off x="2875" y="1360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806" name="Rectangle 110"/>
            <p:cNvSpPr>
              <a:spLocks noChangeArrowheads="1"/>
            </p:cNvSpPr>
            <p:nvPr/>
          </p:nvSpPr>
          <p:spPr bwMode="auto">
            <a:xfrm>
              <a:off x="2974" y="136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07" name="Rectangle 111"/>
            <p:cNvSpPr>
              <a:spLocks noChangeArrowheads="1"/>
            </p:cNvSpPr>
            <p:nvPr/>
          </p:nvSpPr>
          <p:spPr bwMode="auto">
            <a:xfrm>
              <a:off x="3382" y="1360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808" name="Rectangle 112"/>
            <p:cNvSpPr>
              <a:spLocks noChangeArrowheads="1"/>
            </p:cNvSpPr>
            <p:nvPr/>
          </p:nvSpPr>
          <p:spPr bwMode="auto">
            <a:xfrm>
              <a:off x="3481" y="136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09" name="Rectangle 113"/>
            <p:cNvSpPr>
              <a:spLocks noChangeArrowheads="1"/>
            </p:cNvSpPr>
            <p:nvPr/>
          </p:nvSpPr>
          <p:spPr bwMode="auto">
            <a:xfrm>
              <a:off x="3887" y="1360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810" name="Rectangle 114"/>
            <p:cNvSpPr>
              <a:spLocks noChangeArrowheads="1"/>
            </p:cNvSpPr>
            <p:nvPr/>
          </p:nvSpPr>
          <p:spPr bwMode="auto">
            <a:xfrm>
              <a:off x="3987" y="136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11" name="Rectangle 115"/>
            <p:cNvSpPr>
              <a:spLocks noChangeArrowheads="1"/>
            </p:cNvSpPr>
            <p:nvPr/>
          </p:nvSpPr>
          <p:spPr bwMode="auto">
            <a:xfrm>
              <a:off x="4420" y="136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12" name="Rectangle 116"/>
            <p:cNvSpPr>
              <a:spLocks noChangeArrowheads="1"/>
            </p:cNvSpPr>
            <p:nvPr/>
          </p:nvSpPr>
          <p:spPr bwMode="auto">
            <a:xfrm>
              <a:off x="4852" y="1360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813" name="Rectangle 117"/>
            <p:cNvSpPr>
              <a:spLocks noChangeArrowheads="1"/>
            </p:cNvSpPr>
            <p:nvPr/>
          </p:nvSpPr>
          <p:spPr bwMode="auto">
            <a:xfrm>
              <a:off x="4951" y="136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14" name="Rectangle 118"/>
            <p:cNvSpPr>
              <a:spLocks noChangeArrowheads="1"/>
            </p:cNvSpPr>
            <p:nvPr/>
          </p:nvSpPr>
          <p:spPr bwMode="auto">
            <a:xfrm>
              <a:off x="5325" y="1360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12</a:t>
              </a:r>
              <a:endParaRPr lang="en-US" sz="2800" b="1"/>
            </a:p>
          </p:txBody>
        </p:sp>
        <p:sp>
          <p:nvSpPr>
            <p:cNvPr id="1565815" name="Rectangle 119"/>
            <p:cNvSpPr>
              <a:spLocks noChangeArrowheads="1"/>
            </p:cNvSpPr>
            <p:nvPr/>
          </p:nvSpPr>
          <p:spPr bwMode="auto">
            <a:xfrm>
              <a:off x="5492" y="136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16" name="Rectangle 120"/>
            <p:cNvSpPr>
              <a:spLocks noChangeArrowheads="1"/>
            </p:cNvSpPr>
            <p:nvPr/>
          </p:nvSpPr>
          <p:spPr bwMode="auto">
            <a:xfrm>
              <a:off x="1338" y="134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17" name="Line 121"/>
            <p:cNvSpPr>
              <a:spLocks noChangeShapeType="1"/>
            </p:cNvSpPr>
            <p:nvPr/>
          </p:nvSpPr>
          <p:spPr bwMode="auto">
            <a:xfrm>
              <a:off x="1338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18" name="Rectangle 122"/>
            <p:cNvSpPr>
              <a:spLocks noChangeArrowheads="1"/>
            </p:cNvSpPr>
            <p:nvPr/>
          </p:nvSpPr>
          <p:spPr bwMode="auto">
            <a:xfrm>
              <a:off x="1353" y="1343"/>
              <a:ext cx="825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19" name="Line 123"/>
            <p:cNvSpPr>
              <a:spLocks noChangeShapeType="1"/>
            </p:cNvSpPr>
            <p:nvPr/>
          </p:nvSpPr>
          <p:spPr bwMode="auto">
            <a:xfrm>
              <a:off x="1353" y="1343"/>
              <a:ext cx="8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0" name="Rectangle 124"/>
            <p:cNvSpPr>
              <a:spLocks noChangeArrowheads="1"/>
            </p:cNvSpPr>
            <p:nvPr/>
          </p:nvSpPr>
          <p:spPr bwMode="auto">
            <a:xfrm>
              <a:off x="2178" y="134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1" name="Line 125"/>
            <p:cNvSpPr>
              <a:spLocks noChangeShapeType="1"/>
            </p:cNvSpPr>
            <p:nvPr/>
          </p:nvSpPr>
          <p:spPr bwMode="auto">
            <a:xfrm>
              <a:off x="2178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2" name="Rectangle 126"/>
            <p:cNvSpPr>
              <a:spLocks noChangeArrowheads="1"/>
            </p:cNvSpPr>
            <p:nvPr/>
          </p:nvSpPr>
          <p:spPr bwMode="auto">
            <a:xfrm>
              <a:off x="2193" y="1343"/>
              <a:ext cx="48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3" name="Line 127"/>
            <p:cNvSpPr>
              <a:spLocks noChangeShapeType="1"/>
            </p:cNvSpPr>
            <p:nvPr/>
          </p:nvSpPr>
          <p:spPr bwMode="auto">
            <a:xfrm>
              <a:off x="2193" y="1343"/>
              <a:ext cx="4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4" name="Rectangle 128"/>
            <p:cNvSpPr>
              <a:spLocks noChangeArrowheads="1"/>
            </p:cNvSpPr>
            <p:nvPr/>
          </p:nvSpPr>
          <p:spPr bwMode="auto">
            <a:xfrm>
              <a:off x="2676" y="134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5" name="Line 129"/>
            <p:cNvSpPr>
              <a:spLocks noChangeShapeType="1"/>
            </p:cNvSpPr>
            <p:nvPr/>
          </p:nvSpPr>
          <p:spPr bwMode="auto">
            <a:xfrm>
              <a:off x="2676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6" name="Rectangle 130"/>
            <p:cNvSpPr>
              <a:spLocks noChangeArrowheads="1"/>
            </p:cNvSpPr>
            <p:nvPr/>
          </p:nvSpPr>
          <p:spPr bwMode="auto">
            <a:xfrm>
              <a:off x="2691" y="1343"/>
              <a:ext cx="468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7" name="Line 131"/>
            <p:cNvSpPr>
              <a:spLocks noChangeShapeType="1"/>
            </p:cNvSpPr>
            <p:nvPr/>
          </p:nvSpPr>
          <p:spPr bwMode="auto">
            <a:xfrm>
              <a:off x="2691" y="1343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8" name="Rectangle 132"/>
            <p:cNvSpPr>
              <a:spLocks noChangeArrowheads="1"/>
            </p:cNvSpPr>
            <p:nvPr/>
          </p:nvSpPr>
          <p:spPr bwMode="auto">
            <a:xfrm>
              <a:off x="3159" y="134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29" name="Line 133"/>
            <p:cNvSpPr>
              <a:spLocks noChangeShapeType="1"/>
            </p:cNvSpPr>
            <p:nvPr/>
          </p:nvSpPr>
          <p:spPr bwMode="auto">
            <a:xfrm>
              <a:off x="3159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0" name="Rectangle 134"/>
            <p:cNvSpPr>
              <a:spLocks noChangeArrowheads="1"/>
            </p:cNvSpPr>
            <p:nvPr/>
          </p:nvSpPr>
          <p:spPr bwMode="auto">
            <a:xfrm>
              <a:off x="3174" y="1343"/>
              <a:ext cx="515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1" name="Line 135"/>
            <p:cNvSpPr>
              <a:spLocks noChangeShapeType="1"/>
            </p:cNvSpPr>
            <p:nvPr/>
          </p:nvSpPr>
          <p:spPr bwMode="auto">
            <a:xfrm>
              <a:off x="3174" y="1343"/>
              <a:ext cx="5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2" name="Rectangle 136"/>
            <p:cNvSpPr>
              <a:spLocks noChangeArrowheads="1"/>
            </p:cNvSpPr>
            <p:nvPr/>
          </p:nvSpPr>
          <p:spPr bwMode="auto">
            <a:xfrm>
              <a:off x="3689" y="134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3" name="Line 137"/>
            <p:cNvSpPr>
              <a:spLocks noChangeShapeType="1"/>
            </p:cNvSpPr>
            <p:nvPr/>
          </p:nvSpPr>
          <p:spPr bwMode="auto">
            <a:xfrm>
              <a:off x="3689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4" name="Rectangle 138"/>
            <p:cNvSpPr>
              <a:spLocks noChangeArrowheads="1"/>
            </p:cNvSpPr>
            <p:nvPr/>
          </p:nvSpPr>
          <p:spPr bwMode="auto">
            <a:xfrm>
              <a:off x="3704" y="1343"/>
              <a:ext cx="46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5" name="Line 139"/>
            <p:cNvSpPr>
              <a:spLocks noChangeShapeType="1"/>
            </p:cNvSpPr>
            <p:nvPr/>
          </p:nvSpPr>
          <p:spPr bwMode="auto">
            <a:xfrm>
              <a:off x="3704" y="1343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6" name="Rectangle 140"/>
            <p:cNvSpPr>
              <a:spLocks noChangeArrowheads="1"/>
            </p:cNvSpPr>
            <p:nvPr/>
          </p:nvSpPr>
          <p:spPr bwMode="auto">
            <a:xfrm>
              <a:off x="4171" y="134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7" name="Line 141"/>
            <p:cNvSpPr>
              <a:spLocks noChangeShapeType="1"/>
            </p:cNvSpPr>
            <p:nvPr/>
          </p:nvSpPr>
          <p:spPr bwMode="auto">
            <a:xfrm>
              <a:off x="4171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8" name="Rectangle 142"/>
            <p:cNvSpPr>
              <a:spLocks noChangeArrowheads="1"/>
            </p:cNvSpPr>
            <p:nvPr/>
          </p:nvSpPr>
          <p:spPr bwMode="auto">
            <a:xfrm>
              <a:off x="4186" y="1343"/>
              <a:ext cx="46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39" name="Line 143"/>
            <p:cNvSpPr>
              <a:spLocks noChangeShapeType="1"/>
            </p:cNvSpPr>
            <p:nvPr/>
          </p:nvSpPr>
          <p:spPr bwMode="auto">
            <a:xfrm>
              <a:off x="4186" y="1343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0" name="Rectangle 144"/>
            <p:cNvSpPr>
              <a:spLocks noChangeArrowheads="1"/>
            </p:cNvSpPr>
            <p:nvPr/>
          </p:nvSpPr>
          <p:spPr bwMode="auto">
            <a:xfrm>
              <a:off x="4653" y="134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1" name="Line 145"/>
            <p:cNvSpPr>
              <a:spLocks noChangeShapeType="1"/>
            </p:cNvSpPr>
            <p:nvPr/>
          </p:nvSpPr>
          <p:spPr bwMode="auto">
            <a:xfrm>
              <a:off x="4653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2" name="Rectangle 146"/>
            <p:cNvSpPr>
              <a:spLocks noChangeArrowheads="1"/>
            </p:cNvSpPr>
            <p:nvPr/>
          </p:nvSpPr>
          <p:spPr bwMode="auto">
            <a:xfrm>
              <a:off x="4668" y="1343"/>
              <a:ext cx="468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3" name="Line 147"/>
            <p:cNvSpPr>
              <a:spLocks noChangeShapeType="1"/>
            </p:cNvSpPr>
            <p:nvPr/>
          </p:nvSpPr>
          <p:spPr bwMode="auto">
            <a:xfrm>
              <a:off x="4668" y="1343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4" name="Rectangle 148"/>
            <p:cNvSpPr>
              <a:spLocks noChangeArrowheads="1"/>
            </p:cNvSpPr>
            <p:nvPr/>
          </p:nvSpPr>
          <p:spPr bwMode="auto">
            <a:xfrm>
              <a:off x="5136" y="134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5" name="Line 149"/>
            <p:cNvSpPr>
              <a:spLocks noChangeShapeType="1"/>
            </p:cNvSpPr>
            <p:nvPr/>
          </p:nvSpPr>
          <p:spPr bwMode="auto">
            <a:xfrm>
              <a:off x="5136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6" name="Rectangle 150"/>
            <p:cNvSpPr>
              <a:spLocks noChangeArrowheads="1"/>
            </p:cNvSpPr>
            <p:nvPr/>
          </p:nvSpPr>
          <p:spPr bwMode="auto">
            <a:xfrm>
              <a:off x="5151" y="1343"/>
              <a:ext cx="51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7" name="Line 151"/>
            <p:cNvSpPr>
              <a:spLocks noChangeShapeType="1"/>
            </p:cNvSpPr>
            <p:nvPr/>
          </p:nvSpPr>
          <p:spPr bwMode="auto">
            <a:xfrm>
              <a:off x="5151" y="1343"/>
              <a:ext cx="5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8" name="Rectangle 152"/>
            <p:cNvSpPr>
              <a:spLocks noChangeArrowheads="1"/>
            </p:cNvSpPr>
            <p:nvPr/>
          </p:nvSpPr>
          <p:spPr bwMode="auto">
            <a:xfrm>
              <a:off x="5667" y="1343"/>
              <a:ext cx="1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49" name="Line 153"/>
            <p:cNvSpPr>
              <a:spLocks noChangeShapeType="1"/>
            </p:cNvSpPr>
            <p:nvPr/>
          </p:nvSpPr>
          <p:spPr bwMode="auto">
            <a:xfrm>
              <a:off x="5667" y="13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0" name="Rectangle 154"/>
            <p:cNvSpPr>
              <a:spLocks noChangeArrowheads="1"/>
            </p:cNvSpPr>
            <p:nvPr/>
          </p:nvSpPr>
          <p:spPr bwMode="auto">
            <a:xfrm>
              <a:off x="1338" y="135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1" name="Line 155"/>
            <p:cNvSpPr>
              <a:spLocks noChangeShapeType="1"/>
            </p:cNvSpPr>
            <p:nvPr/>
          </p:nvSpPr>
          <p:spPr bwMode="auto">
            <a:xfrm>
              <a:off x="1338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2" name="Rectangle 156"/>
            <p:cNvSpPr>
              <a:spLocks noChangeArrowheads="1"/>
            </p:cNvSpPr>
            <p:nvPr/>
          </p:nvSpPr>
          <p:spPr bwMode="auto">
            <a:xfrm>
              <a:off x="2178" y="135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3" name="Line 157"/>
            <p:cNvSpPr>
              <a:spLocks noChangeShapeType="1"/>
            </p:cNvSpPr>
            <p:nvPr/>
          </p:nvSpPr>
          <p:spPr bwMode="auto">
            <a:xfrm>
              <a:off x="2178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4" name="Rectangle 158"/>
            <p:cNvSpPr>
              <a:spLocks noChangeArrowheads="1"/>
            </p:cNvSpPr>
            <p:nvPr/>
          </p:nvSpPr>
          <p:spPr bwMode="auto">
            <a:xfrm>
              <a:off x="2676" y="135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5" name="Line 159"/>
            <p:cNvSpPr>
              <a:spLocks noChangeShapeType="1"/>
            </p:cNvSpPr>
            <p:nvPr/>
          </p:nvSpPr>
          <p:spPr bwMode="auto">
            <a:xfrm>
              <a:off x="2676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6" name="Rectangle 160"/>
            <p:cNvSpPr>
              <a:spLocks noChangeArrowheads="1"/>
            </p:cNvSpPr>
            <p:nvPr/>
          </p:nvSpPr>
          <p:spPr bwMode="auto">
            <a:xfrm>
              <a:off x="3159" y="135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7" name="Line 161"/>
            <p:cNvSpPr>
              <a:spLocks noChangeShapeType="1"/>
            </p:cNvSpPr>
            <p:nvPr/>
          </p:nvSpPr>
          <p:spPr bwMode="auto">
            <a:xfrm>
              <a:off x="3159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8" name="Rectangle 162"/>
            <p:cNvSpPr>
              <a:spLocks noChangeArrowheads="1"/>
            </p:cNvSpPr>
            <p:nvPr/>
          </p:nvSpPr>
          <p:spPr bwMode="auto">
            <a:xfrm>
              <a:off x="3689" y="135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59" name="Line 163"/>
            <p:cNvSpPr>
              <a:spLocks noChangeShapeType="1"/>
            </p:cNvSpPr>
            <p:nvPr/>
          </p:nvSpPr>
          <p:spPr bwMode="auto">
            <a:xfrm>
              <a:off x="3689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0" name="Rectangle 164"/>
            <p:cNvSpPr>
              <a:spLocks noChangeArrowheads="1"/>
            </p:cNvSpPr>
            <p:nvPr/>
          </p:nvSpPr>
          <p:spPr bwMode="auto">
            <a:xfrm>
              <a:off x="4171" y="135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1" name="Line 165"/>
            <p:cNvSpPr>
              <a:spLocks noChangeShapeType="1"/>
            </p:cNvSpPr>
            <p:nvPr/>
          </p:nvSpPr>
          <p:spPr bwMode="auto">
            <a:xfrm>
              <a:off x="4171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2" name="Rectangle 166"/>
            <p:cNvSpPr>
              <a:spLocks noChangeArrowheads="1"/>
            </p:cNvSpPr>
            <p:nvPr/>
          </p:nvSpPr>
          <p:spPr bwMode="auto">
            <a:xfrm>
              <a:off x="4653" y="135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3" name="Line 167"/>
            <p:cNvSpPr>
              <a:spLocks noChangeShapeType="1"/>
            </p:cNvSpPr>
            <p:nvPr/>
          </p:nvSpPr>
          <p:spPr bwMode="auto">
            <a:xfrm>
              <a:off x="4653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4" name="Rectangle 168"/>
            <p:cNvSpPr>
              <a:spLocks noChangeArrowheads="1"/>
            </p:cNvSpPr>
            <p:nvPr/>
          </p:nvSpPr>
          <p:spPr bwMode="auto">
            <a:xfrm>
              <a:off x="5136" y="135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5" name="Line 169"/>
            <p:cNvSpPr>
              <a:spLocks noChangeShapeType="1"/>
            </p:cNvSpPr>
            <p:nvPr/>
          </p:nvSpPr>
          <p:spPr bwMode="auto">
            <a:xfrm>
              <a:off x="5136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6" name="Rectangle 170"/>
            <p:cNvSpPr>
              <a:spLocks noChangeArrowheads="1"/>
            </p:cNvSpPr>
            <p:nvPr/>
          </p:nvSpPr>
          <p:spPr bwMode="auto">
            <a:xfrm>
              <a:off x="5667" y="1358"/>
              <a:ext cx="14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7" name="Line 171"/>
            <p:cNvSpPr>
              <a:spLocks noChangeShapeType="1"/>
            </p:cNvSpPr>
            <p:nvPr/>
          </p:nvSpPr>
          <p:spPr bwMode="auto">
            <a:xfrm>
              <a:off x="5667" y="135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68" name="Rectangle 172"/>
            <p:cNvSpPr>
              <a:spLocks noChangeArrowheads="1"/>
            </p:cNvSpPr>
            <p:nvPr/>
          </p:nvSpPr>
          <p:spPr bwMode="auto">
            <a:xfrm>
              <a:off x="1382" y="1571"/>
              <a:ext cx="64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Προϊόν</a:t>
              </a:r>
              <a:r>
                <a:rPr lang="en-US" sz="1900" b="1">
                  <a:solidFill>
                    <a:srgbClr val="000000"/>
                  </a:solidFill>
                </a:rPr>
                <a:t> 2</a:t>
              </a:r>
              <a:endParaRPr lang="en-US" sz="2800" b="1"/>
            </a:p>
          </p:txBody>
        </p:sp>
        <p:sp>
          <p:nvSpPr>
            <p:cNvPr id="1565869" name="Rectangle 173"/>
            <p:cNvSpPr>
              <a:spLocks noChangeArrowheads="1"/>
            </p:cNvSpPr>
            <p:nvPr/>
          </p:nvSpPr>
          <p:spPr bwMode="auto">
            <a:xfrm>
              <a:off x="2072" y="157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70" name="Rectangle 174"/>
            <p:cNvSpPr>
              <a:spLocks noChangeArrowheads="1"/>
            </p:cNvSpPr>
            <p:nvPr/>
          </p:nvSpPr>
          <p:spPr bwMode="auto">
            <a:xfrm>
              <a:off x="2351" y="1571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25</a:t>
              </a:r>
              <a:endParaRPr lang="en-US" sz="2800" b="1"/>
            </a:p>
          </p:txBody>
        </p:sp>
        <p:sp>
          <p:nvSpPr>
            <p:cNvPr id="1565871" name="Rectangle 175"/>
            <p:cNvSpPr>
              <a:spLocks noChangeArrowheads="1"/>
            </p:cNvSpPr>
            <p:nvPr/>
          </p:nvSpPr>
          <p:spPr bwMode="auto">
            <a:xfrm>
              <a:off x="2518" y="157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72" name="Rectangle 176"/>
            <p:cNvSpPr>
              <a:spLocks noChangeArrowheads="1"/>
            </p:cNvSpPr>
            <p:nvPr/>
          </p:nvSpPr>
          <p:spPr bwMode="auto">
            <a:xfrm>
              <a:off x="2924" y="157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73" name="Rectangle 177"/>
            <p:cNvSpPr>
              <a:spLocks noChangeArrowheads="1"/>
            </p:cNvSpPr>
            <p:nvPr/>
          </p:nvSpPr>
          <p:spPr bwMode="auto">
            <a:xfrm>
              <a:off x="3382" y="1571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874" name="Rectangle 178"/>
            <p:cNvSpPr>
              <a:spLocks noChangeArrowheads="1"/>
            </p:cNvSpPr>
            <p:nvPr/>
          </p:nvSpPr>
          <p:spPr bwMode="auto">
            <a:xfrm>
              <a:off x="3481" y="157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75" name="Rectangle 179"/>
            <p:cNvSpPr>
              <a:spLocks noChangeArrowheads="1"/>
            </p:cNvSpPr>
            <p:nvPr/>
          </p:nvSpPr>
          <p:spPr bwMode="auto">
            <a:xfrm>
              <a:off x="3887" y="1571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876" name="Rectangle 180"/>
            <p:cNvSpPr>
              <a:spLocks noChangeArrowheads="1"/>
            </p:cNvSpPr>
            <p:nvPr/>
          </p:nvSpPr>
          <p:spPr bwMode="auto">
            <a:xfrm>
              <a:off x="3987" y="157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77" name="Rectangle 181"/>
            <p:cNvSpPr>
              <a:spLocks noChangeArrowheads="1"/>
            </p:cNvSpPr>
            <p:nvPr/>
          </p:nvSpPr>
          <p:spPr bwMode="auto">
            <a:xfrm>
              <a:off x="4370" y="1571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878" name="Rectangle 182"/>
            <p:cNvSpPr>
              <a:spLocks noChangeArrowheads="1"/>
            </p:cNvSpPr>
            <p:nvPr/>
          </p:nvSpPr>
          <p:spPr bwMode="auto">
            <a:xfrm>
              <a:off x="4470" y="157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79" name="Rectangle 183"/>
            <p:cNvSpPr>
              <a:spLocks noChangeArrowheads="1"/>
            </p:cNvSpPr>
            <p:nvPr/>
          </p:nvSpPr>
          <p:spPr bwMode="auto">
            <a:xfrm>
              <a:off x="4852" y="1571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880" name="Rectangle 184"/>
            <p:cNvSpPr>
              <a:spLocks noChangeArrowheads="1"/>
            </p:cNvSpPr>
            <p:nvPr/>
          </p:nvSpPr>
          <p:spPr bwMode="auto">
            <a:xfrm>
              <a:off x="4951" y="157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81" name="Rectangle 185"/>
            <p:cNvSpPr>
              <a:spLocks noChangeArrowheads="1"/>
            </p:cNvSpPr>
            <p:nvPr/>
          </p:nvSpPr>
          <p:spPr bwMode="auto">
            <a:xfrm>
              <a:off x="5325" y="1571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16</a:t>
              </a:r>
              <a:endParaRPr lang="en-US" sz="2800" b="1"/>
            </a:p>
          </p:txBody>
        </p:sp>
        <p:sp>
          <p:nvSpPr>
            <p:cNvPr id="1565882" name="Rectangle 186"/>
            <p:cNvSpPr>
              <a:spLocks noChangeArrowheads="1"/>
            </p:cNvSpPr>
            <p:nvPr/>
          </p:nvSpPr>
          <p:spPr bwMode="auto">
            <a:xfrm>
              <a:off x="5492" y="157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883" name="Rectangle 187"/>
            <p:cNvSpPr>
              <a:spLocks noChangeArrowheads="1"/>
            </p:cNvSpPr>
            <p:nvPr/>
          </p:nvSpPr>
          <p:spPr bwMode="auto">
            <a:xfrm>
              <a:off x="1338" y="155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84" name="Line 188"/>
            <p:cNvSpPr>
              <a:spLocks noChangeShapeType="1"/>
            </p:cNvSpPr>
            <p:nvPr/>
          </p:nvSpPr>
          <p:spPr bwMode="auto">
            <a:xfrm>
              <a:off x="1338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85" name="Rectangle 189"/>
            <p:cNvSpPr>
              <a:spLocks noChangeArrowheads="1"/>
            </p:cNvSpPr>
            <p:nvPr/>
          </p:nvSpPr>
          <p:spPr bwMode="auto">
            <a:xfrm>
              <a:off x="1353" y="1554"/>
              <a:ext cx="82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86" name="Line 190"/>
            <p:cNvSpPr>
              <a:spLocks noChangeShapeType="1"/>
            </p:cNvSpPr>
            <p:nvPr/>
          </p:nvSpPr>
          <p:spPr bwMode="auto">
            <a:xfrm>
              <a:off x="1353" y="1554"/>
              <a:ext cx="8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87" name="Rectangle 191"/>
            <p:cNvSpPr>
              <a:spLocks noChangeArrowheads="1"/>
            </p:cNvSpPr>
            <p:nvPr/>
          </p:nvSpPr>
          <p:spPr bwMode="auto">
            <a:xfrm>
              <a:off x="2178" y="155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88" name="Line 192"/>
            <p:cNvSpPr>
              <a:spLocks noChangeShapeType="1"/>
            </p:cNvSpPr>
            <p:nvPr/>
          </p:nvSpPr>
          <p:spPr bwMode="auto">
            <a:xfrm>
              <a:off x="2178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89" name="Rectangle 193"/>
            <p:cNvSpPr>
              <a:spLocks noChangeArrowheads="1"/>
            </p:cNvSpPr>
            <p:nvPr/>
          </p:nvSpPr>
          <p:spPr bwMode="auto">
            <a:xfrm>
              <a:off x="2193" y="1554"/>
              <a:ext cx="48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0" name="Line 194"/>
            <p:cNvSpPr>
              <a:spLocks noChangeShapeType="1"/>
            </p:cNvSpPr>
            <p:nvPr/>
          </p:nvSpPr>
          <p:spPr bwMode="auto">
            <a:xfrm>
              <a:off x="2193" y="1554"/>
              <a:ext cx="4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1" name="Rectangle 195"/>
            <p:cNvSpPr>
              <a:spLocks noChangeArrowheads="1"/>
            </p:cNvSpPr>
            <p:nvPr/>
          </p:nvSpPr>
          <p:spPr bwMode="auto">
            <a:xfrm>
              <a:off x="2676" y="155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2" name="Line 196"/>
            <p:cNvSpPr>
              <a:spLocks noChangeShapeType="1"/>
            </p:cNvSpPr>
            <p:nvPr/>
          </p:nvSpPr>
          <p:spPr bwMode="auto">
            <a:xfrm>
              <a:off x="2676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3" name="Rectangle 197"/>
            <p:cNvSpPr>
              <a:spLocks noChangeArrowheads="1"/>
            </p:cNvSpPr>
            <p:nvPr/>
          </p:nvSpPr>
          <p:spPr bwMode="auto">
            <a:xfrm>
              <a:off x="2691" y="1554"/>
              <a:ext cx="468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4" name="Line 198"/>
            <p:cNvSpPr>
              <a:spLocks noChangeShapeType="1"/>
            </p:cNvSpPr>
            <p:nvPr/>
          </p:nvSpPr>
          <p:spPr bwMode="auto">
            <a:xfrm>
              <a:off x="2691" y="1554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5" name="Rectangle 199"/>
            <p:cNvSpPr>
              <a:spLocks noChangeArrowheads="1"/>
            </p:cNvSpPr>
            <p:nvPr/>
          </p:nvSpPr>
          <p:spPr bwMode="auto">
            <a:xfrm>
              <a:off x="3159" y="155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6" name="Line 200"/>
            <p:cNvSpPr>
              <a:spLocks noChangeShapeType="1"/>
            </p:cNvSpPr>
            <p:nvPr/>
          </p:nvSpPr>
          <p:spPr bwMode="auto">
            <a:xfrm>
              <a:off x="3159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7" name="Rectangle 201"/>
            <p:cNvSpPr>
              <a:spLocks noChangeArrowheads="1"/>
            </p:cNvSpPr>
            <p:nvPr/>
          </p:nvSpPr>
          <p:spPr bwMode="auto">
            <a:xfrm>
              <a:off x="3174" y="1554"/>
              <a:ext cx="5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8" name="Line 202"/>
            <p:cNvSpPr>
              <a:spLocks noChangeShapeType="1"/>
            </p:cNvSpPr>
            <p:nvPr/>
          </p:nvSpPr>
          <p:spPr bwMode="auto">
            <a:xfrm>
              <a:off x="3174" y="1554"/>
              <a:ext cx="5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899" name="Rectangle 203"/>
            <p:cNvSpPr>
              <a:spLocks noChangeArrowheads="1"/>
            </p:cNvSpPr>
            <p:nvPr/>
          </p:nvSpPr>
          <p:spPr bwMode="auto">
            <a:xfrm>
              <a:off x="3689" y="155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00" name="Line 204"/>
            <p:cNvSpPr>
              <a:spLocks noChangeShapeType="1"/>
            </p:cNvSpPr>
            <p:nvPr/>
          </p:nvSpPr>
          <p:spPr bwMode="auto">
            <a:xfrm>
              <a:off x="3689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01" name="Rectangle 205"/>
            <p:cNvSpPr>
              <a:spLocks noChangeArrowheads="1"/>
            </p:cNvSpPr>
            <p:nvPr/>
          </p:nvSpPr>
          <p:spPr bwMode="auto">
            <a:xfrm>
              <a:off x="3704" y="1554"/>
              <a:ext cx="467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02" name="Line 206"/>
            <p:cNvSpPr>
              <a:spLocks noChangeShapeType="1"/>
            </p:cNvSpPr>
            <p:nvPr/>
          </p:nvSpPr>
          <p:spPr bwMode="auto">
            <a:xfrm>
              <a:off x="3704" y="1554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03" name="Rectangle 207"/>
            <p:cNvSpPr>
              <a:spLocks noChangeArrowheads="1"/>
            </p:cNvSpPr>
            <p:nvPr/>
          </p:nvSpPr>
          <p:spPr bwMode="auto">
            <a:xfrm>
              <a:off x="4171" y="155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65904" name="Group 208"/>
          <p:cNvGrpSpPr>
            <a:grpSpLocks/>
          </p:cNvGrpSpPr>
          <p:nvPr/>
        </p:nvGrpSpPr>
        <p:grpSpPr bwMode="auto">
          <a:xfrm>
            <a:off x="2124075" y="2466975"/>
            <a:ext cx="6894513" cy="1306513"/>
            <a:chOff x="1338" y="1554"/>
            <a:chExt cx="4343" cy="823"/>
          </a:xfrm>
        </p:grpSpPr>
        <p:sp>
          <p:nvSpPr>
            <p:cNvPr id="1565905" name="Line 209"/>
            <p:cNvSpPr>
              <a:spLocks noChangeShapeType="1"/>
            </p:cNvSpPr>
            <p:nvPr/>
          </p:nvSpPr>
          <p:spPr bwMode="auto">
            <a:xfrm>
              <a:off x="4171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06" name="Rectangle 210"/>
            <p:cNvSpPr>
              <a:spLocks noChangeArrowheads="1"/>
            </p:cNvSpPr>
            <p:nvPr/>
          </p:nvSpPr>
          <p:spPr bwMode="auto">
            <a:xfrm>
              <a:off x="4186" y="1554"/>
              <a:ext cx="467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07" name="Line 211"/>
            <p:cNvSpPr>
              <a:spLocks noChangeShapeType="1"/>
            </p:cNvSpPr>
            <p:nvPr/>
          </p:nvSpPr>
          <p:spPr bwMode="auto">
            <a:xfrm>
              <a:off x="4186" y="1554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08" name="Rectangle 212"/>
            <p:cNvSpPr>
              <a:spLocks noChangeArrowheads="1"/>
            </p:cNvSpPr>
            <p:nvPr/>
          </p:nvSpPr>
          <p:spPr bwMode="auto">
            <a:xfrm>
              <a:off x="4653" y="155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09" name="Line 213"/>
            <p:cNvSpPr>
              <a:spLocks noChangeShapeType="1"/>
            </p:cNvSpPr>
            <p:nvPr/>
          </p:nvSpPr>
          <p:spPr bwMode="auto">
            <a:xfrm>
              <a:off x="4653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0" name="Rectangle 214"/>
            <p:cNvSpPr>
              <a:spLocks noChangeArrowheads="1"/>
            </p:cNvSpPr>
            <p:nvPr/>
          </p:nvSpPr>
          <p:spPr bwMode="auto">
            <a:xfrm>
              <a:off x="4668" y="1554"/>
              <a:ext cx="468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1" name="Line 215"/>
            <p:cNvSpPr>
              <a:spLocks noChangeShapeType="1"/>
            </p:cNvSpPr>
            <p:nvPr/>
          </p:nvSpPr>
          <p:spPr bwMode="auto">
            <a:xfrm>
              <a:off x="4668" y="1554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2" name="Rectangle 216"/>
            <p:cNvSpPr>
              <a:spLocks noChangeArrowheads="1"/>
            </p:cNvSpPr>
            <p:nvPr/>
          </p:nvSpPr>
          <p:spPr bwMode="auto">
            <a:xfrm>
              <a:off x="5136" y="155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3" name="Line 217"/>
            <p:cNvSpPr>
              <a:spLocks noChangeShapeType="1"/>
            </p:cNvSpPr>
            <p:nvPr/>
          </p:nvSpPr>
          <p:spPr bwMode="auto">
            <a:xfrm>
              <a:off x="5136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4" name="Rectangle 218"/>
            <p:cNvSpPr>
              <a:spLocks noChangeArrowheads="1"/>
            </p:cNvSpPr>
            <p:nvPr/>
          </p:nvSpPr>
          <p:spPr bwMode="auto">
            <a:xfrm>
              <a:off x="5151" y="1554"/>
              <a:ext cx="516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5" name="Line 219"/>
            <p:cNvSpPr>
              <a:spLocks noChangeShapeType="1"/>
            </p:cNvSpPr>
            <p:nvPr/>
          </p:nvSpPr>
          <p:spPr bwMode="auto">
            <a:xfrm>
              <a:off x="5151" y="1554"/>
              <a:ext cx="5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6" name="Rectangle 220"/>
            <p:cNvSpPr>
              <a:spLocks noChangeArrowheads="1"/>
            </p:cNvSpPr>
            <p:nvPr/>
          </p:nvSpPr>
          <p:spPr bwMode="auto">
            <a:xfrm>
              <a:off x="5667" y="1554"/>
              <a:ext cx="1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7" name="Line 221"/>
            <p:cNvSpPr>
              <a:spLocks noChangeShapeType="1"/>
            </p:cNvSpPr>
            <p:nvPr/>
          </p:nvSpPr>
          <p:spPr bwMode="auto">
            <a:xfrm>
              <a:off x="5667" y="155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8" name="Rectangle 222"/>
            <p:cNvSpPr>
              <a:spLocks noChangeArrowheads="1"/>
            </p:cNvSpPr>
            <p:nvPr/>
          </p:nvSpPr>
          <p:spPr bwMode="auto">
            <a:xfrm>
              <a:off x="1338" y="1569"/>
              <a:ext cx="15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19" name="Line 223"/>
            <p:cNvSpPr>
              <a:spLocks noChangeShapeType="1"/>
            </p:cNvSpPr>
            <p:nvPr/>
          </p:nvSpPr>
          <p:spPr bwMode="auto">
            <a:xfrm>
              <a:off x="1338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0" name="Rectangle 224"/>
            <p:cNvSpPr>
              <a:spLocks noChangeArrowheads="1"/>
            </p:cNvSpPr>
            <p:nvPr/>
          </p:nvSpPr>
          <p:spPr bwMode="auto">
            <a:xfrm>
              <a:off x="2178" y="1569"/>
              <a:ext cx="15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1" name="Line 225"/>
            <p:cNvSpPr>
              <a:spLocks noChangeShapeType="1"/>
            </p:cNvSpPr>
            <p:nvPr/>
          </p:nvSpPr>
          <p:spPr bwMode="auto">
            <a:xfrm>
              <a:off x="2178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2" name="Rectangle 226"/>
            <p:cNvSpPr>
              <a:spLocks noChangeArrowheads="1"/>
            </p:cNvSpPr>
            <p:nvPr/>
          </p:nvSpPr>
          <p:spPr bwMode="auto">
            <a:xfrm>
              <a:off x="2676" y="1569"/>
              <a:ext cx="15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3" name="Line 227"/>
            <p:cNvSpPr>
              <a:spLocks noChangeShapeType="1"/>
            </p:cNvSpPr>
            <p:nvPr/>
          </p:nvSpPr>
          <p:spPr bwMode="auto">
            <a:xfrm>
              <a:off x="2676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4" name="Rectangle 228"/>
            <p:cNvSpPr>
              <a:spLocks noChangeArrowheads="1"/>
            </p:cNvSpPr>
            <p:nvPr/>
          </p:nvSpPr>
          <p:spPr bwMode="auto">
            <a:xfrm>
              <a:off x="3159" y="1569"/>
              <a:ext cx="15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5" name="Line 229"/>
            <p:cNvSpPr>
              <a:spLocks noChangeShapeType="1"/>
            </p:cNvSpPr>
            <p:nvPr/>
          </p:nvSpPr>
          <p:spPr bwMode="auto">
            <a:xfrm>
              <a:off x="3159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6" name="Rectangle 230"/>
            <p:cNvSpPr>
              <a:spLocks noChangeArrowheads="1"/>
            </p:cNvSpPr>
            <p:nvPr/>
          </p:nvSpPr>
          <p:spPr bwMode="auto">
            <a:xfrm>
              <a:off x="3689" y="1569"/>
              <a:ext cx="15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7" name="Line 231"/>
            <p:cNvSpPr>
              <a:spLocks noChangeShapeType="1"/>
            </p:cNvSpPr>
            <p:nvPr/>
          </p:nvSpPr>
          <p:spPr bwMode="auto">
            <a:xfrm>
              <a:off x="3689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8" name="Rectangle 232"/>
            <p:cNvSpPr>
              <a:spLocks noChangeArrowheads="1"/>
            </p:cNvSpPr>
            <p:nvPr/>
          </p:nvSpPr>
          <p:spPr bwMode="auto">
            <a:xfrm>
              <a:off x="4171" y="1569"/>
              <a:ext cx="15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29" name="Line 233"/>
            <p:cNvSpPr>
              <a:spLocks noChangeShapeType="1"/>
            </p:cNvSpPr>
            <p:nvPr/>
          </p:nvSpPr>
          <p:spPr bwMode="auto">
            <a:xfrm>
              <a:off x="4171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30" name="Rectangle 234"/>
            <p:cNvSpPr>
              <a:spLocks noChangeArrowheads="1"/>
            </p:cNvSpPr>
            <p:nvPr/>
          </p:nvSpPr>
          <p:spPr bwMode="auto">
            <a:xfrm>
              <a:off x="4653" y="1569"/>
              <a:ext cx="15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31" name="Line 235"/>
            <p:cNvSpPr>
              <a:spLocks noChangeShapeType="1"/>
            </p:cNvSpPr>
            <p:nvPr/>
          </p:nvSpPr>
          <p:spPr bwMode="auto">
            <a:xfrm>
              <a:off x="4653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32" name="Rectangle 236"/>
            <p:cNvSpPr>
              <a:spLocks noChangeArrowheads="1"/>
            </p:cNvSpPr>
            <p:nvPr/>
          </p:nvSpPr>
          <p:spPr bwMode="auto">
            <a:xfrm>
              <a:off x="5136" y="1569"/>
              <a:ext cx="15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33" name="Line 237"/>
            <p:cNvSpPr>
              <a:spLocks noChangeShapeType="1"/>
            </p:cNvSpPr>
            <p:nvPr/>
          </p:nvSpPr>
          <p:spPr bwMode="auto">
            <a:xfrm>
              <a:off x="5136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34" name="Rectangle 238"/>
            <p:cNvSpPr>
              <a:spLocks noChangeArrowheads="1"/>
            </p:cNvSpPr>
            <p:nvPr/>
          </p:nvSpPr>
          <p:spPr bwMode="auto">
            <a:xfrm>
              <a:off x="5667" y="1569"/>
              <a:ext cx="14" cy="1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35" name="Line 239"/>
            <p:cNvSpPr>
              <a:spLocks noChangeShapeType="1"/>
            </p:cNvSpPr>
            <p:nvPr/>
          </p:nvSpPr>
          <p:spPr bwMode="auto">
            <a:xfrm>
              <a:off x="5667" y="1569"/>
              <a:ext cx="1" cy="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36" name="Rectangle 240"/>
            <p:cNvSpPr>
              <a:spLocks noChangeArrowheads="1"/>
            </p:cNvSpPr>
            <p:nvPr/>
          </p:nvSpPr>
          <p:spPr bwMode="auto">
            <a:xfrm>
              <a:off x="1382" y="1779"/>
              <a:ext cx="64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Προϊόν</a:t>
              </a:r>
              <a:r>
                <a:rPr lang="en-US" sz="1900" b="1">
                  <a:solidFill>
                    <a:srgbClr val="000000"/>
                  </a:solidFill>
                </a:rPr>
                <a:t> 3</a:t>
              </a:r>
              <a:endParaRPr lang="en-US" sz="2800" b="1"/>
            </a:p>
          </p:txBody>
        </p:sp>
        <p:sp>
          <p:nvSpPr>
            <p:cNvPr id="1565937" name="Rectangle 241"/>
            <p:cNvSpPr>
              <a:spLocks noChangeArrowheads="1"/>
            </p:cNvSpPr>
            <p:nvPr/>
          </p:nvSpPr>
          <p:spPr bwMode="auto">
            <a:xfrm>
              <a:off x="2072" y="1779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938" name="Rectangle 242"/>
            <p:cNvSpPr>
              <a:spLocks noChangeArrowheads="1"/>
            </p:cNvSpPr>
            <p:nvPr/>
          </p:nvSpPr>
          <p:spPr bwMode="auto">
            <a:xfrm>
              <a:off x="2435" y="1779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939" name="Rectangle 243"/>
            <p:cNvSpPr>
              <a:spLocks noChangeArrowheads="1"/>
            </p:cNvSpPr>
            <p:nvPr/>
          </p:nvSpPr>
          <p:spPr bwMode="auto">
            <a:xfrm>
              <a:off x="2875" y="1779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940" name="Rectangle 244"/>
            <p:cNvSpPr>
              <a:spLocks noChangeArrowheads="1"/>
            </p:cNvSpPr>
            <p:nvPr/>
          </p:nvSpPr>
          <p:spPr bwMode="auto">
            <a:xfrm>
              <a:off x="2974" y="1779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941" name="Rectangle 245"/>
            <p:cNvSpPr>
              <a:spLocks noChangeArrowheads="1"/>
            </p:cNvSpPr>
            <p:nvPr/>
          </p:nvSpPr>
          <p:spPr bwMode="auto">
            <a:xfrm>
              <a:off x="3382" y="1779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942" name="Rectangle 246"/>
            <p:cNvSpPr>
              <a:spLocks noChangeArrowheads="1"/>
            </p:cNvSpPr>
            <p:nvPr/>
          </p:nvSpPr>
          <p:spPr bwMode="auto">
            <a:xfrm>
              <a:off x="3481" y="1779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943" name="Rectangle 247"/>
            <p:cNvSpPr>
              <a:spLocks noChangeArrowheads="1"/>
            </p:cNvSpPr>
            <p:nvPr/>
          </p:nvSpPr>
          <p:spPr bwMode="auto">
            <a:xfrm>
              <a:off x="3887" y="1779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944" name="Rectangle 248"/>
            <p:cNvSpPr>
              <a:spLocks noChangeArrowheads="1"/>
            </p:cNvSpPr>
            <p:nvPr/>
          </p:nvSpPr>
          <p:spPr bwMode="auto">
            <a:xfrm>
              <a:off x="3987" y="1779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945" name="Rectangle 249"/>
            <p:cNvSpPr>
              <a:spLocks noChangeArrowheads="1"/>
            </p:cNvSpPr>
            <p:nvPr/>
          </p:nvSpPr>
          <p:spPr bwMode="auto">
            <a:xfrm>
              <a:off x="4370" y="1779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946" name="Rectangle 250"/>
            <p:cNvSpPr>
              <a:spLocks noChangeArrowheads="1"/>
            </p:cNvSpPr>
            <p:nvPr/>
          </p:nvSpPr>
          <p:spPr bwMode="auto">
            <a:xfrm>
              <a:off x="4470" y="1779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947" name="Rectangle 251"/>
            <p:cNvSpPr>
              <a:spLocks noChangeArrowheads="1"/>
            </p:cNvSpPr>
            <p:nvPr/>
          </p:nvSpPr>
          <p:spPr bwMode="auto">
            <a:xfrm>
              <a:off x="4852" y="1779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5948" name="Rectangle 252"/>
            <p:cNvSpPr>
              <a:spLocks noChangeArrowheads="1"/>
            </p:cNvSpPr>
            <p:nvPr/>
          </p:nvSpPr>
          <p:spPr bwMode="auto">
            <a:xfrm>
              <a:off x="4951" y="1779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949" name="Rectangle 253"/>
            <p:cNvSpPr>
              <a:spLocks noChangeArrowheads="1"/>
            </p:cNvSpPr>
            <p:nvPr/>
          </p:nvSpPr>
          <p:spPr bwMode="auto">
            <a:xfrm>
              <a:off x="5325" y="1779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37</a:t>
              </a:r>
              <a:endParaRPr lang="en-US" sz="2800" b="1"/>
            </a:p>
          </p:txBody>
        </p:sp>
        <p:sp>
          <p:nvSpPr>
            <p:cNvPr id="1565950" name="Rectangle 254"/>
            <p:cNvSpPr>
              <a:spLocks noChangeArrowheads="1"/>
            </p:cNvSpPr>
            <p:nvPr/>
          </p:nvSpPr>
          <p:spPr bwMode="auto">
            <a:xfrm>
              <a:off x="5492" y="1779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5951" name="Rectangle 255"/>
            <p:cNvSpPr>
              <a:spLocks noChangeArrowheads="1"/>
            </p:cNvSpPr>
            <p:nvPr/>
          </p:nvSpPr>
          <p:spPr bwMode="auto">
            <a:xfrm>
              <a:off x="1338" y="176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52" name="Line 256"/>
            <p:cNvSpPr>
              <a:spLocks noChangeShapeType="1"/>
            </p:cNvSpPr>
            <p:nvPr/>
          </p:nvSpPr>
          <p:spPr bwMode="auto">
            <a:xfrm>
              <a:off x="1338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53" name="Rectangle 257"/>
            <p:cNvSpPr>
              <a:spLocks noChangeArrowheads="1"/>
            </p:cNvSpPr>
            <p:nvPr/>
          </p:nvSpPr>
          <p:spPr bwMode="auto">
            <a:xfrm>
              <a:off x="1353" y="1763"/>
              <a:ext cx="825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54" name="Line 258"/>
            <p:cNvSpPr>
              <a:spLocks noChangeShapeType="1"/>
            </p:cNvSpPr>
            <p:nvPr/>
          </p:nvSpPr>
          <p:spPr bwMode="auto">
            <a:xfrm>
              <a:off x="1353" y="1763"/>
              <a:ext cx="8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55" name="Rectangle 259"/>
            <p:cNvSpPr>
              <a:spLocks noChangeArrowheads="1"/>
            </p:cNvSpPr>
            <p:nvPr/>
          </p:nvSpPr>
          <p:spPr bwMode="auto">
            <a:xfrm>
              <a:off x="2178" y="176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56" name="Line 260"/>
            <p:cNvSpPr>
              <a:spLocks noChangeShapeType="1"/>
            </p:cNvSpPr>
            <p:nvPr/>
          </p:nvSpPr>
          <p:spPr bwMode="auto">
            <a:xfrm>
              <a:off x="2178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57" name="Rectangle 261"/>
            <p:cNvSpPr>
              <a:spLocks noChangeArrowheads="1"/>
            </p:cNvSpPr>
            <p:nvPr/>
          </p:nvSpPr>
          <p:spPr bwMode="auto">
            <a:xfrm>
              <a:off x="2193" y="1763"/>
              <a:ext cx="48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58" name="Line 262"/>
            <p:cNvSpPr>
              <a:spLocks noChangeShapeType="1"/>
            </p:cNvSpPr>
            <p:nvPr/>
          </p:nvSpPr>
          <p:spPr bwMode="auto">
            <a:xfrm>
              <a:off x="2193" y="1763"/>
              <a:ext cx="4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59" name="Rectangle 263"/>
            <p:cNvSpPr>
              <a:spLocks noChangeArrowheads="1"/>
            </p:cNvSpPr>
            <p:nvPr/>
          </p:nvSpPr>
          <p:spPr bwMode="auto">
            <a:xfrm>
              <a:off x="2676" y="176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0" name="Line 264"/>
            <p:cNvSpPr>
              <a:spLocks noChangeShapeType="1"/>
            </p:cNvSpPr>
            <p:nvPr/>
          </p:nvSpPr>
          <p:spPr bwMode="auto">
            <a:xfrm>
              <a:off x="2676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1" name="Rectangle 265"/>
            <p:cNvSpPr>
              <a:spLocks noChangeArrowheads="1"/>
            </p:cNvSpPr>
            <p:nvPr/>
          </p:nvSpPr>
          <p:spPr bwMode="auto">
            <a:xfrm>
              <a:off x="2691" y="1763"/>
              <a:ext cx="468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2" name="Line 266"/>
            <p:cNvSpPr>
              <a:spLocks noChangeShapeType="1"/>
            </p:cNvSpPr>
            <p:nvPr/>
          </p:nvSpPr>
          <p:spPr bwMode="auto">
            <a:xfrm>
              <a:off x="2691" y="1763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3" name="Rectangle 267"/>
            <p:cNvSpPr>
              <a:spLocks noChangeArrowheads="1"/>
            </p:cNvSpPr>
            <p:nvPr/>
          </p:nvSpPr>
          <p:spPr bwMode="auto">
            <a:xfrm>
              <a:off x="3159" y="176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4" name="Line 268"/>
            <p:cNvSpPr>
              <a:spLocks noChangeShapeType="1"/>
            </p:cNvSpPr>
            <p:nvPr/>
          </p:nvSpPr>
          <p:spPr bwMode="auto">
            <a:xfrm>
              <a:off x="3159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5" name="Rectangle 269"/>
            <p:cNvSpPr>
              <a:spLocks noChangeArrowheads="1"/>
            </p:cNvSpPr>
            <p:nvPr/>
          </p:nvSpPr>
          <p:spPr bwMode="auto">
            <a:xfrm>
              <a:off x="3174" y="1763"/>
              <a:ext cx="515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6" name="Line 270"/>
            <p:cNvSpPr>
              <a:spLocks noChangeShapeType="1"/>
            </p:cNvSpPr>
            <p:nvPr/>
          </p:nvSpPr>
          <p:spPr bwMode="auto">
            <a:xfrm>
              <a:off x="3174" y="1763"/>
              <a:ext cx="5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7" name="Rectangle 271"/>
            <p:cNvSpPr>
              <a:spLocks noChangeArrowheads="1"/>
            </p:cNvSpPr>
            <p:nvPr/>
          </p:nvSpPr>
          <p:spPr bwMode="auto">
            <a:xfrm>
              <a:off x="3689" y="176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8" name="Line 272"/>
            <p:cNvSpPr>
              <a:spLocks noChangeShapeType="1"/>
            </p:cNvSpPr>
            <p:nvPr/>
          </p:nvSpPr>
          <p:spPr bwMode="auto">
            <a:xfrm>
              <a:off x="3689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69" name="Rectangle 273"/>
            <p:cNvSpPr>
              <a:spLocks noChangeArrowheads="1"/>
            </p:cNvSpPr>
            <p:nvPr/>
          </p:nvSpPr>
          <p:spPr bwMode="auto">
            <a:xfrm>
              <a:off x="3704" y="1763"/>
              <a:ext cx="46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0" name="Line 274"/>
            <p:cNvSpPr>
              <a:spLocks noChangeShapeType="1"/>
            </p:cNvSpPr>
            <p:nvPr/>
          </p:nvSpPr>
          <p:spPr bwMode="auto">
            <a:xfrm>
              <a:off x="3704" y="1763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1" name="Rectangle 275"/>
            <p:cNvSpPr>
              <a:spLocks noChangeArrowheads="1"/>
            </p:cNvSpPr>
            <p:nvPr/>
          </p:nvSpPr>
          <p:spPr bwMode="auto">
            <a:xfrm>
              <a:off x="4171" y="176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2" name="Line 276"/>
            <p:cNvSpPr>
              <a:spLocks noChangeShapeType="1"/>
            </p:cNvSpPr>
            <p:nvPr/>
          </p:nvSpPr>
          <p:spPr bwMode="auto">
            <a:xfrm>
              <a:off x="4171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3" name="Rectangle 277"/>
            <p:cNvSpPr>
              <a:spLocks noChangeArrowheads="1"/>
            </p:cNvSpPr>
            <p:nvPr/>
          </p:nvSpPr>
          <p:spPr bwMode="auto">
            <a:xfrm>
              <a:off x="4186" y="1763"/>
              <a:ext cx="46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4" name="Line 278"/>
            <p:cNvSpPr>
              <a:spLocks noChangeShapeType="1"/>
            </p:cNvSpPr>
            <p:nvPr/>
          </p:nvSpPr>
          <p:spPr bwMode="auto">
            <a:xfrm>
              <a:off x="4186" y="1763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5" name="Rectangle 279"/>
            <p:cNvSpPr>
              <a:spLocks noChangeArrowheads="1"/>
            </p:cNvSpPr>
            <p:nvPr/>
          </p:nvSpPr>
          <p:spPr bwMode="auto">
            <a:xfrm>
              <a:off x="4653" y="176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6" name="Line 280"/>
            <p:cNvSpPr>
              <a:spLocks noChangeShapeType="1"/>
            </p:cNvSpPr>
            <p:nvPr/>
          </p:nvSpPr>
          <p:spPr bwMode="auto">
            <a:xfrm>
              <a:off x="4653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7" name="Rectangle 281"/>
            <p:cNvSpPr>
              <a:spLocks noChangeArrowheads="1"/>
            </p:cNvSpPr>
            <p:nvPr/>
          </p:nvSpPr>
          <p:spPr bwMode="auto">
            <a:xfrm>
              <a:off x="4668" y="1763"/>
              <a:ext cx="468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8" name="Line 282"/>
            <p:cNvSpPr>
              <a:spLocks noChangeShapeType="1"/>
            </p:cNvSpPr>
            <p:nvPr/>
          </p:nvSpPr>
          <p:spPr bwMode="auto">
            <a:xfrm>
              <a:off x="4668" y="1763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79" name="Rectangle 283"/>
            <p:cNvSpPr>
              <a:spLocks noChangeArrowheads="1"/>
            </p:cNvSpPr>
            <p:nvPr/>
          </p:nvSpPr>
          <p:spPr bwMode="auto">
            <a:xfrm>
              <a:off x="5136" y="1763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0" name="Line 284"/>
            <p:cNvSpPr>
              <a:spLocks noChangeShapeType="1"/>
            </p:cNvSpPr>
            <p:nvPr/>
          </p:nvSpPr>
          <p:spPr bwMode="auto">
            <a:xfrm>
              <a:off x="5136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1" name="Rectangle 285"/>
            <p:cNvSpPr>
              <a:spLocks noChangeArrowheads="1"/>
            </p:cNvSpPr>
            <p:nvPr/>
          </p:nvSpPr>
          <p:spPr bwMode="auto">
            <a:xfrm>
              <a:off x="5151" y="1763"/>
              <a:ext cx="51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2" name="Line 286"/>
            <p:cNvSpPr>
              <a:spLocks noChangeShapeType="1"/>
            </p:cNvSpPr>
            <p:nvPr/>
          </p:nvSpPr>
          <p:spPr bwMode="auto">
            <a:xfrm>
              <a:off x="5151" y="1763"/>
              <a:ext cx="5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3" name="Rectangle 287"/>
            <p:cNvSpPr>
              <a:spLocks noChangeArrowheads="1"/>
            </p:cNvSpPr>
            <p:nvPr/>
          </p:nvSpPr>
          <p:spPr bwMode="auto">
            <a:xfrm>
              <a:off x="5667" y="1763"/>
              <a:ext cx="1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4" name="Line 288"/>
            <p:cNvSpPr>
              <a:spLocks noChangeShapeType="1"/>
            </p:cNvSpPr>
            <p:nvPr/>
          </p:nvSpPr>
          <p:spPr bwMode="auto">
            <a:xfrm>
              <a:off x="5667" y="176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5" name="Rectangle 289"/>
            <p:cNvSpPr>
              <a:spLocks noChangeArrowheads="1"/>
            </p:cNvSpPr>
            <p:nvPr/>
          </p:nvSpPr>
          <p:spPr bwMode="auto">
            <a:xfrm>
              <a:off x="1338" y="177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6" name="Line 290"/>
            <p:cNvSpPr>
              <a:spLocks noChangeShapeType="1"/>
            </p:cNvSpPr>
            <p:nvPr/>
          </p:nvSpPr>
          <p:spPr bwMode="auto">
            <a:xfrm>
              <a:off x="1338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7" name="Rectangle 291"/>
            <p:cNvSpPr>
              <a:spLocks noChangeArrowheads="1"/>
            </p:cNvSpPr>
            <p:nvPr/>
          </p:nvSpPr>
          <p:spPr bwMode="auto">
            <a:xfrm>
              <a:off x="2178" y="177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8" name="Line 292"/>
            <p:cNvSpPr>
              <a:spLocks noChangeShapeType="1"/>
            </p:cNvSpPr>
            <p:nvPr/>
          </p:nvSpPr>
          <p:spPr bwMode="auto">
            <a:xfrm>
              <a:off x="2178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89" name="Rectangle 293"/>
            <p:cNvSpPr>
              <a:spLocks noChangeArrowheads="1"/>
            </p:cNvSpPr>
            <p:nvPr/>
          </p:nvSpPr>
          <p:spPr bwMode="auto">
            <a:xfrm>
              <a:off x="2676" y="177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0" name="Line 294"/>
            <p:cNvSpPr>
              <a:spLocks noChangeShapeType="1"/>
            </p:cNvSpPr>
            <p:nvPr/>
          </p:nvSpPr>
          <p:spPr bwMode="auto">
            <a:xfrm>
              <a:off x="2676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1" name="Rectangle 295"/>
            <p:cNvSpPr>
              <a:spLocks noChangeArrowheads="1"/>
            </p:cNvSpPr>
            <p:nvPr/>
          </p:nvSpPr>
          <p:spPr bwMode="auto">
            <a:xfrm>
              <a:off x="3159" y="177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2" name="Line 296"/>
            <p:cNvSpPr>
              <a:spLocks noChangeShapeType="1"/>
            </p:cNvSpPr>
            <p:nvPr/>
          </p:nvSpPr>
          <p:spPr bwMode="auto">
            <a:xfrm>
              <a:off x="3159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3" name="Rectangle 297"/>
            <p:cNvSpPr>
              <a:spLocks noChangeArrowheads="1"/>
            </p:cNvSpPr>
            <p:nvPr/>
          </p:nvSpPr>
          <p:spPr bwMode="auto">
            <a:xfrm>
              <a:off x="3689" y="177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4" name="Line 298"/>
            <p:cNvSpPr>
              <a:spLocks noChangeShapeType="1"/>
            </p:cNvSpPr>
            <p:nvPr/>
          </p:nvSpPr>
          <p:spPr bwMode="auto">
            <a:xfrm>
              <a:off x="3689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5" name="Rectangle 299"/>
            <p:cNvSpPr>
              <a:spLocks noChangeArrowheads="1"/>
            </p:cNvSpPr>
            <p:nvPr/>
          </p:nvSpPr>
          <p:spPr bwMode="auto">
            <a:xfrm>
              <a:off x="4171" y="177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6" name="Line 300"/>
            <p:cNvSpPr>
              <a:spLocks noChangeShapeType="1"/>
            </p:cNvSpPr>
            <p:nvPr/>
          </p:nvSpPr>
          <p:spPr bwMode="auto">
            <a:xfrm>
              <a:off x="4171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7" name="Rectangle 301"/>
            <p:cNvSpPr>
              <a:spLocks noChangeArrowheads="1"/>
            </p:cNvSpPr>
            <p:nvPr/>
          </p:nvSpPr>
          <p:spPr bwMode="auto">
            <a:xfrm>
              <a:off x="4653" y="177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8" name="Line 302"/>
            <p:cNvSpPr>
              <a:spLocks noChangeShapeType="1"/>
            </p:cNvSpPr>
            <p:nvPr/>
          </p:nvSpPr>
          <p:spPr bwMode="auto">
            <a:xfrm>
              <a:off x="4653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5999" name="Rectangle 303"/>
            <p:cNvSpPr>
              <a:spLocks noChangeArrowheads="1"/>
            </p:cNvSpPr>
            <p:nvPr/>
          </p:nvSpPr>
          <p:spPr bwMode="auto">
            <a:xfrm>
              <a:off x="5136" y="1778"/>
              <a:ext cx="15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00" name="Line 304"/>
            <p:cNvSpPr>
              <a:spLocks noChangeShapeType="1"/>
            </p:cNvSpPr>
            <p:nvPr/>
          </p:nvSpPr>
          <p:spPr bwMode="auto">
            <a:xfrm>
              <a:off x="5136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01" name="Rectangle 305"/>
            <p:cNvSpPr>
              <a:spLocks noChangeArrowheads="1"/>
            </p:cNvSpPr>
            <p:nvPr/>
          </p:nvSpPr>
          <p:spPr bwMode="auto">
            <a:xfrm>
              <a:off x="5667" y="1778"/>
              <a:ext cx="14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02" name="Line 306"/>
            <p:cNvSpPr>
              <a:spLocks noChangeShapeType="1"/>
            </p:cNvSpPr>
            <p:nvPr/>
          </p:nvSpPr>
          <p:spPr bwMode="auto">
            <a:xfrm>
              <a:off x="5667" y="1778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03" name="Rectangle 307"/>
            <p:cNvSpPr>
              <a:spLocks noChangeArrowheads="1"/>
            </p:cNvSpPr>
            <p:nvPr/>
          </p:nvSpPr>
          <p:spPr bwMode="auto">
            <a:xfrm>
              <a:off x="1382" y="1991"/>
              <a:ext cx="64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Προϊόν</a:t>
              </a:r>
              <a:r>
                <a:rPr lang="en-US" sz="1900" b="1">
                  <a:solidFill>
                    <a:srgbClr val="000000"/>
                  </a:solidFill>
                </a:rPr>
                <a:t> 4</a:t>
              </a:r>
              <a:endParaRPr lang="en-US" sz="2800" b="1"/>
            </a:p>
          </p:txBody>
        </p:sp>
        <p:sp>
          <p:nvSpPr>
            <p:cNvPr id="1566004" name="Rectangle 308"/>
            <p:cNvSpPr>
              <a:spLocks noChangeArrowheads="1"/>
            </p:cNvSpPr>
            <p:nvPr/>
          </p:nvSpPr>
          <p:spPr bwMode="auto">
            <a:xfrm>
              <a:off x="2072" y="19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05" name="Rectangle 309"/>
            <p:cNvSpPr>
              <a:spLocks noChangeArrowheads="1"/>
            </p:cNvSpPr>
            <p:nvPr/>
          </p:nvSpPr>
          <p:spPr bwMode="auto">
            <a:xfrm>
              <a:off x="2393" y="1991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5</a:t>
              </a:r>
              <a:endParaRPr lang="en-US" sz="2800" b="1"/>
            </a:p>
          </p:txBody>
        </p:sp>
        <p:sp>
          <p:nvSpPr>
            <p:cNvPr id="1566006" name="Rectangle 310"/>
            <p:cNvSpPr>
              <a:spLocks noChangeArrowheads="1"/>
            </p:cNvSpPr>
            <p:nvPr/>
          </p:nvSpPr>
          <p:spPr bwMode="auto">
            <a:xfrm>
              <a:off x="2476" y="19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07" name="Rectangle 311"/>
            <p:cNvSpPr>
              <a:spLocks noChangeArrowheads="1"/>
            </p:cNvSpPr>
            <p:nvPr/>
          </p:nvSpPr>
          <p:spPr bwMode="auto">
            <a:xfrm>
              <a:off x="2924" y="19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08" name="Rectangle 312"/>
            <p:cNvSpPr>
              <a:spLocks noChangeArrowheads="1"/>
            </p:cNvSpPr>
            <p:nvPr/>
          </p:nvSpPr>
          <p:spPr bwMode="auto">
            <a:xfrm>
              <a:off x="3432" y="19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09" name="Rectangle 313"/>
            <p:cNvSpPr>
              <a:spLocks noChangeArrowheads="1"/>
            </p:cNvSpPr>
            <p:nvPr/>
          </p:nvSpPr>
          <p:spPr bwMode="auto">
            <a:xfrm>
              <a:off x="3887" y="1991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6010" name="Rectangle 314"/>
            <p:cNvSpPr>
              <a:spLocks noChangeArrowheads="1"/>
            </p:cNvSpPr>
            <p:nvPr/>
          </p:nvSpPr>
          <p:spPr bwMode="auto">
            <a:xfrm>
              <a:off x="3987" y="19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11" name="Rectangle 315"/>
            <p:cNvSpPr>
              <a:spLocks noChangeArrowheads="1"/>
            </p:cNvSpPr>
            <p:nvPr/>
          </p:nvSpPr>
          <p:spPr bwMode="auto">
            <a:xfrm>
              <a:off x="4420" y="19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12" name="Rectangle 316"/>
            <p:cNvSpPr>
              <a:spLocks noChangeArrowheads="1"/>
            </p:cNvSpPr>
            <p:nvPr/>
          </p:nvSpPr>
          <p:spPr bwMode="auto">
            <a:xfrm>
              <a:off x="4852" y="1991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6013" name="Rectangle 317"/>
            <p:cNvSpPr>
              <a:spLocks noChangeArrowheads="1"/>
            </p:cNvSpPr>
            <p:nvPr/>
          </p:nvSpPr>
          <p:spPr bwMode="auto">
            <a:xfrm>
              <a:off x="4951" y="19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14" name="Rectangle 318"/>
            <p:cNvSpPr>
              <a:spLocks noChangeArrowheads="1"/>
            </p:cNvSpPr>
            <p:nvPr/>
          </p:nvSpPr>
          <p:spPr bwMode="auto">
            <a:xfrm>
              <a:off x="5325" y="1991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55</a:t>
              </a:r>
              <a:endParaRPr lang="en-US" sz="2800" b="1"/>
            </a:p>
          </p:txBody>
        </p:sp>
        <p:sp>
          <p:nvSpPr>
            <p:cNvPr id="1566015" name="Rectangle 319"/>
            <p:cNvSpPr>
              <a:spLocks noChangeArrowheads="1"/>
            </p:cNvSpPr>
            <p:nvPr/>
          </p:nvSpPr>
          <p:spPr bwMode="auto">
            <a:xfrm>
              <a:off x="5492" y="19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16" name="Rectangle 320"/>
            <p:cNvSpPr>
              <a:spLocks noChangeArrowheads="1"/>
            </p:cNvSpPr>
            <p:nvPr/>
          </p:nvSpPr>
          <p:spPr bwMode="auto">
            <a:xfrm>
              <a:off x="1338" y="197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17" name="Line 321"/>
            <p:cNvSpPr>
              <a:spLocks noChangeShapeType="1"/>
            </p:cNvSpPr>
            <p:nvPr/>
          </p:nvSpPr>
          <p:spPr bwMode="auto">
            <a:xfrm>
              <a:off x="1338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18" name="Rectangle 322"/>
            <p:cNvSpPr>
              <a:spLocks noChangeArrowheads="1"/>
            </p:cNvSpPr>
            <p:nvPr/>
          </p:nvSpPr>
          <p:spPr bwMode="auto">
            <a:xfrm>
              <a:off x="1353" y="1974"/>
              <a:ext cx="825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19" name="Line 323"/>
            <p:cNvSpPr>
              <a:spLocks noChangeShapeType="1"/>
            </p:cNvSpPr>
            <p:nvPr/>
          </p:nvSpPr>
          <p:spPr bwMode="auto">
            <a:xfrm>
              <a:off x="1353" y="1974"/>
              <a:ext cx="8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0" name="Rectangle 324"/>
            <p:cNvSpPr>
              <a:spLocks noChangeArrowheads="1"/>
            </p:cNvSpPr>
            <p:nvPr/>
          </p:nvSpPr>
          <p:spPr bwMode="auto">
            <a:xfrm>
              <a:off x="2178" y="197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1" name="Line 325"/>
            <p:cNvSpPr>
              <a:spLocks noChangeShapeType="1"/>
            </p:cNvSpPr>
            <p:nvPr/>
          </p:nvSpPr>
          <p:spPr bwMode="auto">
            <a:xfrm>
              <a:off x="2178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2" name="Rectangle 326"/>
            <p:cNvSpPr>
              <a:spLocks noChangeArrowheads="1"/>
            </p:cNvSpPr>
            <p:nvPr/>
          </p:nvSpPr>
          <p:spPr bwMode="auto">
            <a:xfrm>
              <a:off x="2193" y="1974"/>
              <a:ext cx="48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3" name="Line 327"/>
            <p:cNvSpPr>
              <a:spLocks noChangeShapeType="1"/>
            </p:cNvSpPr>
            <p:nvPr/>
          </p:nvSpPr>
          <p:spPr bwMode="auto">
            <a:xfrm>
              <a:off x="2193" y="1974"/>
              <a:ext cx="4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4" name="Rectangle 328"/>
            <p:cNvSpPr>
              <a:spLocks noChangeArrowheads="1"/>
            </p:cNvSpPr>
            <p:nvPr/>
          </p:nvSpPr>
          <p:spPr bwMode="auto">
            <a:xfrm>
              <a:off x="2676" y="197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5" name="Line 329"/>
            <p:cNvSpPr>
              <a:spLocks noChangeShapeType="1"/>
            </p:cNvSpPr>
            <p:nvPr/>
          </p:nvSpPr>
          <p:spPr bwMode="auto">
            <a:xfrm>
              <a:off x="2676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6" name="Rectangle 330"/>
            <p:cNvSpPr>
              <a:spLocks noChangeArrowheads="1"/>
            </p:cNvSpPr>
            <p:nvPr/>
          </p:nvSpPr>
          <p:spPr bwMode="auto">
            <a:xfrm>
              <a:off x="2691" y="1974"/>
              <a:ext cx="468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7" name="Line 331"/>
            <p:cNvSpPr>
              <a:spLocks noChangeShapeType="1"/>
            </p:cNvSpPr>
            <p:nvPr/>
          </p:nvSpPr>
          <p:spPr bwMode="auto">
            <a:xfrm>
              <a:off x="2691" y="1974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8" name="Rectangle 332"/>
            <p:cNvSpPr>
              <a:spLocks noChangeArrowheads="1"/>
            </p:cNvSpPr>
            <p:nvPr/>
          </p:nvSpPr>
          <p:spPr bwMode="auto">
            <a:xfrm>
              <a:off x="3159" y="197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29" name="Line 333"/>
            <p:cNvSpPr>
              <a:spLocks noChangeShapeType="1"/>
            </p:cNvSpPr>
            <p:nvPr/>
          </p:nvSpPr>
          <p:spPr bwMode="auto">
            <a:xfrm>
              <a:off x="3159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0" name="Rectangle 334"/>
            <p:cNvSpPr>
              <a:spLocks noChangeArrowheads="1"/>
            </p:cNvSpPr>
            <p:nvPr/>
          </p:nvSpPr>
          <p:spPr bwMode="auto">
            <a:xfrm>
              <a:off x="3174" y="1974"/>
              <a:ext cx="515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1" name="Line 335"/>
            <p:cNvSpPr>
              <a:spLocks noChangeShapeType="1"/>
            </p:cNvSpPr>
            <p:nvPr/>
          </p:nvSpPr>
          <p:spPr bwMode="auto">
            <a:xfrm>
              <a:off x="3174" y="1974"/>
              <a:ext cx="5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2" name="Rectangle 336"/>
            <p:cNvSpPr>
              <a:spLocks noChangeArrowheads="1"/>
            </p:cNvSpPr>
            <p:nvPr/>
          </p:nvSpPr>
          <p:spPr bwMode="auto">
            <a:xfrm>
              <a:off x="3689" y="197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3" name="Line 337"/>
            <p:cNvSpPr>
              <a:spLocks noChangeShapeType="1"/>
            </p:cNvSpPr>
            <p:nvPr/>
          </p:nvSpPr>
          <p:spPr bwMode="auto">
            <a:xfrm>
              <a:off x="3689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4" name="Rectangle 338"/>
            <p:cNvSpPr>
              <a:spLocks noChangeArrowheads="1"/>
            </p:cNvSpPr>
            <p:nvPr/>
          </p:nvSpPr>
          <p:spPr bwMode="auto">
            <a:xfrm>
              <a:off x="3704" y="1974"/>
              <a:ext cx="46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5" name="Line 339"/>
            <p:cNvSpPr>
              <a:spLocks noChangeShapeType="1"/>
            </p:cNvSpPr>
            <p:nvPr/>
          </p:nvSpPr>
          <p:spPr bwMode="auto">
            <a:xfrm>
              <a:off x="3704" y="1974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6" name="Rectangle 340"/>
            <p:cNvSpPr>
              <a:spLocks noChangeArrowheads="1"/>
            </p:cNvSpPr>
            <p:nvPr/>
          </p:nvSpPr>
          <p:spPr bwMode="auto">
            <a:xfrm>
              <a:off x="4171" y="197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7" name="Line 341"/>
            <p:cNvSpPr>
              <a:spLocks noChangeShapeType="1"/>
            </p:cNvSpPr>
            <p:nvPr/>
          </p:nvSpPr>
          <p:spPr bwMode="auto">
            <a:xfrm>
              <a:off x="4171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8" name="Rectangle 342"/>
            <p:cNvSpPr>
              <a:spLocks noChangeArrowheads="1"/>
            </p:cNvSpPr>
            <p:nvPr/>
          </p:nvSpPr>
          <p:spPr bwMode="auto">
            <a:xfrm>
              <a:off x="4186" y="1974"/>
              <a:ext cx="467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39" name="Line 343"/>
            <p:cNvSpPr>
              <a:spLocks noChangeShapeType="1"/>
            </p:cNvSpPr>
            <p:nvPr/>
          </p:nvSpPr>
          <p:spPr bwMode="auto">
            <a:xfrm>
              <a:off x="4186" y="1974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0" name="Rectangle 344"/>
            <p:cNvSpPr>
              <a:spLocks noChangeArrowheads="1"/>
            </p:cNvSpPr>
            <p:nvPr/>
          </p:nvSpPr>
          <p:spPr bwMode="auto">
            <a:xfrm>
              <a:off x="4653" y="197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1" name="Line 345"/>
            <p:cNvSpPr>
              <a:spLocks noChangeShapeType="1"/>
            </p:cNvSpPr>
            <p:nvPr/>
          </p:nvSpPr>
          <p:spPr bwMode="auto">
            <a:xfrm>
              <a:off x="4653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2" name="Rectangle 346"/>
            <p:cNvSpPr>
              <a:spLocks noChangeArrowheads="1"/>
            </p:cNvSpPr>
            <p:nvPr/>
          </p:nvSpPr>
          <p:spPr bwMode="auto">
            <a:xfrm>
              <a:off x="4668" y="1974"/>
              <a:ext cx="468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3" name="Line 347"/>
            <p:cNvSpPr>
              <a:spLocks noChangeShapeType="1"/>
            </p:cNvSpPr>
            <p:nvPr/>
          </p:nvSpPr>
          <p:spPr bwMode="auto">
            <a:xfrm>
              <a:off x="4668" y="1974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4" name="Rectangle 348"/>
            <p:cNvSpPr>
              <a:spLocks noChangeArrowheads="1"/>
            </p:cNvSpPr>
            <p:nvPr/>
          </p:nvSpPr>
          <p:spPr bwMode="auto">
            <a:xfrm>
              <a:off x="5136" y="1974"/>
              <a:ext cx="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5" name="Line 349"/>
            <p:cNvSpPr>
              <a:spLocks noChangeShapeType="1"/>
            </p:cNvSpPr>
            <p:nvPr/>
          </p:nvSpPr>
          <p:spPr bwMode="auto">
            <a:xfrm>
              <a:off x="5136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6" name="Rectangle 350"/>
            <p:cNvSpPr>
              <a:spLocks noChangeArrowheads="1"/>
            </p:cNvSpPr>
            <p:nvPr/>
          </p:nvSpPr>
          <p:spPr bwMode="auto">
            <a:xfrm>
              <a:off x="5151" y="1974"/>
              <a:ext cx="516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7" name="Line 351"/>
            <p:cNvSpPr>
              <a:spLocks noChangeShapeType="1"/>
            </p:cNvSpPr>
            <p:nvPr/>
          </p:nvSpPr>
          <p:spPr bwMode="auto">
            <a:xfrm>
              <a:off x="5151" y="1974"/>
              <a:ext cx="5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8" name="Rectangle 352"/>
            <p:cNvSpPr>
              <a:spLocks noChangeArrowheads="1"/>
            </p:cNvSpPr>
            <p:nvPr/>
          </p:nvSpPr>
          <p:spPr bwMode="auto">
            <a:xfrm>
              <a:off x="5667" y="1974"/>
              <a:ext cx="14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49" name="Line 353"/>
            <p:cNvSpPr>
              <a:spLocks noChangeShapeType="1"/>
            </p:cNvSpPr>
            <p:nvPr/>
          </p:nvSpPr>
          <p:spPr bwMode="auto">
            <a:xfrm>
              <a:off x="5667" y="197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0" name="Rectangle 354"/>
            <p:cNvSpPr>
              <a:spLocks noChangeArrowheads="1"/>
            </p:cNvSpPr>
            <p:nvPr/>
          </p:nvSpPr>
          <p:spPr bwMode="auto">
            <a:xfrm>
              <a:off x="1338" y="1989"/>
              <a:ext cx="15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1" name="Line 355"/>
            <p:cNvSpPr>
              <a:spLocks noChangeShapeType="1"/>
            </p:cNvSpPr>
            <p:nvPr/>
          </p:nvSpPr>
          <p:spPr bwMode="auto">
            <a:xfrm>
              <a:off x="1338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2" name="Rectangle 356"/>
            <p:cNvSpPr>
              <a:spLocks noChangeArrowheads="1"/>
            </p:cNvSpPr>
            <p:nvPr/>
          </p:nvSpPr>
          <p:spPr bwMode="auto">
            <a:xfrm>
              <a:off x="2178" y="1989"/>
              <a:ext cx="15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3" name="Line 357"/>
            <p:cNvSpPr>
              <a:spLocks noChangeShapeType="1"/>
            </p:cNvSpPr>
            <p:nvPr/>
          </p:nvSpPr>
          <p:spPr bwMode="auto">
            <a:xfrm>
              <a:off x="2178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4" name="Rectangle 358"/>
            <p:cNvSpPr>
              <a:spLocks noChangeArrowheads="1"/>
            </p:cNvSpPr>
            <p:nvPr/>
          </p:nvSpPr>
          <p:spPr bwMode="auto">
            <a:xfrm>
              <a:off x="2676" y="1989"/>
              <a:ext cx="15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5" name="Line 359"/>
            <p:cNvSpPr>
              <a:spLocks noChangeShapeType="1"/>
            </p:cNvSpPr>
            <p:nvPr/>
          </p:nvSpPr>
          <p:spPr bwMode="auto">
            <a:xfrm>
              <a:off x="2676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6" name="Rectangle 360"/>
            <p:cNvSpPr>
              <a:spLocks noChangeArrowheads="1"/>
            </p:cNvSpPr>
            <p:nvPr/>
          </p:nvSpPr>
          <p:spPr bwMode="auto">
            <a:xfrm>
              <a:off x="3159" y="1989"/>
              <a:ext cx="15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7" name="Line 361"/>
            <p:cNvSpPr>
              <a:spLocks noChangeShapeType="1"/>
            </p:cNvSpPr>
            <p:nvPr/>
          </p:nvSpPr>
          <p:spPr bwMode="auto">
            <a:xfrm>
              <a:off x="3159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8" name="Rectangle 362"/>
            <p:cNvSpPr>
              <a:spLocks noChangeArrowheads="1"/>
            </p:cNvSpPr>
            <p:nvPr/>
          </p:nvSpPr>
          <p:spPr bwMode="auto">
            <a:xfrm>
              <a:off x="3689" y="1989"/>
              <a:ext cx="15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59" name="Line 363"/>
            <p:cNvSpPr>
              <a:spLocks noChangeShapeType="1"/>
            </p:cNvSpPr>
            <p:nvPr/>
          </p:nvSpPr>
          <p:spPr bwMode="auto">
            <a:xfrm>
              <a:off x="3689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0" name="Rectangle 364"/>
            <p:cNvSpPr>
              <a:spLocks noChangeArrowheads="1"/>
            </p:cNvSpPr>
            <p:nvPr/>
          </p:nvSpPr>
          <p:spPr bwMode="auto">
            <a:xfrm>
              <a:off x="4171" y="1989"/>
              <a:ext cx="15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1" name="Line 365"/>
            <p:cNvSpPr>
              <a:spLocks noChangeShapeType="1"/>
            </p:cNvSpPr>
            <p:nvPr/>
          </p:nvSpPr>
          <p:spPr bwMode="auto">
            <a:xfrm>
              <a:off x="4171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2" name="Rectangle 366"/>
            <p:cNvSpPr>
              <a:spLocks noChangeArrowheads="1"/>
            </p:cNvSpPr>
            <p:nvPr/>
          </p:nvSpPr>
          <p:spPr bwMode="auto">
            <a:xfrm>
              <a:off x="4653" y="1989"/>
              <a:ext cx="15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3" name="Line 367"/>
            <p:cNvSpPr>
              <a:spLocks noChangeShapeType="1"/>
            </p:cNvSpPr>
            <p:nvPr/>
          </p:nvSpPr>
          <p:spPr bwMode="auto">
            <a:xfrm>
              <a:off x="4653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4" name="Rectangle 368"/>
            <p:cNvSpPr>
              <a:spLocks noChangeArrowheads="1"/>
            </p:cNvSpPr>
            <p:nvPr/>
          </p:nvSpPr>
          <p:spPr bwMode="auto">
            <a:xfrm>
              <a:off x="5136" y="1989"/>
              <a:ext cx="15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5" name="Line 369"/>
            <p:cNvSpPr>
              <a:spLocks noChangeShapeType="1"/>
            </p:cNvSpPr>
            <p:nvPr/>
          </p:nvSpPr>
          <p:spPr bwMode="auto">
            <a:xfrm>
              <a:off x="5136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6" name="Rectangle 370"/>
            <p:cNvSpPr>
              <a:spLocks noChangeArrowheads="1"/>
            </p:cNvSpPr>
            <p:nvPr/>
          </p:nvSpPr>
          <p:spPr bwMode="auto">
            <a:xfrm>
              <a:off x="5667" y="1989"/>
              <a:ext cx="14" cy="18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7" name="Line 371"/>
            <p:cNvSpPr>
              <a:spLocks noChangeShapeType="1"/>
            </p:cNvSpPr>
            <p:nvPr/>
          </p:nvSpPr>
          <p:spPr bwMode="auto">
            <a:xfrm>
              <a:off x="5667" y="1989"/>
              <a:ext cx="1" cy="1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68" name="Rectangle 372"/>
            <p:cNvSpPr>
              <a:spLocks noChangeArrowheads="1"/>
            </p:cNvSpPr>
            <p:nvPr/>
          </p:nvSpPr>
          <p:spPr bwMode="auto">
            <a:xfrm>
              <a:off x="1382" y="2195"/>
              <a:ext cx="64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 b="1">
                  <a:solidFill>
                    <a:srgbClr val="000000"/>
                  </a:solidFill>
                </a:rPr>
                <a:t>Προϊόν</a:t>
              </a:r>
              <a:r>
                <a:rPr lang="en-US" sz="1900" b="1">
                  <a:solidFill>
                    <a:srgbClr val="000000"/>
                  </a:solidFill>
                </a:rPr>
                <a:t> 5</a:t>
              </a:r>
              <a:endParaRPr lang="en-US" sz="2800" b="1"/>
            </a:p>
          </p:txBody>
        </p:sp>
        <p:sp>
          <p:nvSpPr>
            <p:cNvPr id="1566069" name="Rectangle 373"/>
            <p:cNvSpPr>
              <a:spLocks noChangeArrowheads="1"/>
            </p:cNvSpPr>
            <p:nvPr/>
          </p:nvSpPr>
          <p:spPr bwMode="auto">
            <a:xfrm>
              <a:off x="2072" y="2195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70" name="Rectangle 374"/>
            <p:cNvSpPr>
              <a:spLocks noChangeArrowheads="1"/>
            </p:cNvSpPr>
            <p:nvPr/>
          </p:nvSpPr>
          <p:spPr bwMode="auto">
            <a:xfrm>
              <a:off x="2351" y="2195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15</a:t>
              </a:r>
              <a:endParaRPr lang="en-US" sz="2800" b="1"/>
            </a:p>
          </p:txBody>
        </p:sp>
        <p:sp>
          <p:nvSpPr>
            <p:cNvPr id="1566071" name="Rectangle 375"/>
            <p:cNvSpPr>
              <a:spLocks noChangeArrowheads="1"/>
            </p:cNvSpPr>
            <p:nvPr/>
          </p:nvSpPr>
          <p:spPr bwMode="auto">
            <a:xfrm>
              <a:off x="2518" y="2195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72" name="Rectangle 376"/>
            <p:cNvSpPr>
              <a:spLocks noChangeArrowheads="1"/>
            </p:cNvSpPr>
            <p:nvPr/>
          </p:nvSpPr>
          <p:spPr bwMode="auto">
            <a:xfrm>
              <a:off x="2875" y="2195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6073" name="Rectangle 377"/>
            <p:cNvSpPr>
              <a:spLocks noChangeArrowheads="1"/>
            </p:cNvSpPr>
            <p:nvPr/>
          </p:nvSpPr>
          <p:spPr bwMode="auto">
            <a:xfrm>
              <a:off x="2974" y="2195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74" name="Rectangle 378"/>
            <p:cNvSpPr>
              <a:spLocks noChangeArrowheads="1"/>
            </p:cNvSpPr>
            <p:nvPr/>
          </p:nvSpPr>
          <p:spPr bwMode="auto">
            <a:xfrm>
              <a:off x="3382" y="2195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6075" name="Rectangle 379"/>
            <p:cNvSpPr>
              <a:spLocks noChangeArrowheads="1"/>
            </p:cNvSpPr>
            <p:nvPr/>
          </p:nvSpPr>
          <p:spPr bwMode="auto">
            <a:xfrm>
              <a:off x="3481" y="2195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76" name="Rectangle 380"/>
            <p:cNvSpPr>
              <a:spLocks noChangeArrowheads="1"/>
            </p:cNvSpPr>
            <p:nvPr/>
          </p:nvSpPr>
          <p:spPr bwMode="auto">
            <a:xfrm>
              <a:off x="3887" y="2195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6077" name="Rectangle 381"/>
            <p:cNvSpPr>
              <a:spLocks noChangeArrowheads="1"/>
            </p:cNvSpPr>
            <p:nvPr/>
          </p:nvSpPr>
          <p:spPr bwMode="auto">
            <a:xfrm>
              <a:off x="3987" y="2195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78" name="Rectangle 382"/>
            <p:cNvSpPr>
              <a:spLocks noChangeArrowheads="1"/>
            </p:cNvSpPr>
            <p:nvPr/>
          </p:nvSpPr>
          <p:spPr bwMode="auto">
            <a:xfrm>
              <a:off x="4370" y="2195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6079" name="Rectangle 383"/>
            <p:cNvSpPr>
              <a:spLocks noChangeArrowheads="1"/>
            </p:cNvSpPr>
            <p:nvPr/>
          </p:nvSpPr>
          <p:spPr bwMode="auto">
            <a:xfrm>
              <a:off x="4470" y="2195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80" name="Rectangle 384"/>
            <p:cNvSpPr>
              <a:spLocks noChangeArrowheads="1"/>
            </p:cNvSpPr>
            <p:nvPr/>
          </p:nvSpPr>
          <p:spPr bwMode="auto">
            <a:xfrm>
              <a:off x="4852" y="2195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X</a:t>
              </a:r>
              <a:endParaRPr lang="en-US" sz="2800" b="1"/>
            </a:p>
          </p:txBody>
        </p:sp>
        <p:sp>
          <p:nvSpPr>
            <p:cNvPr id="1566081" name="Rectangle 385"/>
            <p:cNvSpPr>
              <a:spLocks noChangeArrowheads="1"/>
            </p:cNvSpPr>
            <p:nvPr/>
          </p:nvSpPr>
          <p:spPr bwMode="auto">
            <a:xfrm>
              <a:off x="4951" y="2195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82" name="Rectangle 386"/>
            <p:cNvSpPr>
              <a:spLocks noChangeArrowheads="1"/>
            </p:cNvSpPr>
            <p:nvPr/>
          </p:nvSpPr>
          <p:spPr bwMode="auto">
            <a:xfrm>
              <a:off x="5367" y="2195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8</a:t>
              </a:r>
              <a:endParaRPr lang="en-US" sz="2800" b="1"/>
            </a:p>
          </p:txBody>
        </p:sp>
        <p:sp>
          <p:nvSpPr>
            <p:cNvPr id="1566083" name="Rectangle 387"/>
            <p:cNvSpPr>
              <a:spLocks noChangeArrowheads="1"/>
            </p:cNvSpPr>
            <p:nvPr/>
          </p:nvSpPr>
          <p:spPr bwMode="auto">
            <a:xfrm>
              <a:off x="5450" y="2195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800" b="1"/>
            </a:p>
          </p:txBody>
        </p:sp>
        <p:sp>
          <p:nvSpPr>
            <p:cNvPr id="1566084" name="Rectangle 388"/>
            <p:cNvSpPr>
              <a:spLocks noChangeArrowheads="1"/>
            </p:cNvSpPr>
            <p:nvPr/>
          </p:nvSpPr>
          <p:spPr bwMode="auto">
            <a:xfrm>
              <a:off x="1338" y="217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85" name="Line 389"/>
            <p:cNvSpPr>
              <a:spLocks noChangeShapeType="1"/>
            </p:cNvSpPr>
            <p:nvPr/>
          </p:nvSpPr>
          <p:spPr bwMode="auto">
            <a:xfrm>
              <a:off x="1338" y="21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86" name="Rectangle 390"/>
            <p:cNvSpPr>
              <a:spLocks noChangeArrowheads="1"/>
            </p:cNvSpPr>
            <p:nvPr/>
          </p:nvSpPr>
          <p:spPr bwMode="auto">
            <a:xfrm>
              <a:off x="1353" y="2178"/>
              <a:ext cx="82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87" name="Line 391"/>
            <p:cNvSpPr>
              <a:spLocks noChangeShapeType="1"/>
            </p:cNvSpPr>
            <p:nvPr/>
          </p:nvSpPr>
          <p:spPr bwMode="auto">
            <a:xfrm>
              <a:off x="1353" y="2178"/>
              <a:ext cx="8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88" name="Rectangle 392"/>
            <p:cNvSpPr>
              <a:spLocks noChangeArrowheads="1"/>
            </p:cNvSpPr>
            <p:nvPr/>
          </p:nvSpPr>
          <p:spPr bwMode="auto">
            <a:xfrm>
              <a:off x="2178" y="217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89" name="Line 393"/>
            <p:cNvSpPr>
              <a:spLocks noChangeShapeType="1"/>
            </p:cNvSpPr>
            <p:nvPr/>
          </p:nvSpPr>
          <p:spPr bwMode="auto">
            <a:xfrm>
              <a:off x="2178" y="21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0" name="Rectangle 394"/>
            <p:cNvSpPr>
              <a:spLocks noChangeArrowheads="1"/>
            </p:cNvSpPr>
            <p:nvPr/>
          </p:nvSpPr>
          <p:spPr bwMode="auto">
            <a:xfrm>
              <a:off x="2193" y="2178"/>
              <a:ext cx="48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1" name="Line 395"/>
            <p:cNvSpPr>
              <a:spLocks noChangeShapeType="1"/>
            </p:cNvSpPr>
            <p:nvPr/>
          </p:nvSpPr>
          <p:spPr bwMode="auto">
            <a:xfrm>
              <a:off x="2193" y="2178"/>
              <a:ext cx="4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2" name="Rectangle 396"/>
            <p:cNvSpPr>
              <a:spLocks noChangeArrowheads="1"/>
            </p:cNvSpPr>
            <p:nvPr/>
          </p:nvSpPr>
          <p:spPr bwMode="auto">
            <a:xfrm>
              <a:off x="2676" y="217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3" name="Line 397"/>
            <p:cNvSpPr>
              <a:spLocks noChangeShapeType="1"/>
            </p:cNvSpPr>
            <p:nvPr/>
          </p:nvSpPr>
          <p:spPr bwMode="auto">
            <a:xfrm>
              <a:off x="2676" y="21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4" name="Rectangle 398"/>
            <p:cNvSpPr>
              <a:spLocks noChangeArrowheads="1"/>
            </p:cNvSpPr>
            <p:nvPr/>
          </p:nvSpPr>
          <p:spPr bwMode="auto">
            <a:xfrm>
              <a:off x="2691" y="2178"/>
              <a:ext cx="468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5" name="Line 399"/>
            <p:cNvSpPr>
              <a:spLocks noChangeShapeType="1"/>
            </p:cNvSpPr>
            <p:nvPr/>
          </p:nvSpPr>
          <p:spPr bwMode="auto">
            <a:xfrm>
              <a:off x="2691" y="2178"/>
              <a:ext cx="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6" name="Rectangle 400"/>
            <p:cNvSpPr>
              <a:spLocks noChangeArrowheads="1"/>
            </p:cNvSpPr>
            <p:nvPr/>
          </p:nvSpPr>
          <p:spPr bwMode="auto">
            <a:xfrm>
              <a:off x="3159" y="217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7" name="Line 401"/>
            <p:cNvSpPr>
              <a:spLocks noChangeShapeType="1"/>
            </p:cNvSpPr>
            <p:nvPr/>
          </p:nvSpPr>
          <p:spPr bwMode="auto">
            <a:xfrm>
              <a:off x="3159" y="21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8" name="Rectangle 402"/>
            <p:cNvSpPr>
              <a:spLocks noChangeArrowheads="1"/>
            </p:cNvSpPr>
            <p:nvPr/>
          </p:nvSpPr>
          <p:spPr bwMode="auto">
            <a:xfrm>
              <a:off x="3174" y="2178"/>
              <a:ext cx="515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099" name="Line 403"/>
            <p:cNvSpPr>
              <a:spLocks noChangeShapeType="1"/>
            </p:cNvSpPr>
            <p:nvPr/>
          </p:nvSpPr>
          <p:spPr bwMode="auto">
            <a:xfrm>
              <a:off x="3174" y="2178"/>
              <a:ext cx="5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100" name="Rectangle 404"/>
            <p:cNvSpPr>
              <a:spLocks noChangeArrowheads="1"/>
            </p:cNvSpPr>
            <p:nvPr/>
          </p:nvSpPr>
          <p:spPr bwMode="auto">
            <a:xfrm>
              <a:off x="3689" y="217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101" name="Line 405"/>
            <p:cNvSpPr>
              <a:spLocks noChangeShapeType="1"/>
            </p:cNvSpPr>
            <p:nvPr/>
          </p:nvSpPr>
          <p:spPr bwMode="auto">
            <a:xfrm>
              <a:off x="3689" y="21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102" name="Rectangle 406"/>
            <p:cNvSpPr>
              <a:spLocks noChangeArrowheads="1"/>
            </p:cNvSpPr>
            <p:nvPr/>
          </p:nvSpPr>
          <p:spPr bwMode="auto">
            <a:xfrm>
              <a:off x="3704" y="2178"/>
              <a:ext cx="467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103" name="Line 407"/>
            <p:cNvSpPr>
              <a:spLocks noChangeShapeType="1"/>
            </p:cNvSpPr>
            <p:nvPr/>
          </p:nvSpPr>
          <p:spPr bwMode="auto">
            <a:xfrm>
              <a:off x="3704" y="2178"/>
              <a:ext cx="4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66104" name="Rectangle 408"/>
            <p:cNvSpPr>
              <a:spLocks noChangeArrowheads="1"/>
            </p:cNvSpPr>
            <p:nvPr/>
          </p:nvSpPr>
          <p:spPr bwMode="auto">
            <a:xfrm>
              <a:off x="4171" y="2178"/>
              <a:ext cx="1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66105" name="Line 409"/>
          <p:cNvSpPr>
            <a:spLocks noChangeShapeType="1"/>
          </p:cNvSpPr>
          <p:nvPr/>
        </p:nvSpPr>
        <p:spPr bwMode="auto">
          <a:xfrm>
            <a:off x="6621463" y="3457575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06" name="Rectangle 410"/>
          <p:cNvSpPr>
            <a:spLocks noChangeArrowheads="1"/>
          </p:cNvSpPr>
          <p:nvPr/>
        </p:nvSpPr>
        <p:spPr bwMode="auto">
          <a:xfrm>
            <a:off x="6645275" y="3457575"/>
            <a:ext cx="7413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07" name="Line 411"/>
          <p:cNvSpPr>
            <a:spLocks noChangeShapeType="1"/>
          </p:cNvSpPr>
          <p:nvPr/>
        </p:nvSpPr>
        <p:spPr bwMode="auto">
          <a:xfrm>
            <a:off x="6645275" y="3457575"/>
            <a:ext cx="7413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08" name="Rectangle 412"/>
          <p:cNvSpPr>
            <a:spLocks noChangeArrowheads="1"/>
          </p:cNvSpPr>
          <p:nvPr/>
        </p:nvSpPr>
        <p:spPr bwMode="auto">
          <a:xfrm>
            <a:off x="7386638" y="3457575"/>
            <a:ext cx="23813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09" name="Line 413"/>
          <p:cNvSpPr>
            <a:spLocks noChangeShapeType="1"/>
          </p:cNvSpPr>
          <p:nvPr/>
        </p:nvSpPr>
        <p:spPr bwMode="auto">
          <a:xfrm>
            <a:off x="7386638" y="3457575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0" name="Rectangle 414"/>
          <p:cNvSpPr>
            <a:spLocks noChangeArrowheads="1"/>
          </p:cNvSpPr>
          <p:nvPr/>
        </p:nvSpPr>
        <p:spPr bwMode="auto">
          <a:xfrm>
            <a:off x="7410450" y="3457575"/>
            <a:ext cx="742950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1" name="Line 415"/>
          <p:cNvSpPr>
            <a:spLocks noChangeShapeType="1"/>
          </p:cNvSpPr>
          <p:nvPr/>
        </p:nvSpPr>
        <p:spPr bwMode="auto">
          <a:xfrm>
            <a:off x="7410450" y="3457575"/>
            <a:ext cx="742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2" name="Rectangle 416"/>
          <p:cNvSpPr>
            <a:spLocks noChangeArrowheads="1"/>
          </p:cNvSpPr>
          <p:nvPr/>
        </p:nvSpPr>
        <p:spPr bwMode="auto">
          <a:xfrm>
            <a:off x="8153400" y="3457575"/>
            <a:ext cx="23813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3" name="Line 417"/>
          <p:cNvSpPr>
            <a:spLocks noChangeShapeType="1"/>
          </p:cNvSpPr>
          <p:nvPr/>
        </p:nvSpPr>
        <p:spPr bwMode="auto">
          <a:xfrm>
            <a:off x="8153400" y="3457575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4" name="Rectangle 418"/>
          <p:cNvSpPr>
            <a:spLocks noChangeArrowheads="1"/>
          </p:cNvSpPr>
          <p:nvPr/>
        </p:nvSpPr>
        <p:spPr bwMode="auto">
          <a:xfrm>
            <a:off x="8177213" y="3457575"/>
            <a:ext cx="819150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5" name="Line 419"/>
          <p:cNvSpPr>
            <a:spLocks noChangeShapeType="1"/>
          </p:cNvSpPr>
          <p:nvPr/>
        </p:nvSpPr>
        <p:spPr bwMode="auto">
          <a:xfrm>
            <a:off x="8177213" y="3457575"/>
            <a:ext cx="819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6" name="Rectangle 420"/>
          <p:cNvSpPr>
            <a:spLocks noChangeArrowheads="1"/>
          </p:cNvSpPr>
          <p:nvPr/>
        </p:nvSpPr>
        <p:spPr bwMode="auto">
          <a:xfrm>
            <a:off x="8996363" y="3457575"/>
            <a:ext cx="2222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7" name="Line 421"/>
          <p:cNvSpPr>
            <a:spLocks noChangeShapeType="1"/>
          </p:cNvSpPr>
          <p:nvPr/>
        </p:nvSpPr>
        <p:spPr bwMode="auto">
          <a:xfrm>
            <a:off x="8996363" y="3457575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8" name="Rectangle 422"/>
          <p:cNvSpPr>
            <a:spLocks noChangeArrowheads="1"/>
          </p:cNvSpPr>
          <p:nvPr/>
        </p:nvSpPr>
        <p:spPr bwMode="auto">
          <a:xfrm>
            <a:off x="2124075" y="3482975"/>
            <a:ext cx="23813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19" name="Line 423"/>
          <p:cNvSpPr>
            <a:spLocks noChangeShapeType="1"/>
          </p:cNvSpPr>
          <p:nvPr/>
        </p:nvSpPr>
        <p:spPr bwMode="auto">
          <a:xfrm>
            <a:off x="2124075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0" name="Rectangle 424"/>
          <p:cNvSpPr>
            <a:spLocks noChangeArrowheads="1"/>
          </p:cNvSpPr>
          <p:nvPr/>
        </p:nvSpPr>
        <p:spPr bwMode="auto">
          <a:xfrm>
            <a:off x="2124075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1" name="Line 425"/>
          <p:cNvSpPr>
            <a:spLocks noChangeShapeType="1"/>
          </p:cNvSpPr>
          <p:nvPr/>
        </p:nvSpPr>
        <p:spPr bwMode="auto">
          <a:xfrm>
            <a:off x="2124075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2" name="Line 426"/>
          <p:cNvSpPr>
            <a:spLocks noChangeShapeType="1"/>
          </p:cNvSpPr>
          <p:nvPr/>
        </p:nvSpPr>
        <p:spPr bwMode="auto">
          <a:xfrm>
            <a:off x="2124075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3" name="Rectangle 427"/>
          <p:cNvSpPr>
            <a:spLocks noChangeArrowheads="1"/>
          </p:cNvSpPr>
          <p:nvPr/>
        </p:nvSpPr>
        <p:spPr bwMode="auto">
          <a:xfrm>
            <a:off x="2124075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4" name="Line 428"/>
          <p:cNvSpPr>
            <a:spLocks noChangeShapeType="1"/>
          </p:cNvSpPr>
          <p:nvPr/>
        </p:nvSpPr>
        <p:spPr bwMode="auto">
          <a:xfrm>
            <a:off x="2124075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5" name="Line 429"/>
          <p:cNvSpPr>
            <a:spLocks noChangeShapeType="1"/>
          </p:cNvSpPr>
          <p:nvPr/>
        </p:nvSpPr>
        <p:spPr bwMode="auto">
          <a:xfrm>
            <a:off x="2124075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6" name="Rectangle 430"/>
          <p:cNvSpPr>
            <a:spLocks noChangeArrowheads="1"/>
          </p:cNvSpPr>
          <p:nvPr/>
        </p:nvSpPr>
        <p:spPr bwMode="auto">
          <a:xfrm>
            <a:off x="2147888" y="3786188"/>
            <a:ext cx="1309688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7" name="Line 431"/>
          <p:cNvSpPr>
            <a:spLocks noChangeShapeType="1"/>
          </p:cNvSpPr>
          <p:nvPr/>
        </p:nvSpPr>
        <p:spPr bwMode="auto">
          <a:xfrm>
            <a:off x="2147888" y="3786188"/>
            <a:ext cx="130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8" name="Rectangle 432"/>
          <p:cNvSpPr>
            <a:spLocks noChangeArrowheads="1"/>
          </p:cNvSpPr>
          <p:nvPr/>
        </p:nvSpPr>
        <p:spPr bwMode="auto">
          <a:xfrm>
            <a:off x="3457575" y="3482975"/>
            <a:ext cx="23813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29" name="Line 433"/>
          <p:cNvSpPr>
            <a:spLocks noChangeShapeType="1"/>
          </p:cNvSpPr>
          <p:nvPr/>
        </p:nvSpPr>
        <p:spPr bwMode="auto">
          <a:xfrm>
            <a:off x="3457575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0" name="Rectangle 434"/>
          <p:cNvSpPr>
            <a:spLocks noChangeArrowheads="1"/>
          </p:cNvSpPr>
          <p:nvPr/>
        </p:nvSpPr>
        <p:spPr bwMode="auto">
          <a:xfrm>
            <a:off x="3457575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1" name="Line 435"/>
          <p:cNvSpPr>
            <a:spLocks noChangeShapeType="1"/>
          </p:cNvSpPr>
          <p:nvPr/>
        </p:nvSpPr>
        <p:spPr bwMode="auto">
          <a:xfrm>
            <a:off x="3457575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2" name="Line 436"/>
          <p:cNvSpPr>
            <a:spLocks noChangeShapeType="1"/>
          </p:cNvSpPr>
          <p:nvPr/>
        </p:nvSpPr>
        <p:spPr bwMode="auto">
          <a:xfrm>
            <a:off x="3457575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3" name="Rectangle 437"/>
          <p:cNvSpPr>
            <a:spLocks noChangeArrowheads="1"/>
          </p:cNvSpPr>
          <p:nvPr/>
        </p:nvSpPr>
        <p:spPr bwMode="auto">
          <a:xfrm>
            <a:off x="3481388" y="3786188"/>
            <a:ext cx="7667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4" name="Line 438"/>
          <p:cNvSpPr>
            <a:spLocks noChangeShapeType="1"/>
          </p:cNvSpPr>
          <p:nvPr/>
        </p:nvSpPr>
        <p:spPr bwMode="auto">
          <a:xfrm>
            <a:off x="3481388" y="3786188"/>
            <a:ext cx="766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5" name="Rectangle 439"/>
          <p:cNvSpPr>
            <a:spLocks noChangeArrowheads="1"/>
          </p:cNvSpPr>
          <p:nvPr/>
        </p:nvSpPr>
        <p:spPr bwMode="auto">
          <a:xfrm>
            <a:off x="4248150" y="3482975"/>
            <a:ext cx="23813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6" name="Line 440"/>
          <p:cNvSpPr>
            <a:spLocks noChangeShapeType="1"/>
          </p:cNvSpPr>
          <p:nvPr/>
        </p:nvSpPr>
        <p:spPr bwMode="auto">
          <a:xfrm>
            <a:off x="4248150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7" name="Rectangle 441"/>
          <p:cNvSpPr>
            <a:spLocks noChangeArrowheads="1"/>
          </p:cNvSpPr>
          <p:nvPr/>
        </p:nvSpPr>
        <p:spPr bwMode="auto">
          <a:xfrm>
            <a:off x="4248150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8" name="Line 442"/>
          <p:cNvSpPr>
            <a:spLocks noChangeShapeType="1"/>
          </p:cNvSpPr>
          <p:nvPr/>
        </p:nvSpPr>
        <p:spPr bwMode="auto">
          <a:xfrm>
            <a:off x="4248150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39" name="Line 443"/>
          <p:cNvSpPr>
            <a:spLocks noChangeShapeType="1"/>
          </p:cNvSpPr>
          <p:nvPr/>
        </p:nvSpPr>
        <p:spPr bwMode="auto">
          <a:xfrm>
            <a:off x="4248150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0" name="Rectangle 444"/>
          <p:cNvSpPr>
            <a:spLocks noChangeArrowheads="1"/>
          </p:cNvSpPr>
          <p:nvPr/>
        </p:nvSpPr>
        <p:spPr bwMode="auto">
          <a:xfrm>
            <a:off x="4271963" y="3786188"/>
            <a:ext cx="742950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1" name="Line 445"/>
          <p:cNvSpPr>
            <a:spLocks noChangeShapeType="1"/>
          </p:cNvSpPr>
          <p:nvPr/>
        </p:nvSpPr>
        <p:spPr bwMode="auto">
          <a:xfrm>
            <a:off x="4271963" y="3786188"/>
            <a:ext cx="742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2" name="Rectangle 446"/>
          <p:cNvSpPr>
            <a:spLocks noChangeArrowheads="1"/>
          </p:cNvSpPr>
          <p:nvPr/>
        </p:nvSpPr>
        <p:spPr bwMode="auto">
          <a:xfrm>
            <a:off x="5014913" y="3482975"/>
            <a:ext cx="23813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3" name="Line 447"/>
          <p:cNvSpPr>
            <a:spLocks noChangeShapeType="1"/>
          </p:cNvSpPr>
          <p:nvPr/>
        </p:nvSpPr>
        <p:spPr bwMode="auto">
          <a:xfrm>
            <a:off x="5014913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4" name="Rectangle 448"/>
          <p:cNvSpPr>
            <a:spLocks noChangeArrowheads="1"/>
          </p:cNvSpPr>
          <p:nvPr/>
        </p:nvSpPr>
        <p:spPr bwMode="auto">
          <a:xfrm>
            <a:off x="5014913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5" name="Line 449"/>
          <p:cNvSpPr>
            <a:spLocks noChangeShapeType="1"/>
          </p:cNvSpPr>
          <p:nvPr/>
        </p:nvSpPr>
        <p:spPr bwMode="auto">
          <a:xfrm>
            <a:off x="5014913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6" name="Line 450"/>
          <p:cNvSpPr>
            <a:spLocks noChangeShapeType="1"/>
          </p:cNvSpPr>
          <p:nvPr/>
        </p:nvSpPr>
        <p:spPr bwMode="auto">
          <a:xfrm>
            <a:off x="5014913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7" name="Rectangle 451"/>
          <p:cNvSpPr>
            <a:spLocks noChangeArrowheads="1"/>
          </p:cNvSpPr>
          <p:nvPr/>
        </p:nvSpPr>
        <p:spPr bwMode="auto">
          <a:xfrm>
            <a:off x="5038725" y="3786188"/>
            <a:ext cx="8175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8" name="Line 452"/>
          <p:cNvSpPr>
            <a:spLocks noChangeShapeType="1"/>
          </p:cNvSpPr>
          <p:nvPr/>
        </p:nvSpPr>
        <p:spPr bwMode="auto">
          <a:xfrm>
            <a:off x="5038725" y="3786188"/>
            <a:ext cx="8175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49" name="Rectangle 453"/>
          <p:cNvSpPr>
            <a:spLocks noChangeArrowheads="1"/>
          </p:cNvSpPr>
          <p:nvPr/>
        </p:nvSpPr>
        <p:spPr bwMode="auto">
          <a:xfrm>
            <a:off x="5856288" y="3482975"/>
            <a:ext cx="23813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0" name="Line 454"/>
          <p:cNvSpPr>
            <a:spLocks noChangeShapeType="1"/>
          </p:cNvSpPr>
          <p:nvPr/>
        </p:nvSpPr>
        <p:spPr bwMode="auto">
          <a:xfrm>
            <a:off x="5856288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1" name="Rectangle 455"/>
          <p:cNvSpPr>
            <a:spLocks noChangeArrowheads="1"/>
          </p:cNvSpPr>
          <p:nvPr/>
        </p:nvSpPr>
        <p:spPr bwMode="auto">
          <a:xfrm>
            <a:off x="5856288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2" name="Line 456"/>
          <p:cNvSpPr>
            <a:spLocks noChangeShapeType="1"/>
          </p:cNvSpPr>
          <p:nvPr/>
        </p:nvSpPr>
        <p:spPr bwMode="auto">
          <a:xfrm>
            <a:off x="5856288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3" name="Line 457"/>
          <p:cNvSpPr>
            <a:spLocks noChangeShapeType="1"/>
          </p:cNvSpPr>
          <p:nvPr/>
        </p:nvSpPr>
        <p:spPr bwMode="auto">
          <a:xfrm>
            <a:off x="5856288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4" name="Rectangle 458"/>
          <p:cNvSpPr>
            <a:spLocks noChangeArrowheads="1"/>
          </p:cNvSpPr>
          <p:nvPr/>
        </p:nvSpPr>
        <p:spPr bwMode="auto">
          <a:xfrm>
            <a:off x="5880100" y="3786188"/>
            <a:ext cx="7413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5" name="Line 459"/>
          <p:cNvSpPr>
            <a:spLocks noChangeShapeType="1"/>
          </p:cNvSpPr>
          <p:nvPr/>
        </p:nvSpPr>
        <p:spPr bwMode="auto">
          <a:xfrm>
            <a:off x="5880100" y="3786188"/>
            <a:ext cx="7413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6" name="Rectangle 460"/>
          <p:cNvSpPr>
            <a:spLocks noChangeArrowheads="1"/>
          </p:cNvSpPr>
          <p:nvPr/>
        </p:nvSpPr>
        <p:spPr bwMode="auto">
          <a:xfrm>
            <a:off x="6621463" y="3482975"/>
            <a:ext cx="23813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7" name="Line 461"/>
          <p:cNvSpPr>
            <a:spLocks noChangeShapeType="1"/>
          </p:cNvSpPr>
          <p:nvPr/>
        </p:nvSpPr>
        <p:spPr bwMode="auto">
          <a:xfrm>
            <a:off x="6621463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8" name="Rectangle 462"/>
          <p:cNvSpPr>
            <a:spLocks noChangeArrowheads="1"/>
          </p:cNvSpPr>
          <p:nvPr/>
        </p:nvSpPr>
        <p:spPr bwMode="auto">
          <a:xfrm>
            <a:off x="6621463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59" name="Line 463"/>
          <p:cNvSpPr>
            <a:spLocks noChangeShapeType="1"/>
          </p:cNvSpPr>
          <p:nvPr/>
        </p:nvSpPr>
        <p:spPr bwMode="auto">
          <a:xfrm>
            <a:off x="6621463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0" name="Line 464"/>
          <p:cNvSpPr>
            <a:spLocks noChangeShapeType="1"/>
          </p:cNvSpPr>
          <p:nvPr/>
        </p:nvSpPr>
        <p:spPr bwMode="auto">
          <a:xfrm>
            <a:off x="6621463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1" name="Rectangle 465"/>
          <p:cNvSpPr>
            <a:spLocks noChangeArrowheads="1"/>
          </p:cNvSpPr>
          <p:nvPr/>
        </p:nvSpPr>
        <p:spPr bwMode="auto">
          <a:xfrm>
            <a:off x="6645275" y="3786188"/>
            <a:ext cx="7413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2" name="Line 466"/>
          <p:cNvSpPr>
            <a:spLocks noChangeShapeType="1"/>
          </p:cNvSpPr>
          <p:nvPr/>
        </p:nvSpPr>
        <p:spPr bwMode="auto">
          <a:xfrm>
            <a:off x="6645275" y="3786188"/>
            <a:ext cx="7413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3" name="Rectangle 467"/>
          <p:cNvSpPr>
            <a:spLocks noChangeArrowheads="1"/>
          </p:cNvSpPr>
          <p:nvPr/>
        </p:nvSpPr>
        <p:spPr bwMode="auto">
          <a:xfrm>
            <a:off x="7386638" y="3482975"/>
            <a:ext cx="23813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4" name="Line 468"/>
          <p:cNvSpPr>
            <a:spLocks noChangeShapeType="1"/>
          </p:cNvSpPr>
          <p:nvPr/>
        </p:nvSpPr>
        <p:spPr bwMode="auto">
          <a:xfrm>
            <a:off x="7386638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5" name="Rectangle 469"/>
          <p:cNvSpPr>
            <a:spLocks noChangeArrowheads="1"/>
          </p:cNvSpPr>
          <p:nvPr/>
        </p:nvSpPr>
        <p:spPr bwMode="auto">
          <a:xfrm>
            <a:off x="7386638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6" name="Line 470"/>
          <p:cNvSpPr>
            <a:spLocks noChangeShapeType="1"/>
          </p:cNvSpPr>
          <p:nvPr/>
        </p:nvSpPr>
        <p:spPr bwMode="auto">
          <a:xfrm>
            <a:off x="7386638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7" name="Line 471"/>
          <p:cNvSpPr>
            <a:spLocks noChangeShapeType="1"/>
          </p:cNvSpPr>
          <p:nvPr/>
        </p:nvSpPr>
        <p:spPr bwMode="auto">
          <a:xfrm>
            <a:off x="7386638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8" name="Rectangle 472"/>
          <p:cNvSpPr>
            <a:spLocks noChangeArrowheads="1"/>
          </p:cNvSpPr>
          <p:nvPr/>
        </p:nvSpPr>
        <p:spPr bwMode="auto">
          <a:xfrm>
            <a:off x="7410450" y="3786188"/>
            <a:ext cx="742950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69" name="Line 473"/>
          <p:cNvSpPr>
            <a:spLocks noChangeShapeType="1"/>
          </p:cNvSpPr>
          <p:nvPr/>
        </p:nvSpPr>
        <p:spPr bwMode="auto">
          <a:xfrm>
            <a:off x="7410450" y="3786188"/>
            <a:ext cx="742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0" name="Rectangle 474"/>
          <p:cNvSpPr>
            <a:spLocks noChangeArrowheads="1"/>
          </p:cNvSpPr>
          <p:nvPr/>
        </p:nvSpPr>
        <p:spPr bwMode="auto">
          <a:xfrm>
            <a:off x="8153400" y="3482975"/>
            <a:ext cx="23813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1" name="Line 475"/>
          <p:cNvSpPr>
            <a:spLocks noChangeShapeType="1"/>
          </p:cNvSpPr>
          <p:nvPr/>
        </p:nvSpPr>
        <p:spPr bwMode="auto">
          <a:xfrm>
            <a:off x="8153400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2" name="Rectangle 476"/>
          <p:cNvSpPr>
            <a:spLocks noChangeArrowheads="1"/>
          </p:cNvSpPr>
          <p:nvPr/>
        </p:nvSpPr>
        <p:spPr bwMode="auto">
          <a:xfrm>
            <a:off x="8153400" y="3786188"/>
            <a:ext cx="2381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3" name="Line 477"/>
          <p:cNvSpPr>
            <a:spLocks noChangeShapeType="1"/>
          </p:cNvSpPr>
          <p:nvPr/>
        </p:nvSpPr>
        <p:spPr bwMode="auto">
          <a:xfrm>
            <a:off x="8153400" y="3786188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4" name="Line 478"/>
          <p:cNvSpPr>
            <a:spLocks noChangeShapeType="1"/>
          </p:cNvSpPr>
          <p:nvPr/>
        </p:nvSpPr>
        <p:spPr bwMode="auto">
          <a:xfrm>
            <a:off x="8153400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5" name="Rectangle 479"/>
          <p:cNvSpPr>
            <a:spLocks noChangeArrowheads="1"/>
          </p:cNvSpPr>
          <p:nvPr/>
        </p:nvSpPr>
        <p:spPr bwMode="auto">
          <a:xfrm>
            <a:off x="8177213" y="3786188"/>
            <a:ext cx="819150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6" name="Line 480"/>
          <p:cNvSpPr>
            <a:spLocks noChangeShapeType="1"/>
          </p:cNvSpPr>
          <p:nvPr/>
        </p:nvSpPr>
        <p:spPr bwMode="auto">
          <a:xfrm>
            <a:off x="8177213" y="3786188"/>
            <a:ext cx="819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7" name="Rectangle 481"/>
          <p:cNvSpPr>
            <a:spLocks noChangeArrowheads="1"/>
          </p:cNvSpPr>
          <p:nvPr/>
        </p:nvSpPr>
        <p:spPr bwMode="auto">
          <a:xfrm>
            <a:off x="8996363" y="3482975"/>
            <a:ext cx="22225" cy="303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8" name="Line 482"/>
          <p:cNvSpPr>
            <a:spLocks noChangeShapeType="1"/>
          </p:cNvSpPr>
          <p:nvPr/>
        </p:nvSpPr>
        <p:spPr bwMode="auto">
          <a:xfrm>
            <a:off x="8996363" y="3482975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79" name="Rectangle 483"/>
          <p:cNvSpPr>
            <a:spLocks noChangeArrowheads="1"/>
          </p:cNvSpPr>
          <p:nvPr/>
        </p:nvSpPr>
        <p:spPr bwMode="auto">
          <a:xfrm>
            <a:off x="8996363" y="3786188"/>
            <a:ext cx="222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80" name="Line 484"/>
          <p:cNvSpPr>
            <a:spLocks noChangeShapeType="1"/>
          </p:cNvSpPr>
          <p:nvPr/>
        </p:nvSpPr>
        <p:spPr bwMode="auto">
          <a:xfrm>
            <a:off x="8996363" y="3786188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81" name="Line 485"/>
          <p:cNvSpPr>
            <a:spLocks noChangeShapeType="1"/>
          </p:cNvSpPr>
          <p:nvPr/>
        </p:nvSpPr>
        <p:spPr bwMode="auto">
          <a:xfrm>
            <a:off x="8996363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82" name="Rectangle 486"/>
          <p:cNvSpPr>
            <a:spLocks noChangeArrowheads="1"/>
          </p:cNvSpPr>
          <p:nvPr/>
        </p:nvSpPr>
        <p:spPr bwMode="auto">
          <a:xfrm>
            <a:off x="8996363" y="3786188"/>
            <a:ext cx="222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83" name="Line 487"/>
          <p:cNvSpPr>
            <a:spLocks noChangeShapeType="1"/>
          </p:cNvSpPr>
          <p:nvPr/>
        </p:nvSpPr>
        <p:spPr bwMode="auto">
          <a:xfrm>
            <a:off x="8996363" y="3786188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84" name="Line 488"/>
          <p:cNvSpPr>
            <a:spLocks noChangeShapeType="1"/>
          </p:cNvSpPr>
          <p:nvPr/>
        </p:nvSpPr>
        <p:spPr bwMode="auto">
          <a:xfrm>
            <a:off x="8996363" y="3786188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66185" name="Rectangle 489"/>
          <p:cNvSpPr>
            <a:spLocks noChangeArrowheads="1"/>
          </p:cNvSpPr>
          <p:nvPr/>
        </p:nvSpPr>
        <p:spPr bwMode="auto">
          <a:xfrm>
            <a:off x="2116138" y="38163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 sz="2800" b="1"/>
          </a:p>
        </p:txBody>
      </p:sp>
      <p:sp>
        <p:nvSpPr>
          <p:cNvPr id="1566186" name="Rectangle 490"/>
          <p:cNvSpPr>
            <a:spLocks noChangeArrowheads="1"/>
          </p:cNvSpPr>
          <p:nvPr/>
        </p:nvSpPr>
        <p:spPr bwMode="auto">
          <a:xfrm>
            <a:off x="2505075" y="3816350"/>
            <a:ext cx="5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 sz="2800" b="1"/>
          </a:p>
        </p:txBody>
      </p:sp>
      <p:sp>
        <p:nvSpPr>
          <p:cNvPr id="1566187" name="Rectangle 491"/>
          <p:cNvSpPr>
            <a:spLocks noChangeArrowheads="1"/>
          </p:cNvSpPr>
          <p:nvPr/>
        </p:nvSpPr>
        <p:spPr bwMode="auto">
          <a:xfrm>
            <a:off x="2116138" y="4033838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/>
          </a:p>
        </p:txBody>
      </p:sp>
      <p:sp>
        <p:nvSpPr>
          <p:cNvPr id="1566188" name="Text Box 492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8" name="Text Box 4"/>
          <p:cNvSpPr txBox="1">
            <a:spLocks noChangeArrowheads="1"/>
          </p:cNvSpPr>
          <p:nvPr/>
        </p:nvSpPr>
        <p:spPr bwMode="auto">
          <a:xfrm>
            <a:off x="2503488" y="23971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990033"/>
                </a:solidFill>
              </a:rPr>
              <a:t>Πίνακας Διεργασίας</a:t>
            </a:r>
            <a:r>
              <a:rPr lang="en-US">
                <a:solidFill>
                  <a:srgbClr val="990033"/>
                </a:solidFill>
              </a:rPr>
              <a:t> – </a:t>
            </a:r>
            <a:r>
              <a:rPr lang="el-GR">
                <a:solidFill>
                  <a:srgbClr val="990033"/>
                </a:solidFill>
              </a:rPr>
              <a:t>για Μίγμα Προϊόντος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68242" name="Text Box 498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4" name="Text Box 3"/>
          <p:cNvSpPr txBox="1">
            <a:spLocks noChangeArrowheads="1"/>
          </p:cNvSpPr>
          <p:nvPr/>
        </p:nvSpPr>
        <p:spPr bwMode="auto">
          <a:xfrm>
            <a:off x="2019300" y="3970338"/>
            <a:ext cx="6567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ym typeface="Symbol" pitchFamily="18" charset="2"/>
              </a:rPr>
              <a:t></a:t>
            </a:r>
            <a:r>
              <a:rPr lang="en-US" sz="1600" dirty="0"/>
              <a:t>(DC x AT)         1035        315    1600       1270      1380     </a:t>
            </a:r>
            <a:r>
              <a:rPr lang="en-US" sz="1600" dirty="0" smtClean="0"/>
              <a:t>6330</a:t>
            </a:r>
            <a:endParaRPr lang="en-US" sz="1600" dirty="0"/>
          </a:p>
          <a:p>
            <a:r>
              <a:rPr lang="en-US" sz="1600" dirty="0"/>
              <a:t>    DC	              91          57         73         128         61       128        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AT</a:t>
            </a:r>
            <a:r>
              <a:rPr lang="en-US" sz="1600" baseline="-25000" dirty="0" err="1"/>
              <a:t>w</a:t>
            </a:r>
            <a:r>
              <a:rPr lang="en-US" sz="1600" dirty="0"/>
              <a:t>                 11,4      5,52     21,92       9,92     22,62    </a:t>
            </a:r>
            <a:r>
              <a:rPr lang="en-US" sz="1600" dirty="0" smtClean="0"/>
              <a:t>49,45</a:t>
            </a:r>
            <a:endParaRPr lang="en-US" sz="1600" dirty="0"/>
          </a:p>
          <a:p>
            <a:r>
              <a:rPr lang="en-US" sz="1600" dirty="0"/>
              <a:t>    </a:t>
            </a:r>
            <a:r>
              <a:rPr lang="en-US" sz="1600" dirty="0" err="1"/>
              <a:t>Takt</a:t>
            </a:r>
            <a:r>
              <a:rPr lang="en-US" sz="1600" dirty="0"/>
              <a:t>                   4,6      7,37       5,75       3,28      6,88     </a:t>
            </a:r>
            <a:r>
              <a:rPr lang="en-US" sz="1600" dirty="0" smtClean="0"/>
              <a:t>3,28</a:t>
            </a:r>
            <a:endParaRPr lang="en-US" sz="1600" dirty="0"/>
          </a:p>
          <a:p>
            <a:r>
              <a:rPr lang="en-US" sz="1600" dirty="0"/>
              <a:t> # OP 	              2,5      0,75       3,81       3,02      3,28    15,08       </a:t>
            </a:r>
          </a:p>
        </p:txBody>
      </p:sp>
      <p:grpSp>
        <p:nvGrpSpPr>
          <p:cNvPr id="1471" name="Group 1470"/>
          <p:cNvGrpSpPr/>
          <p:nvPr/>
        </p:nvGrpSpPr>
        <p:grpSpPr>
          <a:xfrm>
            <a:off x="2022475" y="1562100"/>
            <a:ext cx="6896100" cy="2300288"/>
            <a:chOff x="2022475" y="1562100"/>
            <a:chExt cx="6896100" cy="2300288"/>
          </a:xfrm>
        </p:grpSpPr>
        <p:sp>
          <p:nvSpPr>
            <p:cNvPr id="985" name="Text Box 5"/>
            <p:cNvSpPr txBox="1">
              <a:spLocks noChangeArrowheads="1"/>
            </p:cNvSpPr>
            <p:nvPr/>
          </p:nvSpPr>
          <p:spPr bwMode="auto">
            <a:xfrm>
              <a:off x="2185988" y="1733550"/>
              <a:ext cx="863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33"/>
                  </a:solidFill>
                </a:rPr>
                <a:t>H=420</a:t>
              </a:r>
              <a:endParaRPr lang="en-US" sz="3600" b="1">
                <a:solidFill>
                  <a:srgbClr val="990033"/>
                </a:solidFill>
              </a:endParaRPr>
            </a:p>
          </p:txBody>
        </p:sp>
        <p:grpSp>
          <p:nvGrpSpPr>
            <p:cNvPr id="986" name="Group 8"/>
            <p:cNvGrpSpPr>
              <a:grpSpLocks/>
            </p:cNvGrpSpPr>
            <p:nvPr/>
          </p:nvGrpSpPr>
          <p:grpSpPr bwMode="auto">
            <a:xfrm>
              <a:off x="2022475" y="1562100"/>
              <a:ext cx="6896100" cy="1271588"/>
              <a:chOff x="1330" y="984"/>
              <a:chExt cx="4344" cy="801"/>
            </a:xfrm>
          </p:grpSpPr>
          <p:sp>
            <p:nvSpPr>
              <p:cNvPr id="987" name="Rectangle 9"/>
              <p:cNvSpPr>
                <a:spLocks noChangeArrowheads="1"/>
              </p:cNvSpPr>
              <p:nvPr/>
            </p:nvSpPr>
            <p:spPr bwMode="auto">
              <a:xfrm>
                <a:off x="1374" y="1001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988" name="Rectangle 10"/>
              <p:cNvSpPr>
                <a:spLocks noChangeArrowheads="1"/>
              </p:cNvSpPr>
              <p:nvPr/>
            </p:nvSpPr>
            <p:spPr bwMode="auto">
              <a:xfrm>
                <a:off x="1374" y="1175"/>
                <a:ext cx="3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989" name="Rectangle 11"/>
              <p:cNvSpPr>
                <a:spLocks noChangeArrowheads="1"/>
              </p:cNvSpPr>
              <p:nvPr/>
            </p:nvSpPr>
            <p:spPr bwMode="auto">
              <a:xfrm>
                <a:off x="2214" y="1001"/>
                <a:ext cx="35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</a:t>
                </a:r>
                <a:r>
                  <a:rPr lang="en-US" sz="1900" b="1">
                    <a:solidFill>
                      <a:srgbClr val="000000"/>
                    </a:solidFill>
                  </a:rPr>
                  <a:t> A</a:t>
                </a:r>
                <a:endParaRPr lang="en-US" sz="2800" b="1"/>
              </a:p>
            </p:txBody>
          </p:sp>
          <p:sp>
            <p:nvSpPr>
              <p:cNvPr id="990" name="Rectangle 12"/>
              <p:cNvSpPr>
                <a:spLocks noChangeArrowheads="1"/>
              </p:cNvSpPr>
              <p:nvPr/>
            </p:nvSpPr>
            <p:spPr bwMode="auto">
              <a:xfrm>
                <a:off x="2580" y="1001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991" name="Rectangle 13"/>
              <p:cNvSpPr>
                <a:spLocks noChangeArrowheads="1"/>
              </p:cNvSpPr>
              <p:nvPr/>
            </p:nvSpPr>
            <p:spPr bwMode="auto">
              <a:xfrm>
                <a:off x="2214" y="1173"/>
                <a:ext cx="20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AT</a:t>
                </a:r>
                <a:endParaRPr lang="en-US" sz="2800" b="1"/>
              </a:p>
            </p:txBody>
          </p:sp>
          <p:sp>
            <p:nvSpPr>
              <p:cNvPr id="992" name="Rectangle 14"/>
              <p:cNvSpPr>
                <a:spLocks noChangeArrowheads="1"/>
              </p:cNvSpPr>
              <p:nvPr/>
            </p:nvSpPr>
            <p:spPr bwMode="auto">
              <a:xfrm>
                <a:off x="2414" y="117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993" name="Rectangle 15"/>
              <p:cNvSpPr>
                <a:spLocks noChangeArrowheads="1"/>
              </p:cNvSpPr>
              <p:nvPr/>
            </p:nvSpPr>
            <p:spPr bwMode="auto">
              <a:xfrm>
                <a:off x="2713" y="1001"/>
                <a:ext cx="35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</a:t>
                </a:r>
                <a:r>
                  <a:rPr lang="en-US" sz="1900" b="1">
                    <a:solidFill>
                      <a:srgbClr val="000000"/>
                    </a:solidFill>
                  </a:rPr>
                  <a:t> B</a:t>
                </a:r>
                <a:endParaRPr lang="en-US" sz="2800" b="1"/>
              </a:p>
            </p:txBody>
          </p:sp>
          <p:sp>
            <p:nvSpPr>
              <p:cNvPr id="994" name="Rectangle 16"/>
              <p:cNvSpPr>
                <a:spLocks noChangeArrowheads="1"/>
              </p:cNvSpPr>
              <p:nvPr/>
            </p:nvSpPr>
            <p:spPr bwMode="auto">
              <a:xfrm>
                <a:off x="3078" y="1001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995" name="Rectangle 17"/>
              <p:cNvSpPr>
                <a:spLocks noChangeArrowheads="1"/>
              </p:cNvSpPr>
              <p:nvPr/>
            </p:nvSpPr>
            <p:spPr bwMode="auto">
              <a:xfrm>
                <a:off x="3195" y="1001"/>
                <a:ext cx="337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</a:t>
                </a:r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r>
                  <a:rPr lang="el-GR" sz="1900" b="1">
                    <a:solidFill>
                      <a:srgbClr val="000000"/>
                    </a:solidFill>
                  </a:rPr>
                  <a:t>Γ</a:t>
                </a:r>
                <a:endParaRPr lang="en-US" sz="2800" b="1"/>
              </a:p>
            </p:txBody>
          </p:sp>
          <p:sp>
            <p:nvSpPr>
              <p:cNvPr id="996" name="Rectangle 18"/>
              <p:cNvSpPr>
                <a:spLocks noChangeArrowheads="1"/>
              </p:cNvSpPr>
              <p:nvPr/>
            </p:nvSpPr>
            <p:spPr bwMode="auto">
              <a:xfrm>
                <a:off x="3560" y="1001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997" name="Rectangle 19"/>
              <p:cNvSpPr>
                <a:spLocks noChangeArrowheads="1"/>
              </p:cNvSpPr>
              <p:nvPr/>
            </p:nvSpPr>
            <p:spPr bwMode="auto">
              <a:xfrm>
                <a:off x="3725" y="1001"/>
                <a:ext cx="35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</a:t>
                </a:r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r>
                  <a:rPr lang="el-GR" sz="1900" b="1">
                    <a:solidFill>
                      <a:srgbClr val="000000"/>
                    </a:solidFill>
                  </a:rPr>
                  <a:t>Δ</a:t>
                </a:r>
                <a:endParaRPr lang="en-US" sz="2800" b="1"/>
              </a:p>
            </p:txBody>
          </p:sp>
          <p:sp>
            <p:nvSpPr>
              <p:cNvPr id="998" name="Rectangle 20"/>
              <p:cNvSpPr>
                <a:spLocks noChangeArrowheads="1"/>
              </p:cNvSpPr>
              <p:nvPr/>
            </p:nvSpPr>
            <p:spPr bwMode="auto">
              <a:xfrm>
                <a:off x="4091" y="1001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999" name="Rectangle 21"/>
              <p:cNvSpPr>
                <a:spLocks noChangeArrowheads="1"/>
              </p:cNvSpPr>
              <p:nvPr/>
            </p:nvSpPr>
            <p:spPr bwMode="auto">
              <a:xfrm>
                <a:off x="4208" y="1001"/>
                <a:ext cx="347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</a:t>
                </a:r>
                <a:r>
                  <a:rPr lang="en-US" sz="1900" b="1">
                    <a:solidFill>
                      <a:srgbClr val="000000"/>
                    </a:solidFill>
                  </a:rPr>
                  <a:t> E</a:t>
                </a:r>
                <a:endParaRPr lang="en-US" sz="2800" b="1"/>
              </a:p>
            </p:txBody>
          </p:sp>
          <p:sp>
            <p:nvSpPr>
              <p:cNvPr id="1000" name="Rectangle 22"/>
              <p:cNvSpPr>
                <a:spLocks noChangeArrowheads="1"/>
              </p:cNvSpPr>
              <p:nvPr/>
            </p:nvSpPr>
            <p:spPr bwMode="auto">
              <a:xfrm>
                <a:off x="4565" y="1001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01" name="Rectangle 23"/>
              <p:cNvSpPr>
                <a:spLocks noChangeArrowheads="1"/>
              </p:cNvSpPr>
              <p:nvPr/>
            </p:nvSpPr>
            <p:spPr bwMode="auto">
              <a:xfrm>
                <a:off x="4690" y="1001"/>
                <a:ext cx="33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</a:t>
                </a:r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r>
                  <a:rPr lang="el-GR" sz="1900" b="1">
                    <a:solidFill>
                      <a:srgbClr val="000000"/>
                    </a:solidFill>
                  </a:rPr>
                  <a:t>Ζ</a:t>
                </a:r>
                <a:endParaRPr lang="en-US" sz="2800" b="1"/>
              </a:p>
            </p:txBody>
          </p:sp>
          <p:sp>
            <p:nvSpPr>
              <p:cNvPr id="1002" name="Rectangle 24"/>
              <p:cNvSpPr>
                <a:spLocks noChangeArrowheads="1"/>
              </p:cNvSpPr>
              <p:nvPr/>
            </p:nvSpPr>
            <p:spPr bwMode="auto">
              <a:xfrm>
                <a:off x="5039" y="1001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03" name="Rectangle 25"/>
              <p:cNvSpPr>
                <a:spLocks noChangeArrowheads="1"/>
              </p:cNvSpPr>
              <p:nvPr/>
            </p:nvSpPr>
            <p:spPr bwMode="auto">
              <a:xfrm>
                <a:off x="5173" y="999"/>
                <a:ext cx="39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400" b="1">
                    <a:solidFill>
                      <a:srgbClr val="000000"/>
                    </a:solidFill>
                  </a:rPr>
                  <a:t>Σύνολο</a:t>
                </a:r>
                <a:endParaRPr lang="en-US" sz="2800" b="1"/>
              </a:p>
            </p:txBody>
          </p:sp>
          <p:sp>
            <p:nvSpPr>
              <p:cNvPr id="1004" name="Rectangle 26"/>
              <p:cNvSpPr>
                <a:spLocks noChangeArrowheads="1"/>
              </p:cNvSpPr>
              <p:nvPr/>
            </p:nvSpPr>
            <p:spPr bwMode="auto">
              <a:xfrm>
                <a:off x="5566" y="999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05" name="Rectangle 27"/>
              <p:cNvSpPr>
                <a:spLocks noChangeArrowheads="1"/>
              </p:cNvSpPr>
              <p:nvPr/>
            </p:nvSpPr>
            <p:spPr bwMode="auto">
              <a:xfrm>
                <a:off x="5173" y="1124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06" name="Rectangle 28"/>
              <p:cNvSpPr>
                <a:spLocks noChangeArrowheads="1"/>
              </p:cNvSpPr>
              <p:nvPr/>
            </p:nvSpPr>
            <p:spPr bwMode="auto">
              <a:xfrm>
                <a:off x="5173" y="1249"/>
                <a:ext cx="14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 b="1">
                    <a:solidFill>
                      <a:srgbClr val="000000"/>
                    </a:solidFill>
                  </a:rPr>
                  <a:t>Dc</a:t>
                </a:r>
                <a:endParaRPr lang="en-US" sz="2800" b="1"/>
              </a:p>
            </p:txBody>
          </p:sp>
          <p:sp>
            <p:nvSpPr>
              <p:cNvPr id="1007" name="Rectangle 29"/>
              <p:cNvSpPr>
                <a:spLocks noChangeArrowheads="1"/>
              </p:cNvSpPr>
              <p:nvPr/>
            </p:nvSpPr>
            <p:spPr bwMode="auto">
              <a:xfrm>
                <a:off x="5330" y="1249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08" name="Rectangle 30"/>
              <p:cNvSpPr>
                <a:spLocks noChangeArrowheads="1"/>
              </p:cNvSpPr>
              <p:nvPr/>
            </p:nvSpPr>
            <p:spPr bwMode="auto">
              <a:xfrm>
                <a:off x="1330" y="984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9" name="Line 31"/>
              <p:cNvSpPr>
                <a:spLocks noChangeShapeType="1"/>
              </p:cNvSpPr>
              <p:nvPr/>
            </p:nvSpPr>
            <p:spPr bwMode="auto">
              <a:xfrm>
                <a:off x="1330" y="984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0" name="Rectangle 32"/>
              <p:cNvSpPr>
                <a:spLocks noChangeArrowheads="1"/>
              </p:cNvSpPr>
              <p:nvPr/>
            </p:nvSpPr>
            <p:spPr bwMode="auto">
              <a:xfrm>
                <a:off x="1330" y="98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1" name="Line 33"/>
              <p:cNvSpPr>
                <a:spLocks noChangeShapeType="1"/>
              </p:cNvSpPr>
              <p:nvPr/>
            </p:nvSpPr>
            <p:spPr bwMode="auto">
              <a:xfrm>
                <a:off x="1330" y="98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2" name="Line 34"/>
              <p:cNvSpPr>
                <a:spLocks noChangeShapeType="1"/>
              </p:cNvSpPr>
              <p:nvPr/>
            </p:nvSpPr>
            <p:spPr bwMode="auto">
              <a:xfrm>
                <a:off x="1330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3" name="Rectangle 35"/>
              <p:cNvSpPr>
                <a:spLocks noChangeArrowheads="1"/>
              </p:cNvSpPr>
              <p:nvPr/>
            </p:nvSpPr>
            <p:spPr bwMode="auto">
              <a:xfrm>
                <a:off x="1345" y="984"/>
                <a:ext cx="82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4" name="Line 36"/>
              <p:cNvSpPr>
                <a:spLocks noChangeShapeType="1"/>
              </p:cNvSpPr>
              <p:nvPr/>
            </p:nvSpPr>
            <p:spPr bwMode="auto">
              <a:xfrm>
                <a:off x="1345" y="984"/>
                <a:ext cx="8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5" name="Rectangle 37"/>
              <p:cNvSpPr>
                <a:spLocks noChangeArrowheads="1"/>
              </p:cNvSpPr>
              <p:nvPr/>
            </p:nvSpPr>
            <p:spPr bwMode="auto">
              <a:xfrm>
                <a:off x="2170" y="999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6" name="Line 38"/>
              <p:cNvSpPr>
                <a:spLocks noChangeShapeType="1"/>
              </p:cNvSpPr>
              <p:nvPr/>
            </p:nvSpPr>
            <p:spPr bwMode="auto">
              <a:xfrm>
                <a:off x="2170" y="99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7" name="Rectangle 39"/>
              <p:cNvSpPr>
                <a:spLocks noChangeArrowheads="1"/>
              </p:cNvSpPr>
              <p:nvPr/>
            </p:nvSpPr>
            <p:spPr bwMode="auto">
              <a:xfrm>
                <a:off x="2170" y="98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8" name="Line 40"/>
              <p:cNvSpPr>
                <a:spLocks noChangeShapeType="1"/>
              </p:cNvSpPr>
              <p:nvPr/>
            </p:nvSpPr>
            <p:spPr bwMode="auto">
              <a:xfrm>
                <a:off x="2170" y="98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19" name="Line 41"/>
              <p:cNvSpPr>
                <a:spLocks noChangeShapeType="1"/>
              </p:cNvSpPr>
              <p:nvPr/>
            </p:nvSpPr>
            <p:spPr bwMode="auto">
              <a:xfrm>
                <a:off x="2170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0" name="Rectangle 42"/>
              <p:cNvSpPr>
                <a:spLocks noChangeArrowheads="1"/>
              </p:cNvSpPr>
              <p:nvPr/>
            </p:nvSpPr>
            <p:spPr bwMode="auto">
              <a:xfrm>
                <a:off x="2185" y="984"/>
                <a:ext cx="48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1" name="Line 43"/>
              <p:cNvSpPr>
                <a:spLocks noChangeShapeType="1"/>
              </p:cNvSpPr>
              <p:nvPr/>
            </p:nvSpPr>
            <p:spPr bwMode="auto">
              <a:xfrm>
                <a:off x="2185" y="984"/>
                <a:ext cx="4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2" name="Rectangle 44"/>
              <p:cNvSpPr>
                <a:spLocks noChangeArrowheads="1"/>
              </p:cNvSpPr>
              <p:nvPr/>
            </p:nvSpPr>
            <p:spPr bwMode="auto">
              <a:xfrm>
                <a:off x="2669" y="999"/>
                <a:ext cx="1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3" name="Line 45"/>
              <p:cNvSpPr>
                <a:spLocks noChangeShapeType="1"/>
              </p:cNvSpPr>
              <p:nvPr/>
            </p:nvSpPr>
            <p:spPr bwMode="auto">
              <a:xfrm>
                <a:off x="2669" y="999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4" name="Rectangle 46"/>
              <p:cNvSpPr>
                <a:spLocks noChangeArrowheads="1"/>
              </p:cNvSpPr>
              <p:nvPr/>
            </p:nvSpPr>
            <p:spPr bwMode="auto">
              <a:xfrm>
                <a:off x="2669" y="984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5" name="Line 47"/>
              <p:cNvSpPr>
                <a:spLocks noChangeShapeType="1"/>
              </p:cNvSpPr>
              <p:nvPr/>
            </p:nvSpPr>
            <p:spPr bwMode="auto">
              <a:xfrm>
                <a:off x="2669" y="98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6" name="Line 48"/>
              <p:cNvSpPr>
                <a:spLocks noChangeShapeType="1"/>
              </p:cNvSpPr>
              <p:nvPr/>
            </p:nvSpPr>
            <p:spPr bwMode="auto">
              <a:xfrm>
                <a:off x="2669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7" name="Rectangle 49"/>
              <p:cNvSpPr>
                <a:spLocks noChangeArrowheads="1"/>
              </p:cNvSpPr>
              <p:nvPr/>
            </p:nvSpPr>
            <p:spPr bwMode="auto">
              <a:xfrm>
                <a:off x="2683" y="984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8" name="Line 50"/>
              <p:cNvSpPr>
                <a:spLocks noChangeShapeType="1"/>
              </p:cNvSpPr>
              <p:nvPr/>
            </p:nvSpPr>
            <p:spPr bwMode="auto">
              <a:xfrm>
                <a:off x="2683" y="984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9" name="Rectangle 51"/>
              <p:cNvSpPr>
                <a:spLocks noChangeArrowheads="1"/>
              </p:cNvSpPr>
              <p:nvPr/>
            </p:nvSpPr>
            <p:spPr bwMode="auto">
              <a:xfrm>
                <a:off x="3151" y="999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0" name="Line 52"/>
              <p:cNvSpPr>
                <a:spLocks noChangeShapeType="1"/>
              </p:cNvSpPr>
              <p:nvPr/>
            </p:nvSpPr>
            <p:spPr bwMode="auto">
              <a:xfrm>
                <a:off x="3151" y="99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1" name="Rectangle 53"/>
              <p:cNvSpPr>
                <a:spLocks noChangeArrowheads="1"/>
              </p:cNvSpPr>
              <p:nvPr/>
            </p:nvSpPr>
            <p:spPr bwMode="auto">
              <a:xfrm>
                <a:off x="3151" y="98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2" name="Line 54"/>
              <p:cNvSpPr>
                <a:spLocks noChangeShapeType="1"/>
              </p:cNvSpPr>
              <p:nvPr/>
            </p:nvSpPr>
            <p:spPr bwMode="auto">
              <a:xfrm>
                <a:off x="3151" y="98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3" name="Line 55"/>
              <p:cNvSpPr>
                <a:spLocks noChangeShapeType="1"/>
              </p:cNvSpPr>
              <p:nvPr/>
            </p:nvSpPr>
            <p:spPr bwMode="auto">
              <a:xfrm>
                <a:off x="3151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" name="Rectangle 56"/>
              <p:cNvSpPr>
                <a:spLocks noChangeArrowheads="1"/>
              </p:cNvSpPr>
              <p:nvPr/>
            </p:nvSpPr>
            <p:spPr bwMode="auto">
              <a:xfrm>
                <a:off x="3166" y="984"/>
                <a:ext cx="5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5" name="Line 57"/>
              <p:cNvSpPr>
                <a:spLocks noChangeShapeType="1"/>
              </p:cNvSpPr>
              <p:nvPr/>
            </p:nvSpPr>
            <p:spPr bwMode="auto">
              <a:xfrm>
                <a:off x="3166" y="984"/>
                <a:ext cx="5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6" name="Rectangle 58"/>
              <p:cNvSpPr>
                <a:spLocks noChangeArrowheads="1"/>
              </p:cNvSpPr>
              <p:nvPr/>
            </p:nvSpPr>
            <p:spPr bwMode="auto">
              <a:xfrm>
                <a:off x="3681" y="999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7" name="Line 59"/>
              <p:cNvSpPr>
                <a:spLocks noChangeShapeType="1"/>
              </p:cNvSpPr>
              <p:nvPr/>
            </p:nvSpPr>
            <p:spPr bwMode="auto">
              <a:xfrm>
                <a:off x="3681" y="99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8" name="Rectangle 60"/>
              <p:cNvSpPr>
                <a:spLocks noChangeArrowheads="1"/>
              </p:cNvSpPr>
              <p:nvPr/>
            </p:nvSpPr>
            <p:spPr bwMode="auto">
              <a:xfrm>
                <a:off x="3681" y="98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9" name="Line 61"/>
              <p:cNvSpPr>
                <a:spLocks noChangeShapeType="1"/>
              </p:cNvSpPr>
              <p:nvPr/>
            </p:nvSpPr>
            <p:spPr bwMode="auto">
              <a:xfrm>
                <a:off x="3681" y="98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0" name="Line 62"/>
              <p:cNvSpPr>
                <a:spLocks noChangeShapeType="1"/>
              </p:cNvSpPr>
              <p:nvPr/>
            </p:nvSpPr>
            <p:spPr bwMode="auto">
              <a:xfrm>
                <a:off x="3681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1" name="Rectangle 63"/>
              <p:cNvSpPr>
                <a:spLocks noChangeArrowheads="1"/>
              </p:cNvSpPr>
              <p:nvPr/>
            </p:nvSpPr>
            <p:spPr bwMode="auto">
              <a:xfrm>
                <a:off x="3696" y="984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2" name="Line 64"/>
              <p:cNvSpPr>
                <a:spLocks noChangeShapeType="1"/>
              </p:cNvSpPr>
              <p:nvPr/>
            </p:nvSpPr>
            <p:spPr bwMode="auto">
              <a:xfrm>
                <a:off x="3696" y="984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3" name="Rectangle 65"/>
              <p:cNvSpPr>
                <a:spLocks noChangeArrowheads="1"/>
              </p:cNvSpPr>
              <p:nvPr/>
            </p:nvSpPr>
            <p:spPr bwMode="auto">
              <a:xfrm>
                <a:off x="4164" y="999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4" name="Line 66"/>
              <p:cNvSpPr>
                <a:spLocks noChangeShapeType="1"/>
              </p:cNvSpPr>
              <p:nvPr/>
            </p:nvSpPr>
            <p:spPr bwMode="auto">
              <a:xfrm>
                <a:off x="4164" y="99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5" name="Rectangle 67"/>
              <p:cNvSpPr>
                <a:spLocks noChangeArrowheads="1"/>
              </p:cNvSpPr>
              <p:nvPr/>
            </p:nvSpPr>
            <p:spPr bwMode="auto">
              <a:xfrm>
                <a:off x="4164" y="98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6" name="Line 68"/>
              <p:cNvSpPr>
                <a:spLocks noChangeShapeType="1"/>
              </p:cNvSpPr>
              <p:nvPr/>
            </p:nvSpPr>
            <p:spPr bwMode="auto">
              <a:xfrm>
                <a:off x="4164" y="98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7" name="Line 69"/>
              <p:cNvSpPr>
                <a:spLocks noChangeShapeType="1"/>
              </p:cNvSpPr>
              <p:nvPr/>
            </p:nvSpPr>
            <p:spPr bwMode="auto">
              <a:xfrm>
                <a:off x="4164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8" name="Rectangle 70"/>
              <p:cNvSpPr>
                <a:spLocks noChangeArrowheads="1"/>
              </p:cNvSpPr>
              <p:nvPr/>
            </p:nvSpPr>
            <p:spPr bwMode="auto">
              <a:xfrm>
                <a:off x="4179" y="984"/>
                <a:ext cx="467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9" name="Line 71"/>
              <p:cNvSpPr>
                <a:spLocks noChangeShapeType="1"/>
              </p:cNvSpPr>
              <p:nvPr/>
            </p:nvSpPr>
            <p:spPr bwMode="auto">
              <a:xfrm>
                <a:off x="4179" y="984"/>
                <a:ext cx="4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0" name="Rectangle 72"/>
              <p:cNvSpPr>
                <a:spLocks noChangeArrowheads="1"/>
              </p:cNvSpPr>
              <p:nvPr/>
            </p:nvSpPr>
            <p:spPr bwMode="auto">
              <a:xfrm>
                <a:off x="4646" y="999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1" name="Line 73"/>
              <p:cNvSpPr>
                <a:spLocks noChangeShapeType="1"/>
              </p:cNvSpPr>
              <p:nvPr/>
            </p:nvSpPr>
            <p:spPr bwMode="auto">
              <a:xfrm>
                <a:off x="4646" y="99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2" name="Rectangle 74"/>
              <p:cNvSpPr>
                <a:spLocks noChangeArrowheads="1"/>
              </p:cNvSpPr>
              <p:nvPr/>
            </p:nvSpPr>
            <p:spPr bwMode="auto">
              <a:xfrm>
                <a:off x="4646" y="98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3" name="Line 75"/>
              <p:cNvSpPr>
                <a:spLocks noChangeShapeType="1"/>
              </p:cNvSpPr>
              <p:nvPr/>
            </p:nvSpPr>
            <p:spPr bwMode="auto">
              <a:xfrm>
                <a:off x="4646" y="98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4" name="Line 76"/>
              <p:cNvSpPr>
                <a:spLocks noChangeShapeType="1"/>
              </p:cNvSpPr>
              <p:nvPr/>
            </p:nvSpPr>
            <p:spPr bwMode="auto">
              <a:xfrm>
                <a:off x="4646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5" name="Rectangle 77"/>
              <p:cNvSpPr>
                <a:spLocks noChangeArrowheads="1"/>
              </p:cNvSpPr>
              <p:nvPr/>
            </p:nvSpPr>
            <p:spPr bwMode="auto">
              <a:xfrm>
                <a:off x="4661" y="984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6" name="Line 78"/>
              <p:cNvSpPr>
                <a:spLocks noChangeShapeType="1"/>
              </p:cNvSpPr>
              <p:nvPr/>
            </p:nvSpPr>
            <p:spPr bwMode="auto">
              <a:xfrm>
                <a:off x="4661" y="984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7" name="Rectangle 79"/>
              <p:cNvSpPr>
                <a:spLocks noChangeArrowheads="1"/>
              </p:cNvSpPr>
              <p:nvPr/>
            </p:nvSpPr>
            <p:spPr bwMode="auto">
              <a:xfrm>
                <a:off x="5129" y="999"/>
                <a:ext cx="1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8" name="Line 80"/>
              <p:cNvSpPr>
                <a:spLocks noChangeShapeType="1"/>
              </p:cNvSpPr>
              <p:nvPr/>
            </p:nvSpPr>
            <p:spPr bwMode="auto">
              <a:xfrm>
                <a:off x="5129" y="999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9" name="Rectangle 81"/>
              <p:cNvSpPr>
                <a:spLocks noChangeArrowheads="1"/>
              </p:cNvSpPr>
              <p:nvPr/>
            </p:nvSpPr>
            <p:spPr bwMode="auto">
              <a:xfrm>
                <a:off x="5129" y="984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0" name="Line 82"/>
              <p:cNvSpPr>
                <a:spLocks noChangeShapeType="1"/>
              </p:cNvSpPr>
              <p:nvPr/>
            </p:nvSpPr>
            <p:spPr bwMode="auto">
              <a:xfrm>
                <a:off x="5129" y="98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1" name="Line 83"/>
              <p:cNvSpPr>
                <a:spLocks noChangeShapeType="1"/>
              </p:cNvSpPr>
              <p:nvPr/>
            </p:nvSpPr>
            <p:spPr bwMode="auto">
              <a:xfrm>
                <a:off x="5129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2" name="Rectangle 84"/>
              <p:cNvSpPr>
                <a:spLocks noChangeArrowheads="1"/>
              </p:cNvSpPr>
              <p:nvPr/>
            </p:nvSpPr>
            <p:spPr bwMode="auto">
              <a:xfrm>
                <a:off x="5143" y="984"/>
                <a:ext cx="517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3" name="Line 85"/>
              <p:cNvSpPr>
                <a:spLocks noChangeShapeType="1"/>
              </p:cNvSpPr>
              <p:nvPr/>
            </p:nvSpPr>
            <p:spPr bwMode="auto">
              <a:xfrm>
                <a:off x="5143" y="984"/>
                <a:ext cx="5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4" name="Rectangle 86"/>
              <p:cNvSpPr>
                <a:spLocks noChangeArrowheads="1"/>
              </p:cNvSpPr>
              <p:nvPr/>
            </p:nvSpPr>
            <p:spPr bwMode="auto">
              <a:xfrm>
                <a:off x="5660" y="984"/>
                <a:ext cx="1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5" name="Line 87"/>
              <p:cNvSpPr>
                <a:spLocks noChangeShapeType="1"/>
              </p:cNvSpPr>
              <p:nvPr/>
            </p:nvSpPr>
            <p:spPr bwMode="auto">
              <a:xfrm>
                <a:off x="5660" y="984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6" name="Rectangle 88"/>
              <p:cNvSpPr>
                <a:spLocks noChangeArrowheads="1"/>
              </p:cNvSpPr>
              <p:nvPr/>
            </p:nvSpPr>
            <p:spPr bwMode="auto">
              <a:xfrm>
                <a:off x="5660" y="984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7" name="Line 89"/>
              <p:cNvSpPr>
                <a:spLocks noChangeShapeType="1"/>
              </p:cNvSpPr>
              <p:nvPr/>
            </p:nvSpPr>
            <p:spPr bwMode="auto">
              <a:xfrm>
                <a:off x="5660" y="98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8" name="Line 90"/>
              <p:cNvSpPr>
                <a:spLocks noChangeShapeType="1"/>
              </p:cNvSpPr>
              <p:nvPr/>
            </p:nvSpPr>
            <p:spPr bwMode="auto">
              <a:xfrm>
                <a:off x="5660" y="9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9" name="Rectangle 91"/>
              <p:cNvSpPr>
                <a:spLocks noChangeArrowheads="1"/>
              </p:cNvSpPr>
              <p:nvPr/>
            </p:nvSpPr>
            <p:spPr bwMode="auto">
              <a:xfrm>
                <a:off x="1330" y="1000"/>
                <a:ext cx="15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0" name="Line 92"/>
              <p:cNvSpPr>
                <a:spLocks noChangeShapeType="1"/>
              </p:cNvSpPr>
              <p:nvPr/>
            </p:nvSpPr>
            <p:spPr bwMode="auto">
              <a:xfrm>
                <a:off x="1330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1" name="Rectangle 93"/>
              <p:cNvSpPr>
                <a:spLocks noChangeArrowheads="1"/>
              </p:cNvSpPr>
              <p:nvPr/>
            </p:nvSpPr>
            <p:spPr bwMode="auto">
              <a:xfrm>
                <a:off x="2170" y="1000"/>
                <a:ext cx="15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2" name="Line 94"/>
              <p:cNvSpPr>
                <a:spLocks noChangeShapeType="1"/>
              </p:cNvSpPr>
              <p:nvPr/>
            </p:nvSpPr>
            <p:spPr bwMode="auto">
              <a:xfrm>
                <a:off x="2170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3" name="Rectangle 95"/>
              <p:cNvSpPr>
                <a:spLocks noChangeArrowheads="1"/>
              </p:cNvSpPr>
              <p:nvPr/>
            </p:nvSpPr>
            <p:spPr bwMode="auto">
              <a:xfrm>
                <a:off x="2669" y="1000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4" name="Line 96"/>
              <p:cNvSpPr>
                <a:spLocks noChangeShapeType="1"/>
              </p:cNvSpPr>
              <p:nvPr/>
            </p:nvSpPr>
            <p:spPr bwMode="auto">
              <a:xfrm>
                <a:off x="2669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5" name="Rectangle 97"/>
              <p:cNvSpPr>
                <a:spLocks noChangeArrowheads="1"/>
              </p:cNvSpPr>
              <p:nvPr/>
            </p:nvSpPr>
            <p:spPr bwMode="auto">
              <a:xfrm>
                <a:off x="3151" y="1000"/>
                <a:ext cx="15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6" name="Line 98"/>
              <p:cNvSpPr>
                <a:spLocks noChangeShapeType="1"/>
              </p:cNvSpPr>
              <p:nvPr/>
            </p:nvSpPr>
            <p:spPr bwMode="auto">
              <a:xfrm>
                <a:off x="3151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7" name="Rectangle 99"/>
              <p:cNvSpPr>
                <a:spLocks noChangeArrowheads="1"/>
              </p:cNvSpPr>
              <p:nvPr/>
            </p:nvSpPr>
            <p:spPr bwMode="auto">
              <a:xfrm>
                <a:off x="3681" y="1000"/>
                <a:ext cx="15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8" name="Line 100"/>
              <p:cNvSpPr>
                <a:spLocks noChangeShapeType="1"/>
              </p:cNvSpPr>
              <p:nvPr/>
            </p:nvSpPr>
            <p:spPr bwMode="auto">
              <a:xfrm>
                <a:off x="3681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79" name="Rectangle 101"/>
              <p:cNvSpPr>
                <a:spLocks noChangeArrowheads="1"/>
              </p:cNvSpPr>
              <p:nvPr/>
            </p:nvSpPr>
            <p:spPr bwMode="auto">
              <a:xfrm>
                <a:off x="4164" y="1000"/>
                <a:ext cx="15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0" name="Line 102"/>
              <p:cNvSpPr>
                <a:spLocks noChangeShapeType="1"/>
              </p:cNvSpPr>
              <p:nvPr/>
            </p:nvSpPr>
            <p:spPr bwMode="auto">
              <a:xfrm>
                <a:off x="4164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1" name="Rectangle 103"/>
              <p:cNvSpPr>
                <a:spLocks noChangeArrowheads="1"/>
              </p:cNvSpPr>
              <p:nvPr/>
            </p:nvSpPr>
            <p:spPr bwMode="auto">
              <a:xfrm>
                <a:off x="4646" y="1000"/>
                <a:ext cx="15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2" name="Line 104"/>
              <p:cNvSpPr>
                <a:spLocks noChangeShapeType="1"/>
              </p:cNvSpPr>
              <p:nvPr/>
            </p:nvSpPr>
            <p:spPr bwMode="auto">
              <a:xfrm>
                <a:off x="4646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3" name="Rectangle 105"/>
              <p:cNvSpPr>
                <a:spLocks noChangeArrowheads="1"/>
              </p:cNvSpPr>
              <p:nvPr/>
            </p:nvSpPr>
            <p:spPr bwMode="auto">
              <a:xfrm>
                <a:off x="5129" y="1000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4" name="Line 106"/>
              <p:cNvSpPr>
                <a:spLocks noChangeShapeType="1"/>
              </p:cNvSpPr>
              <p:nvPr/>
            </p:nvSpPr>
            <p:spPr bwMode="auto">
              <a:xfrm>
                <a:off x="5129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5" name="Rectangle 107"/>
              <p:cNvSpPr>
                <a:spLocks noChangeArrowheads="1"/>
              </p:cNvSpPr>
              <p:nvPr/>
            </p:nvSpPr>
            <p:spPr bwMode="auto">
              <a:xfrm>
                <a:off x="5660" y="1000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6" name="Line 108"/>
              <p:cNvSpPr>
                <a:spLocks noChangeShapeType="1"/>
              </p:cNvSpPr>
              <p:nvPr/>
            </p:nvSpPr>
            <p:spPr bwMode="auto">
              <a:xfrm>
                <a:off x="5660" y="1000"/>
                <a:ext cx="1" cy="3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7" name="Rectangle 109"/>
              <p:cNvSpPr>
                <a:spLocks noChangeArrowheads="1"/>
              </p:cNvSpPr>
              <p:nvPr/>
            </p:nvSpPr>
            <p:spPr bwMode="auto">
              <a:xfrm>
                <a:off x="1374" y="1392"/>
                <a:ext cx="64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Προϊόν</a:t>
                </a:r>
                <a:r>
                  <a:rPr lang="en-US" sz="1900" b="1" dirty="0">
                    <a:solidFill>
                      <a:srgbClr val="000000"/>
                    </a:solidFill>
                  </a:rPr>
                  <a:t> 1</a:t>
                </a:r>
                <a:endParaRPr lang="en-US" sz="2800" b="1" dirty="0"/>
              </a:p>
            </p:txBody>
          </p:sp>
          <p:sp>
            <p:nvSpPr>
              <p:cNvPr id="1088" name="Rectangle 110"/>
              <p:cNvSpPr>
                <a:spLocks noChangeArrowheads="1"/>
              </p:cNvSpPr>
              <p:nvPr/>
            </p:nvSpPr>
            <p:spPr bwMode="auto">
              <a:xfrm>
                <a:off x="2064" y="139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89" name="Rectangle 111"/>
              <p:cNvSpPr>
                <a:spLocks noChangeArrowheads="1"/>
              </p:cNvSpPr>
              <p:nvPr/>
            </p:nvSpPr>
            <p:spPr bwMode="auto">
              <a:xfrm>
                <a:off x="2343" y="139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 dirty="0">
                    <a:solidFill>
                      <a:srgbClr val="000000"/>
                    </a:solidFill>
                  </a:rPr>
                  <a:t>20</a:t>
                </a:r>
                <a:endParaRPr lang="en-US" sz="2800" b="1" dirty="0"/>
              </a:p>
            </p:txBody>
          </p:sp>
          <p:sp>
            <p:nvSpPr>
              <p:cNvPr id="1090" name="Rectangle 112"/>
              <p:cNvSpPr>
                <a:spLocks noChangeArrowheads="1"/>
              </p:cNvSpPr>
              <p:nvPr/>
            </p:nvSpPr>
            <p:spPr bwMode="auto">
              <a:xfrm>
                <a:off x="2510" y="139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91" name="Rectangle 113"/>
              <p:cNvSpPr>
                <a:spLocks noChangeArrowheads="1"/>
              </p:cNvSpPr>
              <p:nvPr/>
            </p:nvSpPr>
            <p:spPr bwMode="auto">
              <a:xfrm>
                <a:off x="2834" y="139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15</a:t>
                </a:r>
                <a:endParaRPr lang="en-US" sz="2800" b="1"/>
              </a:p>
            </p:txBody>
          </p:sp>
          <p:sp>
            <p:nvSpPr>
              <p:cNvPr id="1092" name="Rectangle 114"/>
              <p:cNvSpPr>
                <a:spLocks noChangeArrowheads="1"/>
              </p:cNvSpPr>
              <p:nvPr/>
            </p:nvSpPr>
            <p:spPr bwMode="auto">
              <a:xfrm>
                <a:off x="3000" y="139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93" name="Rectangle 115"/>
              <p:cNvSpPr>
                <a:spLocks noChangeArrowheads="1"/>
              </p:cNvSpPr>
              <p:nvPr/>
            </p:nvSpPr>
            <p:spPr bwMode="auto">
              <a:xfrm>
                <a:off x="3341" y="139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35</a:t>
                </a:r>
                <a:endParaRPr lang="en-US" sz="2800" b="1"/>
              </a:p>
            </p:txBody>
          </p:sp>
          <p:sp>
            <p:nvSpPr>
              <p:cNvPr id="1094" name="Rectangle 116"/>
              <p:cNvSpPr>
                <a:spLocks noChangeArrowheads="1"/>
              </p:cNvSpPr>
              <p:nvPr/>
            </p:nvSpPr>
            <p:spPr bwMode="auto">
              <a:xfrm>
                <a:off x="3507" y="139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95" name="Rectangle 117"/>
              <p:cNvSpPr>
                <a:spLocks noChangeArrowheads="1"/>
              </p:cNvSpPr>
              <p:nvPr/>
            </p:nvSpPr>
            <p:spPr bwMode="auto">
              <a:xfrm>
                <a:off x="3846" y="139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10</a:t>
                </a:r>
                <a:endParaRPr lang="en-US" sz="2800" b="1"/>
              </a:p>
            </p:txBody>
          </p:sp>
          <p:sp>
            <p:nvSpPr>
              <p:cNvPr id="1096" name="Rectangle 118"/>
              <p:cNvSpPr>
                <a:spLocks noChangeArrowheads="1"/>
              </p:cNvSpPr>
              <p:nvPr/>
            </p:nvSpPr>
            <p:spPr bwMode="auto">
              <a:xfrm>
                <a:off x="4013" y="139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97" name="Rectangle 119"/>
              <p:cNvSpPr>
                <a:spLocks noChangeArrowheads="1"/>
              </p:cNvSpPr>
              <p:nvPr/>
            </p:nvSpPr>
            <p:spPr bwMode="auto">
              <a:xfrm>
                <a:off x="4412" y="139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098" name="Rectangle 120"/>
              <p:cNvSpPr>
                <a:spLocks noChangeArrowheads="1"/>
              </p:cNvSpPr>
              <p:nvPr/>
            </p:nvSpPr>
            <p:spPr bwMode="auto">
              <a:xfrm>
                <a:off x="4811" y="139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40</a:t>
                </a:r>
                <a:endParaRPr lang="en-US" sz="2800" b="1"/>
              </a:p>
            </p:txBody>
          </p:sp>
          <p:sp>
            <p:nvSpPr>
              <p:cNvPr id="1099" name="Rectangle 121"/>
              <p:cNvSpPr>
                <a:spLocks noChangeArrowheads="1"/>
              </p:cNvSpPr>
              <p:nvPr/>
            </p:nvSpPr>
            <p:spPr bwMode="auto">
              <a:xfrm>
                <a:off x="4978" y="139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00" name="Rectangle 122"/>
              <p:cNvSpPr>
                <a:spLocks noChangeArrowheads="1"/>
              </p:cNvSpPr>
              <p:nvPr/>
            </p:nvSpPr>
            <p:spPr bwMode="auto">
              <a:xfrm>
                <a:off x="5318" y="139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12</a:t>
                </a:r>
                <a:endParaRPr lang="en-US" sz="2800" b="1"/>
              </a:p>
            </p:txBody>
          </p:sp>
          <p:sp>
            <p:nvSpPr>
              <p:cNvPr id="1101" name="Rectangle 123"/>
              <p:cNvSpPr>
                <a:spLocks noChangeArrowheads="1"/>
              </p:cNvSpPr>
              <p:nvPr/>
            </p:nvSpPr>
            <p:spPr bwMode="auto">
              <a:xfrm>
                <a:off x="5485" y="139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02" name="Rectangle 124"/>
              <p:cNvSpPr>
                <a:spLocks noChangeArrowheads="1"/>
              </p:cNvSpPr>
              <p:nvPr/>
            </p:nvSpPr>
            <p:spPr bwMode="auto">
              <a:xfrm>
                <a:off x="1330" y="137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03" name="Line 125"/>
              <p:cNvSpPr>
                <a:spLocks noChangeShapeType="1"/>
              </p:cNvSpPr>
              <p:nvPr/>
            </p:nvSpPr>
            <p:spPr bwMode="auto">
              <a:xfrm>
                <a:off x="1330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04" name="Rectangle 126"/>
              <p:cNvSpPr>
                <a:spLocks noChangeArrowheads="1"/>
              </p:cNvSpPr>
              <p:nvPr/>
            </p:nvSpPr>
            <p:spPr bwMode="auto">
              <a:xfrm>
                <a:off x="1345" y="1375"/>
                <a:ext cx="82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05" name="Line 127"/>
              <p:cNvSpPr>
                <a:spLocks noChangeShapeType="1"/>
              </p:cNvSpPr>
              <p:nvPr/>
            </p:nvSpPr>
            <p:spPr bwMode="auto">
              <a:xfrm>
                <a:off x="1345" y="1375"/>
                <a:ext cx="8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06" name="Rectangle 128"/>
              <p:cNvSpPr>
                <a:spLocks noChangeArrowheads="1"/>
              </p:cNvSpPr>
              <p:nvPr/>
            </p:nvSpPr>
            <p:spPr bwMode="auto">
              <a:xfrm>
                <a:off x="2170" y="137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07" name="Line 129"/>
              <p:cNvSpPr>
                <a:spLocks noChangeShapeType="1"/>
              </p:cNvSpPr>
              <p:nvPr/>
            </p:nvSpPr>
            <p:spPr bwMode="auto">
              <a:xfrm>
                <a:off x="2170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08" name="Rectangle 130"/>
              <p:cNvSpPr>
                <a:spLocks noChangeArrowheads="1"/>
              </p:cNvSpPr>
              <p:nvPr/>
            </p:nvSpPr>
            <p:spPr bwMode="auto">
              <a:xfrm>
                <a:off x="2185" y="1375"/>
                <a:ext cx="48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09" name="Line 131"/>
              <p:cNvSpPr>
                <a:spLocks noChangeShapeType="1"/>
              </p:cNvSpPr>
              <p:nvPr/>
            </p:nvSpPr>
            <p:spPr bwMode="auto">
              <a:xfrm>
                <a:off x="2185" y="1375"/>
                <a:ext cx="4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0" name="Rectangle 132"/>
              <p:cNvSpPr>
                <a:spLocks noChangeArrowheads="1"/>
              </p:cNvSpPr>
              <p:nvPr/>
            </p:nvSpPr>
            <p:spPr bwMode="auto">
              <a:xfrm>
                <a:off x="2669" y="1375"/>
                <a:ext cx="1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1" name="Line 133"/>
              <p:cNvSpPr>
                <a:spLocks noChangeShapeType="1"/>
              </p:cNvSpPr>
              <p:nvPr/>
            </p:nvSpPr>
            <p:spPr bwMode="auto">
              <a:xfrm>
                <a:off x="2669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2" name="Rectangle 134"/>
              <p:cNvSpPr>
                <a:spLocks noChangeArrowheads="1"/>
              </p:cNvSpPr>
              <p:nvPr/>
            </p:nvSpPr>
            <p:spPr bwMode="auto">
              <a:xfrm>
                <a:off x="2683" y="1375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3" name="Line 135"/>
              <p:cNvSpPr>
                <a:spLocks noChangeShapeType="1"/>
              </p:cNvSpPr>
              <p:nvPr/>
            </p:nvSpPr>
            <p:spPr bwMode="auto">
              <a:xfrm>
                <a:off x="2683" y="1375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4" name="Rectangle 136"/>
              <p:cNvSpPr>
                <a:spLocks noChangeArrowheads="1"/>
              </p:cNvSpPr>
              <p:nvPr/>
            </p:nvSpPr>
            <p:spPr bwMode="auto">
              <a:xfrm>
                <a:off x="3151" y="137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5" name="Line 137"/>
              <p:cNvSpPr>
                <a:spLocks noChangeShapeType="1"/>
              </p:cNvSpPr>
              <p:nvPr/>
            </p:nvSpPr>
            <p:spPr bwMode="auto">
              <a:xfrm>
                <a:off x="3151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6" name="Rectangle 138"/>
              <p:cNvSpPr>
                <a:spLocks noChangeArrowheads="1"/>
              </p:cNvSpPr>
              <p:nvPr/>
            </p:nvSpPr>
            <p:spPr bwMode="auto">
              <a:xfrm>
                <a:off x="3166" y="1375"/>
                <a:ext cx="5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7" name="Line 139"/>
              <p:cNvSpPr>
                <a:spLocks noChangeShapeType="1"/>
              </p:cNvSpPr>
              <p:nvPr/>
            </p:nvSpPr>
            <p:spPr bwMode="auto">
              <a:xfrm>
                <a:off x="3166" y="1375"/>
                <a:ext cx="5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8" name="Rectangle 140"/>
              <p:cNvSpPr>
                <a:spLocks noChangeArrowheads="1"/>
              </p:cNvSpPr>
              <p:nvPr/>
            </p:nvSpPr>
            <p:spPr bwMode="auto">
              <a:xfrm>
                <a:off x="3681" y="137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19" name="Line 141"/>
              <p:cNvSpPr>
                <a:spLocks noChangeShapeType="1"/>
              </p:cNvSpPr>
              <p:nvPr/>
            </p:nvSpPr>
            <p:spPr bwMode="auto">
              <a:xfrm>
                <a:off x="3681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0" name="Rectangle 142"/>
              <p:cNvSpPr>
                <a:spLocks noChangeArrowheads="1"/>
              </p:cNvSpPr>
              <p:nvPr/>
            </p:nvSpPr>
            <p:spPr bwMode="auto">
              <a:xfrm>
                <a:off x="3696" y="1375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1" name="Line 143"/>
              <p:cNvSpPr>
                <a:spLocks noChangeShapeType="1"/>
              </p:cNvSpPr>
              <p:nvPr/>
            </p:nvSpPr>
            <p:spPr bwMode="auto">
              <a:xfrm>
                <a:off x="3696" y="1375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2" name="Rectangle 144"/>
              <p:cNvSpPr>
                <a:spLocks noChangeArrowheads="1"/>
              </p:cNvSpPr>
              <p:nvPr/>
            </p:nvSpPr>
            <p:spPr bwMode="auto">
              <a:xfrm>
                <a:off x="4164" y="137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3" name="Line 145"/>
              <p:cNvSpPr>
                <a:spLocks noChangeShapeType="1"/>
              </p:cNvSpPr>
              <p:nvPr/>
            </p:nvSpPr>
            <p:spPr bwMode="auto">
              <a:xfrm>
                <a:off x="4164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4" name="Rectangle 146"/>
              <p:cNvSpPr>
                <a:spLocks noChangeArrowheads="1"/>
              </p:cNvSpPr>
              <p:nvPr/>
            </p:nvSpPr>
            <p:spPr bwMode="auto">
              <a:xfrm>
                <a:off x="4179" y="1375"/>
                <a:ext cx="467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5" name="Line 147"/>
              <p:cNvSpPr>
                <a:spLocks noChangeShapeType="1"/>
              </p:cNvSpPr>
              <p:nvPr/>
            </p:nvSpPr>
            <p:spPr bwMode="auto">
              <a:xfrm>
                <a:off x="4179" y="1375"/>
                <a:ext cx="4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6" name="Rectangle 148"/>
              <p:cNvSpPr>
                <a:spLocks noChangeArrowheads="1"/>
              </p:cNvSpPr>
              <p:nvPr/>
            </p:nvSpPr>
            <p:spPr bwMode="auto">
              <a:xfrm>
                <a:off x="4646" y="1375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" name="Line 149"/>
              <p:cNvSpPr>
                <a:spLocks noChangeShapeType="1"/>
              </p:cNvSpPr>
              <p:nvPr/>
            </p:nvSpPr>
            <p:spPr bwMode="auto">
              <a:xfrm>
                <a:off x="4646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8" name="Rectangle 150"/>
              <p:cNvSpPr>
                <a:spLocks noChangeArrowheads="1"/>
              </p:cNvSpPr>
              <p:nvPr/>
            </p:nvSpPr>
            <p:spPr bwMode="auto">
              <a:xfrm>
                <a:off x="4661" y="1375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9" name="Line 151"/>
              <p:cNvSpPr>
                <a:spLocks noChangeShapeType="1"/>
              </p:cNvSpPr>
              <p:nvPr/>
            </p:nvSpPr>
            <p:spPr bwMode="auto">
              <a:xfrm>
                <a:off x="4661" y="1375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0" name="Rectangle 152"/>
              <p:cNvSpPr>
                <a:spLocks noChangeArrowheads="1"/>
              </p:cNvSpPr>
              <p:nvPr/>
            </p:nvSpPr>
            <p:spPr bwMode="auto">
              <a:xfrm>
                <a:off x="5129" y="1375"/>
                <a:ext cx="1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1" name="Line 153"/>
              <p:cNvSpPr>
                <a:spLocks noChangeShapeType="1"/>
              </p:cNvSpPr>
              <p:nvPr/>
            </p:nvSpPr>
            <p:spPr bwMode="auto">
              <a:xfrm>
                <a:off x="5129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2" name="Rectangle 154"/>
              <p:cNvSpPr>
                <a:spLocks noChangeArrowheads="1"/>
              </p:cNvSpPr>
              <p:nvPr/>
            </p:nvSpPr>
            <p:spPr bwMode="auto">
              <a:xfrm>
                <a:off x="5143" y="1375"/>
                <a:ext cx="517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3" name="Line 155"/>
              <p:cNvSpPr>
                <a:spLocks noChangeShapeType="1"/>
              </p:cNvSpPr>
              <p:nvPr/>
            </p:nvSpPr>
            <p:spPr bwMode="auto">
              <a:xfrm>
                <a:off x="5143" y="1375"/>
                <a:ext cx="5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4" name="Rectangle 156"/>
              <p:cNvSpPr>
                <a:spLocks noChangeArrowheads="1"/>
              </p:cNvSpPr>
              <p:nvPr/>
            </p:nvSpPr>
            <p:spPr bwMode="auto">
              <a:xfrm>
                <a:off x="5660" y="1375"/>
                <a:ext cx="1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5" name="Line 157"/>
              <p:cNvSpPr>
                <a:spLocks noChangeShapeType="1"/>
              </p:cNvSpPr>
              <p:nvPr/>
            </p:nvSpPr>
            <p:spPr bwMode="auto">
              <a:xfrm>
                <a:off x="5660" y="1375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6" name="Rectangle 158"/>
              <p:cNvSpPr>
                <a:spLocks noChangeArrowheads="1"/>
              </p:cNvSpPr>
              <p:nvPr/>
            </p:nvSpPr>
            <p:spPr bwMode="auto">
              <a:xfrm>
                <a:off x="1330" y="1391"/>
                <a:ext cx="15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7" name="Line 159"/>
              <p:cNvSpPr>
                <a:spLocks noChangeShapeType="1"/>
              </p:cNvSpPr>
              <p:nvPr/>
            </p:nvSpPr>
            <p:spPr bwMode="auto">
              <a:xfrm>
                <a:off x="1330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8" name="Rectangle 160"/>
              <p:cNvSpPr>
                <a:spLocks noChangeArrowheads="1"/>
              </p:cNvSpPr>
              <p:nvPr/>
            </p:nvSpPr>
            <p:spPr bwMode="auto">
              <a:xfrm>
                <a:off x="2170" y="1391"/>
                <a:ext cx="15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9" name="Line 161"/>
              <p:cNvSpPr>
                <a:spLocks noChangeShapeType="1"/>
              </p:cNvSpPr>
              <p:nvPr/>
            </p:nvSpPr>
            <p:spPr bwMode="auto">
              <a:xfrm>
                <a:off x="2170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0" name="Rectangle 162"/>
              <p:cNvSpPr>
                <a:spLocks noChangeArrowheads="1"/>
              </p:cNvSpPr>
              <p:nvPr/>
            </p:nvSpPr>
            <p:spPr bwMode="auto">
              <a:xfrm>
                <a:off x="2669" y="1391"/>
                <a:ext cx="14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1" name="Line 163"/>
              <p:cNvSpPr>
                <a:spLocks noChangeShapeType="1"/>
              </p:cNvSpPr>
              <p:nvPr/>
            </p:nvSpPr>
            <p:spPr bwMode="auto">
              <a:xfrm>
                <a:off x="2669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2" name="Rectangle 164"/>
              <p:cNvSpPr>
                <a:spLocks noChangeArrowheads="1"/>
              </p:cNvSpPr>
              <p:nvPr/>
            </p:nvSpPr>
            <p:spPr bwMode="auto">
              <a:xfrm>
                <a:off x="3151" y="1391"/>
                <a:ext cx="15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3" name="Line 165"/>
              <p:cNvSpPr>
                <a:spLocks noChangeShapeType="1"/>
              </p:cNvSpPr>
              <p:nvPr/>
            </p:nvSpPr>
            <p:spPr bwMode="auto">
              <a:xfrm>
                <a:off x="3151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4" name="Rectangle 166"/>
              <p:cNvSpPr>
                <a:spLocks noChangeArrowheads="1"/>
              </p:cNvSpPr>
              <p:nvPr/>
            </p:nvSpPr>
            <p:spPr bwMode="auto">
              <a:xfrm>
                <a:off x="3681" y="1391"/>
                <a:ext cx="15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5" name="Line 167"/>
              <p:cNvSpPr>
                <a:spLocks noChangeShapeType="1"/>
              </p:cNvSpPr>
              <p:nvPr/>
            </p:nvSpPr>
            <p:spPr bwMode="auto">
              <a:xfrm>
                <a:off x="3681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6" name="Rectangle 168"/>
              <p:cNvSpPr>
                <a:spLocks noChangeArrowheads="1"/>
              </p:cNvSpPr>
              <p:nvPr/>
            </p:nvSpPr>
            <p:spPr bwMode="auto">
              <a:xfrm>
                <a:off x="4164" y="1391"/>
                <a:ext cx="15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7" name="Line 169"/>
              <p:cNvSpPr>
                <a:spLocks noChangeShapeType="1"/>
              </p:cNvSpPr>
              <p:nvPr/>
            </p:nvSpPr>
            <p:spPr bwMode="auto">
              <a:xfrm>
                <a:off x="4164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8" name="Rectangle 170"/>
              <p:cNvSpPr>
                <a:spLocks noChangeArrowheads="1"/>
              </p:cNvSpPr>
              <p:nvPr/>
            </p:nvSpPr>
            <p:spPr bwMode="auto">
              <a:xfrm>
                <a:off x="4646" y="1391"/>
                <a:ext cx="15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49" name="Line 171"/>
              <p:cNvSpPr>
                <a:spLocks noChangeShapeType="1"/>
              </p:cNvSpPr>
              <p:nvPr/>
            </p:nvSpPr>
            <p:spPr bwMode="auto">
              <a:xfrm>
                <a:off x="4646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50" name="Rectangle 172"/>
              <p:cNvSpPr>
                <a:spLocks noChangeArrowheads="1"/>
              </p:cNvSpPr>
              <p:nvPr/>
            </p:nvSpPr>
            <p:spPr bwMode="auto">
              <a:xfrm>
                <a:off x="5129" y="1391"/>
                <a:ext cx="14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51" name="Line 173"/>
              <p:cNvSpPr>
                <a:spLocks noChangeShapeType="1"/>
              </p:cNvSpPr>
              <p:nvPr/>
            </p:nvSpPr>
            <p:spPr bwMode="auto">
              <a:xfrm>
                <a:off x="5129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52" name="Rectangle 174"/>
              <p:cNvSpPr>
                <a:spLocks noChangeArrowheads="1"/>
              </p:cNvSpPr>
              <p:nvPr/>
            </p:nvSpPr>
            <p:spPr bwMode="auto">
              <a:xfrm>
                <a:off x="5660" y="1391"/>
                <a:ext cx="14" cy="19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53" name="Line 175"/>
              <p:cNvSpPr>
                <a:spLocks noChangeShapeType="1"/>
              </p:cNvSpPr>
              <p:nvPr/>
            </p:nvSpPr>
            <p:spPr bwMode="auto">
              <a:xfrm>
                <a:off x="5660" y="1391"/>
                <a:ext cx="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54" name="Rectangle 176"/>
              <p:cNvSpPr>
                <a:spLocks noChangeArrowheads="1"/>
              </p:cNvSpPr>
              <p:nvPr/>
            </p:nvSpPr>
            <p:spPr bwMode="auto">
              <a:xfrm>
                <a:off x="1374" y="1603"/>
                <a:ext cx="64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Προϊόν</a:t>
                </a:r>
                <a:r>
                  <a:rPr lang="en-US" sz="1900" b="1">
                    <a:solidFill>
                      <a:srgbClr val="000000"/>
                    </a:solidFill>
                  </a:rPr>
                  <a:t> 2</a:t>
                </a:r>
                <a:endParaRPr lang="en-US" sz="2800" b="1"/>
              </a:p>
            </p:txBody>
          </p:sp>
          <p:sp>
            <p:nvSpPr>
              <p:cNvPr id="1155" name="Rectangle 177"/>
              <p:cNvSpPr>
                <a:spLocks noChangeArrowheads="1"/>
              </p:cNvSpPr>
              <p:nvPr/>
            </p:nvSpPr>
            <p:spPr bwMode="auto">
              <a:xfrm>
                <a:off x="2064" y="160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56" name="Rectangle 178"/>
              <p:cNvSpPr>
                <a:spLocks noChangeArrowheads="1"/>
              </p:cNvSpPr>
              <p:nvPr/>
            </p:nvSpPr>
            <p:spPr bwMode="auto">
              <a:xfrm>
                <a:off x="2343" y="1603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25</a:t>
                </a:r>
                <a:endParaRPr lang="en-US" sz="2800" b="1"/>
              </a:p>
            </p:txBody>
          </p:sp>
          <p:sp>
            <p:nvSpPr>
              <p:cNvPr id="1157" name="Rectangle 179"/>
              <p:cNvSpPr>
                <a:spLocks noChangeArrowheads="1"/>
              </p:cNvSpPr>
              <p:nvPr/>
            </p:nvSpPr>
            <p:spPr bwMode="auto">
              <a:xfrm>
                <a:off x="2510" y="160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58" name="Rectangle 180"/>
              <p:cNvSpPr>
                <a:spLocks noChangeArrowheads="1"/>
              </p:cNvSpPr>
              <p:nvPr/>
            </p:nvSpPr>
            <p:spPr bwMode="auto">
              <a:xfrm>
                <a:off x="2917" y="160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59" name="Rectangle 181"/>
              <p:cNvSpPr>
                <a:spLocks noChangeArrowheads="1"/>
              </p:cNvSpPr>
              <p:nvPr/>
            </p:nvSpPr>
            <p:spPr bwMode="auto">
              <a:xfrm>
                <a:off x="3341" y="1603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20</a:t>
                </a:r>
                <a:endParaRPr lang="en-US" sz="2800" b="1"/>
              </a:p>
            </p:txBody>
          </p:sp>
          <p:sp>
            <p:nvSpPr>
              <p:cNvPr id="1160" name="Rectangle 182"/>
              <p:cNvSpPr>
                <a:spLocks noChangeArrowheads="1"/>
              </p:cNvSpPr>
              <p:nvPr/>
            </p:nvSpPr>
            <p:spPr bwMode="auto">
              <a:xfrm>
                <a:off x="3507" y="160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61" name="Rectangle 183"/>
              <p:cNvSpPr>
                <a:spLocks noChangeArrowheads="1"/>
              </p:cNvSpPr>
              <p:nvPr/>
            </p:nvSpPr>
            <p:spPr bwMode="auto">
              <a:xfrm>
                <a:off x="3846" y="1603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15</a:t>
                </a:r>
                <a:endParaRPr lang="en-US" sz="2800" b="1"/>
              </a:p>
            </p:txBody>
          </p:sp>
          <p:sp>
            <p:nvSpPr>
              <p:cNvPr id="1162" name="Rectangle 184"/>
              <p:cNvSpPr>
                <a:spLocks noChangeArrowheads="1"/>
              </p:cNvSpPr>
              <p:nvPr/>
            </p:nvSpPr>
            <p:spPr bwMode="auto">
              <a:xfrm>
                <a:off x="4013" y="160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63" name="Rectangle 185"/>
              <p:cNvSpPr>
                <a:spLocks noChangeArrowheads="1"/>
              </p:cNvSpPr>
              <p:nvPr/>
            </p:nvSpPr>
            <p:spPr bwMode="auto">
              <a:xfrm>
                <a:off x="4329" y="1603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35</a:t>
                </a:r>
                <a:endParaRPr lang="en-US" sz="2800" b="1"/>
              </a:p>
            </p:txBody>
          </p:sp>
          <p:sp>
            <p:nvSpPr>
              <p:cNvPr id="1164" name="Rectangle 186"/>
              <p:cNvSpPr>
                <a:spLocks noChangeArrowheads="1"/>
              </p:cNvSpPr>
              <p:nvPr/>
            </p:nvSpPr>
            <p:spPr bwMode="auto">
              <a:xfrm>
                <a:off x="4496" y="160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65" name="Rectangle 187"/>
              <p:cNvSpPr>
                <a:spLocks noChangeArrowheads="1"/>
              </p:cNvSpPr>
              <p:nvPr/>
            </p:nvSpPr>
            <p:spPr bwMode="auto">
              <a:xfrm>
                <a:off x="4811" y="1603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40</a:t>
                </a:r>
                <a:endParaRPr lang="en-US" sz="2800" b="1"/>
              </a:p>
            </p:txBody>
          </p:sp>
          <p:sp>
            <p:nvSpPr>
              <p:cNvPr id="1166" name="Rectangle 188"/>
              <p:cNvSpPr>
                <a:spLocks noChangeArrowheads="1"/>
              </p:cNvSpPr>
              <p:nvPr/>
            </p:nvSpPr>
            <p:spPr bwMode="auto">
              <a:xfrm>
                <a:off x="4978" y="160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67" name="Rectangle 189"/>
              <p:cNvSpPr>
                <a:spLocks noChangeArrowheads="1"/>
              </p:cNvSpPr>
              <p:nvPr/>
            </p:nvSpPr>
            <p:spPr bwMode="auto">
              <a:xfrm>
                <a:off x="5318" y="1603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16</a:t>
                </a:r>
                <a:endParaRPr lang="en-US" sz="2800" b="1"/>
              </a:p>
            </p:txBody>
          </p:sp>
          <p:sp>
            <p:nvSpPr>
              <p:cNvPr id="1168" name="Rectangle 190"/>
              <p:cNvSpPr>
                <a:spLocks noChangeArrowheads="1"/>
              </p:cNvSpPr>
              <p:nvPr/>
            </p:nvSpPr>
            <p:spPr bwMode="auto">
              <a:xfrm>
                <a:off x="5485" y="160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169" name="Rectangle 191"/>
              <p:cNvSpPr>
                <a:spLocks noChangeArrowheads="1"/>
              </p:cNvSpPr>
              <p:nvPr/>
            </p:nvSpPr>
            <p:spPr bwMode="auto">
              <a:xfrm>
                <a:off x="1330" y="1586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0" name="Line 192"/>
              <p:cNvSpPr>
                <a:spLocks noChangeShapeType="1"/>
              </p:cNvSpPr>
              <p:nvPr/>
            </p:nvSpPr>
            <p:spPr bwMode="auto">
              <a:xfrm>
                <a:off x="1330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1" name="Rectangle 193"/>
              <p:cNvSpPr>
                <a:spLocks noChangeArrowheads="1"/>
              </p:cNvSpPr>
              <p:nvPr/>
            </p:nvSpPr>
            <p:spPr bwMode="auto">
              <a:xfrm>
                <a:off x="1345" y="1586"/>
                <a:ext cx="825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2" name="Line 194"/>
              <p:cNvSpPr>
                <a:spLocks noChangeShapeType="1"/>
              </p:cNvSpPr>
              <p:nvPr/>
            </p:nvSpPr>
            <p:spPr bwMode="auto">
              <a:xfrm>
                <a:off x="1345" y="1586"/>
                <a:ext cx="8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3" name="Rectangle 195"/>
              <p:cNvSpPr>
                <a:spLocks noChangeArrowheads="1"/>
              </p:cNvSpPr>
              <p:nvPr/>
            </p:nvSpPr>
            <p:spPr bwMode="auto">
              <a:xfrm>
                <a:off x="2170" y="1586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4" name="Line 196"/>
              <p:cNvSpPr>
                <a:spLocks noChangeShapeType="1"/>
              </p:cNvSpPr>
              <p:nvPr/>
            </p:nvSpPr>
            <p:spPr bwMode="auto">
              <a:xfrm>
                <a:off x="2170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5" name="Rectangle 197"/>
              <p:cNvSpPr>
                <a:spLocks noChangeArrowheads="1"/>
              </p:cNvSpPr>
              <p:nvPr/>
            </p:nvSpPr>
            <p:spPr bwMode="auto">
              <a:xfrm>
                <a:off x="2185" y="1586"/>
                <a:ext cx="484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6" name="Line 198"/>
              <p:cNvSpPr>
                <a:spLocks noChangeShapeType="1"/>
              </p:cNvSpPr>
              <p:nvPr/>
            </p:nvSpPr>
            <p:spPr bwMode="auto">
              <a:xfrm>
                <a:off x="2185" y="1586"/>
                <a:ext cx="4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7" name="Rectangle 199"/>
              <p:cNvSpPr>
                <a:spLocks noChangeArrowheads="1"/>
              </p:cNvSpPr>
              <p:nvPr/>
            </p:nvSpPr>
            <p:spPr bwMode="auto">
              <a:xfrm>
                <a:off x="2669" y="1586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8" name="Line 200"/>
              <p:cNvSpPr>
                <a:spLocks noChangeShapeType="1"/>
              </p:cNvSpPr>
              <p:nvPr/>
            </p:nvSpPr>
            <p:spPr bwMode="auto">
              <a:xfrm>
                <a:off x="2669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9" name="Rectangle 201"/>
              <p:cNvSpPr>
                <a:spLocks noChangeArrowheads="1"/>
              </p:cNvSpPr>
              <p:nvPr/>
            </p:nvSpPr>
            <p:spPr bwMode="auto">
              <a:xfrm>
                <a:off x="2683" y="1586"/>
                <a:ext cx="468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0" name="Line 202"/>
              <p:cNvSpPr>
                <a:spLocks noChangeShapeType="1"/>
              </p:cNvSpPr>
              <p:nvPr/>
            </p:nvSpPr>
            <p:spPr bwMode="auto">
              <a:xfrm>
                <a:off x="2683" y="1586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1" name="Rectangle 203"/>
              <p:cNvSpPr>
                <a:spLocks noChangeArrowheads="1"/>
              </p:cNvSpPr>
              <p:nvPr/>
            </p:nvSpPr>
            <p:spPr bwMode="auto">
              <a:xfrm>
                <a:off x="3151" y="1586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2" name="Line 204"/>
              <p:cNvSpPr>
                <a:spLocks noChangeShapeType="1"/>
              </p:cNvSpPr>
              <p:nvPr/>
            </p:nvSpPr>
            <p:spPr bwMode="auto">
              <a:xfrm>
                <a:off x="3151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3" name="Rectangle 205"/>
              <p:cNvSpPr>
                <a:spLocks noChangeArrowheads="1"/>
              </p:cNvSpPr>
              <p:nvPr/>
            </p:nvSpPr>
            <p:spPr bwMode="auto">
              <a:xfrm>
                <a:off x="3166" y="1586"/>
                <a:ext cx="515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4" name="Line 206"/>
              <p:cNvSpPr>
                <a:spLocks noChangeShapeType="1"/>
              </p:cNvSpPr>
              <p:nvPr/>
            </p:nvSpPr>
            <p:spPr bwMode="auto">
              <a:xfrm>
                <a:off x="3166" y="1586"/>
                <a:ext cx="5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5" name="Rectangle 207"/>
              <p:cNvSpPr>
                <a:spLocks noChangeArrowheads="1"/>
              </p:cNvSpPr>
              <p:nvPr/>
            </p:nvSpPr>
            <p:spPr bwMode="auto">
              <a:xfrm>
                <a:off x="3681" y="1586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6" name="Line 208"/>
              <p:cNvSpPr>
                <a:spLocks noChangeShapeType="1"/>
              </p:cNvSpPr>
              <p:nvPr/>
            </p:nvSpPr>
            <p:spPr bwMode="auto">
              <a:xfrm>
                <a:off x="3681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87" name="Group 209"/>
            <p:cNvGrpSpPr>
              <a:grpSpLocks/>
            </p:cNvGrpSpPr>
            <p:nvPr/>
          </p:nvGrpSpPr>
          <p:grpSpPr bwMode="auto">
            <a:xfrm>
              <a:off x="2022475" y="2517775"/>
              <a:ext cx="6896100" cy="1308100"/>
              <a:chOff x="1330" y="1586"/>
              <a:chExt cx="4344" cy="824"/>
            </a:xfrm>
          </p:grpSpPr>
          <p:sp>
            <p:nvSpPr>
              <p:cNvPr id="1188" name="Rectangle 210"/>
              <p:cNvSpPr>
                <a:spLocks noChangeArrowheads="1"/>
              </p:cNvSpPr>
              <p:nvPr/>
            </p:nvSpPr>
            <p:spPr bwMode="auto">
              <a:xfrm>
                <a:off x="3696" y="1586"/>
                <a:ext cx="468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9" name="Line 211"/>
              <p:cNvSpPr>
                <a:spLocks noChangeShapeType="1"/>
              </p:cNvSpPr>
              <p:nvPr/>
            </p:nvSpPr>
            <p:spPr bwMode="auto">
              <a:xfrm>
                <a:off x="3696" y="1586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0" name="Rectangle 212"/>
              <p:cNvSpPr>
                <a:spLocks noChangeArrowheads="1"/>
              </p:cNvSpPr>
              <p:nvPr/>
            </p:nvSpPr>
            <p:spPr bwMode="auto">
              <a:xfrm>
                <a:off x="4164" y="1586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1" name="Line 213"/>
              <p:cNvSpPr>
                <a:spLocks noChangeShapeType="1"/>
              </p:cNvSpPr>
              <p:nvPr/>
            </p:nvSpPr>
            <p:spPr bwMode="auto">
              <a:xfrm>
                <a:off x="4164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2" name="Rectangle 214"/>
              <p:cNvSpPr>
                <a:spLocks noChangeArrowheads="1"/>
              </p:cNvSpPr>
              <p:nvPr/>
            </p:nvSpPr>
            <p:spPr bwMode="auto">
              <a:xfrm>
                <a:off x="4179" y="1586"/>
                <a:ext cx="46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3" name="Line 215"/>
              <p:cNvSpPr>
                <a:spLocks noChangeShapeType="1"/>
              </p:cNvSpPr>
              <p:nvPr/>
            </p:nvSpPr>
            <p:spPr bwMode="auto">
              <a:xfrm>
                <a:off x="4179" y="1586"/>
                <a:ext cx="4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4" name="Rectangle 216"/>
              <p:cNvSpPr>
                <a:spLocks noChangeArrowheads="1"/>
              </p:cNvSpPr>
              <p:nvPr/>
            </p:nvSpPr>
            <p:spPr bwMode="auto">
              <a:xfrm>
                <a:off x="4646" y="1586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5" name="Line 217"/>
              <p:cNvSpPr>
                <a:spLocks noChangeShapeType="1"/>
              </p:cNvSpPr>
              <p:nvPr/>
            </p:nvSpPr>
            <p:spPr bwMode="auto">
              <a:xfrm>
                <a:off x="4646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6" name="Rectangle 218"/>
              <p:cNvSpPr>
                <a:spLocks noChangeArrowheads="1"/>
              </p:cNvSpPr>
              <p:nvPr/>
            </p:nvSpPr>
            <p:spPr bwMode="auto">
              <a:xfrm>
                <a:off x="4661" y="1586"/>
                <a:ext cx="468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7" name="Line 219"/>
              <p:cNvSpPr>
                <a:spLocks noChangeShapeType="1"/>
              </p:cNvSpPr>
              <p:nvPr/>
            </p:nvSpPr>
            <p:spPr bwMode="auto">
              <a:xfrm>
                <a:off x="4661" y="1586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8" name="Rectangle 220"/>
              <p:cNvSpPr>
                <a:spLocks noChangeArrowheads="1"/>
              </p:cNvSpPr>
              <p:nvPr/>
            </p:nvSpPr>
            <p:spPr bwMode="auto">
              <a:xfrm>
                <a:off x="5129" y="1586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9" name="Line 221"/>
              <p:cNvSpPr>
                <a:spLocks noChangeShapeType="1"/>
              </p:cNvSpPr>
              <p:nvPr/>
            </p:nvSpPr>
            <p:spPr bwMode="auto">
              <a:xfrm>
                <a:off x="5129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0" name="Rectangle 222"/>
              <p:cNvSpPr>
                <a:spLocks noChangeArrowheads="1"/>
              </p:cNvSpPr>
              <p:nvPr/>
            </p:nvSpPr>
            <p:spPr bwMode="auto">
              <a:xfrm>
                <a:off x="5143" y="1586"/>
                <a:ext cx="51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1" name="Line 223"/>
              <p:cNvSpPr>
                <a:spLocks noChangeShapeType="1"/>
              </p:cNvSpPr>
              <p:nvPr/>
            </p:nvSpPr>
            <p:spPr bwMode="auto">
              <a:xfrm>
                <a:off x="5143" y="1586"/>
                <a:ext cx="5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2" name="Rectangle 224"/>
              <p:cNvSpPr>
                <a:spLocks noChangeArrowheads="1"/>
              </p:cNvSpPr>
              <p:nvPr/>
            </p:nvSpPr>
            <p:spPr bwMode="auto">
              <a:xfrm>
                <a:off x="5660" y="1586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3" name="Line 225"/>
              <p:cNvSpPr>
                <a:spLocks noChangeShapeType="1"/>
              </p:cNvSpPr>
              <p:nvPr/>
            </p:nvSpPr>
            <p:spPr bwMode="auto">
              <a:xfrm>
                <a:off x="5660" y="158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4" name="Rectangle 226"/>
              <p:cNvSpPr>
                <a:spLocks noChangeArrowheads="1"/>
              </p:cNvSpPr>
              <p:nvPr/>
            </p:nvSpPr>
            <p:spPr bwMode="auto">
              <a:xfrm>
                <a:off x="1330" y="1601"/>
                <a:ext cx="15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5" name="Line 227"/>
              <p:cNvSpPr>
                <a:spLocks noChangeShapeType="1"/>
              </p:cNvSpPr>
              <p:nvPr/>
            </p:nvSpPr>
            <p:spPr bwMode="auto">
              <a:xfrm>
                <a:off x="1330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6" name="Rectangle 228"/>
              <p:cNvSpPr>
                <a:spLocks noChangeArrowheads="1"/>
              </p:cNvSpPr>
              <p:nvPr/>
            </p:nvSpPr>
            <p:spPr bwMode="auto">
              <a:xfrm>
                <a:off x="2170" y="1601"/>
                <a:ext cx="15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7" name="Line 229"/>
              <p:cNvSpPr>
                <a:spLocks noChangeShapeType="1"/>
              </p:cNvSpPr>
              <p:nvPr/>
            </p:nvSpPr>
            <p:spPr bwMode="auto">
              <a:xfrm>
                <a:off x="2170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8" name="Rectangle 230"/>
              <p:cNvSpPr>
                <a:spLocks noChangeArrowheads="1"/>
              </p:cNvSpPr>
              <p:nvPr/>
            </p:nvSpPr>
            <p:spPr bwMode="auto">
              <a:xfrm>
                <a:off x="2669" y="1601"/>
                <a:ext cx="14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09" name="Line 231"/>
              <p:cNvSpPr>
                <a:spLocks noChangeShapeType="1"/>
              </p:cNvSpPr>
              <p:nvPr/>
            </p:nvSpPr>
            <p:spPr bwMode="auto">
              <a:xfrm>
                <a:off x="2669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0" name="Rectangle 232"/>
              <p:cNvSpPr>
                <a:spLocks noChangeArrowheads="1"/>
              </p:cNvSpPr>
              <p:nvPr/>
            </p:nvSpPr>
            <p:spPr bwMode="auto">
              <a:xfrm>
                <a:off x="3151" y="1601"/>
                <a:ext cx="15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1" name="Line 233"/>
              <p:cNvSpPr>
                <a:spLocks noChangeShapeType="1"/>
              </p:cNvSpPr>
              <p:nvPr/>
            </p:nvSpPr>
            <p:spPr bwMode="auto">
              <a:xfrm>
                <a:off x="3151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2" name="Rectangle 234"/>
              <p:cNvSpPr>
                <a:spLocks noChangeArrowheads="1"/>
              </p:cNvSpPr>
              <p:nvPr/>
            </p:nvSpPr>
            <p:spPr bwMode="auto">
              <a:xfrm>
                <a:off x="3681" y="1601"/>
                <a:ext cx="15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3" name="Line 235"/>
              <p:cNvSpPr>
                <a:spLocks noChangeShapeType="1"/>
              </p:cNvSpPr>
              <p:nvPr/>
            </p:nvSpPr>
            <p:spPr bwMode="auto">
              <a:xfrm>
                <a:off x="3681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4" name="Rectangle 236"/>
              <p:cNvSpPr>
                <a:spLocks noChangeArrowheads="1"/>
              </p:cNvSpPr>
              <p:nvPr/>
            </p:nvSpPr>
            <p:spPr bwMode="auto">
              <a:xfrm>
                <a:off x="4164" y="1601"/>
                <a:ext cx="15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5" name="Line 237"/>
              <p:cNvSpPr>
                <a:spLocks noChangeShapeType="1"/>
              </p:cNvSpPr>
              <p:nvPr/>
            </p:nvSpPr>
            <p:spPr bwMode="auto">
              <a:xfrm>
                <a:off x="4164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6" name="Rectangle 238"/>
              <p:cNvSpPr>
                <a:spLocks noChangeArrowheads="1"/>
              </p:cNvSpPr>
              <p:nvPr/>
            </p:nvSpPr>
            <p:spPr bwMode="auto">
              <a:xfrm>
                <a:off x="4646" y="1601"/>
                <a:ext cx="15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7" name="Line 239"/>
              <p:cNvSpPr>
                <a:spLocks noChangeShapeType="1"/>
              </p:cNvSpPr>
              <p:nvPr/>
            </p:nvSpPr>
            <p:spPr bwMode="auto">
              <a:xfrm>
                <a:off x="4646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8" name="Rectangle 240"/>
              <p:cNvSpPr>
                <a:spLocks noChangeArrowheads="1"/>
              </p:cNvSpPr>
              <p:nvPr/>
            </p:nvSpPr>
            <p:spPr bwMode="auto">
              <a:xfrm>
                <a:off x="5129" y="1601"/>
                <a:ext cx="14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19" name="Line 241"/>
              <p:cNvSpPr>
                <a:spLocks noChangeShapeType="1"/>
              </p:cNvSpPr>
              <p:nvPr/>
            </p:nvSpPr>
            <p:spPr bwMode="auto">
              <a:xfrm>
                <a:off x="5129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20" name="Rectangle 242"/>
              <p:cNvSpPr>
                <a:spLocks noChangeArrowheads="1"/>
              </p:cNvSpPr>
              <p:nvPr/>
            </p:nvSpPr>
            <p:spPr bwMode="auto">
              <a:xfrm>
                <a:off x="5660" y="1601"/>
                <a:ext cx="14" cy="1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21" name="Line 243"/>
              <p:cNvSpPr>
                <a:spLocks noChangeShapeType="1"/>
              </p:cNvSpPr>
              <p:nvPr/>
            </p:nvSpPr>
            <p:spPr bwMode="auto">
              <a:xfrm>
                <a:off x="5660" y="160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22" name="Rectangle 244"/>
              <p:cNvSpPr>
                <a:spLocks noChangeArrowheads="1"/>
              </p:cNvSpPr>
              <p:nvPr/>
            </p:nvSpPr>
            <p:spPr bwMode="auto">
              <a:xfrm>
                <a:off x="1374" y="1812"/>
                <a:ext cx="64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Προϊόν</a:t>
                </a:r>
                <a:r>
                  <a:rPr lang="en-US" sz="1900" b="1">
                    <a:solidFill>
                      <a:srgbClr val="000000"/>
                    </a:solidFill>
                  </a:rPr>
                  <a:t> 3</a:t>
                </a:r>
                <a:endParaRPr lang="en-US" sz="2800" b="1"/>
              </a:p>
            </p:txBody>
          </p:sp>
          <p:sp>
            <p:nvSpPr>
              <p:cNvPr id="1223" name="Rectangle 245"/>
              <p:cNvSpPr>
                <a:spLocks noChangeArrowheads="1"/>
              </p:cNvSpPr>
              <p:nvPr/>
            </p:nvSpPr>
            <p:spPr bwMode="auto">
              <a:xfrm>
                <a:off x="2064" y="181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24" name="Rectangle 246"/>
              <p:cNvSpPr>
                <a:spLocks noChangeArrowheads="1"/>
              </p:cNvSpPr>
              <p:nvPr/>
            </p:nvSpPr>
            <p:spPr bwMode="auto">
              <a:xfrm>
                <a:off x="2427" y="181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25" name="Rectangle 247"/>
              <p:cNvSpPr>
                <a:spLocks noChangeArrowheads="1"/>
              </p:cNvSpPr>
              <p:nvPr/>
            </p:nvSpPr>
            <p:spPr bwMode="auto">
              <a:xfrm>
                <a:off x="2875" y="1812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3</a:t>
                </a:r>
                <a:endParaRPr lang="en-US" sz="2800" b="1"/>
              </a:p>
            </p:txBody>
          </p:sp>
          <p:sp>
            <p:nvSpPr>
              <p:cNvPr id="1226" name="Rectangle 248"/>
              <p:cNvSpPr>
                <a:spLocks noChangeArrowheads="1"/>
              </p:cNvSpPr>
              <p:nvPr/>
            </p:nvSpPr>
            <p:spPr bwMode="auto">
              <a:xfrm>
                <a:off x="2959" y="181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27" name="Rectangle 249"/>
              <p:cNvSpPr>
                <a:spLocks noChangeArrowheads="1"/>
              </p:cNvSpPr>
              <p:nvPr/>
            </p:nvSpPr>
            <p:spPr bwMode="auto">
              <a:xfrm>
                <a:off x="3341" y="181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20</a:t>
                </a:r>
                <a:endParaRPr lang="en-US" sz="2800" b="1"/>
              </a:p>
            </p:txBody>
          </p:sp>
          <p:sp>
            <p:nvSpPr>
              <p:cNvPr id="1228" name="Rectangle 250"/>
              <p:cNvSpPr>
                <a:spLocks noChangeArrowheads="1"/>
              </p:cNvSpPr>
              <p:nvPr/>
            </p:nvSpPr>
            <p:spPr bwMode="auto">
              <a:xfrm>
                <a:off x="3507" y="181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29" name="Rectangle 251"/>
              <p:cNvSpPr>
                <a:spLocks noChangeArrowheads="1"/>
              </p:cNvSpPr>
              <p:nvPr/>
            </p:nvSpPr>
            <p:spPr bwMode="auto">
              <a:xfrm>
                <a:off x="3846" y="181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15</a:t>
                </a:r>
                <a:endParaRPr lang="en-US" sz="2800" b="1"/>
              </a:p>
            </p:txBody>
          </p:sp>
          <p:sp>
            <p:nvSpPr>
              <p:cNvPr id="1230" name="Rectangle 252"/>
              <p:cNvSpPr>
                <a:spLocks noChangeArrowheads="1"/>
              </p:cNvSpPr>
              <p:nvPr/>
            </p:nvSpPr>
            <p:spPr bwMode="auto">
              <a:xfrm>
                <a:off x="4013" y="181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31" name="Rectangle 253"/>
              <p:cNvSpPr>
                <a:spLocks noChangeArrowheads="1"/>
              </p:cNvSpPr>
              <p:nvPr/>
            </p:nvSpPr>
            <p:spPr bwMode="auto">
              <a:xfrm>
                <a:off x="4329" y="181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20</a:t>
                </a:r>
                <a:endParaRPr lang="en-US" sz="2800" b="1"/>
              </a:p>
            </p:txBody>
          </p:sp>
          <p:sp>
            <p:nvSpPr>
              <p:cNvPr id="1232" name="Rectangle 254"/>
              <p:cNvSpPr>
                <a:spLocks noChangeArrowheads="1"/>
              </p:cNvSpPr>
              <p:nvPr/>
            </p:nvSpPr>
            <p:spPr bwMode="auto">
              <a:xfrm>
                <a:off x="4496" y="181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33" name="Rectangle 255"/>
              <p:cNvSpPr>
                <a:spLocks noChangeArrowheads="1"/>
              </p:cNvSpPr>
              <p:nvPr/>
            </p:nvSpPr>
            <p:spPr bwMode="auto">
              <a:xfrm>
                <a:off x="4811" y="181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60</a:t>
                </a:r>
                <a:endParaRPr lang="en-US" sz="2800" b="1"/>
              </a:p>
            </p:txBody>
          </p:sp>
          <p:sp>
            <p:nvSpPr>
              <p:cNvPr id="1234" name="Rectangle 256"/>
              <p:cNvSpPr>
                <a:spLocks noChangeArrowheads="1"/>
              </p:cNvSpPr>
              <p:nvPr/>
            </p:nvSpPr>
            <p:spPr bwMode="auto">
              <a:xfrm>
                <a:off x="4978" y="181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35" name="Rectangle 257"/>
              <p:cNvSpPr>
                <a:spLocks noChangeArrowheads="1"/>
              </p:cNvSpPr>
              <p:nvPr/>
            </p:nvSpPr>
            <p:spPr bwMode="auto">
              <a:xfrm>
                <a:off x="5318" y="1812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37</a:t>
                </a:r>
                <a:endParaRPr lang="en-US" sz="2800" b="1"/>
              </a:p>
            </p:txBody>
          </p:sp>
          <p:sp>
            <p:nvSpPr>
              <p:cNvPr id="1236" name="Rectangle 258"/>
              <p:cNvSpPr>
                <a:spLocks noChangeArrowheads="1"/>
              </p:cNvSpPr>
              <p:nvPr/>
            </p:nvSpPr>
            <p:spPr bwMode="auto">
              <a:xfrm>
                <a:off x="5485" y="181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37" name="Rectangle 259"/>
              <p:cNvSpPr>
                <a:spLocks noChangeArrowheads="1"/>
              </p:cNvSpPr>
              <p:nvPr/>
            </p:nvSpPr>
            <p:spPr bwMode="auto">
              <a:xfrm>
                <a:off x="1330" y="1795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" name="Line 260"/>
              <p:cNvSpPr>
                <a:spLocks noChangeShapeType="1"/>
              </p:cNvSpPr>
              <p:nvPr/>
            </p:nvSpPr>
            <p:spPr bwMode="auto">
              <a:xfrm>
                <a:off x="1330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9" name="Rectangle 261"/>
              <p:cNvSpPr>
                <a:spLocks noChangeArrowheads="1"/>
              </p:cNvSpPr>
              <p:nvPr/>
            </p:nvSpPr>
            <p:spPr bwMode="auto">
              <a:xfrm>
                <a:off x="1345" y="1795"/>
                <a:ext cx="825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0" name="Line 262"/>
              <p:cNvSpPr>
                <a:spLocks noChangeShapeType="1"/>
              </p:cNvSpPr>
              <p:nvPr/>
            </p:nvSpPr>
            <p:spPr bwMode="auto">
              <a:xfrm>
                <a:off x="1345" y="1795"/>
                <a:ext cx="8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1" name="Rectangle 263"/>
              <p:cNvSpPr>
                <a:spLocks noChangeArrowheads="1"/>
              </p:cNvSpPr>
              <p:nvPr/>
            </p:nvSpPr>
            <p:spPr bwMode="auto">
              <a:xfrm>
                <a:off x="2170" y="1795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2" name="Line 264"/>
              <p:cNvSpPr>
                <a:spLocks noChangeShapeType="1"/>
              </p:cNvSpPr>
              <p:nvPr/>
            </p:nvSpPr>
            <p:spPr bwMode="auto">
              <a:xfrm>
                <a:off x="2170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3" name="Rectangle 265"/>
              <p:cNvSpPr>
                <a:spLocks noChangeArrowheads="1"/>
              </p:cNvSpPr>
              <p:nvPr/>
            </p:nvSpPr>
            <p:spPr bwMode="auto">
              <a:xfrm>
                <a:off x="2185" y="1795"/>
                <a:ext cx="484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4" name="Line 266"/>
              <p:cNvSpPr>
                <a:spLocks noChangeShapeType="1"/>
              </p:cNvSpPr>
              <p:nvPr/>
            </p:nvSpPr>
            <p:spPr bwMode="auto">
              <a:xfrm>
                <a:off x="2185" y="1795"/>
                <a:ext cx="4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5" name="Rectangle 267"/>
              <p:cNvSpPr>
                <a:spLocks noChangeArrowheads="1"/>
              </p:cNvSpPr>
              <p:nvPr/>
            </p:nvSpPr>
            <p:spPr bwMode="auto">
              <a:xfrm>
                <a:off x="2669" y="1795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6" name="Line 268"/>
              <p:cNvSpPr>
                <a:spLocks noChangeShapeType="1"/>
              </p:cNvSpPr>
              <p:nvPr/>
            </p:nvSpPr>
            <p:spPr bwMode="auto">
              <a:xfrm>
                <a:off x="2669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7" name="Rectangle 269"/>
              <p:cNvSpPr>
                <a:spLocks noChangeArrowheads="1"/>
              </p:cNvSpPr>
              <p:nvPr/>
            </p:nvSpPr>
            <p:spPr bwMode="auto">
              <a:xfrm>
                <a:off x="2683" y="1795"/>
                <a:ext cx="468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8" name="Line 270"/>
              <p:cNvSpPr>
                <a:spLocks noChangeShapeType="1"/>
              </p:cNvSpPr>
              <p:nvPr/>
            </p:nvSpPr>
            <p:spPr bwMode="auto">
              <a:xfrm>
                <a:off x="2683" y="1795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9" name="Rectangle 271"/>
              <p:cNvSpPr>
                <a:spLocks noChangeArrowheads="1"/>
              </p:cNvSpPr>
              <p:nvPr/>
            </p:nvSpPr>
            <p:spPr bwMode="auto">
              <a:xfrm>
                <a:off x="3151" y="1795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0" name="Line 272"/>
              <p:cNvSpPr>
                <a:spLocks noChangeShapeType="1"/>
              </p:cNvSpPr>
              <p:nvPr/>
            </p:nvSpPr>
            <p:spPr bwMode="auto">
              <a:xfrm>
                <a:off x="3151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1" name="Rectangle 273"/>
              <p:cNvSpPr>
                <a:spLocks noChangeArrowheads="1"/>
              </p:cNvSpPr>
              <p:nvPr/>
            </p:nvSpPr>
            <p:spPr bwMode="auto">
              <a:xfrm>
                <a:off x="3166" y="1795"/>
                <a:ext cx="515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2" name="Line 274"/>
              <p:cNvSpPr>
                <a:spLocks noChangeShapeType="1"/>
              </p:cNvSpPr>
              <p:nvPr/>
            </p:nvSpPr>
            <p:spPr bwMode="auto">
              <a:xfrm>
                <a:off x="3166" y="1795"/>
                <a:ext cx="5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3" name="Rectangle 275"/>
              <p:cNvSpPr>
                <a:spLocks noChangeArrowheads="1"/>
              </p:cNvSpPr>
              <p:nvPr/>
            </p:nvSpPr>
            <p:spPr bwMode="auto">
              <a:xfrm>
                <a:off x="3681" y="1795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4" name="Line 276"/>
              <p:cNvSpPr>
                <a:spLocks noChangeShapeType="1"/>
              </p:cNvSpPr>
              <p:nvPr/>
            </p:nvSpPr>
            <p:spPr bwMode="auto">
              <a:xfrm>
                <a:off x="3681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5" name="Rectangle 277"/>
              <p:cNvSpPr>
                <a:spLocks noChangeArrowheads="1"/>
              </p:cNvSpPr>
              <p:nvPr/>
            </p:nvSpPr>
            <p:spPr bwMode="auto">
              <a:xfrm>
                <a:off x="3696" y="1795"/>
                <a:ext cx="468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6" name="Line 278"/>
              <p:cNvSpPr>
                <a:spLocks noChangeShapeType="1"/>
              </p:cNvSpPr>
              <p:nvPr/>
            </p:nvSpPr>
            <p:spPr bwMode="auto">
              <a:xfrm>
                <a:off x="3696" y="1795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7" name="Rectangle 279"/>
              <p:cNvSpPr>
                <a:spLocks noChangeArrowheads="1"/>
              </p:cNvSpPr>
              <p:nvPr/>
            </p:nvSpPr>
            <p:spPr bwMode="auto">
              <a:xfrm>
                <a:off x="4164" y="1795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8" name="Line 280"/>
              <p:cNvSpPr>
                <a:spLocks noChangeShapeType="1"/>
              </p:cNvSpPr>
              <p:nvPr/>
            </p:nvSpPr>
            <p:spPr bwMode="auto">
              <a:xfrm>
                <a:off x="4164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9" name="Rectangle 281"/>
              <p:cNvSpPr>
                <a:spLocks noChangeArrowheads="1"/>
              </p:cNvSpPr>
              <p:nvPr/>
            </p:nvSpPr>
            <p:spPr bwMode="auto">
              <a:xfrm>
                <a:off x="4179" y="1795"/>
                <a:ext cx="46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0" name="Line 282"/>
              <p:cNvSpPr>
                <a:spLocks noChangeShapeType="1"/>
              </p:cNvSpPr>
              <p:nvPr/>
            </p:nvSpPr>
            <p:spPr bwMode="auto">
              <a:xfrm>
                <a:off x="4179" y="1795"/>
                <a:ext cx="4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1" name="Rectangle 283"/>
              <p:cNvSpPr>
                <a:spLocks noChangeArrowheads="1"/>
              </p:cNvSpPr>
              <p:nvPr/>
            </p:nvSpPr>
            <p:spPr bwMode="auto">
              <a:xfrm>
                <a:off x="4646" y="1795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2" name="Line 284"/>
              <p:cNvSpPr>
                <a:spLocks noChangeShapeType="1"/>
              </p:cNvSpPr>
              <p:nvPr/>
            </p:nvSpPr>
            <p:spPr bwMode="auto">
              <a:xfrm>
                <a:off x="4646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3" name="Rectangle 285"/>
              <p:cNvSpPr>
                <a:spLocks noChangeArrowheads="1"/>
              </p:cNvSpPr>
              <p:nvPr/>
            </p:nvSpPr>
            <p:spPr bwMode="auto">
              <a:xfrm>
                <a:off x="4661" y="1795"/>
                <a:ext cx="468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4" name="Line 286"/>
              <p:cNvSpPr>
                <a:spLocks noChangeShapeType="1"/>
              </p:cNvSpPr>
              <p:nvPr/>
            </p:nvSpPr>
            <p:spPr bwMode="auto">
              <a:xfrm>
                <a:off x="4661" y="1795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5" name="Rectangle 287"/>
              <p:cNvSpPr>
                <a:spLocks noChangeArrowheads="1"/>
              </p:cNvSpPr>
              <p:nvPr/>
            </p:nvSpPr>
            <p:spPr bwMode="auto">
              <a:xfrm>
                <a:off x="5129" y="1795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6" name="Line 288"/>
              <p:cNvSpPr>
                <a:spLocks noChangeShapeType="1"/>
              </p:cNvSpPr>
              <p:nvPr/>
            </p:nvSpPr>
            <p:spPr bwMode="auto">
              <a:xfrm>
                <a:off x="5129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7" name="Rectangle 289"/>
              <p:cNvSpPr>
                <a:spLocks noChangeArrowheads="1"/>
              </p:cNvSpPr>
              <p:nvPr/>
            </p:nvSpPr>
            <p:spPr bwMode="auto">
              <a:xfrm>
                <a:off x="5143" y="1795"/>
                <a:ext cx="517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8" name="Line 290"/>
              <p:cNvSpPr>
                <a:spLocks noChangeShapeType="1"/>
              </p:cNvSpPr>
              <p:nvPr/>
            </p:nvSpPr>
            <p:spPr bwMode="auto">
              <a:xfrm>
                <a:off x="5143" y="1795"/>
                <a:ext cx="5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9" name="Rectangle 291"/>
              <p:cNvSpPr>
                <a:spLocks noChangeArrowheads="1"/>
              </p:cNvSpPr>
              <p:nvPr/>
            </p:nvSpPr>
            <p:spPr bwMode="auto">
              <a:xfrm>
                <a:off x="5660" y="1795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0" name="Line 292"/>
              <p:cNvSpPr>
                <a:spLocks noChangeShapeType="1"/>
              </p:cNvSpPr>
              <p:nvPr/>
            </p:nvSpPr>
            <p:spPr bwMode="auto">
              <a:xfrm>
                <a:off x="5660" y="17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1" name="Rectangle 293"/>
              <p:cNvSpPr>
                <a:spLocks noChangeArrowheads="1"/>
              </p:cNvSpPr>
              <p:nvPr/>
            </p:nvSpPr>
            <p:spPr bwMode="auto">
              <a:xfrm>
                <a:off x="1330" y="1810"/>
                <a:ext cx="15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2" name="Line 294"/>
              <p:cNvSpPr>
                <a:spLocks noChangeShapeType="1"/>
              </p:cNvSpPr>
              <p:nvPr/>
            </p:nvSpPr>
            <p:spPr bwMode="auto">
              <a:xfrm>
                <a:off x="1330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3" name="Rectangle 295"/>
              <p:cNvSpPr>
                <a:spLocks noChangeArrowheads="1"/>
              </p:cNvSpPr>
              <p:nvPr/>
            </p:nvSpPr>
            <p:spPr bwMode="auto">
              <a:xfrm>
                <a:off x="2170" y="1810"/>
                <a:ext cx="15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4" name="Line 296"/>
              <p:cNvSpPr>
                <a:spLocks noChangeShapeType="1"/>
              </p:cNvSpPr>
              <p:nvPr/>
            </p:nvSpPr>
            <p:spPr bwMode="auto">
              <a:xfrm>
                <a:off x="2170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5" name="Rectangle 297"/>
              <p:cNvSpPr>
                <a:spLocks noChangeArrowheads="1"/>
              </p:cNvSpPr>
              <p:nvPr/>
            </p:nvSpPr>
            <p:spPr bwMode="auto">
              <a:xfrm>
                <a:off x="2669" y="1810"/>
                <a:ext cx="14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6" name="Line 298"/>
              <p:cNvSpPr>
                <a:spLocks noChangeShapeType="1"/>
              </p:cNvSpPr>
              <p:nvPr/>
            </p:nvSpPr>
            <p:spPr bwMode="auto">
              <a:xfrm>
                <a:off x="2669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7" name="Rectangle 299"/>
              <p:cNvSpPr>
                <a:spLocks noChangeArrowheads="1"/>
              </p:cNvSpPr>
              <p:nvPr/>
            </p:nvSpPr>
            <p:spPr bwMode="auto">
              <a:xfrm>
                <a:off x="3151" y="1810"/>
                <a:ext cx="15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8" name="Line 300"/>
              <p:cNvSpPr>
                <a:spLocks noChangeShapeType="1"/>
              </p:cNvSpPr>
              <p:nvPr/>
            </p:nvSpPr>
            <p:spPr bwMode="auto">
              <a:xfrm>
                <a:off x="3151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9" name="Rectangle 301"/>
              <p:cNvSpPr>
                <a:spLocks noChangeArrowheads="1"/>
              </p:cNvSpPr>
              <p:nvPr/>
            </p:nvSpPr>
            <p:spPr bwMode="auto">
              <a:xfrm>
                <a:off x="3681" y="1810"/>
                <a:ext cx="15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0" name="Line 302"/>
              <p:cNvSpPr>
                <a:spLocks noChangeShapeType="1"/>
              </p:cNvSpPr>
              <p:nvPr/>
            </p:nvSpPr>
            <p:spPr bwMode="auto">
              <a:xfrm>
                <a:off x="3681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1" name="Rectangle 303"/>
              <p:cNvSpPr>
                <a:spLocks noChangeArrowheads="1"/>
              </p:cNvSpPr>
              <p:nvPr/>
            </p:nvSpPr>
            <p:spPr bwMode="auto">
              <a:xfrm>
                <a:off x="4164" y="1810"/>
                <a:ext cx="15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2" name="Line 304"/>
              <p:cNvSpPr>
                <a:spLocks noChangeShapeType="1"/>
              </p:cNvSpPr>
              <p:nvPr/>
            </p:nvSpPr>
            <p:spPr bwMode="auto">
              <a:xfrm>
                <a:off x="4164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3" name="Rectangle 305"/>
              <p:cNvSpPr>
                <a:spLocks noChangeArrowheads="1"/>
              </p:cNvSpPr>
              <p:nvPr/>
            </p:nvSpPr>
            <p:spPr bwMode="auto">
              <a:xfrm>
                <a:off x="4646" y="1810"/>
                <a:ext cx="15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4" name="Line 306"/>
              <p:cNvSpPr>
                <a:spLocks noChangeShapeType="1"/>
              </p:cNvSpPr>
              <p:nvPr/>
            </p:nvSpPr>
            <p:spPr bwMode="auto">
              <a:xfrm>
                <a:off x="4646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5" name="Rectangle 307"/>
              <p:cNvSpPr>
                <a:spLocks noChangeArrowheads="1"/>
              </p:cNvSpPr>
              <p:nvPr/>
            </p:nvSpPr>
            <p:spPr bwMode="auto">
              <a:xfrm>
                <a:off x="5129" y="1810"/>
                <a:ext cx="14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6" name="Line 308"/>
              <p:cNvSpPr>
                <a:spLocks noChangeShapeType="1"/>
              </p:cNvSpPr>
              <p:nvPr/>
            </p:nvSpPr>
            <p:spPr bwMode="auto">
              <a:xfrm>
                <a:off x="5129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7" name="Rectangle 309"/>
              <p:cNvSpPr>
                <a:spLocks noChangeArrowheads="1"/>
              </p:cNvSpPr>
              <p:nvPr/>
            </p:nvSpPr>
            <p:spPr bwMode="auto">
              <a:xfrm>
                <a:off x="5660" y="1810"/>
                <a:ext cx="14" cy="1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8" name="Line 310"/>
              <p:cNvSpPr>
                <a:spLocks noChangeShapeType="1"/>
              </p:cNvSpPr>
              <p:nvPr/>
            </p:nvSpPr>
            <p:spPr bwMode="auto">
              <a:xfrm>
                <a:off x="5660" y="181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9" name="Rectangle 311"/>
              <p:cNvSpPr>
                <a:spLocks noChangeArrowheads="1"/>
              </p:cNvSpPr>
              <p:nvPr/>
            </p:nvSpPr>
            <p:spPr bwMode="auto">
              <a:xfrm>
                <a:off x="1374" y="2023"/>
                <a:ext cx="64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Προϊόν</a:t>
                </a:r>
                <a:r>
                  <a:rPr lang="en-US" sz="1900" b="1">
                    <a:solidFill>
                      <a:srgbClr val="000000"/>
                    </a:solidFill>
                  </a:rPr>
                  <a:t> 4</a:t>
                </a:r>
                <a:endParaRPr lang="en-US" sz="2800" b="1"/>
              </a:p>
            </p:txBody>
          </p:sp>
          <p:sp>
            <p:nvSpPr>
              <p:cNvPr id="1290" name="Rectangle 312"/>
              <p:cNvSpPr>
                <a:spLocks noChangeArrowheads="1"/>
              </p:cNvSpPr>
              <p:nvPr/>
            </p:nvSpPr>
            <p:spPr bwMode="auto">
              <a:xfrm>
                <a:off x="2064" y="202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91" name="Rectangle 313"/>
              <p:cNvSpPr>
                <a:spLocks noChangeArrowheads="1"/>
              </p:cNvSpPr>
              <p:nvPr/>
            </p:nvSpPr>
            <p:spPr bwMode="auto">
              <a:xfrm>
                <a:off x="2385" y="2023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5</a:t>
                </a:r>
                <a:endParaRPr lang="en-US" sz="2800" b="1"/>
              </a:p>
            </p:txBody>
          </p:sp>
          <p:sp>
            <p:nvSpPr>
              <p:cNvPr id="1292" name="Rectangle 314"/>
              <p:cNvSpPr>
                <a:spLocks noChangeArrowheads="1"/>
              </p:cNvSpPr>
              <p:nvPr/>
            </p:nvSpPr>
            <p:spPr bwMode="auto">
              <a:xfrm>
                <a:off x="2468" y="202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93" name="Rectangle 315"/>
              <p:cNvSpPr>
                <a:spLocks noChangeArrowheads="1"/>
              </p:cNvSpPr>
              <p:nvPr/>
            </p:nvSpPr>
            <p:spPr bwMode="auto">
              <a:xfrm>
                <a:off x="2917" y="202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94" name="Rectangle 316"/>
              <p:cNvSpPr>
                <a:spLocks noChangeArrowheads="1"/>
              </p:cNvSpPr>
              <p:nvPr/>
            </p:nvSpPr>
            <p:spPr bwMode="auto">
              <a:xfrm>
                <a:off x="3424" y="202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95" name="Rectangle 317"/>
              <p:cNvSpPr>
                <a:spLocks noChangeArrowheads="1"/>
              </p:cNvSpPr>
              <p:nvPr/>
            </p:nvSpPr>
            <p:spPr bwMode="auto">
              <a:xfrm>
                <a:off x="3888" y="2023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5</a:t>
                </a:r>
                <a:endParaRPr lang="en-US" sz="2800" b="1"/>
              </a:p>
            </p:txBody>
          </p:sp>
          <p:sp>
            <p:nvSpPr>
              <p:cNvPr id="1296" name="Rectangle 318"/>
              <p:cNvSpPr>
                <a:spLocks noChangeArrowheads="1"/>
              </p:cNvSpPr>
              <p:nvPr/>
            </p:nvSpPr>
            <p:spPr bwMode="auto">
              <a:xfrm>
                <a:off x="3971" y="202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97" name="Rectangle 319"/>
              <p:cNvSpPr>
                <a:spLocks noChangeArrowheads="1"/>
              </p:cNvSpPr>
              <p:nvPr/>
            </p:nvSpPr>
            <p:spPr bwMode="auto">
              <a:xfrm>
                <a:off x="4412" y="202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298" name="Rectangle 320"/>
              <p:cNvSpPr>
                <a:spLocks noChangeArrowheads="1"/>
              </p:cNvSpPr>
              <p:nvPr/>
            </p:nvSpPr>
            <p:spPr bwMode="auto">
              <a:xfrm>
                <a:off x="4811" y="2023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50</a:t>
                </a:r>
                <a:endParaRPr lang="en-US" sz="2800" b="1"/>
              </a:p>
            </p:txBody>
          </p:sp>
          <p:sp>
            <p:nvSpPr>
              <p:cNvPr id="1299" name="Rectangle 321"/>
              <p:cNvSpPr>
                <a:spLocks noChangeArrowheads="1"/>
              </p:cNvSpPr>
              <p:nvPr/>
            </p:nvSpPr>
            <p:spPr bwMode="auto">
              <a:xfrm>
                <a:off x="4978" y="202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00" name="Rectangle 322"/>
              <p:cNvSpPr>
                <a:spLocks noChangeArrowheads="1"/>
              </p:cNvSpPr>
              <p:nvPr/>
            </p:nvSpPr>
            <p:spPr bwMode="auto">
              <a:xfrm>
                <a:off x="5318" y="2023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55</a:t>
                </a:r>
                <a:endParaRPr lang="en-US" sz="2800" b="1"/>
              </a:p>
            </p:txBody>
          </p:sp>
          <p:sp>
            <p:nvSpPr>
              <p:cNvPr id="1301" name="Rectangle 323"/>
              <p:cNvSpPr>
                <a:spLocks noChangeArrowheads="1"/>
              </p:cNvSpPr>
              <p:nvPr/>
            </p:nvSpPr>
            <p:spPr bwMode="auto">
              <a:xfrm>
                <a:off x="5485" y="202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02" name="Rectangle 324"/>
              <p:cNvSpPr>
                <a:spLocks noChangeArrowheads="1"/>
              </p:cNvSpPr>
              <p:nvPr/>
            </p:nvSpPr>
            <p:spPr bwMode="auto">
              <a:xfrm>
                <a:off x="1330" y="2006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3" name="Line 325"/>
              <p:cNvSpPr>
                <a:spLocks noChangeShapeType="1"/>
              </p:cNvSpPr>
              <p:nvPr/>
            </p:nvSpPr>
            <p:spPr bwMode="auto">
              <a:xfrm>
                <a:off x="1330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4" name="Rectangle 326"/>
              <p:cNvSpPr>
                <a:spLocks noChangeArrowheads="1"/>
              </p:cNvSpPr>
              <p:nvPr/>
            </p:nvSpPr>
            <p:spPr bwMode="auto">
              <a:xfrm>
                <a:off x="1345" y="2006"/>
                <a:ext cx="82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5" name="Line 327"/>
              <p:cNvSpPr>
                <a:spLocks noChangeShapeType="1"/>
              </p:cNvSpPr>
              <p:nvPr/>
            </p:nvSpPr>
            <p:spPr bwMode="auto">
              <a:xfrm>
                <a:off x="1345" y="2006"/>
                <a:ext cx="8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6" name="Rectangle 328"/>
              <p:cNvSpPr>
                <a:spLocks noChangeArrowheads="1"/>
              </p:cNvSpPr>
              <p:nvPr/>
            </p:nvSpPr>
            <p:spPr bwMode="auto">
              <a:xfrm>
                <a:off x="2170" y="2006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7" name="Line 329"/>
              <p:cNvSpPr>
                <a:spLocks noChangeShapeType="1"/>
              </p:cNvSpPr>
              <p:nvPr/>
            </p:nvSpPr>
            <p:spPr bwMode="auto">
              <a:xfrm>
                <a:off x="2170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8" name="Rectangle 330"/>
              <p:cNvSpPr>
                <a:spLocks noChangeArrowheads="1"/>
              </p:cNvSpPr>
              <p:nvPr/>
            </p:nvSpPr>
            <p:spPr bwMode="auto">
              <a:xfrm>
                <a:off x="2185" y="2006"/>
                <a:ext cx="48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9" name="Line 331"/>
              <p:cNvSpPr>
                <a:spLocks noChangeShapeType="1"/>
              </p:cNvSpPr>
              <p:nvPr/>
            </p:nvSpPr>
            <p:spPr bwMode="auto">
              <a:xfrm>
                <a:off x="2185" y="2006"/>
                <a:ext cx="4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0" name="Rectangle 332"/>
              <p:cNvSpPr>
                <a:spLocks noChangeArrowheads="1"/>
              </p:cNvSpPr>
              <p:nvPr/>
            </p:nvSpPr>
            <p:spPr bwMode="auto">
              <a:xfrm>
                <a:off x="2669" y="2006"/>
                <a:ext cx="1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1" name="Line 333"/>
              <p:cNvSpPr>
                <a:spLocks noChangeShapeType="1"/>
              </p:cNvSpPr>
              <p:nvPr/>
            </p:nvSpPr>
            <p:spPr bwMode="auto">
              <a:xfrm>
                <a:off x="2669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2" name="Rectangle 334"/>
              <p:cNvSpPr>
                <a:spLocks noChangeArrowheads="1"/>
              </p:cNvSpPr>
              <p:nvPr/>
            </p:nvSpPr>
            <p:spPr bwMode="auto">
              <a:xfrm>
                <a:off x="2683" y="2006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3" name="Line 335"/>
              <p:cNvSpPr>
                <a:spLocks noChangeShapeType="1"/>
              </p:cNvSpPr>
              <p:nvPr/>
            </p:nvSpPr>
            <p:spPr bwMode="auto">
              <a:xfrm>
                <a:off x="2683" y="2006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4" name="Rectangle 336"/>
              <p:cNvSpPr>
                <a:spLocks noChangeArrowheads="1"/>
              </p:cNvSpPr>
              <p:nvPr/>
            </p:nvSpPr>
            <p:spPr bwMode="auto">
              <a:xfrm>
                <a:off x="3151" y="2006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5" name="Line 337"/>
              <p:cNvSpPr>
                <a:spLocks noChangeShapeType="1"/>
              </p:cNvSpPr>
              <p:nvPr/>
            </p:nvSpPr>
            <p:spPr bwMode="auto">
              <a:xfrm>
                <a:off x="3151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6" name="Rectangle 338"/>
              <p:cNvSpPr>
                <a:spLocks noChangeArrowheads="1"/>
              </p:cNvSpPr>
              <p:nvPr/>
            </p:nvSpPr>
            <p:spPr bwMode="auto">
              <a:xfrm>
                <a:off x="3166" y="2006"/>
                <a:ext cx="5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7" name="Line 339"/>
              <p:cNvSpPr>
                <a:spLocks noChangeShapeType="1"/>
              </p:cNvSpPr>
              <p:nvPr/>
            </p:nvSpPr>
            <p:spPr bwMode="auto">
              <a:xfrm>
                <a:off x="3166" y="2006"/>
                <a:ext cx="5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8" name="Rectangle 340"/>
              <p:cNvSpPr>
                <a:spLocks noChangeArrowheads="1"/>
              </p:cNvSpPr>
              <p:nvPr/>
            </p:nvSpPr>
            <p:spPr bwMode="auto">
              <a:xfrm>
                <a:off x="3681" y="2006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9" name="Line 341"/>
              <p:cNvSpPr>
                <a:spLocks noChangeShapeType="1"/>
              </p:cNvSpPr>
              <p:nvPr/>
            </p:nvSpPr>
            <p:spPr bwMode="auto">
              <a:xfrm>
                <a:off x="3681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0" name="Rectangle 342"/>
              <p:cNvSpPr>
                <a:spLocks noChangeArrowheads="1"/>
              </p:cNvSpPr>
              <p:nvPr/>
            </p:nvSpPr>
            <p:spPr bwMode="auto">
              <a:xfrm>
                <a:off x="3696" y="2006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1" name="Line 343"/>
              <p:cNvSpPr>
                <a:spLocks noChangeShapeType="1"/>
              </p:cNvSpPr>
              <p:nvPr/>
            </p:nvSpPr>
            <p:spPr bwMode="auto">
              <a:xfrm>
                <a:off x="3696" y="2006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2" name="Rectangle 344"/>
              <p:cNvSpPr>
                <a:spLocks noChangeArrowheads="1"/>
              </p:cNvSpPr>
              <p:nvPr/>
            </p:nvSpPr>
            <p:spPr bwMode="auto">
              <a:xfrm>
                <a:off x="4164" y="2006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3" name="Line 345"/>
              <p:cNvSpPr>
                <a:spLocks noChangeShapeType="1"/>
              </p:cNvSpPr>
              <p:nvPr/>
            </p:nvSpPr>
            <p:spPr bwMode="auto">
              <a:xfrm>
                <a:off x="4164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4" name="Rectangle 346"/>
              <p:cNvSpPr>
                <a:spLocks noChangeArrowheads="1"/>
              </p:cNvSpPr>
              <p:nvPr/>
            </p:nvSpPr>
            <p:spPr bwMode="auto">
              <a:xfrm>
                <a:off x="4179" y="2006"/>
                <a:ext cx="467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5" name="Line 347"/>
              <p:cNvSpPr>
                <a:spLocks noChangeShapeType="1"/>
              </p:cNvSpPr>
              <p:nvPr/>
            </p:nvSpPr>
            <p:spPr bwMode="auto">
              <a:xfrm>
                <a:off x="4179" y="2006"/>
                <a:ext cx="4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6" name="Rectangle 348"/>
              <p:cNvSpPr>
                <a:spLocks noChangeArrowheads="1"/>
              </p:cNvSpPr>
              <p:nvPr/>
            </p:nvSpPr>
            <p:spPr bwMode="auto">
              <a:xfrm>
                <a:off x="4646" y="2006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7" name="Line 349"/>
              <p:cNvSpPr>
                <a:spLocks noChangeShapeType="1"/>
              </p:cNvSpPr>
              <p:nvPr/>
            </p:nvSpPr>
            <p:spPr bwMode="auto">
              <a:xfrm>
                <a:off x="4646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8" name="Rectangle 350"/>
              <p:cNvSpPr>
                <a:spLocks noChangeArrowheads="1"/>
              </p:cNvSpPr>
              <p:nvPr/>
            </p:nvSpPr>
            <p:spPr bwMode="auto">
              <a:xfrm>
                <a:off x="4661" y="2006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9" name="Line 351"/>
              <p:cNvSpPr>
                <a:spLocks noChangeShapeType="1"/>
              </p:cNvSpPr>
              <p:nvPr/>
            </p:nvSpPr>
            <p:spPr bwMode="auto">
              <a:xfrm>
                <a:off x="4661" y="2006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0" name="Rectangle 352"/>
              <p:cNvSpPr>
                <a:spLocks noChangeArrowheads="1"/>
              </p:cNvSpPr>
              <p:nvPr/>
            </p:nvSpPr>
            <p:spPr bwMode="auto">
              <a:xfrm>
                <a:off x="5129" y="2006"/>
                <a:ext cx="1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1" name="Line 353"/>
              <p:cNvSpPr>
                <a:spLocks noChangeShapeType="1"/>
              </p:cNvSpPr>
              <p:nvPr/>
            </p:nvSpPr>
            <p:spPr bwMode="auto">
              <a:xfrm>
                <a:off x="5129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2" name="Rectangle 354"/>
              <p:cNvSpPr>
                <a:spLocks noChangeArrowheads="1"/>
              </p:cNvSpPr>
              <p:nvPr/>
            </p:nvSpPr>
            <p:spPr bwMode="auto">
              <a:xfrm>
                <a:off x="5143" y="2006"/>
                <a:ext cx="517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3" name="Line 355"/>
              <p:cNvSpPr>
                <a:spLocks noChangeShapeType="1"/>
              </p:cNvSpPr>
              <p:nvPr/>
            </p:nvSpPr>
            <p:spPr bwMode="auto">
              <a:xfrm>
                <a:off x="5143" y="2006"/>
                <a:ext cx="5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4" name="Rectangle 356"/>
              <p:cNvSpPr>
                <a:spLocks noChangeArrowheads="1"/>
              </p:cNvSpPr>
              <p:nvPr/>
            </p:nvSpPr>
            <p:spPr bwMode="auto">
              <a:xfrm>
                <a:off x="5660" y="2006"/>
                <a:ext cx="1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5" name="Line 357"/>
              <p:cNvSpPr>
                <a:spLocks noChangeShapeType="1"/>
              </p:cNvSpPr>
              <p:nvPr/>
            </p:nvSpPr>
            <p:spPr bwMode="auto">
              <a:xfrm>
                <a:off x="5660" y="200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6" name="Rectangle 358"/>
              <p:cNvSpPr>
                <a:spLocks noChangeArrowheads="1"/>
              </p:cNvSpPr>
              <p:nvPr/>
            </p:nvSpPr>
            <p:spPr bwMode="auto">
              <a:xfrm>
                <a:off x="1330" y="2022"/>
                <a:ext cx="15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7" name="Line 359"/>
              <p:cNvSpPr>
                <a:spLocks noChangeShapeType="1"/>
              </p:cNvSpPr>
              <p:nvPr/>
            </p:nvSpPr>
            <p:spPr bwMode="auto">
              <a:xfrm>
                <a:off x="1330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8" name="Rectangle 360"/>
              <p:cNvSpPr>
                <a:spLocks noChangeArrowheads="1"/>
              </p:cNvSpPr>
              <p:nvPr/>
            </p:nvSpPr>
            <p:spPr bwMode="auto">
              <a:xfrm>
                <a:off x="2170" y="2022"/>
                <a:ext cx="15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9" name="Line 361"/>
              <p:cNvSpPr>
                <a:spLocks noChangeShapeType="1"/>
              </p:cNvSpPr>
              <p:nvPr/>
            </p:nvSpPr>
            <p:spPr bwMode="auto">
              <a:xfrm>
                <a:off x="2170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0" name="Rectangle 362"/>
              <p:cNvSpPr>
                <a:spLocks noChangeArrowheads="1"/>
              </p:cNvSpPr>
              <p:nvPr/>
            </p:nvSpPr>
            <p:spPr bwMode="auto">
              <a:xfrm>
                <a:off x="2669" y="2022"/>
                <a:ext cx="14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1" name="Line 363"/>
              <p:cNvSpPr>
                <a:spLocks noChangeShapeType="1"/>
              </p:cNvSpPr>
              <p:nvPr/>
            </p:nvSpPr>
            <p:spPr bwMode="auto">
              <a:xfrm>
                <a:off x="2669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2" name="Rectangle 364"/>
              <p:cNvSpPr>
                <a:spLocks noChangeArrowheads="1"/>
              </p:cNvSpPr>
              <p:nvPr/>
            </p:nvSpPr>
            <p:spPr bwMode="auto">
              <a:xfrm>
                <a:off x="3151" y="2022"/>
                <a:ext cx="15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3" name="Line 365"/>
              <p:cNvSpPr>
                <a:spLocks noChangeShapeType="1"/>
              </p:cNvSpPr>
              <p:nvPr/>
            </p:nvSpPr>
            <p:spPr bwMode="auto">
              <a:xfrm>
                <a:off x="3151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4" name="Rectangle 366"/>
              <p:cNvSpPr>
                <a:spLocks noChangeArrowheads="1"/>
              </p:cNvSpPr>
              <p:nvPr/>
            </p:nvSpPr>
            <p:spPr bwMode="auto">
              <a:xfrm>
                <a:off x="3681" y="2022"/>
                <a:ext cx="15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5" name="Line 367"/>
              <p:cNvSpPr>
                <a:spLocks noChangeShapeType="1"/>
              </p:cNvSpPr>
              <p:nvPr/>
            </p:nvSpPr>
            <p:spPr bwMode="auto">
              <a:xfrm>
                <a:off x="3681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6" name="Rectangle 368"/>
              <p:cNvSpPr>
                <a:spLocks noChangeArrowheads="1"/>
              </p:cNvSpPr>
              <p:nvPr/>
            </p:nvSpPr>
            <p:spPr bwMode="auto">
              <a:xfrm>
                <a:off x="4164" y="2022"/>
                <a:ext cx="15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7" name="Line 369"/>
              <p:cNvSpPr>
                <a:spLocks noChangeShapeType="1"/>
              </p:cNvSpPr>
              <p:nvPr/>
            </p:nvSpPr>
            <p:spPr bwMode="auto">
              <a:xfrm>
                <a:off x="4164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8" name="Rectangle 370"/>
              <p:cNvSpPr>
                <a:spLocks noChangeArrowheads="1"/>
              </p:cNvSpPr>
              <p:nvPr/>
            </p:nvSpPr>
            <p:spPr bwMode="auto">
              <a:xfrm>
                <a:off x="4646" y="2022"/>
                <a:ext cx="15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9" name="Line 371"/>
              <p:cNvSpPr>
                <a:spLocks noChangeShapeType="1"/>
              </p:cNvSpPr>
              <p:nvPr/>
            </p:nvSpPr>
            <p:spPr bwMode="auto">
              <a:xfrm>
                <a:off x="4646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0" name="Rectangle 372"/>
              <p:cNvSpPr>
                <a:spLocks noChangeArrowheads="1"/>
              </p:cNvSpPr>
              <p:nvPr/>
            </p:nvSpPr>
            <p:spPr bwMode="auto">
              <a:xfrm>
                <a:off x="5129" y="2022"/>
                <a:ext cx="14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1" name="Line 373"/>
              <p:cNvSpPr>
                <a:spLocks noChangeShapeType="1"/>
              </p:cNvSpPr>
              <p:nvPr/>
            </p:nvSpPr>
            <p:spPr bwMode="auto">
              <a:xfrm>
                <a:off x="5129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" name="Rectangle 374"/>
              <p:cNvSpPr>
                <a:spLocks noChangeArrowheads="1"/>
              </p:cNvSpPr>
              <p:nvPr/>
            </p:nvSpPr>
            <p:spPr bwMode="auto">
              <a:xfrm>
                <a:off x="5660" y="2022"/>
                <a:ext cx="14" cy="1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3" name="Line 375"/>
              <p:cNvSpPr>
                <a:spLocks noChangeShapeType="1"/>
              </p:cNvSpPr>
              <p:nvPr/>
            </p:nvSpPr>
            <p:spPr bwMode="auto">
              <a:xfrm>
                <a:off x="5660" y="2022"/>
                <a:ext cx="1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4" name="Rectangle 376"/>
              <p:cNvSpPr>
                <a:spLocks noChangeArrowheads="1"/>
              </p:cNvSpPr>
              <p:nvPr/>
            </p:nvSpPr>
            <p:spPr bwMode="auto">
              <a:xfrm>
                <a:off x="1374" y="2228"/>
                <a:ext cx="64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1900" b="1">
                    <a:solidFill>
                      <a:srgbClr val="000000"/>
                    </a:solidFill>
                  </a:rPr>
                  <a:t>Προϊόν</a:t>
                </a:r>
                <a:r>
                  <a:rPr lang="en-US" sz="1900" b="1">
                    <a:solidFill>
                      <a:srgbClr val="000000"/>
                    </a:solidFill>
                  </a:rPr>
                  <a:t> 5</a:t>
                </a:r>
                <a:endParaRPr lang="en-US" sz="2800" b="1"/>
              </a:p>
            </p:txBody>
          </p:sp>
          <p:sp>
            <p:nvSpPr>
              <p:cNvPr id="1355" name="Rectangle 377"/>
              <p:cNvSpPr>
                <a:spLocks noChangeArrowheads="1"/>
              </p:cNvSpPr>
              <p:nvPr/>
            </p:nvSpPr>
            <p:spPr bwMode="auto">
              <a:xfrm>
                <a:off x="2064" y="2228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56" name="Rectangle 378"/>
              <p:cNvSpPr>
                <a:spLocks noChangeArrowheads="1"/>
              </p:cNvSpPr>
              <p:nvPr/>
            </p:nvSpPr>
            <p:spPr bwMode="auto">
              <a:xfrm>
                <a:off x="2343" y="2228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15</a:t>
                </a:r>
                <a:endParaRPr lang="en-US" sz="2800" b="1"/>
              </a:p>
            </p:txBody>
          </p:sp>
          <p:sp>
            <p:nvSpPr>
              <p:cNvPr id="1357" name="Rectangle 379"/>
              <p:cNvSpPr>
                <a:spLocks noChangeArrowheads="1"/>
              </p:cNvSpPr>
              <p:nvPr/>
            </p:nvSpPr>
            <p:spPr bwMode="auto">
              <a:xfrm>
                <a:off x="2510" y="2228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58" name="Rectangle 380"/>
              <p:cNvSpPr>
                <a:spLocks noChangeArrowheads="1"/>
              </p:cNvSpPr>
              <p:nvPr/>
            </p:nvSpPr>
            <p:spPr bwMode="auto">
              <a:xfrm>
                <a:off x="2875" y="2228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3</a:t>
                </a:r>
                <a:endParaRPr lang="en-US" sz="2800" b="1"/>
              </a:p>
            </p:txBody>
          </p:sp>
          <p:sp>
            <p:nvSpPr>
              <p:cNvPr id="1359" name="Rectangle 381"/>
              <p:cNvSpPr>
                <a:spLocks noChangeArrowheads="1"/>
              </p:cNvSpPr>
              <p:nvPr/>
            </p:nvSpPr>
            <p:spPr bwMode="auto">
              <a:xfrm>
                <a:off x="2959" y="2228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60" name="Rectangle 382"/>
              <p:cNvSpPr>
                <a:spLocks noChangeArrowheads="1"/>
              </p:cNvSpPr>
              <p:nvPr/>
            </p:nvSpPr>
            <p:spPr bwMode="auto">
              <a:xfrm>
                <a:off x="3341" y="2228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15</a:t>
                </a:r>
                <a:endParaRPr lang="en-US" sz="2800" b="1"/>
              </a:p>
            </p:txBody>
          </p:sp>
          <p:sp>
            <p:nvSpPr>
              <p:cNvPr id="1361" name="Rectangle 383"/>
              <p:cNvSpPr>
                <a:spLocks noChangeArrowheads="1"/>
              </p:cNvSpPr>
              <p:nvPr/>
            </p:nvSpPr>
            <p:spPr bwMode="auto">
              <a:xfrm>
                <a:off x="3507" y="2228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62" name="Rectangle 384"/>
              <p:cNvSpPr>
                <a:spLocks noChangeArrowheads="1"/>
              </p:cNvSpPr>
              <p:nvPr/>
            </p:nvSpPr>
            <p:spPr bwMode="auto">
              <a:xfrm>
                <a:off x="3846" y="2228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10</a:t>
                </a:r>
                <a:endParaRPr lang="en-US" sz="2800" b="1"/>
              </a:p>
            </p:txBody>
          </p:sp>
          <p:sp>
            <p:nvSpPr>
              <p:cNvPr id="1363" name="Rectangle 385"/>
              <p:cNvSpPr>
                <a:spLocks noChangeArrowheads="1"/>
              </p:cNvSpPr>
              <p:nvPr/>
            </p:nvSpPr>
            <p:spPr bwMode="auto">
              <a:xfrm>
                <a:off x="4013" y="2228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64" name="Rectangle 386"/>
              <p:cNvSpPr>
                <a:spLocks noChangeArrowheads="1"/>
              </p:cNvSpPr>
              <p:nvPr/>
            </p:nvSpPr>
            <p:spPr bwMode="auto">
              <a:xfrm>
                <a:off x="4329" y="2228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10</a:t>
                </a:r>
                <a:endParaRPr lang="en-US" sz="2800" b="1"/>
              </a:p>
            </p:txBody>
          </p:sp>
          <p:sp>
            <p:nvSpPr>
              <p:cNvPr id="1365" name="Rectangle 387"/>
              <p:cNvSpPr>
                <a:spLocks noChangeArrowheads="1"/>
              </p:cNvSpPr>
              <p:nvPr/>
            </p:nvSpPr>
            <p:spPr bwMode="auto">
              <a:xfrm>
                <a:off x="4496" y="2228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66" name="Rectangle 388"/>
              <p:cNvSpPr>
                <a:spLocks noChangeArrowheads="1"/>
              </p:cNvSpPr>
              <p:nvPr/>
            </p:nvSpPr>
            <p:spPr bwMode="auto">
              <a:xfrm>
                <a:off x="4811" y="2228"/>
                <a:ext cx="17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30</a:t>
                </a:r>
                <a:endParaRPr lang="en-US" sz="2800" b="1"/>
              </a:p>
            </p:txBody>
          </p:sp>
          <p:sp>
            <p:nvSpPr>
              <p:cNvPr id="1367" name="Rectangle 389"/>
              <p:cNvSpPr>
                <a:spLocks noChangeArrowheads="1"/>
              </p:cNvSpPr>
              <p:nvPr/>
            </p:nvSpPr>
            <p:spPr bwMode="auto">
              <a:xfrm>
                <a:off x="4978" y="2228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68" name="Rectangle 390"/>
              <p:cNvSpPr>
                <a:spLocks noChangeArrowheads="1"/>
              </p:cNvSpPr>
              <p:nvPr/>
            </p:nvSpPr>
            <p:spPr bwMode="auto">
              <a:xfrm>
                <a:off x="5360" y="2228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8</a:t>
                </a:r>
                <a:endParaRPr lang="en-US" sz="2800" b="1"/>
              </a:p>
            </p:txBody>
          </p:sp>
          <p:sp>
            <p:nvSpPr>
              <p:cNvPr id="1369" name="Rectangle 391"/>
              <p:cNvSpPr>
                <a:spLocks noChangeArrowheads="1"/>
              </p:cNvSpPr>
              <p:nvPr/>
            </p:nvSpPr>
            <p:spPr bwMode="auto">
              <a:xfrm>
                <a:off x="5443" y="2228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 sz="2800" b="1"/>
              </a:p>
            </p:txBody>
          </p:sp>
          <p:sp>
            <p:nvSpPr>
              <p:cNvPr id="1370" name="Rectangle 392"/>
              <p:cNvSpPr>
                <a:spLocks noChangeArrowheads="1"/>
              </p:cNvSpPr>
              <p:nvPr/>
            </p:nvSpPr>
            <p:spPr bwMode="auto">
              <a:xfrm>
                <a:off x="1330" y="2211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1" name="Line 393"/>
              <p:cNvSpPr>
                <a:spLocks noChangeShapeType="1"/>
              </p:cNvSpPr>
              <p:nvPr/>
            </p:nvSpPr>
            <p:spPr bwMode="auto">
              <a:xfrm>
                <a:off x="1330" y="221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2" name="Rectangle 394"/>
              <p:cNvSpPr>
                <a:spLocks noChangeArrowheads="1"/>
              </p:cNvSpPr>
              <p:nvPr/>
            </p:nvSpPr>
            <p:spPr bwMode="auto">
              <a:xfrm>
                <a:off x="1345" y="2211"/>
                <a:ext cx="82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3" name="Line 395"/>
              <p:cNvSpPr>
                <a:spLocks noChangeShapeType="1"/>
              </p:cNvSpPr>
              <p:nvPr/>
            </p:nvSpPr>
            <p:spPr bwMode="auto">
              <a:xfrm>
                <a:off x="1345" y="2211"/>
                <a:ext cx="8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4" name="Rectangle 396"/>
              <p:cNvSpPr>
                <a:spLocks noChangeArrowheads="1"/>
              </p:cNvSpPr>
              <p:nvPr/>
            </p:nvSpPr>
            <p:spPr bwMode="auto">
              <a:xfrm>
                <a:off x="2170" y="2211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5" name="Line 397"/>
              <p:cNvSpPr>
                <a:spLocks noChangeShapeType="1"/>
              </p:cNvSpPr>
              <p:nvPr/>
            </p:nvSpPr>
            <p:spPr bwMode="auto">
              <a:xfrm>
                <a:off x="2170" y="221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6" name="Rectangle 398"/>
              <p:cNvSpPr>
                <a:spLocks noChangeArrowheads="1"/>
              </p:cNvSpPr>
              <p:nvPr/>
            </p:nvSpPr>
            <p:spPr bwMode="auto">
              <a:xfrm>
                <a:off x="2185" y="2211"/>
                <a:ext cx="48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7" name="Line 399"/>
              <p:cNvSpPr>
                <a:spLocks noChangeShapeType="1"/>
              </p:cNvSpPr>
              <p:nvPr/>
            </p:nvSpPr>
            <p:spPr bwMode="auto">
              <a:xfrm>
                <a:off x="2185" y="2211"/>
                <a:ext cx="4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8" name="Rectangle 400"/>
              <p:cNvSpPr>
                <a:spLocks noChangeArrowheads="1"/>
              </p:cNvSpPr>
              <p:nvPr/>
            </p:nvSpPr>
            <p:spPr bwMode="auto">
              <a:xfrm>
                <a:off x="2669" y="2211"/>
                <a:ext cx="1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9" name="Line 401"/>
              <p:cNvSpPr>
                <a:spLocks noChangeShapeType="1"/>
              </p:cNvSpPr>
              <p:nvPr/>
            </p:nvSpPr>
            <p:spPr bwMode="auto">
              <a:xfrm>
                <a:off x="2669" y="221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0" name="Rectangle 402"/>
              <p:cNvSpPr>
                <a:spLocks noChangeArrowheads="1"/>
              </p:cNvSpPr>
              <p:nvPr/>
            </p:nvSpPr>
            <p:spPr bwMode="auto">
              <a:xfrm>
                <a:off x="2683" y="2211"/>
                <a:ext cx="46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1" name="Line 403"/>
              <p:cNvSpPr>
                <a:spLocks noChangeShapeType="1"/>
              </p:cNvSpPr>
              <p:nvPr/>
            </p:nvSpPr>
            <p:spPr bwMode="auto">
              <a:xfrm>
                <a:off x="2683" y="2211"/>
                <a:ext cx="4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2" name="Rectangle 404"/>
              <p:cNvSpPr>
                <a:spLocks noChangeArrowheads="1"/>
              </p:cNvSpPr>
              <p:nvPr/>
            </p:nvSpPr>
            <p:spPr bwMode="auto">
              <a:xfrm>
                <a:off x="3151" y="2211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3" name="Line 405"/>
              <p:cNvSpPr>
                <a:spLocks noChangeShapeType="1"/>
              </p:cNvSpPr>
              <p:nvPr/>
            </p:nvSpPr>
            <p:spPr bwMode="auto">
              <a:xfrm>
                <a:off x="3151" y="221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4" name="Rectangle 406"/>
              <p:cNvSpPr>
                <a:spLocks noChangeArrowheads="1"/>
              </p:cNvSpPr>
              <p:nvPr/>
            </p:nvSpPr>
            <p:spPr bwMode="auto">
              <a:xfrm>
                <a:off x="3166" y="2211"/>
                <a:ext cx="5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5" name="Line 407"/>
              <p:cNvSpPr>
                <a:spLocks noChangeShapeType="1"/>
              </p:cNvSpPr>
              <p:nvPr/>
            </p:nvSpPr>
            <p:spPr bwMode="auto">
              <a:xfrm>
                <a:off x="3166" y="2211"/>
                <a:ext cx="5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6" name="Rectangle 408"/>
              <p:cNvSpPr>
                <a:spLocks noChangeArrowheads="1"/>
              </p:cNvSpPr>
              <p:nvPr/>
            </p:nvSpPr>
            <p:spPr bwMode="auto">
              <a:xfrm>
                <a:off x="3681" y="2211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7" name="Line 409"/>
              <p:cNvSpPr>
                <a:spLocks noChangeShapeType="1"/>
              </p:cNvSpPr>
              <p:nvPr/>
            </p:nvSpPr>
            <p:spPr bwMode="auto">
              <a:xfrm>
                <a:off x="3681" y="221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88" name="Rectangle 410"/>
            <p:cNvSpPr>
              <a:spLocks noChangeArrowheads="1"/>
            </p:cNvSpPr>
            <p:nvPr/>
          </p:nvSpPr>
          <p:spPr bwMode="auto">
            <a:xfrm>
              <a:off x="5778500" y="3509963"/>
              <a:ext cx="742950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9" name="Line 411"/>
            <p:cNvSpPr>
              <a:spLocks noChangeShapeType="1"/>
            </p:cNvSpPr>
            <p:nvPr/>
          </p:nvSpPr>
          <p:spPr bwMode="auto">
            <a:xfrm>
              <a:off x="5778500" y="3509963"/>
              <a:ext cx="7429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0" name="Rectangle 412"/>
            <p:cNvSpPr>
              <a:spLocks noChangeArrowheads="1"/>
            </p:cNvSpPr>
            <p:nvPr/>
          </p:nvSpPr>
          <p:spPr bwMode="auto">
            <a:xfrm>
              <a:off x="6521450" y="3509963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1" name="Line 413"/>
            <p:cNvSpPr>
              <a:spLocks noChangeShapeType="1"/>
            </p:cNvSpPr>
            <p:nvPr/>
          </p:nvSpPr>
          <p:spPr bwMode="auto">
            <a:xfrm>
              <a:off x="6521450" y="3509963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2" name="Rectangle 414"/>
            <p:cNvSpPr>
              <a:spLocks noChangeArrowheads="1"/>
            </p:cNvSpPr>
            <p:nvPr/>
          </p:nvSpPr>
          <p:spPr bwMode="auto">
            <a:xfrm>
              <a:off x="6545263" y="3509963"/>
              <a:ext cx="74136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" name="Line 415"/>
            <p:cNvSpPr>
              <a:spLocks noChangeShapeType="1"/>
            </p:cNvSpPr>
            <p:nvPr/>
          </p:nvSpPr>
          <p:spPr bwMode="auto">
            <a:xfrm>
              <a:off x="6545263" y="3509963"/>
              <a:ext cx="7413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4" name="Rectangle 416"/>
            <p:cNvSpPr>
              <a:spLocks noChangeArrowheads="1"/>
            </p:cNvSpPr>
            <p:nvPr/>
          </p:nvSpPr>
          <p:spPr bwMode="auto">
            <a:xfrm>
              <a:off x="7286625" y="3509963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5" name="Line 417"/>
            <p:cNvSpPr>
              <a:spLocks noChangeShapeType="1"/>
            </p:cNvSpPr>
            <p:nvPr/>
          </p:nvSpPr>
          <p:spPr bwMode="auto">
            <a:xfrm>
              <a:off x="7286625" y="3509963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6" name="Rectangle 418"/>
            <p:cNvSpPr>
              <a:spLocks noChangeArrowheads="1"/>
            </p:cNvSpPr>
            <p:nvPr/>
          </p:nvSpPr>
          <p:spPr bwMode="auto">
            <a:xfrm>
              <a:off x="7310438" y="3509963"/>
              <a:ext cx="742950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7" name="Line 419"/>
            <p:cNvSpPr>
              <a:spLocks noChangeShapeType="1"/>
            </p:cNvSpPr>
            <p:nvPr/>
          </p:nvSpPr>
          <p:spPr bwMode="auto">
            <a:xfrm>
              <a:off x="7310438" y="3509963"/>
              <a:ext cx="7429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8" name="Rectangle 420"/>
            <p:cNvSpPr>
              <a:spLocks noChangeArrowheads="1"/>
            </p:cNvSpPr>
            <p:nvPr/>
          </p:nvSpPr>
          <p:spPr bwMode="auto">
            <a:xfrm>
              <a:off x="8053388" y="3509963"/>
              <a:ext cx="22225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9" name="Line 421"/>
            <p:cNvSpPr>
              <a:spLocks noChangeShapeType="1"/>
            </p:cNvSpPr>
            <p:nvPr/>
          </p:nvSpPr>
          <p:spPr bwMode="auto">
            <a:xfrm>
              <a:off x="8053388" y="3509963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0" name="Rectangle 422"/>
            <p:cNvSpPr>
              <a:spLocks noChangeArrowheads="1"/>
            </p:cNvSpPr>
            <p:nvPr/>
          </p:nvSpPr>
          <p:spPr bwMode="auto">
            <a:xfrm>
              <a:off x="8075613" y="3509963"/>
              <a:ext cx="820738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1" name="Line 423"/>
            <p:cNvSpPr>
              <a:spLocks noChangeShapeType="1"/>
            </p:cNvSpPr>
            <p:nvPr/>
          </p:nvSpPr>
          <p:spPr bwMode="auto">
            <a:xfrm>
              <a:off x="8075613" y="3509963"/>
              <a:ext cx="8207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2" name="Rectangle 424"/>
            <p:cNvSpPr>
              <a:spLocks noChangeArrowheads="1"/>
            </p:cNvSpPr>
            <p:nvPr/>
          </p:nvSpPr>
          <p:spPr bwMode="auto">
            <a:xfrm>
              <a:off x="8896350" y="3509963"/>
              <a:ext cx="22225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3" name="Line 425"/>
            <p:cNvSpPr>
              <a:spLocks noChangeShapeType="1"/>
            </p:cNvSpPr>
            <p:nvPr/>
          </p:nvSpPr>
          <p:spPr bwMode="auto">
            <a:xfrm>
              <a:off x="8896350" y="3509963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4" name="Rectangle 426"/>
            <p:cNvSpPr>
              <a:spLocks noChangeArrowheads="1"/>
            </p:cNvSpPr>
            <p:nvPr/>
          </p:nvSpPr>
          <p:spPr bwMode="auto">
            <a:xfrm>
              <a:off x="2022475" y="3533775"/>
              <a:ext cx="23813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5" name="Line 427"/>
            <p:cNvSpPr>
              <a:spLocks noChangeShapeType="1"/>
            </p:cNvSpPr>
            <p:nvPr/>
          </p:nvSpPr>
          <p:spPr bwMode="auto">
            <a:xfrm>
              <a:off x="2022475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6" name="Rectangle 428"/>
            <p:cNvSpPr>
              <a:spLocks noChangeArrowheads="1"/>
            </p:cNvSpPr>
            <p:nvPr/>
          </p:nvSpPr>
          <p:spPr bwMode="auto">
            <a:xfrm>
              <a:off x="2022475" y="3838575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7" name="Line 429"/>
            <p:cNvSpPr>
              <a:spLocks noChangeShapeType="1"/>
            </p:cNvSpPr>
            <p:nvPr/>
          </p:nvSpPr>
          <p:spPr bwMode="auto">
            <a:xfrm>
              <a:off x="2022475" y="38385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8" name="Line 430"/>
            <p:cNvSpPr>
              <a:spLocks noChangeShapeType="1"/>
            </p:cNvSpPr>
            <p:nvPr/>
          </p:nvSpPr>
          <p:spPr bwMode="auto">
            <a:xfrm>
              <a:off x="2022475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9" name="Rectangle 431"/>
            <p:cNvSpPr>
              <a:spLocks noChangeArrowheads="1"/>
            </p:cNvSpPr>
            <p:nvPr/>
          </p:nvSpPr>
          <p:spPr bwMode="auto">
            <a:xfrm>
              <a:off x="2022475" y="3838575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0" name="Line 432"/>
            <p:cNvSpPr>
              <a:spLocks noChangeShapeType="1"/>
            </p:cNvSpPr>
            <p:nvPr/>
          </p:nvSpPr>
          <p:spPr bwMode="auto">
            <a:xfrm>
              <a:off x="2022475" y="38385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1" name="Line 433"/>
            <p:cNvSpPr>
              <a:spLocks noChangeShapeType="1"/>
            </p:cNvSpPr>
            <p:nvPr/>
          </p:nvSpPr>
          <p:spPr bwMode="auto">
            <a:xfrm>
              <a:off x="2022475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2" name="Rectangle 434"/>
            <p:cNvSpPr>
              <a:spLocks noChangeArrowheads="1"/>
            </p:cNvSpPr>
            <p:nvPr/>
          </p:nvSpPr>
          <p:spPr bwMode="auto">
            <a:xfrm>
              <a:off x="2046288" y="3838575"/>
              <a:ext cx="1309688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" name="Line 435"/>
            <p:cNvSpPr>
              <a:spLocks noChangeShapeType="1"/>
            </p:cNvSpPr>
            <p:nvPr/>
          </p:nvSpPr>
          <p:spPr bwMode="auto">
            <a:xfrm>
              <a:off x="2046288" y="3838575"/>
              <a:ext cx="13096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4" name="Rectangle 436"/>
            <p:cNvSpPr>
              <a:spLocks noChangeArrowheads="1"/>
            </p:cNvSpPr>
            <p:nvPr/>
          </p:nvSpPr>
          <p:spPr bwMode="auto">
            <a:xfrm>
              <a:off x="3355975" y="3533775"/>
              <a:ext cx="23813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5" name="Line 437"/>
            <p:cNvSpPr>
              <a:spLocks noChangeShapeType="1"/>
            </p:cNvSpPr>
            <p:nvPr/>
          </p:nvSpPr>
          <p:spPr bwMode="auto">
            <a:xfrm>
              <a:off x="3355975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6" name="Rectangle 438"/>
            <p:cNvSpPr>
              <a:spLocks noChangeArrowheads="1"/>
            </p:cNvSpPr>
            <p:nvPr/>
          </p:nvSpPr>
          <p:spPr bwMode="auto">
            <a:xfrm>
              <a:off x="3355975" y="3838575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7" name="Line 439"/>
            <p:cNvSpPr>
              <a:spLocks noChangeShapeType="1"/>
            </p:cNvSpPr>
            <p:nvPr/>
          </p:nvSpPr>
          <p:spPr bwMode="auto">
            <a:xfrm>
              <a:off x="3355975" y="38385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8" name="Line 440"/>
            <p:cNvSpPr>
              <a:spLocks noChangeShapeType="1"/>
            </p:cNvSpPr>
            <p:nvPr/>
          </p:nvSpPr>
          <p:spPr bwMode="auto">
            <a:xfrm>
              <a:off x="3355975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9" name="Rectangle 441"/>
            <p:cNvSpPr>
              <a:spLocks noChangeArrowheads="1"/>
            </p:cNvSpPr>
            <p:nvPr/>
          </p:nvSpPr>
          <p:spPr bwMode="auto">
            <a:xfrm>
              <a:off x="3379788" y="3838575"/>
              <a:ext cx="768350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0" name="Line 442"/>
            <p:cNvSpPr>
              <a:spLocks noChangeShapeType="1"/>
            </p:cNvSpPr>
            <p:nvPr/>
          </p:nvSpPr>
          <p:spPr bwMode="auto">
            <a:xfrm>
              <a:off x="3379788" y="3838575"/>
              <a:ext cx="7683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1" name="Rectangle 443"/>
            <p:cNvSpPr>
              <a:spLocks noChangeArrowheads="1"/>
            </p:cNvSpPr>
            <p:nvPr/>
          </p:nvSpPr>
          <p:spPr bwMode="auto">
            <a:xfrm>
              <a:off x="4148138" y="3533775"/>
              <a:ext cx="22225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2" name="Line 444"/>
            <p:cNvSpPr>
              <a:spLocks noChangeShapeType="1"/>
            </p:cNvSpPr>
            <p:nvPr/>
          </p:nvSpPr>
          <p:spPr bwMode="auto">
            <a:xfrm>
              <a:off x="4148138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3" name="Rectangle 445"/>
            <p:cNvSpPr>
              <a:spLocks noChangeArrowheads="1"/>
            </p:cNvSpPr>
            <p:nvPr/>
          </p:nvSpPr>
          <p:spPr bwMode="auto">
            <a:xfrm>
              <a:off x="4148138" y="3838575"/>
              <a:ext cx="22225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4" name="Line 446"/>
            <p:cNvSpPr>
              <a:spLocks noChangeShapeType="1"/>
            </p:cNvSpPr>
            <p:nvPr/>
          </p:nvSpPr>
          <p:spPr bwMode="auto">
            <a:xfrm>
              <a:off x="4148138" y="3838575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5" name="Line 447"/>
            <p:cNvSpPr>
              <a:spLocks noChangeShapeType="1"/>
            </p:cNvSpPr>
            <p:nvPr/>
          </p:nvSpPr>
          <p:spPr bwMode="auto">
            <a:xfrm>
              <a:off x="4148138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6" name="Rectangle 448"/>
            <p:cNvSpPr>
              <a:spLocks noChangeArrowheads="1"/>
            </p:cNvSpPr>
            <p:nvPr/>
          </p:nvSpPr>
          <p:spPr bwMode="auto">
            <a:xfrm>
              <a:off x="4170363" y="3838575"/>
              <a:ext cx="742950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7" name="Line 449"/>
            <p:cNvSpPr>
              <a:spLocks noChangeShapeType="1"/>
            </p:cNvSpPr>
            <p:nvPr/>
          </p:nvSpPr>
          <p:spPr bwMode="auto">
            <a:xfrm>
              <a:off x="4170363" y="3838575"/>
              <a:ext cx="7429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8" name="Rectangle 450"/>
            <p:cNvSpPr>
              <a:spLocks noChangeArrowheads="1"/>
            </p:cNvSpPr>
            <p:nvPr/>
          </p:nvSpPr>
          <p:spPr bwMode="auto">
            <a:xfrm>
              <a:off x="4913313" y="3533775"/>
              <a:ext cx="23813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9" name="Line 451"/>
            <p:cNvSpPr>
              <a:spLocks noChangeShapeType="1"/>
            </p:cNvSpPr>
            <p:nvPr/>
          </p:nvSpPr>
          <p:spPr bwMode="auto">
            <a:xfrm>
              <a:off x="4913313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0" name="Rectangle 452"/>
            <p:cNvSpPr>
              <a:spLocks noChangeArrowheads="1"/>
            </p:cNvSpPr>
            <p:nvPr/>
          </p:nvSpPr>
          <p:spPr bwMode="auto">
            <a:xfrm>
              <a:off x="4913313" y="3838575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1" name="Line 453"/>
            <p:cNvSpPr>
              <a:spLocks noChangeShapeType="1"/>
            </p:cNvSpPr>
            <p:nvPr/>
          </p:nvSpPr>
          <p:spPr bwMode="auto">
            <a:xfrm>
              <a:off x="4913313" y="38385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2" name="Line 454"/>
            <p:cNvSpPr>
              <a:spLocks noChangeShapeType="1"/>
            </p:cNvSpPr>
            <p:nvPr/>
          </p:nvSpPr>
          <p:spPr bwMode="auto">
            <a:xfrm>
              <a:off x="4913313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3" name="Rectangle 455"/>
            <p:cNvSpPr>
              <a:spLocks noChangeArrowheads="1"/>
            </p:cNvSpPr>
            <p:nvPr/>
          </p:nvSpPr>
          <p:spPr bwMode="auto">
            <a:xfrm>
              <a:off x="4937125" y="3838575"/>
              <a:ext cx="81756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4" name="Line 456"/>
            <p:cNvSpPr>
              <a:spLocks noChangeShapeType="1"/>
            </p:cNvSpPr>
            <p:nvPr/>
          </p:nvSpPr>
          <p:spPr bwMode="auto">
            <a:xfrm>
              <a:off x="4937125" y="3838575"/>
              <a:ext cx="8175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" name="Rectangle 457"/>
            <p:cNvSpPr>
              <a:spLocks noChangeArrowheads="1"/>
            </p:cNvSpPr>
            <p:nvPr/>
          </p:nvSpPr>
          <p:spPr bwMode="auto">
            <a:xfrm>
              <a:off x="5754688" y="3533775"/>
              <a:ext cx="23813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" name="Line 458"/>
            <p:cNvSpPr>
              <a:spLocks noChangeShapeType="1"/>
            </p:cNvSpPr>
            <p:nvPr/>
          </p:nvSpPr>
          <p:spPr bwMode="auto">
            <a:xfrm>
              <a:off x="5754688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" name="Rectangle 459"/>
            <p:cNvSpPr>
              <a:spLocks noChangeArrowheads="1"/>
            </p:cNvSpPr>
            <p:nvPr/>
          </p:nvSpPr>
          <p:spPr bwMode="auto">
            <a:xfrm>
              <a:off x="5754688" y="3838575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" name="Line 460"/>
            <p:cNvSpPr>
              <a:spLocks noChangeShapeType="1"/>
            </p:cNvSpPr>
            <p:nvPr/>
          </p:nvSpPr>
          <p:spPr bwMode="auto">
            <a:xfrm>
              <a:off x="5754688" y="38385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" name="Line 461"/>
            <p:cNvSpPr>
              <a:spLocks noChangeShapeType="1"/>
            </p:cNvSpPr>
            <p:nvPr/>
          </p:nvSpPr>
          <p:spPr bwMode="auto">
            <a:xfrm>
              <a:off x="5754688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" name="Rectangle 462"/>
            <p:cNvSpPr>
              <a:spLocks noChangeArrowheads="1"/>
            </p:cNvSpPr>
            <p:nvPr/>
          </p:nvSpPr>
          <p:spPr bwMode="auto">
            <a:xfrm>
              <a:off x="5778500" y="3838575"/>
              <a:ext cx="742950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" name="Line 463"/>
            <p:cNvSpPr>
              <a:spLocks noChangeShapeType="1"/>
            </p:cNvSpPr>
            <p:nvPr/>
          </p:nvSpPr>
          <p:spPr bwMode="auto">
            <a:xfrm>
              <a:off x="5778500" y="3838575"/>
              <a:ext cx="7429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" name="Rectangle 464"/>
            <p:cNvSpPr>
              <a:spLocks noChangeArrowheads="1"/>
            </p:cNvSpPr>
            <p:nvPr/>
          </p:nvSpPr>
          <p:spPr bwMode="auto">
            <a:xfrm>
              <a:off x="6521450" y="3533775"/>
              <a:ext cx="23813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" name="Line 465"/>
            <p:cNvSpPr>
              <a:spLocks noChangeShapeType="1"/>
            </p:cNvSpPr>
            <p:nvPr/>
          </p:nvSpPr>
          <p:spPr bwMode="auto">
            <a:xfrm>
              <a:off x="6521450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" name="Rectangle 466"/>
            <p:cNvSpPr>
              <a:spLocks noChangeArrowheads="1"/>
            </p:cNvSpPr>
            <p:nvPr/>
          </p:nvSpPr>
          <p:spPr bwMode="auto">
            <a:xfrm>
              <a:off x="6521450" y="3838575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" name="Line 467"/>
            <p:cNvSpPr>
              <a:spLocks noChangeShapeType="1"/>
            </p:cNvSpPr>
            <p:nvPr/>
          </p:nvSpPr>
          <p:spPr bwMode="auto">
            <a:xfrm>
              <a:off x="6521450" y="38385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" name="Line 468"/>
            <p:cNvSpPr>
              <a:spLocks noChangeShapeType="1"/>
            </p:cNvSpPr>
            <p:nvPr/>
          </p:nvSpPr>
          <p:spPr bwMode="auto">
            <a:xfrm>
              <a:off x="6521450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" name="Rectangle 469"/>
            <p:cNvSpPr>
              <a:spLocks noChangeArrowheads="1"/>
            </p:cNvSpPr>
            <p:nvPr/>
          </p:nvSpPr>
          <p:spPr bwMode="auto">
            <a:xfrm>
              <a:off x="6545263" y="3838575"/>
              <a:ext cx="74136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" name="Line 470"/>
            <p:cNvSpPr>
              <a:spLocks noChangeShapeType="1"/>
            </p:cNvSpPr>
            <p:nvPr/>
          </p:nvSpPr>
          <p:spPr bwMode="auto">
            <a:xfrm>
              <a:off x="6545263" y="3838575"/>
              <a:ext cx="7413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" name="Rectangle 471"/>
            <p:cNvSpPr>
              <a:spLocks noChangeArrowheads="1"/>
            </p:cNvSpPr>
            <p:nvPr/>
          </p:nvSpPr>
          <p:spPr bwMode="auto">
            <a:xfrm>
              <a:off x="7286625" y="3533775"/>
              <a:ext cx="23813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" name="Line 472"/>
            <p:cNvSpPr>
              <a:spLocks noChangeShapeType="1"/>
            </p:cNvSpPr>
            <p:nvPr/>
          </p:nvSpPr>
          <p:spPr bwMode="auto">
            <a:xfrm>
              <a:off x="7286625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" name="Rectangle 473"/>
            <p:cNvSpPr>
              <a:spLocks noChangeArrowheads="1"/>
            </p:cNvSpPr>
            <p:nvPr/>
          </p:nvSpPr>
          <p:spPr bwMode="auto">
            <a:xfrm>
              <a:off x="7286625" y="3838575"/>
              <a:ext cx="23813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" name="Line 474"/>
            <p:cNvSpPr>
              <a:spLocks noChangeShapeType="1"/>
            </p:cNvSpPr>
            <p:nvPr/>
          </p:nvSpPr>
          <p:spPr bwMode="auto">
            <a:xfrm>
              <a:off x="7286625" y="3838575"/>
              <a:ext cx="238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" name="Line 475"/>
            <p:cNvSpPr>
              <a:spLocks noChangeShapeType="1"/>
            </p:cNvSpPr>
            <p:nvPr/>
          </p:nvSpPr>
          <p:spPr bwMode="auto">
            <a:xfrm>
              <a:off x="7286625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" name="Rectangle 476"/>
            <p:cNvSpPr>
              <a:spLocks noChangeArrowheads="1"/>
            </p:cNvSpPr>
            <p:nvPr/>
          </p:nvSpPr>
          <p:spPr bwMode="auto">
            <a:xfrm>
              <a:off x="7310438" y="3838575"/>
              <a:ext cx="742950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" name="Line 477"/>
            <p:cNvSpPr>
              <a:spLocks noChangeShapeType="1"/>
            </p:cNvSpPr>
            <p:nvPr/>
          </p:nvSpPr>
          <p:spPr bwMode="auto">
            <a:xfrm>
              <a:off x="7310438" y="3838575"/>
              <a:ext cx="7429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" name="Rectangle 478"/>
            <p:cNvSpPr>
              <a:spLocks noChangeArrowheads="1"/>
            </p:cNvSpPr>
            <p:nvPr/>
          </p:nvSpPr>
          <p:spPr bwMode="auto">
            <a:xfrm>
              <a:off x="8053388" y="3533775"/>
              <a:ext cx="22225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" name="Line 479"/>
            <p:cNvSpPr>
              <a:spLocks noChangeShapeType="1"/>
            </p:cNvSpPr>
            <p:nvPr/>
          </p:nvSpPr>
          <p:spPr bwMode="auto">
            <a:xfrm>
              <a:off x="8053388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" name="Rectangle 480"/>
            <p:cNvSpPr>
              <a:spLocks noChangeArrowheads="1"/>
            </p:cNvSpPr>
            <p:nvPr/>
          </p:nvSpPr>
          <p:spPr bwMode="auto">
            <a:xfrm>
              <a:off x="8053388" y="3838575"/>
              <a:ext cx="22225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" name="Line 481"/>
            <p:cNvSpPr>
              <a:spLocks noChangeShapeType="1"/>
            </p:cNvSpPr>
            <p:nvPr/>
          </p:nvSpPr>
          <p:spPr bwMode="auto">
            <a:xfrm>
              <a:off x="8053388" y="3838575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" name="Line 482"/>
            <p:cNvSpPr>
              <a:spLocks noChangeShapeType="1"/>
            </p:cNvSpPr>
            <p:nvPr/>
          </p:nvSpPr>
          <p:spPr bwMode="auto">
            <a:xfrm>
              <a:off x="8053388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" name="Rectangle 483"/>
            <p:cNvSpPr>
              <a:spLocks noChangeArrowheads="1"/>
            </p:cNvSpPr>
            <p:nvPr/>
          </p:nvSpPr>
          <p:spPr bwMode="auto">
            <a:xfrm>
              <a:off x="8075613" y="3838575"/>
              <a:ext cx="820738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" name="Line 484"/>
            <p:cNvSpPr>
              <a:spLocks noChangeShapeType="1"/>
            </p:cNvSpPr>
            <p:nvPr/>
          </p:nvSpPr>
          <p:spPr bwMode="auto">
            <a:xfrm>
              <a:off x="8075613" y="3838575"/>
              <a:ext cx="8207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" name="Rectangle 485"/>
            <p:cNvSpPr>
              <a:spLocks noChangeArrowheads="1"/>
            </p:cNvSpPr>
            <p:nvPr/>
          </p:nvSpPr>
          <p:spPr bwMode="auto">
            <a:xfrm>
              <a:off x="8896350" y="3533775"/>
              <a:ext cx="22225" cy="304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" name="Line 486"/>
            <p:cNvSpPr>
              <a:spLocks noChangeShapeType="1"/>
            </p:cNvSpPr>
            <p:nvPr/>
          </p:nvSpPr>
          <p:spPr bwMode="auto">
            <a:xfrm>
              <a:off x="8896350" y="3533775"/>
              <a:ext cx="1588" cy="304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" name="Rectangle 487"/>
            <p:cNvSpPr>
              <a:spLocks noChangeArrowheads="1"/>
            </p:cNvSpPr>
            <p:nvPr/>
          </p:nvSpPr>
          <p:spPr bwMode="auto">
            <a:xfrm>
              <a:off x="8896350" y="3838575"/>
              <a:ext cx="22225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" name="Line 488"/>
            <p:cNvSpPr>
              <a:spLocks noChangeShapeType="1"/>
            </p:cNvSpPr>
            <p:nvPr/>
          </p:nvSpPr>
          <p:spPr bwMode="auto">
            <a:xfrm>
              <a:off x="8896350" y="3838575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" name="Line 489"/>
            <p:cNvSpPr>
              <a:spLocks noChangeShapeType="1"/>
            </p:cNvSpPr>
            <p:nvPr/>
          </p:nvSpPr>
          <p:spPr bwMode="auto">
            <a:xfrm>
              <a:off x="8896350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" name="Rectangle 490"/>
            <p:cNvSpPr>
              <a:spLocks noChangeArrowheads="1"/>
            </p:cNvSpPr>
            <p:nvPr/>
          </p:nvSpPr>
          <p:spPr bwMode="auto">
            <a:xfrm>
              <a:off x="8896350" y="3838575"/>
              <a:ext cx="22225" cy="238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" name="Line 491"/>
            <p:cNvSpPr>
              <a:spLocks noChangeShapeType="1"/>
            </p:cNvSpPr>
            <p:nvPr/>
          </p:nvSpPr>
          <p:spPr bwMode="auto">
            <a:xfrm>
              <a:off x="8896350" y="3838575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" name="Line 492"/>
            <p:cNvSpPr>
              <a:spLocks noChangeShapeType="1"/>
            </p:cNvSpPr>
            <p:nvPr/>
          </p:nvSpPr>
          <p:spPr bwMode="auto">
            <a:xfrm>
              <a:off x="8896350" y="3838575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9794" name="Group 2"/>
          <p:cNvGrpSpPr>
            <a:grpSpLocks/>
          </p:cNvGrpSpPr>
          <p:nvPr/>
        </p:nvGrpSpPr>
        <p:grpSpPr bwMode="auto">
          <a:xfrm>
            <a:off x="1811496" y="1163638"/>
            <a:ext cx="7267417" cy="4336732"/>
            <a:chOff x="677" y="797"/>
            <a:chExt cx="5087" cy="3036"/>
          </a:xfrm>
        </p:grpSpPr>
        <p:sp>
          <p:nvSpPr>
            <p:cNvPr id="1569795" name="Line 3"/>
            <p:cNvSpPr>
              <a:spLocks noChangeShapeType="1"/>
            </p:cNvSpPr>
            <p:nvPr/>
          </p:nvSpPr>
          <p:spPr bwMode="auto">
            <a:xfrm>
              <a:off x="1246" y="1184"/>
              <a:ext cx="0" cy="2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>
              <a:off x="1237" y="3511"/>
              <a:ext cx="4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797" name="Text Box 5"/>
            <p:cNvSpPr txBox="1">
              <a:spLocks noChangeArrowheads="1"/>
            </p:cNvSpPr>
            <p:nvPr/>
          </p:nvSpPr>
          <p:spPr bwMode="auto">
            <a:xfrm rot="16200000">
              <a:off x="-5" y="1914"/>
              <a:ext cx="164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Takt</a:t>
              </a:r>
              <a:r>
                <a:rPr lang="en-US" sz="2000" dirty="0"/>
                <a:t> </a:t>
              </a:r>
              <a:r>
                <a:rPr lang="el-GR" sz="2000" dirty="0"/>
                <a:t>χρόνος</a:t>
              </a:r>
              <a:r>
                <a:rPr lang="en-US" sz="2000" dirty="0"/>
                <a:t> (</a:t>
              </a:r>
              <a:r>
                <a:rPr lang="el-GR" sz="2000" dirty="0" err="1" smtClean="0"/>
                <a:t>λεπα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569798" name="Rectangle 6"/>
            <p:cNvSpPr>
              <a:spLocks noChangeArrowheads="1"/>
            </p:cNvSpPr>
            <p:nvPr/>
          </p:nvSpPr>
          <p:spPr bwMode="auto">
            <a:xfrm>
              <a:off x="1492" y="1582"/>
              <a:ext cx="436" cy="192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799" name="Rectangle 7"/>
            <p:cNvSpPr>
              <a:spLocks noChangeArrowheads="1"/>
            </p:cNvSpPr>
            <p:nvPr/>
          </p:nvSpPr>
          <p:spPr bwMode="auto">
            <a:xfrm>
              <a:off x="2156" y="1063"/>
              <a:ext cx="436" cy="243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800" name="Rectangle 8"/>
            <p:cNvSpPr>
              <a:spLocks noChangeArrowheads="1"/>
            </p:cNvSpPr>
            <p:nvPr/>
          </p:nvSpPr>
          <p:spPr bwMode="auto">
            <a:xfrm>
              <a:off x="2784" y="1729"/>
              <a:ext cx="436" cy="17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801" name="Rectangle 9"/>
            <p:cNvSpPr>
              <a:spLocks noChangeArrowheads="1"/>
            </p:cNvSpPr>
            <p:nvPr/>
          </p:nvSpPr>
          <p:spPr bwMode="auto">
            <a:xfrm>
              <a:off x="3416" y="797"/>
              <a:ext cx="436" cy="270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802" name="Rectangle 10"/>
            <p:cNvSpPr>
              <a:spLocks noChangeArrowheads="1"/>
            </p:cNvSpPr>
            <p:nvPr/>
          </p:nvSpPr>
          <p:spPr bwMode="auto">
            <a:xfrm>
              <a:off x="4075" y="1750"/>
              <a:ext cx="436" cy="175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803" name="Rectangle 11"/>
            <p:cNvSpPr>
              <a:spLocks noChangeArrowheads="1"/>
            </p:cNvSpPr>
            <p:nvPr/>
          </p:nvSpPr>
          <p:spPr bwMode="auto">
            <a:xfrm>
              <a:off x="4717" y="1409"/>
              <a:ext cx="436" cy="209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804" name="Text Box 12"/>
            <p:cNvSpPr txBox="1">
              <a:spLocks noChangeArrowheads="1"/>
            </p:cNvSpPr>
            <p:nvPr/>
          </p:nvSpPr>
          <p:spPr bwMode="auto">
            <a:xfrm>
              <a:off x="1488" y="3553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dirty="0" smtClean="0"/>
                <a:t>ΟΡ</a:t>
              </a:r>
              <a:r>
                <a:rPr lang="en-US" sz="2000" dirty="0" smtClean="0"/>
                <a:t> </a:t>
              </a:r>
              <a:r>
                <a:rPr lang="en-US" sz="2000" dirty="0"/>
                <a:t>A</a:t>
              </a:r>
            </a:p>
          </p:txBody>
        </p:sp>
        <p:sp>
          <p:nvSpPr>
            <p:cNvPr id="1569805" name="Text Box 13"/>
            <p:cNvSpPr txBox="1">
              <a:spLocks noChangeArrowheads="1"/>
            </p:cNvSpPr>
            <p:nvPr/>
          </p:nvSpPr>
          <p:spPr bwMode="auto">
            <a:xfrm>
              <a:off x="2107" y="3544"/>
              <a:ext cx="553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 B</a:t>
              </a:r>
            </a:p>
          </p:txBody>
        </p:sp>
        <p:sp>
          <p:nvSpPr>
            <p:cNvPr id="1569806" name="Text Box 14"/>
            <p:cNvSpPr txBox="1">
              <a:spLocks noChangeArrowheads="1"/>
            </p:cNvSpPr>
            <p:nvPr/>
          </p:nvSpPr>
          <p:spPr bwMode="auto">
            <a:xfrm>
              <a:off x="2717" y="3535"/>
              <a:ext cx="53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 </a:t>
              </a:r>
              <a:r>
                <a:rPr lang="el-GR" sz="2000"/>
                <a:t>Γ</a:t>
              </a:r>
              <a:endParaRPr lang="en-US" sz="2000"/>
            </a:p>
          </p:txBody>
        </p:sp>
        <p:sp>
          <p:nvSpPr>
            <p:cNvPr id="1569807" name="Text Box 15"/>
            <p:cNvSpPr txBox="1">
              <a:spLocks noChangeArrowheads="1"/>
            </p:cNvSpPr>
            <p:nvPr/>
          </p:nvSpPr>
          <p:spPr bwMode="auto">
            <a:xfrm>
              <a:off x="3370" y="3544"/>
              <a:ext cx="55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 </a:t>
              </a:r>
              <a:r>
                <a:rPr lang="el-GR" sz="2000"/>
                <a:t>Δ</a:t>
              </a:r>
              <a:endParaRPr lang="en-US" sz="2000"/>
            </a:p>
          </p:txBody>
        </p:sp>
        <p:sp>
          <p:nvSpPr>
            <p:cNvPr id="1569808" name="Text Box 16"/>
            <p:cNvSpPr txBox="1">
              <a:spLocks noChangeArrowheads="1"/>
            </p:cNvSpPr>
            <p:nvPr/>
          </p:nvSpPr>
          <p:spPr bwMode="auto">
            <a:xfrm>
              <a:off x="4025" y="3544"/>
              <a:ext cx="553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 E</a:t>
              </a:r>
            </a:p>
          </p:txBody>
        </p:sp>
        <p:sp>
          <p:nvSpPr>
            <p:cNvPr id="1569809" name="Text Box 17"/>
            <p:cNvSpPr txBox="1">
              <a:spLocks noChangeArrowheads="1"/>
            </p:cNvSpPr>
            <p:nvPr/>
          </p:nvSpPr>
          <p:spPr bwMode="auto">
            <a:xfrm>
              <a:off x="4689" y="3545"/>
              <a:ext cx="54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 </a:t>
              </a:r>
              <a:r>
                <a:rPr lang="el-GR" sz="2000"/>
                <a:t>Ζ</a:t>
              </a:r>
              <a:endParaRPr lang="en-US" sz="2000"/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1006" y="3472"/>
              <a:ext cx="22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989" y="2998"/>
              <a:ext cx="22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569812" name="Text Box 20"/>
            <p:cNvSpPr txBox="1">
              <a:spLocks noChangeArrowheads="1"/>
            </p:cNvSpPr>
            <p:nvPr/>
          </p:nvSpPr>
          <p:spPr bwMode="auto">
            <a:xfrm>
              <a:off x="926" y="2515"/>
              <a:ext cx="32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1569813" name="Text Box 21"/>
            <p:cNvSpPr txBox="1">
              <a:spLocks noChangeArrowheads="1"/>
            </p:cNvSpPr>
            <p:nvPr/>
          </p:nvSpPr>
          <p:spPr bwMode="auto">
            <a:xfrm>
              <a:off x="935" y="1987"/>
              <a:ext cx="32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15</a:t>
              </a:r>
            </a:p>
          </p:txBody>
        </p:sp>
        <p:sp>
          <p:nvSpPr>
            <p:cNvPr id="1569814" name="Text Box 22"/>
            <p:cNvSpPr txBox="1">
              <a:spLocks noChangeArrowheads="1"/>
            </p:cNvSpPr>
            <p:nvPr/>
          </p:nvSpPr>
          <p:spPr bwMode="auto">
            <a:xfrm>
              <a:off x="952" y="1488"/>
              <a:ext cx="327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20</a:t>
              </a:r>
            </a:p>
          </p:txBody>
        </p:sp>
        <p:sp>
          <p:nvSpPr>
            <p:cNvPr id="1569815" name="Line 23"/>
            <p:cNvSpPr>
              <a:spLocks noChangeShapeType="1"/>
            </p:cNvSpPr>
            <p:nvPr/>
          </p:nvSpPr>
          <p:spPr bwMode="auto">
            <a:xfrm>
              <a:off x="1248" y="1584"/>
              <a:ext cx="4432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69816" name="Rectangle 24"/>
          <p:cNvSpPr>
            <a:spLocks noChangeArrowheads="1"/>
          </p:cNvSpPr>
          <p:nvPr/>
        </p:nvSpPr>
        <p:spPr bwMode="auto">
          <a:xfrm>
            <a:off x="2397125" y="130175"/>
            <a:ext cx="65151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Διαφορετικά περιεχόμενα εργασίας</a:t>
            </a:r>
            <a:r>
              <a:rPr lang="en-US">
                <a:solidFill>
                  <a:srgbClr val="990033"/>
                </a:solidFill>
              </a:rPr>
              <a:t>…</a:t>
            </a:r>
          </a:p>
        </p:txBody>
      </p:sp>
      <p:sp>
        <p:nvSpPr>
          <p:cNvPr id="1569817" name="Text Box 25"/>
          <p:cNvSpPr txBox="1">
            <a:spLocks noChangeArrowheads="1"/>
          </p:cNvSpPr>
          <p:nvPr/>
        </p:nvSpPr>
        <p:spPr bwMode="auto">
          <a:xfrm>
            <a:off x="709613" y="5862638"/>
            <a:ext cx="8394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100">
                <a:solidFill>
                  <a:srgbClr val="800000"/>
                </a:solidFill>
              </a:rPr>
              <a:t>…</a:t>
            </a:r>
            <a:r>
              <a:rPr lang="el-GR" sz="2100">
                <a:solidFill>
                  <a:srgbClr val="800000"/>
                </a:solidFill>
              </a:rPr>
              <a:t>εμποδίζουν την ισορροπία στο εσωτερικό του χρόνου </a:t>
            </a:r>
            <a:r>
              <a:rPr lang="en-US" sz="2100">
                <a:solidFill>
                  <a:srgbClr val="800000"/>
                </a:solidFill>
              </a:rPr>
              <a:t>Takt</a:t>
            </a:r>
          </a:p>
          <a:p>
            <a:pPr algn="r"/>
            <a:r>
              <a:rPr lang="en-US" sz="2100"/>
              <a:t> </a:t>
            </a:r>
            <a:endParaRPr lang="en-US" sz="2100">
              <a:solidFill>
                <a:srgbClr val="800000"/>
              </a:solidFill>
            </a:endParaRPr>
          </a:p>
        </p:txBody>
      </p:sp>
      <p:sp>
        <p:nvSpPr>
          <p:cNvPr id="1569818" name="Text Box 26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6464" y="886768"/>
            <a:ext cx="3207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ΟΡ</a:t>
            </a:r>
            <a:r>
              <a:rPr lang="en-US" dirty="0" smtClean="0"/>
              <a:t> </a:t>
            </a:r>
            <a:r>
              <a:rPr lang="el-GR" dirty="0" smtClean="0"/>
              <a:t>=&gt; Θέση εργασίας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8" name="AutoShape 4"/>
          <p:cNvSpPr>
            <a:spLocks noChangeArrowheads="1"/>
          </p:cNvSpPr>
          <p:nvPr/>
        </p:nvSpPr>
        <p:spPr bwMode="auto">
          <a:xfrm flipV="1">
            <a:off x="6032500" y="2781300"/>
            <a:ext cx="2965450" cy="1368425"/>
          </a:xfrm>
          <a:prstGeom prst="flowChartProcess">
            <a:avLst/>
          </a:prstGeom>
          <a:gradFill rotWithShape="1">
            <a:gsLst>
              <a:gs pos="0">
                <a:srgbClr val="808080">
                  <a:gamma/>
                  <a:tint val="40000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3029" name="Oval 5"/>
          <p:cNvSpPr>
            <a:spLocks noChangeArrowheads="1"/>
          </p:cNvSpPr>
          <p:nvPr/>
        </p:nvSpPr>
        <p:spPr bwMode="auto">
          <a:xfrm flipH="1">
            <a:off x="4475163" y="2768600"/>
            <a:ext cx="2473325" cy="13684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53030" name="AutoShape 6"/>
          <p:cNvSpPr>
            <a:spLocks noChangeArrowheads="1"/>
          </p:cNvSpPr>
          <p:nvPr/>
        </p:nvSpPr>
        <p:spPr bwMode="auto">
          <a:xfrm>
            <a:off x="2098675" y="2781300"/>
            <a:ext cx="2965450" cy="1368425"/>
          </a:xfrm>
          <a:prstGeom prst="flowChartProcess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153031" name="Oval 7"/>
          <p:cNvSpPr>
            <a:spLocks noChangeArrowheads="1"/>
          </p:cNvSpPr>
          <p:nvPr/>
        </p:nvSpPr>
        <p:spPr bwMode="auto">
          <a:xfrm>
            <a:off x="4076700" y="2768600"/>
            <a:ext cx="2473325" cy="13684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53032" name="Oval 8"/>
          <p:cNvSpPr>
            <a:spLocks noChangeArrowheads="1"/>
          </p:cNvSpPr>
          <p:nvPr/>
        </p:nvSpPr>
        <p:spPr bwMode="auto">
          <a:xfrm>
            <a:off x="4259263" y="2840038"/>
            <a:ext cx="2520950" cy="1203325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83529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 eaLnBrk="1" hangingPunct="1"/>
            <a:r>
              <a:rPr lang="el-GR" sz="1800" b="1">
                <a:solidFill>
                  <a:schemeClr val="bg1"/>
                </a:solidFill>
              </a:rPr>
              <a:t>Παραγωγή σε Ροή</a:t>
            </a:r>
            <a:endParaRPr lang="de-DE" sz="1800" b="1">
              <a:solidFill>
                <a:schemeClr val="bg1"/>
              </a:solidFill>
            </a:endParaRPr>
          </a:p>
        </p:txBody>
      </p:sp>
      <p:sp>
        <p:nvSpPr>
          <p:cNvPr id="1153033" name="Text Box 9"/>
          <p:cNvSpPr txBox="1">
            <a:spLocks noChangeArrowheads="1"/>
          </p:cNvSpPr>
          <p:nvPr/>
        </p:nvSpPr>
        <p:spPr bwMode="auto">
          <a:xfrm>
            <a:off x="2179638" y="0"/>
            <a:ext cx="6697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Η μέθοδος της Ροής Μεταποίησης</a:t>
            </a:r>
            <a:r>
              <a:rPr lang="en-US">
                <a:solidFill>
                  <a:srgbClr val="A50021"/>
                </a:solidFill>
              </a:rPr>
              <a:t> </a:t>
            </a:r>
            <a:r>
              <a:rPr lang="el-GR">
                <a:solidFill>
                  <a:srgbClr val="A50021"/>
                </a:solidFill>
              </a:rPr>
              <a:t>εστιάζεται σε δύο βασικά θέματα</a:t>
            </a:r>
            <a:r>
              <a:rPr lang="en-US">
                <a:solidFill>
                  <a:srgbClr val="A50021"/>
                </a:solidFill>
              </a:rPr>
              <a:t>…</a:t>
            </a:r>
            <a:endParaRPr lang="de-DE">
              <a:solidFill>
                <a:srgbClr val="A50021"/>
              </a:solidFill>
            </a:endParaRPr>
          </a:p>
        </p:txBody>
      </p:sp>
      <p:sp>
        <p:nvSpPr>
          <p:cNvPr id="1153034" name="Text Box 10"/>
          <p:cNvSpPr txBox="1">
            <a:spLocks noChangeArrowheads="1"/>
          </p:cNvSpPr>
          <p:nvPr/>
        </p:nvSpPr>
        <p:spPr bwMode="auto">
          <a:xfrm>
            <a:off x="2430463" y="3249613"/>
            <a:ext cx="2085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l-GR" sz="1800" b="1"/>
              <a:t>Επεξεργασία</a:t>
            </a:r>
            <a:r>
              <a:rPr lang="en-US" sz="1800" b="1"/>
              <a:t>-</a:t>
            </a:r>
          </a:p>
          <a:p>
            <a:pPr eaLnBrk="1" hangingPunct="1"/>
            <a:endParaRPr lang="de-DE" sz="1800" b="1"/>
          </a:p>
        </p:txBody>
      </p:sp>
      <p:sp>
        <p:nvSpPr>
          <p:cNvPr id="1153035" name="Text Box 11"/>
          <p:cNvSpPr txBox="1">
            <a:spLocks noChangeArrowheads="1"/>
          </p:cNvSpPr>
          <p:nvPr/>
        </p:nvSpPr>
        <p:spPr bwMode="auto">
          <a:xfrm>
            <a:off x="7180263" y="3248025"/>
            <a:ext cx="1279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Ροή Υλών</a:t>
            </a:r>
            <a:endParaRPr lang="de-DE" sz="1800" b="1"/>
          </a:p>
        </p:txBody>
      </p:sp>
      <p:sp>
        <p:nvSpPr>
          <p:cNvPr id="1153036" name="Text Box 12"/>
          <p:cNvSpPr txBox="1">
            <a:spLocks noChangeArrowheads="1"/>
          </p:cNvSpPr>
          <p:nvPr/>
        </p:nvSpPr>
        <p:spPr bwMode="auto">
          <a:xfrm>
            <a:off x="1816100" y="5865813"/>
            <a:ext cx="704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800000"/>
                </a:solidFill>
              </a:rPr>
              <a:t>…</a:t>
            </a:r>
            <a:r>
              <a:rPr lang="el-GR">
                <a:solidFill>
                  <a:srgbClr val="800000"/>
                </a:solidFill>
              </a:rPr>
              <a:t>που διαμορφώνουν μια ολοκληρωμένη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αντίληψη</a:t>
            </a:r>
            <a:endParaRPr lang="de-DE">
              <a:solidFill>
                <a:srgbClr val="800000"/>
              </a:solidFill>
            </a:endParaRPr>
          </a:p>
        </p:txBody>
      </p:sp>
      <p:sp>
        <p:nvSpPr>
          <p:cNvPr id="1153042" name="Text Box 18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153043" name="Text Box 19"/>
          <p:cNvSpPr txBox="1">
            <a:spLocks noChangeArrowheads="1"/>
          </p:cNvSpPr>
          <p:nvPr/>
        </p:nvSpPr>
        <p:spPr bwMode="auto">
          <a:xfrm>
            <a:off x="3211513" y="1487488"/>
            <a:ext cx="43195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/>
              <a:t>Λιτή Παραγωγή η φιλοσοφία…</a:t>
            </a:r>
            <a:endParaRPr lang="de-DE"/>
          </a:p>
        </p:txBody>
      </p:sp>
      <p:sp>
        <p:nvSpPr>
          <p:cNvPr id="1153044" name="Text Box 20"/>
          <p:cNvSpPr txBox="1">
            <a:spLocks noChangeArrowheads="1"/>
          </p:cNvSpPr>
          <p:nvPr/>
        </p:nvSpPr>
        <p:spPr bwMode="auto">
          <a:xfrm>
            <a:off x="3783013" y="4929188"/>
            <a:ext cx="44291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l-GR"/>
              <a:t>…Παραγωγή σε ροή η μέθοδος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1460500"/>
            <a:ext cx="67437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lnSpc>
                <a:spcPct val="80000"/>
              </a:lnSpc>
            </a:pPr>
            <a:endParaRPr lang="en-US" sz="1800" b="1" dirty="0">
              <a:latin typeface="Arial" charset="0"/>
            </a:endParaRPr>
          </a:p>
          <a:p>
            <a:pPr marL="177800" indent="-177800">
              <a:lnSpc>
                <a:spcPct val="8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 dirty="0">
                <a:latin typeface="Arial" charset="0"/>
              </a:rPr>
              <a:t>Καταργείστε </a:t>
            </a:r>
            <a:r>
              <a:rPr lang="el-GR" sz="2000" dirty="0" smtClean="0">
                <a:latin typeface="Arial" charset="0"/>
              </a:rPr>
              <a:t>στοιχεία που δεν προσθέτουν αξία</a:t>
            </a:r>
            <a:endParaRPr lang="en-US" sz="2000" dirty="0">
              <a:latin typeface="Arial" charset="0"/>
            </a:endParaRPr>
          </a:p>
          <a:p>
            <a:pPr marL="177800" indent="-177800">
              <a:lnSpc>
                <a:spcPct val="8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 dirty="0">
                <a:latin typeface="Arial" charset="0"/>
              </a:rPr>
              <a:t>Μεταφέρετε</a:t>
            </a:r>
            <a:r>
              <a:rPr lang="en-US" sz="2000" dirty="0">
                <a:latin typeface="Arial" charset="0"/>
              </a:rPr>
              <a:t> </a:t>
            </a:r>
            <a:r>
              <a:rPr lang="el-GR" sz="2000" dirty="0">
                <a:latin typeface="Arial" charset="0"/>
              </a:rPr>
              <a:t>περιεχόμενα εργασίας</a:t>
            </a:r>
            <a:r>
              <a:rPr lang="en-US" sz="2000" dirty="0">
                <a:latin typeface="Arial" charset="0"/>
              </a:rPr>
              <a:t> </a:t>
            </a:r>
            <a:r>
              <a:rPr lang="el-GR" sz="2000" dirty="0">
                <a:latin typeface="Arial" charset="0"/>
              </a:rPr>
              <a:t>σε άλλες λειτουργίες</a:t>
            </a:r>
            <a:endParaRPr lang="en-US" sz="2000" dirty="0">
              <a:latin typeface="Arial" charset="0"/>
            </a:endParaRPr>
          </a:p>
          <a:p>
            <a:pPr marL="177800" indent="-177800">
              <a:lnSpc>
                <a:spcPct val="8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 dirty="0">
                <a:latin typeface="Arial" charset="0"/>
              </a:rPr>
              <a:t>Περισσότερες ύλες</a:t>
            </a:r>
            <a:r>
              <a:rPr lang="en-US" sz="2000" dirty="0">
                <a:latin typeface="Arial" charset="0"/>
              </a:rPr>
              <a:t> (</a:t>
            </a:r>
            <a:r>
              <a:rPr lang="el-GR" sz="2000" dirty="0">
                <a:latin typeface="Arial" charset="0"/>
              </a:rPr>
              <a:t>περισσότερος χρόνος)</a:t>
            </a:r>
            <a:endParaRPr lang="en-US" sz="2000" dirty="0">
              <a:latin typeface="Arial" charset="0"/>
            </a:endParaRPr>
          </a:p>
          <a:p>
            <a:pPr marL="177800" indent="-177800">
              <a:lnSpc>
                <a:spcPct val="8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 dirty="0">
                <a:latin typeface="Arial" charset="0"/>
              </a:rPr>
              <a:t>Περισσότεροι πόροι</a:t>
            </a:r>
            <a:endParaRPr lang="en-US" sz="2000" dirty="0">
              <a:latin typeface="Arial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</a:endParaRPr>
          </a:p>
          <a:p>
            <a:pPr marL="177800" indent="-177800">
              <a:lnSpc>
                <a:spcPct val="80000"/>
              </a:lnSpc>
              <a:buClr>
                <a:srgbClr val="990033"/>
              </a:buClr>
              <a:buFont typeface="Wingdings" pitchFamily="2" charset="2"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1571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300" y="3535363"/>
            <a:ext cx="28003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71844" name="Group 4"/>
          <p:cNvGrpSpPr>
            <a:grpSpLocks/>
          </p:cNvGrpSpPr>
          <p:nvPr/>
        </p:nvGrpSpPr>
        <p:grpSpPr bwMode="auto">
          <a:xfrm>
            <a:off x="1778000" y="-34925"/>
            <a:ext cx="6148388" cy="5786438"/>
            <a:chOff x="1216" y="74"/>
            <a:chExt cx="3873" cy="3645"/>
          </a:xfrm>
        </p:grpSpPr>
        <p:sp>
          <p:nvSpPr>
            <p:cNvPr id="1571845" name="Line 5"/>
            <p:cNvSpPr>
              <a:spLocks noChangeShapeType="1"/>
            </p:cNvSpPr>
            <p:nvPr/>
          </p:nvSpPr>
          <p:spPr bwMode="auto">
            <a:xfrm>
              <a:off x="1216" y="1584"/>
              <a:ext cx="33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1846" name="Text Box 6"/>
            <p:cNvSpPr txBox="1">
              <a:spLocks noChangeArrowheads="1"/>
            </p:cNvSpPr>
            <p:nvPr/>
          </p:nvSpPr>
          <p:spPr bwMode="auto">
            <a:xfrm rot="-3376184">
              <a:off x="3007" y="1638"/>
              <a:ext cx="364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990033"/>
                  </a:solidFill>
                </a:rPr>
                <a:t>... </a:t>
              </a:r>
              <a:r>
                <a:rPr lang="el-GR" b="1" dirty="0">
                  <a:solidFill>
                    <a:srgbClr val="990033"/>
                  </a:solidFill>
                </a:rPr>
                <a:t>Από το σημείο αυτό και μετά πρέπει</a:t>
              </a:r>
              <a:endParaRPr lang="en-US" b="1" dirty="0">
                <a:solidFill>
                  <a:srgbClr val="990033"/>
                </a:solidFill>
              </a:endParaRPr>
            </a:p>
            <a:p>
              <a:r>
                <a:rPr lang="el-GR" b="1" dirty="0">
                  <a:solidFill>
                    <a:srgbClr val="990033"/>
                  </a:solidFill>
                </a:rPr>
                <a:t>να ξοδέψετε χρήματα για ισορροπία</a:t>
              </a:r>
              <a:endParaRPr lang="en-US" sz="36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1571847" name="Rectangle 7"/>
          <p:cNvSpPr>
            <a:spLocks noChangeArrowheads="1"/>
          </p:cNvSpPr>
          <p:nvPr/>
        </p:nvSpPr>
        <p:spPr bwMode="auto">
          <a:xfrm>
            <a:off x="2359025" y="130175"/>
            <a:ext cx="65151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Εργαλεία Εξισορρόπησης</a:t>
            </a:r>
            <a:r>
              <a:rPr lang="en-US">
                <a:solidFill>
                  <a:srgbClr val="990033"/>
                </a:solidFill>
              </a:rPr>
              <a:t> </a:t>
            </a:r>
            <a:br>
              <a:rPr lang="en-US">
                <a:solidFill>
                  <a:srgbClr val="990033"/>
                </a:solidFill>
              </a:rPr>
            </a:br>
            <a:r>
              <a:rPr lang="en-US">
                <a:solidFill>
                  <a:srgbClr val="990033"/>
                </a:solidFill>
              </a:rPr>
              <a:t/>
            </a:r>
            <a:br>
              <a:rPr lang="en-US">
                <a:solidFill>
                  <a:srgbClr val="990033"/>
                </a:solidFill>
              </a:rPr>
            </a:br>
            <a:endParaRPr lang="en-US">
              <a:solidFill>
                <a:srgbClr val="990033"/>
              </a:solidFill>
            </a:endParaRPr>
          </a:p>
        </p:txBody>
      </p:sp>
      <p:sp>
        <p:nvSpPr>
          <p:cNvPr id="1571848" name="Text Box 8"/>
          <p:cNvSpPr txBox="1">
            <a:spLocks noChangeArrowheads="1"/>
          </p:cNvSpPr>
          <p:nvPr/>
        </p:nvSpPr>
        <p:spPr bwMode="auto">
          <a:xfrm>
            <a:off x="2195513" y="5875338"/>
            <a:ext cx="665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dirty="0">
                <a:solidFill>
                  <a:srgbClr val="990033"/>
                </a:solidFill>
              </a:rPr>
              <a:t>Η ισορροπία θα πρέπει να επιτευχθεί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l-GR" dirty="0">
                <a:solidFill>
                  <a:srgbClr val="990033"/>
                </a:solidFill>
              </a:rPr>
              <a:t>χωρίς </a:t>
            </a:r>
            <a:r>
              <a:rPr lang="el-GR" dirty="0" smtClean="0">
                <a:solidFill>
                  <a:srgbClr val="990033"/>
                </a:solidFill>
              </a:rPr>
              <a:t>πρόσθετη </a:t>
            </a:r>
            <a:r>
              <a:rPr lang="el-GR" dirty="0">
                <a:solidFill>
                  <a:srgbClr val="990033"/>
                </a:solidFill>
              </a:rPr>
              <a:t>επένδυση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571849" name="Text Box 9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/>
          <p:cNvSpPr>
            <a:spLocks noChangeArrowheads="1"/>
          </p:cNvSpPr>
          <p:nvPr/>
        </p:nvSpPr>
        <p:spPr bwMode="auto">
          <a:xfrm>
            <a:off x="5773738" y="1263650"/>
            <a:ext cx="623887" cy="38703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607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891" name="Line 3"/>
          <p:cNvSpPr>
            <a:spLocks noChangeShapeType="1"/>
          </p:cNvSpPr>
          <p:nvPr/>
        </p:nvSpPr>
        <p:spPr bwMode="auto">
          <a:xfrm>
            <a:off x="2662238" y="1817688"/>
            <a:ext cx="0" cy="3309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892" name="Line 4"/>
          <p:cNvSpPr>
            <a:spLocks noChangeShapeType="1"/>
          </p:cNvSpPr>
          <p:nvPr/>
        </p:nvSpPr>
        <p:spPr bwMode="auto">
          <a:xfrm>
            <a:off x="2649538" y="5140325"/>
            <a:ext cx="646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893" name="Text Box 5"/>
          <p:cNvSpPr txBox="1">
            <a:spLocks noChangeArrowheads="1"/>
          </p:cNvSpPr>
          <p:nvPr/>
        </p:nvSpPr>
        <p:spPr bwMode="auto">
          <a:xfrm rot="-5400000">
            <a:off x="944563" y="286067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Takt </a:t>
            </a:r>
            <a:r>
              <a:rPr lang="el-GR" sz="2000"/>
              <a:t>χρόνος</a:t>
            </a:r>
            <a:r>
              <a:rPr lang="en-US" sz="2000"/>
              <a:t> (</a:t>
            </a:r>
            <a:r>
              <a:rPr lang="el-GR" sz="2000"/>
              <a:t>λεπ</a:t>
            </a:r>
            <a:r>
              <a:rPr lang="en-US" sz="2000"/>
              <a:t>)</a:t>
            </a:r>
          </a:p>
        </p:txBody>
      </p:sp>
      <p:sp>
        <p:nvSpPr>
          <p:cNvPr id="1573894" name="Rectangle 6"/>
          <p:cNvSpPr>
            <a:spLocks noChangeArrowheads="1"/>
          </p:cNvSpPr>
          <p:nvPr/>
        </p:nvSpPr>
        <p:spPr bwMode="auto">
          <a:xfrm>
            <a:off x="3014663" y="2386013"/>
            <a:ext cx="622300" cy="27416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607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895" name="Rectangle 7"/>
          <p:cNvSpPr>
            <a:spLocks noChangeArrowheads="1"/>
          </p:cNvSpPr>
          <p:nvPr/>
        </p:nvSpPr>
        <p:spPr bwMode="auto">
          <a:xfrm>
            <a:off x="3962400" y="1644650"/>
            <a:ext cx="622300" cy="3482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607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896" name="Rectangle 8"/>
          <p:cNvSpPr>
            <a:spLocks noChangeArrowheads="1"/>
          </p:cNvSpPr>
          <p:nvPr/>
        </p:nvSpPr>
        <p:spPr bwMode="auto">
          <a:xfrm>
            <a:off x="4859338" y="2744788"/>
            <a:ext cx="623887" cy="23828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607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897" name="Rectangle 9"/>
          <p:cNvSpPr>
            <a:spLocks noChangeArrowheads="1"/>
          </p:cNvSpPr>
          <p:nvPr/>
        </p:nvSpPr>
        <p:spPr bwMode="auto">
          <a:xfrm>
            <a:off x="6704013" y="2716213"/>
            <a:ext cx="622300" cy="24161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607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898" name="Rectangle 10"/>
          <p:cNvSpPr>
            <a:spLocks noChangeArrowheads="1"/>
          </p:cNvSpPr>
          <p:nvPr/>
        </p:nvSpPr>
        <p:spPr bwMode="auto">
          <a:xfrm>
            <a:off x="7621588" y="2138363"/>
            <a:ext cx="622300" cy="29860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607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899" name="Text Box 11"/>
          <p:cNvSpPr txBox="1">
            <a:spLocks noChangeArrowheads="1"/>
          </p:cNvSpPr>
          <p:nvPr/>
        </p:nvSpPr>
        <p:spPr bwMode="auto">
          <a:xfrm>
            <a:off x="3008313" y="520065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OP A</a:t>
            </a:r>
          </a:p>
        </p:txBody>
      </p:sp>
      <p:sp>
        <p:nvSpPr>
          <p:cNvPr id="1573900" name="Text Box 12"/>
          <p:cNvSpPr txBox="1">
            <a:spLocks noChangeArrowheads="1"/>
          </p:cNvSpPr>
          <p:nvPr/>
        </p:nvSpPr>
        <p:spPr bwMode="auto">
          <a:xfrm>
            <a:off x="3892550" y="518795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OP B</a:t>
            </a:r>
          </a:p>
        </p:txBody>
      </p:sp>
      <p:sp>
        <p:nvSpPr>
          <p:cNvPr id="1573901" name="Text Box 13"/>
          <p:cNvSpPr txBox="1">
            <a:spLocks noChangeArrowheads="1"/>
          </p:cNvSpPr>
          <p:nvPr/>
        </p:nvSpPr>
        <p:spPr bwMode="auto">
          <a:xfrm>
            <a:off x="4764088" y="5175250"/>
            <a:ext cx="760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OP </a:t>
            </a:r>
            <a:r>
              <a:rPr lang="el-GR" sz="2000"/>
              <a:t>Γ</a:t>
            </a:r>
            <a:endParaRPr lang="en-US" sz="2000"/>
          </a:p>
        </p:txBody>
      </p:sp>
      <p:sp>
        <p:nvSpPr>
          <p:cNvPr id="1573902" name="Text Box 14"/>
          <p:cNvSpPr txBox="1">
            <a:spLocks noChangeArrowheads="1"/>
          </p:cNvSpPr>
          <p:nvPr/>
        </p:nvSpPr>
        <p:spPr bwMode="auto">
          <a:xfrm>
            <a:off x="5697538" y="518795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OP </a:t>
            </a:r>
            <a:r>
              <a:rPr lang="el-GR" sz="2000"/>
              <a:t>Δ</a:t>
            </a:r>
            <a:endParaRPr lang="en-US" sz="2000"/>
          </a:p>
        </p:txBody>
      </p:sp>
      <p:sp>
        <p:nvSpPr>
          <p:cNvPr id="1573903" name="Text Box 15"/>
          <p:cNvSpPr txBox="1">
            <a:spLocks noChangeArrowheads="1"/>
          </p:cNvSpPr>
          <p:nvPr/>
        </p:nvSpPr>
        <p:spPr bwMode="auto">
          <a:xfrm>
            <a:off x="6632575" y="518795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OP E</a:t>
            </a:r>
          </a:p>
        </p:txBody>
      </p:sp>
      <p:sp>
        <p:nvSpPr>
          <p:cNvPr id="1573904" name="Text Box 16"/>
          <p:cNvSpPr txBox="1">
            <a:spLocks noChangeArrowheads="1"/>
          </p:cNvSpPr>
          <p:nvPr/>
        </p:nvSpPr>
        <p:spPr bwMode="auto">
          <a:xfrm>
            <a:off x="7581900" y="5189538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OP </a:t>
            </a:r>
            <a:r>
              <a:rPr lang="el-GR" sz="2000"/>
              <a:t>Ζ</a:t>
            </a:r>
            <a:endParaRPr lang="en-US" sz="2000"/>
          </a:p>
        </p:txBody>
      </p:sp>
      <p:sp>
        <p:nvSpPr>
          <p:cNvPr id="1573905" name="Text Box 17"/>
          <p:cNvSpPr txBox="1">
            <a:spLocks noChangeArrowheads="1"/>
          </p:cNvSpPr>
          <p:nvPr/>
        </p:nvSpPr>
        <p:spPr bwMode="auto">
          <a:xfrm>
            <a:off x="2319338" y="50847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73906" name="Text Box 18"/>
          <p:cNvSpPr txBox="1">
            <a:spLocks noChangeArrowheads="1"/>
          </p:cNvSpPr>
          <p:nvPr/>
        </p:nvSpPr>
        <p:spPr bwMode="auto">
          <a:xfrm>
            <a:off x="2295525" y="44084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1573907" name="Text Box 19"/>
          <p:cNvSpPr txBox="1">
            <a:spLocks noChangeArrowheads="1"/>
          </p:cNvSpPr>
          <p:nvPr/>
        </p:nvSpPr>
        <p:spPr bwMode="auto">
          <a:xfrm>
            <a:off x="2205038" y="37179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1573908" name="Text Box 20"/>
          <p:cNvSpPr txBox="1">
            <a:spLocks noChangeArrowheads="1"/>
          </p:cNvSpPr>
          <p:nvPr/>
        </p:nvSpPr>
        <p:spPr bwMode="auto">
          <a:xfrm>
            <a:off x="2217738" y="29638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15</a:t>
            </a:r>
          </a:p>
        </p:txBody>
      </p:sp>
      <p:sp>
        <p:nvSpPr>
          <p:cNvPr id="1573909" name="Text Box 21"/>
          <p:cNvSpPr txBox="1">
            <a:spLocks noChangeArrowheads="1"/>
          </p:cNvSpPr>
          <p:nvPr/>
        </p:nvSpPr>
        <p:spPr bwMode="auto">
          <a:xfrm>
            <a:off x="2243138" y="22510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20</a:t>
            </a:r>
          </a:p>
        </p:txBody>
      </p:sp>
      <p:sp>
        <p:nvSpPr>
          <p:cNvPr id="1573910" name="Line 22"/>
          <p:cNvSpPr>
            <a:spLocks noChangeShapeType="1"/>
          </p:cNvSpPr>
          <p:nvPr/>
        </p:nvSpPr>
        <p:spPr bwMode="auto">
          <a:xfrm>
            <a:off x="2665413" y="2389188"/>
            <a:ext cx="63309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911" name="Rectangle 23" descr="Diagonal weit nach oben"/>
          <p:cNvSpPr>
            <a:spLocks noChangeArrowheads="1"/>
          </p:cNvSpPr>
          <p:nvPr/>
        </p:nvSpPr>
        <p:spPr bwMode="auto">
          <a:xfrm>
            <a:off x="5768975" y="1257300"/>
            <a:ext cx="639763" cy="1122363"/>
          </a:xfrm>
          <a:prstGeom prst="rect">
            <a:avLst/>
          </a:prstGeom>
          <a:pattFill prst="wdUpDiag">
            <a:fgClr>
              <a:srgbClr val="8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912" name="Rectangle 24" descr="Diagonal weit nach oben"/>
          <p:cNvSpPr>
            <a:spLocks noChangeArrowheads="1"/>
          </p:cNvSpPr>
          <p:nvPr/>
        </p:nvSpPr>
        <p:spPr bwMode="auto">
          <a:xfrm>
            <a:off x="3956050" y="1874838"/>
            <a:ext cx="641350" cy="503237"/>
          </a:xfrm>
          <a:prstGeom prst="rect">
            <a:avLst/>
          </a:prstGeom>
          <a:pattFill prst="wdUpDiag">
            <a:fgClr>
              <a:srgbClr val="80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913" name="Rectangle 25"/>
          <p:cNvSpPr>
            <a:spLocks noChangeArrowheads="1"/>
          </p:cNvSpPr>
          <p:nvPr/>
        </p:nvSpPr>
        <p:spPr bwMode="auto">
          <a:xfrm>
            <a:off x="7602538" y="2106613"/>
            <a:ext cx="6858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914" name="Rectangle 26"/>
          <p:cNvSpPr>
            <a:spLocks noChangeArrowheads="1"/>
          </p:cNvSpPr>
          <p:nvPr/>
        </p:nvSpPr>
        <p:spPr bwMode="auto">
          <a:xfrm>
            <a:off x="6702425" y="2397125"/>
            <a:ext cx="623888" cy="3190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915" name="Rectangle 27"/>
          <p:cNvSpPr>
            <a:spLocks noChangeArrowheads="1"/>
          </p:cNvSpPr>
          <p:nvPr/>
        </p:nvSpPr>
        <p:spPr bwMode="auto">
          <a:xfrm>
            <a:off x="3956050" y="1635125"/>
            <a:ext cx="641350" cy="239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916" name="Rectangle 28"/>
          <p:cNvSpPr>
            <a:spLocks noChangeArrowheads="1"/>
          </p:cNvSpPr>
          <p:nvPr/>
        </p:nvSpPr>
        <p:spPr bwMode="auto">
          <a:xfrm>
            <a:off x="4859338" y="2422525"/>
            <a:ext cx="623887" cy="320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3917" name="Rectangle 29"/>
          <p:cNvSpPr>
            <a:spLocks noChangeArrowheads="1"/>
          </p:cNvSpPr>
          <p:nvPr/>
        </p:nvSpPr>
        <p:spPr bwMode="auto">
          <a:xfrm>
            <a:off x="1739900" y="130175"/>
            <a:ext cx="71342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dirty="0">
                <a:solidFill>
                  <a:srgbClr val="990033"/>
                </a:solidFill>
              </a:rPr>
              <a:t>Κατάργηση σπατάλης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l-GR" dirty="0">
                <a:solidFill>
                  <a:srgbClr val="990033"/>
                </a:solidFill>
              </a:rPr>
              <a:t>και </a:t>
            </a:r>
            <a:r>
              <a:rPr lang="el-GR" dirty="0" smtClean="0">
                <a:solidFill>
                  <a:srgbClr val="990033"/>
                </a:solidFill>
              </a:rPr>
              <a:t>εξισορρόπηση </a:t>
            </a:r>
            <a:r>
              <a:rPr lang="el-GR" dirty="0">
                <a:solidFill>
                  <a:srgbClr val="990033"/>
                </a:solidFill>
              </a:rPr>
              <a:t>γραμμής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573918" name="Rectangle 30"/>
          <p:cNvSpPr>
            <a:spLocks noChangeArrowheads="1"/>
          </p:cNvSpPr>
          <p:nvPr/>
        </p:nvSpPr>
        <p:spPr bwMode="auto">
          <a:xfrm>
            <a:off x="4032250" y="6013450"/>
            <a:ext cx="4667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>
                <a:solidFill>
                  <a:srgbClr val="990033"/>
                </a:solidFill>
              </a:rPr>
              <a:t>Είναι εφικτή η απόλυτη ισορροπία;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73919" name="Text Box 31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7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7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7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7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3911" grpId="0" animBg="1"/>
      <p:bldP spid="1573912" grpId="0" animBg="1"/>
      <p:bldP spid="1573913" grpId="0" animBg="1"/>
      <p:bldP spid="1573914" grpId="0" animBg="1"/>
      <p:bldP spid="1573915" grpId="0" animBg="1"/>
      <p:bldP spid="15739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38" name="Rectangle 2"/>
          <p:cNvSpPr>
            <a:spLocks noChangeArrowheads="1"/>
          </p:cNvSpPr>
          <p:nvPr/>
        </p:nvSpPr>
        <p:spPr bwMode="auto">
          <a:xfrm>
            <a:off x="2578100" y="1803400"/>
            <a:ext cx="2438400" cy="3352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CH" sz="2000"/>
          </a:p>
        </p:txBody>
      </p:sp>
      <p:sp>
        <p:nvSpPr>
          <p:cNvPr id="1575939" name="Line 3"/>
          <p:cNvSpPr>
            <a:spLocks noChangeShapeType="1"/>
          </p:cNvSpPr>
          <p:nvPr/>
        </p:nvSpPr>
        <p:spPr bwMode="auto">
          <a:xfrm>
            <a:off x="2870200" y="2108200"/>
            <a:ext cx="1828800" cy="2743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5940" name="Line 4"/>
          <p:cNvSpPr>
            <a:spLocks noChangeShapeType="1"/>
          </p:cNvSpPr>
          <p:nvPr/>
        </p:nvSpPr>
        <p:spPr bwMode="auto">
          <a:xfrm flipH="1">
            <a:off x="3035300" y="2082800"/>
            <a:ext cx="1444625" cy="2743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5941" name="Text Box 5"/>
          <p:cNvSpPr txBox="1">
            <a:spLocks noChangeArrowheads="1"/>
          </p:cNvSpPr>
          <p:nvPr/>
        </p:nvSpPr>
        <p:spPr bwMode="auto">
          <a:xfrm>
            <a:off x="2066925" y="152400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 err="1" smtClean="0">
                <a:solidFill>
                  <a:srgbClr val="990033"/>
                </a:solidFill>
              </a:rPr>
              <a:t>Kanban</a:t>
            </a:r>
            <a:r>
              <a:rPr lang="el-GR" dirty="0">
                <a:solidFill>
                  <a:srgbClr val="990033"/>
                </a:solidFill>
              </a:rPr>
              <a:t> </a:t>
            </a:r>
            <a:r>
              <a:rPr lang="el-GR" dirty="0" smtClean="0">
                <a:solidFill>
                  <a:srgbClr val="990033"/>
                </a:solidFill>
              </a:rPr>
              <a:t>(ΙΡΚ) </a:t>
            </a:r>
            <a:r>
              <a:rPr lang="el-GR" dirty="0">
                <a:solidFill>
                  <a:srgbClr val="990033"/>
                </a:solidFill>
              </a:rPr>
              <a:t>σε Λειτουργία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l-GR" dirty="0">
                <a:solidFill>
                  <a:srgbClr val="990033"/>
                </a:solidFill>
              </a:rPr>
              <a:t>ως οπτικό σήμα</a:t>
            </a:r>
            <a:r>
              <a:rPr lang="en-US" dirty="0">
                <a:solidFill>
                  <a:srgbClr val="990033"/>
                </a:solidFill>
              </a:rPr>
              <a:t>…</a:t>
            </a:r>
          </a:p>
        </p:txBody>
      </p:sp>
      <p:sp>
        <p:nvSpPr>
          <p:cNvPr id="1575942" name="Text Box 6"/>
          <p:cNvSpPr txBox="1">
            <a:spLocks noChangeArrowheads="1"/>
          </p:cNvSpPr>
          <p:nvPr/>
        </p:nvSpPr>
        <p:spPr bwMode="auto">
          <a:xfrm>
            <a:off x="1916113" y="5862638"/>
            <a:ext cx="6948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</a:rPr>
              <a:t>…</a:t>
            </a:r>
            <a:r>
              <a:rPr lang="el-GR" dirty="0">
                <a:solidFill>
                  <a:srgbClr val="800000"/>
                </a:solidFill>
              </a:rPr>
              <a:t>να εξισορροπήσει την αστάθεια στο εσωτερικό του Χρόνου </a:t>
            </a:r>
            <a:r>
              <a:rPr lang="en-US" dirty="0" err="1">
                <a:solidFill>
                  <a:srgbClr val="800000"/>
                </a:solidFill>
              </a:rPr>
              <a:t>Takt</a:t>
            </a:r>
            <a:r>
              <a:rPr lang="en-US" dirty="0">
                <a:solidFill>
                  <a:srgbClr val="800000"/>
                </a:solidFill>
              </a:rPr>
              <a:t> </a:t>
            </a:r>
            <a:endParaRPr lang="de-DE" sz="1600" b="1" dirty="0">
              <a:solidFill>
                <a:srgbClr val="800000"/>
              </a:solidFill>
            </a:endParaRPr>
          </a:p>
        </p:txBody>
      </p:sp>
      <p:sp>
        <p:nvSpPr>
          <p:cNvPr id="1575943" name="Text Box 7"/>
          <p:cNvSpPr txBox="1">
            <a:spLocks noChangeArrowheads="1"/>
          </p:cNvSpPr>
          <p:nvPr/>
        </p:nvSpPr>
        <p:spPr bwMode="auto">
          <a:xfrm>
            <a:off x="5440363" y="2870200"/>
            <a:ext cx="3544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defTabSz="2667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να συνεχίζει την εργασία</a:t>
            </a:r>
            <a:r>
              <a:rPr lang="en-US" dirty="0"/>
              <a:t> </a:t>
            </a:r>
          </a:p>
          <a:p>
            <a:pPr marL="177800" indent="-177800" defTabSz="2667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να σταματάει</a:t>
            </a:r>
            <a:r>
              <a:rPr lang="en-US" dirty="0"/>
              <a:t> ...</a:t>
            </a:r>
          </a:p>
          <a:p>
            <a:pPr marL="177800" indent="-177800" defTabSz="2667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ή να μετακινηθεί</a:t>
            </a:r>
            <a:endParaRPr lang="en-US" dirty="0"/>
          </a:p>
        </p:txBody>
      </p:sp>
      <p:sp>
        <p:nvSpPr>
          <p:cNvPr id="1575944" name="Text Box 8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270000"/>
            <a:ext cx="3816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ΙΡΚ =&gt; </a:t>
            </a:r>
            <a:r>
              <a:rPr lang="en-US" dirty="0" smtClean="0"/>
              <a:t>In Process </a:t>
            </a:r>
            <a:r>
              <a:rPr lang="en-US" dirty="0" err="1" smtClean="0"/>
              <a:t>Kanban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l-GR" dirty="0" err="1" smtClean="0"/>
              <a:t>ενδοδιεργασιακό</a:t>
            </a:r>
            <a:r>
              <a:rPr lang="el-GR" dirty="0" smtClean="0"/>
              <a:t> Κ</a:t>
            </a:r>
            <a:r>
              <a:rPr lang="en-US" dirty="0" err="1" smtClean="0"/>
              <a:t>anban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       Δίνει εντολή στον</a:t>
            </a:r>
          </a:p>
          <a:p>
            <a:r>
              <a:rPr lang="el-GR" dirty="0"/>
              <a:t> </a:t>
            </a:r>
            <a:r>
              <a:rPr lang="el-GR" dirty="0" smtClean="0"/>
              <a:t>      εργάτη…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Text Box 2"/>
          <p:cNvSpPr txBox="1">
            <a:spLocks noChangeArrowheads="1"/>
          </p:cNvSpPr>
          <p:nvPr/>
        </p:nvSpPr>
        <p:spPr bwMode="auto">
          <a:xfrm>
            <a:off x="3135313" y="122238"/>
            <a:ext cx="5827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Ο υπολογισμός των </a:t>
            </a:r>
            <a:r>
              <a:rPr lang="en-US">
                <a:solidFill>
                  <a:srgbClr val="990033"/>
                </a:solidFill>
              </a:rPr>
              <a:t>IPK </a:t>
            </a:r>
            <a:r>
              <a:rPr lang="el-GR">
                <a:solidFill>
                  <a:srgbClr val="990033"/>
                </a:solidFill>
              </a:rPr>
              <a:t>δίνει…</a:t>
            </a:r>
            <a:endParaRPr lang="en-US" sz="2000" b="1">
              <a:solidFill>
                <a:srgbClr val="990033"/>
              </a:solidFill>
            </a:endParaRPr>
          </a:p>
        </p:txBody>
      </p:sp>
      <p:sp>
        <p:nvSpPr>
          <p:cNvPr id="1577987" name="Rectangle 3"/>
          <p:cNvSpPr>
            <a:spLocks noChangeArrowheads="1"/>
          </p:cNvSpPr>
          <p:nvPr/>
        </p:nvSpPr>
        <p:spPr bwMode="auto">
          <a:xfrm>
            <a:off x="2222500" y="1620838"/>
            <a:ext cx="904875" cy="1196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OP A</a:t>
            </a:r>
          </a:p>
        </p:txBody>
      </p:sp>
      <p:sp>
        <p:nvSpPr>
          <p:cNvPr id="1577988" name="Rectangle 4"/>
          <p:cNvSpPr>
            <a:spLocks noChangeArrowheads="1"/>
          </p:cNvSpPr>
          <p:nvPr/>
        </p:nvSpPr>
        <p:spPr bwMode="auto">
          <a:xfrm>
            <a:off x="2836863" y="2566988"/>
            <a:ext cx="282575" cy="2460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 sz="2000"/>
          </a:p>
        </p:txBody>
      </p:sp>
      <p:sp>
        <p:nvSpPr>
          <p:cNvPr id="1577989" name="Rectangle 5"/>
          <p:cNvSpPr>
            <a:spLocks noChangeArrowheads="1"/>
          </p:cNvSpPr>
          <p:nvPr/>
        </p:nvSpPr>
        <p:spPr bwMode="auto">
          <a:xfrm>
            <a:off x="3122613" y="1620838"/>
            <a:ext cx="904875" cy="11953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OP B</a:t>
            </a:r>
          </a:p>
        </p:txBody>
      </p:sp>
      <p:sp>
        <p:nvSpPr>
          <p:cNvPr id="1577990" name="Rectangle 6"/>
          <p:cNvSpPr>
            <a:spLocks noChangeArrowheads="1"/>
          </p:cNvSpPr>
          <p:nvPr/>
        </p:nvSpPr>
        <p:spPr bwMode="auto">
          <a:xfrm>
            <a:off x="3749675" y="2573338"/>
            <a:ext cx="280988" cy="24288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 sz="2000"/>
          </a:p>
        </p:txBody>
      </p:sp>
      <p:sp>
        <p:nvSpPr>
          <p:cNvPr id="1577991" name="Rectangle 7"/>
          <p:cNvSpPr>
            <a:spLocks noChangeArrowheads="1"/>
          </p:cNvSpPr>
          <p:nvPr/>
        </p:nvSpPr>
        <p:spPr bwMode="auto">
          <a:xfrm>
            <a:off x="4929188" y="1617663"/>
            <a:ext cx="904875" cy="11953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OP </a:t>
            </a:r>
            <a:r>
              <a:rPr lang="el-GR" sz="2000"/>
              <a:t>Δ</a:t>
            </a:r>
            <a:endParaRPr lang="en-US" sz="2000"/>
          </a:p>
        </p:txBody>
      </p:sp>
      <p:sp>
        <p:nvSpPr>
          <p:cNvPr id="1577992" name="Rectangle 8"/>
          <p:cNvSpPr>
            <a:spLocks noChangeArrowheads="1"/>
          </p:cNvSpPr>
          <p:nvPr/>
        </p:nvSpPr>
        <p:spPr bwMode="auto">
          <a:xfrm>
            <a:off x="5546725" y="2574925"/>
            <a:ext cx="280988" cy="24447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 sz="2000"/>
          </a:p>
        </p:txBody>
      </p:sp>
      <p:sp>
        <p:nvSpPr>
          <p:cNvPr id="1577993" name="Rectangle 9"/>
          <p:cNvSpPr>
            <a:spLocks noChangeArrowheads="1"/>
          </p:cNvSpPr>
          <p:nvPr/>
        </p:nvSpPr>
        <p:spPr bwMode="auto">
          <a:xfrm>
            <a:off x="4024313" y="1624013"/>
            <a:ext cx="904875" cy="11953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OP </a:t>
            </a:r>
            <a:r>
              <a:rPr lang="el-GR" sz="2000"/>
              <a:t>Γ</a:t>
            </a:r>
            <a:endParaRPr lang="en-US" sz="2000"/>
          </a:p>
        </p:txBody>
      </p:sp>
      <p:sp>
        <p:nvSpPr>
          <p:cNvPr id="1577994" name="Rectangle 10"/>
          <p:cNvSpPr>
            <a:spLocks noChangeArrowheads="1"/>
          </p:cNvSpPr>
          <p:nvPr/>
        </p:nvSpPr>
        <p:spPr bwMode="auto">
          <a:xfrm>
            <a:off x="4651375" y="2574925"/>
            <a:ext cx="280988" cy="2460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 sz="2000"/>
          </a:p>
        </p:txBody>
      </p:sp>
      <p:sp>
        <p:nvSpPr>
          <p:cNvPr id="1577995" name="Rectangle 11"/>
          <p:cNvSpPr>
            <a:spLocks noChangeArrowheads="1"/>
          </p:cNvSpPr>
          <p:nvPr/>
        </p:nvSpPr>
        <p:spPr bwMode="auto">
          <a:xfrm>
            <a:off x="5827713" y="1619250"/>
            <a:ext cx="904875" cy="1193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OP E</a:t>
            </a:r>
          </a:p>
        </p:txBody>
      </p:sp>
      <p:sp>
        <p:nvSpPr>
          <p:cNvPr id="1577996" name="Rectangle 12"/>
          <p:cNvSpPr>
            <a:spLocks noChangeArrowheads="1"/>
          </p:cNvSpPr>
          <p:nvPr/>
        </p:nvSpPr>
        <p:spPr bwMode="auto">
          <a:xfrm>
            <a:off x="6448425" y="2568575"/>
            <a:ext cx="282575" cy="2460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 sz="2000"/>
          </a:p>
        </p:txBody>
      </p:sp>
      <p:sp>
        <p:nvSpPr>
          <p:cNvPr id="1577997" name="Rectangle 13"/>
          <p:cNvSpPr>
            <a:spLocks noChangeArrowheads="1"/>
          </p:cNvSpPr>
          <p:nvPr/>
        </p:nvSpPr>
        <p:spPr bwMode="auto">
          <a:xfrm>
            <a:off x="6729413" y="1619250"/>
            <a:ext cx="903287" cy="11953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OP </a:t>
            </a:r>
            <a:r>
              <a:rPr lang="el-GR" sz="2000"/>
              <a:t>Ζ</a:t>
            </a:r>
            <a:endParaRPr lang="en-US" sz="2000"/>
          </a:p>
        </p:txBody>
      </p:sp>
      <p:sp>
        <p:nvSpPr>
          <p:cNvPr id="1577998" name="Rectangle 14"/>
          <p:cNvSpPr>
            <a:spLocks noChangeArrowheads="1"/>
          </p:cNvSpPr>
          <p:nvPr/>
        </p:nvSpPr>
        <p:spPr bwMode="auto">
          <a:xfrm>
            <a:off x="7354888" y="2565400"/>
            <a:ext cx="282575" cy="2460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 sz="2000"/>
          </a:p>
        </p:txBody>
      </p:sp>
      <p:sp>
        <p:nvSpPr>
          <p:cNvPr id="1577999" name="Rectangle 15"/>
          <p:cNvSpPr>
            <a:spLocks noChangeArrowheads="1"/>
          </p:cNvSpPr>
          <p:nvPr/>
        </p:nvSpPr>
        <p:spPr bwMode="auto">
          <a:xfrm>
            <a:off x="7632700" y="1627188"/>
            <a:ext cx="903288" cy="11890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OP </a:t>
            </a:r>
            <a:r>
              <a:rPr lang="el-GR" sz="2000"/>
              <a:t>Η</a:t>
            </a:r>
            <a:endParaRPr lang="en-US" sz="2000"/>
          </a:p>
        </p:txBody>
      </p:sp>
      <p:sp>
        <p:nvSpPr>
          <p:cNvPr id="1578000" name="Rectangle 16"/>
          <p:cNvSpPr>
            <a:spLocks noChangeArrowheads="1"/>
          </p:cNvSpPr>
          <p:nvPr/>
        </p:nvSpPr>
        <p:spPr bwMode="auto">
          <a:xfrm>
            <a:off x="8253413" y="2568575"/>
            <a:ext cx="280987" cy="24447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 sz="2000"/>
          </a:p>
        </p:txBody>
      </p:sp>
      <p:sp>
        <p:nvSpPr>
          <p:cNvPr id="1578001" name="Text Box 17"/>
          <p:cNvSpPr txBox="1">
            <a:spLocks noChangeArrowheads="1"/>
          </p:cNvSpPr>
          <p:nvPr/>
        </p:nvSpPr>
        <p:spPr bwMode="auto">
          <a:xfrm>
            <a:off x="4841875" y="1700213"/>
            <a:ext cx="90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Μηχανή</a:t>
            </a:r>
            <a:endParaRPr lang="en-US" sz="2000" b="1"/>
          </a:p>
        </p:txBody>
      </p:sp>
      <p:sp>
        <p:nvSpPr>
          <p:cNvPr id="1578002" name="Text Box 18"/>
          <p:cNvSpPr txBox="1">
            <a:spLocks noChangeArrowheads="1"/>
          </p:cNvSpPr>
          <p:nvPr/>
        </p:nvSpPr>
        <p:spPr bwMode="auto">
          <a:xfrm>
            <a:off x="2305050" y="112236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20,0</a:t>
            </a:r>
          </a:p>
        </p:txBody>
      </p:sp>
      <p:sp>
        <p:nvSpPr>
          <p:cNvPr id="1578003" name="Text Box 19"/>
          <p:cNvSpPr txBox="1">
            <a:spLocks noChangeArrowheads="1"/>
          </p:cNvSpPr>
          <p:nvPr/>
        </p:nvSpPr>
        <p:spPr bwMode="auto">
          <a:xfrm>
            <a:off x="3263900" y="1112838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20,0</a:t>
            </a:r>
          </a:p>
        </p:txBody>
      </p:sp>
      <p:sp>
        <p:nvSpPr>
          <p:cNvPr id="1578004" name="Text Box 20"/>
          <p:cNvSpPr txBox="1">
            <a:spLocks noChangeArrowheads="1"/>
          </p:cNvSpPr>
          <p:nvPr/>
        </p:nvSpPr>
        <p:spPr bwMode="auto">
          <a:xfrm>
            <a:off x="4254500" y="1106488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20,0</a:t>
            </a:r>
          </a:p>
        </p:txBody>
      </p:sp>
      <p:sp>
        <p:nvSpPr>
          <p:cNvPr id="1578005" name="Text Box 21"/>
          <p:cNvSpPr txBox="1">
            <a:spLocks noChangeArrowheads="1"/>
          </p:cNvSpPr>
          <p:nvPr/>
        </p:nvSpPr>
        <p:spPr bwMode="auto">
          <a:xfrm>
            <a:off x="5137150" y="1101725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28,0</a:t>
            </a:r>
          </a:p>
        </p:txBody>
      </p:sp>
      <p:sp>
        <p:nvSpPr>
          <p:cNvPr id="1578006" name="Text Box 22"/>
          <p:cNvSpPr txBox="1">
            <a:spLocks noChangeArrowheads="1"/>
          </p:cNvSpPr>
          <p:nvPr/>
        </p:nvSpPr>
        <p:spPr bwMode="auto">
          <a:xfrm>
            <a:off x="6022975" y="109696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20,0</a:t>
            </a:r>
          </a:p>
        </p:txBody>
      </p:sp>
      <p:sp>
        <p:nvSpPr>
          <p:cNvPr id="1578007" name="Text Box 23"/>
          <p:cNvSpPr txBox="1">
            <a:spLocks noChangeArrowheads="1"/>
          </p:cNvSpPr>
          <p:nvPr/>
        </p:nvSpPr>
        <p:spPr bwMode="auto">
          <a:xfrm>
            <a:off x="6951663" y="110490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20,0</a:t>
            </a:r>
          </a:p>
        </p:txBody>
      </p:sp>
      <p:sp>
        <p:nvSpPr>
          <p:cNvPr id="1578008" name="Text Box 24"/>
          <p:cNvSpPr txBox="1">
            <a:spLocks noChangeArrowheads="1"/>
          </p:cNvSpPr>
          <p:nvPr/>
        </p:nvSpPr>
        <p:spPr bwMode="auto">
          <a:xfrm>
            <a:off x="7858125" y="110966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20,0</a:t>
            </a:r>
          </a:p>
        </p:txBody>
      </p:sp>
      <p:sp>
        <p:nvSpPr>
          <p:cNvPr id="1578009" name="Text Box 25"/>
          <p:cNvSpPr txBox="1">
            <a:spLocks noChangeArrowheads="1"/>
          </p:cNvSpPr>
          <p:nvPr/>
        </p:nvSpPr>
        <p:spPr bwMode="auto">
          <a:xfrm>
            <a:off x="1755775" y="3209925"/>
            <a:ext cx="19484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/>
              <a:t>Takt</a:t>
            </a:r>
            <a:r>
              <a:rPr lang="en-US" sz="1800" b="1" dirty="0"/>
              <a:t>: 20,0 </a:t>
            </a:r>
            <a:r>
              <a:rPr lang="el-GR" sz="1800" b="1" dirty="0" smtClean="0"/>
              <a:t>λεπτά</a:t>
            </a:r>
            <a:endParaRPr lang="en-US" sz="1800" b="1" dirty="0"/>
          </a:p>
          <a:p>
            <a:r>
              <a:rPr lang="en-US" sz="1800" b="1" dirty="0"/>
              <a:t>H = 420 </a:t>
            </a:r>
            <a:r>
              <a:rPr lang="el-GR" sz="1800" b="1" dirty="0" smtClean="0"/>
              <a:t>λεπτά</a:t>
            </a:r>
            <a:endParaRPr lang="en-US" sz="1800" b="1" dirty="0"/>
          </a:p>
        </p:txBody>
      </p:sp>
      <p:sp>
        <p:nvSpPr>
          <p:cNvPr id="1578010" name="Text Box 26"/>
          <p:cNvSpPr txBox="1">
            <a:spLocks noChangeArrowheads="1"/>
          </p:cNvSpPr>
          <p:nvPr/>
        </p:nvSpPr>
        <p:spPr bwMode="auto">
          <a:xfrm>
            <a:off x="4972050" y="2924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?</a:t>
            </a:r>
            <a:endParaRPr lang="en-US" sz="2000" b="1"/>
          </a:p>
        </p:txBody>
      </p:sp>
      <p:sp>
        <p:nvSpPr>
          <p:cNvPr id="1578011" name="Text Box 27"/>
          <p:cNvSpPr txBox="1">
            <a:spLocks noChangeArrowheads="1"/>
          </p:cNvSpPr>
          <p:nvPr/>
        </p:nvSpPr>
        <p:spPr bwMode="auto">
          <a:xfrm>
            <a:off x="5016500" y="246856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IPK</a:t>
            </a:r>
          </a:p>
        </p:txBody>
      </p:sp>
      <p:grpSp>
        <p:nvGrpSpPr>
          <p:cNvPr id="1578012" name="Group 28"/>
          <p:cNvGrpSpPr>
            <a:grpSpLocks/>
          </p:cNvGrpSpPr>
          <p:nvPr/>
        </p:nvGrpSpPr>
        <p:grpSpPr bwMode="auto">
          <a:xfrm>
            <a:off x="1762125" y="3865563"/>
            <a:ext cx="1427163" cy="641350"/>
            <a:chOff x="165" y="2844"/>
            <a:chExt cx="1109" cy="499"/>
          </a:xfrm>
        </p:grpSpPr>
        <p:sp>
          <p:nvSpPr>
            <p:cNvPr id="1578013" name="Text Box 29"/>
            <p:cNvSpPr txBox="1">
              <a:spLocks noChangeArrowheads="1"/>
            </p:cNvSpPr>
            <p:nvPr/>
          </p:nvSpPr>
          <p:spPr bwMode="auto">
            <a:xfrm>
              <a:off x="165" y="2917"/>
              <a:ext cx="64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IPK = </a:t>
              </a:r>
            </a:p>
          </p:txBody>
        </p:sp>
        <p:sp>
          <p:nvSpPr>
            <p:cNvPr id="1578014" name="Text Box 30"/>
            <p:cNvSpPr txBox="1">
              <a:spLocks noChangeArrowheads="1"/>
            </p:cNvSpPr>
            <p:nvPr/>
          </p:nvSpPr>
          <p:spPr bwMode="auto">
            <a:xfrm>
              <a:off x="756" y="2844"/>
              <a:ext cx="518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u="sng"/>
                <a:t>I x </a:t>
              </a:r>
              <a:r>
                <a:rPr lang="de-DE" sz="1800" b="1" u="sng"/>
                <a:t>C</a:t>
              </a:r>
              <a:endParaRPr lang="en-US" sz="1800" b="1"/>
            </a:p>
            <a:p>
              <a:r>
                <a:rPr lang="en-US" sz="1800" b="1"/>
                <a:t>Takt</a:t>
              </a:r>
            </a:p>
          </p:txBody>
        </p:sp>
      </p:grpSp>
      <p:sp>
        <p:nvSpPr>
          <p:cNvPr id="1578015" name="Text Box 31"/>
          <p:cNvSpPr txBox="1">
            <a:spLocks noChangeArrowheads="1"/>
          </p:cNvSpPr>
          <p:nvPr/>
        </p:nvSpPr>
        <p:spPr bwMode="auto">
          <a:xfrm>
            <a:off x="3427413" y="386715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u="sng"/>
              <a:t>8(420/28)</a:t>
            </a:r>
            <a:endParaRPr lang="en-US" sz="1800" b="1"/>
          </a:p>
          <a:p>
            <a:pPr algn="ctr"/>
            <a:r>
              <a:rPr lang="en-US" sz="1800" b="1"/>
              <a:t>20</a:t>
            </a:r>
          </a:p>
        </p:txBody>
      </p:sp>
      <p:sp>
        <p:nvSpPr>
          <p:cNvPr id="1578016" name="Text Box 32"/>
          <p:cNvSpPr txBox="1">
            <a:spLocks noChangeArrowheads="1"/>
          </p:cNvSpPr>
          <p:nvPr/>
        </p:nvSpPr>
        <p:spPr bwMode="auto">
          <a:xfrm>
            <a:off x="3170238" y="39592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=</a:t>
            </a:r>
          </a:p>
        </p:txBody>
      </p:sp>
      <p:grpSp>
        <p:nvGrpSpPr>
          <p:cNvPr id="1578017" name="Group 33"/>
          <p:cNvGrpSpPr>
            <a:grpSpLocks/>
          </p:cNvGrpSpPr>
          <p:nvPr/>
        </p:nvGrpSpPr>
        <p:grpSpPr bwMode="auto">
          <a:xfrm>
            <a:off x="3214688" y="4465638"/>
            <a:ext cx="1060450" cy="995362"/>
            <a:chOff x="1225" y="3242"/>
            <a:chExt cx="825" cy="773"/>
          </a:xfrm>
        </p:grpSpPr>
        <p:sp>
          <p:nvSpPr>
            <p:cNvPr id="1578018" name="Text Box 34"/>
            <p:cNvSpPr txBox="1">
              <a:spLocks noChangeArrowheads="1"/>
            </p:cNvSpPr>
            <p:nvPr/>
          </p:nvSpPr>
          <p:spPr bwMode="auto">
            <a:xfrm>
              <a:off x="1492" y="3242"/>
              <a:ext cx="558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u="sng"/>
                <a:t>8(15)</a:t>
              </a:r>
              <a:endParaRPr lang="en-US" sz="1800" b="1"/>
            </a:p>
            <a:p>
              <a:pPr algn="ctr"/>
              <a:r>
                <a:rPr lang="en-US" sz="1800" b="1"/>
                <a:t>20</a:t>
              </a:r>
            </a:p>
          </p:txBody>
        </p:sp>
        <p:sp>
          <p:nvSpPr>
            <p:cNvPr id="1578019" name="Text Box 35"/>
            <p:cNvSpPr txBox="1">
              <a:spLocks noChangeArrowheads="1"/>
            </p:cNvSpPr>
            <p:nvPr/>
          </p:nvSpPr>
          <p:spPr bwMode="auto">
            <a:xfrm>
              <a:off x="1675" y="3725"/>
              <a:ext cx="24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1578020" name="Text Box 36"/>
            <p:cNvSpPr txBox="1">
              <a:spLocks noChangeArrowheads="1"/>
            </p:cNvSpPr>
            <p:nvPr/>
          </p:nvSpPr>
          <p:spPr bwMode="auto">
            <a:xfrm>
              <a:off x="1225" y="3328"/>
              <a:ext cx="247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=</a:t>
              </a:r>
            </a:p>
          </p:txBody>
        </p:sp>
        <p:sp>
          <p:nvSpPr>
            <p:cNvPr id="1578021" name="Text Box 37"/>
            <p:cNvSpPr txBox="1">
              <a:spLocks noChangeArrowheads="1"/>
            </p:cNvSpPr>
            <p:nvPr/>
          </p:nvSpPr>
          <p:spPr bwMode="auto">
            <a:xfrm>
              <a:off x="1231" y="3730"/>
              <a:ext cx="247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=</a:t>
              </a:r>
            </a:p>
          </p:txBody>
        </p:sp>
      </p:grpSp>
      <p:grpSp>
        <p:nvGrpSpPr>
          <p:cNvPr id="1578022" name="Group 38"/>
          <p:cNvGrpSpPr>
            <a:grpSpLocks/>
          </p:cNvGrpSpPr>
          <p:nvPr/>
        </p:nvGrpSpPr>
        <p:grpSpPr bwMode="auto">
          <a:xfrm>
            <a:off x="4651375" y="2820988"/>
            <a:ext cx="280988" cy="1192212"/>
            <a:chOff x="2432" y="1988"/>
            <a:chExt cx="219" cy="927"/>
          </a:xfrm>
        </p:grpSpPr>
        <p:sp>
          <p:nvSpPr>
            <p:cNvPr id="1578023" name="Rectangle 39"/>
            <p:cNvSpPr>
              <a:spLocks noChangeArrowheads="1"/>
            </p:cNvSpPr>
            <p:nvPr/>
          </p:nvSpPr>
          <p:spPr bwMode="auto">
            <a:xfrm>
              <a:off x="2432" y="2176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  <p:sp>
          <p:nvSpPr>
            <p:cNvPr id="1578024" name="Rectangle 40"/>
            <p:cNvSpPr>
              <a:spLocks noChangeArrowheads="1"/>
            </p:cNvSpPr>
            <p:nvPr/>
          </p:nvSpPr>
          <p:spPr bwMode="auto">
            <a:xfrm>
              <a:off x="2432" y="2356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  <p:sp>
          <p:nvSpPr>
            <p:cNvPr id="1578025" name="Rectangle 41"/>
            <p:cNvSpPr>
              <a:spLocks noChangeArrowheads="1"/>
            </p:cNvSpPr>
            <p:nvPr/>
          </p:nvSpPr>
          <p:spPr bwMode="auto">
            <a:xfrm>
              <a:off x="2432" y="2540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  <p:sp>
          <p:nvSpPr>
            <p:cNvPr id="1578026" name="Rectangle 42"/>
            <p:cNvSpPr>
              <a:spLocks noChangeArrowheads="1"/>
            </p:cNvSpPr>
            <p:nvPr/>
          </p:nvSpPr>
          <p:spPr bwMode="auto">
            <a:xfrm>
              <a:off x="2432" y="2724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  <p:sp>
          <p:nvSpPr>
            <p:cNvPr id="1578027" name="Rectangle 43"/>
            <p:cNvSpPr>
              <a:spLocks noChangeArrowheads="1"/>
            </p:cNvSpPr>
            <p:nvPr/>
          </p:nvSpPr>
          <p:spPr bwMode="auto">
            <a:xfrm>
              <a:off x="2432" y="1988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</p:grpSp>
      <p:grpSp>
        <p:nvGrpSpPr>
          <p:cNvPr id="1578028" name="Group 44"/>
          <p:cNvGrpSpPr>
            <a:grpSpLocks/>
          </p:cNvGrpSpPr>
          <p:nvPr/>
        </p:nvGrpSpPr>
        <p:grpSpPr bwMode="auto">
          <a:xfrm>
            <a:off x="5546725" y="2816225"/>
            <a:ext cx="280988" cy="1192213"/>
            <a:chOff x="3128" y="2004"/>
            <a:chExt cx="219" cy="927"/>
          </a:xfrm>
        </p:grpSpPr>
        <p:sp>
          <p:nvSpPr>
            <p:cNvPr id="1578029" name="Rectangle 45"/>
            <p:cNvSpPr>
              <a:spLocks noChangeArrowheads="1"/>
            </p:cNvSpPr>
            <p:nvPr/>
          </p:nvSpPr>
          <p:spPr bwMode="auto">
            <a:xfrm>
              <a:off x="3128" y="2740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  <p:sp>
          <p:nvSpPr>
            <p:cNvPr id="1578030" name="Rectangle 46"/>
            <p:cNvSpPr>
              <a:spLocks noChangeArrowheads="1"/>
            </p:cNvSpPr>
            <p:nvPr/>
          </p:nvSpPr>
          <p:spPr bwMode="auto">
            <a:xfrm>
              <a:off x="3128" y="2556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  <p:sp>
          <p:nvSpPr>
            <p:cNvPr id="1578031" name="Rectangle 47"/>
            <p:cNvSpPr>
              <a:spLocks noChangeArrowheads="1"/>
            </p:cNvSpPr>
            <p:nvPr/>
          </p:nvSpPr>
          <p:spPr bwMode="auto">
            <a:xfrm>
              <a:off x="3128" y="2372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  <p:sp>
          <p:nvSpPr>
            <p:cNvPr id="1578032" name="Rectangle 48"/>
            <p:cNvSpPr>
              <a:spLocks noChangeArrowheads="1"/>
            </p:cNvSpPr>
            <p:nvPr/>
          </p:nvSpPr>
          <p:spPr bwMode="auto">
            <a:xfrm>
              <a:off x="3128" y="2184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  <p:sp>
          <p:nvSpPr>
            <p:cNvPr id="1578033" name="Rectangle 49"/>
            <p:cNvSpPr>
              <a:spLocks noChangeArrowheads="1"/>
            </p:cNvSpPr>
            <p:nvPr/>
          </p:nvSpPr>
          <p:spPr bwMode="auto">
            <a:xfrm>
              <a:off x="3128" y="2004"/>
              <a:ext cx="219" cy="191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/>
                <a:t>X</a:t>
              </a:r>
              <a:endParaRPr lang="en-US" sz="2000"/>
            </a:p>
          </p:txBody>
        </p:sp>
      </p:grpSp>
      <p:sp>
        <p:nvSpPr>
          <p:cNvPr id="1578034" name="Text Box 50"/>
          <p:cNvSpPr txBox="1">
            <a:spLocks noChangeArrowheads="1"/>
          </p:cNvSpPr>
          <p:nvPr/>
        </p:nvSpPr>
        <p:spPr bwMode="auto">
          <a:xfrm>
            <a:off x="1774825" y="1122363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ΠΧ</a:t>
            </a:r>
            <a:r>
              <a:rPr lang="en-US" sz="2000" b="1"/>
              <a:t>=</a:t>
            </a:r>
            <a:endParaRPr lang="en-US" sz="3600" b="1"/>
          </a:p>
        </p:txBody>
      </p:sp>
      <p:sp>
        <p:nvSpPr>
          <p:cNvPr id="1578035" name="Text Box 51"/>
          <p:cNvSpPr txBox="1">
            <a:spLocks noChangeArrowheads="1"/>
          </p:cNvSpPr>
          <p:nvPr/>
        </p:nvSpPr>
        <p:spPr bwMode="auto">
          <a:xfrm>
            <a:off x="2308225" y="5843588"/>
            <a:ext cx="656113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ένα ενδιάμεσο απόθεμα μεταξύ θέσεων εργασίας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78036" name="Text Box 52"/>
          <p:cNvSpPr txBox="1">
            <a:spLocks noChangeArrowheads="1"/>
          </p:cNvSpPr>
          <p:nvPr/>
        </p:nvSpPr>
        <p:spPr bwMode="auto">
          <a:xfrm>
            <a:off x="5969000" y="4165600"/>
            <a:ext cx="30226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533400"/>
            <a:r>
              <a:rPr lang="en-US" sz="1800" b="1"/>
              <a:t>I     = </a:t>
            </a:r>
            <a:r>
              <a:rPr lang="de-DE" sz="1800" b="1"/>
              <a:t>AT</a:t>
            </a:r>
            <a:r>
              <a:rPr lang="en-US" sz="1800" b="1"/>
              <a:t> - Takt</a:t>
            </a:r>
          </a:p>
          <a:p>
            <a:pPr defTabSz="533400"/>
            <a:r>
              <a:rPr lang="de-DE" sz="1800" b="1"/>
              <a:t>AT</a:t>
            </a:r>
            <a:r>
              <a:rPr lang="en-US" sz="1800" b="1"/>
              <a:t> = </a:t>
            </a:r>
            <a:r>
              <a:rPr lang="el-GR" sz="1600" b="1"/>
              <a:t>Πραγματικός χρόνος</a:t>
            </a:r>
            <a:endParaRPr lang="en-US" sz="1600" b="1"/>
          </a:p>
          <a:p>
            <a:pPr defTabSz="533400"/>
            <a:r>
              <a:rPr lang="de-DE" sz="1800" b="1"/>
              <a:t>C</a:t>
            </a:r>
            <a:r>
              <a:rPr lang="en-US" sz="1800" b="1"/>
              <a:t>   = </a:t>
            </a:r>
            <a:r>
              <a:rPr lang="el-GR" sz="1600" b="1"/>
              <a:t>αριθμός ανισορροπιών</a:t>
            </a:r>
            <a:r>
              <a:rPr lang="en-US" sz="1600" b="1"/>
              <a:t>    </a:t>
            </a:r>
            <a:endParaRPr lang="el-GR" sz="1600" b="1"/>
          </a:p>
          <a:p>
            <a:pPr defTabSz="533400"/>
            <a:r>
              <a:rPr lang="el-GR" sz="1600" b="1"/>
              <a:t>           </a:t>
            </a:r>
            <a:r>
              <a:rPr lang="en-US" sz="1600" b="1"/>
              <a:t>(H/</a:t>
            </a:r>
            <a:r>
              <a:rPr lang="el-GR" sz="1600" b="1"/>
              <a:t>ΑΤ</a:t>
            </a:r>
            <a:r>
              <a:rPr lang="en-US" sz="1600" b="1"/>
              <a:t>)</a:t>
            </a:r>
          </a:p>
          <a:p>
            <a:pPr defTabSz="533400"/>
            <a:endParaRPr lang="en-US" sz="1600" b="1"/>
          </a:p>
        </p:txBody>
      </p:sp>
      <p:sp>
        <p:nvSpPr>
          <p:cNvPr id="1578037" name="Text Box 53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78059" name="Comment 7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88125" y="2628900"/>
            <a:ext cx="74613" cy="100013"/>
          </a:xfrm>
          <a:custGeom>
            <a:avLst/>
            <a:gdLst>
              <a:gd name="T0" fmla="+- 0 18506 18301"/>
              <a:gd name="T1" fmla="*/ T0 w 206"/>
              <a:gd name="T2" fmla="+- 0 7371 7303"/>
              <a:gd name="T3" fmla="*/ 7371 h 279"/>
              <a:gd name="T4" fmla="+- 0 18468 18301"/>
              <a:gd name="T5" fmla="*/ T4 w 206"/>
              <a:gd name="T6" fmla="+- 0 7329 7303"/>
              <a:gd name="T7" fmla="*/ 7329 h 279"/>
              <a:gd name="T8" fmla="+- 0 18417 18301"/>
              <a:gd name="T9" fmla="*/ T8 w 206"/>
              <a:gd name="T10" fmla="+- 0 7271 7303"/>
              <a:gd name="T11" fmla="*/ 7271 h 279"/>
              <a:gd name="T12" fmla="+- 0 18355 18301"/>
              <a:gd name="T13" fmla="*/ T12 w 206"/>
              <a:gd name="T14" fmla="+- 0 7321 7303"/>
              <a:gd name="T15" fmla="*/ 7321 h 279"/>
              <a:gd name="T16" fmla="+- 0 18318 18301"/>
              <a:gd name="T17" fmla="*/ T16 w 206"/>
              <a:gd name="T18" fmla="+- 0 7351 7303"/>
              <a:gd name="T19" fmla="*/ 7351 h 279"/>
              <a:gd name="T20" fmla="+- 0 18301 18301"/>
              <a:gd name="T21" fmla="*/ T20 w 206"/>
              <a:gd name="T22" fmla="+- 0 7411 7303"/>
              <a:gd name="T23" fmla="*/ 7411 h 279"/>
              <a:gd name="T24" fmla="+- 0 18301 18301"/>
              <a:gd name="T25" fmla="*/ T24 w 206"/>
              <a:gd name="T26" fmla="+- 0 7457 7303"/>
              <a:gd name="T27" fmla="*/ 7457 h 279"/>
              <a:gd name="T28" fmla="+- 0 18301 18301"/>
              <a:gd name="T29" fmla="*/ T28 w 206"/>
              <a:gd name="T30" fmla="+- 0 7502 7303"/>
              <a:gd name="T31" fmla="*/ 7502 h 279"/>
              <a:gd name="T32" fmla="+- 0 18318 18301"/>
              <a:gd name="T33" fmla="*/ T32 w 206"/>
              <a:gd name="T34" fmla="+- 0 7549 7303"/>
              <a:gd name="T35" fmla="*/ 7549 h 279"/>
              <a:gd name="T36" fmla="+- 0 18361 18301"/>
              <a:gd name="T37" fmla="*/ T36 w 206"/>
              <a:gd name="T38" fmla="+- 0 7571 7303"/>
              <a:gd name="T39" fmla="*/ 7571 h 279"/>
              <a:gd name="T40" fmla="+- 0 18423 18301"/>
              <a:gd name="T41" fmla="*/ T40 w 206"/>
              <a:gd name="T42" fmla="+- 0 7602 7303"/>
              <a:gd name="T43" fmla="*/ 7602 h 279"/>
              <a:gd name="T44" fmla="+- 0 18469 18301"/>
              <a:gd name="T45" fmla="*/ T44 w 206"/>
              <a:gd name="T46" fmla="+- 0 7547 7303"/>
              <a:gd name="T47" fmla="*/ 7547 h 279"/>
              <a:gd name="T48" fmla="+- 0 18484 18301"/>
              <a:gd name="T49" fmla="*/ T48 w 206"/>
              <a:gd name="T50" fmla="+- 0 7492 7303"/>
              <a:gd name="T51" fmla="*/ 7492 h 279"/>
              <a:gd name="T52" fmla="+- 0 18504 18301"/>
              <a:gd name="T53" fmla="*/ T52 w 206"/>
              <a:gd name="T54" fmla="+- 0 7420 7303"/>
              <a:gd name="T55" fmla="*/ 7420 h 279"/>
              <a:gd name="T56" fmla="+- 0 18440 18301"/>
              <a:gd name="T57" fmla="*/ T56 w 206"/>
              <a:gd name="T58" fmla="+- 0 7415 7303"/>
              <a:gd name="T59" fmla="*/ 7415 h 279"/>
              <a:gd name="T60" fmla="+- 0 18386 18301"/>
              <a:gd name="T61" fmla="*/ T60 w 206"/>
              <a:gd name="T62" fmla="+- 0 7426 7303"/>
              <a:gd name="T63" fmla="*/ 7426 h 279"/>
              <a:gd name="T64" fmla="+- 0 18346 18301"/>
              <a:gd name="T65" fmla="*/ T64 w 206"/>
              <a:gd name="T66" fmla="+- 0 7440 7303"/>
              <a:gd name="T67" fmla="*/ 7440 h 279"/>
              <a:gd name="T68" fmla="+- 0 18335 18301"/>
              <a:gd name="T69" fmla="*/ T68 w 206"/>
              <a:gd name="T70" fmla="+- 0 7442 7303"/>
              <a:gd name="T71" fmla="*/ 7442 h 279"/>
              <a:gd name="T72" fmla="+- 0 18313 18301"/>
              <a:gd name="T73" fmla="*/ T72 w 206"/>
              <a:gd name="T74" fmla="+- 0 7459 7303"/>
              <a:gd name="T75" fmla="*/ 7459 h 279"/>
              <a:gd name="T76" fmla="+- 0 18352 18301"/>
              <a:gd name="T77" fmla="*/ T76 w 206"/>
              <a:gd name="T78" fmla="+- 0 7469 7303"/>
              <a:gd name="T79" fmla="*/ 7469 h 279"/>
              <a:gd name="T80" fmla="+- 0 18369 18301"/>
              <a:gd name="T81" fmla="*/ T80 w 206"/>
              <a:gd name="T82" fmla="+- 0 7469 7303"/>
              <a:gd name="T83" fmla="*/ 7469 h 279"/>
              <a:gd name="T84" fmla="+- 0 18410 18301"/>
              <a:gd name="T85" fmla="*/ T84 w 206"/>
              <a:gd name="T86" fmla="+- 0 7460 7303"/>
              <a:gd name="T87" fmla="*/ 7460 h 2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206" h="279" extrusionOk="0">
                <a:moveTo>
                  <a:pt x="205" y="68"/>
                </a:moveTo>
                <a:cubicBezTo>
                  <a:pt x="167" y="26"/>
                  <a:pt x="116" y="-32"/>
                  <a:pt x="54" y="18"/>
                </a:cubicBezTo>
                <a:cubicBezTo>
                  <a:pt x="17" y="48"/>
                  <a:pt x="0" y="108"/>
                  <a:pt x="0" y="154"/>
                </a:cubicBezTo>
                <a:cubicBezTo>
                  <a:pt x="0" y="199"/>
                  <a:pt x="17" y="246"/>
                  <a:pt x="60" y="268"/>
                </a:cubicBezTo>
                <a:cubicBezTo>
                  <a:pt x="122" y="299"/>
                  <a:pt x="168" y="244"/>
                  <a:pt x="183" y="189"/>
                </a:cubicBezTo>
                <a:cubicBezTo>
                  <a:pt x="203" y="117"/>
                  <a:pt x="139" y="112"/>
                  <a:pt x="85" y="123"/>
                </a:cubicBezTo>
                <a:cubicBezTo>
                  <a:pt x="45" y="137"/>
                  <a:pt x="34" y="139"/>
                  <a:pt x="12" y="156"/>
                </a:cubicBezTo>
                <a:cubicBezTo>
                  <a:pt x="51" y="166"/>
                  <a:pt x="68" y="166"/>
                  <a:pt x="109" y="15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7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78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010" grpId="0"/>
      <p:bldP spid="157801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ChangeArrowheads="1"/>
          </p:cNvSpPr>
          <p:nvPr/>
        </p:nvSpPr>
        <p:spPr bwMode="auto">
          <a:xfrm>
            <a:off x="5924550" y="84138"/>
            <a:ext cx="2946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US">
                <a:solidFill>
                  <a:srgbClr val="990033"/>
                </a:solidFill>
              </a:rPr>
              <a:t> IPK</a:t>
            </a:r>
          </a:p>
        </p:txBody>
      </p:sp>
      <p:pic>
        <p:nvPicPr>
          <p:cNvPr id="1580035" name="Picture 3" descr="P002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12875"/>
            <a:ext cx="6019800" cy="4514850"/>
          </a:xfrm>
          <a:noFill/>
          <a:ln>
            <a:miter lim="800000"/>
            <a:headEnd/>
            <a:tailEnd/>
          </a:ln>
        </p:spPr>
      </p:pic>
      <p:sp>
        <p:nvSpPr>
          <p:cNvPr id="1580036" name="Text Box 4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2082" name="Picture 2" descr="Itho Warmtepomp in line 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1639888"/>
            <a:ext cx="3448050" cy="4595812"/>
          </a:xfrm>
          <a:prstGeom prst="rect">
            <a:avLst/>
          </a:prstGeom>
          <a:noFill/>
        </p:spPr>
      </p:pic>
      <p:sp>
        <p:nvSpPr>
          <p:cNvPr id="1582083" name="Rectangle 3"/>
          <p:cNvSpPr>
            <a:spLocks noChangeArrowheads="1"/>
          </p:cNvSpPr>
          <p:nvPr/>
        </p:nvSpPr>
        <p:spPr bwMode="auto">
          <a:xfrm>
            <a:off x="5918200" y="174625"/>
            <a:ext cx="2946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US">
                <a:solidFill>
                  <a:srgbClr val="990033"/>
                </a:solidFill>
              </a:rPr>
              <a:t> IPK</a:t>
            </a:r>
          </a:p>
        </p:txBody>
      </p:sp>
      <p:pic>
        <p:nvPicPr>
          <p:cNvPr id="1582084" name="Picture 4" descr="Itho CV Ketel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200" y="1644650"/>
            <a:ext cx="3613150" cy="2709863"/>
          </a:xfrm>
          <a:prstGeom prst="rect">
            <a:avLst/>
          </a:prstGeom>
          <a:noFill/>
        </p:spPr>
      </p:pic>
      <p:sp>
        <p:nvSpPr>
          <p:cNvPr id="1582085" name="Text Box 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4130" name="Picture 2" descr="IMG_0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295400"/>
            <a:ext cx="5334000" cy="3998913"/>
          </a:xfrm>
          <a:prstGeom prst="rect">
            <a:avLst/>
          </a:prstGeom>
          <a:noFill/>
        </p:spPr>
      </p:pic>
      <p:sp>
        <p:nvSpPr>
          <p:cNvPr id="1584131" name="Rectangle 3"/>
          <p:cNvSpPr>
            <a:spLocks noChangeArrowheads="1"/>
          </p:cNvSpPr>
          <p:nvPr/>
        </p:nvSpPr>
        <p:spPr bwMode="auto">
          <a:xfrm>
            <a:off x="5924550" y="968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US">
                <a:solidFill>
                  <a:srgbClr val="990033"/>
                </a:solidFill>
              </a:rPr>
              <a:t> IPK</a:t>
            </a:r>
          </a:p>
        </p:txBody>
      </p:sp>
      <p:sp>
        <p:nvSpPr>
          <p:cNvPr id="1584132" name="Text Box 4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Text Box 2"/>
          <p:cNvSpPr txBox="1">
            <a:spLocks noChangeArrowheads="1"/>
          </p:cNvSpPr>
          <p:nvPr/>
        </p:nvSpPr>
        <p:spPr bwMode="auto">
          <a:xfrm>
            <a:off x="2041525" y="114300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US">
                <a:solidFill>
                  <a:srgbClr val="990033"/>
                </a:solidFill>
              </a:rPr>
              <a:t> IPK</a:t>
            </a:r>
          </a:p>
        </p:txBody>
      </p:sp>
      <p:sp>
        <p:nvSpPr>
          <p:cNvPr id="1586179" name="Line 3"/>
          <p:cNvSpPr>
            <a:spLocks noChangeShapeType="1"/>
          </p:cNvSpPr>
          <p:nvPr/>
        </p:nvSpPr>
        <p:spPr bwMode="auto">
          <a:xfrm>
            <a:off x="457200" y="3797300"/>
            <a:ext cx="137795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86180" name="Line 4"/>
          <p:cNvSpPr>
            <a:spLocks noChangeShapeType="1"/>
          </p:cNvSpPr>
          <p:nvPr/>
        </p:nvSpPr>
        <p:spPr bwMode="auto">
          <a:xfrm flipH="1">
            <a:off x="0" y="3352800"/>
            <a:ext cx="18288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1586181" name="Picture 5" descr="Sunrise Montagewagen Tennis Kanban 0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3600"/>
            <a:ext cx="4495800" cy="5994400"/>
          </a:xfrm>
          <a:prstGeom prst="rect">
            <a:avLst/>
          </a:prstGeom>
          <a:noFill/>
        </p:spPr>
      </p:pic>
      <p:pic>
        <p:nvPicPr>
          <p:cNvPr id="1586182" name="Picture 6" descr="Sunrise Tennis Kanban 02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288" y="866775"/>
            <a:ext cx="4494212" cy="599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Line 2"/>
          <p:cNvSpPr>
            <a:spLocks noChangeShapeType="1"/>
          </p:cNvSpPr>
          <p:nvPr/>
        </p:nvSpPr>
        <p:spPr bwMode="auto">
          <a:xfrm>
            <a:off x="457200" y="3797300"/>
            <a:ext cx="137795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588227" name="Line 3"/>
          <p:cNvSpPr>
            <a:spLocks noChangeShapeType="1"/>
          </p:cNvSpPr>
          <p:nvPr/>
        </p:nvSpPr>
        <p:spPr bwMode="auto">
          <a:xfrm flipH="1">
            <a:off x="0" y="3352800"/>
            <a:ext cx="18288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1588228" name="Picture 4" descr="Sunrise Tennis Kanban Pipe 0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877888"/>
            <a:ext cx="9139237" cy="5797550"/>
          </a:xfrm>
          <a:prstGeom prst="rect">
            <a:avLst/>
          </a:prstGeom>
          <a:noFill/>
        </p:spPr>
      </p:pic>
      <p:sp>
        <p:nvSpPr>
          <p:cNvPr id="1588229" name="Rectangle 5"/>
          <p:cNvSpPr>
            <a:spLocks noChangeArrowheads="1"/>
          </p:cNvSpPr>
          <p:nvPr/>
        </p:nvSpPr>
        <p:spPr bwMode="auto">
          <a:xfrm>
            <a:off x="3641725" y="277813"/>
            <a:ext cx="5207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US">
                <a:solidFill>
                  <a:srgbClr val="990033"/>
                </a:solidFill>
              </a:rPr>
              <a:t> IPK </a:t>
            </a:r>
            <a:r>
              <a:rPr lang="el-GR">
                <a:solidFill>
                  <a:srgbClr val="990033"/>
                </a:solidFill>
              </a:rPr>
              <a:t>και συγχρονισμός</a:t>
            </a:r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274" name="Picture 2" descr="Mixmolini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1409700"/>
            <a:ext cx="6075363" cy="4556125"/>
          </a:xfrm>
          <a:prstGeom prst="rect">
            <a:avLst/>
          </a:prstGeom>
          <a:noFill/>
        </p:spPr>
      </p:pic>
      <p:sp>
        <p:nvSpPr>
          <p:cNvPr id="1590275" name="Rectangle 3"/>
          <p:cNvSpPr>
            <a:spLocks noChangeArrowheads="1"/>
          </p:cNvSpPr>
          <p:nvPr/>
        </p:nvSpPr>
        <p:spPr bwMode="auto">
          <a:xfrm>
            <a:off x="5924550" y="968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US">
                <a:solidFill>
                  <a:srgbClr val="990033"/>
                </a:solidFill>
              </a:rPr>
              <a:t> IPK</a:t>
            </a:r>
          </a:p>
        </p:txBody>
      </p:sp>
      <p:sp>
        <p:nvSpPr>
          <p:cNvPr id="1590276" name="Text Box 4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2"/>
          <p:cNvSpPr txBox="1">
            <a:spLocks noChangeArrowheads="1"/>
          </p:cNvSpPr>
          <p:nvPr/>
        </p:nvSpPr>
        <p:spPr bwMode="auto">
          <a:xfrm>
            <a:off x="4568825" y="127000"/>
            <a:ext cx="4344988" cy="4572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990000"/>
                </a:solidFill>
              </a:rPr>
              <a:t> </a:t>
            </a:r>
            <a:r>
              <a:rPr lang="el-GR">
                <a:solidFill>
                  <a:srgbClr val="990000"/>
                </a:solidFill>
              </a:rPr>
              <a:t>ένας ορισμός της παραγωγής;</a:t>
            </a:r>
            <a:endParaRPr lang="en-US" sz="1400" b="1">
              <a:solidFill>
                <a:srgbClr val="990000"/>
              </a:solidFill>
            </a:endParaRPr>
          </a:p>
        </p:txBody>
      </p:sp>
      <p:sp>
        <p:nvSpPr>
          <p:cNvPr id="780291" name="Text Box 3"/>
          <p:cNvSpPr txBox="1">
            <a:spLocks noChangeArrowheads="1"/>
          </p:cNvSpPr>
          <p:nvPr/>
        </p:nvSpPr>
        <p:spPr bwMode="auto">
          <a:xfrm>
            <a:off x="1927225" y="912813"/>
            <a:ext cx="7216775" cy="283845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/>
              <a:t>Παραγωγή είναι:</a:t>
            </a:r>
            <a:endParaRPr lang="en-US" sz="1800"/>
          </a:p>
          <a:p>
            <a:endParaRPr lang="en-US" sz="1800"/>
          </a:p>
          <a:p>
            <a:r>
              <a:rPr lang="el-GR" sz="1800"/>
              <a:t>Ένα εισαγόμενο και ο συνδυασμός υλικών και μη – υλικών αγαθών για την παραγωγή άλλων αγαθών</a:t>
            </a:r>
            <a:endParaRPr lang="en-US" sz="1800"/>
          </a:p>
          <a:p>
            <a:endParaRPr lang="en-US" sz="1800"/>
          </a:p>
          <a:p>
            <a:r>
              <a:rPr lang="el-GR" sz="1800"/>
              <a:t>είναι η υπο – κείμενη λειτουργία των</a:t>
            </a:r>
            <a:r>
              <a:rPr lang="en-US" sz="1800"/>
              <a:t>:</a:t>
            </a:r>
          </a:p>
          <a:p>
            <a:r>
              <a:rPr lang="en-US" sz="1800"/>
              <a:t>		-</a:t>
            </a:r>
            <a:r>
              <a:rPr lang="el-GR" sz="1800"/>
              <a:t>Προμηθειών</a:t>
            </a:r>
            <a:endParaRPr lang="en-US" sz="1800"/>
          </a:p>
          <a:p>
            <a:pPr lvl="2"/>
            <a:r>
              <a:rPr lang="en-US" sz="1800"/>
              <a:t>	-</a:t>
            </a:r>
            <a:r>
              <a:rPr lang="el-GR" sz="1800"/>
              <a:t>Πωλήσεων</a:t>
            </a:r>
            <a:endParaRPr lang="en-US" sz="1800"/>
          </a:p>
          <a:p>
            <a:pPr lvl="2"/>
            <a:r>
              <a:rPr lang="en-US" sz="1800"/>
              <a:t>	-</a:t>
            </a:r>
            <a:r>
              <a:rPr lang="el-GR" sz="1800"/>
              <a:t>Χρηματοοικονομικών</a:t>
            </a:r>
            <a:endParaRPr lang="en-US" sz="1800"/>
          </a:p>
          <a:p>
            <a:pPr lvl="2"/>
            <a:r>
              <a:rPr lang="en-US" sz="1800"/>
              <a:t>	-</a:t>
            </a:r>
            <a:r>
              <a:rPr lang="el-GR" sz="1800"/>
              <a:t>Ανθρωπίνων Πόρων</a:t>
            </a:r>
            <a:endParaRPr lang="en-US" sz="1800"/>
          </a:p>
        </p:txBody>
      </p:sp>
      <p:sp>
        <p:nvSpPr>
          <p:cNvPr id="780292" name="Text Box 4"/>
          <p:cNvSpPr txBox="1">
            <a:spLocks noChangeArrowheads="1"/>
          </p:cNvSpPr>
          <p:nvPr/>
        </p:nvSpPr>
        <p:spPr bwMode="auto">
          <a:xfrm>
            <a:off x="6232525" y="6157913"/>
            <a:ext cx="1711325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by Erich Gutenberg</a:t>
            </a:r>
            <a:endParaRPr lang="en-US" sz="1400" b="1"/>
          </a:p>
        </p:txBody>
      </p:sp>
      <p:sp>
        <p:nvSpPr>
          <p:cNvPr id="780293" name="Text Box 5"/>
          <p:cNvSpPr txBox="1">
            <a:spLocks noChangeArrowheads="1"/>
          </p:cNvSpPr>
          <p:nvPr/>
        </p:nvSpPr>
        <p:spPr bwMode="auto">
          <a:xfrm>
            <a:off x="2066925" y="4227513"/>
            <a:ext cx="6669088" cy="17399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και παρέχει αγαθά</a:t>
            </a:r>
            <a:endParaRPr lang="en-US" sz="1800"/>
          </a:p>
          <a:p>
            <a:endParaRPr lang="en-US" sz="1800"/>
          </a:p>
          <a:p>
            <a:pPr lvl="2"/>
            <a:r>
              <a:rPr lang="en-US" sz="1800"/>
              <a:t>	- </a:t>
            </a:r>
            <a:r>
              <a:rPr lang="el-GR" sz="1800"/>
              <a:t>στην ώρα τους</a:t>
            </a:r>
            <a:endParaRPr lang="en-US" sz="1800"/>
          </a:p>
          <a:p>
            <a:pPr lvl="2"/>
            <a:r>
              <a:rPr lang="en-US" sz="1800"/>
              <a:t>	- </a:t>
            </a:r>
            <a:r>
              <a:rPr lang="el-GR" sz="1800"/>
              <a:t>στη σωστή ποσότητα και ποιότητα</a:t>
            </a:r>
            <a:endParaRPr lang="en-US" sz="1800"/>
          </a:p>
          <a:p>
            <a:pPr lvl="2"/>
            <a:r>
              <a:rPr lang="en-US" sz="1800"/>
              <a:t>	- </a:t>
            </a:r>
            <a:r>
              <a:rPr lang="el-GR" sz="1800"/>
              <a:t>με πωλήσεις στο χαμηλότερο δυνατό κόστος</a:t>
            </a:r>
            <a:endParaRPr lang="en-US" sz="1800"/>
          </a:p>
          <a:p>
            <a:pPr lvl="2"/>
            <a:endParaRPr lang="en-US" sz="1800"/>
          </a:p>
        </p:txBody>
      </p:sp>
      <p:sp>
        <p:nvSpPr>
          <p:cNvPr id="780294" name="Text Box 6"/>
          <p:cNvSpPr txBox="1">
            <a:spLocks noChangeArrowheads="1"/>
          </p:cNvSpPr>
          <p:nvPr/>
        </p:nvSpPr>
        <p:spPr bwMode="auto">
          <a:xfrm>
            <a:off x="2054225" y="5738813"/>
            <a:ext cx="5365750" cy="64135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/>
              <a:t>μέσω των οποίων η εταιρεία λαμβάνει τους πόρους της</a:t>
            </a:r>
            <a:endParaRPr lang="en-US" sz="1800"/>
          </a:p>
        </p:txBody>
      </p:sp>
      <p:sp>
        <p:nvSpPr>
          <p:cNvPr id="780305" name="Text Box 17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322" name="Group 2"/>
          <p:cNvGrpSpPr>
            <a:grpSpLocks/>
          </p:cNvGrpSpPr>
          <p:nvPr/>
        </p:nvGrpSpPr>
        <p:grpSpPr bwMode="auto">
          <a:xfrm>
            <a:off x="2552700" y="2165350"/>
            <a:ext cx="5265738" cy="3660775"/>
            <a:chOff x="944" y="1364"/>
            <a:chExt cx="3685" cy="2562"/>
          </a:xfrm>
        </p:grpSpPr>
        <p:sp>
          <p:nvSpPr>
            <p:cNvPr id="1592323" name="AutoShape 3"/>
            <p:cNvSpPr>
              <a:spLocks noChangeArrowheads="1"/>
            </p:cNvSpPr>
            <p:nvPr/>
          </p:nvSpPr>
          <p:spPr bwMode="auto">
            <a:xfrm>
              <a:off x="944" y="2492"/>
              <a:ext cx="3672" cy="572"/>
            </a:xfrm>
            <a:prstGeom prst="rightArrow">
              <a:avLst>
                <a:gd name="adj1" fmla="val 72981"/>
                <a:gd name="adj2" fmla="val 165899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215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/>
                <a:t>Γραμμή Ροής</a:t>
              </a:r>
              <a:endParaRPr lang="en-US" sz="2000" b="1"/>
            </a:p>
          </p:txBody>
        </p:sp>
        <p:sp>
          <p:nvSpPr>
            <p:cNvPr id="1592324" name="AutoShape 4"/>
            <p:cNvSpPr>
              <a:spLocks noChangeArrowheads="1"/>
            </p:cNvSpPr>
            <p:nvPr/>
          </p:nvSpPr>
          <p:spPr bwMode="auto">
            <a:xfrm rot="-3154596">
              <a:off x="1639" y="3245"/>
              <a:ext cx="1001" cy="361"/>
            </a:xfrm>
            <a:prstGeom prst="rightArrow">
              <a:avLst>
                <a:gd name="adj1" fmla="val 72222"/>
                <a:gd name="adj2" fmla="val 7099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215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800" b="1"/>
                <a:t>Διεργασία προμήθειας</a:t>
              </a:r>
              <a:endParaRPr lang="en-US" sz="2000" b="1"/>
            </a:p>
          </p:txBody>
        </p:sp>
        <p:sp>
          <p:nvSpPr>
            <p:cNvPr id="1592325" name="AutoShape 5"/>
            <p:cNvSpPr>
              <a:spLocks noChangeArrowheads="1"/>
            </p:cNvSpPr>
            <p:nvPr/>
          </p:nvSpPr>
          <p:spPr bwMode="auto">
            <a:xfrm rot="10800000">
              <a:off x="2901" y="3040"/>
              <a:ext cx="646" cy="52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215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de-DE" sz="2000" b="1"/>
            </a:p>
          </p:txBody>
        </p:sp>
        <p:sp>
          <p:nvSpPr>
            <p:cNvPr id="1592326" name="AutoShape 6"/>
            <p:cNvSpPr>
              <a:spLocks noChangeArrowheads="1"/>
            </p:cNvSpPr>
            <p:nvPr/>
          </p:nvSpPr>
          <p:spPr bwMode="auto">
            <a:xfrm rot="3613122">
              <a:off x="2076" y="1859"/>
              <a:ext cx="1222" cy="360"/>
            </a:xfrm>
            <a:prstGeom prst="rightArrow">
              <a:avLst>
                <a:gd name="adj1" fmla="val 72222"/>
                <a:gd name="adj2" fmla="val 86904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215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200" b="1"/>
                <a:t>Προσυναρμογή</a:t>
              </a:r>
              <a:endParaRPr lang="en-US" sz="2000" b="1"/>
            </a:p>
          </p:txBody>
        </p:sp>
        <p:sp>
          <p:nvSpPr>
            <p:cNvPr id="1592327" name="AutoShape 7"/>
            <p:cNvSpPr>
              <a:spLocks noChangeArrowheads="1"/>
            </p:cNvSpPr>
            <p:nvPr/>
          </p:nvSpPr>
          <p:spPr bwMode="auto">
            <a:xfrm rot="21609320">
              <a:off x="1338" y="1890"/>
              <a:ext cx="1177" cy="258"/>
            </a:xfrm>
            <a:prstGeom prst="rightArrow">
              <a:avLst>
                <a:gd name="adj1" fmla="val 72222"/>
                <a:gd name="adj2" fmla="val 116796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215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200" b="1"/>
                <a:t>Μηχανή</a:t>
              </a:r>
              <a:endParaRPr lang="en-US" sz="2000" b="1"/>
            </a:p>
          </p:txBody>
        </p:sp>
        <p:sp>
          <p:nvSpPr>
            <p:cNvPr id="1592328" name="AutoShape 8"/>
            <p:cNvSpPr>
              <a:spLocks noChangeArrowheads="1"/>
            </p:cNvSpPr>
            <p:nvPr/>
          </p:nvSpPr>
          <p:spPr bwMode="auto">
            <a:xfrm rot="3982291" flipH="1">
              <a:off x="2848" y="1684"/>
              <a:ext cx="376" cy="41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392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29" name="Line 9"/>
            <p:cNvSpPr>
              <a:spLocks noChangeShapeType="1"/>
            </p:cNvSpPr>
            <p:nvPr/>
          </p:nvSpPr>
          <p:spPr bwMode="auto">
            <a:xfrm>
              <a:off x="1344" y="248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0" name="Line 10"/>
            <p:cNvSpPr>
              <a:spLocks noChangeShapeType="1"/>
            </p:cNvSpPr>
            <p:nvPr/>
          </p:nvSpPr>
          <p:spPr bwMode="auto">
            <a:xfrm>
              <a:off x="2687" y="2497"/>
              <a:ext cx="0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1" name="Line 11"/>
            <p:cNvSpPr>
              <a:spLocks noChangeShapeType="1"/>
            </p:cNvSpPr>
            <p:nvPr/>
          </p:nvSpPr>
          <p:spPr bwMode="auto">
            <a:xfrm>
              <a:off x="3160" y="248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2" name="Line 12"/>
            <p:cNvSpPr>
              <a:spLocks noChangeShapeType="1"/>
            </p:cNvSpPr>
            <p:nvPr/>
          </p:nvSpPr>
          <p:spPr bwMode="auto">
            <a:xfrm>
              <a:off x="3635" y="2492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3" name="Line 13"/>
            <p:cNvSpPr>
              <a:spLocks noChangeShapeType="1"/>
            </p:cNvSpPr>
            <p:nvPr/>
          </p:nvSpPr>
          <p:spPr bwMode="auto">
            <a:xfrm>
              <a:off x="1766" y="248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4" name="Line 14"/>
            <p:cNvSpPr>
              <a:spLocks noChangeShapeType="1"/>
            </p:cNvSpPr>
            <p:nvPr/>
          </p:nvSpPr>
          <p:spPr bwMode="auto">
            <a:xfrm>
              <a:off x="2219" y="2473"/>
              <a:ext cx="0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5" name="Line 15"/>
            <p:cNvSpPr>
              <a:spLocks noChangeShapeType="1"/>
            </p:cNvSpPr>
            <p:nvPr/>
          </p:nvSpPr>
          <p:spPr bwMode="auto">
            <a:xfrm>
              <a:off x="1538" y="1871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6" name="Line 16"/>
            <p:cNvSpPr>
              <a:spLocks noChangeShapeType="1"/>
            </p:cNvSpPr>
            <p:nvPr/>
          </p:nvSpPr>
          <p:spPr bwMode="auto">
            <a:xfrm>
              <a:off x="1338" y="1871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7" name="Line 17"/>
            <p:cNvSpPr>
              <a:spLocks noChangeShapeType="1"/>
            </p:cNvSpPr>
            <p:nvPr/>
          </p:nvSpPr>
          <p:spPr bwMode="auto">
            <a:xfrm>
              <a:off x="1766" y="1871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8" name="Line 18"/>
            <p:cNvSpPr>
              <a:spLocks noChangeShapeType="1"/>
            </p:cNvSpPr>
            <p:nvPr/>
          </p:nvSpPr>
          <p:spPr bwMode="auto">
            <a:xfrm>
              <a:off x="1999" y="1871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39" name="Line 19"/>
            <p:cNvSpPr>
              <a:spLocks noChangeShapeType="1"/>
            </p:cNvSpPr>
            <p:nvPr/>
          </p:nvSpPr>
          <p:spPr bwMode="auto">
            <a:xfrm>
              <a:off x="2206" y="1864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0" name="Line 20"/>
            <p:cNvSpPr>
              <a:spLocks noChangeShapeType="1"/>
            </p:cNvSpPr>
            <p:nvPr/>
          </p:nvSpPr>
          <p:spPr bwMode="auto">
            <a:xfrm rot="18421435" flipV="1">
              <a:off x="2259" y="3051"/>
              <a:ext cx="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1" name="Line 21"/>
            <p:cNvSpPr>
              <a:spLocks noChangeShapeType="1"/>
            </p:cNvSpPr>
            <p:nvPr/>
          </p:nvSpPr>
          <p:spPr bwMode="auto">
            <a:xfrm rot="18421435" flipV="1">
              <a:off x="2125" y="3226"/>
              <a:ext cx="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2" name="Line 22"/>
            <p:cNvSpPr>
              <a:spLocks noChangeShapeType="1"/>
            </p:cNvSpPr>
            <p:nvPr/>
          </p:nvSpPr>
          <p:spPr bwMode="auto">
            <a:xfrm rot="18421435" flipV="1">
              <a:off x="1959" y="3407"/>
              <a:ext cx="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3" name="Line 23"/>
            <p:cNvSpPr>
              <a:spLocks noChangeShapeType="1"/>
            </p:cNvSpPr>
            <p:nvPr/>
          </p:nvSpPr>
          <p:spPr bwMode="auto">
            <a:xfrm rot="18421435" flipV="1">
              <a:off x="1798" y="3607"/>
              <a:ext cx="7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4" name="Line 24"/>
            <p:cNvSpPr>
              <a:spLocks noChangeShapeType="1"/>
            </p:cNvSpPr>
            <p:nvPr/>
          </p:nvSpPr>
          <p:spPr bwMode="auto">
            <a:xfrm flipV="1">
              <a:off x="2140" y="1401"/>
              <a:ext cx="413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5" name="Line 25"/>
            <p:cNvSpPr>
              <a:spLocks noChangeShapeType="1"/>
            </p:cNvSpPr>
            <p:nvPr/>
          </p:nvSpPr>
          <p:spPr bwMode="auto">
            <a:xfrm flipV="1">
              <a:off x="2279" y="1563"/>
              <a:ext cx="415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6" name="Line 26"/>
            <p:cNvSpPr>
              <a:spLocks noChangeShapeType="1"/>
            </p:cNvSpPr>
            <p:nvPr/>
          </p:nvSpPr>
          <p:spPr bwMode="auto">
            <a:xfrm flipV="1">
              <a:off x="2393" y="1750"/>
              <a:ext cx="413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7" name="Line 27"/>
            <p:cNvSpPr>
              <a:spLocks noChangeShapeType="1"/>
            </p:cNvSpPr>
            <p:nvPr/>
          </p:nvSpPr>
          <p:spPr bwMode="auto">
            <a:xfrm flipV="1">
              <a:off x="2507" y="1961"/>
              <a:ext cx="413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8" name="Line 28"/>
            <p:cNvSpPr>
              <a:spLocks noChangeShapeType="1"/>
            </p:cNvSpPr>
            <p:nvPr/>
          </p:nvSpPr>
          <p:spPr bwMode="auto">
            <a:xfrm flipV="1">
              <a:off x="2639" y="2154"/>
              <a:ext cx="415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49" name="Line 29"/>
            <p:cNvSpPr>
              <a:spLocks noChangeShapeType="1"/>
            </p:cNvSpPr>
            <p:nvPr/>
          </p:nvSpPr>
          <p:spPr bwMode="auto">
            <a:xfrm>
              <a:off x="2973" y="1955"/>
              <a:ext cx="108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0" name="Line 30"/>
            <p:cNvSpPr>
              <a:spLocks noChangeShapeType="1"/>
            </p:cNvSpPr>
            <p:nvPr/>
          </p:nvSpPr>
          <p:spPr bwMode="auto">
            <a:xfrm rot="-901440">
              <a:off x="3107" y="1907"/>
              <a:ext cx="108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1" name="Line 31"/>
            <p:cNvSpPr>
              <a:spLocks noChangeShapeType="1"/>
            </p:cNvSpPr>
            <p:nvPr/>
          </p:nvSpPr>
          <p:spPr bwMode="auto">
            <a:xfrm rot="-4791428">
              <a:off x="3152" y="1746"/>
              <a:ext cx="97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2" name="Line 32"/>
            <p:cNvSpPr>
              <a:spLocks noChangeShapeType="1"/>
            </p:cNvSpPr>
            <p:nvPr/>
          </p:nvSpPr>
          <p:spPr bwMode="auto">
            <a:xfrm rot="528012">
              <a:off x="3021" y="1684"/>
              <a:ext cx="106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3" name="Line 33"/>
            <p:cNvSpPr>
              <a:spLocks noChangeShapeType="1"/>
            </p:cNvSpPr>
            <p:nvPr/>
          </p:nvSpPr>
          <p:spPr bwMode="auto">
            <a:xfrm>
              <a:off x="3294" y="3131"/>
              <a:ext cx="3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4" name="Line 34"/>
            <p:cNvSpPr>
              <a:spLocks noChangeShapeType="1"/>
            </p:cNvSpPr>
            <p:nvPr/>
          </p:nvSpPr>
          <p:spPr bwMode="auto">
            <a:xfrm>
              <a:off x="3314" y="3274"/>
              <a:ext cx="3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5" name="Line 35"/>
            <p:cNvSpPr>
              <a:spLocks noChangeShapeType="1"/>
            </p:cNvSpPr>
            <p:nvPr/>
          </p:nvSpPr>
          <p:spPr bwMode="auto">
            <a:xfrm rot="2716935">
              <a:off x="3269" y="3420"/>
              <a:ext cx="29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6" name="Line 36"/>
            <p:cNvSpPr>
              <a:spLocks noChangeShapeType="1"/>
            </p:cNvSpPr>
            <p:nvPr/>
          </p:nvSpPr>
          <p:spPr bwMode="auto">
            <a:xfrm rot="5806774">
              <a:off x="3135" y="3468"/>
              <a:ext cx="29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7" name="Line 37"/>
            <p:cNvSpPr>
              <a:spLocks noChangeShapeType="1"/>
            </p:cNvSpPr>
            <p:nvPr/>
          </p:nvSpPr>
          <p:spPr bwMode="auto">
            <a:xfrm rot="19607710">
              <a:off x="2973" y="3419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8" name="AutoShape 38"/>
            <p:cNvSpPr>
              <a:spLocks noChangeArrowheads="1"/>
            </p:cNvSpPr>
            <p:nvPr/>
          </p:nvSpPr>
          <p:spPr bwMode="auto">
            <a:xfrm rot="5433521">
              <a:off x="3207" y="3053"/>
              <a:ext cx="131" cy="149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59" name="AutoShape 39"/>
            <p:cNvSpPr>
              <a:spLocks noChangeArrowheads="1"/>
            </p:cNvSpPr>
            <p:nvPr/>
          </p:nvSpPr>
          <p:spPr bwMode="auto">
            <a:xfrm rot="5433521">
              <a:off x="2847" y="3053"/>
              <a:ext cx="131" cy="149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0" name="AutoShape 40"/>
            <p:cNvSpPr>
              <a:spLocks noChangeArrowheads="1"/>
            </p:cNvSpPr>
            <p:nvPr/>
          </p:nvSpPr>
          <p:spPr bwMode="auto">
            <a:xfrm rot="5433521">
              <a:off x="2506" y="3053"/>
              <a:ext cx="131" cy="149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1" name="AutoShape 41"/>
            <p:cNvSpPr>
              <a:spLocks noChangeArrowheads="1"/>
            </p:cNvSpPr>
            <p:nvPr/>
          </p:nvSpPr>
          <p:spPr bwMode="auto">
            <a:xfrm rot="5433521">
              <a:off x="1919" y="3058"/>
              <a:ext cx="130" cy="151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2" name="AutoShape 42"/>
            <p:cNvSpPr>
              <a:spLocks noChangeArrowheads="1"/>
            </p:cNvSpPr>
            <p:nvPr/>
          </p:nvSpPr>
          <p:spPr bwMode="auto">
            <a:xfrm rot="5433521">
              <a:off x="1505" y="3059"/>
              <a:ext cx="130" cy="149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3" name="AutoShape 43"/>
            <p:cNvSpPr>
              <a:spLocks noChangeArrowheads="1"/>
            </p:cNvSpPr>
            <p:nvPr/>
          </p:nvSpPr>
          <p:spPr bwMode="auto">
            <a:xfrm rot="5433521">
              <a:off x="1064" y="3053"/>
              <a:ext cx="131" cy="149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4" name="AutoShape 44"/>
            <p:cNvSpPr>
              <a:spLocks noChangeArrowheads="1"/>
            </p:cNvSpPr>
            <p:nvPr/>
          </p:nvSpPr>
          <p:spPr bwMode="auto">
            <a:xfrm rot="5433521">
              <a:off x="1389" y="2169"/>
              <a:ext cx="100" cy="115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5" name="AutoShape 45"/>
            <p:cNvSpPr>
              <a:spLocks noChangeArrowheads="1"/>
            </p:cNvSpPr>
            <p:nvPr/>
          </p:nvSpPr>
          <p:spPr bwMode="auto">
            <a:xfrm rot="5433521">
              <a:off x="1829" y="2156"/>
              <a:ext cx="100" cy="115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6" name="AutoShape 46"/>
            <p:cNvSpPr>
              <a:spLocks noChangeArrowheads="1"/>
            </p:cNvSpPr>
            <p:nvPr/>
          </p:nvSpPr>
          <p:spPr bwMode="auto">
            <a:xfrm rot="23385269">
              <a:off x="2198" y="3609"/>
              <a:ext cx="110" cy="104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7" name="AutoShape 47"/>
            <p:cNvSpPr>
              <a:spLocks noChangeArrowheads="1"/>
            </p:cNvSpPr>
            <p:nvPr/>
          </p:nvSpPr>
          <p:spPr bwMode="auto">
            <a:xfrm rot="5433521">
              <a:off x="2516" y="2252"/>
              <a:ext cx="102" cy="115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8" name="AutoShape 48"/>
            <p:cNvSpPr>
              <a:spLocks noChangeArrowheads="1"/>
            </p:cNvSpPr>
            <p:nvPr/>
          </p:nvSpPr>
          <p:spPr bwMode="auto">
            <a:xfrm rot="19924653">
              <a:off x="2752" y="1595"/>
              <a:ext cx="110" cy="105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369" name="AutoShape 49"/>
            <p:cNvSpPr>
              <a:spLocks noChangeArrowheads="1"/>
            </p:cNvSpPr>
            <p:nvPr/>
          </p:nvSpPr>
          <p:spPr bwMode="auto">
            <a:xfrm rot="3757643">
              <a:off x="3109" y="2114"/>
              <a:ext cx="102" cy="116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592370" name="Group 50"/>
            <p:cNvGrpSpPr>
              <a:grpSpLocks/>
            </p:cNvGrpSpPr>
            <p:nvPr/>
          </p:nvGrpSpPr>
          <p:grpSpPr bwMode="auto">
            <a:xfrm>
              <a:off x="1351" y="2859"/>
              <a:ext cx="147" cy="127"/>
              <a:chOff x="918" y="3306"/>
              <a:chExt cx="342" cy="336"/>
            </a:xfrm>
          </p:grpSpPr>
          <p:sp>
            <p:nvSpPr>
              <p:cNvPr id="1592371" name="Rectangle 51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72" name="Line 52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73" name="Line 53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374" name="Group 54"/>
            <p:cNvGrpSpPr>
              <a:grpSpLocks/>
            </p:cNvGrpSpPr>
            <p:nvPr/>
          </p:nvGrpSpPr>
          <p:grpSpPr bwMode="auto">
            <a:xfrm>
              <a:off x="2867" y="2570"/>
              <a:ext cx="148" cy="126"/>
              <a:chOff x="918" y="3306"/>
              <a:chExt cx="342" cy="336"/>
            </a:xfrm>
          </p:grpSpPr>
          <p:sp>
            <p:nvSpPr>
              <p:cNvPr id="1592375" name="Rectangle 5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76" name="Line 5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77" name="Line 5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378" name="Group 58"/>
            <p:cNvGrpSpPr>
              <a:grpSpLocks/>
            </p:cNvGrpSpPr>
            <p:nvPr/>
          </p:nvGrpSpPr>
          <p:grpSpPr bwMode="auto">
            <a:xfrm>
              <a:off x="3015" y="2570"/>
              <a:ext cx="145" cy="126"/>
              <a:chOff x="918" y="3306"/>
              <a:chExt cx="342" cy="336"/>
            </a:xfrm>
          </p:grpSpPr>
          <p:sp>
            <p:nvSpPr>
              <p:cNvPr id="1592379" name="Rectangle 5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80" name="Line 6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81" name="Line 6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382" name="Group 62"/>
            <p:cNvGrpSpPr>
              <a:grpSpLocks/>
            </p:cNvGrpSpPr>
            <p:nvPr/>
          </p:nvGrpSpPr>
          <p:grpSpPr bwMode="auto">
            <a:xfrm>
              <a:off x="1773" y="2859"/>
              <a:ext cx="145" cy="127"/>
              <a:chOff x="918" y="3306"/>
              <a:chExt cx="342" cy="336"/>
            </a:xfrm>
          </p:grpSpPr>
          <p:sp>
            <p:nvSpPr>
              <p:cNvPr id="1592383" name="Rectangle 63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84" name="Line 64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85" name="Line 65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386" name="Group 66"/>
            <p:cNvGrpSpPr>
              <a:grpSpLocks/>
            </p:cNvGrpSpPr>
            <p:nvPr/>
          </p:nvGrpSpPr>
          <p:grpSpPr bwMode="auto">
            <a:xfrm>
              <a:off x="2226" y="2859"/>
              <a:ext cx="147" cy="127"/>
              <a:chOff x="918" y="3306"/>
              <a:chExt cx="342" cy="336"/>
            </a:xfrm>
          </p:grpSpPr>
          <p:sp>
            <p:nvSpPr>
              <p:cNvPr id="1592387" name="Rectangle 6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88" name="Line 6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89" name="Line 6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390" name="Group 70"/>
            <p:cNvGrpSpPr>
              <a:grpSpLocks/>
            </p:cNvGrpSpPr>
            <p:nvPr/>
          </p:nvGrpSpPr>
          <p:grpSpPr bwMode="auto">
            <a:xfrm>
              <a:off x="2694" y="2859"/>
              <a:ext cx="147" cy="127"/>
              <a:chOff x="918" y="3306"/>
              <a:chExt cx="342" cy="336"/>
            </a:xfrm>
          </p:grpSpPr>
          <p:sp>
            <p:nvSpPr>
              <p:cNvPr id="1592391" name="Rectangle 71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92" name="Line 72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93" name="Line 73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394" name="Group 74"/>
            <p:cNvGrpSpPr>
              <a:grpSpLocks/>
            </p:cNvGrpSpPr>
            <p:nvPr/>
          </p:nvGrpSpPr>
          <p:grpSpPr bwMode="auto">
            <a:xfrm>
              <a:off x="3160" y="2859"/>
              <a:ext cx="147" cy="127"/>
              <a:chOff x="918" y="3306"/>
              <a:chExt cx="342" cy="336"/>
            </a:xfrm>
          </p:grpSpPr>
          <p:sp>
            <p:nvSpPr>
              <p:cNvPr id="1592395" name="Rectangle 7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96" name="Line 7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397" name="Line 7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398" name="Group 78"/>
            <p:cNvGrpSpPr>
              <a:grpSpLocks/>
            </p:cNvGrpSpPr>
            <p:nvPr/>
          </p:nvGrpSpPr>
          <p:grpSpPr bwMode="auto">
            <a:xfrm>
              <a:off x="3367" y="3190"/>
              <a:ext cx="107" cy="80"/>
              <a:chOff x="918" y="3306"/>
              <a:chExt cx="342" cy="336"/>
            </a:xfrm>
          </p:grpSpPr>
          <p:sp>
            <p:nvSpPr>
              <p:cNvPr id="1592399" name="Rectangle 7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00" name="Line 8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01" name="Line 8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402" name="Group 82"/>
            <p:cNvGrpSpPr>
              <a:grpSpLocks/>
            </p:cNvGrpSpPr>
            <p:nvPr/>
          </p:nvGrpSpPr>
          <p:grpSpPr bwMode="auto">
            <a:xfrm rot="19655446">
              <a:off x="2547" y="2003"/>
              <a:ext cx="107" cy="78"/>
              <a:chOff x="918" y="3306"/>
              <a:chExt cx="342" cy="336"/>
            </a:xfrm>
          </p:grpSpPr>
          <p:sp>
            <p:nvSpPr>
              <p:cNvPr id="1592403" name="Rectangle 83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04" name="Line 84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05" name="Line 85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406" name="Group 86"/>
            <p:cNvGrpSpPr>
              <a:grpSpLocks/>
            </p:cNvGrpSpPr>
            <p:nvPr/>
          </p:nvGrpSpPr>
          <p:grpSpPr bwMode="auto">
            <a:xfrm>
              <a:off x="2012" y="2033"/>
              <a:ext cx="108" cy="78"/>
              <a:chOff x="918" y="3306"/>
              <a:chExt cx="342" cy="336"/>
            </a:xfrm>
          </p:grpSpPr>
          <p:sp>
            <p:nvSpPr>
              <p:cNvPr id="1592407" name="Rectangle 8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08" name="Line 8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09" name="Line 8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410" name="Group 90"/>
            <p:cNvGrpSpPr>
              <a:grpSpLocks/>
            </p:cNvGrpSpPr>
            <p:nvPr/>
          </p:nvGrpSpPr>
          <p:grpSpPr bwMode="auto">
            <a:xfrm>
              <a:off x="1544" y="2033"/>
              <a:ext cx="108" cy="78"/>
              <a:chOff x="918" y="3306"/>
              <a:chExt cx="342" cy="336"/>
            </a:xfrm>
          </p:grpSpPr>
          <p:sp>
            <p:nvSpPr>
              <p:cNvPr id="1592411" name="Rectangle 91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12" name="Line 92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13" name="Line 93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414" name="Group 94"/>
            <p:cNvGrpSpPr>
              <a:grpSpLocks/>
            </p:cNvGrpSpPr>
            <p:nvPr/>
          </p:nvGrpSpPr>
          <p:grpSpPr bwMode="auto">
            <a:xfrm rot="-3065479">
              <a:off x="2024" y="3584"/>
              <a:ext cx="97" cy="88"/>
              <a:chOff x="918" y="3306"/>
              <a:chExt cx="342" cy="336"/>
            </a:xfrm>
          </p:grpSpPr>
          <p:sp>
            <p:nvSpPr>
              <p:cNvPr id="1592415" name="Rectangle 9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16" name="Line 9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17" name="Line 9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92418" name="Group 98"/>
            <p:cNvGrpSpPr>
              <a:grpSpLocks/>
            </p:cNvGrpSpPr>
            <p:nvPr/>
          </p:nvGrpSpPr>
          <p:grpSpPr bwMode="auto">
            <a:xfrm rot="-24997137">
              <a:off x="2177" y="3398"/>
              <a:ext cx="97" cy="86"/>
              <a:chOff x="918" y="3306"/>
              <a:chExt cx="342" cy="336"/>
            </a:xfrm>
          </p:grpSpPr>
          <p:sp>
            <p:nvSpPr>
              <p:cNvPr id="1592419" name="Rectangle 9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20" name="Line 10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2421" name="Line 10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592422" name="Text Box 102"/>
            <p:cNvSpPr txBox="1">
              <a:spLocks noChangeArrowheads="1"/>
            </p:cNvSpPr>
            <p:nvPr/>
          </p:nvSpPr>
          <p:spPr bwMode="auto">
            <a:xfrm>
              <a:off x="3030" y="3394"/>
              <a:ext cx="53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800" b="1"/>
                <a:t>Μη επανεργασία</a:t>
              </a:r>
              <a:endParaRPr lang="en-US" sz="800" b="1"/>
            </a:p>
          </p:txBody>
        </p:sp>
        <p:sp>
          <p:nvSpPr>
            <p:cNvPr id="1592423" name="Line 103"/>
            <p:cNvSpPr>
              <a:spLocks noChangeShapeType="1"/>
            </p:cNvSpPr>
            <p:nvPr/>
          </p:nvSpPr>
          <p:spPr bwMode="auto">
            <a:xfrm>
              <a:off x="4629" y="2388"/>
              <a:ext cx="0" cy="7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424" name="AutoShape 104"/>
            <p:cNvSpPr>
              <a:spLocks/>
            </p:cNvSpPr>
            <p:nvPr/>
          </p:nvSpPr>
          <p:spPr bwMode="auto">
            <a:xfrm rot="16165648">
              <a:off x="1085" y="3129"/>
              <a:ext cx="126" cy="393"/>
            </a:xfrm>
            <a:prstGeom prst="leftBrace">
              <a:avLst>
                <a:gd name="adj1" fmla="val 259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425" name="AutoShape 105"/>
            <p:cNvSpPr>
              <a:spLocks/>
            </p:cNvSpPr>
            <p:nvPr/>
          </p:nvSpPr>
          <p:spPr bwMode="auto">
            <a:xfrm rot="26948379">
              <a:off x="3336" y="2261"/>
              <a:ext cx="126" cy="393"/>
            </a:xfrm>
            <a:prstGeom prst="leftBrace">
              <a:avLst>
                <a:gd name="adj1" fmla="val 259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426" name="AutoShape 106"/>
            <p:cNvSpPr>
              <a:spLocks/>
            </p:cNvSpPr>
            <p:nvPr/>
          </p:nvSpPr>
          <p:spPr bwMode="auto">
            <a:xfrm rot="27047093">
              <a:off x="1933" y="2261"/>
              <a:ext cx="126" cy="394"/>
            </a:xfrm>
            <a:prstGeom prst="leftBrace">
              <a:avLst>
                <a:gd name="adj1" fmla="val 26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427" name="AutoShape 107"/>
            <p:cNvSpPr>
              <a:spLocks/>
            </p:cNvSpPr>
            <p:nvPr/>
          </p:nvSpPr>
          <p:spPr bwMode="auto">
            <a:xfrm rot="5208289">
              <a:off x="1616" y="1704"/>
              <a:ext cx="85" cy="195"/>
            </a:xfrm>
            <a:prstGeom prst="leftBrace">
              <a:avLst>
                <a:gd name="adj1" fmla="val 1911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428" name="AutoShape 108"/>
            <p:cNvSpPr>
              <a:spLocks/>
            </p:cNvSpPr>
            <p:nvPr/>
          </p:nvSpPr>
          <p:spPr bwMode="auto">
            <a:xfrm rot="5208289">
              <a:off x="2056" y="1705"/>
              <a:ext cx="85" cy="194"/>
            </a:xfrm>
            <a:prstGeom prst="leftBrace">
              <a:avLst>
                <a:gd name="adj1" fmla="val 1902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429" name="AutoShape 109"/>
            <p:cNvSpPr>
              <a:spLocks/>
            </p:cNvSpPr>
            <p:nvPr/>
          </p:nvSpPr>
          <p:spPr bwMode="auto">
            <a:xfrm rot="9241016">
              <a:off x="2654" y="1364"/>
              <a:ext cx="93" cy="175"/>
            </a:xfrm>
            <a:prstGeom prst="leftBrace">
              <a:avLst>
                <a:gd name="adj1" fmla="val 156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430" name="Text Box 110"/>
            <p:cNvSpPr txBox="1">
              <a:spLocks noChangeArrowheads="1"/>
            </p:cNvSpPr>
            <p:nvPr/>
          </p:nvSpPr>
          <p:spPr bwMode="auto">
            <a:xfrm>
              <a:off x="974" y="3394"/>
              <a:ext cx="3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Takt</a:t>
              </a:r>
              <a:endParaRPr lang="en-US" sz="2000" b="1"/>
            </a:p>
          </p:txBody>
        </p:sp>
      </p:grpSp>
      <p:sp>
        <p:nvSpPr>
          <p:cNvPr id="1592431" name="Text Box 111"/>
          <p:cNvSpPr txBox="1">
            <a:spLocks noChangeArrowheads="1"/>
          </p:cNvSpPr>
          <p:nvPr/>
        </p:nvSpPr>
        <p:spPr bwMode="auto">
          <a:xfrm>
            <a:off x="7288213" y="4400550"/>
            <a:ext cx="1308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Πελάτης</a:t>
            </a:r>
            <a:endParaRPr lang="en-US"/>
          </a:p>
          <a:p>
            <a:endParaRPr lang="en-US" sz="2000" b="1"/>
          </a:p>
        </p:txBody>
      </p:sp>
      <p:sp>
        <p:nvSpPr>
          <p:cNvPr id="1592432" name="Line 112"/>
          <p:cNvSpPr>
            <a:spLocks noChangeShapeType="1"/>
          </p:cNvSpPr>
          <p:nvPr/>
        </p:nvSpPr>
        <p:spPr bwMode="auto">
          <a:xfrm flipV="1">
            <a:off x="1930400" y="1917700"/>
            <a:ext cx="2463800" cy="23876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2433" name="Line 113"/>
          <p:cNvSpPr>
            <a:spLocks noChangeShapeType="1"/>
          </p:cNvSpPr>
          <p:nvPr/>
        </p:nvSpPr>
        <p:spPr bwMode="auto">
          <a:xfrm flipH="1" flipV="1">
            <a:off x="6184900" y="1917700"/>
            <a:ext cx="2286000" cy="24130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2434" name="Text Box 114"/>
          <p:cNvSpPr txBox="1">
            <a:spLocks noChangeArrowheads="1"/>
          </p:cNvSpPr>
          <p:nvPr/>
        </p:nvSpPr>
        <p:spPr bwMode="auto">
          <a:xfrm>
            <a:off x="2105025" y="1347788"/>
            <a:ext cx="511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Πλήρως λειτουργική</a:t>
            </a:r>
            <a:r>
              <a:rPr lang="en-US"/>
              <a:t> </a:t>
            </a:r>
            <a:r>
              <a:rPr lang="el-GR"/>
              <a:t>έναντι</a:t>
            </a:r>
            <a:r>
              <a:rPr lang="en-US"/>
              <a:t> 100% </a:t>
            </a:r>
            <a:r>
              <a:rPr lang="de-DE"/>
              <a:t>Dc</a:t>
            </a:r>
            <a:endParaRPr lang="en-US"/>
          </a:p>
        </p:txBody>
      </p:sp>
      <p:sp>
        <p:nvSpPr>
          <p:cNvPr id="1592435" name="Text Box 115"/>
          <p:cNvSpPr txBox="1">
            <a:spLocks noChangeArrowheads="1"/>
          </p:cNvSpPr>
          <p:nvPr/>
        </p:nvSpPr>
        <p:spPr bwMode="auto">
          <a:xfrm>
            <a:off x="4068763" y="0"/>
            <a:ext cx="4994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Ο υπολογισμός της δυναμικότητας </a:t>
            </a:r>
          </a:p>
          <a:p>
            <a:pPr algn="r"/>
            <a:r>
              <a:rPr lang="el-GR">
                <a:solidFill>
                  <a:srgbClr val="990033"/>
                </a:solidFill>
              </a:rPr>
              <a:t>ως βάση για το σχεδιασμό γραμμής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592436" name="Text Box 116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2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2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9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432" grpId="0" animBg="1"/>
      <p:bldP spid="1592433" grpId="0" animBg="1"/>
      <p:bldP spid="159243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9150" y="128588"/>
            <a:ext cx="4279900" cy="415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Συγχρονισμός προϊόντος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:</a:t>
            </a:r>
            <a:endParaRPr lang="en-US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1594371" name="Group 3"/>
          <p:cNvGrpSpPr>
            <a:grpSpLocks/>
          </p:cNvGrpSpPr>
          <p:nvPr/>
        </p:nvGrpSpPr>
        <p:grpSpPr bwMode="auto">
          <a:xfrm>
            <a:off x="2000250" y="2422525"/>
            <a:ext cx="6805613" cy="2133600"/>
            <a:chOff x="940" y="1526"/>
            <a:chExt cx="4762" cy="1494"/>
          </a:xfrm>
        </p:grpSpPr>
        <p:sp>
          <p:nvSpPr>
            <p:cNvPr id="1594372" name="Text Box 4"/>
            <p:cNvSpPr txBox="1">
              <a:spLocks noChangeArrowheads="1"/>
            </p:cNvSpPr>
            <p:nvPr/>
          </p:nvSpPr>
          <p:spPr bwMode="auto">
            <a:xfrm>
              <a:off x="940" y="1526"/>
              <a:ext cx="656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/>
                <a:t>Μηχανική περιοχή</a:t>
              </a:r>
              <a:endParaRPr lang="en-US" sz="1200"/>
            </a:p>
          </p:txBody>
        </p:sp>
        <p:sp>
          <p:nvSpPr>
            <p:cNvPr id="1594373" name="Text Box 5"/>
            <p:cNvSpPr txBox="1">
              <a:spLocks noChangeArrowheads="1"/>
            </p:cNvSpPr>
            <p:nvPr/>
          </p:nvSpPr>
          <p:spPr bwMode="auto">
            <a:xfrm>
              <a:off x="1761" y="1526"/>
              <a:ext cx="656" cy="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/>
                <a:t>Βαφή</a:t>
              </a:r>
              <a:endParaRPr lang="en-US" sz="1200"/>
            </a:p>
          </p:txBody>
        </p:sp>
        <p:sp>
          <p:nvSpPr>
            <p:cNvPr id="1594374" name="Text Box 6"/>
            <p:cNvSpPr txBox="1">
              <a:spLocks noChangeArrowheads="1"/>
            </p:cNvSpPr>
            <p:nvPr/>
          </p:nvSpPr>
          <p:spPr bwMode="auto">
            <a:xfrm>
              <a:off x="5046" y="1526"/>
              <a:ext cx="656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/>
                <a:t>Δοκιμή</a:t>
              </a:r>
              <a:endParaRPr lang="en-US" sz="1200"/>
            </a:p>
            <a:p>
              <a:r>
                <a:rPr lang="el-GR" sz="1200"/>
                <a:t>Συσκευασία</a:t>
              </a:r>
            </a:p>
            <a:p>
              <a:r>
                <a:rPr lang="el-GR" sz="1200"/>
                <a:t>Αποστολή</a:t>
              </a:r>
              <a:endParaRPr lang="en-US" sz="1200"/>
            </a:p>
          </p:txBody>
        </p:sp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4225" y="1526"/>
              <a:ext cx="656" cy="6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/>
                <a:t>Τελική συναρμογή</a:t>
              </a:r>
              <a:endParaRPr lang="en-US" sz="1200"/>
            </a:p>
          </p:txBody>
        </p:sp>
        <p:sp>
          <p:nvSpPr>
            <p:cNvPr id="1594376" name="Text Box 8"/>
            <p:cNvSpPr txBox="1">
              <a:spLocks noChangeArrowheads="1"/>
            </p:cNvSpPr>
            <p:nvPr/>
          </p:nvSpPr>
          <p:spPr bwMode="auto">
            <a:xfrm>
              <a:off x="3404" y="1526"/>
              <a:ext cx="656" cy="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/>
                <a:t>Συναρμογή κινητήρα</a:t>
              </a:r>
              <a:endParaRPr lang="en-US" sz="1200"/>
            </a:p>
          </p:txBody>
        </p:sp>
        <p:sp>
          <p:nvSpPr>
            <p:cNvPr id="1594377" name="Text Box 9"/>
            <p:cNvSpPr txBox="1">
              <a:spLocks noChangeArrowheads="1"/>
            </p:cNvSpPr>
            <p:nvPr/>
          </p:nvSpPr>
          <p:spPr bwMode="auto">
            <a:xfrm>
              <a:off x="2582" y="1526"/>
              <a:ext cx="656" cy="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/>
                <a:t>Υδραυλική συναρμογή</a:t>
              </a:r>
              <a:endParaRPr lang="en-US" sz="1200"/>
            </a:p>
          </p:txBody>
        </p:sp>
        <p:sp>
          <p:nvSpPr>
            <p:cNvPr id="1594378" name="Line 10"/>
            <p:cNvSpPr>
              <a:spLocks noChangeShapeType="1"/>
            </p:cNvSpPr>
            <p:nvPr/>
          </p:nvSpPr>
          <p:spPr bwMode="auto">
            <a:xfrm>
              <a:off x="4881" y="1884"/>
              <a:ext cx="1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94379" name="Line 11"/>
            <p:cNvSpPr>
              <a:spLocks noChangeShapeType="1"/>
            </p:cNvSpPr>
            <p:nvPr/>
          </p:nvSpPr>
          <p:spPr bwMode="auto">
            <a:xfrm>
              <a:off x="1596" y="1884"/>
              <a:ext cx="1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94380" name="Line 12"/>
            <p:cNvSpPr>
              <a:spLocks noChangeShapeType="1"/>
            </p:cNvSpPr>
            <p:nvPr/>
          </p:nvSpPr>
          <p:spPr bwMode="auto">
            <a:xfrm>
              <a:off x="2417" y="1884"/>
              <a:ext cx="1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94381" name="Line 13"/>
            <p:cNvSpPr>
              <a:spLocks noChangeShapeType="1"/>
            </p:cNvSpPr>
            <p:nvPr/>
          </p:nvSpPr>
          <p:spPr bwMode="auto">
            <a:xfrm>
              <a:off x="3238" y="1884"/>
              <a:ext cx="1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94382" name="Line 14"/>
            <p:cNvSpPr>
              <a:spLocks noChangeShapeType="1"/>
            </p:cNvSpPr>
            <p:nvPr/>
          </p:nvSpPr>
          <p:spPr bwMode="auto">
            <a:xfrm>
              <a:off x="4060" y="1884"/>
              <a:ext cx="1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94383" name="Line 15"/>
            <p:cNvSpPr>
              <a:spLocks noChangeShapeType="1"/>
            </p:cNvSpPr>
            <p:nvPr/>
          </p:nvSpPr>
          <p:spPr bwMode="auto">
            <a:xfrm flipV="1">
              <a:off x="3222" y="2148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4384" name="Text Box 16"/>
            <p:cNvSpPr txBox="1">
              <a:spLocks noChangeArrowheads="1"/>
            </p:cNvSpPr>
            <p:nvPr/>
          </p:nvSpPr>
          <p:spPr bwMode="auto">
            <a:xfrm>
              <a:off x="2556" y="2474"/>
              <a:ext cx="656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/>
                <a:t>Συναρμογή μονάδας ελέγχου</a:t>
              </a:r>
              <a:endParaRPr lang="en-US" sz="1200"/>
            </a:p>
          </p:txBody>
        </p:sp>
        <p:sp>
          <p:nvSpPr>
            <p:cNvPr id="1594385" name="Text Box 17"/>
            <p:cNvSpPr txBox="1">
              <a:spLocks noChangeArrowheads="1"/>
            </p:cNvSpPr>
            <p:nvPr/>
          </p:nvSpPr>
          <p:spPr bwMode="auto">
            <a:xfrm>
              <a:off x="3450" y="2480"/>
              <a:ext cx="656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/>
                <a:t>Αργαλειός καλωδίου</a:t>
              </a:r>
              <a:endParaRPr lang="en-US" sz="1200"/>
            </a:p>
            <a:p>
              <a:endParaRPr lang="en-US" sz="1200"/>
            </a:p>
          </p:txBody>
        </p:sp>
        <p:sp>
          <p:nvSpPr>
            <p:cNvPr id="1594386" name="Line 18"/>
            <p:cNvSpPr>
              <a:spLocks noChangeShapeType="1"/>
            </p:cNvSpPr>
            <p:nvPr/>
          </p:nvSpPr>
          <p:spPr bwMode="auto">
            <a:xfrm flipV="1">
              <a:off x="4110" y="2148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94387" name="Text Box 19"/>
          <p:cNvSpPr txBox="1">
            <a:spLocks noChangeArrowheads="1"/>
          </p:cNvSpPr>
          <p:nvPr/>
        </p:nvSpPr>
        <p:spPr bwMode="auto">
          <a:xfrm>
            <a:off x="2670175" y="1296988"/>
            <a:ext cx="423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600" b="1"/>
              <a:t>Συμπιεστής</a:t>
            </a:r>
            <a:r>
              <a:rPr lang="en-US" sz="3600" b="1"/>
              <a:t> GmbH</a:t>
            </a:r>
            <a:endParaRPr lang="en-US" sz="2000" b="1"/>
          </a:p>
        </p:txBody>
      </p:sp>
      <p:sp>
        <p:nvSpPr>
          <p:cNvPr id="1594388" name="Text Box 20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Text Box 2"/>
          <p:cNvSpPr txBox="1">
            <a:spLocks noChangeArrowheads="1"/>
          </p:cNvSpPr>
          <p:nvPr/>
        </p:nvSpPr>
        <p:spPr bwMode="auto">
          <a:xfrm>
            <a:off x="2022475" y="11191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Διακόπτες</a:t>
            </a:r>
            <a:r>
              <a:rPr lang="en-US"/>
              <a:t> BV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1876425" y="2817813"/>
            <a:ext cx="1376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Προετοιμασία</a:t>
            </a:r>
          </a:p>
          <a:p>
            <a:r>
              <a:rPr lang="el-GR" sz="1400" b="1">
                <a:solidFill>
                  <a:srgbClr val="990033"/>
                </a:solidFill>
              </a:rPr>
              <a:t>περιβλήματος</a:t>
            </a:r>
            <a:endParaRPr lang="en-US" sz="1400">
              <a:solidFill>
                <a:srgbClr val="990033"/>
              </a:solidFill>
            </a:endParaRPr>
          </a:p>
        </p:txBody>
      </p:sp>
      <p:sp>
        <p:nvSpPr>
          <p:cNvPr id="1596420" name="Text Box 4"/>
          <p:cNvSpPr txBox="1">
            <a:spLocks noChangeArrowheads="1"/>
          </p:cNvSpPr>
          <p:nvPr/>
        </p:nvSpPr>
        <p:spPr bwMode="auto">
          <a:xfrm>
            <a:off x="3432175" y="2906713"/>
            <a:ext cx="1150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Προ-</a:t>
            </a:r>
          </a:p>
          <a:p>
            <a:r>
              <a:rPr lang="el-GR" sz="1400" b="1">
                <a:solidFill>
                  <a:srgbClr val="990033"/>
                </a:solidFill>
              </a:rPr>
              <a:t>συναρμογή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596421" name="Text Box 5"/>
          <p:cNvSpPr txBox="1">
            <a:spLocks noChangeArrowheads="1"/>
          </p:cNvSpPr>
          <p:nvPr/>
        </p:nvSpPr>
        <p:spPr bwMode="auto">
          <a:xfrm>
            <a:off x="4708525" y="2779713"/>
            <a:ext cx="901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Trister</a:t>
            </a:r>
          </a:p>
          <a:p>
            <a:r>
              <a:rPr lang="en-US" sz="1400" b="1">
                <a:solidFill>
                  <a:srgbClr val="990033"/>
                </a:solidFill>
              </a:rPr>
              <a:t>heatsink</a:t>
            </a:r>
          </a:p>
        </p:txBody>
      </p:sp>
      <p:sp>
        <p:nvSpPr>
          <p:cNvPr id="1596422" name="Text Box 6"/>
          <p:cNvSpPr txBox="1">
            <a:spLocks noChangeArrowheads="1"/>
          </p:cNvSpPr>
          <p:nvPr/>
        </p:nvSpPr>
        <p:spPr bwMode="auto">
          <a:xfrm>
            <a:off x="5826125" y="2878138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κασσιτέρωση</a:t>
            </a:r>
            <a:endParaRPr lang="en-US" sz="800">
              <a:solidFill>
                <a:srgbClr val="990033"/>
              </a:solidFill>
            </a:endParaRPr>
          </a:p>
        </p:txBody>
      </p:sp>
      <p:sp>
        <p:nvSpPr>
          <p:cNvPr id="1596423" name="Text Box 7"/>
          <p:cNvSpPr txBox="1">
            <a:spLocks noChangeArrowheads="1"/>
          </p:cNvSpPr>
          <p:nvPr/>
        </p:nvSpPr>
        <p:spPr bwMode="auto">
          <a:xfrm>
            <a:off x="7488238" y="2914650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Πάνω και πίσω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596424" name="Text Box 8"/>
          <p:cNvSpPr txBox="1">
            <a:spLocks noChangeArrowheads="1"/>
          </p:cNvSpPr>
          <p:nvPr/>
        </p:nvSpPr>
        <p:spPr bwMode="auto">
          <a:xfrm>
            <a:off x="7375525" y="3643313"/>
            <a:ext cx="1830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Πρόσδεση επαφών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596425" name="Text Box 9"/>
          <p:cNvSpPr txBox="1">
            <a:spLocks noChangeArrowheads="1"/>
          </p:cNvSpPr>
          <p:nvPr/>
        </p:nvSpPr>
        <p:spPr bwMode="auto">
          <a:xfrm>
            <a:off x="7489825" y="4392613"/>
            <a:ext cx="1150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Υβριδική </a:t>
            </a:r>
          </a:p>
          <a:p>
            <a:r>
              <a:rPr lang="el-GR" sz="1400" b="1">
                <a:solidFill>
                  <a:srgbClr val="990033"/>
                </a:solidFill>
              </a:rPr>
              <a:t>συναρμογή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596426" name="Text Box 10"/>
          <p:cNvSpPr txBox="1">
            <a:spLocks noChangeArrowheads="1"/>
          </p:cNvSpPr>
          <p:nvPr/>
        </p:nvSpPr>
        <p:spPr bwMode="auto">
          <a:xfrm>
            <a:off x="6105525" y="4392613"/>
            <a:ext cx="13414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Πέλμα </a:t>
            </a:r>
          </a:p>
          <a:p>
            <a:r>
              <a:rPr lang="el-GR" sz="1400" b="1">
                <a:solidFill>
                  <a:srgbClr val="990033"/>
                </a:solidFill>
              </a:rPr>
              <a:t>επαφής</a:t>
            </a:r>
            <a:endParaRPr lang="en-US" sz="1400" b="1">
              <a:solidFill>
                <a:srgbClr val="990033"/>
              </a:solidFill>
            </a:endParaRPr>
          </a:p>
          <a:p>
            <a:r>
              <a:rPr lang="el-GR" sz="1400" b="1">
                <a:solidFill>
                  <a:srgbClr val="990033"/>
                </a:solidFill>
              </a:rPr>
              <a:t>Σημεία </a:t>
            </a:r>
          </a:p>
          <a:p>
            <a:r>
              <a:rPr lang="el-GR" sz="1400" b="1">
                <a:solidFill>
                  <a:srgbClr val="990033"/>
                </a:solidFill>
              </a:rPr>
              <a:t>συγκόλλησης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596427" name="Text Box 11"/>
          <p:cNvSpPr txBox="1">
            <a:spLocks noChangeArrowheads="1"/>
          </p:cNvSpPr>
          <p:nvPr/>
        </p:nvSpPr>
        <p:spPr bwMode="auto">
          <a:xfrm>
            <a:off x="4911725" y="4481513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βίδωμα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596428" name="Text Box 12"/>
          <p:cNvSpPr txBox="1">
            <a:spLocks noChangeArrowheads="1"/>
          </p:cNvSpPr>
          <p:nvPr/>
        </p:nvSpPr>
        <p:spPr bwMode="auto">
          <a:xfrm>
            <a:off x="3578225" y="4379913"/>
            <a:ext cx="1282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Συναρμογή –</a:t>
            </a:r>
          </a:p>
          <a:p>
            <a:r>
              <a:rPr lang="el-GR" sz="1400" b="1">
                <a:solidFill>
                  <a:srgbClr val="990033"/>
                </a:solidFill>
              </a:rPr>
              <a:t>προώθηση </a:t>
            </a:r>
          </a:p>
          <a:p>
            <a:r>
              <a:rPr lang="el-GR" sz="1400" b="1">
                <a:solidFill>
                  <a:srgbClr val="990033"/>
                </a:solidFill>
              </a:rPr>
              <a:t>καλουπιών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596429" name="Text Box 13"/>
          <p:cNvSpPr txBox="1">
            <a:spLocks noChangeArrowheads="1"/>
          </p:cNvSpPr>
          <p:nvPr/>
        </p:nvSpPr>
        <p:spPr bwMode="auto">
          <a:xfrm>
            <a:off x="2028825" y="4379913"/>
            <a:ext cx="985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990033"/>
                </a:solidFill>
              </a:rPr>
              <a:t>Τελική </a:t>
            </a:r>
          </a:p>
          <a:p>
            <a:r>
              <a:rPr lang="el-GR" sz="1400" b="1">
                <a:solidFill>
                  <a:srgbClr val="990033"/>
                </a:solidFill>
              </a:rPr>
              <a:t>επίβλεψη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596430" name="Text Box 14"/>
          <p:cNvSpPr txBox="1">
            <a:spLocks noChangeArrowheads="1"/>
          </p:cNvSpPr>
          <p:nvPr/>
        </p:nvSpPr>
        <p:spPr bwMode="auto">
          <a:xfrm>
            <a:off x="7446963" y="5160963"/>
            <a:ext cx="1198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Υβριδική </a:t>
            </a:r>
          </a:p>
          <a:p>
            <a:r>
              <a:rPr lang="el-GR" sz="1400" b="1"/>
              <a:t>μεταποίηση</a:t>
            </a:r>
            <a:endParaRPr lang="en-US" sz="1400" b="1"/>
          </a:p>
        </p:txBody>
      </p:sp>
      <p:sp>
        <p:nvSpPr>
          <p:cNvPr id="1596431" name="Text Box 15"/>
          <p:cNvSpPr txBox="1">
            <a:spLocks noChangeArrowheads="1"/>
          </p:cNvSpPr>
          <p:nvPr/>
        </p:nvSpPr>
        <p:spPr bwMode="auto">
          <a:xfrm>
            <a:off x="3286125" y="1776413"/>
            <a:ext cx="1193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Συναρμογή-</a:t>
            </a:r>
          </a:p>
          <a:p>
            <a:r>
              <a:rPr lang="el-GR" sz="1400" b="1"/>
              <a:t>προώθηση</a:t>
            </a:r>
          </a:p>
          <a:p>
            <a:r>
              <a:rPr lang="el-GR" sz="1400" b="1"/>
              <a:t>καλουπιών</a:t>
            </a:r>
            <a:endParaRPr lang="en-US" sz="1400" b="1"/>
          </a:p>
        </p:txBody>
      </p:sp>
      <p:sp>
        <p:nvSpPr>
          <p:cNvPr id="1596432" name="Text Box 16"/>
          <p:cNvSpPr txBox="1">
            <a:spLocks noChangeArrowheads="1"/>
          </p:cNvSpPr>
          <p:nvPr/>
        </p:nvSpPr>
        <p:spPr bwMode="auto">
          <a:xfrm>
            <a:off x="2028825" y="1928813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εκτύπωση</a:t>
            </a:r>
            <a:endParaRPr lang="en-US" sz="1400" b="1"/>
          </a:p>
        </p:txBody>
      </p:sp>
      <p:sp>
        <p:nvSpPr>
          <p:cNvPr id="1596433" name="Text Box 17"/>
          <p:cNvSpPr txBox="1">
            <a:spLocks noChangeArrowheads="1"/>
          </p:cNvSpPr>
          <p:nvPr/>
        </p:nvSpPr>
        <p:spPr bwMode="auto">
          <a:xfrm>
            <a:off x="3543300" y="5357813"/>
            <a:ext cx="1165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Προώθηση </a:t>
            </a:r>
          </a:p>
          <a:p>
            <a:r>
              <a:rPr lang="el-GR" sz="1400" b="1"/>
              <a:t>καλουπιών</a:t>
            </a:r>
            <a:endParaRPr lang="en-US" sz="1400" b="1"/>
          </a:p>
        </p:txBody>
      </p:sp>
      <p:sp>
        <p:nvSpPr>
          <p:cNvPr id="1596434" name="Line 18"/>
          <p:cNvSpPr>
            <a:spLocks noChangeShapeType="1"/>
          </p:cNvSpPr>
          <p:nvPr/>
        </p:nvSpPr>
        <p:spPr bwMode="auto">
          <a:xfrm>
            <a:off x="2374900" y="223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35" name="Line 19"/>
          <p:cNvSpPr>
            <a:spLocks noChangeShapeType="1"/>
          </p:cNvSpPr>
          <p:nvPr/>
        </p:nvSpPr>
        <p:spPr bwMode="auto">
          <a:xfrm>
            <a:off x="3167063" y="3094038"/>
            <a:ext cx="27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36" name="Line 20"/>
          <p:cNvSpPr>
            <a:spLocks noChangeShapeType="1"/>
          </p:cNvSpPr>
          <p:nvPr/>
        </p:nvSpPr>
        <p:spPr bwMode="auto">
          <a:xfrm flipH="1">
            <a:off x="3644900" y="23241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37" name="Line 21"/>
          <p:cNvSpPr>
            <a:spLocks noChangeShapeType="1"/>
          </p:cNvSpPr>
          <p:nvPr/>
        </p:nvSpPr>
        <p:spPr bwMode="auto">
          <a:xfrm>
            <a:off x="4160838" y="3060700"/>
            <a:ext cx="614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38" name="Line 22"/>
          <p:cNvSpPr>
            <a:spLocks noChangeShapeType="1"/>
          </p:cNvSpPr>
          <p:nvPr/>
        </p:nvSpPr>
        <p:spPr bwMode="auto">
          <a:xfrm>
            <a:off x="5532438" y="3048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39" name="Line 23"/>
          <p:cNvSpPr>
            <a:spLocks noChangeShapeType="1"/>
          </p:cNvSpPr>
          <p:nvPr/>
        </p:nvSpPr>
        <p:spPr bwMode="auto">
          <a:xfrm>
            <a:off x="6997700" y="3073400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40" name="Line 24"/>
          <p:cNvSpPr>
            <a:spLocks noChangeShapeType="1"/>
          </p:cNvSpPr>
          <p:nvPr/>
        </p:nvSpPr>
        <p:spPr bwMode="auto">
          <a:xfrm>
            <a:off x="7797800" y="32639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41" name="Line 25"/>
          <p:cNvSpPr>
            <a:spLocks noChangeShapeType="1"/>
          </p:cNvSpPr>
          <p:nvPr/>
        </p:nvSpPr>
        <p:spPr bwMode="auto">
          <a:xfrm>
            <a:off x="7785100" y="3989388"/>
            <a:ext cx="1270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42" name="Line 26"/>
          <p:cNvSpPr>
            <a:spLocks noChangeShapeType="1"/>
          </p:cNvSpPr>
          <p:nvPr/>
        </p:nvSpPr>
        <p:spPr bwMode="auto">
          <a:xfrm flipH="1">
            <a:off x="6931025" y="4672013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43" name="Line 27"/>
          <p:cNvSpPr>
            <a:spLocks noChangeShapeType="1"/>
          </p:cNvSpPr>
          <p:nvPr/>
        </p:nvSpPr>
        <p:spPr bwMode="auto">
          <a:xfrm flipH="1">
            <a:off x="4619625" y="4668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44" name="Line 28"/>
          <p:cNvSpPr>
            <a:spLocks noChangeShapeType="1"/>
          </p:cNvSpPr>
          <p:nvPr/>
        </p:nvSpPr>
        <p:spPr bwMode="auto">
          <a:xfrm flipH="1">
            <a:off x="3065463" y="46609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45" name="Line 29"/>
          <p:cNvSpPr>
            <a:spLocks noChangeShapeType="1"/>
          </p:cNvSpPr>
          <p:nvPr/>
        </p:nvSpPr>
        <p:spPr bwMode="auto">
          <a:xfrm flipH="1" flipV="1">
            <a:off x="4084638" y="5059363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46" name="Line 30"/>
          <p:cNvSpPr>
            <a:spLocks noChangeShapeType="1"/>
          </p:cNvSpPr>
          <p:nvPr/>
        </p:nvSpPr>
        <p:spPr bwMode="auto">
          <a:xfrm flipH="1" flipV="1">
            <a:off x="5753100" y="4668838"/>
            <a:ext cx="3222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6447" name="Rectangle 31"/>
          <p:cNvSpPr>
            <a:spLocks noChangeArrowheads="1"/>
          </p:cNvSpPr>
          <p:nvPr/>
        </p:nvSpPr>
        <p:spPr bwMode="auto">
          <a:xfrm>
            <a:off x="4629150" y="141288"/>
            <a:ext cx="4279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Συγχρονισμός προϊόντος</a:t>
            </a:r>
            <a:r>
              <a:rPr lang="en-US">
                <a:solidFill>
                  <a:srgbClr val="990033"/>
                </a:solidFill>
              </a:rPr>
              <a:t>:</a:t>
            </a:r>
            <a:endParaRPr lang="en-US" sz="4400">
              <a:solidFill>
                <a:srgbClr val="990033"/>
              </a:solidFill>
            </a:endParaRPr>
          </a:p>
        </p:txBody>
      </p:sp>
      <p:sp>
        <p:nvSpPr>
          <p:cNvPr id="1596448" name="Text Box 32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96449" name="Line 33"/>
          <p:cNvSpPr>
            <a:spLocks noChangeShapeType="1"/>
          </p:cNvSpPr>
          <p:nvPr/>
        </p:nvSpPr>
        <p:spPr bwMode="auto">
          <a:xfrm flipH="1" flipV="1">
            <a:off x="7804150" y="488315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941388"/>
            <a:ext cx="7772400" cy="695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3600">
                <a:latin typeface="Arial" charset="0"/>
              </a:rPr>
              <a:t>Συμπιεστής</a:t>
            </a:r>
            <a:r>
              <a:rPr lang="en-US" sz="3600">
                <a:latin typeface="Arial" charset="0"/>
              </a:rPr>
              <a:t> B.V.</a:t>
            </a:r>
            <a:endParaRPr lang="en-US"/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192338" y="2041525"/>
            <a:ext cx="1519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Προετοιμασία</a:t>
            </a:r>
          </a:p>
          <a:p>
            <a:r>
              <a:rPr lang="el-GR" sz="1600" b="1"/>
              <a:t>δρομέα</a:t>
            </a:r>
            <a:endParaRPr lang="en-US" sz="1600" b="1"/>
          </a:p>
        </p:txBody>
      </p:sp>
      <p:sp>
        <p:nvSpPr>
          <p:cNvPr id="1598468" name="Text Box 4"/>
          <p:cNvSpPr txBox="1">
            <a:spLocks noChangeArrowheads="1"/>
          </p:cNvSpPr>
          <p:nvPr/>
        </p:nvSpPr>
        <p:spPr bwMode="auto">
          <a:xfrm>
            <a:off x="3721100" y="2063750"/>
            <a:ext cx="1276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Περίβλημα </a:t>
            </a:r>
          </a:p>
          <a:p>
            <a:r>
              <a:rPr lang="el-GR" sz="1600" b="1"/>
              <a:t>κορυφής</a:t>
            </a:r>
            <a:endParaRPr lang="en-US" sz="1600" b="1"/>
          </a:p>
        </p:txBody>
      </p:sp>
      <p:sp>
        <p:nvSpPr>
          <p:cNvPr id="1598469" name="Text Box 5"/>
          <p:cNvSpPr txBox="1">
            <a:spLocks noChangeArrowheads="1"/>
          </p:cNvSpPr>
          <p:nvPr/>
        </p:nvSpPr>
        <p:spPr bwMode="auto">
          <a:xfrm>
            <a:off x="5181600" y="208756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Εγκατάσταση </a:t>
            </a:r>
          </a:p>
          <a:p>
            <a:r>
              <a:rPr lang="el-GR" sz="1600" b="1"/>
              <a:t>δρομέα</a:t>
            </a:r>
            <a:endParaRPr lang="en-US" sz="1600" b="1"/>
          </a:p>
        </p:txBody>
      </p:sp>
      <p:sp>
        <p:nvSpPr>
          <p:cNvPr id="1598470" name="Text Box 6"/>
          <p:cNvSpPr txBox="1">
            <a:spLocks noChangeArrowheads="1"/>
          </p:cNvSpPr>
          <p:nvPr/>
        </p:nvSpPr>
        <p:spPr bwMode="auto">
          <a:xfrm>
            <a:off x="6870700" y="2519363"/>
            <a:ext cx="216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Τοποθέτηση πλάτης</a:t>
            </a:r>
            <a:endParaRPr lang="en-US" sz="1600" b="1"/>
          </a:p>
        </p:txBody>
      </p:sp>
      <p:sp>
        <p:nvSpPr>
          <p:cNvPr id="1598471" name="Text Box 7"/>
          <p:cNvSpPr txBox="1">
            <a:spLocks noChangeArrowheads="1"/>
          </p:cNvSpPr>
          <p:nvPr/>
        </p:nvSpPr>
        <p:spPr bwMode="auto">
          <a:xfrm>
            <a:off x="7515225" y="2990850"/>
            <a:ext cx="154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Τοποθέτηση </a:t>
            </a:r>
          </a:p>
          <a:p>
            <a:r>
              <a:rPr lang="el-GR" sz="1600" b="1"/>
              <a:t>περιβλήματος</a:t>
            </a:r>
            <a:endParaRPr lang="en-US" sz="1600" b="1"/>
          </a:p>
        </p:txBody>
      </p:sp>
      <p:sp>
        <p:nvSpPr>
          <p:cNvPr id="1598472" name="Text Box 8"/>
          <p:cNvSpPr txBox="1">
            <a:spLocks noChangeArrowheads="1"/>
          </p:cNvSpPr>
          <p:nvPr/>
        </p:nvSpPr>
        <p:spPr bwMode="auto">
          <a:xfrm>
            <a:off x="2292350" y="3381375"/>
            <a:ext cx="127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Συναρμογή</a:t>
            </a:r>
          </a:p>
          <a:p>
            <a:r>
              <a:rPr lang="el-GR" sz="1600" b="1"/>
              <a:t> πλαισίου</a:t>
            </a:r>
            <a:endParaRPr lang="en-US" sz="1600" b="1"/>
          </a:p>
        </p:txBody>
      </p:sp>
      <p:sp>
        <p:nvSpPr>
          <p:cNvPr id="1598473" name="Text Box 9"/>
          <p:cNvSpPr txBox="1">
            <a:spLocks noChangeArrowheads="1"/>
          </p:cNvSpPr>
          <p:nvPr/>
        </p:nvSpPr>
        <p:spPr bwMode="auto">
          <a:xfrm>
            <a:off x="3606800" y="3503613"/>
            <a:ext cx="161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αποστράγγιση</a:t>
            </a:r>
            <a:endParaRPr lang="en-US" sz="1600" b="1"/>
          </a:p>
        </p:txBody>
      </p:sp>
      <p:sp>
        <p:nvSpPr>
          <p:cNvPr id="1598474" name="Text Box 10"/>
          <p:cNvSpPr txBox="1">
            <a:spLocks noChangeArrowheads="1"/>
          </p:cNvSpPr>
          <p:nvPr/>
        </p:nvSpPr>
        <p:spPr bwMode="auto">
          <a:xfrm>
            <a:off x="5748338" y="3617913"/>
            <a:ext cx="192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Έλεγχος μονάδας</a:t>
            </a:r>
            <a:endParaRPr lang="en-US" sz="1600" b="1"/>
          </a:p>
        </p:txBody>
      </p:sp>
      <p:sp>
        <p:nvSpPr>
          <p:cNvPr id="1598475" name="Text Box 11"/>
          <p:cNvSpPr txBox="1">
            <a:spLocks noChangeArrowheads="1"/>
          </p:cNvSpPr>
          <p:nvPr/>
        </p:nvSpPr>
        <p:spPr bwMode="auto">
          <a:xfrm>
            <a:off x="7277100" y="3984625"/>
            <a:ext cx="119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Κινητήρας</a:t>
            </a:r>
            <a:endParaRPr lang="en-US" sz="1600" b="1"/>
          </a:p>
        </p:txBody>
      </p:sp>
      <p:sp>
        <p:nvSpPr>
          <p:cNvPr id="1598476" name="Text Box 12"/>
          <p:cNvSpPr txBox="1">
            <a:spLocks noChangeArrowheads="1"/>
          </p:cNvSpPr>
          <p:nvPr/>
        </p:nvSpPr>
        <p:spPr bwMode="auto">
          <a:xfrm>
            <a:off x="7199313" y="46815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συμπιεστής</a:t>
            </a:r>
            <a:endParaRPr lang="en-US" sz="1600" b="1"/>
          </a:p>
        </p:txBody>
      </p:sp>
      <p:sp>
        <p:nvSpPr>
          <p:cNvPr id="1598477" name="Text Box 13"/>
          <p:cNvSpPr txBox="1">
            <a:spLocks noChangeArrowheads="1"/>
          </p:cNvSpPr>
          <p:nvPr/>
        </p:nvSpPr>
        <p:spPr bwMode="auto">
          <a:xfrm>
            <a:off x="6081713" y="5149850"/>
            <a:ext cx="849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δοκιμή</a:t>
            </a:r>
            <a:endParaRPr lang="en-US" sz="1600" b="1"/>
          </a:p>
        </p:txBody>
      </p:sp>
      <p:sp>
        <p:nvSpPr>
          <p:cNvPr id="1598478" name="Text Box 14"/>
          <p:cNvSpPr txBox="1">
            <a:spLocks noChangeArrowheads="1"/>
          </p:cNvSpPr>
          <p:nvPr/>
        </p:nvSpPr>
        <p:spPr bwMode="auto">
          <a:xfrm>
            <a:off x="4395788" y="5321300"/>
            <a:ext cx="122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καθάρισμα</a:t>
            </a:r>
            <a:endParaRPr lang="en-US" sz="1600" b="1"/>
          </a:p>
        </p:txBody>
      </p:sp>
      <p:sp>
        <p:nvSpPr>
          <p:cNvPr id="1598479" name="Text Box 15"/>
          <p:cNvSpPr txBox="1">
            <a:spLocks noChangeArrowheads="1"/>
          </p:cNvSpPr>
          <p:nvPr/>
        </p:nvSpPr>
        <p:spPr bwMode="auto">
          <a:xfrm>
            <a:off x="2214563" y="5424488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συσκευασία</a:t>
            </a:r>
            <a:endParaRPr lang="en-US" sz="1600" b="1"/>
          </a:p>
        </p:txBody>
      </p:sp>
      <p:sp>
        <p:nvSpPr>
          <p:cNvPr id="1598480" name="Freeform 16"/>
          <p:cNvSpPr>
            <a:spLocks/>
          </p:cNvSpPr>
          <p:nvPr/>
        </p:nvSpPr>
        <p:spPr bwMode="auto">
          <a:xfrm>
            <a:off x="2892425" y="2592388"/>
            <a:ext cx="5956300" cy="20923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08" y="32"/>
              </a:cxn>
              <a:cxn ang="0">
                <a:pos x="2184" y="232"/>
              </a:cxn>
              <a:cxn ang="0">
                <a:pos x="3224" y="568"/>
              </a:cxn>
              <a:cxn ang="0">
                <a:pos x="3936" y="848"/>
              </a:cxn>
              <a:cxn ang="0">
                <a:pos x="4288" y="1184"/>
              </a:cxn>
              <a:cxn ang="0">
                <a:pos x="4016" y="1464"/>
              </a:cxn>
            </a:cxnLst>
            <a:rect l="0" t="0" r="r" b="b"/>
            <a:pathLst>
              <a:path w="4301" h="1464">
                <a:moveTo>
                  <a:pt x="0" y="40"/>
                </a:moveTo>
                <a:cubicBezTo>
                  <a:pt x="322" y="20"/>
                  <a:pt x="644" y="0"/>
                  <a:pt x="1008" y="32"/>
                </a:cubicBezTo>
                <a:cubicBezTo>
                  <a:pt x="1372" y="64"/>
                  <a:pt x="1815" y="143"/>
                  <a:pt x="2184" y="232"/>
                </a:cubicBezTo>
                <a:cubicBezTo>
                  <a:pt x="2553" y="321"/>
                  <a:pt x="2932" y="465"/>
                  <a:pt x="3224" y="568"/>
                </a:cubicBezTo>
                <a:cubicBezTo>
                  <a:pt x="3516" y="671"/>
                  <a:pt x="3759" y="745"/>
                  <a:pt x="3936" y="848"/>
                </a:cubicBezTo>
                <a:cubicBezTo>
                  <a:pt x="4113" y="951"/>
                  <a:pt x="4275" y="1081"/>
                  <a:pt x="4288" y="1184"/>
                </a:cubicBezTo>
                <a:cubicBezTo>
                  <a:pt x="4301" y="1287"/>
                  <a:pt x="4067" y="1412"/>
                  <a:pt x="4016" y="146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8481" name="Freeform 17"/>
          <p:cNvSpPr>
            <a:spLocks/>
          </p:cNvSpPr>
          <p:nvPr/>
        </p:nvSpPr>
        <p:spPr bwMode="auto">
          <a:xfrm>
            <a:off x="2006600" y="4019550"/>
            <a:ext cx="7197725" cy="1858963"/>
          </a:xfrm>
          <a:custGeom>
            <a:avLst/>
            <a:gdLst/>
            <a:ahLst/>
            <a:cxnLst>
              <a:cxn ang="0">
                <a:pos x="536" y="73"/>
              </a:cxn>
              <a:cxn ang="0">
                <a:pos x="1744" y="17"/>
              </a:cxn>
              <a:cxn ang="0">
                <a:pos x="2896" y="17"/>
              </a:cxn>
              <a:cxn ang="0">
                <a:pos x="3520" y="121"/>
              </a:cxn>
              <a:cxn ang="0">
                <a:pos x="4360" y="353"/>
              </a:cxn>
              <a:cxn ang="0">
                <a:pos x="4880" y="553"/>
              </a:cxn>
              <a:cxn ang="0">
                <a:pos x="4960" y="889"/>
              </a:cxn>
              <a:cxn ang="0">
                <a:pos x="3456" y="1089"/>
              </a:cxn>
              <a:cxn ang="0">
                <a:pos x="1336" y="1273"/>
              </a:cxn>
              <a:cxn ang="0">
                <a:pos x="280" y="1257"/>
              </a:cxn>
              <a:cxn ang="0">
                <a:pos x="0" y="1209"/>
              </a:cxn>
            </a:cxnLst>
            <a:rect l="0" t="0" r="r" b="b"/>
            <a:pathLst>
              <a:path w="5197" h="1301">
                <a:moveTo>
                  <a:pt x="536" y="73"/>
                </a:moveTo>
                <a:cubicBezTo>
                  <a:pt x="943" y="49"/>
                  <a:pt x="1351" y="26"/>
                  <a:pt x="1744" y="17"/>
                </a:cubicBezTo>
                <a:cubicBezTo>
                  <a:pt x="2137" y="8"/>
                  <a:pt x="2600" y="0"/>
                  <a:pt x="2896" y="17"/>
                </a:cubicBezTo>
                <a:cubicBezTo>
                  <a:pt x="3192" y="34"/>
                  <a:pt x="3276" y="65"/>
                  <a:pt x="3520" y="121"/>
                </a:cubicBezTo>
                <a:cubicBezTo>
                  <a:pt x="3764" y="177"/>
                  <a:pt x="4133" y="281"/>
                  <a:pt x="4360" y="353"/>
                </a:cubicBezTo>
                <a:cubicBezTo>
                  <a:pt x="4587" y="425"/>
                  <a:pt x="4780" y="464"/>
                  <a:pt x="4880" y="553"/>
                </a:cubicBezTo>
                <a:cubicBezTo>
                  <a:pt x="4980" y="642"/>
                  <a:pt x="5197" y="800"/>
                  <a:pt x="4960" y="889"/>
                </a:cubicBezTo>
                <a:cubicBezTo>
                  <a:pt x="4723" y="978"/>
                  <a:pt x="4060" y="1025"/>
                  <a:pt x="3456" y="1089"/>
                </a:cubicBezTo>
                <a:cubicBezTo>
                  <a:pt x="2852" y="1153"/>
                  <a:pt x="1865" y="1245"/>
                  <a:pt x="1336" y="1273"/>
                </a:cubicBezTo>
                <a:cubicBezTo>
                  <a:pt x="807" y="1301"/>
                  <a:pt x="503" y="1268"/>
                  <a:pt x="280" y="1257"/>
                </a:cubicBezTo>
                <a:cubicBezTo>
                  <a:pt x="57" y="1246"/>
                  <a:pt x="47" y="1217"/>
                  <a:pt x="0" y="120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8482" name="Rectangle 18"/>
          <p:cNvSpPr>
            <a:spLocks noChangeArrowheads="1"/>
          </p:cNvSpPr>
          <p:nvPr/>
        </p:nvSpPr>
        <p:spPr bwMode="auto">
          <a:xfrm>
            <a:off x="4603750" y="141288"/>
            <a:ext cx="4279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Συγχρονισμός προϊόντος</a:t>
            </a:r>
            <a:r>
              <a:rPr lang="en-US">
                <a:solidFill>
                  <a:srgbClr val="990033"/>
                </a:solidFill>
              </a:rPr>
              <a:t>:</a:t>
            </a:r>
            <a:endParaRPr lang="en-US" sz="4400">
              <a:solidFill>
                <a:srgbClr val="990033"/>
              </a:solidFill>
            </a:endParaRPr>
          </a:p>
        </p:txBody>
      </p:sp>
      <p:sp>
        <p:nvSpPr>
          <p:cNvPr id="1598483" name="Text Box 19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Text Box 2"/>
          <p:cNvSpPr txBox="1">
            <a:spLocks noChangeArrowheads="1"/>
          </p:cNvSpPr>
          <p:nvPr/>
        </p:nvSpPr>
        <p:spPr bwMode="auto">
          <a:xfrm>
            <a:off x="2946400" y="1303338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πυρήνας</a:t>
            </a:r>
            <a:endParaRPr lang="en-US" sz="1600" b="1"/>
          </a:p>
        </p:txBody>
      </p:sp>
      <p:sp>
        <p:nvSpPr>
          <p:cNvPr id="1600515" name="Text Box 3"/>
          <p:cNvSpPr txBox="1">
            <a:spLocks noChangeArrowheads="1"/>
          </p:cNvSpPr>
          <p:nvPr/>
        </p:nvSpPr>
        <p:spPr bwMode="auto">
          <a:xfrm>
            <a:off x="5041900" y="1366838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καλούπι</a:t>
            </a:r>
            <a:endParaRPr lang="en-US" sz="1600" b="1"/>
          </a:p>
          <a:p>
            <a:endParaRPr lang="en-US" sz="1600" b="1"/>
          </a:p>
        </p:txBody>
      </p:sp>
      <p:sp>
        <p:nvSpPr>
          <p:cNvPr id="1600516" name="Text Box 4"/>
          <p:cNvSpPr txBox="1">
            <a:spLocks noChangeArrowheads="1"/>
          </p:cNvSpPr>
          <p:nvPr/>
        </p:nvSpPr>
        <p:spPr bwMode="auto">
          <a:xfrm>
            <a:off x="7848600" y="1760538"/>
            <a:ext cx="70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κοπή</a:t>
            </a:r>
            <a:endParaRPr lang="en-US" sz="1600" b="1"/>
          </a:p>
        </p:txBody>
      </p:sp>
      <p:sp>
        <p:nvSpPr>
          <p:cNvPr id="1600517" name="Text Box 5"/>
          <p:cNvSpPr txBox="1">
            <a:spLocks noChangeArrowheads="1"/>
          </p:cNvSpPr>
          <p:nvPr/>
        </p:nvSpPr>
        <p:spPr bwMode="auto">
          <a:xfrm>
            <a:off x="6340475" y="1493838"/>
            <a:ext cx="174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Απο-πυρήνωση</a:t>
            </a:r>
            <a:endParaRPr lang="en-US" sz="1600" b="1"/>
          </a:p>
        </p:txBody>
      </p:sp>
      <p:sp>
        <p:nvSpPr>
          <p:cNvPr id="1600518" name="Text Box 6"/>
          <p:cNvSpPr txBox="1">
            <a:spLocks noChangeArrowheads="1"/>
          </p:cNvSpPr>
          <p:nvPr/>
        </p:nvSpPr>
        <p:spPr bwMode="auto">
          <a:xfrm>
            <a:off x="6921500" y="2459038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μηχανή</a:t>
            </a:r>
            <a:endParaRPr lang="en-US" sz="1600" b="1"/>
          </a:p>
        </p:txBody>
      </p:sp>
      <p:sp>
        <p:nvSpPr>
          <p:cNvPr id="1600519" name="Text Box 7"/>
          <p:cNvSpPr txBox="1">
            <a:spLocks noChangeArrowheads="1"/>
          </p:cNvSpPr>
          <p:nvPr/>
        </p:nvSpPr>
        <p:spPr bwMode="auto">
          <a:xfrm>
            <a:off x="5562600" y="2878138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τελειοποίηση</a:t>
            </a:r>
            <a:endParaRPr lang="en-US" sz="1600" b="1"/>
          </a:p>
        </p:txBody>
      </p:sp>
      <p:sp>
        <p:nvSpPr>
          <p:cNvPr id="1600520" name="Text Box 8"/>
          <p:cNvSpPr txBox="1">
            <a:spLocks noChangeArrowheads="1"/>
          </p:cNvSpPr>
          <p:nvPr/>
        </p:nvSpPr>
        <p:spPr bwMode="auto">
          <a:xfrm>
            <a:off x="3606800" y="2814638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έδραση</a:t>
            </a:r>
            <a:endParaRPr lang="en-US" sz="1600" b="1"/>
          </a:p>
        </p:txBody>
      </p:sp>
      <p:sp>
        <p:nvSpPr>
          <p:cNvPr id="1600521" name="Text Box 9"/>
          <p:cNvSpPr txBox="1">
            <a:spLocks noChangeArrowheads="1"/>
          </p:cNvSpPr>
          <p:nvPr/>
        </p:nvSpPr>
        <p:spPr bwMode="auto">
          <a:xfrm>
            <a:off x="2311400" y="3462338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συναρμογή</a:t>
            </a:r>
            <a:endParaRPr lang="en-US" sz="1600" b="1"/>
          </a:p>
        </p:txBody>
      </p:sp>
      <p:sp>
        <p:nvSpPr>
          <p:cNvPr id="1600522" name="Text Box 10"/>
          <p:cNvSpPr txBox="1">
            <a:spLocks noChangeArrowheads="1"/>
          </p:cNvSpPr>
          <p:nvPr/>
        </p:nvSpPr>
        <p:spPr bwMode="auto">
          <a:xfrm>
            <a:off x="3441700" y="4059238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συσκευασία</a:t>
            </a:r>
            <a:endParaRPr lang="en-US" sz="1600" b="1"/>
          </a:p>
        </p:txBody>
      </p:sp>
      <p:sp>
        <p:nvSpPr>
          <p:cNvPr id="1600523" name="Text Box 11"/>
          <p:cNvSpPr txBox="1">
            <a:spLocks noChangeArrowheads="1"/>
          </p:cNvSpPr>
          <p:nvPr/>
        </p:nvSpPr>
        <p:spPr bwMode="auto">
          <a:xfrm>
            <a:off x="5346700" y="4516438"/>
            <a:ext cx="117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αποστολή</a:t>
            </a:r>
            <a:endParaRPr lang="en-US" sz="1600" b="1"/>
          </a:p>
        </p:txBody>
      </p:sp>
      <p:pic>
        <p:nvPicPr>
          <p:cNvPr id="16005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0" y="3652838"/>
            <a:ext cx="1543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05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1209675"/>
            <a:ext cx="132238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00526" name="Group 14"/>
          <p:cNvGrpSpPr>
            <a:grpSpLocks/>
          </p:cNvGrpSpPr>
          <p:nvPr/>
        </p:nvGrpSpPr>
        <p:grpSpPr bwMode="auto">
          <a:xfrm rot="3059598">
            <a:off x="3228975" y="3249613"/>
            <a:ext cx="825500" cy="279400"/>
            <a:chOff x="448" y="2488"/>
            <a:chExt cx="520" cy="176"/>
          </a:xfrm>
        </p:grpSpPr>
        <p:sp>
          <p:nvSpPr>
            <p:cNvPr id="1600527" name="Line 15"/>
            <p:cNvSpPr>
              <a:spLocks noChangeShapeType="1"/>
            </p:cNvSpPr>
            <p:nvPr/>
          </p:nvSpPr>
          <p:spPr bwMode="auto">
            <a:xfrm flipV="1">
              <a:off x="448" y="2488"/>
              <a:ext cx="5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28" name="Line 16"/>
            <p:cNvSpPr>
              <a:spLocks noChangeShapeType="1"/>
            </p:cNvSpPr>
            <p:nvPr/>
          </p:nvSpPr>
          <p:spPr bwMode="auto">
            <a:xfrm flipH="1">
              <a:off x="448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29" name="Line 17"/>
            <p:cNvSpPr>
              <a:spLocks noChangeShapeType="1"/>
            </p:cNvSpPr>
            <p:nvPr/>
          </p:nvSpPr>
          <p:spPr bwMode="auto">
            <a:xfrm flipH="1">
              <a:off x="552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30" name="Line 18"/>
            <p:cNvSpPr>
              <a:spLocks noChangeShapeType="1"/>
            </p:cNvSpPr>
            <p:nvPr/>
          </p:nvSpPr>
          <p:spPr bwMode="auto">
            <a:xfrm flipH="1">
              <a:off x="656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31" name="Line 19"/>
            <p:cNvSpPr>
              <a:spLocks noChangeShapeType="1"/>
            </p:cNvSpPr>
            <p:nvPr/>
          </p:nvSpPr>
          <p:spPr bwMode="auto">
            <a:xfrm flipH="1">
              <a:off x="760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32" name="Line 20"/>
            <p:cNvSpPr>
              <a:spLocks noChangeShapeType="1"/>
            </p:cNvSpPr>
            <p:nvPr/>
          </p:nvSpPr>
          <p:spPr bwMode="auto">
            <a:xfrm flipH="1">
              <a:off x="864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33" name="Line 21"/>
            <p:cNvSpPr>
              <a:spLocks noChangeShapeType="1"/>
            </p:cNvSpPr>
            <p:nvPr/>
          </p:nvSpPr>
          <p:spPr bwMode="auto">
            <a:xfrm flipH="1">
              <a:off x="968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0534" name="Group 22"/>
          <p:cNvGrpSpPr>
            <a:grpSpLocks/>
          </p:cNvGrpSpPr>
          <p:nvPr/>
        </p:nvGrpSpPr>
        <p:grpSpPr bwMode="auto">
          <a:xfrm rot="6275207">
            <a:off x="4752975" y="3084513"/>
            <a:ext cx="825500" cy="279400"/>
            <a:chOff x="448" y="2488"/>
            <a:chExt cx="520" cy="176"/>
          </a:xfrm>
        </p:grpSpPr>
        <p:sp>
          <p:nvSpPr>
            <p:cNvPr id="1600535" name="Line 23"/>
            <p:cNvSpPr>
              <a:spLocks noChangeShapeType="1"/>
            </p:cNvSpPr>
            <p:nvPr/>
          </p:nvSpPr>
          <p:spPr bwMode="auto">
            <a:xfrm flipV="1">
              <a:off x="448" y="2488"/>
              <a:ext cx="5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36" name="Line 24"/>
            <p:cNvSpPr>
              <a:spLocks noChangeShapeType="1"/>
            </p:cNvSpPr>
            <p:nvPr/>
          </p:nvSpPr>
          <p:spPr bwMode="auto">
            <a:xfrm flipH="1">
              <a:off x="448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37" name="Line 25"/>
            <p:cNvSpPr>
              <a:spLocks noChangeShapeType="1"/>
            </p:cNvSpPr>
            <p:nvPr/>
          </p:nvSpPr>
          <p:spPr bwMode="auto">
            <a:xfrm flipH="1">
              <a:off x="552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38" name="Line 26"/>
            <p:cNvSpPr>
              <a:spLocks noChangeShapeType="1"/>
            </p:cNvSpPr>
            <p:nvPr/>
          </p:nvSpPr>
          <p:spPr bwMode="auto">
            <a:xfrm flipH="1">
              <a:off x="656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39" name="Line 27"/>
            <p:cNvSpPr>
              <a:spLocks noChangeShapeType="1"/>
            </p:cNvSpPr>
            <p:nvPr/>
          </p:nvSpPr>
          <p:spPr bwMode="auto">
            <a:xfrm flipH="1">
              <a:off x="760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40" name="Line 28"/>
            <p:cNvSpPr>
              <a:spLocks noChangeShapeType="1"/>
            </p:cNvSpPr>
            <p:nvPr/>
          </p:nvSpPr>
          <p:spPr bwMode="auto">
            <a:xfrm flipH="1">
              <a:off x="864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41" name="Line 29"/>
            <p:cNvSpPr>
              <a:spLocks noChangeShapeType="1"/>
            </p:cNvSpPr>
            <p:nvPr/>
          </p:nvSpPr>
          <p:spPr bwMode="auto">
            <a:xfrm flipH="1">
              <a:off x="968" y="2488"/>
              <a:ext cx="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00542" name="Text Box 30"/>
          <p:cNvSpPr txBox="1">
            <a:spLocks noChangeArrowheads="1"/>
          </p:cNvSpPr>
          <p:nvPr/>
        </p:nvSpPr>
        <p:spPr bwMode="auto">
          <a:xfrm>
            <a:off x="5029200" y="2460625"/>
            <a:ext cx="62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FF0000"/>
                </a:solidFill>
              </a:rPr>
              <a:t>Έλξη</a:t>
            </a:r>
            <a:endParaRPr lang="en-US" sz="1400"/>
          </a:p>
        </p:txBody>
      </p:sp>
      <p:sp>
        <p:nvSpPr>
          <p:cNvPr id="1600543" name="Freeform 31"/>
          <p:cNvSpPr>
            <a:spLocks/>
          </p:cNvSpPr>
          <p:nvPr/>
        </p:nvSpPr>
        <p:spPr bwMode="auto">
          <a:xfrm>
            <a:off x="3492500" y="2482850"/>
            <a:ext cx="1628775" cy="3524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88" y="35"/>
              </a:cxn>
              <a:cxn ang="0">
                <a:pos x="312" y="19"/>
              </a:cxn>
              <a:cxn ang="0">
                <a:pos x="432" y="131"/>
              </a:cxn>
            </a:cxnLst>
            <a:rect l="0" t="0" r="r" b="b"/>
            <a:pathLst>
              <a:path w="432" h="227">
                <a:moveTo>
                  <a:pt x="0" y="227"/>
                </a:moveTo>
                <a:cubicBezTo>
                  <a:pt x="18" y="148"/>
                  <a:pt x="36" y="70"/>
                  <a:pt x="88" y="35"/>
                </a:cubicBezTo>
                <a:cubicBezTo>
                  <a:pt x="140" y="0"/>
                  <a:pt x="255" y="3"/>
                  <a:pt x="312" y="19"/>
                </a:cubicBezTo>
                <a:cubicBezTo>
                  <a:pt x="369" y="35"/>
                  <a:pt x="412" y="112"/>
                  <a:pt x="432" y="131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0544" name="Freeform 32"/>
          <p:cNvSpPr>
            <a:spLocks/>
          </p:cNvSpPr>
          <p:nvPr/>
        </p:nvSpPr>
        <p:spPr bwMode="auto">
          <a:xfrm>
            <a:off x="3376613" y="1682750"/>
            <a:ext cx="5351462" cy="2889250"/>
          </a:xfrm>
          <a:custGeom>
            <a:avLst/>
            <a:gdLst/>
            <a:ahLst/>
            <a:cxnLst>
              <a:cxn ang="0">
                <a:pos x="371" y="11"/>
              </a:cxn>
              <a:cxn ang="0">
                <a:pos x="867" y="115"/>
              </a:cxn>
              <a:cxn ang="0">
                <a:pos x="1275" y="11"/>
              </a:cxn>
              <a:cxn ang="0">
                <a:pos x="1699" y="179"/>
              </a:cxn>
              <a:cxn ang="0">
                <a:pos x="2147" y="75"/>
              </a:cxn>
              <a:cxn ang="0">
                <a:pos x="2539" y="267"/>
              </a:cxn>
              <a:cxn ang="0">
                <a:pos x="3051" y="251"/>
              </a:cxn>
              <a:cxn ang="0">
                <a:pos x="3355" y="539"/>
              </a:cxn>
              <a:cxn ang="0">
                <a:pos x="3147" y="955"/>
              </a:cxn>
              <a:cxn ang="0">
                <a:pos x="2563" y="707"/>
              </a:cxn>
              <a:cxn ang="0">
                <a:pos x="2187" y="939"/>
              </a:cxn>
              <a:cxn ang="0">
                <a:pos x="1683" y="803"/>
              </a:cxn>
              <a:cxn ang="0">
                <a:pos x="1259" y="1099"/>
              </a:cxn>
              <a:cxn ang="0">
                <a:pos x="675" y="891"/>
              </a:cxn>
              <a:cxn ang="0">
                <a:pos x="51" y="1171"/>
              </a:cxn>
              <a:cxn ang="0">
                <a:pos x="371" y="1531"/>
              </a:cxn>
              <a:cxn ang="0">
                <a:pos x="1115" y="1355"/>
              </a:cxn>
              <a:cxn ang="0">
                <a:pos x="1619" y="1755"/>
              </a:cxn>
              <a:cxn ang="0">
                <a:pos x="2411" y="1747"/>
              </a:cxn>
            </a:cxnLst>
            <a:rect l="0" t="0" r="r" b="b"/>
            <a:pathLst>
              <a:path w="3371" h="1820">
                <a:moveTo>
                  <a:pt x="371" y="11"/>
                </a:moveTo>
                <a:cubicBezTo>
                  <a:pt x="543" y="63"/>
                  <a:pt x="716" y="115"/>
                  <a:pt x="867" y="115"/>
                </a:cubicBezTo>
                <a:cubicBezTo>
                  <a:pt x="1018" y="115"/>
                  <a:pt x="1136" y="0"/>
                  <a:pt x="1275" y="11"/>
                </a:cubicBezTo>
                <a:cubicBezTo>
                  <a:pt x="1414" y="22"/>
                  <a:pt x="1554" y="168"/>
                  <a:pt x="1699" y="179"/>
                </a:cubicBezTo>
                <a:cubicBezTo>
                  <a:pt x="1844" y="190"/>
                  <a:pt x="2007" y="60"/>
                  <a:pt x="2147" y="75"/>
                </a:cubicBezTo>
                <a:cubicBezTo>
                  <a:pt x="2287" y="90"/>
                  <a:pt x="2388" y="238"/>
                  <a:pt x="2539" y="267"/>
                </a:cubicBezTo>
                <a:cubicBezTo>
                  <a:pt x="2690" y="296"/>
                  <a:pt x="2915" y="206"/>
                  <a:pt x="3051" y="251"/>
                </a:cubicBezTo>
                <a:cubicBezTo>
                  <a:pt x="3187" y="296"/>
                  <a:pt x="3339" y="422"/>
                  <a:pt x="3355" y="539"/>
                </a:cubicBezTo>
                <a:cubicBezTo>
                  <a:pt x="3371" y="656"/>
                  <a:pt x="3279" y="927"/>
                  <a:pt x="3147" y="955"/>
                </a:cubicBezTo>
                <a:cubicBezTo>
                  <a:pt x="3015" y="983"/>
                  <a:pt x="2723" y="710"/>
                  <a:pt x="2563" y="707"/>
                </a:cubicBezTo>
                <a:cubicBezTo>
                  <a:pt x="2403" y="704"/>
                  <a:pt x="2334" y="923"/>
                  <a:pt x="2187" y="939"/>
                </a:cubicBezTo>
                <a:cubicBezTo>
                  <a:pt x="2040" y="955"/>
                  <a:pt x="1838" y="776"/>
                  <a:pt x="1683" y="803"/>
                </a:cubicBezTo>
                <a:cubicBezTo>
                  <a:pt x="1528" y="830"/>
                  <a:pt x="1427" y="1084"/>
                  <a:pt x="1259" y="1099"/>
                </a:cubicBezTo>
                <a:cubicBezTo>
                  <a:pt x="1091" y="1114"/>
                  <a:pt x="876" y="879"/>
                  <a:pt x="675" y="891"/>
                </a:cubicBezTo>
                <a:cubicBezTo>
                  <a:pt x="474" y="903"/>
                  <a:pt x="102" y="1064"/>
                  <a:pt x="51" y="1171"/>
                </a:cubicBezTo>
                <a:cubicBezTo>
                  <a:pt x="0" y="1278"/>
                  <a:pt x="194" y="1500"/>
                  <a:pt x="371" y="1531"/>
                </a:cubicBezTo>
                <a:cubicBezTo>
                  <a:pt x="548" y="1562"/>
                  <a:pt x="907" y="1318"/>
                  <a:pt x="1115" y="1355"/>
                </a:cubicBezTo>
                <a:cubicBezTo>
                  <a:pt x="1323" y="1392"/>
                  <a:pt x="1403" y="1690"/>
                  <a:pt x="1619" y="1755"/>
                </a:cubicBezTo>
                <a:cubicBezTo>
                  <a:pt x="1835" y="1820"/>
                  <a:pt x="2279" y="1748"/>
                  <a:pt x="2411" y="1747"/>
                </a:cubicBez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00545" name="Group 33"/>
          <p:cNvGrpSpPr>
            <a:grpSpLocks/>
          </p:cNvGrpSpPr>
          <p:nvPr/>
        </p:nvGrpSpPr>
        <p:grpSpPr bwMode="auto">
          <a:xfrm>
            <a:off x="4305300" y="1073150"/>
            <a:ext cx="1044575" cy="1427163"/>
            <a:chOff x="2046" y="1413"/>
            <a:chExt cx="658" cy="899"/>
          </a:xfrm>
        </p:grpSpPr>
        <p:sp>
          <p:nvSpPr>
            <p:cNvPr id="1600546" name="Line 34"/>
            <p:cNvSpPr>
              <a:spLocks noChangeShapeType="1"/>
            </p:cNvSpPr>
            <p:nvPr/>
          </p:nvSpPr>
          <p:spPr bwMode="auto">
            <a:xfrm flipV="1">
              <a:off x="2688" y="1856"/>
              <a:ext cx="16" cy="4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00547" name="Group 35"/>
            <p:cNvGrpSpPr>
              <a:grpSpLocks/>
            </p:cNvGrpSpPr>
            <p:nvPr/>
          </p:nvGrpSpPr>
          <p:grpSpPr bwMode="auto">
            <a:xfrm rot="5860766">
              <a:off x="2000" y="1812"/>
              <a:ext cx="520" cy="176"/>
              <a:chOff x="448" y="2488"/>
              <a:chExt cx="520" cy="176"/>
            </a:xfrm>
          </p:grpSpPr>
          <p:sp>
            <p:nvSpPr>
              <p:cNvPr id="1600548" name="Line 36"/>
              <p:cNvSpPr>
                <a:spLocks noChangeShapeType="1"/>
              </p:cNvSpPr>
              <p:nvPr/>
            </p:nvSpPr>
            <p:spPr bwMode="auto">
              <a:xfrm flipV="1">
                <a:off x="448" y="2488"/>
                <a:ext cx="5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0549" name="Line 37"/>
              <p:cNvSpPr>
                <a:spLocks noChangeShapeType="1"/>
              </p:cNvSpPr>
              <p:nvPr/>
            </p:nvSpPr>
            <p:spPr bwMode="auto">
              <a:xfrm flipH="1">
                <a:off x="448" y="24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0550" name="Line 38"/>
              <p:cNvSpPr>
                <a:spLocks noChangeShapeType="1"/>
              </p:cNvSpPr>
              <p:nvPr/>
            </p:nvSpPr>
            <p:spPr bwMode="auto">
              <a:xfrm flipH="1">
                <a:off x="552" y="24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0551" name="Line 39"/>
              <p:cNvSpPr>
                <a:spLocks noChangeShapeType="1"/>
              </p:cNvSpPr>
              <p:nvPr/>
            </p:nvSpPr>
            <p:spPr bwMode="auto">
              <a:xfrm flipH="1">
                <a:off x="656" y="24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0552" name="Line 40"/>
              <p:cNvSpPr>
                <a:spLocks noChangeShapeType="1"/>
              </p:cNvSpPr>
              <p:nvPr/>
            </p:nvSpPr>
            <p:spPr bwMode="auto">
              <a:xfrm flipH="1">
                <a:off x="760" y="24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0553" name="Line 41"/>
              <p:cNvSpPr>
                <a:spLocks noChangeShapeType="1"/>
              </p:cNvSpPr>
              <p:nvPr/>
            </p:nvSpPr>
            <p:spPr bwMode="auto">
              <a:xfrm flipH="1">
                <a:off x="864" y="24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0554" name="Line 42"/>
              <p:cNvSpPr>
                <a:spLocks noChangeShapeType="1"/>
              </p:cNvSpPr>
              <p:nvPr/>
            </p:nvSpPr>
            <p:spPr bwMode="auto">
              <a:xfrm flipH="1">
                <a:off x="968" y="24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600555" name="Freeform 43"/>
            <p:cNvSpPr>
              <a:spLocks/>
            </p:cNvSpPr>
            <p:nvPr/>
          </p:nvSpPr>
          <p:spPr bwMode="auto">
            <a:xfrm flipH="1">
              <a:off x="2208" y="1413"/>
              <a:ext cx="400" cy="219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88" y="35"/>
                </a:cxn>
                <a:cxn ang="0">
                  <a:pos x="312" y="19"/>
                </a:cxn>
                <a:cxn ang="0">
                  <a:pos x="432" y="131"/>
                </a:cxn>
              </a:cxnLst>
              <a:rect l="0" t="0" r="r" b="b"/>
              <a:pathLst>
                <a:path w="432" h="227">
                  <a:moveTo>
                    <a:pt x="0" y="227"/>
                  </a:moveTo>
                  <a:cubicBezTo>
                    <a:pt x="18" y="148"/>
                    <a:pt x="36" y="70"/>
                    <a:pt x="88" y="35"/>
                  </a:cubicBezTo>
                  <a:cubicBezTo>
                    <a:pt x="140" y="0"/>
                    <a:pt x="255" y="3"/>
                    <a:pt x="312" y="19"/>
                  </a:cubicBezTo>
                  <a:cubicBezTo>
                    <a:pt x="369" y="35"/>
                    <a:pt x="412" y="112"/>
                    <a:pt x="432" y="13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56" name="Text Box 44"/>
            <p:cNvSpPr txBox="1">
              <a:spLocks noChangeArrowheads="1"/>
            </p:cNvSpPr>
            <p:nvPr/>
          </p:nvSpPr>
          <p:spPr bwMode="auto">
            <a:xfrm>
              <a:off x="2046" y="1479"/>
              <a:ext cx="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 b="1">
                  <a:solidFill>
                    <a:srgbClr val="FF0000"/>
                  </a:solidFill>
                </a:rPr>
                <a:t>Έλξη</a:t>
              </a:r>
              <a:endParaRPr lang="en-US" sz="1400"/>
            </a:p>
          </p:txBody>
        </p:sp>
      </p:grpSp>
      <p:grpSp>
        <p:nvGrpSpPr>
          <p:cNvPr id="1600557" name="Group 45"/>
          <p:cNvGrpSpPr>
            <a:grpSpLocks/>
          </p:cNvGrpSpPr>
          <p:nvPr/>
        </p:nvGrpSpPr>
        <p:grpSpPr bwMode="auto">
          <a:xfrm>
            <a:off x="5451475" y="1865313"/>
            <a:ext cx="2963863" cy="608012"/>
            <a:chOff x="2768" y="1912"/>
            <a:chExt cx="1867" cy="383"/>
          </a:xfrm>
        </p:grpSpPr>
        <p:sp>
          <p:nvSpPr>
            <p:cNvPr id="1600558" name="Freeform 46"/>
            <p:cNvSpPr>
              <a:spLocks/>
            </p:cNvSpPr>
            <p:nvPr/>
          </p:nvSpPr>
          <p:spPr bwMode="auto">
            <a:xfrm>
              <a:off x="2768" y="1912"/>
              <a:ext cx="1336" cy="2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56"/>
                </a:cxn>
                <a:cxn ang="0">
                  <a:pos x="296" y="144"/>
                </a:cxn>
                <a:cxn ang="0">
                  <a:pos x="456" y="152"/>
                </a:cxn>
                <a:cxn ang="0">
                  <a:pos x="648" y="48"/>
                </a:cxn>
                <a:cxn ang="0">
                  <a:pos x="808" y="24"/>
                </a:cxn>
                <a:cxn ang="0">
                  <a:pos x="960" y="72"/>
                </a:cxn>
                <a:cxn ang="0">
                  <a:pos x="1096" y="176"/>
                </a:cxn>
                <a:cxn ang="0">
                  <a:pos x="1240" y="200"/>
                </a:cxn>
                <a:cxn ang="0">
                  <a:pos x="1328" y="200"/>
                </a:cxn>
              </a:cxnLst>
              <a:rect l="0" t="0" r="r" b="b"/>
              <a:pathLst>
                <a:path w="1328" h="204">
                  <a:moveTo>
                    <a:pt x="0" y="0"/>
                  </a:moveTo>
                  <a:cubicBezTo>
                    <a:pt x="67" y="16"/>
                    <a:pt x="135" y="32"/>
                    <a:pt x="184" y="56"/>
                  </a:cubicBezTo>
                  <a:cubicBezTo>
                    <a:pt x="233" y="80"/>
                    <a:pt x="251" y="128"/>
                    <a:pt x="296" y="144"/>
                  </a:cubicBezTo>
                  <a:cubicBezTo>
                    <a:pt x="341" y="160"/>
                    <a:pt x="398" y="168"/>
                    <a:pt x="456" y="152"/>
                  </a:cubicBezTo>
                  <a:cubicBezTo>
                    <a:pt x="514" y="136"/>
                    <a:pt x="589" y="69"/>
                    <a:pt x="648" y="48"/>
                  </a:cubicBezTo>
                  <a:cubicBezTo>
                    <a:pt x="707" y="27"/>
                    <a:pt x="756" y="20"/>
                    <a:pt x="808" y="24"/>
                  </a:cubicBezTo>
                  <a:cubicBezTo>
                    <a:pt x="860" y="28"/>
                    <a:pt x="912" y="47"/>
                    <a:pt x="960" y="72"/>
                  </a:cubicBezTo>
                  <a:cubicBezTo>
                    <a:pt x="1008" y="97"/>
                    <a:pt x="1049" y="155"/>
                    <a:pt x="1096" y="176"/>
                  </a:cubicBezTo>
                  <a:cubicBezTo>
                    <a:pt x="1143" y="197"/>
                    <a:pt x="1201" y="196"/>
                    <a:pt x="1240" y="200"/>
                  </a:cubicBezTo>
                  <a:cubicBezTo>
                    <a:pt x="1279" y="204"/>
                    <a:pt x="1313" y="200"/>
                    <a:pt x="1328" y="20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0559" name="Text Box 47"/>
            <p:cNvSpPr txBox="1">
              <a:spLocks noChangeArrowheads="1"/>
            </p:cNvSpPr>
            <p:nvPr/>
          </p:nvSpPr>
          <p:spPr bwMode="auto">
            <a:xfrm>
              <a:off x="4150" y="2103"/>
              <a:ext cx="4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 b="1">
                  <a:solidFill>
                    <a:schemeClr val="accent2"/>
                  </a:solidFill>
                </a:rPr>
                <a:t>ώθηση</a:t>
              </a:r>
              <a:endParaRPr lang="en-US" sz="1400"/>
            </a:p>
          </p:txBody>
        </p:sp>
      </p:grpSp>
      <p:sp>
        <p:nvSpPr>
          <p:cNvPr id="1600560" name="Text Box 48"/>
          <p:cNvSpPr txBox="1">
            <a:spLocks noChangeArrowheads="1"/>
          </p:cNvSpPr>
          <p:nvPr/>
        </p:nvSpPr>
        <p:spPr bwMode="auto">
          <a:xfrm>
            <a:off x="2549525" y="-7938"/>
            <a:ext cx="6324600" cy="822326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Μίγμα όλων των μεθόδων</a:t>
            </a:r>
            <a:r>
              <a:rPr lang="en-US">
                <a:solidFill>
                  <a:srgbClr val="990000"/>
                </a:solidFill>
              </a:rPr>
              <a:t>:</a:t>
            </a:r>
          </a:p>
          <a:p>
            <a:pPr algn="r"/>
            <a:r>
              <a:rPr lang="en-US">
                <a:solidFill>
                  <a:srgbClr val="990000"/>
                </a:solidFill>
              </a:rPr>
              <a:t> IPK </a:t>
            </a:r>
            <a:r>
              <a:rPr lang="el-GR">
                <a:solidFill>
                  <a:srgbClr val="990000"/>
                </a:solidFill>
              </a:rPr>
              <a:t>και</a:t>
            </a:r>
            <a:r>
              <a:rPr lang="en-US">
                <a:solidFill>
                  <a:srgbClr val="990000"/>
                </a:solidFill>
              </a:rPr>
              <a:t> Supermarket </a:t>
            </a:r>
            <a:r>
              <a:rPr lang="el-GR">
                <a:solidFill>
                  <a:srgbClr val="990000"/>
                </a:solidFill>
              </a:rPr>
              <a:t>εξαρτημάτων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1600561" name="Rectangle 49"/>
          <p:cNvSpPr>
            <a:spLocks noChangeArrowheads="1"/>
          </p:cNvSpPr>
          <p:nvPr/>
        </p:nvSpPr>
        <p:spPr bwMode="auto">
          <a:xfrm>
            <a:off x="6011863" y="1611313"/>
            <a:ext cx="282575" cy="2460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/>
          </a:p>
        </p:txBody>
      </p:sp>
      <p:sp>
        <p:nvSpPr>
          <p:cNvPr id="1600562" name="Rectangle 50"/>
          <p:cNvSpPr>
            <a:spLocks noChangeArrowheads="1"/>
          </p:cNvSpPr>
          <p:nvPr/>
        </p:nvSpPr>
        <p:spPr bwMode="auto">
          <a:xfrm rot="14546831">
            <a:off x="3131344" y="3844131"/>
            <a:ext cx="282575" cy="2460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/>
          </a:p>
        </p:txBody>
      </p:sp>
      <p:sp>
        <p:nvSpPr>
          <p:cNvPr id="1600563" name="Rectangle 51"/>
          <p:cNvSpPr>
            <a:spLocks noChangeArrowheads="1"/>
          </p:cNvSpPr>
          <p:nvPr/>
        </p:nvSpPr>
        <p:spPr bwMode="auto">
          <a:xfrm>
            <a:off x="6588125" y="2763838"/>
            <a:ext cx="282575" cy="2460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/>
          </a:p>
        </p:txBody>
      </p:sp>
      <p:sp>
        <p:nvSpPr>
          <p:cNvPr id="1600564" name="Rectangle 52"/>
          <p:cNvSpPr>
            <a:spLocks noChangeArrowheads="1"/>
          </p:cNvSpPr>
          <p:nvPr/>
        </p:nvSpPr>
        <p:spPr bwMode="auto">
          <a:xfrm rot="6617855">
            <a:off x="8730456" y="2782095"/>
            <a:ext cx="282575" cy="2460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/>
          </a:p>
        </p:txBody>
      </p:sp>
      <p:sp>
        <p:nvSpPr>
          <p:cNvPr id="1600565" name="Rectangle 53"/>
          <p:cNvSpPr>
            <a:spLocks noChangeArrowheads="1"/>
          </p:cNvSpPr>
          <p:nvPr/>
        </p:nvSpPr>
        <p:spPr bwMode="auto">
          <a:xfrm rot="1120015">
            <a:off x="7451725" y="1755775"/>
            <a:ext cx="282575" cy="2460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/>
          </a:p>
        </p:txBody>
      </p:sp>
      <p:sp>
        <p:nvSpPr>
          <p:cNvPr id="1600566" name="Rectangle 54"/>
          <p:cNvSpPr>
            <a:spLocks noChangeArrowheads="1"/>
          </p:cNvSpPr>
          <p:nvPr/>
        </p:nvSpPr>
        <p:spPr bwMode="auto">
          <a:xfrm>
            <a:off x="4932363" y="3987800"/>
            <a:ext cx="282575" cy="2460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/>
          </a:p>
        </p:txBody>
      </p:sp>
      <p:sp>
        <p:nvSpPr>
          <p:cNvPr id="1600567" name="Rectangle 55"/>
          <p:cNvSpPr>
            <a:spLocks noChangeArrowheads="1"/>
          </p:cNvSpPr>
          <p:nvPr/>
        </p:nvSpPr>
        <p:spPr bwMode="auto">
          <a:xfrm>
            <a:off x="7019925" y="4635500"/>
            <a:ext cx="282575" cy="2460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X</a:t>
            </a:r>
            <a:endParaRPr lang="en-US"/>
          </a:p>
        </p:txBody>
      </p:sp>
      <p:grpSp>
        <p:nvGrpSpPr>
          <p:cNvPr id="1600568" name="Group 56"/>
          <p:cNvGrpSpPr>
            <a:grpSpLocks/>
          </p:cNvGrpSpPr>
          <p:nvPr/>
        </p:nvGrpSpPr>
        <p:grpSpPr bwMode="auto">
          <a:xfrm>
            <a:off x="4643438" y="4348163"/>
            <a:ext cx="2305050" cy="874712"/>
            <a:chOff x="2925" y="2739"/>
            <a:chExt cx="1452" cy="551"/>
          </a:xfrm>
        </p:grpSpPr>
        <p:sp>
          <p:nvSpPr>
            <p:cNvPr id="1600569" name="Text Box 57"/>
            <p:cNvSpPr txBox="1">
              <a:spLocks noChangeArrowheads="1"/>
            </p:cNvSpPr>
            <p:nvPr/>
          </p:nvSpPr>
          <p:spPr bwMode="auto">
            <a:xfrm>
              <a:off x="2925" y="2875"/>
              <a:ext cx="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 b="1">
                  <a:solidFill>
                    <a:srgbClr val="FF0000"/>
                  </a:solidFill>
                </a:rPr>
                <a:t>Έλξη</a:t>
              </a:r>
              <a:endParaRPr lang="en-US" sz="1400"/>
            </a:p>
          </p:txBody>
        </p:sp>
        <p:sp>
          <p:nvSpPr>
            <p:cNvPr id="1600570" name="Freeform 58"/>
            <p:cNvSpPr>
              <a:spLocks/>
            </p:cNvSpPr>
            <p:nvPr/>
          </p:nvSpPr>
          <p:spPr bwMode="auto">
            <a:xfrm>
              <a:off x="3288" y="2739"/>
              <a:ext cx="1089" cy="551"/>
            </a:xfrm>
            <a:custGeom>
              <a:avLst/>
              <a:gdLst/>
              <a:ahLst/>
              <a:cxnLst>
                <a:cxn ang="0">
                  <a:pos x="1089" y="408"/>
                </a:cxn>
                <a:cxn ang="0">
                  <a:pos x="817" y="499"/>
                </a:cxn>
                <a:cxn ang="0">
                  <a:pos x="499" y="544"/>
                </a:cxn>
                <a:cxn ang="0">
                  <a:pos x="227" y="454"/>
                </a:cxn>
                <a:cxn ang="0">
                  <a:pos x="46" y="227"/>
                </a:cxn>
                <a:cxn ang="0">
                  <a:pos x="0" y="0"/>
                </a:cxn>
              </a:cxnLst>
              <a:rect l="0" t="0" r="r" b="b"/>
              <a:pathLst>
                <a:path w="1089" h="551">
                  <a:moveTo>
                    <a:pt x="1089" y="408"/>
                  </a:moveTo>
                  <a:cubicBezTo>
                    <a:pt x="1002" y="442"/>
                    <a:pt x="915" y="476"/>
                    <a:pt x="817" y="499"/>
                  </a:cubicBezTo>
                  <a:cubicBezTo>
                    <a:pt x="719" y="522"/>
                    <a:pt x="597" y="551"/>
                    <a:pt x="499" y="544"/>
                  </a:cubicBezTo>
                  <a:cubicBezTo>
                    <a:pt x="401" y="537"/>
                    <a:pt x="302" y="507"/>
                    <a:pt x="227" y="454"/>
                  </a:cubicBezTo>
                  <a:cubicBezTo>
                    <a:pt x="152" y="401"/>
                    <a:pt x="84" y="302"/>
                    <a:pt x="46" y="227"/>
                  </a:cubicBezTo>
                  <a:cubicBezTo>
                    <a:pt x="8" y="152"/>
                    <a:pt x="8" y="38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00571" name="Freeform 59"/>
          <p:cNvSpPr>
            <a:spLocks/>
          </p:cNvSpPr>
          <p:nvPr/>
        </p:nvSpPr>
        <p:spPr bwMode="auto">
          <a:xfrm>
            <a:off x="3348038" y="4203700"/>
            <a:ext cx="1584325" cy="431800"/>
          </a:xfrm>
          <a:custGeom>
            <a:avLst/>
            <a:gdLst/>
            <a:ahLst/>
            <a:cxnLst>
              <a:cxn ang="0">
                <a:pos x="998" y="91"/>
              </a:cxn>
              <a:cxn ang="0">
                <a:pos x="771" y="227"/>
              </a:cxn>
              <a:cxn ang="0">
                <a:pos x="544" y="272"/>
              </a:cxn>
              <a:cxn ang="0">
                <a:pos x="227" y="227"/>
              </a:cxn>
              <a:cxn ang="0">
                <a:pos x="0" y="0"/>
              </a:cxn>
            </a:cxnLst>
            <a:rect l="0" t="0" r="r" b="b"/>
            <a:pathLst>
              <a:path w="998" h="272">
                <a:moveTo>
                  <a:pt x="998" y="91"/>
                </a:moveTo>
                <a:cubicBezTo>
                  <a:pt x="922" y="144"/>
                  <a:pt x="847" y="197"/>
                  <a:pt x="771" y="227"/>
                </a:cubicBezTo>
                <a:cubicBezTo>
                  <a:pt x="695" y="257"/>
                  <a:pt x="635" y="272"/>
                  <a:pt x="544" y="272"/>
                </a:cubicBezTo>
                <a:cubicBezTo>
                  <a:pt x="453" y="272"/>
                  <a:pt x="318" y="272"/>
                  <a:pt x="227" y="227"/>
                </a:cubicBezTo>
                <a:cubicBezTo>
                  <a:pt x="136" y="182"/>
                  <a:pt x="68" y="91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1600572" name="Group 60"/>
          <p:cNvGrpSpPr>
            <a:grpSpLocks/>
          </p:cNvGrpSpPr>
          <p:nvPr/>
        </p:nvGrpSpPr>
        <p:grpSpPr bwMode="auto">
          <a:xfrm>
            <a:off x="6877050" y="4995863"/>
            <a:ext cx="1655763" cy="377825"/>
            <a:chOff x="4332" y="3147"/>
            <a:chExt cx="1043" cy="238"/>
          </a:xfrm>
        </p:grpSpPr>
        <p:sp>
          <p:nvSpPr>
            <p:cNvPr id="1600573" name="Freeform 61"/>
            <p:cNvSpPr>
              <a:spLocks/>
            </p:cNvSpPr>
            <p:nvPr/>
          </p:nvSpPr>
          <p:spPr bwMode="auto">
            <a:xfrm>
              <a:off x="4604" y="3147"/>
              <a:ext cx="771" cy="136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453" y="136"/>
                </a:cxn>
                <a:cxn ang="0">
                  <a:pos x="0" y="0"/>
                </a:cxn>
              </a:cxnLst>
              <a:rect l="0" t="0" r="r" b="b"/>
              <a:pathLst>
                <a:path w="771" h="136">
                  <a:moveTo>
                    <a:pt x="771" y="0"/>
                  </a:moveTo>
                  <a:cubicBezTo>
                    <a:pt x="676" y="68"/>
                    <a:pt x="581" y="136"/>
                    <a:pt x="453" y="136"/>
                  </a:cubicBezTo>
                  <a:cubicBezTo>
                    <a:pt x="325" y="136"/>
                    <a:pt x="75" y="23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00574" name="Text Box 62"/>
            <p:cNvSpPr txBox="1">
              <a:spLocks noChangeArrowheads="1"/>
            </p:cNvSpPr>
            <p:nvPr/>
          </p:nvSpPr>
          <p:spPr bwMode="auto">
            <a:xfrm>
              <a:off x="4332" y="3193"/>
              <a:ext cx="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 b="1">
                  <a:solidFill>
                    <a:srgbClr val="FF0000"/>
                  </a:solidFill>
                </a:rPr>
                <a:t>Έλξη</a:t>
              </a:r>
              <a:endParaRPr lang="en-US" sz="1400"/>
            </a:p>
          </p:txBody>
        </p:sp>
      </p:grpSp>
      <p:sp>
        <p:nvSpPr>
          <p:cNvPr id="1600575" name="Text Box 63"/>
          <p:cNvSpPr txBox="1">
            <a:spLocks noChangeArrowheads="1"/>
          </p:cNvSpPr>
          <p:nvPr/>
        </p:nvSpPr>
        <p:spPr bwMode="auto">
          <a:xfrm>
            <a:off x="2073275" y="5373688"/>
            <a:ext cx="6950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1200 </a:t>
            </a:r>
            <a:r>
              <a:rPr lang="el-GR" dirty="0"/>
              <a:t>εργαζόμενοι</a:t>
            </a:r>
            <a:r>
              <a:rPr lang="en-US" dirty="0"/>
              <a:t>, 3,5 </a:t>
            </a:r>
            <a:r>
              <a:rPr lang="el-GR" dirty="0"/>
              <a:t>εκατομμύρια </a:t>
            </a:r>
            <a:r>
              <a:rPr lang="el-GR" dirty="0" smtClean="0"/>
              <a:t>κομμάτια/έτος</a:t>
            </a:r>
            <a:endParaRPr lang="en-US" dirty="0"/>
          </a:p>
          <a:p>
            <a:r>
              <a:rPr lang="en-US" dirty="0"/>
              <a:t>ITO &gt; 17 </a:t>
            </a:r>
          </a:p>
        </p:txBody>
      </p:sp>
      <p:sp>
        <p:nvSpPr>
          <p:cNvPr id="1600576" name="Freeform 64"/>
          <p:cNvSpPr>
            <a:spLocks/>
          </p:cNvSpPr>
          <p:nvPr/>
        </p:nvSpPr>
        <p:spPr bwMode="auto">
          <a:xfrm rot="5636532">
            <a:off x="2570163" y="3414713"/>
            <a:ext cx="620712" cy="506412"/>
          </a:xfrm>
          <a:custGeom>
            <a:avLst/>
            <a:gdLst/>
            <a:ahLst/>
            <a:cxnLst>
              <a:cxn ang="0">
                <a:pos x="998" y="91"/>
              </a:cxn>
              <a:cxn ang="0">
                <a:pos x="771" y="227"/>
              </a:cxn>
              <a:cxn ang="0">
                <a:pos x="544" y="272"/>
              </a:cxn>
              <a:cxn ang="0">
                <a:pos x="227" y="227"/>
              </a:cxn>
              <a:cxn ang="0">
                <a:pos x="0" y="0"/>
              </a:cxn>
            </a:cxnLst>
            <a:rect l="0" t="0" r="r" b="b"/>
            <a:pathLst>
              <a:path w="998" h="272">
                <a:moveTo>
                  <a:pt x="998" y="91"/>
                </a:moveTo>
                <a:cubicBezTo>
                  <a:pt x="922" y="144"/>
                  <a:pt x="847" y="197"/>
                  <a:pt x="771" y="227"/>
                </a:cubicBezTo>
                <a:cubicBezTo>
                  <a:pt x="695" y="257"/>
                  <a:pt x="635" y="272"/>
                  <a:pt x="544" y="272"/>
                </a:cubicBezTo>
                <a:cubicBezTo>
                  <a:pt x="453" y="272"/>
                  <a:pt x="318" y="272"/>
                  <a:pt x="227" y="227"/>
                </a:cubicBezTo>
                <a:cubicBezTo>
                  <a:pt x="136" y="182"/>
                  <a:pt x="68" y="91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00577" name="Text Box 6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0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0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0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60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0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60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0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0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0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0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0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0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42" grpId="0"/>
      <p:bldP spid="1600543" grpId="0" animBg="1"/>
      <p:bldP spid="1600571" grpId="0" animBg="1"/>
      <p:bldP spid="1600575" grpId="0"/>
      <p:bldP spid="160057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9450" y="166688"/>
            <a:ext cx="69342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Παραγωγή ικανοποίησης της ημερήσιας ζήτησης  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02563" name="Text Box 3"/>
          <p:cNvSpPr txBox="1">
            <a:spLocks noChangeArrowheads="1"/>
          </p:cNvSpPr>
          <p:nvPr/>
        </p:nvSpPr>
        <p:spPr bwMode="auto">
          <a:xfrm>
            <a:off x="1770063" y="1274763"/>
            <a:ext cx="6848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/>
              <a:t>Dc</a:t>
            </a:r>
            <a:r>
              <a:rPr lang="en-US" sz="2000"/>
              <a:t> = 100%, </a:t>
            </a:r>
            <a:r>
              <a:rPr lang="el-GR" sz="2000"/>
              <a:t>πόσους Πόρους χρειαζόμαστε;</a:t>
            </a:r>
            <a:endParaRPr lang="en-US" sz="2000"/>
          </a:p>
          <a:p>
            <a:endParaRPr lang="en-US" sz="2000"/>
          </a:p>
          <a:p>
            <a:r>
              <a:rPr lang="el-GR" sz="2000"/>
              <a:t>Πραγματική Ζήτηση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 100%, </a:t>
            </a:r>
            <a:r>
              <a:rPr lang="el-GR" sz="2000">
                <a:sym typeface="Symbol" pitchFamily="18" charset="2"/>
              </a:rPr>
              <a:t>πόσους χρειαζόμαστε λοιπόν;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1602564" name="Text Box 4"/>
          <p:cNvSpPr txBox="1">
            <a:spLocks noChangeArrowheads="1"/>
          </p:cNvSpPr>
          <p:nvPr/>
        </p:nvSpPr>
        <p:spPr bwMode="auto">
          <a:xfrm>
            <a:off x="1928813" y="2779713"/>
            <a:ext cx="218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/>
              <a:t>Αριθμός Πόρων</a:t>
            </a:r>
            <a:r>
              <a:rPr lang="en-US" sz="2000"/>
              <a:t> =</a:t>
            </a:r>
          </a:p>
        </p:txBody>
      </p:sp>
      <p:sp>
        <p:nvSpPr>
          <p:cNvPr id="1602565" name="Text Box 5"/>
          <p:cNvSpPr txBox="1">
            <a:spLocks noChangeArrowheads="1"/>
          </p:cNvSpPr>
          <p:nvPr/>
        </p:nvSpPr>
        <p:spPr bwMode="auto">
          <a:xfrm>
            <a:off x="4014788" y="2678113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u="sng"/>
              <a:t>Ημερήσια Ζήτηση</a:t>
            </a:r>
            <a:r>
              <a:rPr lang="en-US" sz="2000" u="sng"/>
              <a:t> x </a:t>
            </a:r>
            <a:r>
              <a:rPr lang="el-GR" sz="2000" u="sng"/>
              <a:t>Περιεχόμενο Εργασίας</a:t>
            </a:r>
            <a:endParaRPr lang="en-US" sz="2000"/>
          </a:p>
          <a:p>
            <a:pPr algn="ctr"/>
            <a:r>
              <a:rPr lang="en-US" sz="2000"/>
              <a:t>H(S)</a:t>
            </a:r>
          </a:p>
        </p:txBody>
      </p:sp>
      <p:sp>
        <p:nvSpPr>
          <p:cNvPr id="1602566" name="AutoShape 6"/>
          <p:cNvSpPr>
            <a:spLocks noChangeArrowheads="1"/>
          </p:cNvSpPr>
          <p:nvPr/>
        </p:nvSpPr>
        <p:spPr bwMode="auto">
          <a:xfrm>
            <a:off x="1978025" y="4841875"/>
            <a:ext cx="6553200" cy="628650"/>
          </a:xfrm>
          <a:prstGeom prst="rightArrow">
            <a:avLst>
              <a:gd name="adj1" fmla="val 72981"/>
              <a:gd name="adj2" fmla="val 269389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 b="1"/>
              <a:t>Ροή Γραμμής</a:t>
            </a:r>
            <a:endParaRPr lang="en-US" sz="2000" b="1"/>
          </a:p>
        </p:txBody>
      </p:sp>
      <p:sp>
        <p:nvSpPr>
          <p:cNvPr id="1602567" name="AutoShape 7"/>
          <p:cNvSpPr>
            <a:spLocks noChangeArrowheads="1"/>
          </p:cNvSpPr>
          <p:nvPr/>
        </p:nvSpPr>
        <p:spPr bwMode="auto">
          <a:xfrm rot="-3154596">
            <a:off x="3561556" y="5547519"/>
            <a:ext cx="1101725" cy="642938"/>
          </a:xfrm>
          <a:prstGeom prst="rightArrow">
            <a:avLst>
              <a:gd name="adj1" fmla="val 72222"/>
              <a:gd name="adj2" fmla="val 43871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de-DE" sz="2000" b="1"/>
          </a:p>
        </p:txBody>
      </p:sp>
      <p:sp>
        <p:nvSpPr>
          <p:cNvPr id="1602568" name="AutoShape 8"/>
          <p:cNvSpPr>
            <a:spLocks noChangeArrowheads="1"/>
          </p:cNvSpPr>
          <p:nvPr/>
        </p:nvSpPr>
        <p:spPr bwMode="auto">
          <a:xfrm rot="10800000">
            <a:off x="5470525" y="5445125"/>
            <a:ext cx="1152525" cy="57785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de-DE" sz="2000" b="1"/>
          </a:p>
        </p:txBody>
      </p:sp>
      <p:sp>
        <p:nvSpPr>
          <p:cNvPr id="1602569" name="AutoShape 9"/>
          <p:cNvSpPr>
            <a:spLocks noChangeArrowheads="1"/>
          </p:cNvSpPr>
          <p:nvPr/>
        </p:nvSpPr>
        <p:spPr bwMode="auto">
          <a:xfrm rot="3613122">
            <a:off x="4416425" y="4021138"/>
            <a:ext cx="1344613" cy="642937"/>
          </a:xfrm>
          <a:prstGeom prst="rightArrow">
            <a:avLst>
              <a:gd name="adj1" fmla="val 72222"/>
              <a:gd name="adj2" fmla="val 53543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de-DE" sz="2000" b="1"/>
          </a:p>
        </p:txBody>
      </p:sp>
      <p:sp>
        <p:nvSpPr>
          <p:cNvPr id="1602570" name="AutoShape 10"/>
          <p:cNvSpPr>
            <a:spLocks noChangeArrowheads="1"/>
          </p:cNvSpPr>
          <p:nvPr/>
        </p:nvSpPr>
        <p:spPr bwMode="auto">
          <a:xfrm rot="21609320">
            <a:off x="2679700" y="4179888"/>
            <a:ext cx="2101850" cy="282575"/>
          </a:xfrm>
          <a:prstGeom prst="rightArrow">
            <a:avLst>
              <a:gd name="adj1" fmla="val 72222"/>
              <a:gd name="adj2" fmla="val 190432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000" b="1"/>
          </a:p>
        </p:txBody>
      </p:sp>
      <p:sp>
        <p:nvSpPr>
          <p:cNvPr id="1602571" name="AutoShape 11"/>
          <p:cNvSpPr>
            <a:spLocks noChangeArrowheads="1"/>
          </p:cNvSpPr>
          <p:nvPr/>
        </p:nvSpPr>
        <p:spPr bwMode="auto">
          <a:xfrm rot="3982291" flipH="1">
            <a:off x="5507038" y="3813175"/>
            <a:ext cx="412750" cy="7366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72" name="Line 12"/>
          <p:cNvSpPr>
            <a:spLocks noChangeShapeType="1"/>
          </p:cNvSpPr>
          <p:nvPr/>
        </p:nvSpPr>
        <p:spPr bwMode="auto">
          <a:xfrm>
            <a:off x="2692400" y="4835525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73" name="Line 13"/>
          <p:cNvSpPr>
            <a:spLocks noChangeShapeType="1"/>
          </p:cNvSpPr>
          <p:nvPr/>
        </p:nvSpPr>
        <p:spPr bwMode="auto">
          <a:xfrm>
            <a:off x="5091113" y="484663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74" name="Line 14"/>
          <p:cNvSpPr>
            <a:spLocks noChangeShapeType="1"/>
          </p:cNvSpPr>
          <p:nvPr/>
        </p:nvSpPr>
        <p:spPr bwMode="auto">
          <a:xfrm>
            <a:off x="5932488" y="4835525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75" name="Line 15"/>
          <p:cNvSpPr>
            <a:spLocks noChangeShapeType="1"/>
          </p:cNvSpPr>
          <p:nvPr/>
        </p:nvSpPr>
        <p:spPr bwMode="auto">
          <a:xfrm>
            <a:off x="6780213" y="4841875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76" name="Line 16"/>
          <p:cNvSpPr>
            <a:spLocks noChangeShapeType="1"/>
          </p:cNvSpPr>
          <p:nvPr/>
        </p:nvSpPr>
        <p:spPr bwMode="auto">
          <a:xfrm>
            <a:off x="3446463" y="4835525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77" name="Line 17"/>
          <p:cNvSpPr>
            <a:spLocks noChangeShapeType="1"/>
          </p:cNvSpPr>
          <p:nvPr/>
        </p:nvSpPr>
        <p:spPr bwMode="auto">
          <a:xfrm>
            <a:off x="4254500" y="4821238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78" name="Line 18"/>
          <p:cNvSpPr>
            <a:spLocks noChangeShapeType="1"/>
          </p:cNvSpPr>
          <p:nvPr/>
        </p:nvSpPr>
        <p:spPr bwMode="auto">
          <a:xfrm>
            <a:off x="3036888" y="415925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79" name="Line 19"/>
          <p:cNvSpPr>
            <a:spLocks noChangeShapeType="1"/>
          </p:cNvSpPr>
          <p:nvPr/>
        </p:nvSpPr>
        <p:spPr bwMode="auto">
          <a:xfrm>
            <a:off x="2679700" y="415925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0" name="Line 20"/>
          <p:cNvSpPr>
            <a:spLocks noChangeShapeType="1"/>
          </p:cNvSpPr>
          <p:nvPr/>
        </p:nvSpPr>
        <p:spPr bwMode="auto">
          <a:xfrm>
            <a:off x="3446463" y="415925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1" name="Line 21"/>
          <p:cNvSpPr>
            <a:spLocks noChangeShapeType="1"/>
          </p:cNvSpPr>
          <p:nvPr/>
        </p:nvSpPr>
        <p:spPr bwMode="auto">
          <a:xfrm>
            <a:off x="3862388" y="415925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2" name="Line 22"/>
          <p:cNvSpPr>
            <a:spLocks noChangeShapeType="1"/>
          </p:cNvSpPr>
          <p:nvPr/>
        </p:nvSpPr>
        <p:spPr bwMode="auto">
          <a:xfrm>
            <a:off x="4230688" y="4152900"/>
            <a:ext cx="0" cy="3286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3" name="Line 23"/>
          <p:cNvSpPr>
            <a:spLocks noChangeShapeType="1"/>
          </p:cNvSpPr>
          <p:nvPr/>
        </p:nvSpPr>
        <p:spPr bwMode="auto">
          <a:xfrm rot="18421435" flipV="1">
            <a:off x="4328319" y="5310982"/>
            <a:ext cx="7937" cy="7683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4" name="Line 24"/>
          <p:cNvSpPr>
            <a:spLocks noChangeShapeType="1"/>
          </p:cNvSpPr>
          <p:nvPr/>
        </p:nvSpPr>
        <p:spPr bwMode="auto">
          <a:xfrm rot="18421435" flipV="1">
            <a:off x="4090988" y="5502275"/>
            <a:ext cx="635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5" name="Line 25"/>
          <p:cNvSpPr>
            <a:spLocks noChangeShapeType="1"/>
          </p:cNvSpPr>
          <p:nvPr/>
        </p:nvSpPr>
        <p:spPr bwMode="auto">
          <a:xfrm rot="18421435" flipV="1">
            <a:off x="3790951" y="5700712"/>
            <a:ext cx="635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6" name="Line 26"/>
          <p:cNvSpPr>
            <a:spLocks noChangeShapeType="1"/>
          </p:cNvSpPr>
          <p:nvPr/>
        </p:nvSpPr>
        <p:spPr bwMode="auto">
          <a:xfrm flipV="1">
            <a:off x="4359275" y="3819525"/>
            <a:ext cx="742950" cy="231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7" name="Line 27"/>
          <p:cNvSpPr>
            <a:spLocks noChangeShapeType="1"/>
          </p:cNvSpPr>
          <p:nvPr/>
        </p:nvSpPr>
        <p:spPr bwMode="auto">
          <a:xfrm flipV="1">
            <a:off x="4565650" y="4025900"/>
            <a:ext cx="736600" cy="231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8" name="Line 28"/>
          <p:cNvSpPr>
            <a:spLocks noChangeShapeType="1"/>
          </p:cNvSpPr>
          <p:nvPr/>
        </p:nvSpPr>
        <p:spPr bwMode="auto">
          <a:xfrm flipV="1">
            <a:off x="4767263" y="4257675"/>
            <a:ext cx="736600" cy="231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89" name="Line 29"/>
          <p:cNvSpPr>
            <a:spLocks noChangeShapeType="1"/>
          </p:cNvSpPr>
          <p:nvPr/>
        </p:nvSpPr>
        <p:spPr bwMode="auto">
          <a:xfrm flipV="1">
            <a:off x="5005388" y="4470400"/>
            <a:ext cx="738187" cy="231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0" name="Line 30"/>
          <p:cNvSpPr>
            <a:spLocks noChangeShapeType="1"/>
          </p:cNvSpPr>
          <p:nvPr/>
        </p:nvSpPr>
        <p:spPr bwMode="auto">
          <a:xfrm>
            <a:off x="5602288" y="4249738"/>
            <a:ext cx="190500" cy="212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1" name="Line 31"/>
          <p:cNvSpPr>
            <a:spLocks noChangeShapeType="1"/>
          </p:cNvSpPr>
          <p:nvPr/>
        </p:nvSpPr>
        <p:spPr bwMode="auto">
          <a:xfrm rot="-901440">
            <a:off x="5838825" y="4198938"/>
            <a:ext cx="190500" cy="212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2" name="Line 32"/>
          <p:cNvSpPr>
            <a:spLocks noChangeShapeType="1"/>
          </p:cNvSpPr>
          <p:nvPr/>
        </p:nvSpPr>
        <p:spPr bwMode="auto">
          <a:xfrm rot="-4791428">
            <a:off x="5951538" y="3948113"/>
            <a:ext cx="10795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3" name="Line 33"/>
          <p:cNvSpPr>
            <a:spLocks noChangeShapeType="1"/>
          </p:cNvSpPr>
          <p:nvPr/>
        </p:nvSpPr>
        <p:spPr bwMode="auto">
          <a:xfrm rot="528012">
            <a:off x="5688013" y="3952875"/>
            <a:ext cx="187325" cy="212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4" name="Line 34"/>
          <p:cNvSpPr>
            <a:spLocks noChangeShapeType="1"/>
          </p:cNvSpPr>
          <p:nvPr/>
        </p:nvSpPr>
        <p:spPr bwMode="auto">
          <a:xfrm>
            <a:off x="6172200" y="55451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5" name="Line 35"/>
          <p:cNvSpPr>
            <a:spLocks noChangeShapeType="1"/>
          </p:cNvSpPr>
          <p:nvPr/>
        </p:nvSpPr>
        <p:spPr bwMode="auto">
          <a:xfrm>
            <a:off x="6210300" y="5702300"/>
            <a:ext cx="5699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6" name="Line 36"/>
          <p:cNvSpPr>
            <a:spLocks noChangeShapeType="1"/>
          </p:cNvSpPr>
          <p:nvPr/>
        </p:nvSpPr>
        <p:spPr bwMode="auto">
          <a:xfrm rot="2716935">
            <a:off x="6227763" y="5862638"/>
            <a:ext cx="320675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7" name="Line 37"/>
          <p:cNvSpPr>
            <a:spLocks noChangeShapeType="1"/>
          </p:cNvSpPr>
          <p:nvPr/>
        </p:nvSpPr>
        <p:spPr bwMode="auto">
          <a:xfrm rot="5806774">
            <a:off x="5988844" y="5915819"/>
            <a:ext cx="3190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8" name="Line 38"/>
          <p:cNvSpPr>
            <a:spLocks noChangeShapeType="1"/>
          </p:cNvSpPr>
          <p:nvPr/>
        </p:nvSpPr>
        <p:spPr bwMode="auto">
          <a:xfrm rot="19607710">
            <a:off x="5602288" y="5864225"/>
            <a:ext cx="569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599" name="AutoShape 39"/>
          <p:cNvSpPr>
            <a:spLocks noChangeArrowheads="1"/>
          </p:cNvSpPr>
          <p:nvPr/>
        </p:nvSpPr>
        <p:spPr bwMode="auto">
          <a:xfrm rot="5433521">
            <a:off x="6062662" y="5408613"/>
            <a:ext cx="142875" cy="266700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0" name="AutoShape 40"/>
          <p:cNvSpPr>
            <a:spLocks noChangeArrowheads="1"/>
          </p:cNvSpPr>
          <p:nvPr/>
        </p:nvSpPr>
        <p:spPr bwMode="auto">
          <a:xfrm rot="5433521">
            <a:off x="5420519" y="5409406"/>
            <a:ext cx="142875" cy="265113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1" name="AutoShape 41"/>
          <p:cNvSpPr>
            <a:spLocks noChangeArrowheads="1"/>
          </p:cNvSpPr>
          <p:nvPr/>
        </p:nvSpPr>
        <p:spPr bwMode="auto">
          <a:xfrm rot="5433521">
            <a:off x="4812506" y="5409407"/>
            <a:ext cx="142875" cy="265112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2" name="AutoShape 42"/>
          <p:cNvSpPr>
            <a:spLocks noChangeArrowheads="1"/>
          </p:cNvSpPr>
          <p:nvPr/>
        </p:nvSpPr>
        <p:spPr bwMode="auto">
          <a:xfrm rot="5433521">
            <a:off x="3763963" y="5414963"/>
            <a:ext cx="141287" cy="26828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3" name="AutoShape 43"/>
          <p:cNvSpPr>
            <a:spLocks noChangeArrowheads="1"/>
          </p:cNvSpPr>
          <p:nvPr/>
        </p:nvSpPr>
        <p:spPr bwMode="auto">
          <a:xfrm rot="5433521">
            <a:off x="3022600" y="5416551"/>
            <a:ext cx="141287" cy="265112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4" name="AutoShape 44"/>
          <p:cNvSpPr>
            <a:spLocks noChangeArrowheads="1"/>
          </p:cNvSpPr>
          <p:nvPr/>
        </p:nvSpPr>
        <p:spPr bwMode="auto">
          <a:xfrm rot="5433521">
            <a:off x="2235994" y="5409406"/>
            <a:ext cx="142875" cy="265113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5" name="AutoShape 45"/>
          <p:cNvSpPr>
            <a:spLocks noChangeArrowheads="1"/>
          </p:cNvSpPr>
          <p:nvPr/>
        </p:nvSpPr>
        <p:spPr bwMode="auto">
          <a:xfrm rot="5433521">
            <a:off x="2805907" y="4447381"/>
            <a:ext cx="109538" cy="206375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6" name="AutoShape 46"/>
          <p:cNvSpPr>
            <a:spLocks noChangeArrowheads="1"/>
          </p:cNvSpPr>
          <p:nvPr/>
        </p:nvSpPr>
        <p:spPr bwMode="auto">
          <a:xfrm rot="5433521">
            <a:off x="3590925" y="4433888"/>
            <a:ext cx="109537" cy="204788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7" name="AutoShape 47"/>
          <p:cNvSpPr>
            <a:spLocks noChangeArrowheads="1"/>
          </p:cNvSpPr>
          <p:nvPr/>
        </p:nvSpPr>
        <p:spPr bwMode="auto">
          <a:xfrm rot="23385269">
            <a:off x="4216400" y="6072188"/>
            <a:ext cx="196850" cy="114300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8" name="AutoShape 48"/>
          <p:cNvSpPr>
            <a:spLocks noChangeArrowheads="1"/>
          </p:cNvSpPr>
          <p:nvPr/>
        </p:nvSpPr>
        <p:spPr bwMode="auto">
          <a:xfrm rot="5433521">
            <a:off x="4817270" y="4539456"/>
            <a:ext cx="112712" cy="206375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09" name="AutoShape 49"/>
          <p:cNvSpPr>
            <a:spLocks noChangeArrowheads="1"/>
          </p:cNvSpPr>
          <p:nvPr/>
        </p:nvSpPr>
        <p:spPr bwMode="auto">
          <a:xfrm rot="19924653">
            <a:off x="5205413" y="3856038"/>
            <a:ext cx="196850" cy="114300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2610" name="AutoShape 50"/>
          <p:cNvSpPr>
            <a:spLocks noChangeArrowheads="1"/>
          </p:cNvSpPr>
          <p:nvPr/>
        </p:nvSpPr>
        <p:spPr bwMode="auto">
          <a:xfrm rot="3757643">
            <a:off x="5877718" y="4383882"/>
            <a:ext cx="112713" cy="209550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02611" name="Group 51"/>
          <p:cNvGrpSpPr>
            <a:grpSpLocks/>
          </p:cNvGrpSpPr>
          <p:nvPr/>
        </p:nvGrpSpPr>
        <p:grpSpPr bwMode="auto">
          <a:xfrm>
            <a:off x="2703513" y="5246688"/>
            <a:ext cx="261937" cy="139700"/>
            <a:chOff x="918" y="3306"/>
            <a:chExt cx="342" cy="336"/>
          </a:xfrm>
        </p:grpSpPr>
        <p:sp>
          <p:nvSpPr>
            <p:cNvPr id="1602612" name="Rectangle 52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13" name="Line 53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14" name="Line 54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15" name="Group 55"/>
          <p:cNvGrpSpPr>
            <a:grpSpLocks/>
          </p:cNvGrpSpPr>
          <p:nvPr/>
        </p:nvGrpSpPr>
        <p:grpSpPr bwMode="auto">
          <a:xfrm>
            <a:off x="5410200" y="4927600"/>
            <a:ext cx="263525" cy="138113"/>
            <a:chOff x="918" y="3306"/>
            <a:chExt cx="342" cy="336"/>
          </a:xfrm>
        </p:grpSpPr>
        <p:sp>
          <p:nvSpPr>
            <p:cNvPr id="1602616" name="Rectangle 56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17" name="Line 57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18" name="Line 58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19" name="Group 59"/>
          <p:cNvGrpSpPr>
            <a:grpSpLocks/>
          </p:cNvGrpSpPr>
          <p:nvPr/>
        </p:nvGrpSpPr>
        <p:grpSpPr bwMode="auto">
          <a:xfrm>
            <a:off x="5673725" y="4927600"/>
            <a:ext cx="258763" cy="138113"/>
            <a:chOff x="918" y="3306"/>
            <a:chExt cx="342" cy="336"/>
          </a:xfrm>
        </p:grpSpPr>
        <p:sp>
          <p:nvSpPr>
            <p:cNvPr id="1602620" name="Rectangle 60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21" name="Line 61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22" name="Line 62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23" name="Group 63"/>
          <p:cNvGrpSpPr>
            <a:grpSpLocks/>
          </p:cNvGrpSpPr>
          <p:nvPr/>
        </p:nvGrpSpPr>
        <p:grpSpPr bwMode="auto">
          <a:xfrm>
            <a:off x="3457575" y="5246688"/>
            <a:ext cx="258763" cy="139700"/>
            <a:chOff x="918" y="3306"/>
            <a:chExt cx="342" cy="336"/>
          </a:xfrm>
        </p:grpSpPr>
        <p:sp>
          <p:nvSpPr>
            <p:cNvPr id="1602624" name="Rectangle 64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25" name="Line 65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26" name="Line 66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27" name="Group 67"/>
          <p:cNvGrpSpPr>
            <a:grpSpLocks/>
          </p:cNvGrpSpPr>
          <p:nvPr/>
        </p:nvGrpSpPr>
        <p:grpSpPr bwMode="auto">
          <a:xfrm>
            <a:off x="4265613" y="5246688"/>
            <a:ext cx="261937" cy="139700"/>
            <a:chOff x="918" y="3306"/>
            <a:chExt cx="342" cy="336"/>
          </a:xfrm>
        </p:grpSpPr>
        <p:sp>
          <p:nvSpPr>
            <p:cNvPr id="1602628" name="Rectangle 68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29" name="Line 69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30" name="Line 70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31" name="Group 71"/>
          <p:cNvGrpSpPr>
            <a:grpSpLocks/>
          </p:cNvGrpSpPr>
          <p:nvPr/>
        </p:nvGrpSpPr>
        <p:grpSpPr bwMode="auto">
          <a:xfrm>
            <a:off x="5102225" y="5246688"/>
            <a:ext cx="261938" cy="139700"/>
            <a:chOff x="918" y="3306"/>
            <a:chExt cx="342" cy="336"/>
          </a:xfrm>
        </p:grpSpPr>
        <p:sp>
          <p:nvSpPr>
            <p:cNvPr id="1602632" name="Rectangle 72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33" name="Line 73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34" name="Line 74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35" name="Group 75"/>
          <p:cNvGrpSpPr>
            <a:grpSpLocks/>
          </p:cNvGrpSpPr>
          <p:nvPr/>
        </p:nvGrpSpPr>
        <p:grpSpPr bwMode="auto">
          <a:xfrm>
            <a:off x="5932488" y="5246688"/>
            <a:ext cx="263525" cy="139700"/>
            <a:chOff x="918" y="3306"/>
            <a:chExt cx="342" cy="336"/>
          </a:xfrm>
        </p:grpSpPr>
        <p:sp>
          <p:nvSpPr>
            <p:cNvPr id="1602636" name="Rectangle 76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37" name="Line 77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38" name="Line 78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39" name="Group 79"/>
          <p:cNvGrpSpPr>
            <a:grpSpLocks/>
          </p:cNvGrpSpPr>
          <p:nvPr/>
        </p:nvGrpSpPr>
        <p:grpSpPr bwMode="auto">
          <a:xfrm>
            <a:off x="6303963" y="5610225"/>
            <a:ext cx="192087" cy="87313"/>
            <a:chOff x="918" y="3306"/>
            <a:chExt cx="342" cy="336"/>
          </a:xfrm>
        </p:grpSpPr>
        <p:sp>
          <p:nvSpPr>
            <p:cNvPr id="1602640" name="Rectangle 80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41" name="Line 81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42" name="Line 82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43" name="Group 83"/>
          <p:cNvGrpSpPr>
            <a:grpSpLocks/>
          </p:cNvGrpSpPr>
          <p:nvPr/>
        </p:nvGrpSpPr>
        <p:grpSpPr bwMode="auto">
          <a:xfrm rot="19655446">
            <a:off x="4838700" y="4303713"/>
            <a:ext cx="192088" cy="87312"/>
            <a:chOff x="918" y="3306"/>
            <a:chExt cx="342" cy="336"/>
          </a:xfrm>
        </p:grpSpPr>
        <p:sp>
          <p:nvSpPr>
            <p:cNvPr id="1602644" name="Rectangle 84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45" name="Line 85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46" name="Line 86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47" name="Group 87"/>
          <p:cNvGrpSpPr>
            <a:grpSpLocks/>
          </p:cNvGrpSpPr>
          <p:nvPr/>
        </p:nvGrpSpPr>
        <p:grpSpPr bwMode="auto">
          <a:xfrm>
            <a:off x="3886200" y="4337050"/>
            <a:ext cx="190500" cy="85725"/>
            <a:chOff x="918" y="3306"/>
            <a:chExt cx="342" cy="336"/>
          </a:xfrm>
        </p:grpSpPr>
        <p:sp>
          <p:nvSpPr>
            <p:cNvPr id="1602648" name="Rectangle 88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49" name="Line 89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50" name="Line 90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51" name="Group 91"/>
          <p:cNvGrpSpPr>
            <a:grpSpLocks/>
          </p:cNvGrpSpPr>
          <p:nvPr/>
        </p:nvGrpSpPr>
        <p:grpSpPr bwMode="auto">
          <a:xfrm>
            <a:off x="3049588" y="4337050"/>
            <a:ext cx="190500" cy="85725"/>
            <a:chOff x="918" y="3306"/>
            <a:chExt cx="342" cy="336"/>
          </a:xfrm>
        </p:grpSpPr>
        <p:sp>
          <p:nvSpPr>
            <p:cNvPr id="1602652" name="Rectangle 92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53" name="Line 93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54" name="Line 94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55" name="Group 95"/>
          <p:cNvGrpSpPr>
            <a:grpSpLocks/>
          </p:cNvGrpSpPr>
          <p:nvPr/>
        </p:nvGrpSpPr>
        <p:grpSpPr bwMode="auto">
          <a:xfrm rot="-3065479">
            <a:off x="3974306" y="6041232"/>
            <a:ext cx="104775" cy="157162"/>
            <a:chOff x="918" y="3306"/>
            <a:chExt cx="342" cy="336"/>
          </a:xfrm>
        </p:grpSpPr>
        <p:sp>
          <p:nvSpPr>
            <p:cNvPr id="1602656" name="Rectangle 96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57" name="Line 97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58" name="Line 98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59" name="Group 99"/>
          <p:cNvGrpSpPr>
            <a:grpSpLocks/>
          </p:cNvGrpSpPr>
          <p:nvPr/>
        </p:nvGrpSpPr>
        <p:grpSpPr bwMode="auto">
          <a:xfrm rot="-24997137">
            <a:off x="4210844" y="5809456"/>
            <a:ext cx="107950" cy="153988"/>
            <a:chOff x="918" y="3306"/>
            <a:chExt cx="342" cy="336"/>
          </a:xfrm>
        </p:grpSpPr>
        <p:sp>
          <p:nvSpPr>
            <p:cNvPr id="1602660" name="Rectangle 100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61" name="Line 101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62" name="Line 102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02663" name="Group 103"/>
          <p:cNvGrpSpPr>
            <a:grpSpLocks/>
          </p:cNvGrpSpPr>
          <p:nvPr/>
        </p:nvGrpSpPr>
        <p:grpSpPr bwMode="auto">
          <a:xfrm>
            <a:off x="2435225" y="4057650"/>
            <a:ext cx="3657600" cy="1778000"/>
            <a:chOff x="1824" y="2640"/>
            <a:chExt cx="2304" cy="1120"/>
          </a:xfrm>
        </p:grpSpPr>
        <p:sp>
          <p:nvSpPr>
            <p:cNvPr id="1602664" name="Freeform 104"/>
            <p:cNvSpPr>
              <a:spLocks/>
            </p:cNvSpPr>
            <p:nvPr/>
          </p:nvSpPr>
          <p:spPr bwMode="auto">
            <a:xfrm>
              <a:off x="1824" y="3552"/>
              <a:ext cx="432" cy="20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65" name="Freeform 105"/>
            <p:cNvSpPr>
              <a:spLocks/>
            </p:cNvSpPr>
            <p:nvPr/>
          </p:nvSpPr>
          <p:spPr bwMode="auto">
            <a:xfrm>
              <a:off x="3408" y="3536"/>
              <a:ext cx="384" cy="20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66" name="Freeform 106"/>
            <p:cNvSpPr>
              <a:spLocks/>
            </p:cNvSpPr>
            <p:nvPr/>
          </p:nvSpPr>
          <p:spPr bwMode="auto">
            <a:xfrm>
              <a:off x="2112" y="2928"/>
              <a:ext cx="432" cy="20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67" name="Freeform 107"/>
            <p:cNvSpPr>
              <a:spLocks/>
            </p:cNvSpPr>
            <p:nvPr/>
          </p:nvSpPr>
          <p:spPr bwMode="auto">
            <a:xfrm flipH="1">
              <a:off x="2304" y="3552"/>
              <a:ext cx="336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68" name="Freeform 108"/>
            <p:cNvSpPr>
              <a:spLocks/>
            </p:cNvSpPr>
            <p:nvPr/>
          </p:nvSpPr>
          <p:spPr bwMode="auto">
            <a:xfrm flipH="1">
              <a:off x="2928" y="2928"/>
              <a:ext cx="336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69" name="Freeform 109"/>
            <p:cNvSpPr>
              <a:spLocks/>
            </p:cNvSpPr>
            <p:nvPr/>
          </p:nvSpPr>
          <p:spPr bwMode="auto">
            <a:xfrm flipH="1">
              <a:off x="3792" y="3536"/>
              <a:ext cx="336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70" name="Freeform 110"/>
            <p:cNvSpPr>
              <a:spLocks/>
            </p:cNvSpPr>
            <p:nvPr/>
          </p:nvSpPr>
          <p:spPr bwMode="auto">
            <a:xfrm flipH="1">
              <a:off x="3024" y="3568"/>
              <a:ext cx="336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71" name="Freeform 111"/>
            <p:cNvSpPr>
              <a:spLocks/>
            </p:cNvSpPr>
            <p:nvPr/>
          </p:nvSpPr>
          <p:spPr bwMode="auto">
            <a:xfrm rot="1777754" flipH="1" flipV="1">
              <a:off x="3696" y="2640"/>
              <a:ext cx="336" cy="24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672" name="Freeform 112"/>
            <p:cNvSpPr>
              <a:spLocks/>
            </p:cNvSpPr>
            <p:nvPr/>
          </p:nvSpPr>
          <p:spPr bwMode="auto">
            <a:xfrm rot="18296360">
              <a:off x="2677" y="3143"/>
              <a:ext cx="509" cy="34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0" y="192"/>
                </a:cxn>
                <a:cxn ang="0">
                  <a:pos x="432" y="0"/>
                </a:cxn>
              </a:cxnLst>
              <a:rect l="0" t="0" r="r" b="b"/>
              <a:pathLst>
                <a:path w="432" h="208">
                  <a:moveTo>
                    <a:pt x="0" y="96"/>
                  </a:moveTo>
                  <a:cubicBezTo>
                    <a:pt x="84" y="152"/>
                    <a:pt x="168" y="208"/>
                    <a:pt x="240" y="192"/>
                  </a:cubicBezTo>
                  <a:cubicBezTo>
                    <a:pt x="312" y="176"/>
                    <a:pt x="400" y="32"/>
                    <a:pt x="432" y="0"/>
                  </a:cubicBezTo>
                </a:path>
              </a:pathLst>
            </a:custGeom>
            <a:noFill/>
            <a:ln w="28575" cmpd="sng">
              <a:solidFill>
                <a:srgbClr val="A5002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02673" name="WordArt 113"/>
          <p:cNvSpPr>
            <a:spLocks noChangeArrowheads="1" noChangeShapeType="1" noTextEdit="1"/>
          </p:cNvSpPr>
          <p:nvPr/>
        </p:nvSpPr>
        <p:spPr bwMode="auto">
          <a:xfrm rot="19670486">
            <a:off x="6546850" y="4148138"/>
            <a:ext cx="2597150" cy="901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Θυμηθείτε:Ευελιξία</a:t>
            </a:r>
          </a:p>
        </p:txBody>
      </p:sp>
      <p:sp>
        <p:nvSpPr>
          <p:cNvPr id="1602674" name="Text Box 114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0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2600" grpId="0" animBg="1"/>
      <p:bldP spid="1602603" grpId="0" animBg="1"/>
      <p:bldP spid="1602606" grpId="0" animBg="1"/>
      <p:bldP spid="1602609" grpId="0" animBg="1"/>
      <p:bldP spid="160267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ChangeArrowheads="1"/>
          </p:cNvSpPr>
          <p:nvPr/>
        </p:nvSpPr>
        <p:spPr bwMode="auto">
          <a:xfrm>
            <a:off x="3995738" y="1484313"/>
            <a:ext cx="865187" cy="5397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63922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4611" name="Rectangle 3"/>
          <p:cNvSpPr>
            <a:spLocks noChangeArrowheads="1"/>
          </p:cNvSpPr>
          <p:nvPr/>
        </p:nvSpPr>
        <p:spPr bwMode="auto">
          <a:xfrm>
            <a:off x="5478463" y="1484313"/>
            <a:ext cx="865187" cy="5397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63922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4612" name="Rectangle 4"/>
          <p:cNvSpPr>
            <a:spLocks noChangeArrowheads="1"/>
          </p:cNvSpPr>
          <p:nvPr/>
        </p:nvSpPr>
        <p:spPr bwMode="auto">
          <a:xfrm>
            <a:off x="4978400" y="1597025"/>
            <a:ext cx="385763" cy="385763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43922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sz="3600" b="1"/>
              <a:t>X</a:t>
            </a:r>
          </a:p>
        </p:txBody>
      </p:sp>
      <p:sp>
        <p:nvSpPr>
          <p:cNvPr id="1604613" name="Rectangle 5"/>
          <p:cNvSpPr>
            <a:spLocks noChangeArrowheads="1"/>
          </p:cNvSpPr>
          <p:nvPr/>
        </p:nvSpPr>
        <p:spPr bwMode="auto">
          <a:xfrm>
            <a:off x="6446838" y="1597025"/>
            <a:ext cx="385762" cy="385763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43922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sz="3600" b="1"/>
              <a:t>X</a:t>
            </a:r>
          </a:p>
        </p:txBody>
      </p:sp>
      <p:sp>
        <p:nvSpPr>
          <p:cNvPr id="1604614" name="Rectangle 6"/>
          <p:cNvSpPr>
            <a:spLocks noChangeArrowheads="1"/>
          </p:cNvSpPr>
          <p:nvPr/>
        </p:nvSpPr>
        <p:spPr bwMode="auto">
          <a:xfrm flipV="1">
            <a:off x="3967163" y="3394075"/>
            <a:ext cx="865187" cy="5397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63922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4615" name="Rectangle 7"/>
          <p:cNvSpPr>
            <a:spLocks noChangeArrowheads="1"/>
          </p:cNvSpPr>
          <p:nvPr/>
        </p:nvSpPr>
        <p:spPr bwMode="auto">
          <a:xfrm flipV="1">
            <a:off x="5449888" y="3394075"/>
            <a:ext cx="865187" cy="5397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63922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4616" name="Rectangle 8"/>
          <p:cNvSpPr>
            <a:spLocks noChangeArrowheads="1"/>
          </p:cNvSpPr>
          <p:nvPr/>
        </p:nvSpPr>
        <p:spPr bwMode="auto">
          <a:xfrm rot="16200000" flipV="1">
            <a:off x="6641306" y="2439194"/>
            <a:ext cx="865188" cy="5397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63922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4617" name="Rectangle 9"/>
          <p:cNvSpPr>
            <a:spLocks noChangeArrowheads="1"/>
          </p:cNvSpPr>
          <p:nvPr/>
        </p:nvSpPr>
        <p:spPr bwMode="auto">
          <a:xfrm flipV="1">
            <a:off x="3490913" y="3506788"/>
            <a:ext cx="385762" cy="3857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43922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sz="3600" b="1"/>
              <a:t>X</a:t>
            </a:r>
          </a:p>
        </p:txBody>
      </p:sp>
      <p:sp>
        <p:nvSpPr>
          <p:cNvPr id="1604618" name="Rectangle 10"/>
          <p:cNvSpPr>
            <a:spLocks noChangeArrowheads="1"/>
          </p:cNvSpPr>
          <p:nvPr/>
        </p:nvSpPr>
        <p:spPr bwMode="auto">
          <a:xfrm flipV="1">
            <a:off x="4949825" y="3506788"/>
            <a:ext cx="385763" cy="3857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43922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sz="3600" b="1"/>
              <a:t>X</a:t>
            </a:r>
          </a:p>
        </p:txBody>
      </p:sp>
      <p:sp>
        <p:nvSpPr>
          <p:cNvPr id="1604619" name="Rectangle 11"/>
          <p:cNvSpPr>
            <a:spLocks noChangeArrowheads="1"/>
          </p:cNvSpPr>
          <p:nvPr/>
        </p:nvSpPr>
        <p:spPr bwMode="auto">
          <a:xfrm flipV="1">
            <a:off x="6418263" y="3506788"/>
            <a:ext cx="385762" cy="3857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43922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sz="3600" b="1"/>
              <a:t>X</a:t>
            </a:r>
          </a:p>
        </p:txBody>
      </p:sp>
      <p:grpSp>
        <p:nvGrpSpPr>
          <p:cNvPr id="1604620" name="Group 12"/>
          <p:cNvGrpSpPr>
            <a:grpSpLocks/>
          </p:cNvGrpSpPr>
          <p:nvPr/>
        </p:nvGrpSpPr>
        <p:grpSpPr bwMode="auto">
          <a:xfrm>
            <a:off x="2259013" y="4614863"/>
            <a:ext cx="1069975" cy="927100"/>
            <a:chOff x="1622" y="1797"/>
            <a:chExt cx="674" cy="584"/>
          </a:xfrm>
        </p:grpSpPr>
        <p:sp>
          <p:nvSpPr>
            <p:cNvPr id="1604621" name="AutoShape 13"/>
            <p:cNvSpPr>
              <a:spLocks noChangeArrowheads="1"/>
            </p:cNvSpPr>
            <p:nvPr/>
          </p:nvSpPr>
          <p:spPr bwMode="auto">
            <a:xfrm flipV="1">
              <a:off x="1791" y="1797"/>
              <a:ext cx="333" cy="28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l-GR"/>
            </a:p>
          </p:txBody>
        </p:sp>
        <p:sp>
          <p:nvSpPr>
            <p:cNvPr id="1604622" name="AutoShape 14"/>
            <p:cNvSpPr>
              <a:spLocks noChangeArrowheads="1"/>
            </p:cNvSpPr>
            <p:nvPr/>
          </p:nvSpPr>
          <p:spPr bwMode="auto">
            <a:xfrm>
              <a:off x="1963" y="1799"/>
              <a:ext cx="333" cy="28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l-GR"/>
            </a:p>
          </p:txBody>
        </p:sp>
        <p:sp>
          <p:nvSpPr>
            <p:cNvPr id="1604623" name="AutoShape 15"/>
            <p:cNvSpPr>
              <a:spLocks noChangeArrowheads="1"/>
            </p:cNvSpPr>
            <p:nvPr/>
          </p:nvSpPr>
          <p:spPr bwMode="auto">
            <a:xfrm flipV="1">
              <a:off x="1961" y="2087"/>
              <a:ext cx="333" cy="28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l-GR"/>
            </a:p>
          </p:txBody>
        </p:sp>
        <p:sp>
          <p:nvSpPr>
            <p:cNvPr id="1604624" name="AutoShape 16"/>
            <p:cNvSpPr>
              <a:spLocks noChangeArrowheads="1"/>
            </p:cNvSpPr>
            <p:nvPr/>
          </p:nvSpPr>
          <p:spPr bwMode="auto">
            <a:xfrm>
              <a:off x="1793" y="2093"/>
              <a:ext cx="333" cy="28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l-GR"/>
            </a:p>
          </p:txBody>
        </p:sp>
        <p:sp>
          <p:nvSpPr>
            <p:cNvPr id="1604625" name="AutoShape 17"/>
            <p:cNvSpPr>
              <a:spLocks noChangeArrowheads="1"/>
            </p:cNvSpPr>
            <p:nvPr/>
          </p:nvSpPr>
          <p:spPr bwMode="auto">
            <a:xfrm>
              <a:off x="1624" y="1803"/>
              <a:ext cx="333" cy="28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l-GR"/>
            </a:p>
          </p:txBody>
        </p:sp>
        <p:sp>
          <p:nvSpPr>
            <p:cNvPr id="1604626" name="AutoShape 18"/>
            <p:cNvSpPr>
              <a:spLocks noChangeArrowheads="1"/>
            </p:cNvSpPr>
            <p:nvPr/>
          </p:nvSpPr>
          <p:spPr bwMode="auto">
            <a:xfrm flipV="1">
              <a:off x="1622" y="2091"/>
              <a:ext cx="333" cy="28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l-GR"/>
            </a:p>
          </p:txBody>
        </p:sp>
      </p:grpSp>
      <p:sp>
        <p:nvSpPr>
          <p:cNvPr id="1604627" name="AutoShape 19"/>
          <p:cNvSpPr>
            <a:spLocks noChangeArrowheads="1"/>
          </p:cNvSpPr>
          <p:nvPr/>
        </p:nvSpPr>
        <p:spPr bwMode="auto">
          <a:xfrm flipV="1">
            <a:off x="2533650" y="4618038"/>
            <a:ext cx="528638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33725"/>
                  <a:invGamma/>
                </a:srgbClr>
              </a:gs>
              <a:gs pos="100000">
                <a:srgbClr val="8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 anchorCtr="1"/>
          <a:lstStyle/>
          <a:p>
            <a:pPr algn="ctr" eaLnBrk="1" hangingPunct="1"/>
            <a:r>
              <a:rPr lang="de-DE" sz="1200"/>
              <a:t>1</a:t>
            </a:r>
          </a:p>
        </p:txBody>
      </p:sp>
      <p:sp>
        <p:nvSpPr>
          <p:cNvPr id="1604628" name="AutoShape 20"/>
          <p:cNvSpPr>
            <a:spLocks noChangeArrowheads="1"/>
          </p:cNvSpPr>
          <p:nvPr/>
        </p:nvSpPr>
        <p:spPr bwMode="auto">
          <a:xfrm>
            <a:off x="2806700" y="4621213"/>
            <a:ext cx="528638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33725"/>
                  <a:invGamma/>
                </a:srgbClr>
              </a:gs>
              <a:gs pos="100000">
                <a:srgbClr val="8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1" hangingPunct="1"/>
            <a:r>
              <a:rPr lang="de-DE" sz="1200"/>
              <a:t>2</a:t>
            </a:r>
          </a:p>
        </p:txBody>
      </p:sp>
      <p:sp>
        <p:nvSpPr>
          <p:cNvPr id="1604629" name="AutoShape 21"/>
          <p:cNvSpPr>
            <a:spLocks noChangeArrowheads="1"/>
          </p:cNvSpPr>
          <p:nvPr/>
        </p:nvSpPr>
        <p:spPr bwMode="auto">
          <a:xfrm flipV="1">
            <a:off x="2803525" y="5078413"/>
            <a:ext cx="528638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33725"/>
                  <a:invGamma/>
                </a:srgbClr>
              </a:gs>
              <a:gs pos="100000">
                <a:srgbClr val="8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 anchorCtr="1"/>
          <a:lstStyle/>
          <a:p>
            <a:pPr algn="ctr" eaLnBrk="1" hangingPunct="1"/>
            <a:r>
              <a:rPr lang="de-DE" sz="1200"/>
              <a:t>3</a:t>
            </a:r>
          </a:p>
        </p:txBody>
      </p:sp>
      <p:sp>
        <p:nvSpPr>
          <p:cNvPr id="1604630" name="AutoShape 22"/>
          <p:cNvSpPr>
            <a:spLocks noChangeArrowheads="1"/>
          </p:cNvSpPr>
          <p:nvPr/>
        </p:nvSpPr>
        <p:spPr bwMode="auto">
          <a:xfrm>
            <a:off x="2536825" y="5087938"/>
            <a:ext cx="528638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43922"/>
                  <a:invGamma/>
                </a:srgbClr>
              </a:gs>
              <a:gs pos="100000">
                <a:srgbClr val="8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1" hangingPunct="1"/>
            <a:r>
              <a:rPr lang="de-DE" sz="1200"/>
              <a:t>4</a:t>
            </a:r>
          </a:p>
        </p:txBody>
      </p:sp>
      <p:sp>
        <p:nvSpPr>
          <p:cNvPr id="1604631" name="AutoShape 23"/>
          <p:cNvSpPr>
            <a:spLocks noChangeArrowheads="1"/>
          </p:cNvSpPr>
          <p:nvPr/>
        </p:nvSpPr>
        <p:spPr bwMode="auto">
          <a:xfrm>
            <a:off x="2268538" y="4627563"/>
            <a:ext cx="528637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33725"/>
                  <a:invGamma/>
                </a:srgbClr>
              </a:gs>
              <a:gs pos="100000">
                <a:srgbClr val="8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1" hangingPunct="1"/>
            <a:r>
              <a:rPr lang="de-DE" sz="1200"/>
              <a:t>6</a:t>
            </a:r>
          </a:p>
        </p:txBody>
      </p:sp>
      <p:sp>
        <p:nvSpPr>
          <p:cNvPr id="1604632" name="AutoShape 24"/>
          <p:cNvSpPr>
            <a:spLocks noChangeArrowheads="1"/>
          </p:cNvSpPr>
          <p:nvPr/>
        </p:nvSpPr>
        <p:spPr bwMode="auto">
          <a:xfrm flipV="1">
            <a:off x="2265363" y="5084763"/>
            <a:ext cx="528637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33725"/>
                  <a:invGamma/>
                </a:srgbClr>
              </a:gs>
              <a:gs pos="100000">
                <a:srgbClr val="8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 anchorCtr="1"/>
          <a:lstStyle/>
          <a:p>
            <a:pPr algn="ctr" eaLnBrk="1" hangingPunct="1"/>
            <a:r>
              <a:rPr lang="de-DE" sz="1200"/>
              <a:t>5</a:t>
            </a:r>
          </a:p>
        </p:txBody>
      </p:sp>
      <p:grpSp>
        <p:nvGrpSpPr>
          <p:cNvPr id="1604633" name="Group 25"/>
          <p:cNvGrpSpPr>
            <a:grpSpLocks/>
          </p:cNvGrpSpPr>
          <p:nvPr/>
        </p:nvGrpSpPr>
        <p:grpSpPr bwMode="auto">
          <a:xfrm rot="10800000" flipV="1">
            <a:off x="6264275" y="2420938"/>
            <a:ext cx="539750" cy="539750"/>
            <a:chOff x="2984" y="2404"/>
            <a:chExt cx="227" cy="227"/>
          </a:xfrm>
        </p:grpSpPr>
        <p:sp>
          <p:nvSpPr>
            <p:cNvPr id="1604634" name="Oval 26"/>
            <p:cNvSpPr>
              <a:spLocks noChangeArrowheads="1"/>
            </p:cNvSpPr>
            <p:nvPr/>
          </p:nvSpPr>
          <p:spPr bwMode="auto">
            <a:xfrm>
              <a:off x="3061" y="2475"/>
              <a:ext cx="93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4635" name="AutoShape 27"/>
            <p:cNvSpPr>
              <a:spLocks noChangeArrowheads="1"/>
            </p:cNvSpPr>
            <p:nvPr/>
          </p:nvSpPr>
          <p:spPr bwMode="auto">
            <a:xfrm rot="5400000" flipH="1">
              <a:off x="2984" y="2404"/>
              <a:ext cx="227" cy="227"/>
            </a:xfrm>
            <a:custGeom>
              <a:avLst/>
              <a:gdLst>
                <a:gd name="G0" fmla="+- 9087 0 0"/>
                <a:gd name="G1" fmla="+- 10576045 0 0"/>
                <a:gd name="G2" fmla="+- 0 0 10576045"/>
                <a:gd name="T0" fmla="*/ 0 256 1"/>
                <a:gd name="T1" fmla="*/ 180 256 1"/>
                <a:gd name="G3" fmla="+- 10576045 T0 T1"/>
                <a:gd name="T2" fmla="*/ 0 256 1"/>
                <a:gd name="T3" fmla="*/ 90 256 1"/>
                <a:gd name="G4" fmla="+- 10576045 T2 T3"/>
                <a:gd name="G5" fmla="*/ G4 2 1"/>
                <a:gd name="T4" fmla="*/ 90 256 1"/>
                <a:gd name="T5" fmla="*/ 0 256 1"/>
                <a:gd name="G6" fmla="+- 10576045 T4 T5"/>
                <a:gd name="G7" fmla="*/ G6 2 1"/>
                <a:gd name="G8" fmla="abs 1057604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87"/>
                <a:gd name="G18" fmla="*/ 9087 1 2"/>
                <a:gd name="G19" fmla="+- G18 5400 0"/>
                <a:gd name="G20" fmla="cos G19 10576045"/>
                <a:gd name="G21" fmla="sin G19 10576045"/>
                <a:gd name="G22" fmla="+- G20 10800 0"/>
                <a:gd name="G23" fmla="+- G21 10800 0"/>
                <a:gd name="G24" fmla="+- 10800 0 G20"/>
                <a:gd name="G25" fmla="+- 9087 10800 0"/>
                <a:gd name="G26" fmla="?: G9 G17 G25"/>
                <a:gd name="G27" fmla="?: G9 0 21600"/>
                <a:gd name="G28" fmla="cos 10800 10576045"/>
                <a:gd name="G29" fmla="sin 10800 10576045"/>
                <a:gd name="G30" fmla="sin 9087 10576045"/>
                <a:gd name="G31" fmla="+- G28 10800 0"/>
                <a:gd name="G32" fmla="+- G29 10800 0"/>
                <a:gd name="G33" fmla="+- G30 10800 0"/>
                <a:gd name="G34" fmla="?: G4 0 G31"/>
                <a:gd name="G35" fmla="?: 10576045 G34 0"/>
                <a:gd name="G36" fmla="?: G6 G35 G31"/>
                <a:gd name="G37" fmla="+- 21600 0 G36"/>
                <a:gd name="G38" fmla="?: G4 0 G33"/>
                <a:gd name="G39" fmla="?: 1057604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376 w 21600"/>
                <a:gd name="T15" fmla="*/ 13975 h 21600"/>
                <a:gd name="T16" fmla="*/ 10800 w 21600"/>
                <a:gd name="T17" fmla="*/ 1713 h 21600"/>
                <a:gd name="T18" fmla="*/ 20224 w 21600"/>
                <a:gd name="T19" fmla="*/ 1397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188" y="13701"/>
                  </a:moveTo>
                  <a:cubicBezTo>
                    <a:pt x="1873" y="12766"/>
                    <a:pt x="1713" y="11786"/>
                    <a:pt x="1713" y="10800"/>
                  </a:cubicBezTo>
                  <a:cubicBezTo>
                    <a:pt x="1713" y="5781"/>
                    <a:pt x="5781" y="1713"/>
                    <a:pt x="10800" y="1713"/>
                  </a:cubicBezTo>
                  <a:cubicBezTo>
                    <a:pt x="15818" y="1713"/>
                    <a:pt x="19887" y="5781"/>
                    <a:pt x="19887" y="10800"/>
                  </a:cubicBezTo>
                  <a:cubicBezTo>
                    <a:pt x="19887" y="11786"/>
                    <a:pt x="19726" y="12766"/>
                    <a:pt x="19411" y="13701"/>
                  </a:cubicBezTo>
                  <a:lnTo>
                    <a:pt x="21034" y="14248"/>
                  </a:lnTo>
                  <a:cubicBezTo>
                    <a:pt x="21409" y="13137"/>
                    <a:pt x="21600" y="1197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72"/>
                    <a:pt x="190" y="13137"/>
                    <a:pt x="565" y="1424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60463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557338"/>
            <a:ext cx="6334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4637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6334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04638" name="Group 30"/>
          <p:cNvGrpSpPr>
            <a:grpSpLocks/>
          </p:cNvGrpSpPr>
          <p:nvPr/>
        </p:nvGrpSpPr>
        <p:grpSpPr bwMode="auto">
          <a:xfrm rot="16200000" flipV="1">
            <a:off x="5562600" y="2847975"/>
            <a:ext cx="539750" cy="539750"/>
            <a:chOff x="2984" y="2404"/>
            <a:chExt cx="227" cy="227"/>
          </a:xfrm>
        </p:grpSpPr>
        <p:sp>
          <p:nvSpPr>
            <p:cNvPr id="1604639" name="Oval 31"/>
            <p:cNvSpPr>
              <a:spLocks noChangeArrowheads="1"/>
            </p:cNvSpPr>
            <p:nvPr/>
          </p:nvSpPr>
          <p:spPr bwMode="auto">
            <a:xfrm>
              <a:off x="3061" y="2475"/>
              <a:ext cx="93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4640" name="AutoShape 32"/>
            <p:cNvSpPr>
              <a:spLocks noChangeArrowheads="1"/>
            </p:cNvSpPr>
            <p:nvPr/>
          </p:nvSpPr>
          <p:spPr bwMode="auto">
            <a:xfrm rot="5400000" flipH="1">
              <a:off x="2984" y="2404"/>
              <a:ext cx="227" cy="227"/>
            </a:xfrm>
            <a:custGeom>
              <a:avLst/>
              <a:gdLst>
                <a:gd name="G0" fmla="+- 9087 0 0"/>
                <a:gd name="G1" fmla="+- 10576045 0 0"/>
                <a:gd name="G2" fmla="+- 0 0 10576045"/>
                <a:gd name="T0" fmla="*/ 0 256 1"/>
                <a:gd name="T1" fmla="*/ 180 256 1"/>
                <a:gd name="G3" fmla="+- 10576045 T0 T1"/>
                <a:gd name="T2" fmla="*/ 0 256 1"/>
                <a:gd name="T3" fmla="*/ 90 256 1"/>
                <a:gd name="G4" fmla="+- 10576045 T2 T3"/>
                <a:gd name="G5" fmla="*/ G4 2 1"/>
                <a:gd name="T4" fmla="*/ 90 256 1"/>
                <a:gd name="T5" fmla="*/ 0 256 1"/>
                <a:gd name="G6" fmla="+- 10576045 T4 T5"/>
                <a:gd name="G7" fmla="*/ G6 2 1"/>
                <a:gd name="G8" fmla="abs 1057604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87"/>
                <a:gd name="G18" fmla="*/ 9087 1 2"/>
                <a:gd name="G19" fmla="+- G18 5400 0"/>
                <a:gd name="G20" fmla="cos G19 10576045"/>
                <a:gd name="G21" fmla="sin G19 10576045"/>
                <a:gd name="G22" fmla="+- G20 10800 0"/>
                <a:gd name="G23" fmla="+- G21 10800 0"/>
                <a:gd name="G24" fmla="+- 10800 0 G20"/>
                <a:gd name="G25" fmla="+- 9087 10800 0"/>
                <a:gd name="G26" fmla="?: G9 G17 G25"/>
                <a:gd name="G27" fmla="?: G9 0 21600"/>
                <a:gd name="G28" fmla="cos 10800 10576045"/>
                <a:gd name="G29" fmla="sin 10800 10576045"/>
                <a:gd name="G30" fmla="sin 9087 10576045"/>
                <a:gd name="G31" fmla="+- G28 10800 0"/>
                <a:gd name="G32" fmla="+- G29 10800 0"/>
                <a:gd name="G33" fmla="+- G30 10800 0"/>
                <a:gd name="G34" fmla="?: G4 0 G31"/>
                <a:gd name="G35" fmla="?: 10576045 G34 0"/>
                <a:gd name="G36" fmla="?: G6 G35 G31"/>
                <a:gd name="G37" fmla="+- 21600 0 G36"/>
                <a:gd name="G38" fmla="?: G4 0 G33"/>
                <a:gd name="G39" fmla="?: 1057604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376 w 21600"/>
                <a:gd name="T15" fmla="*/ 13975 h 21600"/>
                <a:gd name="T16" fmla="*/ 10800 w 21600"/>
                <a:gd name="T17" fmla="*/ 1713 h 21600"/>
                <a:gd name="T18" fmla="*/ 20224 w 21600"/>
                <a:gd name="T19" fmla="*/ 1397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188" y="13701"/>
                  </a:moveTo>
                  <a:cubicBezTo>
                    <a:pt x="1873" y="12766"/>
                    <a:pt x="1713" y="11786"/>
                    <a:pt x="1713" y="10800"/>
                  </a:cubicBezTo>
                  <a:cubicBezTo>
                    <a:pt x="1713" y="5781"/>
                    <a:pt x="5781" y="1713"/>
                    <a:pt x="10800" y="1713"/>
                  </a:cubicBezTo>
                  <a:cubicBezTo>
                    <a:pt x="15818" y="1713"/>
                    <a:pt x="19887" y="5781"/>
                    <a:pt x="19887" y="10800"/>
                  </a:cubicBezTo>
                  <a:cubicBezTo>
                    <a:pt x="19887" y="11786"/>
                    <a:pt x="19726" y="12766"/>
                    <a:pt x="19411" y="13701"/>
                  </a:cubicBezTo>
                  <a:lnTo>
                    <a:pt x="21034" y="14248"/>
                  </a:lnTo>
                  <a:cubicBezTo>
                    <a:pt x="21409" y="13137"/>
                    <a:pt x="21600" y="1197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72"/>
                    <a:pt x="190" y="13137"/>
                    <a:pt x="565" y="1424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604641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500438"/>
            <a:ext cx="6334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464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00438"/>
            <a:ext cx="6334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04643" name="Group 35"/>
          <p:cNvGrpSpPr>
            <a:grpSpLocks/>
          </p:cNvGrpSpPr>
          <p:nvPr/>
        </p:nvGrpSpPr>
        <p:grpSpPr bwMode="auto">
          <a:xfrm rot="16200000" flipV="1">
            <a:off x="4176713" y="2852738"/>
            <a:ext cx="539750" cy="539750"/>
            <a:chOff x="2984" y="2404"/>
            <a:chExt cx="227" cy="227"/>
          </a:xfrm>
        </p:grpSpPr>
        <p:sp>
          <p:nvSpPr>
            <p:cNvPr id="1604644" name="Oval 36"/>
            <p:cNvSpPr>
              <a:spLocks noChangeArrowheads="1"/>
            </p:cNvSpPr>
            <p:nvPr/>
          </p:nvSpPr>
          <p:spPr bwMode="auto">
            <a:xfrm>
              <a:off x="3061" y="2475"/>
              <a:ext cx="93" cy="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4645" name="AutoShape 37"/>
            <p:cNvSpPr>
              <a:spLocks noChangeArrowheads="1"/>
            </p:cNvSpPr>
            <p:nvPr/>
          </p:nvSpPr>
          <p:spPr bwMode="auto">
            <a:xfrm rot="5400000" flipH="1">
              <a:off x="2984" y="2404"/>
              <a:ext cx="227" cy="227"/>
            </a:xfrm>
            <a:custGeom>
              <a:avLst/>
              <a:gdLst>
                <a:gd name="G0" fmla="+- 9087 0 0"/>
                <a:gd name="G1" fmla="+- 10576045 0 0"/>
                <a:gd name="G2" fmla="+- 0 0 10576045"/>
                <a:gd name="T0" fmla="*/ 0 256 1"/>
                <a:gd name="T1" fmla="*/ 180 256 1"/>
                <a:gd name="G3" fmla="+- 10576045 T0 T1"/>
                <a:gd name="T2" fmla="*/ 0 256 1"/>
                <a:gd name="T3" fmla="*/ 90 256 1"/>
                <a:gd name="G4" fmla="+- 10576045 T2 T3"/>
                <a:gd name="G5" fmla="*/ G4 2 1"/>
                <a:gd name="T4" fmla="*/ 90 256 1"/>
                <a:gd name="T5" fmla="*/ 0 256 1"/>
                <a:gd name="G6" fmla="+- 10576045 T4 T5"/>
                <a:gd name="G7" fmla="*/ G6 2 1"/>
                <a:gd name="G8" fmla="abs 1057604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87"/>
                <a:gd name="G18" fmla="*/ 9087 1 2"/>
                <a:gd name="G19" fmla="+- G18 5400 0"/>
                <a:gd name="G20" fmla="cos G19 10576045"/>
                <a:gd name="G21" fmla="sin G19 10576045"/>
                <a:gd name="G22" fmla="+- G20 10800 0"/>
                <a:gd name="G23" fmla="+- G21 10800 0"/>
                <a:gd name="G24" fmla="+- 10800 0 G20"/>
                <a:gd name="G25" fmla="+- 9087 10800 0"/>
                <a:gd name="G26" fmla="?: G9 G17 G25"/>
                <a:gd name="G27" fmla="?: G9 0 21600"/>
                <a:gd name="G28" fmla="cos 10800 10576045"/>
                <a:gd name="G29" fmla="sin 10800 10576045"/>
                <a:gd name="G30" fmla="sin 9087 10576045"/>
                <a:gd name="G31" fmla="+- G28 10800 0"/>
                <a:gd name="G32" fmla="+- G29 10800 0"/>
                <a:gd name="G33" fmla="+- G30 10800 0"/>
                <a:gd name="G34" fmla="?: G4 0 G31"/>
                <a:gd name="G35" fmla="?: 10576045 G34 0"/>
                <a:gd name="G36" fmla="?: G6 G35 G31"/>
                <a:gd name="G37" fmla="+- 21600 0 G36"/>
                <a:gd name="G38" fmla="?: G4 0 G33"/>
                <a:gd name="G39" fmla="?: 1057604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376 w 21600"/>
                <a:gd name="T15" fmla="*/ 13975 h 21600"/>
                <a:gd name="T16" fmla="*/ 10800 w 21600"/>
                <a:gd name="T17" fmla="*/ 1713 h 21600"/>
                <a:gd name="T18" fmla="*/ 20224 w 21600"/>
                <a:gd name="T19" fmla="*/ 1397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188" y="13701"/>
                  </a:moveTo>
                  <a:cubicBezTo>
                    <a:pt x="1873" y="12766"/>
                    <a:pt x="1713" y="11786"/>
                    <a:pt x="1713" y="10800"/>
                  </a:cubicBezTo>
                  <a:cubicBezTo>
                    <a:pt x="1713" y="5781"/>
                    <a:pt x="5781" y="1713"/>
                    <a:pt x="10800" y="1713"/>
                  </a:cubicBezTo>
                  <a:cubicBezTo>
                    <a:pt x="15818" y="1713"/>
                    <a:pt x="19887" y="5781"/>
                    <a:pt x="19887" y="10800"/>
                  </a:cubicBezTo>
                  <a:cubicBezTo>
                    <a:pt x="19887" y="11786"/>
                    <a:pt x="19726" y="12766"/>
                    <a:pt x="19411" y="13701"/>
                  </a:cubicBezTo>
                  <a:lnTo>
                    <a:pt x="21034" y="14248"/>
                  </a:lnTo>
                  <a:cubicBezTo>
                    <a:pt x="21409" y="13137"/>
                    <a:pt x="21600" y="1197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72"/>
                    <a:pt x="190" y="13137"/>
                    <a:pt x="565" y="1424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04646" name="Text Box 38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Linedesign</a:t>
            </a:r>
          </a:p>
        </p:txBody>
      </p:sp>
      <p:sp>
        <p:nvSpPr>
          <p:cNvPr id="1604647" name="Rectangle 39"/>
          <p:cNvSpPr>
            <a:spLocks noChangeArrowheads="1"/>
          </p:cNvSpPr>
          <p:nvPr/>
        </p:nvSpPr>
        <p:spPr bwMode="auto">
          <a:xfrm>
            <a:off x="3781425" y="115888"/>
            <a:ext cx="510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DE">
                <a:solidFill>
                  <a:srgbClr val="990033"/>
                </a:solidFill>
              </a:rPr>
              <a:t>IPK – </a:t>
            </a:r>
            <a:r>
              <a:rPr lang="el-GR">
                <a:solidFill>
                  <a:srgbClr val="990033"/>
                </a:solidFill>
              </a:rPr>
              <a:t>Προσομοίωση</a:t>
            </a:r>
            <a:r>
              <a:rPr lang="de-DE">
                <a:solidFill>
                  <a:srgbClr val="990033"/>
                </a:solidFill>
              </a:rPr>
              <a:t> </a:t>
            </a:r>
            <a:endParaRPr lang="de-DE" sz="440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7882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604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L -0.08663 1.1111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604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8.88889E-6 L 0.03942 0.13634 " pathEditMode="relative" ptsTypes="AA">
                                      <p:cBhvr>
                                        <p:cTn id="10" dur="2000" fill="hold"/>
                                        <p:tgtEl>
                                          <p:spTgt spid="1604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1.11111E-6 L -0.16545 1.11111E-6 " pathEditMode="relative" ptsTypes="AA">
                                      <p:cBhvr>
                                        <p:cTn id="39" dur="2000" fill="hold"/>
                                        <p:tgtEl>
                                          <p:spTgt spid="1604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1.11111E-6 L -0.17326 1.11111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1604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2 0.13634 L 0.00799 0.28333 " pathEditMode="relative" ptsTypes="AA">
                                      <p:cBhvr>
                                        <p:cTn id="43" dur="2000" fill="hold"/>
                                        <p:tgtEl>
                                          <p:spTgt spid="1604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5 1.11111E-6 L -0.29931 -0.11551 " pathEditMode="relative" ptsTypes="AA">
                                      <p:cBhvr>
                                        <p:cTn id="46" dur="2000" fill="hold"/>
                                        <p:tgtEl>
                                          <p:spTgt spid="1604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4627" grpId="0" animBg="1"/>
      <p:bldP spid="1604627" grpId="1" animBg="1"/>
      <p:bldP spid="1604628" grpId="0" animBg="1"/>
      <p:bldP spid="1604628" grpId="1" animBg="1"/>
      <p:bldP spid="1604629" grpId="0" animBg="1"/>
      <p:bldP spid="1604629" grpId="1" animBg="1"/>
      <p:bldP spid="1604630" grpId="0" animBg="1"/>
      <p:bldP spid="1604630" grpId="1" animBg="1"/>
      <p:bldP spid="1604631" grpId="0" animBg="1"/>
      <p:bldP spid="1604631" grpId="1" animBg="1"/>
      <p:bldP spid="1604632" grpId="0" animBg="1"/>
      <p:bldP spid="1604632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658" name="Group 2"/>
          <p:cNvGrpSpPr>
            <a:grpSpLocks/>
          </p:cNvGrpSpPr>
          <p:nvPr/>
        </p:nvGrpSpPr>
        <p:grpSpPr bwMode="auto">
          <a:xfrm>
            <a:off x="1885950" y="-33338"/>
            <a:ext cx="7021513" cy="5700713"/>
            <a:chOff x="1188" y="49"/>
            <a:chExt cx="4423" cy="3591"/>
          </a:xfrm>
        </p:grpSpPr>
        <p:sp>
          <p:nvSpPr>
            <p:cNvPr id="1606659" name="Rectangle 3"/>
            <p:cNvSpPr>
              <a:spLocks noChangeArrowheads="1"/>
            </p:cNvSpPr>
            <p:nvPr/>
          </p:nvSpPr>
          <p:spPr bwMode="auto">
            <a:xfrm>
              <a:off x="2331" y="49"/>
              <a:ext cx="328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l-GR">
                  <a:solidFill>
                    <a:srgbClr val="990033"/>
                  </a:solidFill>
                </a:rPr>
                <a:t>Συνολικός Χρόνος Κύκλου Προϊόντος</a:t>
              </a:r>
              <a:r>
                <a:rPr lang="en-US">
                  <a:solidFill>
                    <a:srgbClr val="990033"/>
                  </a:solidFill>
                </a:rPr>
                <a:t> (TPc/t)</a:t>
              </a:r>
              <a:endParaRPr lang="en-US" sz="4400">
                <a:solidFill>
                  <a:srgbClr val="990033"/>
                </a:solidFill>
                <a:latin typeface="Times New Roman" pitchFamily="18" charset="0"/>
              </a:endParaRPr>
            </a:p>
          </p:txBody>
        </p:sp>
        <p:sp>
          <p:nvSpPr>
            <p:cNvPr id="1606660" name="AutoShape 4"/>
            <p:cNvSpPr>
              <a:spLocks noChangeArrowheads="1"/>
            </p:cNvSpPr>
            <p:nvPr/>
          </p:nvSpPr>
          <p:spPr bwMode="auto">
            <a:xfrm>
              <a:off x="1639" y="3019"/>
              <a:ext cx="1290" cy="465"/>
            </a:xfrm>
            <a:prstGeom prst="curvedUpArrow">
              <a:avLst>
                <a:gd name="adj1" fmla="val 55484"/>
                <a:gd name="adj2" fmla="val 110968"/>
                <a:gd name="adj3" fmla="val 3333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61" name="Line 5"/>
            <p:cNvSpPr>
              <a:spLocks noChangeShapeType="1"/>
            </p:cNvSpPr>
            <p:nvPr/>
          </p:nvSpPr>
          <p:spPr bwMode="auto">
            <a:xfrm>
              <a:off x="2573" y="3111"/>
              <a:ext cx="20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62" name="Line 6"/>
            <p:cNvSpPr>
              <a:spLocks noChangeShapeType="1"/>
            </p:cNvSpPr>
            <p:nvPr/>
          </p:nvSpPr>
          <p:spPr bwMode="auto">
            <a:xfrm>
              <a:off x="2690" y="2647"/>
              <a:ext cx="687" cy="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63" name="Line 7"/>
            <p:cNvSpPr>
              <a:spLocks noChangeShapeType="1"/>
            </p:cNvSpPr>
            <p:nvPr/>
          </p:nvSpPr>
          <p:spPr bwMode="auto">
            <a:xfrm>
              <a:off x="2087" y="2748"/>
              <a:ext cx="7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64" name="Line 8"/>
            <p:cNvSpPr>
              <a:spLocks noChangeShapeType="1"/>
            </p:cNvSpPr>
            <p:nvPr/>
          </p:nvSpPr>
          <p:spPr bwMode="auto">
            <a:xfrm flipH="1">
              <a:off x="2226" y="3111"/>
              <a:ext cx="610" cy="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65" name="Text Box 9"/>
            <p:cNvSpPr txBox="1">
              <a:spLocks noChangeArrowheads="1"/>
            </p:cNvSpPr>
            <p:nvPr/>
          </p:nvSpPr>
          <p:spPr bwMode="auto">
            <a:xfrm>
              <a:off x="1188" y="2402"/>
              <a:ext cx="385" cy="54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000" b="1"/>
                <a:t>Orders</a:t>
              </a:r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</p:txBody>
        </p:sp>
        <p:sp>
          <p:nvSpPr>
            <p:cNvPr id="1606666" name="Text Box 10"/>
            <p:cNvSpPr txBox="1">
              <a:spLocks noChangeArrowheads="1"/>
            </p:cNvSpPr>
            <p:nvPr/>
          </p:nvSpPr>
          <p:spPr bwMode="auto">
            <a:xfrm>
              <a:off x="1270" y="2483"/>
              <a:ext cx="385" cy="54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000" b="1"/>
                <a:t>Orders</a:t>
              </a:r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</p:txBody>
        </p:sp>
        <p:sp>
          <p:nvSpPr>
            <p:cNvPr id="1606667" name="Text Box 11"/>
            <p:cNvSpPr txBox="1">
              <a:spLocks noChangeArrowheads="1"/>
            </p:cNvSpPr>
            <p:nvPr/>
          </p:nvSpPr>
          <p:spPr bwMode="auto">
            <a:xfrm>
              <a:off x="1351" y="2565"/>
              <a:ext cx="385" cy="54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000" b="1"/>
                <a:t>Orders</a:t>
              </a:r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</p:txBody>
        </p:sp>
        <p:sp>
          <p:nvSpPr>
            <p:cNvPr id="1606668" name="Text Box 12"/>
            <p:cNvSpPr txBox="1">
              <a:spLocks noChangeArrowheads="1"/>
            </p:cNvSpPr>
            <p:nvPr/>
          </p:nvSpPr>
          <p:spPr bwMode="auto">
            <a:xfrm>
              <a:off x="1433" y="2646"/>
              <a:ext cx="385" cy="45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000" b="1"/>
                <a:t>Orders</a:t>
              </a:r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</p:txBody>
        </p:sp>
        <p:sp>
          <p:nvSpPr>
            <p:cNvPr id="1606669" name="Text Box 13"/>
            <p:cNvSpPr txBox="1">
              <a:spLocks noChangeArrowheads="1"/>
            </p:cNvSpPr>
            <p:nvPr/>
          </p:nvSpPr>
          <p:spPr bwMode="auto">
            <a:xfrm>
              <a:off x="1514" y="2728"/>
              <a:ext cx="385" cy="54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000" b="1"/>
                <a:t>Orders</a:t>
              </a:r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</p:txBody>
        </p:sp>
        <p:sp>
          <p:nvSpPr>
            <p:cNvPr id="1606670" name="Text Box 14"/>
            <p:cNvSpPr txBox="1">
              <a:spLocks noChangeArrowheads="1"/>
            </p:cNvSpPr>
            <p:nvPr/>
          </p:nvSpPr>
          <p:spPr bwMode="auto">
            <a:xfrm>
              <a:off x="1596" y="2810"/>
              <a:ext cx="570" cy="54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l-GR" sz="1000" b="1"/>
                <a:t>Παραγγελία</a:t>
              </a:r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  <a:p>
              <a:endParaRPr lang="en-US" sz="1000" b="1"/>
            </a:p>
          </p:txBody>
        </p:sp>
        <p:grpSp>
          <p:nvGrpSpPr>
            <p:cNvPr id="1606671" name="Group 15"/>
            <p:cNvGrpSpPr>
              <a:grpSpLocks/>
            </p:cNvGrpSpPr>
            <p:nvPr/>
          </p:nvGrpSpPr>
          <p:grpSpPr bwMode="auto">
            <a:xfrm>
              <a:off x="4721" y="2840"/>
              <a:ext cx="572" cy="503"/>
              <a:chOff x="4845" y="2918"/>
              <a:chExt cx="673" cy="591"/>
            </a:xfrm>
          </p:grpSpPr>
          <p:sp>
            <p:nvSpPr>
              <p:cNvPr id="1606672" name="Oval 16"/>
              <p:cNvSpPr>
                <a:spLocks noChangeArrowheads="1"/>
              </p:cNvSpPr>
              <p:nvPr/>
            </p:nvSpPr>
            <p:spPr bwMode="auto">
              <a:xfrm>
                <a:off x="4845" y="2918"/>
                <a:ext cx="673" cy="182"/>
              </a:xfrm>
              <a:prstGeom prst="ellipse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6673" name="Oval 17"/>
              <p:cNvSpPr>
                <a:spLocks noChangeArrowheads="1"/>
              </p:cNvSpPr>
              <p:nvPr/>
            </p:nvSpPr>
            <p:spPr bwMode="auto">
              <a:xfrm>
                <a:off x="5036" y="3428"/>
                <a:ext cx="300" cy="81"/>
              </a:xfrm>
              <a:prstGeom prst="ellipse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6674" name="Line 18"/>
              <p:cNvSpPr>
                <a:spLocks noChangeShapeType="1"/>
              </p:cNvSpPr>
              <p:nvPr/>
            </p:nvSpPr>
            <p:spPr bwMode="auto">
              <a:xfrm flipH="1">
                <a:off x="5327" y="3009"/>
                <a:ext cx="182" cy="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6675" name="Line 19"/>
              <p:cNvSpPr>
                <a:spLocks noChangeShapeType="1"/>
              </p:cNvSpPr>
              <p:nvPr/>
            </p:nvSpPr>
            <p:spPr bwMode="auto">
              <a:xfrm>
                <a:off x="4845" y="3009"/>
                <a:ext cx="191" cy="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606676" name="Text Box 20"/>
            <p:cNvSpPr txBox="1">
              <a:spLocks noChangeArrowheads="1"/>
            </p:cNvSpPr>
            <p:nvPr/>
          </p:nvSpPr>
          <p:spPr bwMode="auto">
            <a:xfrm>
              <a:off x="4857" y="2930"/>
              <a:ext cx="3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CFF66"/>
                  </a:solidFill>
                </a:rPr>
                <a:t>€ </a:t>
              </a:r>
              <a:r>
                <a:rPr lang="en-US" sz="2800"/>
                <a:t> </a:t>
              </a:r>
            </a:p>
          </p:txBody>
        </p:sp>
        <p:sp>
          <p:nvSpPr>
            <p:cNvPr id="1606677" name="Text Box 21"/>
            <p:cNvSpPr txBox="1">
              <a:spLocks noChangeArrowheads="1"/>
            </p:cNvSpPr>
            <p:nvPr/>
          </p:nvSpPr>
          <p:spPr bwMode="auto">
            <a:xfrm>
              <a:off x="2517" y="286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;</a:t>
              </a:r>
              <a:endParaRPr lang="en-US" sz="2000" b="1"/>
            </a:p>
          </p:txBody>
        </p:sp>
        <p:sp>
          <p:nvSpPr>
            <p:cNvPr id="1606678" name="Text Box 22"/>
            <p:cNvSpPr txBox="1">
              <a:spLocks noChangeArrowheads="1"/>
            </p:cNvSpPr>
            <p:nvPr/>
          </p:nvSpPr>
          <p:spPr bwMode="auto">
            <a:xfrm>
              <a:off x="2284" y="252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;</a:t>
              </a:r>
              <a:endParaRPr lang="en-US" sz="2000" b="1"/>
            </a:p>
          </p:txBody>
        </p:sp>
        <p:sp>
          <p:nvSpPr>
            <p:cNvPr id="1606679" name="Text Box 23"/>
            <p:cNvSpPr txBox="1">
              <a:spLocks noChangeArrowheads="1"/>
            </p:cNvSpPr>
            <p:nvPr/>
          </p:nvSpPr>
          <p:spPr bwMode="auto">
            <a:xfrm>
              <a:off x="2752" y="251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;</a:t>
              </a:r>
              <a:endParaRPr lang="en-US" sz="2000" b="1"/>
            </a:p>
          </p:txBody>
        </p:sp>
        <p:sp>
          <p:nvSpPr>
            <p:cNvPr id="1606680" name="Text Box 24"/>
            <p:cNvSpPr txBox="1">
              <a:spLocks noChangeArrowheads="1"/>
            </p:cNvSpPr>
            <p:nvPr/>
          </p:nvSpPr>
          <p:spPr bwMode="auto">
            <a:xfrm>
              <a:off x="2980" y="3171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;</a:t>
              </a:r>
              <a:endParaRPr lang="en-US" sz="2000" b="1"/>
            </a:p>
          </p:txBody>
        </p:sp>
        <p:sp>
          <p:nvSpPr>
            <p:cNvPr id="1606681" name="Text Box 25"/>
            <p:cNvSpPr txBox="1">
              <a:spLocks noChangeArrowheads="1"/>
            </p:cNvSpPr>
            <p:nvPr/>
          </p:nvSpPr>
          <p:spPr bwMode="auto">
            <a:xfrm>
              <a:off x="3069" y="275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;</a:t>
              </a:r>
              <a:endParaRPr lang="en-US" sz="2000" b="1"/>
            </a:p>
          </p:txBody>
        </p:sp>
        <p:sp>
          <p:nvSpPr>
            <p:cNvPr id="1606682" name="Text Box 26"/>
            <p:cNvSpPr txBox="1">
              <a:spLocks noChangeArrowheads="1"/>
            </p:cNvSpPr>
            <p:nvPr/>
          </p:nvSpPr>
          <p:spPr bwMode="auto">
            <a:xfrm>
              <a:off x="3839" y="2716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;</a:t>
              </a:r>
              <a:endParaRPr lang="en-US" sz="2000" b="1"/>
            </a:p>
          </p:txBody>
        </p:sp>
        <p:sp>
          <p:nvSpPr>
            <p:cNvPr id="1606683" name="Text Box 27"/>
            <p:cNvSpPr txBox="1">
              <a:spLocks noChangeArrowheads="1"/>
            </p:cNvSpPr>
            <p:nvPr/>
          </p:nvSpPr>
          <p:spPr bwMode="auto">
            <a:xfrm>
              <a:off x="2543" y="339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;</a:t>
              </a:r>
              <a:endParaRPr lang="en-US" sz="2000" b="1"/>
            </a:p>
          </p:txBody>
        </p:sp>
        <p:sp>
          <p:nvSpPr>
            <p:cNvPr id="1606684" name="Text Box 28"/>
            <p:cNvSpPr txBox="1">
              <a:spLocks noChangeArrowheads="1"/>
            </p:cNvSpPr>
            <p:nvPr/>
          </p:nvSpPr>
          <p:spPr bwMode="auto">
            <a:xfrm>
              <a:off x="3744" y="2868"/>
              <a:ext cx="6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b="1"/>
                <a:t>Χρόνος</a:t>
              </a:r>
              <a:endParaRPr lang="en-US" sz="2000" b="1"/>
            </a:p>
          </p:txBody>
        </p:sp>
        <p:sp>
          <p:nvSpPr>
            <p:cNvPr id="1606685" name="Text Box 29"/>
            <p:cNvSpPr txBox="1">
              <a:spLocks noChangeArrowheads="1"/>
            </p:cNvSpPr>
            <p:nvPr/>
          </p:nvSpPr>
          <p:spPr bwMode="auto">
            <a:xfrm>
              <a:off x="1280" y="1022"/>
              <a:ext cx="801" cy="59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 b="1"/>
            </a:p>
            <a:p>
              <a:r>
                <a:rPr lang="el-GR" sz="1800" b="1"/>
                <a:t>Αποθή-</a:t>
              </a:r>
            </a:p>
            <a:p>
              <a:r>
                <a:rPr lang="el-GR" sz="1800" b="1"/>
                <a:t>κευση</a:t>
              </a:r>
              <a:endParaRPr lang="en-US" sz="1800" b="1"/>
            </a:p>
          </p:txBody>
        </p:sp>
        <p:sp>
          <p:nvSpPr>
            <p:cNvPr id="1606686" name="Line 30"/>
            <p:cNvSpPr>
              <a:spLocks noChangeShapeType="1"/>
            </p:cNvSpPr>
            <p:nvPr/>
          </p:nvSpPr>
          <p:spPr bwMode="auto">
            <a:xfrm>
              <a:off x="2357" y="1179"/>
              <a:ext cx="718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87" name="Line 31"/>
            <p:cNvSpPr>
              <a:spLocks noChangeShapeType="1"/>
            </p:cNvSpPr>
            <p:nvPr/>
          </p:nvSpPr>
          <p:spPr bwMode="auto">
            <a:xfrm>
              <a:off x="2342" y="1357"/>
              <a:ext cx="278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88" name="Line 32"/>
            <p:cNvSpPr>
              <a:spLocks noChangeShapeType="1"/>
            </p:cNvSpPr>
            <p:nvPr/>
          </p:nvSpPr>
          <p:spPr bwMode="auto">
            <a:xfrm>
              <a:off x="2187" y="1542"/>
              <a:ext cx="78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89" name="Rectangle 33"/>
            <p:cNvSpPr>
              <a:spLocks noChangeArrowheads="1"/>
            </p:cNvSpPr>
            <p:nvPr/>
          </p:nvSpPr>
          <p:spPr bwMode="auto">
            <a:xfrm>
              <a:off x="1291" y="2044"/>
              <a:ext cx="460" cy="22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Σχεδιασμός</a:t>
              </a:r>
              <a:endParaRPr lang="en-US" sz="1000" b="1"/>
            </a:p>
          </p:txBody>
        </p:sp>
        <p:sp>
          <p:nvSpPr>
            <p:cNvPr id="1606690" name="Rectangle 34"/>
            <p:cNvSpPr>
              <a:spLocks noChangeArrowheads="1"/>
            </p:cNvSpPr>
            <p:nvPr/>
          </p:nvSpPr>
          <p:spPr bwMode="auto">
            <a:xfrm>
              <a:off x="1748" y="2042"/>
              <a:ext cx="460" cy="22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Αναμονή</a:t>
              </a:r>
              <a:endParaRPr lang="en-US" sz="1000" b="1"/>
            </a:p>
          </p:txBody>
        </p:sp>
        <p:sp>
          <p:nvSpPr>
            <p:cNvPr id="1606691" name="Rectangle 35"/>
            <p:cNvSpPr>
              <a:spLocks noChangeArrowheads="1"/>
            </p:cNvSpPr>
            <p:nvPr/>
          </p:nvSpPr>
          <p:spPr bwMode="auto">
            <a:xfrm>
              <a:off x="2203" y="2045"/>
              <a:ext cx="459" cy="22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Εργασία</a:t>
              </a:r>
              <a:endParaRPr lang="en-US" sz="1000" b="1"/>
            </a:p>
          </p:txBody>
        </p:sp>
        <p:sp>
          <p:nvSpPr>
            <p:cNvPr id="1606692" name="AutoShape 36"/>
            <p:cNvSpPr>
              <a:spLocks/>
            </p:cNvSpPr>
            <p:nvPr/>
          </p:nvSpPr>
          <p:spPr bwMode="auto">
            <a:xfrm rot="26988781">
              <a:off x="1444" y="1757"/>
              <a:ext cx="121" cy="369"/>
            </a:xfrm>
            <a:prstGeom prst="leftBrace">
              <a:avLst>
                <a:gd name="adj1" fmla="val 2541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93" name="AutoShape 37"/>
            <p:cNvSpPr>
              <a:spLocks/>
            </p:cNvSpPr>
            <p:nvPr/>
          </p:nvSpPr>
          <p:spPr bwMode="auto">
            <a:xfrm rot="26988781">
              <a:off x="1930" y="1754"/>
              <a:ext cx="122" cy="369"/>
            </a:xfrm>
            <a:prstGeom prst="leftBrace">
              <a:avLst>
                <a:gd name="adj1" fmla="val 2520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94" name="AutoShape 38"/>
            <p:cNvSpPr>
              <a:spLocks/>
            </p:cNvSpPr>
            <p:nvPr/>
          </p:nvSpPr>
          <p:spPr bwMode="auto">
            <a:xfrm rot="26988781">
              <a:off x="2370" y="1752"/>
              <a:ext cx="123" cy="370"/>
            </a:xfrm>
            <a:prstGeom prst="leftBrace">
              <a:avLst>
                <a:gd name="adj1" fmla="val 2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95" name="Rectangle 39"/>
            <p:cNvSpPr>
              <a:spLocks noChangeArrowheads="1"/>
            </p:cNvSpPr>
            <p:nvPr/>
          </p:nvSpPr>
          <p:spPr bwMode="auto">
            <a:xfrm>
              <a:off x="4037" y="2112"/>
              <a:ext cx="460" cy="22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Σχεδιασμός</a:t>
              </a:r>
              <a:endParaRPr lang="en-US" sz="1000" b="1"/>
            </a:p>
          </p:txBody>
        </p:sp>
        <p:sp>
          <p:nvSpPr>
            <p:cNvPr id="1606696" name="Rectangle 40"/>
            <p:cNvSpPr>
              <a:spLocks noChangeArrowheads="1"/>
            </p:cNvSpPr>
            <p:nvPr/>
          </p:nvSpPr>
          <p:spPr bwMode="auto">
            <a:xfrm>
              <a:off x="4495" y="2110"/>
              <a:ext cx="459" cy="22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Αναμονή</a:t>
              </a:r>
              <a:endParaRPr lang="en-US" sz="1000" b="1"/>
            </a:p>
          </p:txBody>
        </p:sp>
        <p:sp>
          <p:nvSpPr>
            <p:cNvPr id="1606697" name="Rectangle 41"/>
            <p:cNvSpPr>
              <a:spLocks noChangeArrowheads="1"/>
            </p:cNvSpPr>
            <p:nvPr/>
          </p:nvSpPr>
          <p:spPr bwMode="auto">
            <a:xfrm>
              <a:off x="4949" y="2113"/>
              <a:ext cx="460" cy="22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Εργασία</a:t>
              </a:r>
              <a:endParaRPr lang="en-US" sz="1000" b="1"/>
            </a:p>
          </p:txBody>
        </p:sp>
        <p:sp>
          <p:nvSpPr>
            <p:cNvPr id="1606698" name="AutoShape 42"/>
            <p:cNvSpPr>
              <a:spLocks/>
            </p:cNvSpPr>
            <p:nvPr/>
          </p:nvSpPr>
          <p:spPr bwMode="auto">
            <a:xfrm rot="26988781">
              <a:off x="4190" y="1825"/>
              <a:ext cx="121" cy="370"/>
            </a:xfrm>
            <a:prstGeom prst="leftBrace">
              <a:avLst>
                <a:gd name="adj1" fmla="val 2548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699" name="AutoShape 43"/>
            <p:cNvSpPr>
              <a:spLocks/>
            </p:cNvSpPr>
            <p:nvPr/>
          </p:nvSpPr>
          <p:spPr bwMode="auto">
            <a:xfrm rot="26988781">
              <a:off x="4676" y="1822"/>
              <a:ext cx="122" cy="370"/>
            </a:xfrm>
            <a:prstGeom prst="leftBrace">
              <a:avLst>
                <a:gd name="adj1" fmla="val 252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700" name="AutoShape 44"/>
            <p:cNvSpPr>
              <a:spLocks/>
            </p:cNvSpPr>
            <p:nvPr/>
          </p:nvSpPr>
          <p:spPr bwMode="auto">
            <a:xfrm rot="26988781">
              <a:off x="5116" y="1820"/>
              <a:ext cx="123" cy="370"/>
            </a:xfrm>
            <a:prstGeom prst="leftBrace">
              <a:avLst>
                <a:gd name="adj1" fmla="val 2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701" name="Rectangle 45"/>
            <p:cNvSpPr>
              <a:spLocks noChangeArrowheads="1"/>
            </p:cNvSpPr>
            <p:nvPr/>
          </p:nvSpPr>
          <p:spPr bwMode="auto">
            <a:xfrm>
              <a:off x="4017" y="1411"/>
              <a:ext cx="460" cy="22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Σχεδιασμός</a:t>
              </a:r>
              <a:endParaRPr lang="en-US" sz="1000" b="1"/>
            </a:p>
          </p:txBody>
        </p:sp>
        <p:sp>
          <p:nvSpPr>
            <p:cNvPr id="1606702" name="Rectangle 46"/>
            <p:cNvSpPr>
              <a:spLocks noChangeArrowheads="1"/>
            </p:cNvSpPr>
            <p:nvPr/>
          </p:nvSpPr>
          <p:spPr bwMode="auto">
            <a:xfrm>
              <a:off x="4474" y="1410"/>
              <a:ext cx="460" cy="22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Αναμονή</a:t>
              </a:r>
              <a:endParaRPr lang="en-US" sz="1000" b="1"/>
            </a:p>
          </p:txBody>
        </p:sp>
        <p:sp>
          <p:nvSpPr>
            <p:cNvPr id="1606703" name="Rectangle 47"/>
            <p:cNvSpPr>
              <a:spLocks noChangeArrowheads="1"/>
            </p:cNvSpPr>
            <p:nvPr/>
          </p:nvSpPr>
          <p:spPr bwMode="auto">
            <a:xfrm>
              <a:off x="4929" y="1412"/>
              <a:ext cx="460" cy="22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Εργασία</a:t>
              </a:r>
              <a:endParaRPr lang="en-US" sz="1000" b="1"/>
            </a:p>
          </p:txBody>
        </p:sp>
        <p:sp>
          <p:nvSpPr>
            <p:cNvPr id="1606704" name="AutoShape 48"/>
            <p:cNvSpPr>
              <a:spLocks/>
            </p:cNvSpPr>
            <p:nvPr/>
          </p:nvSpPr>
          <p:spPr bwMode="auto">
            <a:xfrm rot="26988781">
              <a:off x="4170" y="1124"/>
              <a:ext cx="122" cy="370"/>
            </a:xfrm>
            <a:prstGeom prst="leftBrace">
              <a:avLst>
                <a:gd name="adj1" fmla="val 252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705" name="AutoShape 49"/>
            <p:cNvSpPr>
              <a:spLocks/>
            </p:cNvSpPr>
            <p:nvPr/>
          </p:nvSpPr>
          <p:spPr bwMode="auto">
            <a:xfrm rot="26988781">
              <a:off x="4656" y="1122"/>
              <a:ext cx="122" cy="370"/>
            </a:xfrm>
            <a:prstGeom prst="leftBrace">
              <a:avLst>
                <a:gd name="adj1" fmla="val 252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706" name="AutoShape 50"/>
            <p:cNvSpPr>
              <a:spLocks/>
            </p:cNvSpPr>
            <p:nvPr/>
          </p:nvSpPr>
          <p:spPr bwMode="auto">
            <a:xfrm rot="26988781">
              <a:off x="5097" y="1119"/>
              <a:ext cx="122" cy="370"/>
            </a:xfrm>
            <a:prstGeom prst="leftBrace">
              <a:avLst>
                <a:gd name="adj1" fmla="val 252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707" name="Rectangle 51"/>
            <p:cNvSpPr>
              <a:spLocks noChangeArrowheads="1"/>
            </p:cNvSpPr>
            <p:nvPr/>
          </p:nvSpPr>
          <p:spPr bwMode="auto">
            <a:xfrm>
              <a:off x="2637" y="1785"/>
              <a:ext cx="460" cy="22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Σχεδιασμός</a:t>
              </a:r>
              <a:endParaRPr lang="en-US" sz="1000" b="1"/>
            </a:p>
          </p:txBody>
        </p:sp>
        <p:sp>
          <p:nvSpPr>
            <p:cNvPr id="1606708" name="Rectangle 52"/>
            <p:cNvSpPr>
              <a:spLocks noChangeArrowheads="1"/>
            </p:cNvSpPr>
            <p:nvPr/>
          </p:nvSpPr>
          <p:spPr bwMode="auto">
            <a:xfrm>
              <a:off x="3094" y="1784"/>
              <a:ext cx="460" cy="22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Αναμονή</a:t>
              </a:r>
              <a:endParaRPr lang="en-US" sz="1000" b="1"/>
            </a:p>
          </p:txBody>
        </p:sp>
        <p:sp>
          <p:nvSpPr>
            <p:cNvPr id="1606709" name="Rectangle 53"/>
            <p:cNvSpPr>
              <a:spLocks noChangeArrowheads="1"/>
            </p:cNvSpPr>
            <p:nvPr/>
          </p:nvSpPr>
          <p:spPr bwMode="auto">
            <a:xfrm>
              <a:off x="3549" y="1786"/>
              <a:ext cx="460" cy="22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431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l-GR" sz="1000" b="1"/>
                <a:t>Εργασία</a:t>
              </a:r>
              <a:endParaRPr lang="en-US" sz="1000" b="1"/>
            </a:p>
          </p:txBody>
        </p:sp>
        <p:sp>
          <p:nvSpPr>
            <p:cNvPr id="1606710" name="AutoShape 54"/>
            <p:cNvSpPr>
              <a:spLocks/>
            </p:cNvSpPr>
            <p:nvPr/>
          </p:nvSpPr>
          <p:spPr bwMode="auto">
            <a:xfrm rot="26988781">
              <a:off x="2790" y="1498"/>
              <a:ext cx="122" cy="369"/>
            </a:xfrm>
            <a:prstGeom prst="leftBrace">
              <a:avLst>
                <a:gd name="adj1" fmla="val 2520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711" name="AutoShape 55"/>
            <p:cNvSpPr>
              <a:spLocks/>
            </p:cNvSpPr>
            <p:nvPr/>
          </p:nvSpPr>
          <p:spPr bwMode="auto">
            <a:xfrm rot="26988781">
              <a:off x="3276" y="1496"/>
              <a:ext cx="122" cy="370"/>
            </a:xfrm>
            <a:prstGeom prst="leftBrace">
              <a:avLst>
                <a:gd name="adj1" fmla="val 252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6712" name="AutoShape 56"/>
            <p:cNvSpPr>
              <a:spLocks/>
            </p:cNvSpPr>
            <p:nvPr/>
          </p:nvSpPr>
          <p:spPr bwMode="auto">
            <a:xfrm rot="26988781">
              <a:off x="3717" y="1493"/>
              <a:ext cx="122" cy="370"/>
            </a:xfrm>
            <a:prstGeom prst="leftBrace">
              <a:avLst>
                <a:gd name="adj1" fmla="val 252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06713" name="Text Box 57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Linedesign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82800" y="5880100"/>
            <a:ext cx="457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TPc</a:t>
            </a:r>
            <a:r>
              <a:rPr lang="en-US" dirty="0" smtClean="0"/>
              <a:t>/t =&gt; total product cycle time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8706" name="Object 2"/>
          <p:cNvGraphicFramePr>
            <a:graphicFrameLocks noChangeAspect="1"/>
          </p:cNvGraphicFramePr>
          <p:nvPr/>
        </p:nvGraphicFramePr>
        <p:xfrm>
          <a:off x="1957388" y="1358900"/>
          <a:ext cx="234315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08" name="Folie" r:id="rId4" imgW="4495680" imgH="3362400" progId="PowerPoint.Slide.8">
                  <p:embed/>
                </p:oleObj>
              </mc:Choice>
              <mc:Fallback>
                <p:oleObj name="Folie" r:id="rId4" imgW="4495680" imgH="33624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1358900"/>
                        <a:ext cx="234315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707" name="Line 3"/>
          <p:cNvSpPr>
            <a:spLocks noChangeShapeType="1"/>
          </p:cNvSpPr>
          <p:nvPr/>
        </p:nvSpPr>
        <p:spPr bwMode="auto">
          <a:xfrm>
            <a:off x="5908675" y="2170113"/>
            <a:ext cx="28733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8708" name="Line 4"/>
          <p:cNvSpPr>
            <a:spLocks noChangeShapeType="1"/>
          </p:cNvSpPr>
          <p:nvPr/>
        </p:nvSpPr>
        <p:spPr bwMode="auto">
          <a:xfrm>
            <a:off x="6057900" y="1501775"/>
            <a:ext cx="885825" cy="67945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8709" name="Line 5"/>
          <p:cNvSpPr>
            <a:spLocks noChangeShapeType="1"/>
          </p:cNvSpPr>
          <p:nvPr/>
        </p:nvSpPr>
        <p:spPr bwMode="auto">
          <a:xfrm flipH="1">
            <a:off x="5459413" y="2170113"/>
            <a:ext cx="787400" cy="6683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8710" name="Text Box 6"/>
          <p:cNvSpPr txBox="1">
            <a:spLocks noChangeArrowheads="1"/>
          </p:cNvSpPr>
          <p:nvPr/>
        </p:nvSpPr>
        <p:spPr bwMode="auto">
          <a:xfrm>
            <a:off x="5835650" y="18097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9900"/>
                </a:solidFill>
              </a:rPr>
              <a:t>A</a:t>
            </a:r>
            <a:endParaRPr lang="en-US" sz="2000" b="1"/>
          </a:p>
        </p:txBody>
      </p:sp>
      <p:sp>
        <p:nvSpPr>
          <p:cNvPr id="1608711" name="Text Box 7"/>
          <p:cNvSpPr txBox="1">
            <a:spLocks noChangeArrowheads="1"/>
          </p:cNvSpPr>
          <p:nvPr/>
        </p:nvSpPr>
        <p:spPr bwMode="auto">
          <a:xfrm>
            <a:off x="6137275" y="13033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9966"/>
                </a:solidFill>
              </a:rPr>
              <a:t>B</a:t>
            </a:r>
            <a:endParaRPr lang="en-US" sz="2000" b="1"/>
          </a:p>
        </p:txBody>
      </p:sp>
      <p:sp>
        <p:nvSpPr>
          <p:cNvPr id="1608712" name="Text Box 8"/>
          <p:cNvSpPr txBox="1">
            <a:spLocks noChangeArrowheads="1"/>
          </p:cNvSpPr>
          <p:nvPr/>
        </p:nvSpPr>
        <p:spPr bwMode="auto">
          <a:xfrm>
            <a:off x="6432550" y="2255838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663300"/>
                </a:solidFill>
              </a:rPr>
              <a:t>Δ</a:t>
            </a:r>
            <a:endParaRPr lang="en-US" sz="2000" b="1"/>
          </a:p>
        </p:txBody>
      </p:sp>
      <p:sp>
        <p:nvSpPr>
          <p:cNvPr id="1608713" name="Text Box 9"/>
          <p:cNvSpPr txBox="1">
            <a:spLocks noChangeArrowheads="1"/>
          </p:cNvSpPr>
          <p:nvPr/>
        </p:nvSpPr>
        <p:spPr bwMode="auto">
          <a:xfrm>
            <a:off x="7070725" y="170973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E</a:t>
            </a:r>
            <a:endParaRPr lang="en-US" sz="2000" b="1"/>
          </a:p>
        </p:txBody>
      </p:sp>
      <p:sp>
        <p:nvSpPr>
          <p:cNvPr id="1608714" name="Text Box 10"/>
          <p:cNvSpPr txBox="1">
            <a:spLocks noChangeArrowheads="1"/>
          </p:cNvSpPr>
          <p:nvPr/>
        </p:nvSpPr>
        <p:spPr bwMode="auto">
          <a:xfrm>
            <a:off x="7891463" y="16954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Ζ</a:t>
            </a:r>
            <a:endParaRPr lang="en-US" sz="2000" b="1"/>
          </a:p>
        </p:txBody>
      </p:sp>
      <p:sp>
        <p:nvSpPr>
          <p:cNvPr id="1608715" name="Text Box 11"/>
          <p:cNvSpPr txBox="1">
            <a:spLocks noChangeArrowheads="1"/>
          </p:cNvSpPr>
          <p:nvPr/>
        </p:nvSpPr>
        <p:spPr bwMode="auto">
          <a:xfrm>
            <a:off x="5868988" y="2573338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00CC"/>
                </a:solidFill>
              </a:rPr>
              <a:t>Γ</a:t>
            </a:r>
            <a:endParaRPr lang="en-US" sz="2000" b="1"/>
          </a:p>
        </p:txBody>
      </p:sp>
      <p:sp>
        <p:nvSpPr>
          <p:cNvPr id="1608716" name="Line 12"/>
          <p:cNvSpPr>
            <a:spLocks noChangeShapeType="1"/>
          </p:cNvSpPr>
          <p:nvPr/>
        </p:nvSpPr>
        <p:spPr bwMode="auto">
          <a:xfrm>
            <a:off x="6165850" y="2170113"/>
            <a:ext cx="744538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8717" name="Line 13"/>
          <p:cNvSpPr>
            <a:spLocks noChangeShapeType="1"/>
          </p:cNvSpPr>
          <p:nvPr/>
        </p:nvSpPr>
        <p:spPr bwMode="auto">
          <a:xfrm>
            <a:off x="6889750" y="2170113"/>
            <a:ext cx="925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8718" name="Line 14"/>
          <p:cNvSpPr>
            <a:spLocks noChangeShapeType="1"/>
          </p:cNvSpPr>
          <p:nvPr/>
        </p:nvSpPr>
        <p:spPr bwMode="auto">
          <a:xfrm>
            <a:off x="7813675" y="2170113"/>
            <a:ext cx="1239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8719" name="Text Box 15"/>
          <p:cNvSpPr txBox="1">
            <a:spLocks noChangeArrowheads="1"/>
          </p:cNvSpPr>
          <p:nvPr/>
        </p:nvSpPr>
        <p:spPr bwMode="auto">
          <a:xfrm>
            <a:off x="4283075" y="3449638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TPc/t = ?</a:t>
            </a:r>
          </a:p>
        </p:txBody>
      </p:sp>
      <p:sp>
        <p:nvSpPr>
          <p:cNvPr id="1608720" name="Text Box 16"/>
          <p:cNvSpPr txBox="1">
            <a:spLocks noChangeArrowheads="1"/>
          </p:cNvSpPr>
          <p:nvPr/>
        </p:nvSpPr>
        <p:spPr bwMode="auto">
          <a:xfrm>
            <a:off x="2749550" y="3478213"/>
            <a:ext cx="796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 = 1</a:t>
            </a:r>
          </a:p>
          <a:p>
            <a:r>
              <a:rPr lang="en-US" sz="2000" b="1"/>
              <a:t>B = 6</a:t>
            </a:r>
          </a:p>
          <a:p>
            <a:r>
              <a:rPr lang="el-GR" sz="2000" b="1"/>
              <a:t>Γ</a:t>
            </a:r>
            <a:r>
              <a:rPr lang="en-US" sz="2000" b="1"/>
              <a:t> = 5</a:t>
            </a:r>
          </a:p>
          <a:p>
            <a:r>
              <a:rPr lang="el-GR" sz="2000" b="1"/>
              <a:t>Δ</a:t>
            </a:r>
            <a:r>
              <a:rPr lang="en-US" sz="2000" b="1"/>
              <a:t> = 4</a:t>
            </a:r>
          </a:p>
          <a:p>
            <a:r>
              <a:rPr lang="en-US" sz="2000" b="1"/>
              <a:t>E = 5</a:t>
            </a:r>
          </a:p>
          <a:p>
            <a:r>
              <a:rPr lang="el-GR" sz="2000" b="1"/>
              <a:t>Ζ</a:t>
            </a:r>
            <a:r>
              <a:rPr lang="en-US" sz="2000" b="1"/>
              <a:t> = 7</a:t>
            </a:r>
          </a:p>
        </p:txBody>
      </p:sp>
      <p:sp>
        <p:nvSpPr>
          <p:cNvPr id="1608721" name="Text Box 17"/>
          <p:cNvSpPr txBox="1">
            <a:spLocks noChangeArrowheads="1"/>
          </p:cNvSpPr>
          <p:nvPr/>
        </p:nvSpPr>
        <p:spPr bwMode="auto">
          <a:xfrm>
            <a:off x="7083425" y="3459163"/>
            <a:ext cx="1373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Βάση για;</a:t>
            </a:r>
            <a:endParaRPr lang="en-US" sz="2000" b="1"/>
          </a:p>
        </p:txBody>
      </p:sp>
      <p:sp>
        <p:nvSpPr>
          <p:cNvPr id="1608722" name="Text Box 18"/>
          <p:cNvSpPr txBox="1">
            <a:spLocks noChangeArrowheads="1"/>
          </p:cNvSpPr>
          <p:nvPr/>
        </p:nvSpPr>
        <p:spPr bwMode="auto">
          <a:xfrm>
            <a:off x="4032250" y="4964113"/>
            <a:ext cx="484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Σε σχέση με το περιεχόμενο εργασίας;</a:t>
            </a:r>
            <a:endParaRPr lang="en-US" sz="2000" b="1"/>
          </a:p>
        </p:txBody>
      </p:sp>
      <p:sp>
        <p:nvSpPr>
          <p:cNvPr id="1608723" name="Text Box 19"/>
          <p:cNvSpPr txBox="1">
            <a:spLocks noChangeArrowheads="1"/>
          </p:cNvSpPr>
          <p:nvPr/>
        </p:nvSpPr>
        <p:spPr bwMode="auto">
          <a:xfrm>
            <a:off x="8277225" y="23098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7</a:t>
            </a:r>
          </a:p>
        </p:txBody>
      </p:sp>
      <p:sp>
        <p:nvSpPr>
          <p:cNvPr id="1608724" name="Text Box 20"/>
          <p:cNvSpPr txBox="1">
            <a:spLocks noChangeArrowheads="1"/>
          </p:cNvSpPr>
          <p:nvPr/>
        </p:nvSpPr>
        <p:spPr bwMode="auto">
          <a:xfrm>
            <a:off x="7248525" y="2322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5</a:t>
            </a:r>
            <a:endParaRPr lang="en-US" sz="1800" b="1"/>
          </a:p>
        </p:txBody>
      </p:sp>
      <p:sp>
        <p:nvSpPr>
          <p:cNvPr id="1608725" name="Text Box 21"/>
          <p:cNvSpPr txBox="1">
            <a:spLocks noChangeArrowheads="1"/>
          </p:cNvSpPr>
          <p:nvPr/>
        </p:nvSpPr>
        <p:spPr bwMode="auto">
          <a:xfrm>
            <a:off x="6651625" y="1217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9966"/>
                </a:solidFill>
              </a:rPr>
              <a:t>6</a:t>
            </a:r>
            <a:endParaRPr lang="en-US" sz="1800" b="1"/>
          </a:p>
        </p:txBody>
      </p:sp>
      <p:sp>
        <p:nvSpPr>
          <p:cNvPr id="1608726" name="Text Box 22"/>
          <p:cNvSpPr txBox="1">
            <a:spLocks noChangeArrowheads="1"/>
          </p:cNvSpPr>
          <p:nvPr/>
        </p:nvSpPr>
        <p:spPr bwMode="auto">
          <a:xfrm>
            <a:off x="6626225" y="2538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663300"/>
                </a:solidFill>
              </a:rPr>
              <a:t>4</a:t>
            </a:r>
            <a:endParaRPr lang="en-US" sz="1800" b="1"/>
          </a:p>
        </p:txBody>
      </p:sp>
      <p:sp>
        <p:nvSpPr>
          <p:cNvPr id="1608727" name="Text Box 23"/>
          <p:cNvSpPr txBox="1">
            <a:spLocks noChangeArrowheads="1"/>
          </p:cNvSpPr>
          <p:nvPr/>
        </p:nvSpPr>
        <p:spPr bwMode="auto">
          <a:xfrm>
            <a:off x="5775325" y="1484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1</a:t>
            </a:r>
            <a:endParaRPr lang="en-US" sz="1800" b="1"/>
          </a:p>
        </p:txBody>
      </p:sp>
      <p:sp>
        <p:nvSpPr>
          <p:cNvPr id="1608728" name="Text Box 24"/>
          <p:cNvSpPr txBox="1">
            <a:spLocks noChangeArrowheads="1"/>
          </p:cNvSpPr>
          <p:nvPr/>
        </p:nvSpPr>
        <p:spPr bwMode="auto">
          <a:xfrm>
            <a:off x="6130925" y="2919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5</a:t>
            </a:r>
            <a:endParaRPr lang="en-US" sz="1800" b="1"/>
          </a:p>
        </p:txBody>
      </p:sp>
      <p:sp>
        <p:nvSpPr>
          <p:cNvPr id="1608729" name="Text Box 25"/>
          <p:cNvSpPr txBox="1">
            <a:spLocks noChangeArrowheads="1"/>
          </p:cNvSpPr>
          <p:nvPr/>
        </p:nvSpPr>
        <p:spPr bwMode="auto">
          <a:xfrm>
            <a:off x="5280025" y="3478213"/>
            <a:ext cx="438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21</a:t>
            </a:r>
          </a:p>
        </p:txBody>
      </p:sp>
      <p:sp>
        <p:nvSpPr>
          <p:cNvPr id="1608730" name="Rectangle 26"/>
          <p:cNvSpPr>
            <a:spLocks noChangeArrowheads="1"/>
          </p:cNvSpPr>
          <p:nvPr/>
        </p:nvSpPr>
        <p:spPr bwMode="auto">
          <a:xfrm>
            <a:off x="3713163" y="26988"/>
            <a:ext cx="5207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Συνολικός Χρόνος Κύκλου Προϊόντος</a:t>
            </a:r>
            <a:r>
              <a:rPr lang="en-US">
                <a:solidFill>
                  <a:srgbClr val="990033"/>
                </a:solidFill>
              </a:rPr>
              <a:t> (TPc/t)</a:t>
            </a:r>
            <a:endParaRPr lang="en-US" sz="440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608731" name="Text Box 27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0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0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0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0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0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0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723" grpId="0" autoUpdateAnimBg="0"/>
      <p:bldP spid="1608724" grpId="0" autoUpdateAnimBg="0"/>
      <p:bldP spid="1608725" grpId="0" autoUpdateAnimBg="0"/>
      <p:bldP spid="1608726" grpId="0" autoUpdateAnimBg="0"/>
      <p:bldP spid="1608727" grpId="0" autoUpdateAnimBg="0"/>
      <p:bldP spid="1608728" grpId="0" autoUpdateAnimBg="0"/>
      <p:bldP spid="1608729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350" y="152400"/>
            <a:ext cx="5727700" cy="517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Παραγωγή σε Ροή  ως τώρα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:</a:t>
            </a:r>
          </a:p>
        </p:txBody>
      </p:sp>
      <p:sp>
        <p:nvSpPr>
          <p:cNvPr id="1610755" name="Text Box 3"/>
          <p:cNvSpPr txBox="1">
            <a:spLocks noChangeArrowheads="1"/>
          </p:cNvSpPr>
          <p:nvPr/>
        </p:nvSpPr>
        <p:spPr bwMode="auto">
          <a:xfrm>
            <a:off x="6203950" y="2562225"/>
            <a:ext cx="264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Συγχρονισμός προϊόντος</a:t>
            </a:r>
            <a:endParaRPr lang="en-US" sz="2000" b="1"/>
          </a:p>
        </p:txBody>
      </p:sp>
      <p:sp>
        <p:nvSpPr>
          <p:cNvPr id="1610756" name="Text Box 4"/>
          <p:cNvSpPr txBox="1">
            <a:spLocks noChangeArrowheads="1"/>
          </p:cNvSpPr>
          <p:nvPr/>
        </p:nvSpPr>
        <p:spPr bwMode="auto">
          <a:xfrm>
            <a:off x="6378575" y="4127500"/>
            <a:ext cx="2328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/>
              <a:t>Ακολουθία γεγονότων</a:t>
            </a:r>
            <a:endParaRPr lang="en-US" sz="1600" b="1" dirty="0"/>
          </a:p>
        </p:txBody>
      </p:sp>
      <p:sp>
        <p:nvSpPr>
          <p:cNvPr id="1610757" name="Text Box 5"/>
          <p:cNvSpPr txBox="1">
            <a:spLocks noChangeArrowheads="1"/>
          </p:cNvSpPr>
          <p:nvPr/>
        </p:nvSpPr>
        <p:spPr bwMode="auto">
          <a:xfrm>
            <a:off x="5508625" y="4721225"/>
            <a:ext cx="2933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/>
              <a:t>Dc</a:t>
            </a:r>
            <a:r>
              <a:rPr lang="en-US" sz="1600" b="1"/>
              <a:t> - (</a:t>
            </a:r>
            <a:r>
              <a:rPr lang="el-GR" sz="1600" b="1"/>
              <a:t>Μέγίστη δυναμικότητα)</a:t>
            </a:r>
            <a:endParaRPr lang="en-US" sz="1600" b="1"/>
          </a:p>
          <a:p>
            <a:endParaRPr lang="en-US" sz="1600" b="1"/>
          </a:p>
        </p:txBody>
      </p:sp>
      <p:sp>
        <p:nvSpPr>
          <p:cNvPr id="1610758" name="Text Box 6"/>
          <p:cNvSpPr txBox="1">
            <a:spLocks noChangeArrowheads="1"/>
          </p:cNvSpPr>
          <p:nvPr/>
        </p:nvSpPr>
        <p:spPr bwMode="auto">
          <a:xfrm>
            <a:off x="3879850" y="4656138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Takt</a:t>
            </a:r>
          </a:p>
        </p:txBody>
      </p:sp>
      <p:sp>
        <p:nvSpPr>
          <p:cNvPr id="1610759" name="Text Box 7"/>
          <p:cNvSpPr txBox="1">
            <a:spLocks noChangeArrowheads="1"/>
          </p:cNvSpPr>
          <p:nvPr/>
        </p:nvSpPr>
        <p:spPr bwMode="auto">
          <a:xfrm>
            <a:off x="3022600" y="3730625"/>
            <a:ext cx="1065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Ποιότητα</a:t>
            </a:r>
            <a:endParaRPr lang="en-US" sz="1600" b="1"/>
          </a:p>
        </p:txBody>
      </p:sp>
      <p:sp>
        <p:nvSpPr>
          <p:cNvPr id="1610760" name="Text Box 8"/>
          <p:cNvSpPr txBox="1">
            <a:spLocks noChangeArrowheads="1"/>
          </p:cNvSpPr>
          <p:nvPr/>
        </p:nvSpPr>
        <p:spPr bwMode="auto">
          <a:xfrm>
            <a:off x="3378200" y="2498725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Πόροι</a:t>
            </a:r>
            <a:endParaRPr lang="en-US" sz="1600" b="1" dirty="0"/>
          </a:p>
        </p:txBody>
      </p:sp>
      <p:sp>
        <p:nvSpPr>
          <p:cNvPr id="1610761" name="Text Box 9"/>
          <p:cNvSpPr txBox="1">
            <a:spLocks noChangeArrowheads="1"/>
          </p:cNvSpPr>
          <p:nvPr/>
        </p:nvSpPr>
        <p:spPr bwMode="auto">
          <a:xfrm>
            <a:off x="3536950" y="1708150"/>
            <a:ext cx="36013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/>
              <a:t>Χρόνος </a:t>
            </a:r>
            <a:r>
              <a:rPr lang="el-GR" sz="1600" b="1" dirty="0" smtClean="0"/>
              <a:t>διέλευσης </a:t>
            </a:r>
            <a:r>
              <a:rPr lang="el-GR" sz="1600" b="1" dirty="0"/>
              <a:t>στην παραγωγή</a:t>
            </a:r>
            <a:endParaRPr lang="en-US" sz="1600" b="1" dirty="0"/>
          </a:p>
        </p:txBody>
      </p:sp>
      <p:grpSp>
        <p:nvGrpSpPr>
          <p:cNvPr id="1610762" name="Group 10"/>
          <p:cNvGrpSpPr>
            <a:grpSpLocks noChangeAspect="1"/>
          </p:cNvGrpSpPr>
          <p:nvPr/>
        </p:nvGrpSpPr>
        <p:grpSpPr bwMode="auto">
          <a:xfrm>
            <a:off x="4079875" y="2373313"/>
            <a:ext cx="2376488" cy="2381250"/>
            <a:chOff x="2570" y="1495"/>
            <a:chExt cx="1497" cy="1500"/>
          </a:xfrm>
        </p:grpSpPr>
        <p:sp>
          <p:nvSpPr>
            <p:cNvPr id="161076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570" y="1495"/>
              <a:ext cx="1497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10764" name="Freeform 12"/>
            <p:cNvSpPr>
              <a:spLocks/>
            </p:cNvSpPr>
            <p:nvPr/>
          </p:nvSpPr>
          <p:spPr bwMode="auto">
            <a:xfrm>
              <a:off x="2709" y="1534"/>
              <a:ext cx="535" cy="533"/>
            </a:xfrm>
            <a:custGeom>
              <a:avLst/>
              <a:gdLst/>
              <a:ahLst/>
              <a:cxnLst>
                <a:cxn ang="0">
                  <a:pos x="0" y="845"/>
                </a:cxn>
                <a:cxn ang="0">
                  <a:pos x="11" y="823"/>
                </a:cxn>
                <a:cxn ang="0">
                  <a:pos x="21" y="806"/>
                </a:cxn>
                <a:cxn ang="0">
                  <a:pos x="30" y="786"/>
                </a:cxn>
                <a:cxn ang="0">
                  <a:pos x="40" y="768"/>
                </a:cxn>
                <a:cxn ang="0">
                  <a:pos x="51" y="749"/>
                </a:cxn>
                <a:cxn ang="0">
                  <a:pos x="63" y="730"/>
                </a:cxn>
                <a:cxn ang="0">
                  <a:pos x="74" y="712"/>
                </a:cxn>
                <a:cxn ang="0">
                  <a:pos x="85" y="693"/>
                </a:cxn>
                <a:cxn ang="0">
                  <a:pos x="101" y="671"/>
                </a:cxn>
                <a:cxn ang="0">
                  <a:pos x="117" y="649"/>
                </a:cxn>
                <a:cxn ang="0">
                  <a:pos x="129" y="631"/>
                </a:cxn>
                <a:cxn ang="0">
                  <a:pos x="145" y="613"/>
                </a:cxn>
                <a:cxn ang="0">
                  <a:pos x="160" y="592"/>
                </a:cxn>
                <a:cxn ang="0">
                  <a:pos x="176" y="570"/>
                </a:cxn>
                <a:cxn ang="0">
                  <a:pos x="193" y="551"/>
                </a:cxn>
                <a:cxn ang="0">
                  <a:pos x="211" y="530"/>
                </a:cxn>
                <a:cxn ang="0">
                  <a:pos x="227" y="514"/>
                </a:cxn>
                <a:cxn ang="0">
                  <a:pos x="248" y="490"/>
                </a:cxn>
                <a:cxn ang="0">
                  <a:pos x="266" y="471"/>
                </a:cxn>
                <a:cxn ang="0">
                  <a:pos x="284" y="454"/>
                </a:cxn>
                <a:cxn ang="0">
                  <a:pos x="304" y="435"/>
                </a:cxn>
                <a:cxn ang="0">
                  <a:pos x="319" y="421"/>
                </a:cxn>
                <a:cxn ang="0">
                  <a:pos x="339" y="405"/>
                </a:cxn>
                <a:cxn ang="0">
                  <a:pos x="358" y="388"/>
                </a:cxn>
                <a:cxn ang="0">
                  <a:pos x="381" y="370"/>
                </a:cxn>
                <a:cxn ang="0">
                  <a:pos x="401" y="355"/>
                </a:cxn>
                <a:cxn ang="0">
                  <a:pos x="423" y="337"/>
                </a:cxn>
                <a:cxn ang="0">
                  <a:pos x="449" y="320"/>
                </a:cxn>
                <a:cxn ang="0">
                  <a:pos x="472" y="302"/>
                </a:cxn>
                <a:cxn ang="0">
                  <a:pos x="498" y="284"/>
                </a:cxn>
                <a:cxn ang="0">
                  <a:pos x="525" y="267"/>
                </a:cxn>
                <a:cxn ang="0">
                  <a:pos x="552" y="252"/>
                </a:cxn>
                <a:cxn ang="0">
                  <a:pos x="581" y="236"/>
                </a:cxn>
                <a:cxn ang="0">
                  <a:pos x="606" y="225"/>
                </a:cxn>
                <a:cxn ang="0">
                  <a:pos x="629" y="211"/>
                </a:cxn>
                <a:cxn ang="0">
                  <a:pos x="657" y="200"/>
                </a:cxn>
                <a:cxn ang="0">
                  <a:pos x="676" y="191"/>
                </a:cxn>
                <a:cxn ang="0">
                  <a:pos x="593" y="0"/>
                </a:cxn>
                <a:cxn ang="0">
                  <a:pos x="1070" y="273"/>
                </a:cxn>
                <a:cxn ang="0">
                  <a:pos x="946" y="839"/>
                </a:cxn>
                <a:cxn ang="0">
                  <a:pos x="869" y="671"/>
                </a:cxn>
                <a:cxn ang="0">
                  <a:pos x="837" y="686"/>
                </a:cxn>
                <a:cxn ang="0">
                  <a:pos x="807" y="702"/>
                </a:cxn>
                <a:cxn ang="0">
                  <a:pos x="774" y="723"/>
                </a:cxn>
                <a:cxn ang="0">
                  <a:pos x="738" y="746"/>
                </a:cxn>
                <a:cxn ang="0">
                  <a:pos x="710" y="767"/>
                </a:cxn>
                <a:cxn ang="0">
                  <a:pos x="683" y="790"/>
                </a:cxn>
                <a:cxn ang="0">
                  <a:pos x="655" y="812"/>
                </a:cxn>
                <a:cxn ang="0">
                  <a:pos x="632" y="836"/>
                </a:cxn>
                <a:cxn ang="0">
                  <a:pos x="610" y="861"/>
                </a:cxn>
                <a:cxn ang="0">
                  <a:pos x="585" y="887"/>
                </a:cxn>
                <a:cxn ang="0">
                  <a:pos x="564" y="913"/>
                </a:cxn>
                <a:cxn ang="0">
                  <a:pos x="544" y="939"/>
                </a:cxn>
                <a:cxn ang="0">
                  <a:pos x="526" y="962"/>
                </a:cxn>
                <a:cxn ang="0">
                  <a:pos x="507" y="994"/>
                </a:cxn>
                <a:cxn ang="0">
                  <a:pos x="489" y="1023"/>
                </a:cxn>
                <a:cxn ang="0">
                  <a:pos x="479" y="1045"/>
                </a:cxn>
                <a:cxn ang="0">
                  <a:pos x="467" y="1067"/>
                </a:cxn>
                <a:cxn ang="0">
                  <a:pos x="0" y="845"/>
                </a:cxn>
              </a:cxnLst>
              <a:rect l="0" t="0" r="r" b="b"/>
              <a:pathLst>
                <a:path w="1070" h="1067">
                  <a:moveTo>
                    <a:pt x="0" y="845"/>
                  </a:moveTo>
                  <a:lnTo>
                    <a:pt x="11" y="823"/>
                  </a:lnTo>
                  <a:lnTo>
                    <a:pt x="21" y="806"/>
                  </a:lnTo>
                  <a:lnTo>
                    <a:pt x="30" y="786"/>
                  </a:lnTo>
                  <a:lnTo>
                    <a:pt x="40" y="768"/>
                  </a:lnTo>
                  <a:lnTo>
                    <a:pt x="51" y="749"/>
                  </a:lnTo>
                  <a:lnTo>
                    <a:pt x="63" y="730"/>
                  </a:lnTo>
                  <a:lnTo>
                    <a:pt x="74" y="712"/>
                  </a:lnTo>
                  <a:lnTo>
                    <a:pt x="85" y="693"/>
                  </a:lnTo>
                  <a:lnTo>
                    <a:pt x="101" y="671"/>
                  </a:lnTo>
                  <a:lnTo>
                    <a:pt x="117" y="649"/>
                  </a:lnTo>
                  <a:lnTo>
                    <a:pt x="129" y="631"/>
                  </a:lnTo>
                  <a:lnTo>
                    <a:pt x="145" y="613"/>
                  </a:lnTo>
                  <a:lnTo>
                    <a:pt x="160" y="592"/>
                  </a:lnTo>
                  <a:lnTo>
                    <a:pt x="176" y="570"/>
                  </a:lnTo>
                  <a:lnTo>
                    <a:pt x="193" y="551"/>
                  </a:lnTo>
                  <a:lnTo>
                    <a:pt x="211" y="530"/>
                  </a:lnTo>
                  <a:lnTo>
                    <a:pt x="227" y="514"/>
                  </a:lnTo>
                  <a:lnTo>
                    <a:pt x="248" y="490"/>
                  </a:lnTo>
                  <a:lnTo>
                    <a:pt x="266" y="471"/>
                  </a:lnTo>
                  <a:lnTo>
                    <a:pt x="284" y="454"/>
                  </a:lnTo>
                  <a:lnTo>
                    <a:pt x="304" y="435"/>
                  </a:lnTo>
                  <a:lnTo>
                    <a:pt x="319" y="421"/>
                  </a:lnTo>
                  <a:lnTo>
                    <a:pt x="339" y="405"/>
                  </a:lnTo>
                  <a:lnTo>
                    <a:pt x="358" y="388"/>
                  </a:lnTo>
                  <a:lnTo>
                    <a:pt x="381" y="370"/>
                  </a:lnTo>
                  <a:lnTo>
                    <a:pt x="401" y="355"/>
                  </a:lnTo>
                  <a:lnTo>
                    <a:pt x="423" y="337"/>
                  </a:lnTo>
                  <a:lnTo>
                    <a:pt x="449" y="320"/>
                  </a:lnTo>
                  <a:lnTo>
                    <a:pt x="472" y="302"/>
                  </a:lnTo>
                  <a:lnTo>
                    <a:pt x="498" y="284"/>
                  </a:lnTo>
                  <a:lnTo>
                    <a:pt x="525" y="267"/>
                  </a:lnTo>
                  <a:lnTo>
                    <a:pt x="552" y="252"/>
                  </a:lnTo>
                  <a:lnTo>
                    <a:pt x="581" y="236"/>
                  </a:lnTo>
                  <a:lnTo>
                    <a:pt x="606" y="225"/>
                  </a:lnTo>
                  <a:lnTo>
                    <a:pt x="629" y="211"/>
                  </a:lnTo>
                  <a:lnTo>
                    <a:pt x="657" y="200"/>
                  </a:lnTo>
                  <a:lnTo>
                    <a:pt x="676" y="191"/>
                  </a:lnTo>
                  <a:lnTo>
                    <a:pt x="593" y="0"/>
                  </a:lnTo>
                  <a:lnTo>
                    <a:pt x="1070" y="273"/>
                  </a:lnTo>
                  <a:lnTo>
                    <a:pt x="946" y="839"/>
                  </a:lnTo>
                  <a:lnTo>
                    <a:pt x="869" y="671"/>
                  </a:lnTo>
                  <a:lnTo>
                    <a:pt x="837" y="686"/>
                  </a:lnTo>
                  <a:lnTo>
                    <a:pt x="807" y="702"/>
                  </a:lnTo>
                  <a:lnTo>
                    <a:pt x="774" y="723"/>
                  </a:lnTo>
                  <a:lnTo>
                    <a:pt x="738" y="746"/>
                  </a:lnTo>
                  <a:lnTo>
                    <a:pt x="710" y="767"/>
                  </a:lnTo>
                  <a:lnTo>
                    <a:pt x="683" y="790"/>
                  </a:lnTo>
                  <a:lnTo>
                    <a:pt x="655" y="812"/>
                  </a:lnTo>
                  <a:lnTo>
                    <a:pt x="632" y="836"/>
                  </a:lnTo>
                  <a:lnTo>
                    <a:pt x="610" y="861"/>
                  </a:lnTo>
                  <a:lnTo>
                    <a:pt x="585" y="887"/>
                  </a:lnTo>
                  <a:lnTo>
                    <a:pt x="564" y="913"/>
                  </a:lnTo>
                  <a:lnTo>
                    <a:pt x="544" y="939"/>
                  </a:lnTo>
                  <a:lnTo>
                    <a:pt x="526" y="962"/>
                  </a:lnTo>
                  <a:lnTo>
                    <a:pt x="507" y="994"/>
                  </a:lnTo>
                  <a:lnTo>
                    <a:pt x="489" y="1023"/>
                  </a:lnTo>
                  <a:lnTo>
                    <a:pt x="479" y="1045"/>
                  </a:lnTo>
                  <a:lnTo>
                    <a:pt x="467" y="1067"/>
                  </a:lnTo>
                  <a:lnTo>
                    <a:pt x="0" y="845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10765" name="Freeform 13"/>
            <p:cNvSpPr>
              <a:spLocks/>
            </p:cNvSpPr>
            <p:nvPr/>
          </p:nvSpPr>
          <p:spPr bwMode="auto">
            <a:xfrm>
              <a:off x="2577" y="1909"/>
              <a:ext cx="471" cy="594"/>
            </a:xfrm>
            <a:custGeom>
              <a:avLst/>
              <a:gdLst/>
              <a:ahLst/>
              <a:cxnLst>
                <a:cxn ang="0">
                  <a:pos x="941" y="491"/>
                </a:cxn>
                <a:cxn ang="0">
                  <a:pos x="702" y="394"/>
                </a:cxn>
                <a:cxn ang="0">
                  <a:pos x="692" y="416"/>
                </a:cxn>
                <a:cxn ang="0">
                  <a:pos x="687" y="438"/>
                </a:cxn>
                <a:cxn ang="0">
                  <a:pos x="680" y="461"/>
                </a:cxn>
                <a:cxn ang="0">
                  <a:pos x="674" y="486"/>
                </a:cxn>
                <a:cxn ang="0">
                  <a:pos x="667" y="517"/>
                </a:cxn>
                <a:cxn ang="0">
                  <a:pos x="663" y="544"/>
                </a:cxn>
                <a:cxn ang="0">
                  <a:pos x="659" y="573"/>
                </a:cxn>
                <a:cxn ang="0">
                  <a:pos x="656" y="604"/>
                </a:cxn>
                <a:cxn ang="0">
                  <a:pos x="654" y="637"/>
                </a:cxn>
                <a:cxn ang="0">
                  <a:pos x="654" y="696"/>
                </a:cxn>
                <a:cxn ang="0">
                  <a:pos x="655" y="727"/>
                </a:cxn>
                <a:cxn ang="0">
                  <a:pos x="656" y="756"/>
                </a:cxn>
                <a:cxn ang="0">
                  <a:pos x="661" y="785"/>
                </a:cxn>
                <a:cxn ang="0">
                  <a:pos x="666" y="813"/>
                </a:cxn>
                <a:cxn ang="0">
                  <a:pos x="672" y="841"/>
                </a:cxn>
                <a:cxn ang="0">
                  <a:pos x="678" y="874"/>
                </a:cxn>
                <a:cxn ang="0">
                  <a:pos x="688" y="904"/>
                </a:cxn>
                <a:cxn ang="0">
                  <a:pos x="238" y="1188"/>
                </a:cxn>
                <a:cxn ang="0">
                  <a:pos x="228" y="1159"/>
                </a:cxn>
                <a:cxn ang="0">
                  <a:pos x="219" y="1134"/>
                </a:cxn>
                <a:cxn ang="0">
                  <a:pos x="210" y="1111"/>
                </a:cxn>
                <a:cxn ang="0">
                  <a:pos x="202" y="1085"/>
                </a:cxn>
                <a:cxn ang="0">
                  <a:pos x="195" y="1063"/>
                </a:cxn>
                <a:cxn ang="0">
                  <a:pos x="187" y="1038"/>
                </a:cxn>
                <a:cxn ang="0">
                  <a:pos x="181" y="1015"/>
                </a:cxn>
                <a:cxn ang="0">
                  <a:pos x="176" y="992"/>
                </a:cxn>
                <a:cxn ang="0">
                  <a:pos x="170" y="969"/>
                </a:cxn>
                <a:cxn ang="0">
                  <a:pos x="164" y="942"/>
                </a:cxn>
                <a:cxn ang="0">
                  <a:pos x="159" y="913"/>
                </a:cxn>
                <a:cxn ang="0">
                  <a:pos x="154" y="886"/>
                </a:cxn>
                <a:cxn ang="0">
                  <a:pos x="148" y="860"/>
                </a:cxn>
                <a:cxn ang="0">
                  <a:pos x="146" y="830"/>
                </a:cxn>
                <a:cxn ang="0">
                  <a:pos x="143" y="801"/>
                </a:cxn>
                <a:cxn ang="0">
                  <a:pos x="140" y="768"/>
                </a:cxn>
                <a:cxn ang="0">
                  <a:pos x="137" y="736"/>
                </a:cxn>
                <a:cxn ang="0">
                  <a:pos x="137" y="705"/>
                </a:cxn>
                <a:cxn ang="0">
                  <a:pos x="137" y="672"/>
                </a:cxn>
                <a:cxn ang="0">
                  <a:pos x="137" y="630"/>
                </a:cxn>
                <a:cxn ang="0">
                  <a:pos x="139" y="593"/>
                </a:cxn>
                <a:cxn ang="0">
                  <a:pos x="140" y="568"/>
                </a:cxn>
                <a:cxn ang="0">
                  <a:pos x="143" y="538"/>
                </a:cxn>
                <a:cxn ang="0">
                  <a:pos x="146" y="509"/>
                </a:cxn>
                <a:cxn ang="0">
                  <a:pos x="150" y="475"/>
                </a:cxn>
                <a:cxn ang="0">
                  <a:pos x="155" y="445"/>
                </a:cxn>
                <a:cxn ang="0">
                  <a:pos x="161" y="417"/>
                </a:cxn>
                <a:cxn ang="0">
                  <a:pos x="168" y="383"/>
                </a:cxn>
                <a:cxn ang="0">
                  <a:pos x="175" y="355"/>
                </a:cxn>
                <a:cxn ang="0">
                  <a:pos x="181" y="322"/>
                </a:cxn>
                <a:cxn ang="0">
                  <a:pos x="190" y="294"/>
                </a:cxn>
                <a:cxn ang="0">
                  <a:pos x="199" y="264"/>
                </a:cxn>
                <a:cxn ang="0">
                  <a:pos x="209" y="234"/>
                </a:cxn>
                <a:cxn ang="0">
                  <a:pos x="223" y="197"/>
                </a:cxn>
                <a:cxn ang="0">
                  <a:pos x="0" y="103"/>
                </a:cxn>
                <a:cxn ang="0">
                  <a:pos x="586" y="0"/>
                </a:cxn>
                <a:cxn ang="0">
                  <a:pos x="941" y="491"/>
                </a:cxn>
              </a:cxnLst>
              <a:rect l="0" t="0" r="r" b="b"/>
              <a:pathLst>
                <a:path w="941" h="1188">
                  <a:moveTo>
                    <a:pt x="941" y="491"/>
                  </a:moveTo>
                  <a:lnTo>
                    <a:pt x="702" y="394"/>
                  </a:lnTo>
                  <a:lnTo>
                    <a:pt x="692" y="416"/>
                  </a:lnTo>
                  <a:lnTo>
                    <a:pt x="687" y="438"/>
                  </a:lnTo>
                  <a:lnTo>
                    <a:pt x="680" y="461"/>
                  </a:lnTo>
                  <a:lnTo>
                    <a:pt x="674" y="486"/>
                  </a:lnTo>
                  <a:lnTo>
                    <a:pt x="667" y="517"/>
                  </a:lnTo>
                  <a:lnTo>
                    <a:pt x="663" y="544"/>
                  </a:lnTo>
                  <a:lnTo>
                    <a:pt x="659" y="573"/>
                  </a:lnTo>
                  <a:lnTo>
                    <a:pt x="656" y="604"/>
                  </a:lnTo>
                  <a:lnTo>
                    <a:pt x="654" y="637"/>
                  </a:lnTo>
                  <a:lnTo>
                    <a:pt x="654" y="696"/>
                  </a:lnTo>
                  <a:lnTo>
                    <a:pt x="655" y="727"/>
                  </a:lnTo>
                  <a:lnTo>
                    <a:pt x="656" y="756"/>
                  </a:lnTo>
                  <a:lnTo>
                    <a:pt x="661" y="785"/>
                  </a:lnTo>
                  <a:lnTo>
                    <a:pt x="666" y="813"/>
                  </a:lnTo>
                  <a:lnTo>
                    <a:pt x="672" y="841"/>
                  </a:lnTo>
                  <a:lnTo>
                    <a:pt x="678" y="874"/>
                  </a:lnTo>
                  <a:lnTo>
                    <a:pt x="688" y="904"/>
                  </a:lnTo>
                  <a:lnTo>
                    <a:pt x="238" y="1188"/>
                  </a:lnTo>
                  <a:lnTo>
                    <a:pt x="228" y="1159"/>
                  </a:lnTo>
                  <a:lnTo>
                    <a:pt x="219" y="1134"/>
                  </a:lnTo>
                  <a:lnTo>
                    <a:pt x="210" y="1111"/>
                  </a:lnTo>
                  <a:lnTo>
                    <a:pt x="202" y="1085"/>
                  </a:lnTo>
                  <a:lnTo>
                    <a:pt x="195" y="1063"/>
                  </a:lnTo>
                  <a:lnTo>
                    <a:pt x="187" y="1038"/>
                  </a:lnTo>
                  <a:lnTo>
                    <a:pt x="181" y="1015"/>
                  </a:lnTo>
                  <a:lnTo>
                    <a:pt x="176" y="992"/>
                  </a:lnTo>
                  <a:lnTo>
                    <a:pt x="170" y="969"/>
                  </a:lnTo>
                  <a:lnTo>
                    <a:pt x="164" y="942"/>
                  </a:lnTo>
                  <a:lnTo>
                    <a:pt x="159" y="913"/>
                  </a:lnTo>
                  <a:lnTo>
                    <a:pt x="154" y="886"/>
                  </a:lnTo>
                  <a:lnTo>
                    <a:pt x="148" y="860"/>
                  </a:lnTo>
                  <a:lnTo>
                    <a:pt x="146" y="830"/>
                  </a:lnTo>
                  <a:lnTo>
                    <a:pt x="143" y="801"/>
                  </a:lnTo>
                  <a:lnTo>
                    <a:pt x="140" y="768"/>
                  </a:lnTo>
                  <a:lnTo>
                    <a:pt x="137" y="736"/>
                  </a:lnTo>
                  <a:lnTo>
                    <a:pt x="137" y="705"/>
                  </a:lnTo>
                  <a:lnTo>
                    <a:pt x="137" y="672"/>
                  </a:lnTo>
                  <a:lnTo>
                    <a:pt x="137" y="630"/>
                  </a:lnTo>
                  <a:lnTo>
                    <a:pt x="139" y="593"/>
                  </a:lnTo>
                  <a:lnTo>
                    <a:pt x="140" y="568"/>
                  </a:lnTo>
                  <a:lnTo>
                    <a:pt x="143" y="538"/>
                  </a:lnTo>
                  <a:lnTo>
                    <a:pt x="146" y="509"/>
                  </a:lnTo>
                  <a:lnTo>
                    <a:pt x="150" y="475"/>
                  </a:lnTo>
                  <a:lnTo>
                    <a:pt x="155" y="445"/>
                  </a:lnTo>
                  <a:lnTo>
                    <a:pt x="161" y="417"/>
                  </a:lnTo>
                  <a:lnTo>
                    <a:pt x="168" y="383"/>
                  </a:lnTo>
                  <a:lnTo>
                    <a:pt x="175" y="355"/>
                  </a:lnTo>
                  <a:lnTo>
                    <a:pt x="181" y="322"/>
                  </a:lnTo>
                  <a:lnTo>
                    <a:pt x="190" y="294"/>
                  </a:lnTo>
                  <a:lnTo>
                    <a:pt x="199" y="264"/>
                  </a:lnTo>
                  <a:lnTo>
                    <a:pt x="209" y="234"/>
                  </a:lnTo>
                  <a:lnTo>
                    <a:pt x="223" y="197"/>
                  </a:lnTo>
                  <a:lnTo>
                    <a:pt x="0" y="103"/>
                  </a:lnTo>
                  <a:lnTo>
                    <a:pt x="586" y="0"/>
                  </a:lnTo>
                  <a:lnTo>
                    <a:pt x="941" y="491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10766" name="Freeform 14"/>
            <p:cNvSpPr>
              <a:spLocks/>
            </p:cNvSpPr>
            <p:nvPr/>
          </p:nvSpPr>
          <p:spPr bwMode="auto">
            <a:xfrm>
              <a:off x="2598" y="2339"/>
              <a:ext cx="535" cy="509"/>
            </a:xfrm>
            <a:custGeom>
              <a:avLst/>
              <a:gdLst/>
              <a:ahLst/>
              <a:cxnLst>
                <a:cxn ang="0">
                  <a:pos x="850" y="1017"/>
                </a:cxn>
                <a:cxn ang="0">
                  <a:pos x="828" y="1006"/>
                </a:cxn>
                <a:cxn ang="0">
                  <a:pos x="810" y="997"/>
                </a:cxn>
                <a:cxn ang="0">
                  <a:pos x="791" y="987"/>
                </a:cxn>
                <a:cxn ang="0">
                  <a:pos x="773" y="977"/>
                </a:cxn>
                <a:cxn ang="0">
                  <a:pos x="753" y="966"/>
                </a:cxn>
                <a:cxn ang="0">
                  <a:pos x="734" y="955"/>
                </a:cxn>
                <a:cxn ang="0">
                  <a:pos x="716" y="943"/>
                </a:cxn>
                <a:cxn ang="0">
                  <a:pos x="697" y="932"/>
                </a:cxn>
                <a:cxn ang="0">
                  <a:pos x="676" y="917"/>
                </a:cxn>
                <a:cxn ang="0">
                  <a:pos x="653" y="902"/>
                </a:cxn>
                <a:cxn ang="0">
                  <a:pos x="635" y="888"/>
                </a:cxn>
                <a:cxn ang="0">
                  <a:pos x="617" y="873"/>
                </a:cxn>
                <a:cxn ang="0">
                  <a:pos x="596" y="858"/>
                </a:cxn>
                <a:cxn ang="0">
                  <a:pos x="574" y="841"/>
                </a:cxn>
                <a:cxn ang="0">
                  <a:pos x="555" y="825"/>
                </a:cxn>
                <a:cxn ang="0">
                  <a:pos x="535" y="807"/>
                </a:cxn>
                <a:cxn ang="0">
                  <a:pos x="518" y="792"/>
                </a:cxn>
                <a:cxn ang="0">
                  <a:pos x="495" y="770"/>
                </a:cxn>
                <a:cxn ang="0">
                  <a:pos x="475" y="752"/>
                </a:cxn>
                <a:cxn ang="0">
                  <a:pos x="459" y="734"/>
                </a:cxn>
                <a:cxn ang="0">
                  <a:pos x="440" y="713"/>
                </a:cxn>
                <a:cxn ang="0">
                  <a:pos x="426" y="698"/>
                </a:cxn>
                <a:cxn ang="0">
                  <a:pos x="409" y="679"/>
                </a:cxn>
                <a:cxn ang="0">
                  <a:pos x="393" y="659"/>
                </a:cxn>
                <a:cxn ang="0">
                  <a:pos x="375" y="636"/>
                </a:cxn>
                <a:cxn ang="0">
                  <a:pos x="358" y="617"/>
                </a:cxn>
                <a:cxn ang="0">
                  <a:pos x="342" y="595"/>
                </a:cxn>
                <a:cxn ang="0">
                  <a:pos x="323" y="569"/>
                </a:cxn>
                <a:cxn ang="0">
                  <a:pos x="306" y="545"/>
                </a:cxn>
                <a:cxn ang="0">
                  <a:pos x="288" y="519"/>
                </a:cxn>
                <a:cxn ang="0">
                  <a:pos x="272" y="493"/>
                </a:cxn>
                <a:cxn ang="0">
                  <a:pos x="256" y="465"/>
                </a:cxn>
                <a:cxn ang="0">
                  <a:pos x="240" y="436"/>
                </a:cxn>
                <a:cxn ang="0">
                  <a:pos x="229" y="412"/>
                </a:cxn>
                <a:cxn ang="0">
                  <a:pos x="215" y="388"/>
                </a:cxn>
                <a:cxn ang="0">
                  <a:pos x="204" y="362"/>
                </a:cxn>
                <a:cxn ang="0">
                  <a:pos x="0" y="458"/>
                </a:cxn>
                <a:cxn ang="0">
                  <a:pos x="336" y="0"/>
                </a:cxn>
                <a:cxn ang="0">
                  <a:pos x="905" y="49"/>
                </a:cxn>
                <a:cxn ang="0">
                  <a:pos x="676" y="151"/>
                </a:cxn>
                <a:cxn ang="0">
                  <a:pos x="690" y="180"/>
                </a:cxn>
                <a:cxn ang="0">
                  <a:pos x="707" y="211"/>
                </a:cxn>
                <a:cxn ang="0">
                  <a:pos x="727" y="244"/>
                </a:cxn>
                <a:cxn ang="0">
                  <a:pos x="751" y="279"/>
                </a:cxn>
                <a:cxn ang="0">
                  <a:pos x="771" y="307"/>
                </a:cxn>
                <a:cxn ang="0">
                  <a:pos x="795" y="334"/>
                </a:cxn>
                <a:cxn ang="0">
                  <a:pos x="817" y="362"/>
                </a:cxn>
                <a:cxn ang="0">
                  <a:pos x="840" y="385"/>
                </a:cxn>
                <a:cxn ang="0">
                  <a:pos x="865" y="407"/>
                </a:cxn>
                <a:cxn ang="0">
                  <a:pos x="891" y="432"/>
                </a:cxn>
                <a:cxn ang="0">
                  <a:pos x="917" y="453"/>
                </a:cxn>
                <a:cxn ang="0">
                  <a:pos x="942" y="474"/>
                </a:cxn>
                <a:cxn ang="0">
                  <a:pos x="967" y="491"/>
                </a:cxn>
                <a:cxn ang="0">
                  <a:pos x="997" y="511"/>
                </a:cxn>
                <a:cxn ang="0">
                  <a:pos x="1027" y="529"/>
                </a:cxn>
                <a:cxn ang="0">
                  <a:pos x="1049" y="538"/>
                </a:cxn>
                <a:cxn ang="0">
                  <a:pos x="1070" y="549"/>
                </a:cxn>
                <a:cxn ang="0">
                  <a:pos x="850" y="1017"/>
                </a:cxn>
              </a:cxnLst>
              <a:rect l="0" t="0" r="r" b="b"/>
              <a:pathLst>
                <a:path w="1070" h="1017">
                  <a:moveTo>
                    <a:pt x="850" y="1017"/>
                  </a:moveTo>
                  <a:lnTo>
                    <a:pt x="828" y="1006"/>
                  </a:lnTo>
                  <a:lnTo>
                    <a:pt x="810" y="997"/>
                  </a:lnTo>
                  <a:lnTo>
                    <a:pt x="791" y="987"/>
                  </a:lnTo>
                  <a:lnTo>
                    <a:pt x="773" y="977"/>
                  </a:lnTo>
                  <a:lnTo>
                    <a:pt x="753" y="966"/>
                  </a:lnTo>
                  <a:lnTo>
                    <a:pt x="734" y="955"/>
                  </a:lnTo>
                  <a:lnTo>
                    <a:pt x="716" y="943"/>
                  </a:lnTo>
                  <a:lnTo>
                    <a:pt x="697" y="932"/>
                  </a:lnTo>
                  <a:lnTo>
                    <a:pt x="676" y="917"/>
                  </a:lnTo>
                  <a:lnTo>
                    <a:pt x="653" y="902"/>
                  </a:lnTo>
                  <a:lnTo>
                    <a:pt x="635" y="888"/>
                  </a:lnTo>
                  <a:lnTo>
                    <a:pt x="617" y="873"/>
                  </a:lnTo>
                  <a:lnTo>
                    <a:pt x="596" y="858"/>
                  </a:lnTo>
                  <a:lnTo>
                    <a:pt x="574" y="841"/>
                  </a:lnTo>
                  <a:lnTo>
                    <a:pt x="555" y="825"/>
                  </a:lnTo>
                  <a:lnTo>
                    <a:pt x="535" y="807"/>
                  </a:lnTo>
                  <a:lnTo>
                    <a:pt x="518" y="792"/>
                  </a:lnTo>
                  <a:lnTo>
                    <a:pt x="495" y="770"/>
                  </a:lnTo>
                  <a:lnTo>
                    <a:pt x="475" y="752"/>
                  </a:lnTo>
                  <a:lnTo>
                    <a:pt x="459" y="734"/>
                  </a:lnTo>
                  <a:lnTo>
                    <a:pt x="440" y="713"/>
                  </a:lnTo>
                  <a:lnTo>
                    <a:pt x="426" y="698"/>
                  </a:lnTo>
                  <a:lnTo>
                    <a:pt x="409" y="679"/>
                  </a:lnTo>
                  <a:lnTo>
                    <a:pt x="393" y="659"/>
                  </a:lnTo>
                  <a:lnTo>
                    <a:pt x="375" y="636"/>
                  </a:lnTo>
                  <a:lnTo>
                    <a:pt x="358" y="617"/>
                  </a:lnTo>
                  <a:lnTo>
                    <a:pt x="342" y="595"/>
                  </a:lnTo>
                  <a:lnTo>
                    <a:pt x="323" y="569"/>
                  </a:lnTo>
                  <a:lnTo>
                    <a:pt x="306" y="545"/>
                  </a:lnTo>
                  <a:lnTo>
                    <a:pt x="288" y="519"/>
                  </a:lnTo>
                  <a:lnTo>
                    <a:pt x="272" y="493"/>
                  </a:lnTo>
                  <a:lnTo>
                    <a:pt x="256" y="465"/>
                  </a:lnTo>
                  <a:lnTo>
                    <a:pt x="240" y="436"/>
                  </a:lnTo>
                  <a:lnTo>
                    <a:pt x="229" y="412"/>
                  </a:lnTo>
                  <a:lnTo>
                    <a:pt x="215" y="388"/>
                  </a:lnTo>
                  <a:lnTo>
                    <a:pt x="204" y="362"/>
                  </a:lnTo>
                  <a:lnTo>
                    <a:pt x="0" y="458"/>
                  </a:lnTo>
                  <a:lnTo>
                    <a:pt x="336" y="0"/>
                  </a:lnTo>
                  <a:lnTo>
                    <a:pt x="905" y="49"/>
                  </a:lnTo>
                  <a:lnTo>
                    <a:pt x="676" y="151"/>
                  </a:lnTo>
                  <a:lnTo>
                    <a:pt x="690" y="180"/>
                  </a:lnTo>
                  <a:lnTo>
                    <a:pt x="707" y="211"/>
                  </a:lnTo>
                  <a:lnTo>
                    <a:pt x="727" y="244"/>
                  </a:lnTo>
                  <a:lnTo>
                    <a:pt x="751" y="279"/>
                  </a:lnTo>
                  <a:lnTo>
                    <a:pt x="771" y="307"/>
                  </a:lnTo>
                  <a:lnTo>
                    <a:pt x="795" y="334"/>
                  </a:lnTo>
                  <a:lnTo>
                    <a:pt x="817" y="362"/>
                  </a:lnTo>
                  <a:lnTo>
                    <a:pt x="840" y="385"/>
                  </a:lnTo>
                  <a:lnTo>
                    <a:pt x="865" y="407"/>
                  </a:lnTo>
                  <a:lnTo>
                    <a:pt x="891" y="432"/>
                  </a:lnTo>
                  <a:lnTo>
                    <a:pt x="917" y="453"/>
                  </a:lnTo>
                  <a:lnTo>
                    <a:pt x="942" y="474"/>
                  </a:lnTo>
                  <a:lnTo>
                    <a:pt x="967" y="491"/>
                  </a:lnTo>
                  <a:lnTo>
                    <a:pt x="997" y="511"/>
                  </a:lnTo>
                  <a:lnTo>
                    <a:pt x="1027" y="529"/>
                  </a:lnTo>
                  <a:lnTo>
                    <a:pt x="1049" y="538"/>
                  </a:lnTo>
                  <a:lnTo>
                    <a:pt x="1070" y="549"/>
                  </a:lnTo>
                  <a:lnTo>
                    <a:pt x="850" y="1017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10767" name="Freeform 15"/>
            <p:cNvSpPr>
              <a:spLocks/>
            </p:cNvSpPr>
            <p:nvPr/>
          </p:nvSpPr>
          <p:spPr bwMode="auto">
            <a:xfrm>
              <a:off x="3001" y="2517"/>
              <a:ext cx="581" cy="464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369" y="240"/>
                </a:cxn>
                <a:cxn ang="0">
                  <a:pos x="391" y="249"/>
                </a:cxn>
                <a:cxn ang="0">
                  <a:pos x="411" y="255"/>
                </a:cxn>
                <a:cxn ang="0">
                  <a:pos x="435" y="262"/>
                </a:cxn>
                <a:cxn ang="0">
                  <a:pos x="461" y="269"/>
                </a:cxn>
                <a:cxn ang="0">
                  <a:pos x="491" y="274"/>
                </a:cxn>
                <a:cxn ang="0">
                  <a:pos x="519" y="278"/>
                </a:cxn>
                <a:cxn ang="0">
                  <a:pos x="546" y="282"/>
                </a:cxn>
                <a:cxn ang="0">
                  <a:pos x="578" y="287"/>
                </a:cxn>
                <a:cxn ang="0">
                  <a:pos x="611" y="289"/>
                </a:cxn>
                <a:cxn ang="0">
                  <a:pos x="670" y="289"/>
                </a:cxn>
                <a:cxn ang="0">
                  <a:pos x="702" y="288"/>
                </a:cxn>
                <a:cxn ang="0">
                  <a:pos x="729" y="285"/>
                </a:cxn>
                <a:cxn ang="0">
                  <a:pos x="758" y="281"/>
                </a:cxn>
                <a:cxn ang="0">
                  <a:pos x="788" y="275"/>
                </a:cxn>
                <a:cxn ang="0">
                  <a:pos x="815" y="271"/>
                </a:cxn>
                <a:cxn ang="0">
                  <a:pos x="848" y="263"/>
                </a:cxn>
                <a:cxn ang="0">
                  <a:pos x="878" y="253"/>
                </a:cxn>
                <a:cxn ang="0">
                  <a:pos x="1162" y="702"/>
                </a:cxn>
                <a:cxn ang="0">
                  <a:pos x="1134" y="713"/>
                </a:cxn>
                <a:cxn ang="0">
                  <a:pos x="1108" y="723"/>
                </a:cxn>
                <a:cxn ang="0">
                  <a:pos x="1084" y="731"/>
                </a:cxn>
                <a:cxn ang="0">
                  <a:pos x="1060" y="739"/>
                </a:cxn>
                <a:cxn ang="0">
                  <a:pos x="1036" y="746"/>
                </a:cxn>
                <a:cxn ang="0">
                  <a:pos x="1011" y="755"/>
                </a:cxn>
                <a:cxn ang="0">
                  <a:pos x="989" y="760"/>
                </a:cxn>
                <a:cxn ang="0">
                  <a:pos x="966" y="766"/>
                </a:cxn>
                <a:cxn ang="0">
                  <a:pos x="943" y="771"/>
                </a:cxn>
                <a:cxn ang="0">
                  <a:pos x="917" y="778"/>
                </a:cxn>
                <a:cxn ang="0">
                  <a:pos x="886" y="782"/>
                </a:cxn>
                <a:cxn ang="0">
                  <a:pos x="861" y="788"/>
                </a:cxn>
                <a:cxn ang="0">
                  <a:pos x="834" y="793"/>
                </a:cxn>
                <a:cxn ang="0">
                  <a:pos x="805" y="797"/>
                </a:cxn>
                <a:cxn ang="0">
                  <a:pos x="775" y="800"/>
                </a:cxn>
                <a:cxn ang="0">
                  <a:pos x="742" y="801"/>
                </a:cxn>
                <a:cxn ang="0">
                  <a:pos x="710" y="804"/>
                </a:cxn>
                <a:cxn ang="0">
                  <a:pos x="680" y="804"/>
                </a:cxn>
                <a:cxn ang="0">
                  <a:pos x="647" y="804"/>
                </a:cxn>
                <a:cxn ang="0">
                  <a:pos x="605" y="804"/>
                </a:cxn>
                <a:cxn ang="0">
                  <a:pos x="568" y="803"/>
                </a:cxn>
                <a:cxn ang="0">
                  <a:pos x="542" y="801"/>
                </a:cxn>
                <a:cxn ang="0">
                  <a:pos x="513" y="800"/>
                </a:cxn>
                <a:cxn ang="0">
                  <a:pos x="483" y="797"/>
                </a:cxn>
                <a:cxn ang="0">
                  <a:pos x="448" y="792"/>
                </a:cxn>
                <a:cxn ang="0">
                  <a:pos x="420" y="786"/>
                </a:cxn>
                <a:cxn ang="0">
                  <a:pos x="391" y="782"/>
                </a:cxn>
                <a:cxn ang="0">
                  <a:pos x="356" y="774"/>
                </a:cxn>
                <a:cxn ang="0">
                  <a:pos x="330" y="767"/>
                </a:cxn>
                <a:cxn ang="0">
                  <a:pos x="297" y="760"/>
                </a:cxn>
                <a:cxn ang="0">
                  <a:pos x="268" y="752"/>
                </a:cxn>
                <a:cxn ang="0">
                  <a:pos x="239" y="744"/>
                </a:cxn>
                <a:cxn ang="0">
                  <a:pos x="209" y="733"/>
                </a:cxn>
                <a:cxn ang="0">
                  <a:pos x="172" y="719"/>
                </a:cxn>
                <a:cxn ang="0">
                  <a:pos x="84" y="929"/>
                </a:cxn>
                <a:cxn ang="0">
                  <a:pos x="0" y="333"/>
                </a:cxn>
                <a:cxn ang="0">
                  <a:pos x="465" y="0"/>
                </a:cxn>
              </a:cxnLst>
              <a:rect l="0" t="0" r="r" b="b"/>
              <a:pathLst>
                <a:path w="1162" h="929">
                  <a:moveTo>
                    <a:pt x="465" y="0"/>
                  </a:moveTo>
                  <a:lnTo>
                    <a:pt x="369" y="240"/>
                  </a:lnTo>
                  <a:lnTo>
                    <a:pt x="391" y="249"/>
                  </a:lnTo>
                  <a:lnTo>
                    <a:pt x="411" y="255"/>
                  </a:lnTo>
                  <a:lnTo>
                    <a:pt x="435" y="262"/>
                  </a:lnTo>
                  <a:lnTo>
                    <a:pt x="461" y="269"/>
                  </a:lnTo>
                  <a:lnTo>
                    <a:pt x="491" y="274"/>
                  </a:lnTo>
                  <a:lnTo>
                    <a:pt x="519" y="278"/>
                  </a:lnTo>
                  <a:lnTo>
                    <a:pt x="546" y="282"/>
                  </a:lnTo>
                  <a:lnTo>
                    <a:pt x="578" y="287"/>
                  </a:lnTo>
                  <a:lnTo>
                    <a:pt x="611" y="289"/>
                  </a:lnTo>
                  <a:lnTo>
                    <a:pt x="670" y="289"/>
                  </a:lnTo>
                  <a:lnTo>
                    <a:pt x="702" y="288"/>
                  </a:lnTo>
                  <a:lnTo>
                    <a:pt x="729" y="285"/>
                  </a:lnTo>
                  <a:lnTo>
                    <a:pt x="758" y="281"/>
                  </a:lnTo>
                  <a:lnTo>
                    <a:pt x="788" y="275"/>
                  </a:lnTo>
                  <a:lnTo>
                    <a:pt x="815" y="271"/>
                  </a:lnTo>
                  <a:lnTo>
                    <a:pt x="848" y="263"/>
                  </a:lnTo>
                  <a:lnTo>
                    <a:pt x="878" y="253"/>
                  </a:lnTo>
                  <a:lnTo>
                    <a:pt x="1162" y="702"/>
                  </a:lnTo>
                  <a:lnTo>
                    <a:pt x="1134" y="713"/>
                  </a:lnTo>
                  <a:lnTo>
                    <a:pt x="1108" y="723"/>
                  </a:lnTo>
                  <a:lnTo>
                    <a:pt x="1084" y="731"/>
                  </a:lnTo>
                  <a:lnTo>
                    <a:pt x="1060" y="739"/>
                  </a:lnTo>
                  <a:lnTo>
                    <a:pt x="1036" y="746"/>
                  </a:lnTo>
                  <a:lnTo>
                    <a:pt x="1011" y="755"/>
                  </a:lnTo>
                  <a:lnTo>
                    <a:pt x="989" y="760"/>
                  </a:lnTo>
                  <a:lnTo>
                    <a:pt x="966" y="766"/>
                  </a:lnTo>
                  <a:lnTo>
                    <a:pt x="943" y="771"/>
                  </a:lnTo>
                  <a:lnTo>
                    <a:pt x="917" y="778"/>
                  </a:lnTo>
                  <a:lnTo>
                    <a:pt x="886" y="782"/>
                  </a:lnTo>
                  <a:lnTo>
                    <a:pt x="861" y="788"/>
                  </a:lnTo>
                  <a:lnTo>
                    <a:pt x="834" y="793"/>
                  </a:lnTo>
                  <a:lnTo>
                    <a:pt x="805" y="797"/>
                  </a:lnTo>
                  <a:lnTo>
                    <a:pt x="775" y="800"/>
                  </a:lnTo>
                  <a:lnTo>
                    <a:pt x="742" y="801"/>
                  </a:lnTo>
                  <a:lnTo>
                    <a:pt x="710" y="804"/>
                  </a:lnTo>
                  <a:lnTo>
                    <a:pt x="680" y="804"/>
                  </a:lnTo>
                  <a:lnTo>
                    <a:pt x="647" y="804"/>
                  </a:lnTo>
                  <a:lnTo>
                    <a:pt x="605" y="804"/>
                  </a:lnTo>
                  <a:lnTo>
                    <a:pt x="568" y="803"/>
                  </a:lnTo>
                  <a:lnTo>
                    <a:pt x="542" y="801"/>
                  </a:lnTo>
                  <a:lnTo>
                    <a:pt x="513" y="800"/>
                  </a:lnTo>
                  <a:lnTo>
                    <a:pt x="483" y="797"/>
                  </a:lnTo>
                  <a:lnTo>
                    <a:pt x="448" y="792"/>
                  </a:lnTo>
                  <a:lnTo>
                    <a:pt x="420" y="786"/>
                  </a:lnTo>
                  <a:lnTo>
                    <a:pt x="391" y="782"/>
                  </a:lnTo>
                  <a:lnTo>
                    <a:pt x="356" y="774"/>
                  </a:lnTo>
                  <a:lnTo>
                    <a:pt x="330" y="767"/>
                  </a:lnTo>
                  <a:lnTo>
                    <a:pt x="297" y="760"/>
                  </a:lnTo>
                  <a:lnTo>
                    <a:pt x="268" y="752"/>
                  </a:lnTo>
                  <a:lnTo>
                    <a:pt x="239" y="744"/>
                  </a:lnTo>
                  <a:lnTo>
                    <a:pt x="209" y="733"/>
                  </a:lnTo>
                  <a:lnTo>
                    <a:pt x="172" y="719"/>
                  </a:lnTo>
                  <a:lnTo>
                    <a:pt x="84" y="929"/>
                  </a:lnTo>
                  <a:lnTo>
                    <a:pt x="0" y="333"/>
                  </a:lnTo>
                  <a:lnTo>
                    <a:pt x="465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10768" name="Freeform 16"/>
            <p:cNvSpPr>
              <a:spLocks/>
            </p:cNvSpPr>
            <p:nvPr/>
          </p:nvSpPr>
          <p:spPr bwMode="auto">
            <a:xfrm>
              <a:off x="3420" y="2426"/>
              <a:ext cx="505" cy="504"/>
            </a:xfrm>
            <a:custGeom>
              <a:avLst/>
              <a:gdLst/>
              <a:ahLst/>
              <a:cxnLst>
                <a:cxn ang="0">
                  <a:pos x="1009" y="222"/>
                </a:cxn>
                <a:cxn ang="0">
                  <a:pos x="997" y="244"/>
                </a:cxn>
                <a:cxn ang="0">
                  <a:pos x="988" y="262"/>
                </a:cxn>
                <a:cxn ang="0">
                  <a:pos x="977" y="281"/>
                </a:cxn>
                <a:cxn ang="0">
                  <a:pos x="969" y="299"/>
                </a:cxn>
                <a:cxn ang="0">
                  <a:pos x="958" y="318"/>
                </a:cxn>
                <a:cxn ang="0">
                  <a:pos x="946" y="338"/>
                </a:cxn>
                <a:cxn ang="0">
                  <a:pos x="935" y="356"/>
                </a:cxn>
                <a:cxn ang="0">
                  <a:pos x="922" y="375"/>
                </a:cxn>
                <a:cxn ang="0">
                  <a:pos x="907" y="396"/>
                </a:cxn>
                <a:cxn ang="0">
                  <a:pos x="892" y="418"/>
                </a:cxn>
                <a:cxn ang="0">
                  <a:pos x="880" y="435"/>
                </a:cxn>
                <a:cxn ang="0">
                  <a:pos x="865" y="453"/>
                </a:cxn>
                <a:cxn ang="0">
                  <a:pos x="848" y="475"/>
                </a:cxn>
                <a:cxn ang="0">
                  <a:pos x="831" y="497"/>
                </a:cxn>
                <a:cxn ang="0">
                  <a:pos x="815" y="517"/>
                </a:cxn>
                <a:cxn ang="0">
                  <a:pos x="797" y="537"/>
                </a:cxn>
                <a:cxn ang="0">
                  <a:pos x="782" y="554"/>
                </a:cxn>
                <a:cxn ang="0">
                  <a:pos x="760" y="577"/>
                </a:cxn>
                <a:cxn ang="0">
                  <a:pos x="742" y="597"/>
                </a:cxn>
                <a:cxn ang="0">
                  <a:pos x="724" y="613"/>
                </a:cxn>
                <a:cxn ang="0">
                  <a:pos x="703" y="632"/>
                </a:cxn>
                <a:cxn ang="0">
                  <a:pos x="688" y="646"/>
                </a:cxn>
                <a:cxn ang="0">
                  <a:pos x="669" y="663"/>
                </a:cxn>
                <a:cxn ang="0">
                  <a:pos x="650" y="679"/>
                </a:cxn>
                <a:cxn ang="0">
                  <a:pos x="628" y="697"/>
                </a:cxn>
                <a:cxn ang="0">
                  <a:pos x="608" y="712"/>
                </a:cxn>
                <a:cxn ang="0">
                  <a:pos x="586" y="729"/>
                </a:cxn>
                <a:cxn ang="0">
                  <a:pos x="559" y="748"/>
                </a:cxn>
                <a:cxn ang="0">
                  <a:pos x="536" y="765"/>
                </a:cxn>
                <a:cxn ang="0">
                  <a:pos x="511" y="782"/>
                </a:cxn>
                <a:cxn ang="0">
                  <a:pos x="485" y="800"/>
                </a:cxn>
                <a:cxn ang="0">
                  <a:pos x="457" y="815"/>
                </a:cxn>
                <a:cxn ang="0">
                  <a:pos x="596" y="1010"/>
                </a:cxn>
                <a:cxn ang="0">
                  <a:pos x="41" y="760"/>
                </a:cxn>
                <a:cxn ang="0">
                  <a:pos x="0" y="267"/>
                </a:cxn>
                <a:cxn ang="0">
                  <a:pos x="116" y="407"/>
                </a:cxn>
                <a:cxn ang="0">
                  <a:pos x="142" y="394"/>
                </a:cxn>
                <a:cxn ang="0">
                  <a:pos x="168" y="380"/>
                </a:cxn>
                <a:cxn ang="0">
                  <a:pos x="202" y="364"/>
                </a:cxn>
                <a:cxn ang="0">
                  <a:pos x="235" y="345"/>
                </a:cxn>
                <a:cxn ang="0">
                  <a:pos x="270" y="321"/>
                </a:cxn>
                <a:cxn ang="0">
                  <a:pos x="299" y="301"/>
                </a:cxn>
                <a:cxn ang="0">
                  <a:pos x="326" y="277"/>
                </a:cxn>
                <a:cxn ang="0">
                  <a:pos x="354" y="254"/>
                </a:cxn>
                <a:cxn ang="0">
                  <a:pos x="376" y="232"/>
                </a:cxn>
                <a:cxn ang="0">
                  <a:pos x="399" y="207"/>
                </a:cxn>
                <a:cxn ang="0">
                  <a:pos x="424" y="179"/>
                </a:cxn>
                <a:cxn ang="0">
                  <a:pos x="445" y="155"/>
                </a:cxn>
                <a:cxn ang="0">
                  <a:pos x="465" y="128"/>
                </a:cxn>
                <a:cxn ang="0">
                  <a:pos x="483" y="105"/>
                </a:cxn>
                <a:cxn ang="0">
                  <a:pos x="502" y="73"/>
                </a:cxn>
                <a:cxn ang="0">
                  <a:pos x="520" y="44"/>
                </a:cxn>
                <a:cxn ang="0">
                  <a:pos x="530" y="22"/>
                </a:cxn>
                <a:cxn ang="0">
                  <a:pos x="540" y="0"/>
                </a:cxn>
                <a:cxn ang="0">
                  <a:pos x="1009" y="222"/>
                </a:cxn>
              </a:cxnLst>
              <a:rect l="0" t="0" r="r" b="b"/>
              <a:pathLst>
                <a:path w="1009" h="1010">
                  <a:moveTo>
                    <a:pt x="1009" y="222"/>
                  </a:moveTo>
                  <a:lnTo>
                    <a:pt x="997" y="244"/>
                  </a:lnTo>
                  <a:lnTo>
                    <a:pt x="988" y="262"/>
                  </a:lnTo>
                  <a:lnTo>
                    <a:pt x="977" y="281"/>
                  </a:lnTo>
                  <a:lnTo>
                    <a:pt x="969" y="299"/>
                  </a:lnTo>
                  <a:lnTo>
                    <a:pt x="958" y="318"/>
                  </a:lnTo>
                  <a:lnTo>
                    <a:pt x="946" y="338"/>
                  </a:lnTo>
                  <a:lnTo>
                    <a:pt x="935" y="356"/>
                  </a:lnTo>
                  <a:lnTo>
                    <a:pt x="922" y="375"/>
                  </a:lnTo>
                  <a:lnTo>
                    <a:pt x="907" y="396"/>
                  </a:lnTo>
                  <a:lnTo>
                    <a:pt x="892" y="418"/>
                  </a:lnTo>
                  <a:lnTo>
                    <a:pt x="880" y="435"/>
                  </a:lnTo>
                  <a:lnTo>
                    <a:pt x="865" y="453"/>
                  </a:lnTo>
                  <a:lnTo>
                    <a:pt x="848" y="475"/>
                  </a:lnTo>
                  <a:lnTo>
                    <a:pt x="831" y="497"/>
                  </a:lnTo>
                  <a:lnTo>
                    <a:pt x="815" y="517"/>
                  </a:lnTo>
                  <a:lnTo>
                    <a:pt x="797" y="537"/>
                  </a:lnTo>
                  <a:lnTo>
                    <a:pt x="782" y="554"/>
                  </a:lnTo>
                  <a:lnTo>
                    <a:pt x="760" y="577"/>
                  </a:lnTo>
                  <a:lnTo>
                    <a:pt x="742" y="597"/>
                  </a:lnTo>
                  <a:lnTo>
                    <a:pt x="724" y="613"/>
                  </a:lnTo>
                  <a:lnTo>
                    <a:pt x="703" y="632"/>
                  </a:lnTo>
                  <a:lnTo>
                    <a:pt x="688" y="646"/>
                  </a:lnTo>
                  <a:lnTo>
                    <a:pt x="669" y="663"/>
                  </a:lnTo>
                  <a:lnTo>
                    <a:pt x="650" y="679"/>
                  </a:lnTo>
                  <a:lnTo>
                    <a:pt x="628" y="697"/>
                  </a:lnTo>
                  <a:lnTo>
                    <a:pt x="608" y="712"/>
                  </a:lnTo>
                  <a:lnTo>
                    <a:pt x="586" y="729"/>
                  </a:lnTo>
                  <a:lnTo>
                    <a:pt x="559" y="748"/>
                  </a:lnTo>
                  <a:lnTo>
                    <a:pt x="536" y="765"/>
                  </a:lnTo>
                  <a:lnTo>
                    <a:pt x="511" y="782"/>
                  </a:lnTo>
                  <a:lnTo>
                    <a:pt x="485" y="800"/>
                  </a:lnTo>
                  <a:lnTo>
                    <a:pt x="457" y="815"/>
                  </a:lnTo>
                  <a:lnTo>
                    <a:pt x="596" y="1010"/>
                  </a:lnTo>
                  <a:lnTo>
                    <a:pt x="41" y="760"/>
                  </a:lnTo>
                  <a:lnTo>
                    <a:pt x="0" y="267"/>
                  </a:lnTo>
                  <a:lnTo>
                    <a:pt x="116" y="407"/>
                  </a:lnTo>
                  <a:lnTo>
                    <a:pt x="142" y="394"/>
                  </a:lnTo>
                  <a:lnTo>
                    <a:pt x="168" y="380"/>
                  </a:lnTo>
                  <a:lnTo>
                    <a:pt x="202" y="364"/>
                  </a:lnTo>
                  <a:lnTo>
                    <a:pt x="235" y="345"/>
                  </a:lnTo>
                  <a:lnTo>
                    <a:pt x="270" y="321"/>
                  </a:lnTo>
                  <a:lnTo>
                    <a:pt x="299" y="301"/>
                  </a:lnTo>
                  <a:lnTo>
                    <a:pt x="326" y="277"/>
                  </a:lnTo>
                  <a:lnTo>
                    <a:pt x="354" y="254"/>
                  </a:lnTo>
                  <a:lnTo>
                    <a:pt x="376" y="232"/>
                  </a:lnTo>
                  <a:lnTo>
                    <a:pt x="399" y="207"/>
                  </a:lnTo>
                  <a:lnTo>
                    <a:pt x="424" y="179"/>
                  </a:lnTo>
                  <a:lnTo>
                    <a:pt x="445" y="155"/>
                  </a:lnTo>
                  <a:lnTo>
                    <a:pt x="465" y="128"/>
                  </a:lnTo>
                  <a:lnTo>
                    <a:pt x="483" y="105"/>
                  </a:lnTo>
                  <a:lnTo>
                    <a:pt x="502" y="73"/>
                  </a:lnTo>
                  <a:lnTo>
                    <a:pt x="520" y="44"/>
                  </a:lnTo>
                  <a:lnTo>
                    <a:pt x="530" y="22"/>
                  </a:lnTo>
                  <a:lnTo>
                    <a:pt x="540" y="0"/>
                  </a:lnTo>
                  <a:lnTo>
                    <a:pt x="1009" y="222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10769" name="Freeform 17"/>
            <p:cNvSpPr>
              <a:spLocks/>
            </p:cNvSpPr>
            <p:nvPr/>
          </p:nvSpPr>
          <p:spPr bwMode="auto">
            <a:xfrm>
              <a:off x="3589" y="1975"/>
              <a:ext cx="465" cy="587"/>
            </a:xfrm>
            <a:custGeom>
              <a:avLst/>
              <a:gdLst/>
              <a:ahLst/>
              <a:cxnLst>
                <a:cxn ang="0">
                  <a:pos x="0" y="746"/>
                </a:cxn>
                <a:cxn ang="0">
                  <a:pos x="232" y="833"/>
                </a:cxn>
                <a:cxn ang="0">
                  <a:pos x="244" y="804"/>
                </a:cxn>
                <a:cxn ang="0">
                  <a:pos x="254" y="776"/>
                </a:cxn>
                <a:cxn ang="0">
                  <a:pos x="260" y="750"/>
                </a:cxn>
                <a:cxn ang="0">
                  <a:pos x="267" y="727"/>
                </a:cxn>
                <a:cxn ang="0">
                  <a:pos x="274" y="700"/>
                </a:cxn>
                <a:cxn ang="0">
                  <a:pos x="280" y="670"/>
                </a:cxn>
                <a:cxn ang="0">
                  <a:pos x="284" y="643"/>
                </a:cxn>
                <a:cxn ang="0">
                  <a:pos x="288" y="615"/>
                </a:cxn>
                <a:cxn ang="0">
                  <a:pos x="292" y="583"/>
                </a:cxn>
                <a:cxn ang="0">
                  <a:pos x="294" y="550"/>
                </a:cxn>
                <a:cxn ang="0">
                  <a:pos x="294" y="491"/>
                </a:cxn>
                <a:cxn ang="0">
                  <a:pos x="292" y="459"/>
                </a:cxn>
                <a:cxn ang="0">
                  <a:pos x="291" y="432"/>
                </a:cxn>
                <a:cxn ang="0">
                  <a:pos x="287" y="403"/>
                </a:cxn>
                <a:cxn ang="0">
                  <a:pos x="281" y="373"/>
                </a:cxn>
                <a:cxn ang="0">
                  <a:pos x="276" y="347"/>
                </a:cxn>
                <a:cxn ang="0">
                  <a:pos x="269" y="314"/>
                </a:cxn>
                <a:cxn ang="0">
                  <a:pos x="259" y="282"/>
                </a:cxn>
                <a:cxn ang="0">
                  <a:pos x="708" y="0"/>
                </a:cxn>
                <a:cxn ang="0">
                  <a:pos x="719" y="27"/>
                </a:cxn>
                <a:cxn ang="0">
                  <a:pos x="728" y="53"/>
                </a:cxn>
                <a:cxn ang="0">
                  <a:pos x="737" y="77"/>
                </a:cxn>
                <a:cxn ang="0">
                  <a:pos x="745" y="101"/>
                </a:cxn>
                <a:cxn ang="0">
                  <a:pos x="752" y="125"/>
                </a:cxn>
                <a:cxn ang="0">
                  <a:pos x="760" y="150"/>
                </a:cxn>
                <a:cxn ang="0">
                  <a:pos x="766" y="172"/>
                </a:cxn>
                <a:cxn ang="0">
                  <a:pos x="771" y="195"/>
                </a:cxn>
                <a:cxn ang="0">
                  <a:pos x="777" y="219"/>
                </a:cxn>
                <a:cxn ang="0">
                  <a:pos x="784" y="245"/>
                </a:cxn>
                <a:cxn ang="0">
                  <a:pos x="788" y="275"/>
                </a:cxn>
                <a:cxn ang="0">
                  <a:pos x="793" y="300"/>
                </a:cxn>
                <a:cxn ang="0">
                  <a:pos x="799" y="327"/>
                </a:cxn>
                <a:cxn ang="0">
                  <a:pos x="803" y="356"/>
                </a:cxn>
                <a:cxn ang="0">
                  <a:pos x="804" y="386"/>
                </a:cxn>
                <a:cxn ang="0">
                  <a:pos x="807" y="420"/>
                </a:cxn>
                <a:cxn ang="0">
                  <a:pos x="810" y="451"/>
                </a:cxn>
                <a:cxn ang="0">
                  <a:pos x="810" y="481"/>
                </a:cxn>
                <a:cxn ang="0">
                  <a:pos x="810" y="515"/>
                </a:cxn>
                <a:cxn ang="0">
                  <a:pos x="810" y="556"/>
                </a:cxn>
                <a:cxn ang="0">
                  <a:pos x="808" y="593"/>
                </a:cxn>
                <a:cxn ang="0">
                  <a:pos x="807" y="619"/>
                </a:cxn>
                <a:cxn ang="0">
                  <a:pos x="804" y="648"/>
                </a:cxn>
                <a:cxn ang="0">
                  <a:pos x="803" y="678"/>
                </a:cxn>
                <a:cxn ang="0">
                  <a:pos x="797" y="713"/>
                </a:cxn>
                <a:cxn ang="0">
                  <a:pos x="792" y="742"/>
                </a:cxn>
                <a:cxn ang="0">
                  <a:pos x="786" y="771"/>
                </a:cxn>
                <a:cxn ang="0">
                  <a:pos x="779" y="805"/>
                </a:cxn>
                <a:cxn ang="0">
                  <a:pos x="773" y="831"/>
                </a:cxn>
                <a:cxn ang="0">
                  <a:pos x="766" y="864"/>
                </a:cxn>
                <a:cxn ang="0">
                  <a:pos x="757" y="893"/>
                </a:cxn>
                <a:cxn ang="0">
                  <a:pos x="748" y="922"/>
                </a:cxn>
                <a:cxn ang="0">
                  <a:pos x="738" y="952"/>
                </a:cxn>
                <a:cxn ang="0">
                  <a:pos x="726" y="990"/>
                </a:cxn>
                <a:cxn ang="0">
                  <a:pos x="712" y="1027"/>
                </a:cxn>
                <a:cxn ang="0">
                  <a:pos x="931" y="1116"/>
                </a:cxn>
                <a:cxn ang="0">
                  <a:pos x="382" y="1174"/>
                </a:cxn>
                <a:cxn ang="0">
                  <a:pos x="0" y="746"/>
                </a:cxn>
              </a:cxnLst>
              <a:rect l="0" t="0" r="r" b="b"/>
              <a:pathLst>
                <a:path w="931" h="1174">
                  <a:moveTo>
                    <a:pt x="0" y="746"/>
                  </a:moveTo>
                  <a:lnTo>
                    <a:pt x="232" y="833"/>
                  </a:lnTo>
                  <a:lnTo>
                    <a:pt x="244" y="804"/>
                  </a:lnTo>
                  <a:lnTo>
                    <a:pt x="254" y="776"/>
                  </a:lnTo>
                  <a:lnTo>
                    <a:pt x="260" y="750"/>
                  </a:lnTo>
                  <a:lnTo>
                    <a:pt x="267" y="727"/>
                  </a:lnTo>
                  <a:lnTo>
                    <a:pt x="274" y="700"/>
                  </a:lnTo>
                  <a:lnTo>
                    <a:pt x="280" y="670"/>
                  </a:lnTo>
                  <a:lnTo>
                    <a:pt x="284" y="643"/>
                  </a:lnTo>
                  <a:lnTo>
                    <a:pt x="288" y="615"/>
                  </a:lnTo>
                  <a:lnTo>
                    <a:pt x="292" y="583"/>
                  </a:lnTo>
                  <a:lnTo>
                    <a:pt x="294" y="550"/>
                  </a:lnTo>
                  <a:lnTo>
                    <a:pt x="294" y="491"/>
                  </a:lnTo>
                  <a:lnTo>
                    <a:pt x="292" y="459"/>
                  </a:lnTo>
                  <a:lnTo>
                    <a:pt x="291" y="432"/>
                  </a:lnTo>
                  <a:lnTo>
                    <a:pt x="287" y="403"/>
                  </a:lnTo>
                  <a:lnTo>
                    <a:pt x="281" y="373"/>
                  </a:lnTo>
                  <a:lnTo>
                    <a:pt x="276" y="347"/>
                  </a:lnTo>
                  <a:lnTo>
                    <a:pt x="269" y="314"/>
                  </a:lnTo>
                  <a:lnTo>
                    <a:pt x="259" y="282"/>
                  </a:lnTo>
                  <a:lnTo>
                    <a:pt x="708" y="0"/>
                  </a:lnTo>
                  <a:lnTo>
                    <a:pt x="719" y="27"/>
                  </a:lnTo>
                  <a:lnTo>
                    <a:pt x="728" y="53"/>
                  </a:lnTo>
                  <a:lnTo>
                    <a:pt x="737" y="77"/>
                  </a:lnTo>
                  <a:lnTo>
                    <a:pt x="745" y="101"/>
                  </a:lnTo>
                  <a:lnTo>
                    <a:pt x="752" y="125"/>
                  </a:lnTo>
                  <a:lnTo>
                    <a:pt x="760" y="150"/>
                  </a:lnTo>
                  <a:lnTo>
                    <a:pt x="766" y="172"/>
                  </a:lnTo>
                  <a:lnTo>
                    <a:pt x="771" y="195"/>
                  </a:lnTo>
                  <a:lnTo>
                    <a:pt x="777" y="219"/>
                  </a:lnTo>
                  <a:lnTo>
                    <a:pt x="784" y="245"/>
                  </a:lnTo>
                  <a:lnTo>
                    <a:pt x="788" y="275"/>
                  </a:lnTo>
                  <a:lnTo>
                    <a:pt x="793" y="300"/>
                  </a:lnTo>
                  <a:lnTo>
                    <a:pt x="799" y="327"/>
                  </a:lnTo>
                  <a:lnTo>
                    <a:pt x="803" y="356"/>
                  </a:lnTo>
                  <a:lnTo>
                    <a:pt x="804" y="386"/>
                  </a:lnTo>
                  <a:lnTo>
                    <a:pt x="807" y="420"/>
                  </a:lnTo>
                  <a:lnTo>
                    <a:pt x="810" y="451"/>
                  </a:lnTo>
                  <a:lnTo>
                    <a:pt x="810" y="481"/>
                  </a:lnTo>
                  <a:lnTo>
                    <a:pt x="810" y="515"/>
                  </a:lnTo>
                  <a:lnTo>
                    <a:pt x="810" y="556"/>
                  </a:lnTo>
                  <a:lnTo>
                    <a:pt x="808" y="593"/>
                  </a:lnTo>
                  <a:lnTo>
                    <a:pt x="807" y="619"/>
                  </a:lnTo>
                  <a:lnTo>
                    <a:pt x="804" y="648"/>
                  </a:lnTo>
                  <a:lnTo>
                    <a:pt x="803" y="678"/>
                  </a:lnTo>
                  <a:lnTo>
                    <a:pt x="797" y="713"/>
                  </a:lnTo>
                  <a:lnTo>
                    <a:pt x="792" y="742"/>
                  </a:lnTo>
                  <a:lnTo>
                    <a:pt x="786" y="771"/>
                  </a:lnTo>
                  <a:lnTo>
                    <a:pt x="779" y="805"/>
                  </a:lnTo>
                  <a:lnTo>
                    <a:pt x="773" y="831"/>
                  </a:lnTo>
                  <a:lnTo>
                    <a:pt x="766" y="864"/>
                  </a:lnTo>
                  <a:lnTo>
                    <a:pt x="757" y="893"/>
                  </a:lnTo>
                  <a:lnTo>
                    <a:pt x="748" y="922"/>
                  </a:lnTo>
                  <a:lnTo>
                    <a:pt x="738" y="952"/>
                  </a:lnTo>
                  <a:lnTo>
                    <a:pt x="726" y="990"/>
                  </a:lnTo>
                  <a:lnTo>
                    <a:pt x="712" y="1027"/>
                  </a:lnTo>
                  <a:lnTo>
                    <a:pt x="931" y="1116"/>
                  </a:lnTo>
                  <a:lnTo>
                    <a:pt x="382" y="1174"/>
                  </a:lnTo>
                  <a:lnTo>
                    <a:pt x="0" y="746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10770" name="Freeform 18"/>
            <p:cNvSpPr>
              <a:spLocks/>
            </p:cNvSpPr>
            <p:nvPr/>
          </p:nvSpPr>
          <p:spPr bwMode="auto">
            <a:xfrm>
              <a:off x="3503" y="1634"/>
              <a:ext cx="545" cy="51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43" y="11"/>
                </a:cxn>
                <a:cxn ang="0">
                  <a:pos x="261" y="21"/>
                </a:cxn>
                <a:cxn ang="0">
                  <a:pos x="280" y="30"/>
                </a:cxn>
                <a:cxn ang="0">
                  <a:pos x="298" y="40"/>
                </a:cxn>
                <a:cxn ang="0">
                  <a:pos x="318" y="51"/>
                </a:cxn>
                <a:cxn ang="0">
                  <a:pos x="335" y="63"/>
                </a:cxn>
                <a:cxn ang="0">
                  <a:pos x="353" y="74"/>
                </a:cxn>
                <a:cxn ang="0">
                  <a:pos x="371" y="85"/>
                </a:cxn>
                <a:cxn ang="0">
                  <a:pos x="393" y="101"/>
                </a:cxn>
                <a:cxn ang="0">
                  <a:pos x="417" y="117"/>
                </a:cxn>
                <a:cxn ang="0">
                  <a:pos x="435" y="130"/>
                </a:cxn>
                <a:cxn ang="0">
                  <a:pos x="452" y="145"/>
                </a:cxn>
                <a:cxn ang="0">
                  <a:pos x="475" y="160"/>
                </a:cxn>
                <a:cxn ang="0">
                  <a:pos x="497" y="176"/>
                </a:cxn>
                <a:cxn ang="0">
                  <a:pos x="516" y="193"/>
                </a:cxn>
                <a:cxn ang="0">
                  <a:pos x="535" y="211"/>
                </a:cxn>
                <a:cxn ang="0">
                  <a:pos x="553" y="227"/>
                </a:cxn>
                <a:cxn ang="0">
                  <a:pos x="575" y="248"/>
                </a:cxn>
                <a:cxn ang="0">
                  <a:pos x="594" y="266"/>
                </a:cxn>
                <a:cxn ang="0">
                  <a:pos x="611" y="284"/>
                </a:cxn>
                <a:cxn ang="0">
                  <a:pos x="630" y="304"/>
                </a:cxn>
                <a:cxn ang="0">
                  <a:pos x="645" y="320"/>
                </a:cxn>
                <a:cxn ang="0">
                  <a:pos x="662" y="339"/>
                </a:cxn>
                <a:cxn ang="0">
                  <a:pos x="678" y="358"/>
                </a:cxn>
                <a:cxn ang="0">
                  <a:pos x="696" y="381"/>
                </a:cxn>
                <a:cxn ang="0">
                  <a:pos x="711" y="401"/>
                </a:cxn>
                <a:cxn ang="0">
                  <a:pos x="728" y="423"/>
                </a:cxn>
                <a:cxn ang="0">
                  <a:pos x="747" y="449"/>
                </a:cxn>
                <a:cxn ang="0">
                  <a:pos x="764" y="472"/>
                </a:cxn>
                <a:cxn ang="0">
                  <a:pos x="781" y="499"/>
                </a:cxn>
                <a:cxn ang="0">
                  <a:pos x="798" y="525"/>
                </a:cxn>
                <a:cxn ang="0">
                  <a:pos x="813" y="552"/>
                </a:cxn>
                <a:cxn ang="0">
                  <a:pos x="830" y="581"/>
                </a:cxn>
                <a:cxn ang="0">
                  <a:pos x="842" y="606"/>
                </a:cxn>
                <a:cxn ang="0">
                  <a:pos x="854" y="629"/>
                </a:cxn>
                <a:cxn ang="0">
                  <a:pos x="865" y="657"/>
                </a:cxn>
                <a:cxn ang="0">
                  <a:pos x="872" y="676"/>
                </a:cxn>
                <a:cxn ang="0">
                  <a:pos x="1088" y="591"/>
                </a:cxn>
                <a:cxn ang="0">
                  <a:pos x="753" y="1037"/>
                </a:cxn>
                <a:cxn ang="0">
                  <a:pos x="158" y="964"/>
                </a:cxn>
                <a:cxn ang="0">
                  <a:pos x="393" y="869"/>
                </a:cxn>
                <a:cxn ang="0">
                  <a:pos x="378" y="837"/>
                </a:cxn>
                <a:cxn ang="0">
                  <a:pos x="363" y="807"/>
                </a:cxn>
                <a:cxn ang="0">
                  <a:pos x="342" y="774"/>
                </a:cxn>
                <a:cxn ang="0">
                  <a:pos x="319" y="739"/>
                </a:cxn>
                <a:cxn ang="0">
                  <a:pos x="298" y="711"/>
                </a:cxn>
                <a:cxn ang="0">
                  <a:pos x="276" y="683"/>
                </a:cxn>
                <a:cxn ang="0">
                  <a:pos x="253" y="655"/>
                </a:cxn>
                <a:cxn ang="0">
                  <a:pos x="229" y="632"/>
                </a:cxn>
                <a:cxn ang="0">
                  <a:pos x="206" y="610"/>
                </a:cxn>
                <a:cxn ang="0">
                  <a:pos x="179" y="585"/>
                </a:cxn>
                <a:cxn ang="0">
                  <a:pos x="152" y="565"/>
                </a:cxn>
                <a:cxn ang="0">
                  <a:pos x="128" y="544"/>
                </a:cxn>
                <a:cxn ang="0">
                  <a:pos x="103" y="526"/>
                </a:cxn>
                <a:cxn ang="0">
                  <a:pos x="73" y="507"/>
                </a:cxn>
                <a:cxn ang="0">
                  <a:pos x="42" y="489"/>
                </a:cxn>
                <a:cxn ang="0">
                  <a:pos x="22" y="479"/>
                </a:cxn>
                <a:cxn ang="0">
                  <a:pos x="0" y="467"/>
                </a:cxn>
                <a:cxn ang="0">
                  <a:pos x="221" y="0"/>
                </a:cxn>
              </a:cxnLst>
              <a:rect l="0" t="0" r="r" b="b"/>
              <a:pathLst>
                <a:path w="1088" h="1037">
                  <a:moveTo>
                    <a:pt x="221" y="0"/>
                  </a:moveTo>
                  <a:lnTo>
                    <a:pt x="243" y="11"/>
                  </a:lnTo>
                  <a:lnTo>
                    <a:pt x="261" y="21"/>
                  </a:lnTo>
                  <a:lnTo>
                    <a:pt x="280" y="30"/>
                  </a:lnTo>
                  <a:lnTo>
                    <a:pt x="298" y="40"/>
                  </a:lnTo>
                  <a:lnTo>
                    <a:pt x="318" y="51"/>
                  </a:lnTo>
                  <a:lnTo>
                    <a:pt x="335" y="63"/>
                  </a:lnTo>
                  <a:lnTo>
                    <a:pt x="353" y="74"/>
                  </a:lnTo>
                  <a:lnTo>
                    <a:pt x="371" y="85"/>
                  </a:lnTo>
                  <a:lnTo>
                    <a:pt x="393" y="101"/>
                  </a:lnTo>
                  <a:lnTo>
                    <a:pt x="417" y="117"/>
                  </a:lnTo>
                  <a:lnTo>
                    <a:pt x="435" y="130"/>
                  </a:lnTo>
                  <a:lnTo>
                    <a:pt x="452" y="145"/>
                  </a:lnTo>
                  <a:lnTo>
                    <a:pt x="475" y="160"/>
                  </a:lnTo>
                  <a:lnTo>
                    <a:pt x="497" y="176"/>
                  </a:lnTo>
                  <a:lnTo>
                    <a:pt x="516" y="193"/>
                  </a:lnTo>
                  <a:lnTo>
                    <a:pt x="535" y="211"/>
                  </a:lnTo>
                  <a:lnTo>
                    <a:pt x="553" y="227"/>
                  </a:lnTo>
                  <a:lnTo>
                    <a:pt x="575" y="248"/>
                  </a:lnTo>
                  <a:lnTo>
                    <a:pt x="594" y="266"/>
                  </a:lnTo>
                  <a:lnTo>
                    <a:pt x="611" y="284"/>
                  </a:lnTo>
                  <a:lnTo>
                    <a:pt x="630" y="304"/>
                  </a:lnTo>
                  <a:lnTo>
                    <a:pt x="645" y="320"/>
                  </a:lnTo>
                  <a:lnTo>
                    <a:pt x="662" y="339"/>
                  </a:lnTo>
                  <a:lnTo>
                    <a:pt x="678" y="358"/>
                  </a:lnTo>
                  <a:lnTo>
                    <a:pt x="696" y="381"/>
                  </a:lnTo>
                  <a:lnTo>
                    <a:pt x="711" y="401"/>
                  </a:lnTo>
                  <a:lnTo>
                    <a:pt x="728" y="423"/>
                  </a:lnTo>
                  <a:lnTo>
                    <a:pt x="747" y="449"/>
                  </a:lnTo>
                  <a:lnTo>
                    <a:pt x="764" y="472"/>
                  </a:lnTo>
                  <a:lnTo>
                    <a:pt x="781" y="499"/>
                  </a:lnTo>
                  <a:lnTo>
                    <a:pt x="798" y="525"/>
                  </a:lnTo>
                  <a:lnTo>
                    <a:pt x="813" y="552"/>
                  </a:lnTo>
                  <a:lnTo>
                    <a:pt x="830" y="581"/>
                  </a:lnTo>
                  <a:lnTo>
                    <a:pt x="842" y="606"/>
                  </a:lnTo>
                  <a:lnTo>
                    <a:pt x="854" y="629"/>
                  </a:lnTo>
                  <a:lnTo>
                    <a:pt x="865" y="657"/>
                  </a:lnTo>
                  <a:lnTo>
                    <a:pt x="872" y="676"/>
                  </a:lnTo>
                  <a:lnTo>
                    <a:pt x="1088" y="591"/>
                  </a:lnTo>
                  <a:lnTo>
                    <a:pt x="753" y="1037"/>
                  </a:lnTo>
                  <a:lnTo>
                    <a:pt x="158" y="964"/>
                  </a:lnTo>
                  <a:lnTo>
                    <a:pt x="393" y="869"/>
                  </a:lnTo>
                  <a:lnTo>
                    <a:pt x="378" y="837"/>
                  </a:lnTo>
                  <a:lnTo>
                    <a:pt x="363" y="807"/>
                  </a:lnTo>
                  <a:lnTo>
                    <a:pt x="342" y="774"/>
                  </a:lnTo>
                  <a:lnTo>
                    <a:pt x="319" y="739"/>
                  </a:lnTo>
                  <a:lnTo>
                    <a:pt x="298" y="711"/>
                  </a:lnTo>
                  <a:lnTo>
                    <a:pt x="276" y="683"/>
                  </a:lnTo>
                  <a:lnTo>
                    <a:pt x="253" y="655"/>
                  </a:lnTo>
                  <a:lnTo>
                    <a:pt x="229" y="632"/>
                  </a:lnTo>
                  <a:lnTo>
                    <a:pt x="206" y="610"/>
                  </a:lnTo>
                  <a:lnTo>
                    <a:pt x="179" y="585"/>
                  </a:lnTo>
                  <a:lnTo>
                    <a:pt x="152" y="565"/>
                  </a:lnTo>
                  <a:lnTo>
                    <a:pt x="128" y="544"/>
                  </a:lnTo>
                  <a:lnTo>
                    <a:pt x="103" y="526"/>
                  </a:lnTo>
                  <a:lnTo>
                    <a:pt x="73" y="507"/>
                  </a:lnTo>
                  <a:lnTo>
                    <a:pt x="42" y="489"/>
                  </a:lnTo>
                  <a:lnTo>
                    <a:pt x="22" y="479"/>
                  </a:lnTo>
                  <a:lnTo>
                    <a:pt x="0" y="467"/>
                  </a:lnTo>
                  <a:lnTo>
                    <a:pt x="221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10771" name="Freeform 19"/>
            <p:cNvSpPr>
              <a:spLocks/>
            </p:cNvSpPr>
            <p:nvPr/>
          </p:nvSpPr>
          <p:spPr bwMode="auto">
            <a:xfrm>
              <a:off x="3122" y="1502"/>
              <a:ext cx="527" cy="425"/>
            </a:xfrm>
            <a:custGeom>
              <a:avLst/>
              <a:gdLst/>
              <a:ahLst/>
              <a:cxnLst>
                <a:cxn ang="0">
                  <a:pos x="562" y="849"/>
                </a:cxn>
                <a:cxn ang="0">
                  <a:pos x="630" y="684"/>
                </a:cxn>
                <a:cxn ang="0">
                  <a:pos x="608" y="677"/>
                </a:cxn>
                <a:cxn ang="0">
                  <a:pos x="584" y="672"/>
                </a:cxn>
                <a:cxn ang="0">
                  <a:pos x="552" y="665"/>
                </a:cxn>
                <a:cxn ang="0">
                  <a:pos x="526" y="661"/>
                </a:cxn>
                <a:cxn ang="0">
                  <a:pos x="497" y="656"/>
                </a:cxn>
                <a:cxn ang="0">
                  <a:pos x="465" y="654"/>
                </a:cxn>
                <a:cxn ang="0">
                  <a:pos x="432" y="651"/>
                </a:cxn>
                <a:cxn ang="0">
                  <a:pos x="373" y="651"/>
                </a:cxn>
                <a:cxn ang="0">
                  <a:pos x="343" y="652"/>
                </a:cxn>
                <a:cxn ang="0">
                  <a:pos x="314" y="655"/>
                </a:cxn>
                <a:cxn ang="0">
                  <a:pos x="285" y="658"/>
                </a:cxn>
                <a:cxn ang="0">
                  <a:pos x="256" y="663"/>
                </a:cxn>
                <a:cxn ang="0">
                  <a:pos x="229" y="669"/>
                </a:cxn>
                <a:cxn ang="0">
                  <a:pos x="195" y="676"/>
                </a:cxn>
                <a:cxn ang="0">
                  <a:pos x="167" y="685"/>
                </a:cxn>
                <a:cxn ang="0">
                  <a:pos x="242" y="336"/>
                </a:cxn>
                <a:cxn ang="0">
                  <a:pos x="0" y="197"/>
                </a:cxn>
                <a:cxn ang="0">
                  <a:pos x="12" y="193"/>
                </a:cxn>
                <a:cxn ang="0">
                  <a:pos x="37" y="184"/>
                </a:cxn>
                <a:cxn ang="0">
                  <a:pos x="56" y="179"/>
                </a:cxn>
                <a:cxn ang="0">
                  <a:pos x="78" y="172"/>
                </a:cxn>
                <a:cxn ang="0">
                  <a:pos x="105" y="166"/>
                </a:cxn>
                <a:cxn ang="0">
                  <a:pos x="127" y="161"/>
                </a:cxn>
                <a:cxn ang="0">
                  <a:pos x="156" y="154"/>
                </a:cxn>
                <a:cxn ang="0">
                  <a:pos x="180" y="150"/>
                </a:cxn>
                <a:cxn ang="0">
                  <a:pos x="209" y="146"/>
                </a:cxn>
                <a:cxn ang="0">
                  <a:pos x="240" y="142"/>
                </a:cxn>
                <a:cxn ang="0">
                  <a:pos x="268" y="139"/>
                </a:cxn>
                <a:cxn ang="0">
                  <a:pos x="301" y="137"/>
                </a:cxn>
                <a:cxn ang="0">
                  <a:pos x="333" y="135"/>
                </a:cxn>
                <a:cxn ang="0">
                  <a:pos x="365" y="135"/>
                </a:cxn>
                <a:cxn ang="0">
                  <a:pos x="398" y="135"/>
                </a:cxn>
                <a:cxn ang="0">
                  <a:pos x="439" y="135"/>
                </a:cxn>
                <a:cxn ang="0">
                  <a:pos x="476" y="136"/>
                </a:cxn>
                <a:cxn ang="0">
                  <a:pos x="501" y="137"/>
                </a:cxn>
                <a:cxn ang="0">
                  <a:pos x="531" y="140"/>
                </a:cxn>
                <a:cxn ang="0">
                  <a:pos x="560" y="143"/>
                </a:cxn>
                <a:cxn ang="0">
                  <a:pos x="595" y="147"/>
                </a:cxn>
                <a:cxn ang="0">
                  <a:pos x="624" y="153"/>
                </a:cxn>
                <a:cxn ang="0">
                  <a:pos x="651" y="158"/>
                </a:cxn>
                <a:cxn ang="0">
                  <a:pos x="687" y="165"/>
                </a:cxn>
                <a:cxn ang="0">
                  <a:pos x="714" y="172"/>
                </a:cxn>
                <a:cxn ang="0">
                  <a:pos x="747" y="180"/>
                </a:cxn>
                <a:cxn ang="0">
                  <a:pos x="775" y="187"/>
                </a:cxn>
                <a:cxn ang="0">
                  <a:pos x="805" y="197"/>
                </a:cxn>
                <a:cxn ang="0">
                  <a:pos x="836" y="206"/>
                </a:cxn>
                <a:cxn ang="0">
                  <a:pos x="925" y="0"/>
                </a:cxn>
                <a:cxn ang="0">
                  <a:pos x="1053" y="575"/>
                </a:cxn>
                <a:cxn ang="0">
                  <a:pos x="562" y="849"/>
                </a:cxn>
              </a:cxnLst>
              <a:rect l="0" t="0" r="r" b="b"/>
              <a:pathLst>
                <a:path w="1053" h="849">
                  <a:moveTo>
                    <a:pt x="562" y="849"/>
                  </a:moveTo>
                  <a:lnTo>
                    <a:pt x="630" y="684"/>
                  </a:lnTo>
                  <a:lnTo>
                    <a:pt x="608" y="677"/>
                  </a:lnTo>
                  <a:lnTo>
                    <a:pt x="584" y="672"/>
                  </a:lnTo>
                  <a:lnTo>
                    <a:pt x="552" y="665"/>
                  </a:lnTo>
                  <a:lnTo>
                    <a:pt x="526" y="661"/>
                  </a:lnTo>
                  <a:lnTo>
                    <a:pt x="497" y="656"/>
                  </a:lnTo>
                  <a:lnTo>
                    <a:pt x="465" y="654"/>
                  </a:lnTo>
                  <a:lnTo>
                    <a:pt x="432" y="651"/>
                  </a:lnTo>
                  <a:lnTo>
                    <a:pt x="373" y="651"/>
                  </a:lnTo>
                  <a:lnTo>
                    <a:pt x="343" y="652"/>
                  </a:lnTo>
                  <a:lnTo>
                    <a:pt x="314" y="655"/>
                  </a:lnTo>
                  <a:lnTo>
                    <a:pt x="285" y="658"/>
                  </a:lnTo>
                  <a:lnTo>
                    <a:pt x="256" y="663"/>
                  </a:lnTo>
                  <a:lnTo>
                    <a:pt x="229" y="669"/>
                  </a:lnTo>
                  <a:lnTo>
                    <a:pt x="195" y="676"/>
                  </a:lnTo>
                  <a:lnTo>
                    <a:pt x="167" y="685"/>
                  </a:lnTo>
                  <a:lnTo>
                    <a:pt x="242" y="336"/>
                  </a:lnTo>
                  <a:lnTo>
                    <a:pt x="0" y="197"/>
                  </a:lnTo>
                  <a:lnTo>
                    <a:pt x="12" y="193"/>
                  </a:lnTo>
                  <a:lnTo>
                    <a:pt x="37" y="184"/>
                  </a:lnTo>
                  <a:lnTo>
                    <a:pt x="56" y="179"/>
                  </a:lnTo>
                  <a:lnTo>
                    <a:pt x="78" y="172"/>
                  </a:lnTo>
                  <a:lnTo>
                    <a:pt x="105" y="166"/>
                  </a:lnTo>
                  <a:lnTo>
                    <a:pt x="127" y="161"/>
                  </a:lnTo>
                  <a:lnTo>
                    <a:pt x="156" y="154"/>
                  </a:lnTo>
                  <a:lnTo>
                    <a:pt x="180" y="150"/>
                  </a:lnTo>
                  <a:lnTo>
                    <a:pt x="209" y="146"/>
                  </a:lnTo>
                  <a:lnTo>
                    <a:pt x="240" y="142"/>
                  </a:lnTo>
                  <a:lnTo>
                    <a:pt x="268" y="139"/>
                  </a:lnTo>
                  <a:lnTo>
                    <a:pt x="301" y="137"/>
                  </a:lnTo>
                  <a:lnTo>
                    <a:pt x="333" y="135"/>
                  </a:lnTo>
                  <a:lnTo>
                    <a:pt x="365" y="135"/>
                  </a:lnTo>
                  <a:lnTo>
                    <a:pt x="398" y="135"/>
                  </a:lnTo>
                  <a:lnTo>
                    <a:pt x="439" y="135"/>
                  </a:lnTo>
                  <a:lnTo>
                    <a:pt x="476" y="136"/>
                  </a:lnTo>
                  <a:lnTo>
                    <a:pt x="501" y="137"/>
                  </a:lnTo>
                  <a:lnTo>
                    <a:pt x="531" y="140"/>
                  </a:lnTo>
                  <a:lnTo>
                    <a:pt x="560" y="143"/>
                  </a:lnTo>
                  <a:lnTo>
                    <a:pt x="595" y="147"/>
                  </a:lnTo>
                  <a:lnTo>
                    <a:pt x="624" y="153"/>
                  </a:lnTo>
                  <a:lnTo>
                    <a:pt x="651" y="158"/>
                  </a:lnTo>
                  <a:lnTo>
                    <a:pt x="687" y="165"/>
                  </a:lnTo>
                  <a:lnTo>
                    <a:pt x="714" y="172"/>
                  </a:lnTo>
                  <a:lnTo>
                    <a:pt x="747" y="180"/>
                  </a:lnTo>
                  <a:lnTo>
                    <a:pt x="775" y="187"/>
                  </a:lnTo>
                  <a:lnTo>
                    <a:pt x="805" y="197"/>
                  </a:lnTo>
                  <a:lnTo>
                    <a:pt x="836" y="206"/>
                  </a:lnTo>
                  <a:lnTo>
                    <a:pt x="925" y="0"/>
                  </a:lnTo>
                  <a:lnTo>
                    <a:pt x="1053" y="575"/>
                  </a:lnTo>
                  <a:lnTo>
                    <a:pt x="562" y="849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10772" name="Text Box 20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530975" y="3327400"/>
            <a:ext cx="2177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Πίνακας Διεργασιών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2193925" y="965200"/>
            <a:ext cx="3709988" cy="2632075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/>
              <a:t>Αλλαγές στις πωλήσεις</a:t>
            </a:r>
            <a:r>
              <a:rPr lang="en-US" sz="2800" b="1"/>
              <a:t> </a:t>
            </a:r>
            <a:endParaRPr lang="en-US"/>
          </a:p>
          <a:p>
            <a:pPr marL="533400" lvl="1" indent="-176213">
              <a:lnSpc>
                <a:spcPct val="130000"/>
              </a:lnSpc>
              <a:buClr>
                <a:srgbClr val="A50021"/>
              </a:buClr>
              <a:buFontTx/>
              <a:buChar char="-"/>
            </a:pPr>
            <a:r>
              <a:rPr lang="el-GR" sz="2000"/>
              <a:t>μικρότεροι κύκλοι ζωής προϊόντων</a:t>
            </a:r>
            <a:endParaRPr lang="en-US" sz="2000"/>
          </a:p>
          <a:p>
            <a:pPr marL="533400" lvl="1" indent="-176213">
              <a:lnSpc>
                <a:spcPct val="130000"/>
              </a:lnSpc>
              <a:buClr>
                <a:srgbClr val="A50021"/>
              </a:buClr>
              <a:buFontTx/>
              <a:buChar char="-"/>
            </a:pPr>
            <a:r>
              <a:rPr lang="el-GR" sz="2000"/>
              <a:t>αλλαγές στα κανάλια των πωλήσεων</a:t>
            </a:r>
            <a:endParaRPr lang="en-US" sz="2000"/>
          </a:p>
          <a:p>
            <a:pPr marL="533400" lvl="1" indent="-176213">
              <a:lnSpc>
                <a:spcPct val="130000"/>
              </a:lnSpc>
              <a:buClr>
                <a:srgbClr val="A50021"/>
              </a:buClr>
              <a:buFontTx/>
              <a:buChar char="-"/>
            </a:pPr>
            <a:r>
              <a:rPr lang="el-GR" sz="2000"/>
              <a:t>αλλαγή της ζήτησης</a:t>
            </a:r>
            <a:endParaRPr lang="en-US" sz="2000"/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2193925" y="2630488"/>
            <a:ext cx="5561013" cy="3500437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7800" indent="-177800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</a:pPr>
            <a:endParaRPr lang="el-GR"/>
          </a:p>
          <a:p>
            <a:pPr marL="177800" indent="-177800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</a:pPr>
            <a:endParaRPr lang="el-GR"/>
          </a:p>
          <a:p>
            <a:pPr marL="177800" indent="-177800">
              <a:lnSpc>
                <a:spcPct val="13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el-GR"/>
              <a:t>Αλλαγές στις τεχνολογίες μεταποίησης</a:t>
            </a:r>
            <a:endParaRPr lang="en-US"/>
          </a:p>
          <a:p>
            <a:pPr marL="534988" lvl="1" indent="-177800">
              <a:lnSpc>
                <a:spcPct val="130000"/>
              </a:lnSpc>
              <a:buClr>
                <a:srgbClr val="A50021"/>
              </a:buClr>
              <a:buFontTx/>
              <a:buChar char="-"/>
            </a:pPr>
            <a:r>
              <a:rPr lang="el-GR" sz="2000"/>
              <a:t>ευέλικτα συστήματα παραγωγής</a:t>
            </a:r>
          </a:p>
          <a:p>
            <a:pPr marL="534988" lvl="1" indent="-177800">
              <a:lnSpc>
                <a:spcPct val="130000"/>
              </a:lnSpc>
              <a:buClr>
                <a:srgbClr val="A50021"/>
              </a:buClr>
              <a:buFontTx/>
              <a:buChar char="-"/>
            </a:pPr>
            <a:r>
              <a:rPr lang="el-GR" sz="2000"/>
              <a:t>αυτοματισμός</a:t>
            </a:r>
            <a:endParaRPr lang="en-US" sz="2000"/>
          </a:p>
          <a:p>
            <a:pPr marL="534988" lvl="1" indent="-177800">
              <a:lnSpc>
                <a:spcPct val="130000"/>
              </a:lnSpc>
              <a:buClr>
                <a:srgbClr val="A50021"/>
              </a:buClr>
              <a:buFontTx/>
              <a:buChar char="-"/>
            </a:pPr>
            <a:r>
              <a:rPr lang="el-GR" sz="2000"/>
              <a:t>διαμετακομιστικός εφοδιασμός (</a:t>
            </a:r>
            <a:r>
              <a:rPr lang="en-GB" sz="2000"/>
              <a:t>Logistics)</a:t>
            </a:r>
            <a:endParaRPr lang="en-US" sz="2000"/>
          </a:p>
          <a:p>
            <a:pPr marL="534988" lvl="1" indent="-177800">
              <a:lnSpc>
                <a:spcPct val="130000"/>
              </a:lnSpc>
              <a:buClr>
                <a:srgbClr val="A50021"/>
              </a:buClr>
              <a:buFontTx/>
              <a:buChar char="-"/>
            </a:pPr>
            <a:r>
              <a:rPr lang="el-GR" sz="2000"/>
              <a:t>διαχείριση πληροφοριών</a:t>
            </a:r>
          </a:p>
          <a:p>
            <a:pPr marL="534988" lvl="1" indent="-177800">
              <a:lnSpc>
                <a:spcPct val="130000"/>
              </a:lnSpc>
              <a:buClr>
                <a:srgbClr val="A50021"/>
              </a:buClr>
              <a:buFontTx/>
              <a:buChar char="-"/>
            </a:pPr>
            <a:endParaRPr lang="en-US" sz="2000"/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2303463" y="1588"/>
            <a:ext cx="6561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l-GR">
                <a:solidFill>
                  <a:srgbClr val="800000"/>
                </a:solidFill>
              </a:rPr>
              <a:t>Ο παγκόσμιος ανταγωνισμός </a:t>
            </a:r>
          </a:p>
          <a:p>
            <a:pPr algn="r" eaLnBrk="1" hangingPunct="1"/>
            <a:r>
              <a:rPr lang="el-GR">
                <a:solidFill>
                  <a:srgbClr val="800000"/>
                </a:solidFill>
              </a:rPr>
              <a:t>αλλάζει το περιβάλλον πεδίο των επιχειρήσεων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2308225" y="5688013"/>
            <a:ext cx="6551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el-GR">
              <a:solidFill>
                <a:srgbClr val="800000"/>
              </a:solidFill>
            </a:endParaRPr>
          </a:p>
          <a:p>
            <a:pPr algn="r"/>
            <a:r>
              <a:rPr lang="el-GR" sz="2000">
                <a:solidFill>
                  <a:srgbClr val="800000"/>
                </a:solidFill>
              </a:rPr>
              <a:t>Οι αλλαγές αυτές επηρεάζουν σημαντικά την οργάνωση παραγωγής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782347" name="Text Box 11"/>
          <p:cNvSpPr txBox="1">
            <a:spLocks noChangeArrowheads="1"/>
          </p:cNvSpPr>
          <p:nvPr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 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44725" y="-125413"/>
            <a:ext cx="6643688" cy="6953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Σχεδιασμός Γραμμής</a:t>
            </a:r>
            <a:r>
              <a:rPr lang="en-US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(</a:t>
            </a:r>
            <a:r>
              <a:rPr lang="el-GR" sz="1800">
                <a:latin typeface="Arial" charset="0"/>
              </a:rPr>
              <a:t>πριν</a:t>
            </a:r>
            <a:r>
              <a:rPr lang="en-US" sz="1800"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612803" name="Text Box 3"/>
          <p:cNvSpPr txBox="1">
            <a:spLocks noChangeArrowheads="1"/>
          </p:cNvSpPr>
          <p:nvPr/>
        </p:nvSpPr>
        <p:spPr bwMode="auto">
          <a:xfrm>
            <a:off x="2422525" y="1851025"/>
            <a:ext cx="2752725" cy="13271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b="1"/>
          </a:p>
          <a:p>
            <a:r>
              <a:rPr lang="el-GR" sz="1600" b="1"/>
              <a:t>Μηχανουργική κατεργασία</a:t>
            </a:r>
            <a:endParaRPr lang="en-US" sz="1600" b="1"/>
          </a:p>
          <a:p>
            <a:r>
              <a:rPr lang="el-GR" sz="1600" b="1"/>
              <a:t>Συγκόλληση</a:t>
            </a:r>
            <a:endParaRPr lang="en-US" sz="1600" b="1"/>
          </a:p>
          <a:p>
            <a:endParaRPr lang="en-US" sz="1600" b="1"/>
          </a:p>
        </p:txBody>
      </p:sp>
      <p:sp>
        <p:nvSpPr>
          <p:cNvPr id="1612804" name="Text Box 4"/>
          <p:cNvSpPr txBox="1">
            <a:spLocks noChangeArrowheads="1"/>
          </p:cNvSpPr>
          <p:nvPr/>
        </p:nvSpPr>
        <p:spPr bwMode="auto">
          <a:xfrm>
            <a:off x="3689350" y="2946400"/>
            <a:ext cx="1484313" cy="838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b="1"/>
          </a:p>
          <a:p>
            <a:r>
              <a:rPr lang="el-GR" sz="1600" b="1"/>
              <a:t>Ξηρά </a:t>
            </a:r>
          </a:p>
          <a:p>
            <a:r>
              <a:rPr lang="el-GR" sz="1600" b="1"/>
              <a:t>Βαφή</a:t>
            </a:r>
            <a:endParaRPr lang="en-US" sz="1600" b="1"/>
          </a:p>
        </p:txBody>
      </p:sp>
      <p:sp>
        <p:nvSpPr>
          <p:cNvPr id="1612805" name="Text Box 5"/>
          <p:cNvSpPr txBox="1">
            <a:spLocks noChangeArrowheads="1"/>
          </p:cNvSpPr>
          <p:nvPr/>
        </p:nvSpPr>
        <p:spPr bwMode="auto">
          <a:xfrm rot="-5385081">
            <a:off x="4973638" y="2730500"/>
            <a:ext cx="1482725" cy="1082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b="1"/>
          </a:p>
          <a:p>
            <a:r>
              <a:rPr lang="el-GR" sz="1600" b="1"/>
              <a:t>Συναρμολογημένο Υποσύνολο</a:t>
            </a:r>
            <a:endParaRPr lang="en-US" sz="1600" b="1"/>
          </a:p>
        </p:txBody>
      </p:sp>
      <p:sp>
        <p:nvSpPr>
          <p:cNvPr id="1612806" name="Rectangle 6"/>
          <p:cNvSpPr>
            <a:spLocks noChangeArrowheads="1"/>
          </p:cNvSpPr>
          <p:nvPr/>
        </p:nvSpPr>
        <p:spPr bwMode="auto">
          <a:xfrm>
            <a:off x="3686175" y="4029075"/>
            <a:ext cx="3152775" cy="1000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Συναρμογή</a:t>
            </a:r>
            <a:endParaRPr lang="en-US" sz="1600" b="1"/>
          </a:p>
        </p:txBody>
      </p:sp>
      <p:sp>
        <p:nvSpPr>
          <p:cNvPr id="1612807" name="Text Box 7"/>
          <p:cNvSpPr txBox="1">
            <a:spLocks noChangeArrowheads="1"/>
          </p:cNvSpPr>
          <p:nvPr/>
        </p:nvSpPr>
        <p:spPr bwMode="auto">
          <a:xfrm rot="-5400060">
            <a:off x="2449512" y="3813176"/>
            <a:ext cx="2124075" cy="3492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/>
              <a:t>Αποστολή</a:t>
            </a:r>
            <a:endParaRPr lang="en-US" sz="1600" b="1"/>
          </a:p>
        </p:txBody>
      </p:sp>
      <p:sp>
        <p:nvSpPr>
          <p:cNvPr id="1612808" name="Text Box 8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Text Box 2"/>
          <p:cNvSpPr txBox="1">
            <a:spLocks noChangeArrowheads="1"/>
          </p:cNvSpPr>
          <p:nvPr/>
        </p:nvSpPr>
        <p:spPr bwMode="auto">
          <a:xfrm rot="-5385081">
            <a:off x="4772026" y="2943225"/>
            <a:ext cx="1638300" cy="835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</p:txBody>
      </p:sp>
      <p:sp>
        <p:nvSpPr>
          <p:cNvPr id="1614851" name="Rectangle 3"/>
          <p:cNvSpPr>
            <a:spLocks noChangeArrowheads="1"/>
          </p:cNvSpPr>
          <p:nvPr/>
        </p:nvSpPr>
        <p:spPr bwMode="auto">
          <a:xfrm>
            <a:off x="3263900" y="2933700"/>
            <a:ext cx="419100" cy="2082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2422525" y="1851025"/>
            <a:ext cx="2752725" cy="1079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</p:txBody>
      </p:sp>
      <p:sp>
        <p:nvSpPr>
          <p:cNvPr id="1614853" name="Text Box 5"/>
          <p:cNvSpPr txBox="1">
            <a:spLocks noChangeArrowheads="1"/>
          </p:cNvSpPr>
          <p:nvPr/>
        </p:nvSpPr>
        <p:spPr bwMode="auto">
          <a:xfrm>
            <a:off x="3689350" y="2946400"/>
            <a:ext cx="1484313" cy="835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b="1"/>
          </a:p>
          <a:p>
            <a:r>
              <a:rPr lang="el-GR" sz="1600" b="1"/>
              <a:t>Ξηρά Βαφή</a:t>
            </a:r>
            <a:endParaRPr lang="en-US" sz="1600" b="1"/>
          </a:p>
          <a:p>
            <a:endParaRPr lang="en-US" sz="1600" b="1"/>
          </a:p>
        </p:txBody>
      </p:sp>
      <p:sp>
        <p:nvSpPr>
          <p:cNvPr id="1614854" name="Rectangle 6"/>
          <p:cNvSpPr>
            <a:spLocks noChangeArrowheads="1"/>
          </p:cNvSpPr>
          <p:nvPr/>
        </p:nvSpPr>
        <p:spPr bwMode="auto">
          <a:xfrm>
            <a:off x="3676650" y="4010025"/>
            <a:ext cx="2365375" cy="1000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1614855" name="AutoShape 7"/>
          <p:cNvSpPr>
            <a:spLocks noChangeArrowheads="1"/>
          </p:cNvSpPr>
          <p:nvPr/>
        </p:nvSpPr>
        <p:spPr bwMode="auto">
          <a:xfrm>
            <a:off x="3305175" y="2152650"/>
            <a:ext cx="400050" cy="304800"/>
          </a:xfrm>
          <a:prstGeom prst="curvedDownArrow">
            <a:avLst>
              <a:gd name="adj1" fmla="val 26250"/>
              <a:gd name="adj2" fmla="val 525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4856" name="AutoShape 8"/>
          <p:cNvSpPr>
            <a:spLocks noChangeArrowheads="1"/>
          </p:cNvSpPr>
          <p:nvPr/>
        </p:nvSpPr>
        <p:spPr bwMode="auto">
          <a:xfrm>
            <a:off x="2676525" y="2143125"/>
            <a:ext cx="400050" cy="304800"/>
          </a:xfrm>
          <a:prstGeom prst="curvedDownArrow">
            <a:avLst>
              <a:gd name="adj1" fmla="val 26250"/>
              <a:gd name="adj2" fmla="val 525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4857" name="AutoShape 9"/>
          <p:cNvSpPr>
            <a:spLocks noChangeArrowheads="1"/>
          </p:cNvSpPr>
          <p:nvPr/>
        </p:nvSpPr>
        <p:spPr bwMode="auto">
          <a:xfrm>
            <a:off x="4533900" y="2143125"/>
            <a:ext cx="400050" cy="304800"/>
          </a:xfrm>
          <a:prstGeom prst="curvedDownArrow">
            <a:avLst>
              <a:gd name="adj1" fmla="val 26250"/>
              <a:gd name="adj2" fmla="val 525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4858" name="AutoShape 10"/>
          <p:cNvSpPr>
            <a:spLocks noChangeArrowheads="1"/>
          </p:cNvSpPr>
          <p:nvPr/>
        </p:nvSpPr>
        <p:spPr bwMode="auto">
          <a:xfrm>
            <a:off x="3933825" y="2162175"/>
            <a:ext cx="400050" cy="304800"/>
          </a:xfrm>
          <a:prstGeom prst="curvedDownArrow">
            <a:avLst>
              <a:gd name="adj1" fmla="val 26250"/>
              <a:gd name="adj2" fmla="val 525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14859" name="Group 11"/>
          <p:cNvGrpSpPr>
            <a:grpSpLocks/>
          </p:cNvGrpSpPr>
          <p:nvPr/>
        </p:nvGrpSpPr>
        <p:grpSpPr bwMode="auto">
          <a:xfrm>
            <a:off x="2632075" y="2651125"/>
            <a:ext cx="144463" cy="95250"/>
            <a:chOff x="918" y="3306"/>
            <a:chExt cx="342" cy="336"/>
          </a:xfrm>
        </p:grpSpPr>
        <p:sp>
          <p:nvSpPr>
            <p:cNvPr id="1614860" name="Rectangle 12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61" name="Line 13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62" name="Line 14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14863" name="Group 15"/>
          <p:cNvGrpSpPr>
            <a:grpSpLocks/>
          </p:cNvGrpSpPr>
          <p:nvPr/>
        </p:nvGrpSpPr>
        <p:grpSpPr bwMode="auto">
          <a:xfrm>
            <a:off x="2898775" y="2651125"/>
            <a:ext cx="144463" cy="95250"/>
            <a:chOff x="918" y="3306"/>
            <a:chExt cx="342" cy="336"/>
          </a:xfrm>
        </p:grpSpPr>
        <p:sp>
          <p:nvSpPr>
            <p:cNvPr id="1614864" name="Rectangle 16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65" name="Line 17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66" name="Line 18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14867" name="Group 19"/>
          <p:cNvGrpSpPr>
            <a:grpSpLocks/>
          </p:cNvGrpSpPr>
          <p:nvPr/>
        </p:nvGrpSpPr>
        <p:grpSpPr bwMode="auto">
          <a:xfrm>
            <a:off x="3308350" y="2660650"/>
            <a:ext cx="144463" cy="95250"/>
            <a:chOff x="918" y="3306"/>
            <a:chExt cx="342" cy="336"/>
          </a:xfrm>
        </p:grpSpPr>
        <p:sp>
          <p:nvSpPr>
            <p:cNvPr id="1614868" name="Rectangle 20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69" name="Line 21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70" name="Line 22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14871" name="Group 23"/>
          <p:cNvGrpSpPr>
            <a:grpSpLocks/>
          </p:cNvGrpSpPr>
          <p:nvPr/>
        </p:nvGrpSpPr>
        <p:grpSpPr bwMode="auto">
          <a:xfrm>
            <a:off x="3546475" y="2660650"/>
            <a:ext cx="144463" cy="95250"/>
            <a:chOff x="918" y="3306"/>
            <a:chExt cx="342" cy="336"/>
          </a:xfrm>
        </p:grpSpPr>
        <p:sp>
          <p:nvSpPr>
            <p:cNvPr id="1614872" name="Rectangle 24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73" name="Line 25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74" name="Line 26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14875" name="Group 27"/>
          <p:cNvGrpSpPr>
            <a:grpSpLocks/>
          </p:cNvGrpSpPr>
          <p:nvPr/>
        </p:nvGrpSpPr>
        <p:grpSpPr bwMode="auto">
          <a:xfrm>
            <a:off x="3908425" y="2660650"/>
            <a:ext cx="144463" cy="95250"/>
            <a:chOff x="918" y="3306"/>
            <a:chExt cx="342" cy="336"/>
          </a:xfrm>
        </p:grpSpPr>
        <p:sp>
          <p:nvSpPr>
            <p:cNvPr id="1614876" name="Rectangle 28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77" name="Line 29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78" name="Line 30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14879" name="Group 31"/>
          <p:cNvGrpSpPr>
            <a:grpSpLocks/>
          </p:cNvGrpSpPr>
          <p:nvPr/>
        </p:nvGrpSpPr>
        <p:grpSpPr bwMode="auto">
          <a:xfrm>
            <a:off x="4184650" y="2660650"/>
            <a:ext cx="144463" cy="95250"/>
            <a:chOff x="918" y="3306"/>
            <a:chExt cx="342" cy="336"/>
          </a:xfrm>
        </p:grpSpPr>
        <p:sp>
          <p:nvSpPr>
            <p:cNvPr id="1614880" name="Rectangle 32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81" name="Line 33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82" name="Line 34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14883" name="Group 35"/>
          <p:cNvGrpSpPr>
            <a:grpSpLocks/>
          </p:cNvGrpSpPr>
          <p:nvPr/>
        </p:nvGrpSpPr>
        <p:grpSpPr bwMode="auto">
          <a:xfrm>
            <a:off x="4498975" y="2660650"/>
            <a:ext cx="144463" cy="95250"/>
            <a:chOff x="918" y="3306"/>
            <a:chExt cx="342" cy="336"/>
          </a:xfrm>
        </p:grpSpPr>
        <p:sp>
          <p:nvSpPr>
            <p:cNvPr id="1614884" name="Rectangle 36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85" name="Line 37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86" name="Line 38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14887" name="Group 39"/>
          <p:cNvGrpSpPr>
            <a:grpSpLocks/>
          </p:cNvGrpSpPr>
          <p:nvPr/>
        </p:nvGrpSpPr>
        <p:grpSpPr bwMode="auto">
          <a:xfrm>
            <a:off x="4794250" y="2660650"/>
            <a:ext cx="144463" cy="95250"/>
            <a:chOff x="918" y="3306"/>
            <a:chExt cx="342" cy="336"/>
          </a:xfrm>
        </p:grpSpPr>
        <p:sp>
          <p:nvSpPr>
            <p:cNvPr id="1614888" name="Rectangle 40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89" name="Line 41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4890" name="Line 42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14891" name="AutoShape 43"/>
          <p:cNvSpPr>
            <a:spLocks noChangeArrowheads="1"/>
          </p:cNvSpPr>
          <p:nvPr/>
        </p:nvSpPr>
        <p:spPr bwMode="auto">
          <a:xfrm rot="5488685" flipV="1">
            <a:off x="4648994" y="3658394"/>
            <a:ext cx="1814512" cy="768350"/>
          </a:xfrm>
          <a:prstGeom prst="curvedUpArrow">
            <a:avLst>
              <a:gd name="adj1" fmla="val 57443"/>
              <a:gd name="adj2" fmla="val 104674"/>
              <a:gd name="adj3" fmla="val 44898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4892" name="AutoShape 44"/>
          <p:cNvSpPr>
            <a:spLocks noChangeArrowheads="1"/>
          </p:cNvSpPr>
          <p:nvPr/>
        </p:nvSpPr>
        <p:spPr bwMode="auto">
          <a:xfrm>
            <a:off x="3365500" y="4051300"/>
            <a:ext cx="977900" cy="850900"/>
          </a:xfrm>
          <a:prstGeom prst="leftArrow">
            <a:avLst>
              <a:gd name="adj1" fmla="val 50000"/>
              <a:gd name="adj2" fmla="val 28731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4893" name="Rectangle 45"/>
          <p:cNvSpPr>
            <a:spLocks noChangeArrowheads="1"/>
          </p:cNvSpPr>
          <p:nvPr/>
        </p:nvSpPr>
        <p:spPr bwMode="auto">
          <a:xfrm>
            <a:off x="4533900" y="4025900"/>
            <a:ext cx="1003300" cy="977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4894" name="AutoShape 46"/>
          <p:cNvSpPr>
            <a:spLocks noChangeArrowheads="1"/>
          </p:cNvSpPr>
          <p:nvPr/>
        </p:nvSpPr>
        <p:spPr bwMode="auto">
          <a:xfrm>
            <a:off x="4457700" y="4064000"/>
            <a:ext cx="1079500" cy="838200"/>
          </a:xfrm>
          <a:prstGeom prst="leftArrow">
            <a:avLst>
              <a:gd name="adj1" fmla="val 50000"/>
              <a:gd name="adj2" fmla="val 32197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4895" name="Rectangle 47"/>
          <p:cNvSpPr>
            <a:spLocks noChangeArrowheads="1"/>
          </p:cNvSpPr>
          <p:nvPr/>
        </p:nvSpPr>
        <p:spPr bwMode="auto">
          <a:xfrm>
            <a:off x="2041525" y="-125413"/>
            <a:ext cx="6835775" cy="6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Σχεδιασμός Γραμμής</a:t>
            </a:r>
            <a:r>
              <a:rPr lang="en-US" sz="4400">
                <a:solidFill>
                  <a:schemeClr val="tx2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(</a:t>
            </a:r>
            <a:r>
              <a:rPr lang="el-GR" sz="1800">
                <a:solidFill>
                  <a:schemeClr val="tx2"/>
                </a:solidFill>
              </a:rPr>
              <a:t>μετά</a:t>
            </a:r>
            <a:r>
              <a:rPr lang="en-US" sz="1800">
                <a:solidFill>
                  <a:schemeClr val="tx2"/>
                </a:solidFill>
              </a:rPr>
              <a:t>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614896" name="Text Box 48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ChangeArrowheads="1"/>
          </p:cNvSpPr>
          <p:nvPr/>
        </p:nvSpPr>
        <p:spPr bwMode="auto">
          <a:xfrm>
            <a:off x="6337300" y="3251200"/>
            <a:ext cx="2082800" cy="469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899" name="Line 3"/>
          <p:cNvSpPr>
            <a:spLocks noChangeShapeType="1"/>
          </p:cNvSpPr>
          <p:nvPr/>
        </p:nvSpPr>
        <p:spPr bwMode="auto">
          <a:xfrm>
            <a:off x="7010400" y="32512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0" name="Line 4"/>
          <p:cNvSpPr>
            <a:spLocks noChangeShapeType="1"/>
          </p:cNvSpPr>
          <p:nvPr/>
        </p:nvSpPr>
        <p:spPr bwMode="auto">
          <a:xfrm flipH="1">
            <a:off x="7721600" y="32639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1" name="AutoShape 5"/>
          <p:cNvSpPr>
            <a:spLocks noChangeArrowheads="1"/>
          </p:cNvSpPr>
          <p:nvPr/>
        </p:nvSpPr>
        <p:spPr bwMode="auto">
          <a:xfrm rot="5433521">
            <a:off x="6562725" y="38877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2" name="AutoShape 6"/>
          <p:cNvSpPr>
            <a:spLocks noChangeArrowheads="1"/>
          </p:cNvSpPr>
          <p:nvPr/>
        </p:nvSpPr>
        <p:spPr bwMode="auto">
          <a:xfrm rot="5433521">
            <a:off x="7286625" y="38877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3" name="AutoShape 7"/>
          <p:cNvSpPr>
            <a:spLocks noChangeArrowheads="1"/>
          </p:cNvSpPr>
          <p:nvPr/>
        </p:nvSpPr>
        <p:spPr bwMode="auto">
          <a:xfrm rot="5433521">
            <a:off x="7985125" y="38877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4" name="Rectangle 8"/>
          <p:cNvSpPr>
            <a:spLocks noChangeArrowheads="1"/>
          </p:cNvSpPr>
          <p:nvPr/>
        </p:nvSpPr>
        <p:spPr bwMode="auto">
          <a:xfrm>
            <a:off x="6299200" y="1841500"/>
            <a:ext cx="2082800" cy="469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5" name="Line 9"/>
          <p:cNvSpPr>
            <a:spLocks noChangeShapeType="1"/>
          </p:cNvSpPr>
          <p:nvPr/>
        </p:nvSpPr>
        <p:spPr bwMode="auto">
          <a:xfrm>
            <a:off x="6972300" y="18415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6" name="Line 10"/>
          <p:cNvSpPr>
            <a:spLocks noChangeShapeType="1"/>
          </p:cNvSpPr>
          <p:nvPr/>
        </p:nvSpPr>
        <p:spPr bwMode="auto">
          <a:xfrm flipH="1">
            <a:off x="7683500" y="18542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7" name="AutoShape 11"/>
          <p:cNvSpPr>
            <a:spLocks noChangeArrowheads="1"/>
          </p:cNvSpPr>
          <p:nvPr/>
        </p:nvSpPr>
        <p:spPr bwMode="auto">
          <a:xfrm rot="5433521">
            <a:off x="6524625" y="24780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8" name="AutoShape 12"/>
          <p:cNvSpPr>
            <a:spLocks noChangeArrowheads="1"/>
          </p:cNvSpPr>
          <p:nvPr/>
        </p:nvSpPr>
        <p:spPr bwMode="auto">
          <a:xfrm rot="5433521">
            <a:off x="7248525" y="24780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09" name="AutoShape 13"/>
          <p:cNvSpPr>
            <a:spLocks noChangeArrowheads="1"/>
          </p:cNvSpPr>
          <p:nvPr/>
        </p:nvSpPr>
        <p:spPr bwMode="auto">
          <a:xfrm rot="5433521">
            <a:off x="7947025" y="24780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0" name="Rectangle 14"/>
          <p:cNvSpPr>
            <a:spLocks noChangeArrowheads="1"/>
          </p:cNvSpPr>
          <p:nvPr/>
        </p:nvSpPr>
        <p:spPr bwMode="auto">
          <a:xfrm>
            <a:off x="6324600" y="4610100"/>
            <a:ext cx="2082800" cy="469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1" name="Line 15"/>
          <p:cNvSpPr>
            <a:spLocks noChangeShapeType="1"/>
          </p:cNvSpPr>
          <p:nvPr/>
        </p:nvSpPr>
        <p:spPr bwMode="auto">
          <a:xfrm>
            <a:off x="6997700" y="46101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2" name="Line 16"/>
          <p:cNvSpPr>
            <a:spLocks noChangeShapeType="1"/>
          </p:cNvSpPr>
          <p:nvPr/>
        </p:nvSpPr>
        <p:spPr bwMode="auto">
          <a:xfrm flipH="1">
            <a:off x="7708900" y="46228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3" name="AutoShape 17"/>
          <p:cNvSpPr>
            <a:spLocks noChangeArrowheads="1"/>
          </p:cNvSpPr>
          <p:nvPr/>
        </p:nvSpPr>
        <p:spPr bwMode="auto">
          <a:xfrm rot="5433521">
            <a:off x="6550025" y="52466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4" name="AutoShape 18"/>
          <p:cNvSpPr>
            <a:spLocks noChangeArrowheads="1"/>
          </p:cNvSpPr>
          <p:nvPr/>
        </p:nvSpPr>
        <p:spPr bwMode="auto">
          <a:xfrm rot="5433521">
            <a:off x="7273925" y="52466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5" name="AutoShape 19"/>
          <p:cNvSpPr>
            <a:spLocks noChangeArrowheads="1"/>
          </p:cNvSpPr>
          <p:nvPr/>
        </p:nvSpPr>
        <p:spPr bwMode="auto">
          <a:xfrm rot="5433521">
            <a:off x="7972425" y="52466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6" name="Rectangle 20"/>
          <p:cNvSpPr>
            <a:spLocks noChangeArrowheads="1"/>
          </p:cNvSpPr>
          <p:nvPr/>
        </p:nvSpPr>
        <p:spPr bwMode="auto">
          <a:xfrm>
            <a:off x="2400300" y="3200400"/>
            <a:ext cx="2082800" cy="469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7" name="Line 21"/>
          <p:cNvSpPr>
            <a:spLocks noChangeShapeType="1"/>
          </p:cNvSpPr>
          <p:nvPr/>
        </p:nvSpPr>
        <p:spPr bwMode="auto">
          <a:xfrm>
            <a:off x="3073400" y="32004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8" name="Line 22"/>
          <p:cNvSpPr>
            <a:spLocks noChangeShapeType="1"/>
          </p:cNvSpPr>
          <p:nvPr/>
        </p:nvSpPr>
        <p:spPr bwMode="auto">
          <a:xfrm flipH="1">
            <a:off x="3784600" y="32131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19" name="AutoShape 23"/>
          <p:cNvSpPr>
            <a:spLocks noChangeArrowheads="1"/>
          </p:cNvSpPr>
          <p:nvPr/>
        </p:nvSpPr>
        <p:spPr bwMode="auto">
          <a:xfrm rot="5433521">
            <a:off x="2625725" y="38369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0" name="AutoShape 24"/>
          <p:cNvSpPr>
            <a:spLocks noChangeArrowheads="1"/>
          </p:cNvSpPr>
          <p:nvPr/>
        </p:nvSpPr>
        <p:spPr bwMode="auto">
          <a:xfrm rot="5433521">
            <a:off x="3349625" y="38369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1" name="AutoShape 25"/>
          <p:cNvSpPr>
            <a:spLocks noChangeArrowheads="1"/>
          </p:cNvSpPr>
          <p:nvPr/>
        </p:nvSpPr>
        <p:spPr bwMode="auto">
          <a:xfrm rot="5433521">
            <a:off x="4048125" y="38369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2" name="Rectangle 26"/>
          <p:cNvSpPr>
            <a:spLocks noChangeArrowheads="1"/>
          </p:cNvSpPr>
          <p:nvPr/>
        </p:nvSpPr>
        <p:spPr bwMode="auto">
          <a:xfrm>
            <a:off x="2400300" y="1828800"/>
            <a:ext cx="2082800" cy="469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3" name="Line 27"/>
          <p:cNvSpPr>
            <a:spLocks noChangeShapeType="1"/>
          </p:cNvSpPr>
          <p:nvPr/>
        </p:nvSpPr>
        <p:spPr bwMode="auto">
          <a:xfrm>
            <a:off x="3073400" y="1828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4" name="Line 28"/>
          <p:cNvSpPr>
            <a:spLocks noChangeShapeType="1"/>
          </p:cNvSpPr>
          <p:nvPr/>
        </p:nvSpPr>
        <p:spPr bwMode="auto">
          <a:xfrm flipH="1">
            <a:off x="3784600" y="18415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5" name="AutoShape 29"/>
          <p:cNvSpPr>
            <a:spLocks noChangeArrowheads="1"/>
          </p:cNvSpPr>
          <p:nvPr/>
        </p:nvSpPr>
        <p:spPr bwMode="auto">
          <a:xfrm rot="5433521">
            <a:off x="2625725" y="24653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6" name="AutoShape 30"/>
          <p:cNvSpPr>
            <a:spLocks noChangeArrowheads="1"/>
          </p:cNvSpPr>
          <p:nvPr/>
        </p:nvSpPr>
        <p:spPr bwMode="auto">
          <a:xfrm rot="5433521">
            <a:off x="3349625" y="24653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7" name="AutoShape 31"/>
          <p:cNvSpPr>
            <a:spLocks noChangeArrowheads="1"/>
          </p:cNvSpPr>
          <p:nvPr/>
        </p:nvSpPr>
        <p:spPr bwMode="auto">
          <a:xfrm rot="5433521">
            <a:off x="4048125" y="24653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8" name="Rectangle 32"/>
          <p:cNvSpPr>
            <a:spLocks noChangeArrowheads="1"/>
          </p:cNvSpPr>
          <p:nvPr/>
        </p:nvSpPr>
        <p:spPr bwMode="auto">
          <a:xfrm rot="-2922506">
            <a:off x="5613400" y="50800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29" name="Rectangle 33"/>
          <p:cNvSpPr>
            <a:spLocks noChangeArrowheads="1"/>
          </p:cNvSpPr>
          <p:nvPr/>
        </p:nvSpPr>
        <p:spPr bwMode="auto">
          <a:xfrm>
            <a:off x="5689600" y="36703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0" name="Rectangle 34"/>
          <p:cNvSpPr>
            <a:spLocks noChangeArrowheads="1"/>
          </p:cNvSpPr>
          <p:nvPr/>
        </p:nvSpPr>
        <p:spPr bwMode="auto">
          <a:xfrm rot="-3694141">
            <a:off x="5664200" y="23241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1" name="Rectangle 35"/>
          <p:cNvSpPr>
            <a:spLocks noChangeArrowheads="1"/>
          </p:cNvSpPr>
          <p:nvPr/>
        </p:nvSpPr>
        <p:spPr bwMode="auto">
          <a:xfrm rot="5360680">
            <a:off x="4572000" y="19939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2" name="Rectangle 36"/>
          <p:cNvSpPr>
            <a:spLocks noChangeArrowheads="1"/>
          </p:cNvSpPr>
          <p:nvPr/>
        </p:nvSpPr>
        <p:spPr bwMode="auto">
          <a:xfrm>
            <a:off x="1892300" y="49530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3" name="Rectangle 37"/>
          <p:cNvSpPr>
            <a:spLocks noChangeArrowheads="1"/>
          </p:cNvSpPr>
          <p:nvPr/>
        </p:nvSpPr>
        <p:spPr bwMode="auto">
          <a:xfrm rot="-5345867">
            <a:off x="8458200" y="35941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4" name="Rectangle 38"/>
          <p:cNvSpPr>
            <a:spLocks noChangeArrowheads="1"/>
          </p:cNvSpPr>
          <p:nvPr/>
        </p:nvSpPr>
        <p:spPr bwMode="auto">
          <a:xfrm>
            <a:off x="8509000" y="51181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5" name="Rectangle 39"/>
          <p:cNvSpPr>
            <a:spLocks noChangeArrowheads="1"/>
          </p:cNvSpPr>
          <p:nvPr/>
        </p:nvSpPr>
        <p:spPr bwMode="auto">
          <a:xfrm>
            <a:off x="5727700" y="46101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6" name="Rectangle 40"/>
          <p:cNvSpPr>
            <a:spLocks noChangeArrowheads="1"/>
          </p:cNvSpPr>
          <p:nvPr/>
        </p:nvSpPr>
        <p:spPr bwMode="auto">
          <a:xfrm>
            <a:off x="4572000" y="32512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7" name="Rectangle 41"/>
          <p:cNvSpPr>
            <a:spLocks noChangeArrowheads="1"/>
          </p:cNvSpPr>
          <p:nvPr/>
        </p:nvSpPr>
        <p:spPr bwMode="auto">
          <a:xfrm>
            <a:off x="3632200" y="49657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8" name="Rectangle 42"/>
          <p:cNvSpPr>
            <a:spLocks noChangeArrowheads="1"/>
          </p:cNvSpPr>
          <p:nvPr/>
        </p:nvSpPr>
        <p:spPr bwMode="auto">
          <a:xfrm>
            <a:off x="3035300" y="49657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39" name="Rectangle 43"/>
          <p:cNvSpPr>
            <a:spLocks noChangeArrowheads="1"/>
          </p:cNvSpPr>
          <p:nvPr/>
        </p:nvSpPr>
        <p:spPr bwMode="auto">
          <a:xfrm>
            <a:off x="2451100" y="49657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40" name="Rectangle 44"/>
          <p:cNvSpPr>
            <a:spLocks noChangeArrowheads="1"/>
          </p:cNvSpPr>
          <p:nvPr/>
        </p:nvSpPr>
        <p:spPr bwMode="auto">
          <a:xfrm rot="-6953886">
            <a:off x="1905000" y="25019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41" name="Rectangle 45"/>
          <p:cNvSpPr>
            <a:spLocks noChangeArrowheads="1"/>
          </p:cNvSpPr>
          <p:nvPr/>
        </p:nvSpPr>
        <p:spPr bwMode="auto">
          <a:xfrm rot="-16182385">
            <a:off x="1727200" y="3454400"/>
            <a:ext cx="482600" cy="228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6942" name="Rectangle 46"/>
          <p:cNvSpPr>
            <a:spLocks noChangeArrowheads="1"/>
          </p:cNvSpPr>
          <p:nvPr/>
        </p:nvSpPr>
        <p:spPr bwMode="auto">
          <a:xfrm>
            <a:off x="2244725" y="-112713"/>
            <a:ext cx="6643688" cy="6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Σχεδιασμός Γραμμής</a:t>
            </a:r>
            <a:r>
              <a:rPr lang="en-US" sz="4400">
                <a:solidFill>
                  <a:schemeClr val="tx2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(</a:t>
            </a:r>
            <a:r>
              <a:rPr lang="el-GR" sz="1800">
                <a:solidFill>
                  <a:schemeClr val="tx2"/>
                </a:solidFill>
              </a:rPr>
              <a:t>πριν</a:t>
            </a: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)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16943" name="Text Box 47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946" name="Group 2"/>
          <p:cNvGrpSpPr>
            <a:grpSpLocks/>
          </p:cNvGrpSpPr>
          <p:nvPr/>
        </p:nvGrpSpPr>
        <p:grpSpPr bwMode="auto">
          <a:xfrm>
            <a:off x="3352800" y="2349500"/>
            <a:ext cx="817563" cy="571500"/>
            <a:chOff x="1080" y="1464"/>
            <a:chExt cx="619" cy="360"/>
          </a:xfrm>
        </p:grpSpPr>
        <p:sp>
          <p:nvSpPr>
            <p:cNvPr id="1618947" name="Rectangle 3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8948" name="Group 4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8949" name="Rectangle 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50" name="Line 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51" name="Line 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8952" name="Group 8"/>
          <p:cNvGrpSpPr>
            <a:grpSpLocks/>
          </p:cNvGrpSpPr>
          <p:nvPr/>
        </p:nvGrpSpPr>
        <p:grpSpPr bwMode="auto">
          <a:xfrm>
            <a:off x="4305300" y="2349500"/>
            <a:ext cx="830263" cy="571500"/>
            <a:chOff x="1080" y="1464"/>
            <a:chExt cx="619" cy="360"/>
          </a:xfrm>
        </p:grpSpPr>
        <p:sp>
          <p:nvSpPr>
            <p:cNvPr id="1618953" name="Rectangle 9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8954" name="Group 10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8955" name="Rectangle 11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56" name="Line 12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57" name="Line 13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8958" name="Group 14"/>
          <p:cNvGrpSpPr>
            <a:grpSpLocks/>
          </p:cNvGrpSpPr>
          <p:nvPr/>
        </p:nvGrpSpPr>
        <p:grpSpPr bwMode="auto">
          <a:xfrm>
            <a:off x="5270500" y="2349500"/>
            <a:ext cx="817563" cy="571500"/>
            <a:chOff x="1080" y="1464"/>
            <a:chExt cx="619" cy="360"/>
          </a:xfrm>
        </p:grpSpPr>
        <p:sp>
          <p:nvSpPr>
            <p:cNvPr id="1618959" name="Rectangle 15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8960" name="Group 16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8961" name="Rectangle 1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62" name="Line 1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63" name="Line 1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8964" name="Group 20"/>
          <p:cNvGrpSpPr>
            <a:grpSpLocks/>
          </p:cNvGrpSpPr>
          <p:nvPr/>
        </p:nvGrpSpPr>
        <p:grpSpPr bwMode="auto">
          <a:xfrm>
            <a:off x="6235700" y="2349500"/>
            <a:ext cx="842963" cy="571500"/>
            <a:chOff x="1080" y="1464"/>
            <a:chExt cx="619" cy="360"/>
          </a:xfrm>
        </p:grpSpPr>
        <p:sp>
          <p:nvSpPr>
            <p:cNvPr id="1618965" name="Rectangle 21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8966" name="Group 22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8967" name="Rectangle 23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68" name="Line 24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69" name="Line 25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8970" name="Group 26"/>
          <p:cNvGrpSpPr>
            <a:grpSpLocks/>
          </p:cNvGrpSpPr>
          <p:nvPr/>
        </p:nvGrpSpPr>
        <p:grpSpPr bwMode="auto">
          <a:xfrm>
            <a:off x="2374900" y="2349500"/>
            <a:ext cx="868363" cy="571500"/>
            <a:chOff x="1080" y="1464"/>
            <a:chExt cx="619" cy="360"/>
          </a:xfrm>
        </p:grpSpPr>
        <p:sp>
          <p:nvSpPr>
            <p:cNvPr id="1618971" name="Rectangle 27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8972" name="Group 28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8973" name="Rectangle 2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74" name="Line 3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75" name="Line 3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8976" name="Group 32"/>
          <p:cNvGrpSpPr>
            <a:grpSpLocks/>
          </p:cNvGrpSpPr>
          <p:nvPr/>
        </p:nvGrpSpPr>
        <p:grpSpPr bwMode="auto">
          <a:xfrm rot="3453467">
            <a:off x="7339806" y="2801144"/>
            <a:ext cx="877888" cy="571500"/>
            <a:chOff x="1080" y="1464"/>
            <a:chExt cx="619" cy="360"/>
          </a:xfrm>
        </p:grpSpPr>
        <p:sp>
          <p:nvSpPr>
            <p:cNvPr id="1618977" name="Rectangle 33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8978" name="Group 34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8979" name="Rectangle 3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80" name="Line 3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81" name="Line 3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618982" name="Rectangle 38"/>
          <p:cNvSpPr>
            <a:spLocks noChangeArrowheads="1"/>
          </p:cNvSpPr>
          <p:nvPr/>
        </p:nvSpPr>
        <p:spPr bwMode="auto">
          <a:xfrm rot="-3167592">
            <a:off x="3574257" y="3223419"/>
            <a:ext cx="811212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18983" name="Group 39"/>
          <p:cNvGrpSpPr>
            <a:grpSpLocks/>
          </p:cNvGrpSpPr>
          <p:nvPr/>
        </p:nvGrpSpPr>
        <p:grpSpPr bwMode="auto">
          <a:xfrm rot="-3167592">
            <a:off x="3872706" y="3075782"/>
            <a:ext cx="233363" cy="158750"/>
            <a:chOff x="918" y="3306"/>
            <a:chExt cx="342" cy="336"/>
          </a:xfrm>
        </p:grpSpPr>
        <p:sp>
          <p:nvSpPr>
            <p:cNvPr id="1618984" name="Rectangle 40"/>
            <p:cNvSpPr>
              <a:spLocks noChangeArrowheads="1"/>
            </p:cNvSpPr>
            <p:nvPr/>
          </p:nvSpPr>
          <p:spPr bwMode="auto">
            <a:xfrm>
              <a:off x="918" y="3312"/>
              <a:ext cx="342" cy="330"/>
            </a:xfrm>
            <a:prstGeom prst="rect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8985" name="Line 41"/>
            <p:cNvSpPr>
              <a:spLocks noChangeShapeType="1"/>
            </p:cNvSpPr>
            <p:nvPr/>
          </p:nvSpPr>
          <p:spPr bwMode="auto">
            <a:xfrm>
              <a:off x="918" y="3306"/>
              <a:ext cx="3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18986" name="Line 42"/>
            <p:cNvSpPr>
              <a:spLocks noChangeShapeType="1"/>
            </p:cNvSpPr>
            <p:nvPr/>
          </p:nvSpPr>
          <p:spPr bwMode="auto">
            <a:xfrm flipV="1">
              <a:off x="924" y="3306"/>
              <a:ext cx="330" cy="3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18987" name="Rectangle 43"/>
          <p:cNvSpPr>
            <a:spLocks noChangeArrowheads="1"/>
          </p:cNvSpPr>
          <p:nvPr/>
        </p:nvSpPr>
        <p:spPr bwMode="auto">
          <a:xfrm rot="7371302">
            <a:off x="5605462" y="4219576"/>
            <a:ext cx="809625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8988" name="Rectangle 44"/>
          <p:cNvSpPr>
            <a:spLocks noChangeArrowheads="1"/>
          </p:cNvSpPr>
          <p:nvPr/>
        </p:nvSpPr>
        <p:spPr bwMode="auto">
          <a:xfrm rot="7371302">
            <a:off x="5895181" y="4779169"/>
            <a:ext cx="233363" cy="155575"/>
          </a:xfrm>
          <a:prstGeom prst="rect">
            <a:avLst/>
          </a:prstGeom>
          <a:solidFill>
            <a:srgbClr val="A5002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8989" name="Line 45"/>
          <p:cNvSpPr>
            <a:spLocks noChangeShapeType="1"/>
          </p:cNvSpPr>
          <p:nvPr/>
        </p:nvSpPr>
        <p:spPr bwMode="auto">
          <a:xfrm rot="7371302">
            <a:off x="5913438" y="4776788"/>
            <a:ext cx="228600" cy="15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8990" name="Line 46"/>
          <p:cNvSpPr>
            <a:spLocks noChangeShapeType="1"/>
          </p:cNvSpPr>
          <p:nvPr/>
        </p:nvSpPr>
        <p:spPr bwMode="auto">
          <a:xfrm rot="7371302" flipV="1">
            <a:off x="5914232" y="4793456"/>
            <a:ext cx="223838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18991" name="Group 47"/>
          <p:cNvGrpSpPr>
            <a:grpSpLocks/>
          </p:cNvGrpSpPr>
          <p:nvPr/>
        </p:nvGrpSpPr>
        <p:grpSpPr bwMode="auto">
          <a:xfrm rot="3441632">
            <a:off x="2590006" y="1529557"/>
            <a:ext cx="785813" cy="571500"/>
            <a:chOff x="1080" y="1464"/>
            <a:chExt cx="619" cy="360"/>
          </a:xfrm>
        </p:grpSpPr>
        <p:sp>
          <p:nvSpPr>
            <p:cNvPr id="1618992" name="Rectangle 48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8993" name="Group 49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8994" name="Rectangle 50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95" name="Line 51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8996" name="Line 52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8997" name="Group 53"/>
          <p:cNvGrpSpPr>
            <a:grpSpLocks/>
          </p:cNvGrpSpPr>
          <p:nvPr/>
        </p:nvGrpSpPr>
        <p:grpSpPr bwMode="auto">
          <a:xfrm rot="-10800000">
            <a:off x="3187700" y="5143500"/>
            <a:ext cx="855663" cy="571500"/>
            <a:chOff x="1080" y="1464"/>
            <a:chExt cx="619" cy="360"/>
          </a:xfrm>
        </p:grpSpPr>
        <p:sp>
          <p:nvSpPr>
            <p:cNvPr id="1618998" name="Rectangle 54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8999" name="Group 55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9000" name="Rectangle 56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01" name="Line 57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02" name="Line 58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9003" name="Group 59"/>
          <p:cNvGrpSpPr>
            <a:grpSpLocks/>
          </p:cNvGrpSpPr>
          <p:nvPr/>
        </p:nvGrpSpPr>
        <p:grpSpPr bwMode="auto">
          <a:xfrm rot="-10796036">
            <a:off x="4189413" y="5141913"/>
            <a:ext cx="766762" cy="571500"/>
            <a:chOff x="1080" y="1464"/>
            <a:chExt cx="619" cy="360"/>
          </a:xfrm>
        </p:grpSpPr>
        <p:sp>
          <p:nvSpPr>
            <p:cNvPr id="1619004" name="Rectangle 60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9005" name="Group 61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9006" name="Rectangle 62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07" name="Line 63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08" name="Line 64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9009" name="Group 65"/>
          <p:cNvGrpSpPr>
            <a:grpSpLocks/>
          </p:cNvGrpSpPr>
          <p:nvPr/>
        </p:nvGrpSpPr>
        <p:grpSpPr bwMode="auto">
          <a:xfrm rot="10800000">
            <a:off x="5156200" y="5130800"/>
            <a:ext cx="842963" cy="571500"/>
            <a:chOff x="1080" y="1464"/>
            <a:chExt cx="619" cy="360"/>
          </a:xfrm>
        </p:grpSpPr>
        <p:sp>
          <p:nvSpPr>
            <p:cNvPr id="1619010" name="Rectangle 66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9011" name="Group 67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9012" name="Rectangle 68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13" name="Line 69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14" name="Line 70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9015" name="Group 71"/>
          <p:cNvGrpSpPr>
            <a:grpSpLocks/>
          </p:cNvGrpSpPr>
          <p:nvPr/>
        </p:nvGrpSpPr>
        <p:grpSpPr bwMode="auto">
          <a:xfrm rot="10807657">
            <a:off x="6146800" y="5116513"/>
            <a:ext cx="817563" cy="571500"/>
            <a:chOff x="1080" y="1464"/>
            <a:chExt cx="619" cy="360"/>
          </a:xfrm>
        </p:grpSpPr>
        <p:sp>
          <p:nvSpPr>
            <p:cNvPr id="1619016" name="Rectangle 72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9017" name="Group 73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9018" name="Rectangle 74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19" name="Line 75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20" name="Line 76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9021" name="Group 77"/>
          <p:cNvGrpSpPr>
            <a:grpSpLocks/>
          </p:cNvGrpSpPr>
          <p:nvPr/>
        </p:nvGrpSpPr>
        <p:grpSpPr bwMode="auto">
          <a:xfrm rot="8566061">
            <a:off x="7153275" y="4851400"/>
            <a:ext cx="814388" cy="571500"/>
            <a:chOff x="1080" y="1464"/>
            <a:chExt cx="619" cy="360"/>
          </a:xfrm>
        </p:grpSpPr>
        <p:sp>
          <p:nvSpPr>
            <p:cNvPr id="1619022" name="Rectangle 78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9023" name="Group 79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9024" name="Rectangle 80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25" name="Line 81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26" name="Line 82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19027" name="Group 83"/>
          <p:cNvGrpSpPr>
            <a:grpSpLocks/>
          </p:cNvGrpSpPr>
          <p:nvPr/>
        </p:nvGrpSpPr>
        <p:grpSpPr bwMode="auto">
          <a:xfrm rot="5375119">
            <a:off x="7556500" y="3870325"/>
            <a:ext cx="806450" cy="571500"/>
            <a:chOff x="1080" y="1464"/>
            <a:chExt cx="619" cy="360"/>
          </a:xfrm>
        </p:grpSpPr>
        <p:sp>
          <p:nvSpPr>
            <p:cNvPr id="1619028" name="Rectangle 84"/>
            <p:cNvSpPr>
              <a:spLocks noChangeArrowheads="1"/>
            </p:cNvSpPr>
            <p:nvPr/>
          </p:nvSpPr>
          <p:spPr bwMode="auto">
            <a:xfrm>
              <a:off x="1080" y="1464"/>
              <a:ext cx="616" cy="36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19029" name="Group 85"/>
            <p:cNvGrpSpPr>
              <a:grpSpLocks/>
            </p:cNvGrpSpPr>
            <p:nvPr/>
          </p:nvGrpSpPr>
          <p:grpSpPr bwMode="auto">
            <a:xfrm>
              <a:off x="1552" y="1720"/>
              <a:ext cx="147" cy="100"/>
              <a:chOff x="918" y="3306"/>
              <a:chExt cx="342" cy="336"/>
            </a:xfrm>
          </p:grpSpPr>
          <p:sp>
            <p:nvSpPr>
              <p:cNvPr id="1619030" name="Rectangle 86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31" name="Line 87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19032" name="Line 88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619033" name="AutoShape 89"/>
          <p:cNvSpPr>
            <a:spLocks noChangeArrowheads="1"/>
          </p:cNvSpPr>
          <p:nvPr/>
        </p:nvSpPr>
        <p:spPr bwMode="auto">
          <a:xfrm rot="5433521">
            <a:off x="2651125" y="30368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34" name="AutoShape 90"/>
          <p:cNvSpPr>
            <a:spLocks noChangeArrowheads="1"/>
          </p:cNvSpPr>
          <p:nvPr/>
        </p:nvSpPr>
        <p:spPr bwMode="auto">
          <a:xfrm rot="5433521">
            <a:off x="3451225" y="30368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35" name="AutoShape 91"/>
          <p:cNvSpPr>
            <a:spLocks noChangeArrowheads="1"/>
          </p:cNvSpPr>
          <p:nvPr/>
        </p:nvSpPr>
        <p:spPr bwMode="auto">
          <a:xfrm rot="5433521">
            <a:off x="4645025" y="30495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36" name="AutoShape 92"/>
          <p:cNvSpPr>
            <a:spLocks noChangeArrowheads="1"/>
          </p:cNvSpPr>
          <p:nvPr/>
        </p:nvSpPr>
        <p:spPr bwMode="auto">
          <a:xfrm rot="5433521">
            <a:off x="5661025" y="30749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37" name="AutoShape 93"/>
          <p:cNvSpPr>
            <a:spLocks noChangeArrowheads="1"/>
          </p:cNvSpPr>
          <p:nvPr/>
        </p:nvSpPr>
        <p:spPr bwMode="auto">
          <a:xfrm rot="5433521">
            <a:off x="6600825" y="30876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38" name="AutoShape 94"/>
          <p:cNvSpPr>
            <a:spLocks noChangeArrowheads="1"/>
          </p:cNvSpPr>
          <p:nvPr/>
        </p:nvSpPr>
        <p:spPr bwMode="auto">
          <a:xfrm rot="10985885">
            <a:off x="7324725" y="39639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39" name="AutoShape 95"/>
          <p:cNvSpPr>
            <a:spLocks noChangeArrowheads="1"/>
          </p:cNvSpPr>
          <p:nvPr/>
        </p:nvSpPr>
        <p:spPr bwMode="auto">
          <a:xfrm rot="16149873">
            <a:off x="3552825" y="48021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0" name="AutoShape 96"/>
          <p:cNvSpPr>
            <a:spLocks noChangeArrowheads="1"/>
          </p:cNvSpPr>
          <p:nvPr/>
        </p:nvSpPr>
        <p:spPr bwMode="auto">
          <a:xfrm rot="16305346">
            <a:off x="4499769" y="4795044"/>
            <a:ext cx="185738" cy="222250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1" name="AutoShape 97"/>
          <p:cNvSpPr>
            <a:spLocks noChangeArrowheads="1"/>
          </p:cNvSpPr>
          <p:nvPr/>
        </p:nvSpPr>
        <p:spPr bwMode="auto">
          <a:xfrm rot="16081732">
            <a:off x="5419725" y="48021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2" name="AutoShape 98"/>
          <p:cNvSpPr>
            <a:spLocks noChangeArrowheads="1"/>
          </p:cNvSpPr>
          <p:nvPr/>
        </p:nvSpPr>
        <p:spPr bwMode="auto">
          <a:xfrm rot="16124821">
            <a:off x="6550025" y="47386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3" name="AutoShape 99"/>
          <p:cNvSpPr>
            <a:spLocks noChangeArrowheads="1"/>
          </p:cNvSpPr>
          <p:nvPr/>
        </p:nvSpPr>
        <p:spPr bwMode="auto">
          <a:xfrm rot="13234123">
            <a:off x="7172325" y="45735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4" name="AutoShape 100"/>
          <p:cNvSpPr>
            <a:spLocks noChangeArrowheads="1"/>
          </p:cNvSpPr>
          <p:nvPr/>
        </p:nvSpPr>
        <p:spPr bwMode="auto">
          <a:xfrm rot="8876459">
            <a:off x="7286625" y="32273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5" name="AutoShape 101"/>
          <p:cNvSpPr>
            <a:spLocks noChangeArrowheads="1"/>
          </p:cNvSpPr>
          <p:nvPr/>
        </p:nvSpPr>
        <p:spPr bwMode="auto">
          <a:xfrm rot="8824151">
            <a:off x="2409825" y="18811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6" name="AutoShape 102"/>
          <p:cNvSpPr>
            <a:spLocks noChangeArrowheads="1"/>
          </p:cNvSpPr>
          <p:nvPr/>
        </p:nvSpPr>
        <p:spPr bwMode="auto">
          <a:xfrm rot="12171014">
            <a:off x="5521325" y="41163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7" name="AutoShape 103"/>
          <p:cNvSpPr>
            <a:spLocks noChangeArrowheads="1"/>
          </p:cNvSpPr>
          <p:nvPr/>
        </p:nvSpPr>
        <p:spPr bwMode="auto">
          <a:xfrm rot="23001158">
            <a:off x="4225925" y="3875088"/>
            <a:ext cx="163513" cy="2365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9048" name="Rectangle 104"/>
          <p:cNvSpPr>
            <a:spLocks noChangeArrowheads="1"/>
          </p:cNvSpPr>
          <p:nvPr/>
        </p:nvSpPr>
        <p:spPr bwMode="auto">
          <a:xfrm>
            <a:off x="2043113" y="-125413"/>
            <a:ext cx="6832600" cy="6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Σχεδιασμός Γραμμής</a:t>
            </a:r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(</a:t>
            </a:r>
            <a:r>
              <a:rPr lang="el-GR" sz="1800">
                <a:solidFill>
                  <a:schemeClr val="tx2"/>
                </a:solidFill>
              </a:rPr>
              <a:t>μετά</a:t>
            </a:r>
            <a:r>
              <a:rPr lang="en-US" sz="1800">
                <a:solidFill>
                  <a:schemeClr val="tx2"/>
                </a:solidFill>
              </a:rPr>
              <a:t>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619049" name="Text Box 105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Line 2"/>
          <p:cNvSpPr>
            <a:spLocks noChangeShapeType="1"/>
          </p:cNvSpPr>
          <p:nvPr/>
        </p:nvSpPr>
        <p:spPr bwMode="auto">
          <a:xfrm>
            <a:off x="5591175" y="1417638"/>
            <a:ext cx="0" cy="40449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0995" name="Rectangle 3"/>
          <p:cNvSpPr>
            <a:spLocks noChangeArrowheads="1"/>
          </p:cNvSpPr>
          <p:nvPr/>
        </p:nvSpPr>
        <p:spPr bwMode="auto">
          <a:xfrm>
            <a:off x="2211388" y="1790700"/>
            <a:ext cx="471487" cy="2333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0996" name="Rectangle 4"/>
          <p:cNvSpPr>
            <a:spLocks noChangeArrowheads="1"/>
          </p:cNvSpPr>
          <p:nvPr/>
        </p:nvSpPr>
        <p:spPr bwMode="auto">
          <a:xfrm>
            <a:off x="2211388" y="2081213"/>
            <a:ext cx="471487" cy="2333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0997" name="Rectangle 5"/>
          <p:cNvSpPr>
            <a:spLocks noChangeArrowheads="1"/>
          </p:cNvSpPr>
          <p:nvPr/>
        </p:nvSpPr>
        <p:spPr bwMode="auto">
          <a:xfrm>
            <a:off x="2795588" y="1790700"/>
            <a:ext cx="469900" cy="2333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0998" name="Rectangle 6"/>
          <p:cNvSpPr>
            <a:spLocks noChangeArrowheads="1"/>
          </p:cNvSpPr>
          <p:nvPr/>
        </p:nvSpPr>
        <p:spPr bwMode="auto">
          <a:xfrm>
            <a:off x="2795588" y="2081213"/>
            <a:ext cx="469900" cy="2333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0999" name="Rectangle 7"/>
          <p:cNvSpPr>
            <a:spLocks noChangeArrowheads="1"/>
          </p:cNvSpPr>
          <p:nvPr/>
        </p:nvSpPr>
        <p:spPr bwMode="auto">
          <a:xfrm>
            <a:off x="4775200" y="1849438"/>
            <a:ext cx="236538" cy="2365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0" name="Rectangle 8"/>
          <p:cNvSpPr>
            <a:spLocks noChangeArrowheads="1"/>
          </p:cNvSpPr>
          <p:nvPr/>
        </p:nvSpPr>
        <p:spPr bwMode="auto">
          <a:xfrm>
            <a:off x="4775200" y="2198688"/>
            <a:ext cx="236538" cy="2365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1" name="Rectangle 9"/>
          <p:cNvSpPr>
            <a:spLocks noChangeArrowheads="1"/>
          </p:cNvSpPr>
          <p:nvPr/>
        </p:nvSpPr>
        <p:spPr bwMode="auto">
          <a:xfrm>
            <a:off x="5126038" y="1849438"/>
            <a:ext cx="236537" cy="2365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2" name="Rectangle 10"/>
          <p:cNvSpPr>
            <a:spLocks noChangeArrowheads="1"/>
          </p:cNvSpPr>
          <p:nvPr/>
        </p:nvSpPr>
        <p:spPr bwMode="auto">
          <a:xfrm>
            <a:off x="5126038" y="2198688"/>
            <a:ext cx="236537" cy="2365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3" name="Rectangle 11"/>
          <p:cNvSpPr>
            <a:spLocks noChangeArrowheads="1"/>
          </p:cNvSpPr>
          <p:nvPr/>
        </p:nvSpPr>
        <p:spPr bwMode="auto">
          <a:xfrm>
            <a:off x="4775200" y="2547938"/>
            <a:ext cx="236538" cy="2365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4" name="Oval 12"/>
          <p:cNvSpPr>
            <a:spLocks noChangeArrowheads="1"/>
          </p:cNvSpPr>
          <p:nvPr/>
        </p:nvSpPr>
        <p:spPr bwMode="auto">
          <a:xfrm>
            <a:off x="3668713" y="2198688"/>
            <a:ext cx="290512" cy="29051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5" name="Oval 13"/>
          <p:cNvSpPr>
            <a:spLocks noChangeArrowheads="1"/>
          </p:cNvSpPr>
          <p:nvPr/>
        </p:nvSpPr>
        <p:spPr bwMode="auto">
          <a:xfrm>
            <a:off x="4076700" y="2198688"/>
            <a:ext cx="290513" cy="29051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6" name="Oval 14"/>
          <p:cNvSpPr>
            <a:spLocks noChangeArrowheads="1"/>
          </p:cNvSpPr>
          <p:nvPr/>
        </p:nvSpPr>
        <p:spPr bwMode="auto">
          <a:xfrm>
            <a:off x="4076700" y="1790700"/>
            <a:ext cx="290513" cy="29051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7" name="Oval 15"/>
          <p:cNvSpPr>
            <a:spLocks noChangeArrowheads="1"/>
          </p:cNvSpPr>
          <p:nvPr/>
        </p:nvSpPr>
        <p:spPr bwMode="auto">
          <a:xfrm>
            <a:off x="3668713" y="1790700"/>
            <a:ext cx="290512" cy="29051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8" name="Rectangle 16"/>
          <p:cNvSpPr>
            <a:spLocks noChangeArrowheads="1"/>
          </p:cNvSpPr>
          <p:nvPr/>
        </p:nvSpPr>
        <p:spPr bwMode="auto">
          <a:xfrm>
            <a:off x="5126038" y="2547938"/>
            <a:ext cx="236537" cy="2365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09" name="Oval 17"/>
          <p:cNvSpPr>
            <a:spLocks noChangeArrowheads="1"/>
          </p:cNvSpPr>
          <p:nvPr/>
        </p:nvSpPr>
        <p:spPr bwMode="auto">
          <a:xfrm>
            <a:off x="2036763" y="3130550"/>
            <a:ext cx="582612" cy="1746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0" name="Oval 18"/>
          <p:cNvSpPr>
            <a:spLocks noChangeArrowheads="1"/>
          </p:cNvSpPr>
          <p:nvPr/>
        </p:nvSpPr>
        <p:spPr bwMode="auto">
          <a:xfrm>
            <a:off x="2678113" y="3422650"/>
            <a:ext cx="582612" cy="1746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1" name="Oval 19"/>
          <p:cNvSpPr>
            <a:spLocks noChangeArrowheads="1"/>
          </p:cNvSpPr>
          <p:nvPr/>
        </p:nvSpPr>
        <p:spPr bwMode="auto">
          <a:xfrm>
            <a:off x="2678113" y="3130550"/>
            <a:ext cx="582612" cy="1746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2" name="Oval 20"/>
          <p:cNvSpPr>
            <a:spLocks noChangeArrowheads="1"/>
          </p:cNvSpPr>
          <p:nvPr/>
        </p:nvSpPr>
        <p:spPr bwMode="auto">
          <a:xfrm>
            <a:off x="2036763" y="3422650"/>
            <a:ext cx="582612" cy="1746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3" name="AutoShape 21"/>
          <p:cNvSpPr>
            <a:spLocks noChangeArrowheads="1"/>
          </p:cNvSpPr>
          <p:nvPr/>
        </p:nvSpPr>
        <p:spPr bwMode="auto">
          <a:xfrm>
            <a:off x="4251325" y="3481388"/>
            <a:ext cx="582613" cy="231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4" name="AutoShape 22"/>
          <p:cNvSpPr>
            <a:spLocks noChangeArrowheads="1"/>
          </p:cNvSpPr>
          <p:nvPr/>
        </p:nvSpPr>
        <p:spPr bwMode="auto">
          <a:xfrm>
            <a:off x="4251325" y="3130550"/>
            <a:ext cx="582613" cy="2333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5" name="AutoShape 23"/>
          <p:cNvSpPr>
            <a:spLocks noChangeArrowheads="1"/>
          </p:cNvSpPr>
          <p:nvPr/>
        </p:nvSpPr>
        <p:spPr bwMode="auto">
          <a:xfrm>
            <a:off x="3609975" y="3830638"/>
            <a:ext cx="582613" cy="233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6" name="AutoShape 24"/>
          <p:cNvSpPr>
            <a:spLocks noChangeArrowheads="1"/>
          </p:cNvSpPr>
          <p:nvPr/>
        </p:nvSpPr>
        <p:spPr bwMode="auto">
          <a:xfrm>
            <a:off x="3609975" y="3481388"/>
            <a:ext cx="582613" cy="231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7" name="AutoShape 25"/>
          <p:cNvSpPr>
            <a:spLocks noChangeArrowheads="1"/>
          </p:cNvSpPr>
          <p:nvPr/>
        </p:nvSpPr>
        <p:spPr bwMode="auto">
          <a:xfrm>
            <a:off x="3609975" y="3130550"/>
            <a:ext cx="582613" cy="2333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8" name="AutoShape 26"/>
          <p:cNvSpPr>
            <a:spLocks noChangeArrowheads="1"/>
          </p:cNvSpPr>
          <p:nvPr/>
        </p:nvSpPr>
        <p:spPr bwMode="auto">
          <a:xfrm>
            <a:off x="4251325" y="3830638"/>
            <a:ext cx="582613" cy="233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19" name="Rectangle 27"/>
          <p:cNvSpPr>
            <a:spLocks noChangeArrowheads="1"/>
          </p:cNvSpPr>
          <p:nvPr/>
        </p:nvSpPr>
        <p:spPr bwMode="auto">
          <a:xfrm>
            <a:off x="3201988" y="4471988"/>
            <a:ext cx="2214562" cy="698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800"/>
              <a:t>Ημιτελή</a:t>
            </a:r>
            <a:r>
              <a:rPr lang="en-US" sz="1800"/>
              <a:t> </a:t>
            </a:r>
            <a:r>
              <a:rPr lang="el-GR" sz="1800"/>
              <a:t>προϊόντα</a:t>
            </a:r>
            <a:endParaRPr lang="en-US" sz="1800"/>
          </a:p>
        </p:txBody>
      </p:sp>
      <p:sp>
        <p:nvSpPr>
          <p:cNvPr id="1621020" name="Line 28"/>
          <p:cNvSpPr>
            <a:spLocks noChangeShapeType="1"/>
          </p:cNvSpPr>
          <p:nvPr/>
        </p:nvSpPr>
        <p:spPr bwMode="auto">
          <a:xfrm>
            <a:off x="1978025" y="2198688"/>
            <a:ext cx="174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1" name="Line 29"/>
          <p:cNvSpPr>
            <a:spLocks noChangeShapeType="1"/>
          </p:cNvSpPr>
          <p:nvPr/>
        </p:nvSpPr>
        <p:spPr bwMode="auto">
          <a:xfrm>
            <a:off x="1978025" y="1906588"/>
            <a:ext cx="174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2" name="Line 30"/>
          <p:cNvSpPr>
            <a:spLocks noChangeShapeType="1"/>
          </p:cNvSpPr>
          <p:nvPr/>
        </p:nvSpPr>
        <p:spPr bwMode="auto">
          <a:xfrm>
            <a:off x="2968625" y="2432050"/>
            <a:ext cx="0" cy="582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3" name="Line 31"/>
          <p:cNvSpPr>
            <a:spLocks noChangeShapeType="1"/>
          </p:cNvSpPr>
          <p:nvPr/>
        </p:nvSpPr>
        <p:spPr bwMode="auto">
          <a:xfrm>
            <a:off x="3317875" y="2139950"/>
            <a:ext cx="292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4" name="Line 32"/>
          <p:cNvSpPr>
            <a:spLocks noChangeShapeType="1"/>
          </p:cNvSpPr>
          <p:nvPr/>
        </p:nvSpPr>
        <p:spPr bwMode="auto">
          <a:xfrm flipH="1">
            <a:off x="3260725" y="2547938"/>
            <a:ext cx="407988" cy="466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5" name="Line 33"/>
          <p:cNvSpPr>
            <a:spLocks noChangeShapeType="1"/>
          </p:cNvSpPr>
          <p:nvPr/>
        </p:nvSpPr>
        <p:spPr bwMode="auto">
          <a:xfrm>
            <a:off x="4367213" y="2139950"/>
            <a:ext cx="350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6" name="Line 34"/>
          <p:cNvSpPr>
            <a:spLocks noChangeShapeType="1"/>
          </p:cNvSpPr>
          <p:nvPr/>
        </p:nvSpPr>
        <p:spPr bwMode="auto">
          <a:xfrm>
            <a:off x="3260725" y="3363913"/>
            <a:ext cx="292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7" name="Line 35"/>
          <p:cNvSpPr>
            <a:spLocks noChangeShapeType="1"/>
          </p:cNvSpPr>
          <p:nvPr/>
        </p:nvSpPr>
        <p:spPr bwMode="auto">
          <a:xfrm>
            <a:off x="3027363" y="3656013"/>
            <a:ext cx="233362" cy="757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8" name="Line 36"/>
          <p:cNvSpPr>
            <a:spLocks noChangeShapeType="1"/>
          </p:cNvSpPr>
          <p:nvPr/>
        </p:nvSpPr>
        <p:spPr bwMode="auto">
          <a:xfrm>
            <a:off x="3902075" y="4122738"/>
            <a:ext cx="0" cy="290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29" name="Line 37"/>
          <p:cNvSpPr>
            <a:spLocks noChangeShapeType="1"/>
          </p:cNvSpPr>
          <p:nvPr/>
        </p:nvSpPr>
        <p:spPr bwMode="auto">
          <a:xfrm flipV="1">
            <a:off x="4541838" y="4122738"/>
            <a:ext cx="0" cy="290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30" name="Line 38"/>
          <p:cNvSpPr>
            <a:spLocks noChangeShapeType="1"/>
          </p:cNvSpPr>
          <p:nvPr/>
        </p:nvSpPr>
        <p:spPr bwMode="auto">
          <a:xfrm>
            <a:off x="4949825" y="2840038"/>
            <a:ext cx="0" cy="1573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31" name="Line 39"/>
          <p:cNvSpPr>
            <a:spLocks noChangeShapeType="1"/>
          </p:cNvSpPr>
          <p:nvPr/>
        </p:nvSpPr>
        <p:spPr bwMode="auto">
          <a:xfrm flipV="1">
            <a:off x="5241925" y="2840038"/>
            <a:ext cx="0" cy="1573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32" name="Text Box 40"/>
          <p:cNvSpPr txBox="1">
            <a:spLocks noChangeArrowheads="1"/>
          </p:cNvSpPr>
          <p:nvPr/>
        </p:nvSpPr>
        <p:spPr bwMode="auto">
          <a:xfrm>
            <a:off x="2141538" y="1519238"/>
            <a:ext cx="592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κοπή</a:t>
            </a:r>
            <a:endParaRPr lang="en-US" sz="1400"/>
          </a:p>
        </p:txBody>
      </p:sp>
      <p:sp>
        <p:nvSpPr>
          <p:cNvPr id="1621033" name="Text Box 41"/>
          <p:cNvSpPr txBox="1">
            <a:spLocks noChangeArrowheads="1"/>
          </p:cNvSpPr>
          <p:nvPr/>
        </p:nvSpPr>
        <p:spPr bwMode="auto">
          <a:xfrm>
            <a:off x="2024063" y="2801938"/>
            <a:ext cx="700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πρέσα</a:t>
            </a:r>
            <a:endParaRPr lang="en-US" sz="1400"/>
          </a:p>
        </p:txBody>
      </p:sp>
      <p:sp>
        <p:nvSpPr>
          <p:cNvPr id="1621034" name="Text Box 42"/>
          <p:cNvSpPr txBox="1">
            <a:spLocks noChangeArrowheads="1"/>
          </p:cNvSpPr>
          <p:nvPr/>
        </p:nvSpPr>
        <p:spPr bwMode="auto">
          <a:xfrm>
            <a:off x="3609975" y="151606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κάμψη</a:t>
            </a:r>
            <a:endParaRPr lang="en-US" sz="1400"/>
          </a:p>
        </p:txBody>
      </p:sp>
      <p:sp>
        <p:nvSpPr>
          <p:cNvPr id="1621035" name="Text Box 43"/>
          <p:cNvSpPr txBox="1">
            <a:spLocks noChangeArrowheads="1"/>
          </p:cNvSpPr>
          <p:nvPr/>
        </p:nvSpPr>
        <p:spPr bwMode="auto">
          <a:xfrm>
            <a:off x="3714750" y="2792413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τρυπάνι</a:t>
            </a:r>
            <a:endParaRPr lang="en-US" sz="1400"/>
          </a:p>
        </p:txBody>
      </p:sp>
      <p:sp>
        <p:nvSpPr>
          <p:cNvPr id="1621036" name="Text Box 44"/>
          <p:cNvSpPr txBox="1">
            <a:spLocks noChangeArrowheads="1"/>
          </p:cNvSpPr>
          <p:nvPr/>
        </p:nvSpPr>
        <p:spPr bwMode="auto">
          <a:xfrm>
            <a:off x="4549775" y="1519238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συγκόλληση</a:t>
            </a:r>
            <a:endParaRPr lang="en-US" sz="1400"/>
          </a:p>
        </p:txBody>
      </p:sp>
      <p:sp>
        <p:nvSpPr>
          <p:cNvPr id="1621037" name="AutoShape 45"/>
          <p:cNvSpPr>
            <a:spLocks noChangeArrowheads="1"/>
          </p:cNvSpPr>
          <p:nvPr/>
        </p:nvSpPr>
        <p:spPr bwMode="auto">
          <a:xfrm rot="5400000">
            <a:off x="7057232" y="3005931"/>
            <a:ext cx="2630488" cy="625475"/>
          </a:xfrm>
          <a:prstGeom prst="homePlate">
            <a:avLst>
              <a:gd name="adj" fmla="val 60300"/>
            </a:avLst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63922"/>
                  <a:invGamma/>
                </a:srgbClr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38" name="AutoShape 46"/>
          <p:cNvSpPr>
            <a:spLocks noChangeArrowheads="1"/>
          </p:cNvSpPr>
          <p:nvPr/>
        </p:nvSpPr>
        <p:spPr bwMode="auto">
          <a:xfrm rot="5400000">
            <a:off x="6328569" y="3005931"/>
            <a:ext cx="2630488" cy="625475"/>
          </a:xfrm>
          <a:prstGeom prst="homePlate">
            <a:avLst>
              <a:gd name="adj" fmla="val 60300"/>
            </a:avLst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63922"/>
                  <a:invGamma/>
                </a:srgbClr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39" name="AutoShape 47"/>
          <p:cNvSpPr>
            <a:spLocks noChangeArrowheads="1"/>
          </p:cNvSpPr>
          <p:nvPr/>
        </p:nvSpPr>
        <p:spPr bwMode="auto">
          <a:xfrm rot="5400000">
            <a:off x="5545932" y="3005931"/>
            <a:ext cx="2630488" cy="625475"/>
          </a:xfrm>
          <a:prstGeom prst="homePlate">
            <a:avLst>
              <a:gd name="adj" fmla="val 60300"/>
            </a:avLst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63922"/>
                  <a:invGamma/>
                </a:srgbClr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40" name="AutoShape 48"/>
          <p:cNvSpPr>
            <a:spLocks noChangeArrowheads="1"/>
          </p:cNvSpPr>
          <p:nvPr/>
        </p:nvSpPr>
        <p:spPr bwMode="auto">
          <a:xfrm rot="5400000">
            <a:off x="4764088" y="3006725"/>
            <a:ext cx="2630488" cy="623887"/>
          </a:xfrm>
          <a:prstGeom prst="homePlate">
            <a:avLst>
              <a:gd name="adj" fmla="val 60453"/>
            </a:avLst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63922"/>
                  <a:invGamma/>
                </a:srgbClr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41" name="Rectangle 49"/>
          <p:cNvSpPr>
            <a:spLocks noChangeArrowheads="1"/>
          </p:cNvSpPr>
          <p:nvPr/>
        </p:nvSpPr>
        <p:spPr bwMode="auto">
          <a:xfrm>
            <a:off x="5848350" y="2211388"/>
            <a:ext cx="420688" cy="2063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folHlink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42" name="Oval 50"/>
          <p:cNvSpPr>
            <a:spLocks noChangeArrowheads="1"/>
          </p:cNvSpPr>
          <p:nvPr/>
        </p:nvSpPr>
        <p:spPr bwMode="auto">
          <a:xfrm>
            <a:off x="5818188" y="3087688"/>
            <a:ext cx="522287" cy="153987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50000">
                <a:schemeClr val="folHlink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43" name="Oval 51"/>
          <p:cNvSpPr>
            <a:spLocks noChangeArrowheads="1"/>
          </p:cNvSpPr>
          <p:nvPr/>
        </p:nvSpPr>
        <p:spPr bwMode="auto">
          <a:xfrm>
            <a:off x="5922963" y="2624138"/>
            <a:ext cx="260350" cy="257175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50000">
                <a:schemeClr val="folHlink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44" name="AutoShape 52"/>
          <p:cNvSpPr>
            <a:spLocks noChangeArrowheads="1"/>
          </p:cNvSpPr>
          <p:nvPr/>
        </p:nvSpPr>
        <p:spPr bwMode="auto">
          <a:xfrm>
            <a:off x="5818188" y="3395663"/>
            <a:ext cx="522287" cy="2063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8080"/>
              </a:gs>
              <a:gs pos="50000">
                <a:schemeClr val="folHlink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21045" name="Rectangle 53"/>
          <p:cNvSpPr>
            <a:spLocks noChangeArrowheads="1"/>
          </p:cNvSpPr>
          <p:nvPr/>
        </p:nvSpPr>
        <p:spPr bwMode="auto">
          <a:xfrm>
            <a:off x="5975350" y="3860800"/>
            <a:ext cx="211138" cy="2095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folHlink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21046" name="Group 54"/>
          <p:cNvGrpSpPr>
            <a:grpSpLocks/>
          </p:cNvGrpSpPr>
          <p:nvPr/>
        </p:nvGrpSpPr>
        <p:grpSpPr bwMode="auto">
          <a:xfrm>
            <a:off x="6548438" y="2211388"/>
            <a:ext cx="576262" cy="1858962"/>
            <a:chOff x="4080" y="1104"/>
            <a:chExt cx="531" cy="1731"/>
          </a:xfrm>
        </p:grpSpPr>
        <p:sp>
          <p:nvSpPr>
            <p:cNvPr id="1621047" name="AutoShape 55"/>
            <p:cNvSpPr>
              <a:spLocks noChangeArrowheads="1"/>
            </p:cNvSpPr>
            <p:nvPr/>
          </p:nvSpPr>
          <p:spPr bwMode="auto">
            <a:xfrm>
              <a:off x="4080" y="1104"/>
              <a:ext cx="480" cy="19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48" name="Oval 56"/>
            <p:cNvSpPr>
              <a:spLocks noChangeArrowheads="1"/>
            </p:cNvSpPr>
            <p:nvPr/>
          </p:nvSpPr>
          <p:spPr bwMode="auto">
            <a:xfrm>
              <a:off x="4224" y="148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49" name="Oval 57"/>
            <p:cNvSpPr>
              <a:spLocks noChangeArrowheads="1"/>
            </p:cNvSpPr>
            <p:nvPr/>
          </p:nvSpPr>
          <p:spPr bwMode="auto">
            <a:xfrm>
              <a:off x="4128" y="1920"/>
              <a:ext cx="480" cy="14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50" name="AutoShape 58"/>
            <p:cNvSpPr>
              <a:spLocks noChangeArrowheads="1"/>
            </p:cNvSpPr>
            <p:nvPr/>
          </p:nvSpPr>
          <p:spPr bwMode="auto">
            <a:xfrm>
              <a:off x="4128" y="2208"/>
              <a:ext cx="480" cy="19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51" name="Rectangle 59"/>
            <p:cNvSpPr>
              <a:spLocks noChangeArrowheads="1"/>
            </p:cNvSpPr>
            <p:nvPr/>
          </p:nvSpPr>
          <p:spPr bwMode="auto">
            <a:xfrm>
              <a:off x="4128" y="2640"/>
              <a:ext cx="195" cy="19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52" name="Rectangle 60"/>
            <p:cNvSpPr>
              <a:spLocks noChangeArrowheads="1"/>
            </p:cNvSpPr>
            <p:nvPr/>
          </p:nvSpPr>
          <p:spPr bwMode="auto">
            <a:xfrm>
              <a:off x="4416" y="2640"/>
              <a:ext cx="195" cy="19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21053" name="Group 61"/>
          <p:cNvGrpSpPr>
            <a:grpSpLocks/>
          </p:cNvGrpSpPr>
          <p:nvPr/>
        </p:nvGrpSpPr>
        <p:grpSpPr bwMode="auto">
          <a:xfrm>
            <a:off x="7383463" y="2211388"/>
            <a:ext cx="520700" cy="1858962"/>
            <a:chOff x="4944" y="1104"/>
            <a:chExt cx="480" cy="1731"/>
          </a:xfrm>
        </p:grpSpPr>
        <p:sp>
          <p:nvSpPr>
            <p:cNvPr id="1621054" name="Rectangle 62"/>
            <p:cNvSpPr>
              <a:spLocks noChangeArrowheads="1"/>
            </p:cNvSpPr>
            <p:nvPr/>
          </p:nvSpPr>
          <p:spPr bwMode="auto">
            <a:xfrm>
              <a:off x="4944" y="1104"/>
              <a:ext cx="388" cy="192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55" name="Oval 63"/>
            <p:cNvSpPr>
              <a:spLocks noChangeArrowheads="1"/>
            </p:cNvSpPr>
            <p:nvPr/>
          </p:nvSpPr>
          <p:spPr bwMode="auto">
            <a:xfrm>
              <a:off x="5040" y="14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56" name="AutoShape 64"/>
            <p:cNvSpPr>
              <a:spLocks noChangeArrowheads="1"/>
            </p:cNvSpPr>
            <p:nvPr/>
          </p:nvSpPr>
          <p:spPr bwMode="auto">
            <a:xfrm>
              <a:off x="4944" y="2208"/>
              <a:ext cx="480" cy="19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57" name="AutoShape 65"/>
            <p:cNvSpPr>
              <a:spLocks noChangeArrowheads="1"/>
            </p:cNvSpPr>
            <p:nvPr/>
          </p:nvSpPr>
          <p:spPr bwMode="auto">
            <a:xfrm>
              <a:off x="4944" y="1824"/>
              <a:ext cx="480" cy="19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58" name="Rectangle 66"/>
            <p:cNvSpPr>
              <a:spLocks noChangeArrowheads="1"/>
            </p:cNvSpPr>
            <p:nvPr/>
          </p:nvSpPr>
          <p:spPr bwMode="auto">
            <a:xfrm>
              <a:off x="5088" y="2640"/>
              <a:ext cx="195" cy="19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21059" name="Group 67"/>
          <p:cNvGrpSpPr>
            <a:grpSpLocks/>
          </p:cNvGrpSpPr>
          <p:nvPr/>
        </p:nvGrpSpPr>
        <p:grpSpPr bwMode="auto">
          <a:xfrm>
            <a:off x="8112125" y="2211388"/>
            <a:ext cx="520700" cy="1858962"/>
            <a:chOff x="5520" y="1104"/>
            <a:chExt cx="480" cy="1731"/>
          </a:xfrm>
        </p:grpSpPr>
        <p:sp>
          <p:nvSpPr>
            <p:cNvPr id="1621060" name="Oval 68"/>
            <p:cNvSpPr>
              <a:spLocks noChangeArrowheads="1"/>
            </p:cNvSpPr>
            <p:nvPr/>
          </p:nvSpPr>
          <p:spPr bwMode="auto">
            <a:xfrm>
              <a:off x="5616" y="144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61" name="Oval 69"/>
            <p:cNvSpPr>
              <a:spLocks noChangeArrowheads="1"/>
            </p:cNvSpPr>
            <p:nvPr/>
          </p:nvSpPr>
          <p:spPr bwMode="auto">
            <a:xfrm>
              <a:off x="5520" y="1872"/>
              <a:ext cx="480" cy="14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62" name="AutoShape 70"/>
            <p:cNvSpPr>
              <a:spLocks noChangeArrowheads="1"/>
            </p:cNvSpPr>
            <p:nvPr/>
          </p:nvSpPr>
          <p:spPr bwMode="auto">
            <a:xfrm>
              <a:off x="5520" y="1104"/>
              <a:ext cx="480" cy="19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63" name="Rectangle 71"/>
            <p:cNvSpPr>
              <a:spLocks noChangeArrowheads="1"/>
            </p:cNvSpPr>
            <p:nvPr/>
          </p:nvSpPr>
          <p:spPr bwMode="auto">
            <a:xfrm>
              <a:off x="5664" y="2640"/>
              <a:ext cx="195" cy="19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21064" name="Rectangle 72"/>
            <p:cNvSpPr>
              <a:spLocks noChangeArrowheads="1"/>
            </p:cNvSpPr>
            <p:nvPr/>
          </p:nvSpPr>
          <p:spPr bwMode="auto">
            <a:xfrm>
              <a:off x="5664" y="2256"/>
              <a:ext cx="195" cy="19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folHlink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21065" name="Text Box 73"/>
          <p:cNvSpPr txBox="1">
            <a:spLocks noChangeArrowheads="1"/>
          </p:cNvSpPr>
          <p:nvPr/>
        </p:nvSpPr>
        <p:spPr bwMode="auto">
          <a:xfrm>
            <a:off x="5759450" y="1606550"/>
            <a:ext cx="67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Κελί</a:t>
            </a:r>
            <a:r>
              <a:rPr lang="en-US" sz="1400"/>
              <a:t> A</a:t>
            </a:r>
          </a:p>
        </p:txBody>
      </p:sp>
      <p:sp>
        <p:nvSpPr>
          <p:cNvPr id="1621066" name="Text Box 74"/>
          <p:cNvSpPr txBox="1">
            <a:spLocks noChangeArrowheads="1"/>
          </p:cNvSpPr>
          <p:nvPr/>
        </p:nvSpPr>
        <p:spPr bwMode="auto">
          <a:xfrm>
            <a:off x="6530975" y="1606550"/>
            <a:ext cx="67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Κελί</a:t>
            </a:r>
            <a:r>
              <a:rPr lang="en-US" sz="1400"/>
              <a:t> B</a:t>
            </a:r>
          </a:p>
        </p:txBody>
      </p:sp>
      <p:sp>
        <p:nvSpPr>
          <p:cNvPr id="1621067" name="Text Box 75"/>
          <p:cNvSpPr txBox="1">
            <a:spLocks noChangeArrowheads="1"/>
          </p:cNvSpPr>
          <p:nvPr/>
        </p:nvSpPr>
        <p:spPr bwMode="auto">
          <a:xfrm>
            <a:off x="7310438" y="1606550"/>
            <a:ext cx="65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Κελί</a:t>
            </a:r>
            <a:r>
              <a:rPr lang="en-US" sz="1400"/>
              <a:t> </a:t>
            </a:r>
            <a:r>
              <a:rPr lang="el-GR" sz="1400"/>
              <a:t>Γ</a:t>
            </a:r>
            <a:endParaRPr lang="en-US" sz="1400"/>
          </a:p>
        </p:txBody>
      </p:sp>
      <p:sp>
        <p:nvSpPr>
          <p:cNvPr id="1621068" name="Text Box 76"/>
          <p:cNvSpPr txBox="1">
            <a:spLocks noChangeArrowheads="1"/>
          </p:cNvSpPr>
          <p:nvPr/>
        </p:nvSpPr>
        <p:spPr bwMode="auto">
          <a:xfrm>
            <a:off x="8034338" y="1606550"/>
            <a:ext cx="67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Κελί</a:t>
            </a:r>
            <a:r>
              <a:rPr lang="en-US" sz="1400"/>
              <a:t> </a:t>
            </a:r>
            <a:r>
              <a:rPr lang="el-GR" sz="1400"/>
              <a:t>Δ</a:t>
            </a:r>
            <a:endParaRPr lang="en-US" sz="1400"/>
          </a:p>
        </p:txBody>
      </p:sp>
      <p:sp>
        <p:nvSpPr>
          <p:cNvPr id="1621069" name="Rectangle 77"/>
          <p:cNvSpPr>
            <a:spLocks noChangeArrowheads="1"/>
          </p:cNvSpPr>
          <p:nvPr/>
        </p:nvSpPr>
        <p:spPr bwMode="auto">
          <a:xfrm>
            <a:off x="1484313" y="166688"/>
            <a:ext cx="7416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2200">
                <a:solidFill>
                  <a:srgbClr val="990033"/>
                </a:solidFill>
              </a:rPr>
              <a:t>Από παραγωγή ανά λειτουργία στην παραγωγή σε ροή</a:t>
            </a:r>
            <a:r>
              <a:rPr lang="en-US" sz="22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621070" name="Text Box 78"/>
          <p:cNvSpPr txBox="1">
            <a:spLocks noChangeArrowheads="1"/>
          </p:cNvSpPr>
          <p:nvPr/>
        </p:nvSpPr>
        <p:spPr bwMode="auto">
          <a:xfrm>
            <a:off x="2182813" y="5868988"/>
            <a:ext cx="666591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Ενσωμάτωση όλων των απαιτούμενων πόρων για τη δημιουργία μιας οικογένειας προϊόντων</a:t>
            </a:r>
            <a:r>
              <a:rPr lang="en-US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621071" name="Text Box 79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ChangeArrowheads="1"/>
          </p:cNvSpPr>
          <p:nvPr/>
        </p:nvSpPr>
        <p:spPr bwMode="auto">
          <a:xfrm>
            <a:off x="0" y="787400"/>
            <a:ext cx="2146300" cy="6070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623043" name="Arc 3"/>
          <p:cNvSpPr>
            <a:spLocks/>
          </p:cNvSpPr>
          <p:nvPr/>
        </p:nvSpPr>
        <p:spPr bwMode="auto">
          <a:xfrm rot="18893163" flipH="1" flipV="1">
            <a:off x="1350168" y="1259682"/>
            <a:ext cx="5370513" cy="2044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68"/>
              <a:gd name="T1" fmla="*/ 0 h 21600"/>
              <a:gd name="T2" fmla="*/ 21568 w 21568"/>
              <a:gd name="T3" fmla="*/ 20431 h 21600"/>
              <a:gd name="T4" fmla="*/ 0 w 2156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8" h="21600" fill="none" extrusionOk="0">
                <a:moveTo>
                  <a:pt x="-1" y="0"/>
                </a:moveTo>
                <a:cubicBezTo>
                  <a:pt x="11475" y="0"/>
                  <a:pt x="20947" y="8972"/>
                  <a:pt x="21568" y="20430"/>
                </a:cubicBezTo>
              </a:path>
              <a:path w="21568" h="21600" stroke="0" extrusionOk="0">
                <a:moveTo>
                  <a:pt x="-1" y="0"/>
                </a:moveTo>
                <a:cubicBezTo>
                  <a:pt x="11475" y="0"/>
                  <a:pt x="20947" y="8972"/>
                  <a:pt x="21568" y="2043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44" name="Rectangle 4"/>
          <p:cNvSpPr>
            <a:spLocks noChangeArrowheads="1"/>
          </p:cNvSpPr>
          <p:nvPr/>
        </p:nvSpPr>
        <p:spPr bwMode="auto">
          <a:xfrm>
            <a:off x="671513" y="3560763"/>
            <a:ext cx="885825" cy="1941512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45" name="Rectangle 5"/>
          <p:cNvSpPr>
            <a:spLocks noChangeArrowheads="1"/>
          </p:cNvSpPr>
          <p:nvPr/>
        </p:nvSpPr>
        <p:spPr bwMode="auto">
          <a:xfrm>
            <a:off x="922338" y="2892425"/>
            <a:ext cx="1752600" cy="2403475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46" name="Line 6"/>
          <p:cNvSpPr>
            <a:spLocks noChangeShapeType="1"/>
          </p:cNvSpPr>
          <p:nvPr/>
        </p:nvSpPr>
        <p:spPr bwMode="auto">
          <a:xfrm>
            <a:off x="6429375" y="5192713"/>
            <a:ext cx="2714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47" name="Rectangle 7"/>
          <p:cNvSpPr>
            <a:spLocks noChangeArrowheads="1"/>
          </p:cNvSpPr>
          <p:nvPr/>
        </p:nvSpPr>
        <p:spPr bwMode="auto">
          <a:xfrm>
            <a:off x="6410325" y="5930900"/>
            <a:ext cx="384175" cy="9271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48" name="Rectangle 8"/>
          <p:cNvSpPr>
            <a:spLocks noChangeArrowheads="1"/>
          </p:cNvSpPr>
          <p:nvPr/>
        </p:nvSpPr>
        <p:spPr bwMode="auto">
          <a:xfrm>
            <a:off x="7372350" y="968375"/>
            <a:ext cx="1771650" cy="344488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49" name="Line 9"/>
          <p:cNvSpPr>
            <a:spLocks noChangeShapeType="1"/>
          </p:cNvSpPr>
          <p:nvPr/>
        </p:nvSpPr>
        <p:spPr bwMode="auto">
          <a:xfrm flipH="1">
            <a:off x="7334250" y="3441700"/>
            <a:ext cx="180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50" name="Line 10"/>
          <p:cNvSpPr>
            <a:spLocks noChangeShapeType="1"/>
          </p:cNvSpPr>
          <p:nvPr/>
        </p:nvSpPr>
        <p:spPr bwMode="auto">
          <a:xfrm flipV="1">
            <a:off x="7334250" y="30813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51" name="Line 11"/>
          <p:cNvSpPr>
            <a:spLocks noChangeShapeType="1"/>
          </p:cNvSpPr>
          <p:nvPr/>
        </p:nvSpPr>
        <p:spPr bwMode="auto">
          <a:xfrm flipH="1">
            <a:off x="6410325" y="3081338"/>
            <a:ext cx="923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52" name="Rectangle 12"/>
          <p:cNvSpPr>
            <a:spLocks noChangeArrowheads="1"/>
          </p:cNvSpPr>
          <p:nvPr/>
        </p:nvSpPr>
        <p:spPr bwMode="auto">
          <a:xfrm>
            <a:off x="8142288" y="3441700"/>
            <a:ext cx="1001712" cy="325438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53" name="Rectangle 13"/>
          <p:cNvSpPr>
            <a:spLocks noChangeArrowheads="1"/>
          </p:cNvSpPr>
          <p:nvPr/>
        </p:nvSpPr>
        <p:spPr bwMode="auto">
          <a:xfrm>
            <a:off x="6410325" y="3081338"/>
            <a:ext cx="923925" cy="89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54" name="Rectangle 14"/>
          <p:cNvSpPr>
            <a:spLocks noChangeArrowheads="1"/>
          </p:cNvSpPr>
          <p:nvPr/>
        </p:nvSpPr>
        <p:spPr bwMode="auto">
          <a:xfrm>
            <a:off x="6410325" y="4162425"/>
            <a:ext cx="942975" cy="8413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55" name="Rectangle 15"/>
          <p:cNvSpPr>
            <a:spLocks noChangeArrowheads="1"/>
          </p:cNvSpPr>
          <p:nvPr/>
        </p:nvSpPr>
        <p:spPr bwMode="auto">
          <a:xfrm>
            <a:off x="8528050" y="3973513"/>
            <a:ext cx="615950" cy="103028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56" name="Line 16"/>
          <p:cNvSpPr>
            <a:spLocks noChangeShapeType="1"/>
          </p:cNvSpPr>
          <p:nvPr/>
        </p:nvSpPr>
        <p:spPr bwMode="auto">
          <a:xfrm flipH="1">
            <a:off x="7545388" y="5003800"/>
            <a:ext cx="7127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57" name="Line 17"/>
          <p:cNvSpPr>
            <a:spLocks noChangeShapeType="1"/>
          </p:cNvSpPr>
          <p:nvPr/>
        </p:nvSpPr>
        <p:spPr bwMode="auto">
          <a:xfrm flipV="1">
            <a:off x="7545388" y="3646488"/>
            <a:ext cx="0" cy="13573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58" name="Line 18"/>
          <p:cNvSpPr>
            <a:spLocks noChangeShapeType="1"/>
          </p:cNvSpPr>
          <p:nvPr/>
        </p:nvSpPr>
        <p:spPr bwMode="auto">
          <a:xfrm>
            <a:off x="7545388" y="3646488"/>
            <a:ext cx="4048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59" name="Line 19"/>
          <p:cNvSpPr>
            <a:spLocks noChangeShapeType="1"/>
          </p:cNvSpPr>
          <p:nvPr/>
        </p:nvSpPr>
        <p:spPr bwMode="auto">
          <a:xfrm>
            <a:off x="7950200" y="3646488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0" name="Line 20"/>
          <p:cNvSpPr>
            <a:spLocks noChangeShapeType="1"/>
          </p:cNvSpPr>
          <p:nvPr/>
        </p:nvSpPr>
        <p:spPr bwMode="auto">
          <a:xfrm flipV="1">
            <a:off x="8258175" y="3990975"/>
            <a:ext cx="0" cy="10128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1" name="Line 21"/>
          <p:cNvSpPr>
            <a:spLocks noChangeShapeType="1"/>
          </p:cNvSpPr>
          <p:nvPr/>
        </p:nvSpPr>
        <p:spPr bwMode="auto">
          <a:xfrm flipH="1">
            <a:off x="7950200" y="3990975"/>
            <a:ext cx="3079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2" name="Rectangle 22"/>
          <p:cNvSpPr>
            <a:spLocks noChangeArrowheads="1"/>
          </p:cNvSpPr>
          <p:nvPr/>
        </p:nvSpPr>
        <p:spPr bwMode="auto">
          <a:xfrm>
            <a:off x="6410325" y="2154238"/>
            <a:ext cx="461963" cy="9271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3" name="Line 23"/>
          <p:cNvSpPr>
            <a:spLocks noChangeShapeType="1"/>
          </p:cNvSpPr>
          <p:nvPr/>
        </p:nvSpPr>
        <p:spPr bwMode="auto">
          <a:xfrm>
            <a:off x="7161213" y="968375"/>
            <a:ext cx="0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4" name="Line 24"/>
          <p:cNvSpPr>
            <a:spLocks noChangeShapeType="1"/>
          </p:cNvSpPr>
          <p:nvPr/>
        </p:nvSpPr>
        <p:spPr bwMode="auto">
          <a:xfrm flipH="1">
            <a:off x="6834188" y="1295400"/>
            <a:ext cx="327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5" name="Line 25"/>
          <p:cNvSpPr>
            <a:spLocks noChangeShapeType="1"/>
          </p:cNvSpPr>
          <p:nvPr/>
        </p:nvSpPr>
        <p:spPr bwMode="auto">
          <a:xfrm>
            <a:off x="6834188" y="1295400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6" name="Line 26"/>
          <p:cNvSpPr>
            <a:spLocks noChangeShapeType="1"/>
          </p:cNvSpPr>
          <p:nvPr/>
        </p:nvSpPr>
        <p:spPr bwMode="auto">
          <a:xfrm flipH="1">
            <a:off x="6410325" y="1431925"/>
            <a:ext cx="423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7" name="Rectangle 27"/>
          <p:cNvSpPr>
            <a:spLocks noChangeArrowheads="1"/>
          </p:cNvSpPr>
          <p:nvPr/>
        </p:nvSpPr>
        <p:spPr bwMode="auto">
          <a:xfrm>
            <a:off x="8431213" y="1398588"/>
            <a:ext cx="712787" cy="909637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68" name="Rectangle 28"/>
          <p:cNvSpPr>
            <a:spLocks noChangeArrowheads="1"/>
          </p:cNvSpPr>
          <p:nvPr/>
        </p:nvSpPr>
        <p:spPr bwMode="auto">
          <a:xfrm>
            <a:off x="8874125" y="2411413"/>
            <a:ext cx="134938" cy="858837"/>
          </a:xfrm>
          <a:prstGeom prst="rect">
            <a:avLst/>
          </a:prstGeom>
          <a:solidFill>
            <a:srgbClr val="96969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69" name="Rectangle 29"/>
          <p:cNvSpPr>
            <a:spLocks noChangeArrowheads="1"/>
          </p:cNvSpPr>
          <p:nvPr/>
        </p:nvSpPr>
        <p:spPr bwMode="auto">
          <a:xfrm>
            <a:off x="8547100" y="2411413"/>
            <a:ext cx="134938" cy="858837"/>
          </a:xfrm>
          <a:prstGeom prst="rect">
            <a:avLst/>
          </a:prstGeom>
          <a:solidFill>
            <a:srgbClr val="96969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70" name="Rectangle 30"/>
          <p:cNvSpPr>
            <a:spLocks noChangeArrowheads="1"/>
          </p:cNvSpPr>
          <p:nvPr/>
        </p:nvSpPr>
        <p:spPr bwMode="auto">
          <a:xfrm>
            <a:off x="8123238" y="1398588"/>
            <a:ext cx="134937" cy="1871662"/>
          </a:xfrm>
          <a:prstGeom prst="rect">
            <a:avLst/>
          </a:prstGeom>
          <a:solidFill>
            <a:srgbClr val="96969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71" name="Rectangle 31"/>
          <p:cNvSpPr>
            <a:spLocks noChangeArrowheads="1"/>
          </p:cNvSpPr>
          <p:nvPr/>
        </p:nvSpPr>
        <p:spPr bwMode="auto">
          <a:xfrm>
            <a:off x="7796213" y="1398588"/>
            <a:ext cx="134937" cy="1871662"/>
          </a:xfrm>
          <a:prstGeom prst="rect">
            <a:avLst/>
          </a:prstGeom>
          <a:solidFill>
            <a:srgbClr val="96969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72" name="Rectangle 32"/>
          <p:cNvSpPr>
            <a:spLocks noChangeArrowheads="1"/>
          </p:cNvSpPr>
          <p:nvPr/>
        </p:nvSpPr>
        <p:spPr bwMode="auto">
          <a:xfrm>
            <a:off x="7469188" y="1398588"/>
            <a:ext cx="134937" cy="1871662"/>
          </a:xfrm>
          <a:prstGeom prst="rect">
            <a:avLst/>
          </a:prstGeom>
          <a:solidFill>
            <a:srgbClr val="96969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73" name="Rectangle 33"/>
          <p:cNvSpPr>
            <a:spLocks noChangeArrowheads="1"/>
          </p:cNvSpPr>
          <p:nvPr/>
        </p:nvSpPr>
        <p:spPr bwMode="auto">
          <a:xfrm>
            <a:off x="7083425" y="2222500"/>
            <a:ext cx="134938" cy="858838"/>
          </a:xfrm>
          <a:prstGeom prst="rect">
            <a:avLst/>
          </a:prstGeom>
          <a:solidFill>
            <a:srgbClr val="96969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74" name="Rectangle 34"/>
          <p:cNvSpPr>
            <a:spLocks noChangeArrowheads="1"/>
          </p:cNvSpPr>
          <p:nvPr/>
        </p:nvSpPr>
        <p:spPr bwMode="auto">
          <a:xfrm>
            <a:off x="6524625" y="1535113"/>
            <a:ext cx="790575" cy="481012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75" name="Rectangle 35"/>
          <p:cNvSpPr>
            <a:spLocks noChangeArrowheads="1"/>
          </p:cNvSpPr>
          <p:nvPr/>
        </p:nvSpPr>
        <p:spPr bwMode="auto">
          <a:xfrm>
            <a:off x="7007225" y="5502275"/>
            <a:ext cx="74613" cy="135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76" name="Rectangle 36"/>
          <p:cNvSpPr>
            <a:spLocks noChangeArrowheads="1"/>
          </p:cNvSpPr>
          <p:nvPr/>
        </p:nvSpPr>
        <p:spPr bwMode="auto">
          <a:xfrm>
            <a:off x="7950200" y="5502275"/>
            <a:ext cx="76200" cy="135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77" name="Rectangle 37"/>
          <p:cNvSpPr>
            <a:spLocks noChangeArrowheads="1"/>
          </p:cNvSpPr>
          <p:nvPr/>
        </p:nvSpPr>
        <p:spPr bwMode="auto">
          <a:xfrm>
            <a:off x="8893175" y="5502275"/>
            <a:ext cx="76200" cy="135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78" name="Rectangle 38"/>
          <p:cNvSpPr>
            <a:spLocks noChangeArrowheads="1"/>
          </p:cNvSpPr>
          <p:nvPr/>
        </p:nvSpPr>
        <p:spPr bwMode="auto">
          <a:xfrm>
            <a:off x="3194050" y="968375"/>
            <a:ext cx="885825" cy="75565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79" name="Rectangle 39"/>
          <p:cNvSpPr>
            <a:spLocks noChangeArrowheads="1"/>
          </p:cNvSpPr>
          <p:nvPr/>
        </p:nvSpPr>
        <p:spPr bwMode="auto">
          <a:xfrm>
            <a:off x="5216525" y="1363663"/>
            <a:ext cx="230188" cy="1408112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80" name="Line 40"/>
          <p:cNvSpPr>
            <a:spLocks noChangeShapeType="1"/>
          </p:cNvSpPr>
          <p:nvPr/>
        </p:nvSpPr>
        <p:spPr bwMode="auto">
          <a:xfrm>
            <a:off x="4176713" y="968375"/>
            <a:ext cx="0" cy="773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81" name="Line 41"/>
          <p:cNvSpPr>
            <a:spLocks noChangeShapeType="1"/>
          </p:cNvSpPr>
          <p:nvPr/>
        </p:nvSpPr>
        <p:spPr bwMode="auto">
          <a:xfrm>
            <a:off x="4176713" y="1741488"/>
            <a:ext cx="750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82" name="Line 42"/>
          <p:cNvSpPr>
            <a:spLocks noChangeShapeType="1"/>
          </p:cNvSpPr>
          <p:nvPr/>
        </p:nvSpPr>
        <p:spPr bwMode="auto">
          <a:xfrm>
            <a:off x="4927600" y="1741488"/>
            <a:ext cx="0" cy="168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83" name="Line 43"/>
          <p:cNvSpPr>
            <a:spLocks noChangeShapeType="1"/>
          </p:cNvSpPr>
          <p:nvPr/>
        </p:nvSpPr>
        <p:spPr bwMode="auto">
          <a:xfrm>
            <a:off x="4927600" y="3406775"/>
            <a:ext cx="942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84" name="Rectangle 44"/>
          <p:cNvSpPr>
            <a:spLocks noChangeArrowheads="1"/>
          </p:cNvSpPr>
          <p:nvPr/>
        </p:nvSpPr>
        <p:spPr bwMode="auto">
          <a:xfrm>
            <a:off x="3194050" y="1827213"/>
            <a:ext cx="1617663" cy="1579562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85" name="Rectangle 45"/>
          <p:cNvSpPr>
            <a:spLocks noChangeArrowheads="1"/>
          </p:cNvSpPr>
          <p:nvPr/>
        </p:nvSpPr>
        <p:spPr bwMode="auto">
          <a:xfrm>
            <a:off x="3579813" y="3613150"/>
            <a:ext cx="1501775" cy="360363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86" name="Rectangle 46"/>
          <p:cNvSpPr>
            <a:spLocks noChangeArrowheads="1"/>
          </p:cNvSpPr>
          <p:nvPr/>
        </p:nvSpPr>
        <p:spPr bwMode="auto">
          <a:xfrm>
            <a:off x="5351463" y="3595688"/>
            <a:ext cx="519112" cy="395287"/>
          </a:xfrm>
          <a:prstGeom prst="rect">
            <a:avLst/>
          </a:prstGeom>
          <a:solidFill>
            <a:srgbClr val="8080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87" name="Rectangle 47"/>
          <p:cNvSpPr>
            <a:spLocks noChangeArrowheads="1"/>
          </p:cNvSpPr>
          <p:nvPr/>
        </p:nvSpPr>
        <p:spPr bwMode="auto">
          <a:xfrm>
            <a:off x="2982913" y="5965825"/>
            <a:ext cx="1135062" cy="892175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88" name="Rectangle 48"/>
          <p:cNvSpPr>
            <a:spLocks noChangeArrowheads="1"/>
          </p:cNvSpPr>
          <p:nvPr/>
        </p:nvSpPr>
        <p:spPr bwMode="auto">
          <a:xfrm>
            <a:off x="4233863" y="5948363"/>
            <a:ext cx="1636712" cy="892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089" name="Rectangle 49"/>
          <p:cNvSpPr>
            <a:spLocks noChangeArrowheads="1"/>
          </p:cNvSpPr>
          <p:nvPr/>
        </p:nvSpPr>
        <p:spPr bwMode="auto">
          <a:xfrm>
            <a:off x="3194050" y="4059238"/>
            <a:ext cx="1174750" cy="17510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090" name="Freeform 50"/>
          <p:cNvSpPr>
            <a:spLocks/>
          </p:cNvSpPr>
          <p:nvPr/>
        </p:nvSpPr>
        <p:spPr bwMode="auto">
          <a:xfrm>
            <a:off x="3290888" y="4333875"/>
            <a:ext cx="923925" cy="133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6"/>
              </a:cxn>
              <a:cxn ang="0">
                <a:pos x="576" y="936"/>
              </a:cxn>
              <a:cxn ang="0">
                <a:pos x="576" y="768"/>
              </a:cxn>
              <a:cxn ang="0">
                <a:pos x="168" y="768"/>
              </a:cxn>
              <a:cxn ang="0">
                <a:pos x="168" y="0"/>
              </a:cxn>
              <a:cxn ang="0">
                <a:pos x="0" y="0"/>
              </a:cxn>
            </a:cxnLst>
            <a:rect l="0" t="0" r="r" b="b"/>
            <a:pathLst>
              <a:path w="576" h="936">
                <a:moveTo>
                  <a:pt x="0" y="0"/>
                </a:moveTo>
                <a:lnTo>
                  <a:pt x="0" y="936"/>
                </a:lnTo>
                <a:lnTo>
                  <a:pt x="576" y="936"/>
                </a:lnTo>
                <a:lnTo>
                  <a:pt x="576" y="768"/>
                </a:lnTo>
                <a:lnTo>
                  <a:pt x="168" y="768"/>
                </a:lnTo>
                <a:lnTo>
                  <a:pt x="1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1623091" name="Group 51"/>
          <p:cNvGrpSpPr>
            <a:grpSpLocks/>
          </p:cNvGrpSpPr>
          <p:nvPr/>
        </p:nvGrpSpPr>
        <p:grpSpPr bwMode="auto">
          <a:xfrm>
            <a:off x="4541838" y="4094163"/>
            <a:ext cx="1328737" cy="1733550"/>
            <a:chOff x="2844" y="2268"/>
            <a:chExt cx="828" cy="1212"/>
          </a:xfrm>
        </p:grpSpPr>
        <p:grpSp>
          <p:nvGrpSpPr>
            <p:cNvPr id="1623092" name="Group 52"/>
            <p:cNvGrpSpPr>
              <a:grpSpLocks/>
            </p:cNvGrpSpPr>
            <p:nvPr/>
          </p:nvGrpSpPr>
          <p:grpSpPr bwMode="auto">
            <a:xfrm>
              <a:off x="2844" y="2268"/>
              <a:ext cx="828" cy="1212"/>
              <a:chOff x="2844" y="2268"/>
              <a:chExt cx="828" cy="1212"/>
            </a:xfrm>
          </p:grpSpPr>
          <p:grpSp>
            <p:nvGrpSpPr>
              <p:cNvPr id="1623093" name="Group 53"/>
              <p:cNvGrpSpPr>
                <a:grpSpLocks/>
              </p:cNvGrpSpPr>
              <p:nvPr/>
            </p:nvGrpSpPr>
            <p:grpSpPr bwMode="auto">
              <a:xfrm>
                <a:off x="2844" y="2268"/>
                <a:ext cx="828" cy="1212"/>
                <a:chOff x="2844" y="2268"/>
                <a:chExt cx="828" cy="1212"/>
              </a:xfrm>
            </p:grpSpPr>
            <p:sp>
              <p:nvSpPr>
                <p:cNvPr id="1623094" name="Rectangle 54"/>
                <p:cNvSpPr>
                  <a:spLocks noChangeArrowheads="1"/>
                </p:cNvSpPr>
                <p:nvPr/>
              </p:nvSpPr>
              <p:spPr bwMode="auto">
                <a:xfrm>
                  <a:off x="2844" y="2268"/>
                  <a:ext cx="828" cy="1212"/>
                </a:xfrm>
                <a:prstGeom prst="rect">
                  <a:avLst/>
                </a:prstGeom>
                <a:solidFill>
                  <a:srgbClr val="3399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3095" name="Rectangle 55"/>
                <p:cNvSpPr>
                  <a:spLocks noChangeArrowheads="1"/>
                </p:cNvSpPr>
                <p:nvPr/>
              </p:nvSpPr>
              <p:spPr bwMode="auto">
                <a:xfrm>
                  <a:off x="2844" y="2268"/>
                  <a:ext cx="312" cy="696"/>
                </a:xfrm>
                <a:prstGeom prst="rect">
                  <a:avLst/>
                </a:prstGeom>
                <a:solidFill>
                  <a:srgbClr val="3399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3096" name="Rectangle 56"/>
                <p:cNvSpPr>
                  <a:spLocks noChangeArrowheads="1"/>
                </p:cNvSpPr>
                <p:nvPr/>
              </p:nvSpPr>
              <p:spPr bwMode="auto">
                <a:xfrm>
                  <a:off x="3156" y="2268"/>
                  <a:ext cx="516" cy="576"/>
                </a:xfrm>
                <a:prstGeom prst="rect">
                  <a:avLst/>
                </a:prstGeom>
                <a:solidFill>
                  <a:srgbClr val="3399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23097" name="Line 57"/>
              <p:cNvSpPr>
                <a:spLocks noChangeShapeType="1"/>
              </p:cNvSpPr>
              <p:nvPr/>
            </p:nvSpPr>
            <p:spPr bwMode="auto">
              <a:xfrm flipV="1">
                <a:off x="3156" y="3264"/>
                <a:ext cx="1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098" name="Line 58"/>
              <p:cNvSpPr>
                <a:spLocks noChangeShapeType="1"/>
              </p:cNvSpPr>
              <p:nvPr/>
            </p:nvSpPr>
            <p:spPr bwMode="auto">
              <a:xfrm>
                <a:off x="3324" y="3264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099" name="Rectangle 59"/>
              <p:cNvSpPr>
                <a:spLocks noChangeArrowheads="1"/>
              </p:cNvSpPr>
              <p:nvPr/>
            </p:nvSpPr>
            <p:spPr bwMode="auto">
              <a:xfrm>
                <a:off x="3204" y="2310"/>
                <a:ext cx="168" cy="13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100" name="Rectangle 60"/>
              <p:cNvSpPr>
                <a:spLocks noChangeArrowheads="1"/>
              </p:cNvSpPr>
              <p:nvPr/>
            </p:nvSpPr>
            <p:spPr bwMode="auto">
              <a:xfrm>
                <a:off x="3432" y="2310"/>
                <a:ext cx="168" cy="13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101" name="Rectangle 61"/>
              <p:cNvSpPr>
                <a:spLocks noChangeArrowheads="1"/>
              </p:cNvSpPr>
              <p:nvPr/>
            </p:nvSpPr>
            <p:spPr bwMode="auto">
              <a:xfrm>
                <a:off x="3054" y="2304"/>
                <a:ext cx="72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102" name="Rectangle 62"/>
              <p:cNvSpPr>
                <a:spLocks noChangeArrowheads="1"/>
              </p:cNvSpPr>
              <p:nvPr/>
            </p:nvSpPr>
            <p:spPr bwMode="auto">
              <a:xfrm>
                <a:off x="3054" y="2508"/>
                <a:ext cx="72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103" name="Rectangle 63"/>
              <p:cNvSpPr>
                <a:spLocks noChangeArrowheads="1"/>
              </p:cNvSpPr>
              <p:nvPr/>
            </p:nvSpPr>
            <p:spPr bwMode="auto">
              <a:xfrm>
                <a:off x="3054" y="2712"/>
                <a:ext cx="72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104" name="Rectangle 64"/>
              <p:cNvSpPr>
                <a:spLocks noChangeArrowheads="1"/>
              </p:cNvSpPr>
              <p:nvPr/>
            </p:nvSpPr>
            <p:spPr bwMode="auto">
              <a:xfrm>
                <a:off x="3006" y="3006"/>
                <a:ext cx="120" cy="13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105" name="Rectangle 65"/>
              <p:cNvSpPr>
                <a:spLocks noChangeArrowheads="1"/>
              </p:cNvSpPr>
              <p:nvPr/>
            </p:nvSpPr>
            <p:spPr bwMode="auto">
              <a:xfrm>
                <a:off x="3006" y="3192"/>
                <a:ext cx="120" cy="13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106" name="Rectangle 66"/>
              <p:cNvSpPr>
                <a:spLocks noChangeArrowheads="1"/>
              </p:cNvSpPr>
              <p:nvPr/>
            </p:nvSpPr>
            <p:spPr bwMode="auto">
              <a:xfrm>
                <a:off x="3354" y="3378"/>
                <a:ext cx="294" cy="6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3107" name="Rectangle 67"/>
              <p:cNvSpPr>
                <a:spLocks noChangeArrowheads="1"/>
              </p:cNvSpPr>
              <p:nvPr/>
            </p:nvSpPr>
            <p:spPr bwMode="auto">
              <a:xfrm>
                <a:off x="3576" y="2892"/>
                <a:ext cx="66" cy="4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3108" name="Line 68"/>
            <p:cNvSpPr>
              <a:spLocks noChangeShapeType="1"/>
            </p:cNvSpPr>
            <p:nvPr/>
          </p:nvSpPr>
          <p:spPr bwMode="auto">
            <a:xfrm>
              <a:off x="3156" y="2964"/>
              <a:ext cx="0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3109" name="Rectangle 69"/>
          <p:cNvSpPr>
            <a:spLocks noChangeArrowheads="1"/>
          </p:cNvSpPr>
          <p:nvPr/>
        </p:nvSpPr>
        <p:spPr bwMode="auto">
          <a:xfrm>
            <a:off x="4465638" y="2522538"/>
            <a:ext cx="346075" cy="884237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0" name="Rectangle 70"/>
          <p:cNvSpPr>
            <a:spLocks noChangeArrowheads="1"/>
          </p:cNvSpPr>
          <p:nvPr/>
        </p:nvSpPr>
        <p:spPr bwMode="auto">
          <a:xfrm>
            <a:off x="4108450" y="1827213"/>
            <a:ext cx="703263" cy="695325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1" name="Rectangle 71"/>
          <p:cNvSpPr>
            <a:spLocks noChangeArrowheads="1"/>
          </p:cNvSpPr>
          <p:nvPr/>
        </p:nvSpPr>
        <p:spPr bwMode="auto">
          <a:xfrm>
            <a:off x="3194050" y="1827213"/>
            <a:ext cx="914400" cy="566737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2" name="Rectangle 72"/>
          <p:cNvSpPr>
            <a:spLocks noChangeArrowheads="1"/>
          </p:cNvSpPr>
          <p:nvPr/>
        </p:nvSpPr>
        <p:spPr bwMode="auto">
          <a:xfrm>
            <a:off x="3281363" y="2265363"/>
            <a:ext cx="201612" cy="666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3" name="Rectangle 73"/>
          <p:cNvSpPr>
            <a:spLocks noChangeArrowheads="1"/>
          </p:cNvSpPr>
          <p:nvPr/>
        </p:nvSpPr>
        <p:spPr bwMode="auto">
          <a:xfrm>
            <a:off x="3800475" y="2265363"/>
            <a:ext cx="203200" cy="666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4" name="Rectangle 74"/>
          <p:cNvSpPr>
            <a:spLocks noChangeArrowheads="1"/>
          </p:cNvSpPr>
          <p:nvPr/>
        </p:nvSpPr>
        <p:spPr bwMode="auto">
          <a:xfrm>
            <a:off x="3541713" y="2265363"/>
            <a:ext cx="201612" cy="666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5" name="Rectangle 75"/>
          <p:cNvSpPr>
            <a:spLocks noChangeArrowheads="1"/>
          </p:cNvSpPr>
          <p:nvPr/>
        </p:nvSpPr>
        <p:spPr bwMode="auto">
          <a:xfrm>
            <a:off x="4186238" y="1887538"/>
            <a:ext cx="125412" cy="1714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6" name="Rectangle 76"/>
          <p:cNvSpPr>
            <a:spLocks noChangeArrowheads="1"/>
          </p:cNvSpPr>
          <p:nvPr/>
        </p:nvSpPr>
        <p:spPr bwMode="auto">
          <a:xfrm>
            <a:off x="4610100" y="2325688"/>
            <a:ext cx="125413" cy="1539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7" name="Rectangle 77"/>
          <p:cNvSpPr>
            <a:spLocks noChangeArrowheads="1"/>
          </p:cNvSpPr>
          <p:nvPr/>
        </p:nvSpPr>
        <p:spPr bwMode="auto">
          <a:xfrm>
            <a:off x="3338513" y="2505075"/>
            <a:ext cx="635000" cy="1031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8" name="Rectangle 78"/>
          <p:cNvSpPr>
            <a:spLocks noChangeArrowheads="1"/>
          </p:cNvSpPr>
          <p:nvPr/>
        </p:nvSpPr>
        <p:spPr bwMode="auto">
          <a:xfrm>
            <a:off x="4205288" y="2633663"/>
            <a:ext cx="134937" cy="6794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19" name="Rectangle 79"/>
          <p:cNvSpPr>
            <a:spLocks noChangeArrowheads="1"/>
          </p:cNvSpPr>
          <p:nvPr/>
        </p:nvSpPr>
        <p:spPr bwMode="auto">
          <a:xfrm>
            <a:off x="4619625" y="2693988"/>
            <a:ext cx="74613" cy="682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20" name="Rectangle 80"/>
          <p:cNvSpPr>
            <a:spLocks noChangeArrowheads="1"/>
          </p:cNvSpPr>
          <p:nvPr/>
        </p:nvSpPr>
        <p:spPr bwMode="auto">
          <a:xfrm>
            <a:off x="4619625" y="2840038"/>
            <a:ext cx="74613" cy="682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21" name="Rectangle 81"/>
          <p:cNvSpPr>
            <a:spLocks noChangeArrowheads="1"/>
          </p:cNvSpPr>
          <p:nvPr/>
        </p:nvSpPr>
        <p:spPr bwMode="auto">
          <a:xfrm>
            <a:off x="4619625" y="3003550"/>
            <a:ext cx="74613" cy="666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22" name="Rectangle 82"/>
          <p:cNvSpPr>
            <a:spLocks noChangeArrowheads="1"/>
          </p:cNvSpPr>
          <p:nvPr/>
        </p:nvSpPr>
        <p:spPr bwMode="auto">
          <a:xfrm>
            <a:off x="4619625" y="3157538"/>
            <a:ext cx="74613" cy="682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23" name="Rectangle 83"/>
          <p:cNvSpPr>
            <a:spLocks noChangeArrowheads="1"/>
          </p:cNvSpPr>
          <p:nvPr/>
        </p:nvSpPr>
        <p:spPr bwMode="auto">
          <a:xfrm>
            <a:off x="55563" y="928688"/>
            <a:ext cx="1193800" cy="469900"/>
          </a:xfrm>
          <a:prstGeom prst="rect">
            <a:avLst/>
          </a:prstGeom>
          <a:solidFill>
            <a:srgbClr val="96969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de-DE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124" name="Rectangle 84"/>
          <p:cNvSpPr>
            <a:spLocks noChangeArrowheads="1"/>
          </p:cNvSpPr>
          <p:nvPr/>
        </p:nvSpPr>
        <p:spPr bwMode="auto">
          <a:xfrm>
            <a:off x="1355725" y="968375"/>
            <a:ext cx="558800" cy="566738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25" name="Rectangle 85"/>
          <p:cNvSpPr>
            <a:spLocks noChangeArrowheads="1"/>
          </p:cNvSpPr>
          <p:nvPr/>
        </p:nvSpPr>
        <p:spPr bwMode="auto">
          <a:xfrm>
            <a:off x="1981200" y="968375"/>
            <a:ext cx="857250" cy="576263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26" name="Rectangle 86"/>
          <p:cNvSpPr>
            <a:spLocks noChangeArrowheads="1"/>
          </p:cNvSpPr>
          <p:nvPr/>
        </p:nvSpPr>
        <p:spPr bwMode="auto">
          <a:xfrm>
            <a:off x="55563" y="1303338"/>
            <a:ext cx="1222375" cy="9699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27" name="Rectangle 87"/>
          <p:cNvSpPr>
            <a:spLocks noChangeArrowheads="1"/>
          </p:cNvSpPr>
          <p:nvPr/>
        </p:nvSpPr>
        <p:spPr bwMode="auto">
          <a:xfrm>
            <a:off x="1355725" y="1646238"/>
            <a:ext cx="549275" cy="627062"/>
          </a:xfrm>
          <a:prstGeom prst="rect">
            <a:avLst/>
          </a:prstGeom>
          <a:solidFill>
            <a:srgbClr val="8080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28" name="Rectangle 88"/>
          <p:cNvSpPr>
            <a:spLocks noChangeArrowheads="1"/>
          </p:cNvSpPr>
          <p:nvPr/>
        </p:nvSpPr>
        <p:spPr bwMode="auto">
          <a:xfrm>
            <a:off x="1990725" y="1741488"/>
            <a:ext cx="838200" cy="4810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29" name="Rectangle 89"/>
          <p:cNvSpPr>
            <a:spLocks noChangeArrowheads="1"/>
          </p:cNvSpPr>
          <p:nvPr/>
        </p:nvSpPr>
        <p:spPr bwMode="auto">
          <a:xfrm>
            <a:off x="55563" y="2333625"/>
            <a:ext cx="684212" cy="11334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0" name="Rectangle 90"/>
          <p:cNvSpPr>
            <a:spLocks noChangeArrowheads="1"/>
          </p:cNvSpPr>
          <p:nvPr/>
        </p:nvSpPr>
        <p:spPr bwMode="auto">
          <a:xfrm>
            <a:off x="104775" y="2487613"/>
            <a:ext cx="74613" cy="8080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1" name="Rectangle 91"/>
          <p:cNvSpPr>
            <a:spLocks noChangeArrowheads="1"/>
          </p:cNvSpPr>
          <p:nvPr/>
        </p:nvSpPr>
        <p:spPr bwMode="auto">
          <a:xfrm>
            <a:off x="576263" y="2487613"/>
            <a:ext cx="74612" cy="8080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2" name="Rectangle 92"/>
          <p:cNvSpPr>
            <a:spLocks noChangeArrowheads="1"/>
          </p:cNvSpPr>
          <p:nvPr/>
        </p:nvSpPr>
        <p:spPr bwMode="auto">
          <a:xfrm>
            <a:off x="2049463" y="1020763"/>
            <a:ext cx="144462" cy="1190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3" name="Rectangle 93"/>
          <p:cNvSpPr>
            <a:spLocks noChangeArrowheads="1"/>
          </p:cNvSpPr>
          <p:nvPr/>
        </p:nvSpPr>
        <p:spPr bwMode="auto">
          <a:xfrm>
            <a:off x="2327275" y="1028700"/>
            <a:ext cx="144463" cy="1206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4" name="Rectangle 94"/>
          <p:cNvSpPr>
            <a:spLocks noChangeArrowheads="1"/>
          </p:cNvSpPr>
          <p:nvPr/>
        </p:nvSpPr>
        <p:spPr bwMode="auto">
          <a:xfrm>
            <a:off x="2636838" y="1260475"/>
            <a:ext cx="104775" cy="196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35" name="Rectangle 95"/>
          <p:cNvSpPr>
            <a:spLocks noChangeArrowheads="1"/>
          </p:cNvSpPr>
          <p:nvPr/>
        </p:nvSpPr>
        <p:spPr bwMode="auto">
          <a:xfrm>
            <a:off x="2097088" y="2084388"/>
            <a:ext cx="500062" cy="777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6" name="Rectangle 96"/>
          <p:cNvSpPr>
            <a:spLocks noChangeArrowheads="1"/>
          </p:cNvSpPr>
          <p:nvPr/>
        </p:nvSpPr>
        <p:spPr bwMode="auto">
          <a:xfrm>
            <a:off x="739775" y="2333625"/>
            <a:ext cx="269875" cy="352425"/>
          </a:xfrm>
          <a:prstGeom prst="rect">
            <a:avLst/>
          </a:prstGeom>
          <a:solidFill>
            <a:srgbClr val="8080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7" name="Rectangle 97"/>
          <p:cNvSpPr>
            <a:spLocks noChangeArrowheads="1"/>
          </p:cNvSpPr>
          <p:nvPr/>
        </p:nvSpPr>
        <p:spPr bwMode="auto">
          <a:xfrm>
            <a:off x="1606550" y="2351088"/>
            <a:ext cx="1068388" cy="377825"/>
          </a:xfrm>
          <a:prstGeom prst="rect">
            <a:avLst/>
          </a:prstGeom>
          <a:solidFill>
            <a:srgbClr val="8080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8" name="Rectangle 98"/>
          <p:cNvSpPr>
            <a:spLocks noChangeArrowheads="1"/>
          </p:cNvSpPr>
          <p:nvPr/>
        </p:nvSpPr>
        <p:spPr bwMode="auto">
          <a:xfrm>
            <a:off x="1182688" y="2386013"/>
            <a:ext cx="269875" cy="307975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39" name="Rectangle 99"/>
          <p:cNvSpPr>
            <a:spLocks noChangeArrowheads="1"/>
          </p:cNvSpPr>
          <p:nvPr/>
        </p:nvSpPr>
        <p:spPr bwMode="auto">
          <a:xfrm>
            <a:off x="55563" y="3475038"/>
            <a:ext cx="461962" cy="2027237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40" name="Rectangle 100"/>
          <p:cNvSpPr>
            <a:spLocks noChangeArrowheads="1"/>
          </p:cNvSpPr>
          <p:nvPr/>
        </p:nvSpPr>
        <p:spPr bwMode="auto">
          <a:xfrm>
            <a:off x="55563" y="5588000"/>
            <a:ext cx="693737" cy="703263"/>
          </a:xfrm>
          <a:prstGeom prst="rect">
            <a:avLst/>
          </a:prstGeom>
          <a:solidFill>
            <a:srgbClr val="8000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41" name="Rectangle 101"/>
          <p:cNvSpPr>
            <a:spLocks noChangeArrowheads="1"/>
          </p:cNvSpPr>
          <p:nvPr/>
        </p:nvSpPr>
        <p:spPr bwMode="auto">
          <a:xfrm>
            <a:off x="55563" y="6429375"/>
            <a:ext cx="2619375" cy="428625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42" name="Rectangle 102"/>
          <p:cNvSpPr>
            <a:spLocks noChangeArrowheads="1"/>
          </p:cNvSpPr>
          <p:nvPr/>
        </p:nvSpPr>
        <p:spPr bwMode="auto">
          <a:xfrm>
            <a:off x="2232025" y="5776913"/>
            <a:ext cx="442913" cy="652462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43" name="Rectangle 103"/>
          <p:cNvSpPr>
            <a:spLocks noChangeArrowheads="1"/>
          </p:cNvSpPr>
          <p:nvPr/>
        </p:nvSpPr>
        <p:spPr bwMode="auto">
          <a:xfrm>
            <a:off x="950913" y="6034088"/>
            <a:ext cx="1117600" cy="325437"/>
          </a:xfrm>
          <a:prstGeom prst="rect">
            <a:avLst/>
          </a:prstGeom>
          <a:solidFill>
            <a:srgbClr val="FF99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44" name="Rectangle 104"/>
          <p:cNvSpPr>
            <a:spLocks noChangeArrowheads="1"/>
          </p:cNvSpPr>
          <p:nvPr/>
        </p:nvSpPr>
        <p:spPr bwMode="auto">
          <a:xfrm>
            <a:off x="1770063" y="5364163"/>
            <a:ext cx="904875" cy="292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45" name="Rectangle 105"/>
          <p:cNvSpPr>
            <a:spLocks noChangeArrowheads="1"/>
          </p:cNvSpPr>
          <p:nvPr/>
        </p:nvSpPr>
        <p:spPr bwMode="auto">
          <a:xfrm>
            <a:off x="2289175" y="4162425"/>
            <a:ext cx="288925" cy="584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46" name="Rectangle 106"/>
          <p:cNvSpPr>
            <a:spLocks noChangeArrowheads="1"/>
          </p:cNvSpPr>
          <p:nvPr/>
        </p:nvSpPr>
        <p:spPr bwMode="auto">
          <a:xfrm>
            <a:off x="1827213" y="4900613"/>
            <a:ext cx="750887" cy="2397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47" name="Freeform 107"/>
          <p:cNvSpPr>
            <a:spLocks/>
          </p:cNvSpPr>
          <p:nvPr/>
        </p:nvSpPr>
        <p:spPr bwMode="auto">
          <a:xfrm>
            <a:off x="1114425" y="3046413"/>
            <a:ext cx="1444625" cy="2111375"/>
          </a:xfrm>
          <a:custGeom>
            <a:avLst/>
            <a:gdLst/>
            <a:ahLst/>
            <a:cxnLst>
              <a:cxn ang="0">
                <a:pos x="900" y="0"/>
              </a:cxn>
              <a:cxn ang="0">
                <a:pos x="0" y="0"/>
              </a:cxn>
              <a:cxn ang="0">
                <a:pos x="0" y="1476"/>
              </a:cxn>
              <a:cxn ang="0">
                <a:pos x="264" y="1476"/>
              </a:cxn>
              <a:cxn ang="0">
                <a:pos x="264" y="240"/>
              </a:cxn>
              <a:cxn ang="0">
                <a:pos x="900" y="240"/>
              </a:cxn>
              <a:cxn ang="0">
                <a:pos x="900" y="0"/>
              </a:cxn>
            </a:cxnLst>
            <a:rect l="0" t="0" r="r" b="b"/>
            <a:pathLst>
              <a:path w="900" h="1476">
                <a:moveTo>
                  <a:pt x="900" y="0"/>
                </a:moveTo>
                <a:lnTo>
                  <a:pt x="0" y="0"/>
                </a:lnTo>
                <a:lnTo>
                  <a:pt x="0" y="1476"/>
                </a:lnTo>
                <a:lnTo>
                  <a:pt x="264" y="1476"/>
                </a:lnTo>
                <a:lnTo>
                  <a:pt x="264" y="240"/>
                </a:lnTo>
                <a:lnTo>
                  <a:pt x="900" y="240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48" name="Rectangle 108"/>
          <p:cNvSpPr>
            <a:spLocks noChangeArrowheads="1"/>
          </p:cNvSpPr>
          <p:nvPr/>
        </p:nvSpPr>
        <p:spPr bwMode="auto">
          <a:xfrm>
            <a:off x="979488" y="5561013"/>
            <a:ext cx="655637" cy="404812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grpSp>
        <p:nvGrpSpPr>
          <p:cNvPr id="1623149" name="Group 109"/>
          <p:cNvGrpSpPr>
            <a:grpSpLocks/>
          </p:cNvGrpSpPr>
          <p:nvPr/>
        </p:nvGrpSpPr>
        <p:grpSpPr bwMode="auto">
          <a:xfrm>
            <a:off x="671513" y="2892425"/>
            <a:ext cx="2003425" cy="2609850"/>
            <a:chOff x="432" y="1428"/>
            <a:chExt cx="1248" cy="1824"/>
          </a:xfrm>
        </p:grpSpPr>
        <p:sp>
          <p:nvSpPr>
            <p:cNvPr id="1623150" name="Line 110"/>
            <p:cNvSpPr>
              <a:spLocks noChangeShapeType="1"/>
            </p:cNvSpPr>
            <p:nvPr/>
          </p:nvSpPr>
          <p:spPr bwMode="auto">
            <a:xfrm flipH="1">
              <a:off x="588" y="1428"/>
              <a:ext cx="10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3151" name="Line 111"/>
            <p:cNvSpPr>
              <a:spLocks noChangeShapeType="1"/>
            </p:cNvSpPr>
            <p:nvPr/>
          </p:nvSpPr>
          <p:spPr bwMode="auto">
            <a:xfrm>
              <a:off x="588" y="1428"/>
              <a:ext cx="0" cy="4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3152" name="Line 112"/>
            <p:cNvSpPr>
              <a:spLocks noChangeShapeType="1"/>
            </p:cNvSpPr>
            <p:nvPr/>
          </p:nvSpPr>
          <p:spPr bwMode="auto">
            <a:xfrm flipH="1">
              <a:off x="432" y="189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3153" name="Line 113"/>
            <p:cNvSpPr>
              <a:spLocks noChangeShapeType="1"/>
            </p:cNvSpPr>
            <p:nvPr/>
          </p:nvSpPr>
          <p:spPr bwMode="auto">
            <a:xfrm>
              <a:off x="432" y="1896"/>
              <a:ext cx="0" cy="1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3154" name="Line 114"/>
            <p:cNvSpPr>
              <a:spLocks noChangeShapeType="1"/>
            </p:cNvSpPr>
            <p:nvPr/>
          </p:nvSpPr>
          <p:spPr bwMode="auto">
            <a:xfrm>
              <a:off x="432" y="3252"/>
              <a:ext cx="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3155" name="Line 115"/>
            <p:cNvSpPr>
              <a:spLocks noChangeShapeType="1"/>
            </p:cNvSpPr>
            <p:nvPr/>
          </p:nvSpPr>
          <p:spPr bwMode="auto">
            <a:xfrm flipV="1">
              <a:off x="984" y="310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3156" name="Line 116"/>
            <p:cNvSpPr>
              <a:spLocks noChangeShapeType="1"/>
            </p:cNvSpPr>
            <p:nvPr/>
          </p:nvSpPr>
          <p:spPr bwMode="auto">
            <a:xfrm>
              <a:off x="984" y="3108"/>
              <a:ext cx="6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3157" name="Line 117"/>
            <p:cNvSpPr>
              <a:spLocks noChangeShapeType="1"/>
            </p:cNvSpPr>
            <p:nvPr/>
          </p:nvSpPr>
          <p:spPr bwMode="auto">
            <a:xfrm flipV="1">
              <a:off x="1680" y="142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3158" name="Rectangle 118"/>
          <p:cNvSpPr>
            <a:spLocks noChangeArrowheads="1"/>
          </p:cNvSpPr>
          <p:nvPr/>
        </p:nvSpPr>
        <p:spPr bwMode="auto">
          <a:xfrm>
            <a:off x="3194050" y="2925763"/>
            <a:ext cx="731838" cy="481012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59" name="Rectangle 119"/>
          <p:cNvSpPr>
            <a:spLocks noChangeArrowheads="1"/>
          </p:cNvSpPr>
          <p:nvPr/>
        </p:nvSpPr>
        <p:spPr bwMode="auto">
          <a:xfrm>
            <a:off x="55563" y="968375"/>
            <a:ext cx="5815012" cy="58896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60" name="Rectangle 120"/>
          <p:cNvSpPr>
            <a:spLocks noChangeArrowheads="1"/>
          </p:cNvSpPr>
          <p:nvPr/>
        </p:nvSpPr>
        <p:spPr bwMode="auto">
          <a:xfrm>
            <a:off x="6410325" y="968375"/>
            <a:ext cx="2733675" cy="58896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61" name="Text Box 121"/>
          <p:cNvSpPr txBox="1">
            <a:spLocks noChangeArrowheads="1"/>
          </p:cNvSpPr>
          <p:nvPr/>
        </p:nvSpPr>
        <p:spPr bwMode="auto">
          <a:xfrm>
            <a:off x="196850" y="981075"/>
            <a:ext cx="9207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1000" b="1">
                <a:latin typeface="Times New Roman" pitchFamily="18" charset="0"/>
              </a:rPr>
              <a:t>Πρώτες Ύλες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62" name="Text Box 122"/>
          <p:cNvSpPr txBox="1">
            <a:spLocks noChangeArrowheads="1"/>
          </p:cNvSpPr>
          <p:nvPr/>
        </p:nvSpPr>
        <p:spPr bwMode="auto">
          <a:xfrm>
            <a:off x="136525" y="1217613"/>
            <a:ext cx="10969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1000" b="1">
                <a:latin typeface="Times New Roman" pitchFamily="18" charset="0"/>
              </a:rPr>
              <a:t>Θάλαμος </a:t>
            </a:r>
          </a:p>
          <a:p>
            <a:r>
              <a:rPr lang="el-GR" sz="1000" b="1">
                <a:latin typeface="Times New Roman" pitchFamily="18" charset="0"/>
              </a:rPr>
              <a:t>Συν.Υποσυνόλου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63" name="Rectangle 123"/>
          <p:cNvSpPr>
            <a:spLocks noChangeArrowheads="1"/>
          </p:cNvSpPr>
          <p:nvPr/>
        </p:nvSpPr>
        <p:spPr bwMode="auto">
          <a:xfrm>
            <a:off x="730250" y="1741488"/>
            <a:ext cx="509588" cy="506412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64" name="Rectangle 124"/>
          <p:cNvSpPr>
            <a:spLocks noChangeArrowheads="1"/>
          </p:cNvSpPr>
          <p:nvPr/>
        </p:nvSpPr>
        <p:spPr bwMode="auto">
          <a:xfrm>
            <a:off x="142875" y="2127250"/>
            <a:ext cx="500063" cy="777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165" name="Rectangle 125"/>
          <p:cNvSpPr>
            <a:spLocks noChangeArrowheads="1"/>
          </p:cNvSpPr>
          <p:nvPr/>
        </p:nvSpPr>
        <p:spPr bwMode="auto">
          <a:xfrm>
            <a:off x="161925" y="1698625"/>
            <a:ext cx="76200" cy="3349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66" name="Rectangle 126"/>
          <p:cNvSpPr>
            <a:spLocks noChangeArrowheads="1"/>
          </p:cNvSpPr>
          <p:nvPr/>
        </p:nvSpPr>
        <p:spPr bwMode="auto">
          <a:xfrm>
            <a:off x="431800" y="1698625"/>
            <a:ext cx="76200" cy="3349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167" name="Text Box 127"/>
          <p:cNvSpPr txBox="1">
            <a:spLocks noChangeArrowheads="1"/>
          </p:cNvSpPr>
          <p:nvPr/>
        </p:nvSpPr>
        <p:spPr bwMode="auto">
          <a:xfrm>
            <a:off x="1860550" y="1746250"/>
            <a:ext cx="11033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800" b="1">
                <a:latin typeface="Times New Roman" pitchFamily="18" charset="0"/>
              </a:rPr>
              <a:t>Μονάδα Συστήματος</a:t>
            </a:r>
          </a:p>
          <a:p>
            <a:pPr algn="ctr"/>
            <a:r>
              <a:rPr lang="el-GR" sz="800" b="1">
                <a:latin typeface="Times New Roman" pitchFamily="18" charset="0"/>
              </a:rPr>
              <a:t>Συν. Υποσύνολο</a:t>
            </a:r>
            <a:endParaRPr lang="en-US" sz="800" b="1">
              <a:latin typeface="Times New Roman" pitchFamily="18" charset="0"/>
            </a:endParaRPr>
          </a:p>
        </p:txBody>
      </p:sp>
      <p:sp>
        <p:nvSpPr>
          <p:cNvPr id="1623168" name="Text Box 128"/>
          <p:cNvSpPr txBox="1">
            <a:spLocks noChangeArrowheads="1"/>
          </p:cNvSpPr>
          <p:nvPr/>
        </p:nvSpPr>
        <p:spPr bwMode="auto">
          <a:xfrm>
            <a:off x="1155700" y="1765300"/>
            <a:ext cx="9556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ΠίναξΕλέγχου</a:t>
            </a:r>
          </a:p>
          <a:p>
            <a:pPr algn="ctr"/>
            <a:r>
              <a:rPr lang="el-GR" sz="1000" b="1">
                <a:latin typeface="Times New Roman" pitchFamily="18" charset="0"/>
              </a:rPr>
              <a:t>Ετοιμ.</a:t>
            </a:r>
            <a:r>
              <a:rPr lang="en-US" sz="1000" b="1">
                <a:latin typeface="Times New Roman" pitchFamily="18" charset="0"/>
              </a:rPr>
              <a:t>.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69" name="Text Box 129"/>
          <p:cNvSpPr txBox="1">
            <a:spLocks noChangeArrowheads="1"/>
          </p:cNvSpPr>
          <p:nvPr/>
        </p:nvSpPr>
        <p:spPr bwMode="auto">
          <a:xfrm>
            <a:off x="1163638" y="977900"/>
            <a:ext cx="954087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Χώρος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Προσαγωγής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Διακλαδώσεις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70" name="Text Box 130"/>
          <p:cNvSpPr txBox="1">
            <a:spLocks noChangeArrowheads="1"/>
          </p:cNvSpPr>
          <p:nvPr/>
        </p:nvSpPr>
        <p:spPr bwMode="auto">
          <a:xfrm>
            <a:off x="3008313" y="1147763"/>
            <a:ext cx="1260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ΧώροςΠροσαγωγής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κομμάτια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71" name="Text Box 131"/>
          <p:cNvSpPr txBox="1">
            <a:spLocks noChangeArrowheads="1"/>
          </p:cNvSpPr>
          <p:nvPr/>
        </p:nvSpPr>
        <p:spPr bwMode="auto">
          <a:xfrm>
            <a:off x="1962150" y="1073150"/>
            <a:ext cx="9636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Μηχ.Περιοχή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Διακλ.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72" name="Text Box 132"/>
          <p:cNvSpPr txBox="1">
            <a:spLocks noChangeArrowheads="1"/>
          </p:cNvSpPr>
          <p:nvPr/>
        </p:nvSpPr>
        <p:spPr bwMode="auto">
          <a:xfrm>
            <a:off x="611188" y="1770063"/>
            <a:ext cx="7842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800" b="1">
                <a:solidFill>
                  <a:schemeClr val="bg1"/>
                </a:solidFill>
                <a:latin typeface="Times New Roman" pitchFamily="18" charset="0"/>
              </a:rPr>
              <a:t>Χώρος </a:t>
            </a:r>
          </a:p>
          <a:p>
            <a:pPr algn="ctr"/>
            <a:r>
              <a:rPr lang="el-GR" sz="800" b="1">
                <a:solidFill>
                  <a:schemeClr val="bg1"/>
                </a:solidFill>
                <a:latin typeface="Times New Roman" pitchFamily="18" charset="0"/>
              </a:rPr>
              <a:t>Προσαγωγής</a:t>
            </a:r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l-GR" sz="800" b="1">
                <a:solidFill>
                  <a:schemeClr val="bg1"/>
                </a:solidFill>
                <a:latin typeface="Times New Roman" pitchFamily="18" charset="0"/>
              </a:rPr>
              <a:t>Θάλαμος</a:t>
            </a:r>
            <a:endParaRPr lang="en-US" sz="800" b="1">
              <a:latin typeface="Times New Roman" pitchFamily="18" charset="0"/>
            </a:endParaRPr>
          </a:p>
        </p:txBody>
      </p:sp>
      <p:sp>
        <p:nvSpPr>
          <p:cNvPr id="1623173" name="Text Box 133"/>
          <p:cNvSpPr txBox="1">
            <a:spLocks noChangeArrowheads="1"/>
          </p:cNvSpPr>
          <p:nvPr/>
        </p:nvSpPr>
        <p:spPr bwMode="auto">
          <a:xfrm rot="-5400000">
            <a:off x="4960938" y="1914525"/>
            <a:ext cx="609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Κίτρινο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74" name="Text Box 134"/>
          <p:cNvSpPr txBox="1">
            <a:spLocks noChangeArrowheads="1"/>
          </p:cNvSpPr>
          <p:nvPr/>
        </p:nvSpPr>
        <p:spPr bwMode="auto">
          <a:xfrm>
            <a:off x="1538288" y="2335213"/>
            <a:ext cx="12271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Μεταφορικά Μέρη</a:t>
            </a:r>
            <a:endParaRPr lang="en-US" sz="1000" b="1">
              <a:latin typeface="Times New Roman" pitchFamily="18" charset="0"/>
            </a:endParaRPr>
          </a:p>
          <a:p>
            <a:pPr algn="ctr"/>
            <a:r>
              <a:rPr lang="el-GR" sz="1000" b="1">
                <a:latin typeface="Times New Roman" pitchFamily="18" charset="0"/>
              </a:rPr>
              <a:t>Ετοιμασία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75" name="Text Box 135"/>
          <p:cNvSpPr txBox="1">
            <a:spLocks noChangeArrowheads="1"/>
          </p:cNvSpPr>
          <p:nvPr/>
        </p:nvSpPr>
        <p:spPr bwMode="auto">
          <a:xfrm>
            <a:off x="-150813" y="2457450"/>
            <a:ext cx="10842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800" b="1">
                <a:latin typeface="Times New Roman" pitchFamily="18" charset="0"/>
              </a:rPr>
              <a:t>Ηλεκτροκαλωδιακή </a:t>
            </a:r>
          </a:p>
          <a:p>
            <a:pPr algn="ctr"/>
            <a:r>
              <a:rPr lang="el-GR" sz="800" b="1">
                <a:latin typeface="Times New Roman" pitchFamily="18" charset="0"/>
              </a:rPr>
              <a:t>Συν. Υποσυνόλου</a:t>
            </a:r>
            <a:endParaRPr lang="en-US" sz="800" b="1">
              <a:latin typeface="Times New Roman" pitchFamily="18" charset="0"/>
            </a:endParaRPr>
          </a:p>
        </p:txBody>
      </p:sp>
      <p:sp>
        <p:nvSpPr>
          <p:cNvPr id="1623176" name="Text Box 136"/>
          <p:cNvSpPr txBox="1">
            <a:spLocks noChangeArrowheads="1"/>
          </p:cNvSpPr>
          <p:nvPr/>
        </p:nvSpPr>
        <p:spPr bwMode="auto">
          <a:xfrm>
            <a:off x="3679825" y="3671888"/>
            <a:ext cx="12906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Offices (Production)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77" name="Text Box 137"/>
          <p:cNvSpPr txBox="1">
            <a:spLocks noChangeArrowheads="1"/>
          </p:cNvSpPr>
          <p:nvPr/>
        </p:nvSpPr>
        <p:spPr bwMode="auto">
          <a:xfrm rot="-5400000">
            <a:off x="-161925" y="4841875"/>
            <a:ext cx="8921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Παραγωγή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) 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78" name="Text Box 138"/>
          <p:cNvSpPr txBox="1">
            <a:spLocks noChangeArrowheads="1"/>
          </p:cNvSpPr>
          <p:nvPr/>
        </p:nvSpPr>
        <p:spPr bwMode="auto">
          <a:xfrm rot="-5400000">
            <a:off x="-507205" y="3679031"/>
            <a:ext cx="16176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Χρονοπρογραμματισμός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) 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79" name="Text Box 139"/>
          <p:cNvSpPr txBox="1">
            <a:spLocks noChangeArrowheads="1"/>
          </p:cNvSpPr>
          <p:nvPr/>
        </p:nvSpPr>
        <p:spPr bwMode="auto">
          <a:xfrm rot="-5400000">
            <a:off x="2021681" y="5880894"/>
            <a:ext cx="8429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Πωλήσεις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) 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0" name="Text Box 140"/>
          <p:cNvSpPr txBox="1">
            <a:spLocks noChangeArrowheads="1"/>
          </p:cNvSpPr>
          <p:nvPr/>
        </p:nvSpPr>
        <p:spPr bwMode="auto">
          <a:xfrm>
            <a:off x="69850" y="6435725"/>
            <a:ext cx="8413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Διεύθυνση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1" name="Text Box 141"/>
          <p:cNvSpPr txBox="1">
            <a:spLocks noChangeArrowheads="1"/>
          </p:cNvSpPr>
          <p:nvPr/>
        </p:nvSpPr>
        <p:spPr bwMode="auto">
          <a:xfrm>
            <a:off x="887413" y="6435725"/>
            <a:ext cx="8937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Λογιστήριο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2" name="Text Box 142"/>
          <p:cNvSpPr txBox="1">
            <a:spLocks noChangeArrowheads="1"/>
          </p:cNvSpPr>
          <p:nvPr/>
        </p:nvSpPr>
        <p:spPr bwMode="auto">
          <a:xfrm>
            <a:off x="1882775" y="6435725"/>
            <a:ext cx="66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Αγορές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3" name="Text Box 143"/>
          <p:cNvSpPr txBox="1">
            <a:spLocks noChangeArrowheads="1"/>
          </p:cNvSpPr>
          <p:nvPr/>
        </p:nvSpPr>
        <p:spPr bwMode="auto">
          <a:xfrm>
            <a:off x="2784475" y="6188075"/>
            <a:ext cx="14779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Έρευνα και Ανάπτυξη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4" name="Text Box 144"/>
          <p:cNvSpPr txBox="1">
            <a:spLocks noChangeArrowheads="1"/>
          </p:cNvSpPr>
          <p:nvPr/>
        </p:nvSpPr>
        <p:spPr bwMode="auto">
          <a:xfrm>
            <a:off x="6513513" y="3405188"/>
            <a:ext cx="785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Διατήρηση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5" name="Text Box 145"/>
          <p:cNvSpPr txBox="1">
            <a:spLocks noChangeArrowheads="1"/>
          </p:cNvSpPr>
          <p:nvPr/>
        </p:nvSpPr>
        <p:spPr bwMode="auto">
          <a:xfrm rot="-5400000">
            <a:off x="6160294" y="6180931"/>
            <a:ext cx="8524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Αποστολή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) 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6" name="Text Box 146"/>
          <p:cNvSpPr txBox="1">
            <a:spLocks noChangeArrowheads="1"/>
          </p:cNvSpPr>
          <p:nvPr/>
        </p:nvSpPr>
        <p:spPr bwMode="auto">
          <a:xfrm>
            <a:off x="7380288" y="5983288"/>
            <a:ext cx="1203325" cy="25717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Χώρος Αποστολής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7" name="Text Box 147"/>
          <p:cNvSpPr txBox="1">
            <a:spLocks noChangeArrowheads="1"/>
          </p:cNvSpPr>
          <p:nvPr/>
        </p:nvSpPr>
        <p:spPr bwMode="auto">
          <a:xfrm rot="-5400000">
            <a:off x="6153151" y="2403475"/>
            <a:ext cx="996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Αποθήκευση)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8" name="Text Box 148"/>
          <p:cNvSpPr txBox="1">
            <a:spLocks noChangeArrowheads="1"/>
          </p:cNvSpPr>
          <p:nvPr/>
        </p:nvSpPr>
        <p:spPr bwMode="auto">
          <a:xfrm>
            <a:off x="8132763" y="3402013"/>
            <a:ext cx="10541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Γραφεία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Αποθήκευση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e) 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89" name="Text Box 149"/>
          <p:cNvSpPr txBox="1">
            <a:spLocks noChangeArrowheads="1"/>
          </p:cNvSpPr>
          <p:nvPr/>
        </p:nvSpPr>
        <p:spPr bwMode="auto">
          <a:xfrm>
            <a:off x="6305550" y="1495425"/>
            <a:ext cx="122713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Χώρος</a:t>
            </a:r>
            <a:endParaRPr lang="en-US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Προσαγωγής: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Μεταφορικά Μέρη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0" name="Text Box 150"/>
          <p:cNvSpPr txBox="1">
            <a:spLocks noChangeArrowheads="1"/>
          </p:cNvSpPr>
          <p:nvPr/>
        </p:nvSpPr>
        <p:spPr bwMode="auto">
          <a:xfrm>
            <a:off x="7424738" y="1017588"/>
            <a:ext cx="1647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Χώρος Προσαγωγής: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Ιστοί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1" name="Text Box 151"/>
          <p:cNvSpPr txBox="1">
            <a:spLocks noChangeArrowheads="1"/>
          </p:cNvSpPr>
          <p:nvPr/>
        </p:nvSpPr>
        <p:spPr bwMode="auto">
          <a:xfrm>
            <a:off x="8329613" y="1562100"/>
            <a:ext cx="9334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Χώρος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Προσαγωγής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:</a:t>
            </a:r>
            <a:endParaRPr lang="el-GR" sz="10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Πλαίσια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2" name="Text Box 152"/>
          <p:cNvSpPr txBox="1">
            <a:spLocks noChangeArrowheads="1"/>
          </p:cNvSpPr>
          <p:nvPr/>
        </p:nvSpPr>
        <p:spPr bwMode="auto">
          <a:xfrm>
            <a:off x="6416675" y="966788"/>
            <a:ext cx="7540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Χώρος </a:t>
            </a:r>
          </a:p>
          <a:p>
            <a:pPr algn="ctr"/>
            <a:r>
              <a:rPr lang="el-GR" sz="1000" b="1">
                <a:latin typeface="Times New Roman" pitchFamily="18" charset="0"/>
              </a:rPr>
              <a:t>Εγγράφων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3" name="Text Box 153"/>
          <p:cNvSpPr txBox="1">
            <a:spLocks noChangeArrowheads="1"/>
          </p:cNvSpPr>
          <p:nvPr/>
        </p:nvSpPr>
        <p:spPr bwMode="auto">
          <a:xfrm>
            <a:off x="6964363" y="4181475"/>
            <a:ext cx="1900237" cy="25717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Αποθήκευση</a:t>
            </a:r>
            <a:r>
              <a:rPr lang="en-US" sz="1000" b="1">
                <a:latin typeface="Times New Roman" pitchFamily="18" charset="0"/>
              </a:rPr>
              <a:t>: </a:t>
            </a:r>
            <a:r>
              <a:rPr lang="el-GR" sz="1000" b="1">
                <a:latin typeface="Times New Roman" pitchFamily="18" charset="0"/>
              </a:rPr>
              <a:t>Τελικά Προϊόντα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4" name="Text Box 154"/>
          <p:cNvSpPr txBox="1">
            <a:spLocks noChangeArrowheads="1"/>
          </p:cNvSpPr>
          <p:nvPr/>
        </p:nvSpPr>
        <p:spPr bwMode="auto">
          <a:xfrm>
            <a:off x="7005638" y="2376488"/>
            <a:ext cx="1703387" cy="25717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Αποθήκευση</a:t>
            </a:r>
            <a:r>
              <a:rPr lang="en-US" sz="1000" b="1">
                <a:latin typeface="Times New Roman" pitchFamily="18" charset="0"/>
              </a:rPr>
              <a:t>: </a:t>
            </a:r>
            <a:r>
              <a:rPr lang="el-GR" sz="1000" b="1">
                <a:latin typeface="Times New Roman" pitchFamily="18" charset="0"/>
              </a:rPr>
              <a:t>Πρώτες Ύλες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5" name="Text Box 155"/>
          <p:cNvSpPr txBox="1">
            <a:spLocks noChangeArrowheads="1"/>
          </p:cNvSpPr>
          <p:nvPr/>
        </p:nvSpPr>
        <p:spPr bwMode="auto">
          <a:xfrm>
            <a:off x="3649663" y="2249488"/>
            <a:ext cx="7762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Μηχανική 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Περιοχή</a:t>
            </a:r>
            <a:endParaRPr lang="en-US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23196" name="Text Box 156"/>
          <p:cNvSpPr txBox="1">
            <a:spLocks noChangeArrowheads="1"/>
          </p:cNvSpPr>
          <p:nvPr/>
        </p:nvSpPr>
        <p:spPr bwMode="auto">
          <a:xfrm>
            <a:off x="3117850" y="2967038"/>
            <a:ext cx="8937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Χώρος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 προσαγωγής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7" name="Text Box 157"/>
          <p:cNvSpPr txBox="1">
            <a:spLocks noChangeArrowheads="1"/>
          </p:cNvSpPr>
          <p:nvPr/>
        </p:nvSpPr>
        <p:spPr bwMode="auto">
          <a:xfrm>
            <a:off x="3425825" y="1920875"/>
            <a:ext cx="487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Κοπή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8" name="Text Box 158"/>
          <p:cNvSpPr txBox="1">
            <a:spLocks noChangeArrowheads="1"/>
          </p:cNvSpPr>
          <p:nvPr/>
        </p:nvSpPr>
        <p:spPr bwMode="auto">
          <a:xfrm>
            <a:off x="4265613" y="2074863"/>
            <a:ext cx="4651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Turn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199" name="Text Box 159"/>
          <p:cNvSpPr txBox="1">
            <a:spLocks noChangeArrowheads="1"/>
          </p:cNvSpPr>
          <p:nvPr/>
        </p:nvSpPr>
        <p:spPr bwMode="auto">
          <a:xfrm>
            <a:off x="3484563" y="2668588"/>
            <a:ext cx="8620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Συγκόλληση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00" name="Text Box 160"/>
          <p:cNvSpPr txBox="1">
            <a:spLocks noChangeArrowheads="1"/>
          </p:cNvSpPr>
          <p:nvPr/>
        </p:nvSpPr>
        <p:spPr bwMode="auto">
          <a:xfrm>
            <a:off x="4356100" y="2836863"/>
            <a:ext cx="5508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Μύλος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01" name="Text Box 161"/>
          <p:cNvSpPr txBox="1">
            <a:spLocks noChangeArrowheads="1"/>
          </p:cNvSpPr>
          <p:nvPr/>
        </p:nvSpPr>
        <p:spPr bwMode="auto">
          <a:xfrm>
            <a:off x="1125538" y="2428875"/>
            <a:ext cx="3651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Γρ.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02" name="Text Box 162"/>
          <p:cNvSpPr txBox="1">
            <a:spLocks noChangeArrowheads="1"/>
          </p:cNvSpPr>
          <p:nvPr/>
        </p:nvSpPr>
        <p:spPr bwMode="auto">
          <a:xfrm>
            <a:off x="5157788" y="3586163"/>
            <a:ext cx="9159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Αλυσ.Κοπή</a:t>
            </a:r>
            <a:r>
              <a:rPr lang="en-US" sz="1000" b="1">
                <a:latin typeface="Times New Roman" pitchFamily="18" charset="0"/>
              </a:rPr>
              <a:t>&amp;</a:t>
            </a:r>
          </a:p>
          <a:p>
            <a:pPr algn="ctr"/>
            <a:r>
              <a:rPr lang="el-GR" sz="1000" b="1">
                <a:latin typeface="Times New Roman" pitchFamily="18" charset="0"/>
              </a:rPr>
              <a:t>Ετοιμ</a:t>
            </a:r>
            <a:r>
              <a:rPr lang="en-US" sz="1000" b="1">
                <a:latin typeface="Times New Roman" pitchFamily="18" charset="0"/>
              </a:rPr>
              <a:t>.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03" name="Text Box 163"/>
          <p:cNvSpPr txBox="1">
            <a:spLocks noChangeArrowheads="1"/>
          </p:cNvSpPr>
          <p:nvPr/>
        </p:nvSpPr>
        <p:spPr bwMode="auto">
          <a:xfrm>
            <a:off x="3394075" y="4440238"/>
            <a:ext cx="1166813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Συναρμολογημένο</a:t>
            </a:r>
          </a:p>
          <a:p>
            <a:pPr algn="ctr"/>
            <a:r>
              <a:rPr lang="el-GR" sz="1000" b="1">
                <a:latin typeface="Times New Roman" pitchFamily="18" charset="0"/>
              </a:rPr>
              <a:t> Υποσύνολο</a:t>
            </a:r>
          </a:p>
          <a:p>
            <a:pPr algn="ctr"/>
            <a:r>
              <a:rPr lang="el-GR" sz="1000" b="1">
                <a:latin typeface="Times New Roman" pitchFamily="18" charset="0"/>
              </a:rPr>
              <a:t> Ιστών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04" name="Text Box 164"/>
          <p:cNvSpPr txBox="1">
            <a:spLocks noChangeArrowheads="1"/>
          </p:cNvSpPr>
          <p:nvPr/>
        </p:nvSpPr>
        <p:spPr bwMode="auto">
          <a:xfrm>
            <a:off x="4486275" y="6154738"/>
            <a:ext cx="10620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Πλαίσια </a:t>
            </a:r>
          </a:p>
          <a:p>
            <a:pPr algn="ctr"/>
            <a:r>
              <a:rPr lang="el-GR" sz="1000" b="1">
                <a:latin typeface="Times New Roman" pitchFamily="18" charset="0"/>
              </a:rPr>
              <a:t>Συν. Υποσύνολο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05" name="Rectangle 165"/>
          <p:cNvSpPr>
            <a:spLocks noChangeArrowheads="1"/>
          </p:cNvSpPr>
          <p:nvPr/>
        </p:nvSpPr>
        <p:spPr bwMode="auto">
          <a:xfrm>
            <a:off x="4359275" y="6651625"/>
            <a:ext cx="1328738" cy="682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06" name="Rectangle 166"/>
          <p:cNvSpPr>
            <a:spLocks noChangeArrowheads="1"/>
          </p:cNvSpPr>
          <p:nvPr/>
        </p:nvSpPr>
        <p:spPr bwMode="auto">
          <a:xfrm>
            <a:off x="5611813" y="6042025"/>
            <a:ext cx="76200" cy="609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07" name="Rectangle 167"/>
          <p:cNvSpPr>
            <a:spLocks noChangeArrowheads="1"/>
          </p:cNvSpPr>
          <p:nvPr/>
        </p:nvSpPr>
        <p:spPr bwMode="auto">
          <a:xfrm>
            <a:off x="4378325" y="6042025"/>
            <a:ext cx="1309688" cy="682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08" name="Text Box 168"/>
          <p:cNvSpPr txBox="1">
            <a:spLocks noChangeArrowheads="1"/>
          </p:cNvSpPr>
          <p:nvPr/>
        </p:nvSpPr>
        <p:spPr bwMode="auto">
          <a:xfrm>
            <a:off x="1601788" y="5341938"/>
            <a:ext cx="1274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800" b="1">
                <a:latin typeface="Times New Roman" pitchFamily="18" charset="0"/>
              </a:rPr>
              <a:t>Κατευθυντήριο Σύστημα</a:t>
            </a:r>
            <a:endParaRPr lang="en-US" sz="800" b="1">
              <a:latin typeface="Times New Roman" pitchFamily="18" charset="0"/>
            </a:endParaRPr>
          </a:p>
          <a:p>
            <a:pPr algn="ctr"/>
            <a:r>
              <a:rPr lang="el-GR" sz="800" b="1">
                <a:latin typeface="Times New Roman" pitchFamily="18" charset="0"/>
              </a:rPr>
              <a:t>Συν. Υποσύνολο</a:t>
            </a:r>
            <a:endParaRPr lang="en-US" sz="800" b="1">
              <a:latin typeface="Times New Roman" pitchFamily="18" charset="0"/>
            </a:endParaRPr>
          </a:p>
        </p:txBody>
      </p:sp>
      <p:sp>
        <p:nvSpPr>
          <p:cNvPr id="1623209" name="Text Box 169"/>
          <p:cNvSpPr txBox="1">
            <a:spLocks noChangeArrowheads="1"/>
          </p:cNvSpPr>
          <p:nvPr/>
        </p:nvSpPr>
        <p:spPr bwMode="auto">
          <a:xfrm>
            <a:off x="1052513" y="6091238"/>
            <a:ext cx="935037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800" b="1">
                <a:latin typeface="Times New Roman" pitchFamily="18" charset="0"/>
              </a:rPr>
              <a:t>Λειτουργικό </a:t>
            </a:r>
            <a:r>
              <a:rPr lang="en-US" sz="800" b="1">
                <a:latin typeface="Times New Roman" pitchFamily="18" charset="0"/>
              </a:rPr>
              <a:t>Test</a:t>
            </a:r>
          </a:p>
        </p:txBody>
      </p:sp>
      <p:sp>
        <p:nvSpPr>
          <p:cNvPr id="1623210" name="Text Box 170"/>
          <p:cNvSpPr txBox="1">
            <a:spLocks noChangeArrowheads="1"/>
          </p:cNvSpPr>
          <p:nvPr/>
        </p:nvSpPr>
        <p:spPr bwMode="auto">
          <a:xfrm>
            <a:off x="839788" y="5484813"/>
            <a:ext cx="9652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Χώρος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 Προσαγωγής</a:t>
            </a:r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Θάλαμος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11" name="Text Box 171"/>
          <p:cNvSpPr txBox="1">
            <a:spLocks noChangeArrowheads="1"/>
          </p:cNvSpPr>
          <p:nvPr/>
        </p:nvSpPr>
        <p:spPr bwMode="auto">
          <a:xfrm>
            <a:off x="-92075" y="5646738"/>
            <a:ext cx="1031875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Χώρος </a:t>
            </a:r>
          </a:p>
          <a:p>
            <a:pPr algn="ctr"/>
            <a:r>
              <a:rPr lang="el-GR" sz="1000" b="1">
                <a:latin typeface="Times New Roman" pitchFamily="18" charset="0"/>
              </a:rPr>
              <a:t>Επανεργασίας</a:t>
            </a:r>
          </a:p>
          <a:p>
            <a:pPr algn="ctr"/>
            <a:r>
              <a:rPr lang="el-GR" sz="1000" b="1">
                <a:latin typeface="Times New Roman" pitchFamily="18" charset="0"/>
              </a:rPr>
              <a:t> και Επισκευών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12" name="Text Box 172"/>
          <p:cNvSpPr txBox="1">
            <a:spLocks noChangeArrowheads="1"/>
          </p:cNvSpPr>
          <p:nvPr/>
        </p:nvSpPr>
        <p:spPr bwMode="auto">
          <a:xfrm>
            <a:off x="620713" y="2308225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Μπ.</a:t>
            </a:r>
            <a:endParaRPr lang="en-US" sz="1000" b="1">
              <a:latin typeface="Times New Roman" pitchFamily="18" charset="0"/>
            </a:endParaRPr>
          </a:p>
          <a:p>
            <a:pPr algn="ctr"/>
            <a:r>
              <a:rPr lang="el-GR" sz="1000" b="1">
                <a:latin typeface="Times New Roman" pitchFamily="18" charset="0"/>
              </a:rPr>
              <a:t>Ετοιμ.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13" name="Text Box 173"/>
          <p:cNvSpPr txBox="1">
            <a:spLocks noChangeArrowheads="1"/>
          </p:cNvSpPr>
          <p:nvPr/>
        </p:nvSpPr>
        <p:spPr bwMode="auto">
          <a:xfrm>
            <a:off x="1381125" y="2847975"/>
            <a:ext cx="7953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Συναρμογή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14" name="Text Box 174"/>
          <p:cNvSpPr txBox="1">
            <a:spLocks noChangeArrowheads="1"/>
          </p:cNvSpPr>
          <p:nvPr/>
        </p:nvSpPr>
        <p:spPr bwMode="auto">
          <a:xfrm>
            <a:off x="1620838" y="4899025"/>
            <a:ext cx="11953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Τελική συναρμογή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15" name="Text Box 175"/>
          <p:cNvSpPr txBox="1">
            <a:spLocks noChangeArrowheads="1"/>
          </p:cNvSpPr>
          <p:nvPr/>
        </p:nvSpPr>
        <p:spPr bwMode="auto">
          <a:xfrm rot="-5400000">
            <a:off x="560388" y="3895725"/>
            <a:ext cx="15049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Συγκρότημα  Φορτηγών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16" name="Text Box 176"/>
          <p:cNvSpPr txBox="1">
            <a:spLocks noChangeArrowheads="1"/>
          </p:cNvSpPr>
          <p:nvPr/>
        </p:nvSpPr>
        <p:spPr bwMode="auto">
          <a:xfrm>
            <a:off x="2016125" y="4322763"/>
            <a:ext cx="846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latin typeface="Times New Roman" pitchFamily="18" charset="0"/>
              </a:rPr>
              <a:t>Συσκευασία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17" name="Freeform 177"/>
          <p:cNvSpPr>
            <a:spLocks/>
          </p:cNvSpPr>
          <p:nvPr/>
        </p:nvSpPr>
        <p:spPr bwMode="auto">
          <a:xfrm>
            <a:off x="4416425" y="1036638"/>
            <a:ext cx="1338263" cy="2259012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798" y="0"/>
              </a:cxn>
              <a:cxn ang="0">
                <a:pos x="834" y="12"/>
              </a:cxn>
              <a:cxn ang="0">
                <a:pos x="834" y="1524"/>
              </a:cxn>
              <a:cxn ang="0">
                <a:pos x="816" y="1578"/>
              </a:cxn>
              <a:cxn ang="0">
                <a:pos x="714" y="1578"/>
              </a:cxn>
              <a:cxn ang="0">
                <a:pos x="690" y="1548"/>
              </a:cxn>
              <a:cxn ang="0">
                <a:pos x="690" y="150"/>
              </a:cxn>
              <a:cxn ang="0">
                <a:pos x="666" y="90"/>
              </a:cxn>
              <a:cxn ang="0">
                <a:pos x="36" y="90"/>
              </a:cxn>
              <a:cxn ang="0">
                <a:pos x="0" y="78"/>
              </a:cxn>
              <a:cxn ang="0">
                <a:pos x="0" y="24"/>
              </a:cxn>
              <a:cxn ang="0">
                <a:pos x="30" y="0"/>
              </a:cxn>
            </a:cxnLst>
            <a:rect l="0" t="0" r="r" b="b"/>
            <a:pathLst>
              <a:path w="834" h="1578">
                <a:moveTo>
                  <a:pt x="30" y="0"/>
                </a:moveTo>
                <a:lnTo>
                  <a:pt x="798" y="0"/>
                </a:lnTo>
                <a:lnTo>
                  <a:pt x="834" y="12"/>
                </a:lnTo>
                <a:lnTo>
                  <a:pt x="834" y="1524"/>
                </a:lnTo>
                <a:lnTo>
                  <a:pt x="816" y="1578"/>
                </a:lnTo>
                <a:lnTo>
                  <a:pt x="714" y="1578"/>
                </a:lnTo>
                <a:lnTo>
                  <a:pt x="690" y="1548"/>
                </a:lnTo>
                <a:lnTo>
                  <a:pt x="690" y="150"/>
                </a:lnTo>
                <a:lnTo>
                  <a:pt x="666" y="90"/>
                </a:lnTo>
                <a:lnTo>
                  <a:pt x="36" y="90"/>
                </a:lnTo>
                <a:lnTo>
                  <a:pt x="0" y="78"/>
                </a:lnTo>
                <a:lnTo>
                  <a:pt x="0" y="24"/>
                </a:ln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18" name="AutoShape 178"/>
          <p:cNvSpPr>
            <a:spLocks noChangeArrowheads="1"/>
          </p:cNvSpPr>
          <p:nvPr/>
        </p:nvSpPr>
        <p:spPr bwMode="auto">
          <a:xfrm>
            <a:off x="5119688" y="1277938"/>
            <a:ext cx="222250" cy="2017712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19" name="Text Box 179"/>
          <p:cNvSpPr txBox="1">
            <a:spLocks noChangeArrowheads="1"/>
          </p:cNvSpPr>
          <p:nvPr/>
        </p:nvSpPr>
        <p:spPr bwMode="auto">
          <a:xfrm>
            <a:off x="4695825" y="4779963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ΠεριοχήΜεταλ.</a:t>
            </a:r>
          </a:p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Φύλλων</a:t>
            </a:r>
            <a:endParaRPr lang="en-US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23220" name="Text Box 180"/>
          <p:cNvSpPr txBox="1">
            <a:spLocks noChangeArrowheads="1"/>
          </p:cNvSpPr>
          <p:nvPr/>
        </p:nvSpPr>
        <p:spPr bwMode="auto">
          <a:xfrm>
            <a:off x="5192713" y="4494213"/>
            <a:ext cx="5286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Punch</a:t>
            </a:r>
            <a:endParaRPr lang="en-US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23221" name="Text Box 181"/>
          <p:cNvSpPr txBox="1">
            <a:spLocks noChangeArrowheads="1"/>
          </p:cNvSpPr>
          <p:nvPr/>
        </p:nvSpPr>
        <p:spPr bwMode="auto">
          <a:xfrm>
            <a:off x="4454525" y="4513263"/>
            <a:ext cx="717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Διάτμηση</a:t>
            </a:r>
            <a:endParaRPr lang="en-US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23222" name="Text Box 182"/>
          <p:cNvSpPr txBox="1">
            <a:spLocks noChangeArrowheads="1"/>
          </p:cNvSpPr>
          <p:nvPr/>
        </p:nvSpPr>
        <p:spPr bwMode="auto">
          <a:xfrm>
            <a:off x="4960938" y="5157788"/>
            <a:ext cx="8620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Συγκόλληση</a:t>
            </a:r>
            <a:endParaRPr lang="en-US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23223" name="Text Box 183"/>
          <p:cNvSpPr txBox="1">
            <a:spLocks noChangeArrowheads="1"/>
          </p:cNvSpPr>
          <p:nvPr/>
        </p:nvSpPr>
        <p:spPr bwMode="auto">
          <a:xfrm>
            <a:off x="4564063" y="5576888"/>
            <a:ext cx="6889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solidFill>
                  <a:schemeClr val="bg1"/>
                </a:solidFill>
                <a:latin typeface="Times New Roman" pitchFamily="18" charset="0"/>
              </a:rPr>
              <a:t>Διαμορφ.</a:t>
            </a:r>
            <a:endParaRPr lang="en-US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23224" name="Text Box 184"/>
          <p:cNvSpPr txBox="1">
            <a:spLocks noChangeArrowheads="1"/>
          </p:cNvSpPr>
          <p:nvPr/>
        </p:nvSpPr>
        <p:spPr bwMode="auto">
          <a:xfrm rot="-5400000">
            <a:off x="5460206" y="1921669"/>
            <a:ext cx="4937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Times New Roman" pitchFamily="18" charset="0"/>
              </a:rPr>
              <a:t>Black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623225" name="Rectangle 185"/>
          <p:cNvSpPr>
            <a:spLocks noChangeArrowheads="1"/>
          </p:cNvSpPr>
          <p:nvPr/>
        </p:nvSpPr>
        <p:spPr bwMode="auto">
          <a:xfrm>
            <a:off x="5659438" y="1801813"/>
            <a:ext cx="196850" cy="53181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l-GR" sz="2800"/>
          </a:p>
        </p:txBody>
      </p:sp>
      <p:sp>
        <p:nvSpPr>
          <p:cNvPr id="1623226" name="Rectangle 186"/>
          <p:cNvSpPr>
            <a:spLocks noChangeArrowheads="1"/>
          </p:cNvSpPr>
          <p:nvPr/>
        </p:nvSpPr>
        <p:spPr bwMode="auto">
          <a:xfrm>
            <a:off x="5603875" y="4348163"/>
            <a:ext cx="3201988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Διάταξη Γραμμής πρό Ροής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27" name="Text Box 187"/>
          <p:cNvSpPr txBox="1">
            <a:spLocks noChangeArrowheads="1"/>
          </p:cNvSpPr>
          <p:nvPr/>
        </p:nvSpPr>
        <p:spPr bwMode="auto">
          <a:xfrm>
            <a:off x="141288" y="3686175"/>
            <a:ext cx="1512887" cy="257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Χρονοπρογραμματισμός</a:t>
            </a:r>
            <a:endParaRPr lang="en-US" sz="10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28" name="Text Box 188"/>
          <p:cNvSpPr txBox="1">
            <a:spLocks noChangeArrowheads="1"/>
          </p:cNvSpPr>
          <p:nvPr/>
        </p:nvSpPr>
        <p:spPr bwMode="auto">
          <a:xfrm>
            <a:off x="330200" y="4792663"/>
            <a:ext cx="1090613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Δρομολόγηση</a:t>
            </a:r>
            <a:endParaRPr lang="en-US" sz="1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29" name="Text Box 189"/>
          <p:cNvSpPr txBox="1">
            <a:spLocks noChangeArrowheads="1"/>
          </p:cNvSpPr>
          <p:nvPr/>
        </p:nvSpPr>
        <p:spPr bwMode="auto">
          <a:xfrm>
            <a:off x="3711575" y="3406775"/>
            <a:ext cx="12446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Παραγγελία</a:t>
            </a:r>
          </a:p>
          <a:p>
            <a:pPr algn="ctr"/>
            <a:r>
              <a:rPr lang="el-G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Εργασίας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30" name="Text Box 190"/>
          <p:cNvSpPr txBox="1">
            <a:spLocks noChangeArrowheads="1"/>
          </p:cNvSpPr>
          <p:nvPr/>
        </p:nvSpPr>
        <p:spPr bwMode="auto">
          <a:xfrm>
            <a:off x="3290888" y="1781175"/>
            <a:ext cx="280987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31" name="Text Box 191"/>
          <p:cNvSpPr txBox="1">
            <a:spLocks noChangeArrowheads="1"/>
          </p:cNvSpPr>
          <p:nvPr/>
        </p:nvSpPr>
        <p:spPr bwMode="auto">
          <a:xfrm>
            <a:off x="3840163" y="1781175"/>
            <a:ext cx="306387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32" name="Text Box 192"/>
          <p:cNvSpPr txBox="1">
            <a:spLocks noChangeArrowheads="1"/>
          </p:cNvSpPr>
          <p:nvPr/>
        </p:nvSpPr>
        <p:spPr bwMode="auto">
          <a:xfrm>
            <a:off x="3490913" y="2079625"/>
            <a:ext cx="442912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33" name="Text Box 193"/>
          <p:cNvSpPr txBox="1">
            <a:spLocks noChangeArrowheads="1"/>
          </p:cNvSpPr>
          <p:nvPr/>
        </p:nvSpPr>
        <p:spPr bwMode="auto">
          <a:xfrm>
            <a:off x="4124325" y="1781175"/>
            <a:ext cx="2809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34" name="Text Box 194"/>
          <p:cNvSpPr txBox="1">
            <a:spLocks noChangeArrowheads="1"/>
          </p:cNvSpPr>
          <p:nvPr/>
        </p:nvSpPr>
        <p:spPr bwMode="auto">
          <a:xfrm>
            <a:off x="4483100" y="1781175"/>
            <a:ext cx="3063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35" name="Text Box 195"/>
          <p:cNvSpPr txBox="1">
            <a:spLocks noChangeArrowheads="1"/>
          </p:cNvSpPr>
          <p:nvPr/>
        </p:nvSpPr>
        <p:spPr bwMode="auto">
          <a:xfrm>
            <a:off x="4248150" y="2205038"/>
            <a:ext cx="442913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36" name="Arc 196"/>
          <p:cNvSpPr>
            <a:spLocks/>
          </p:cNvSpPr>
          <p:nvPr/>
        </p:nvSpPr>
        <p:spPr bwMode="auto">
          <a:xfrm rot="-2336276">
            <a:off x="3711575" y="1898650"/>
            <a:ext cx="720725" cy="325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37" name="Arc 197"/>
          <p:cNvSpPr>
            <a:spLocks/>
          </p:cNvSpPr>
          <p:nvPr/>
        </p:nvSpPr>
        <p:spPr bwMode="auto">
          <a:xfrm rot="6762403">
            <a:off x="3571876" y="2424112"/>
            <a:ext cx="1096962" cy="220663"/>
          </a:xfrm>
          <a:custGeom>
            <a:avLst/>
            <a:gdLst>
              <a:gd name="G0" fmla="+- 5762 0 0"/>
              <a:gd name="G1" fmla="+- 21600 0 0"/>
              <a:gd name="G2" fmla="+- 21600 0 0"/>
              <a:gd name="T0" fmla="*/ 0 w 27255"/>
              <a:gd name="T1" fmla="*/ 783 h 21600"/>
              <a:gd name="T2" fmla="*/ 27255 w 27255"/>
              <a:gd name="T3" fmla="*/ 19454 h 21600"/>
              <a:gd name="T4" fmla="*/ 5762 w 272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55" h="21600" fill="none" extrusionOk="0">
                <a:moveTo>
                  <a:pt x="-1" y="782"/>
                </a:moveTo>
                <a:cubicBezTo>
                  <a:pt x="1876" y="263"/>
                  <a:pt x="3814" y="-1"/>
                  <a:pt x="5762" y="0"/>
                </a:cubicBezTo>
                <a:cubicBezTo>
                  <a:pt x="16860" y="0"/>
                  <a:pt x="26152" y="8410"/>
                  <a:pt x="27255" y="19453"/>
                </a:cubicBezTo>
              </a:path>
              <a:path w="27255" h="21600" stroke="0" extrusionOk="0">
                <a:moveTo>
                  <a:pt x="-1" y="782"/>
                </a:moveTo>
                <a:cubicBezTo>
                  <a:pt x="1876" y="263"/>
                  <a:pt x="3814" y="-1"/>
                  <a:pt x="5762" y="0"/>
                </a:cubicBezTo>
                <a:cubicBezTo>
                  <a:pt x="16860" y="0"/>
                  <a:pt x="26152" y="8410"/>
                  <a:pt x="27255" y="19453"/>
                </a:cubicBezTo>
                <a:lnTo>
                  <a:pt x="5762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238" name="Text Box 198"/>
          <p:cNvSpPr txBox="1">
            <a:spLocks noChangeArrowheads="1"/>
          </p:cNvSpPr>
          <p:nvPr/>
        </p:nvSpPr>
        <p:spPr bwMode="auto">
          <a:xfrm>
            <a:off x="3290888" y="2330450"/>
            <a:ext cx="280987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39" name="Text Box 199"/>
          <p:cNvSpPr txBox="1">
            <a:spLocks noChangeArrowheads="1"/>
          </p:cNvSpPr>
          <p:nvPr/>
        </p:nvSpPr>
        <p:spPr bwMode="auto">
          <a:xfrm>
            <a:off x="3851275" y="2330450"/>
            <a:ext cx="3063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40" name="Text Box 200"/>
          <p:cNvSpPr txBox="1">
            <a:spLocks noChangeArrowheads="1"/>
          </p:cNvSpPr>
          <p:nvPr/>
        </p:nvSpPr>
        <p:spPr bwMode="auto">
          <a:xfrm>
            <a:off x="4010025" y="3062288"/>
            <a:ext cx="442913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41" name="Arc 201"/>
          <p:cNvSpPr>
            <a:spLocks/>
          </p:cNvSpPr>
          <p:nvPr/>
        </p:nvSpPr>
        <p:spPr bwMode="auto">
          <a:xfrm rot="2646498" flipH="1" flipV="1">
            <a:off x="3490913" y="2489200"/>
            <a:ext cx="220662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42" name="Text Box 202"/>
          <p:cNvSpPr txBox="1">
            <a:spLocks noChangeArrowheads="1"/>
          </p:cNvSpPr>
          <p:nvPr/>
        </p:nvSpPr>
        <p:spPr bwMode="auto">
          <a:xfrm>
            <a:off x="4319588" y="2454275"/>
            <a:ext cx="280987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43" name="Text Box 203"/>
          <p:cNvSpPr txBox="1">
            <a:spLocks noChangeArrowheads="1"/>
          </p:cNvSpPr>
          <p:nvPr/>
        </p:nvSpPr>
        <p:spPr bwMode="auto">
          <a:xfrm>
            <a:off x="4511675" y="2454275"/>
            <a:ext cx="3063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44" name="Text Box 204"/>
          <p:cNvSpPr txBox="1">
            <a:spLocks noChangeArrowheads="1"/>
          </p:cNvSpPr>
          <p:nvPr/>
        </p:nvSpPr>
        <p:spPr bwMode="auto">
          <a:xfrm>
            <a:off x="4389438" y="3062288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45" name="Arc 205"/>
          <p:cNvSpPr>
            <a:spLocks/>
          </p:cNvSpPr>
          <p:nvPr/>
        </p:nvSpPr>
        <p:spPr bwMode="auto">
          <a:xfrm rot="-441760">
            <a:off x="3930650" y="2606675"/>
            <a:ext cx="722313" cy="323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46" name="Arc 206"/>
          <p:cNvSpPr>
            <a:spLocks/>
          </p:cNvSpPr>
          <p:nvPr/>
        </p:nvSpPr>
        <p:spPr bwMode="auto">
          <a:xfrm rot="3771888" flipH="1" flipV="1">
            <a:off x="6062662" y="307976"/>
            <a:ext cx="207963" cy="33575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200"/>
              <a:gd name="T2" fmla="*/ 19814 w 21600"/>
              <a:gd name="T3" fmla="*/ 30200 h 30200"/>
              <a:gd name="T4" fmla="*/ 0 w 21600"/>
              <a:gd name="T5" fmla="*/ 21600 h 30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58"/>
                  <a:pt x="20992" y="27485"/>
                  <a:pt x="19814" y="30200"/>
                </a:cubicBezTo>
              </a:path>
              <a:path w="21600" h="30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58"/>
                  <a:pt x="20992" y="27485"/>
                  <a:pt x="19814" y="302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247" name="Arc 207"/>
          <p:cNvSpPr>
            <a:spLocks/>
          </p:cNvSpPr>
          <p:nvPr/>
        </p:nvSpPr>
        <p:spPr bwMode="auto">
          <a:xfrm rot="4104993" flipH="1" flipV="1">
            <a:off x="6359525" y="434975"/>
            <a:ext cx="207963" cy="3846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200"/>
              <a:gd name="T2" fmla="*/ 19814 w 21600"/>
              <a:gd name="T3" fmla="*/ 30200 h 30200"/>
              <a:gd name="T4" fmla="*/ 0 w 21600"/>
              <a:gd name="T5" fmla="*/ 21600 h 30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58"/>
                  <a:pt x="20992" y="27485"/>
                  <a:pt x="19814" y="30200"/>
                </a:cubicBezTo>
              </a:path>
              <a:path w="21600" h="30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58"/>
                  <a:pt x="20992" y="27485"/>
                  <a:pt x="19814" y="302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248" name="Text Box 208"/>
          <p:cNvSpPr txBox="1">
            <a:spLocks noChangeArrowheads="1"/>
          </p:cNvSpPr>
          <p:nvPr/>
        </p:nvSpPr>
        <p:spPr bwMode="auto">
          <a:xfrm>
            <a:off x="436563" y="2271713"/>
            <a:ext cx="280987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49" name="Text Box 209"/>
          <p:cNvSpPr txBox="1">
            <a:spLocks noChangeArrowheads="1"/>
          </p:cNvSpPr>
          <p:nvPr/>
        </p:nvSpPr>
        <p:spPr bwMode="auto">
          <a:xfrm>
            <a:off x="768350" y="2271713"/>
            <a:ext cx="3063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50" name="Text Box 210"/>
          <p:cNvSpPr txBox="1">
            <a:spLocks noChangeArrowheads="1"/>
          </p:cNvSpPr>
          <p:nvPr/>
        </p:nvSpPr>
        <p:spPr bwMode="auto">
          <a:xfrm>
            <a:off x="525463" y="3119438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51" name="Arc 211"/>
          <p:cNvSpPr>
            <a:spLocks/>
          </p:cNvSpPr>
          <p:nvPr/>
        </p:nvSpPr>
        <p:spPr bwMode="auto">
          <a:xfrm>
            <a:off x="796925" y="2755900"/>
            <a:ext cx="774700" cy="7318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52" name="Text Box 212"/>
          <p:cNvSpPr txBox="1">
            <a:spLocks noChangeArrowheads="1"/>
          </p:cNvSpPr>
          <p:nvPr/>
        </p:nvSpPr>
        <p:spPr bwMode="auto">
          <a:xfrm>
            <a:off x="4513263" y="3976688"/>
            <a:ext cx="280987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53" name="Text Box 213"/>
          <p:cNvSpPr txBox="1">
            <a:spLocks noChangeArrowheads="1"/>
          </p:cNvSpPr>
          <p:nvPr/>
        </p:nvSpPr>
        <p:spPr bwMode="auto">
          <a:xfrm>
            <a:off x="4703763" y="3976688"/>
            <a:ext cx="306387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54" name="Text Box 214"/>
          <p:cNvSpPr txBox="1">
            <a:spLocks noChangeArrowheads="1"/>
          </p:cNvSpPr>
          <p:nvPr/>
        </p:nvSpPr>
        <p:spPr bwMode="auto">
          <a:xfrm>
            <a:off x="4529138" y="4691063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55" name="Arc 215"/>
          <p:cNvSpPr>
            <a:spLocks/>
          </p:cNvSpPr>
          <p:nvPr/>
        </p:nvSpPr>
        <p:spPr bwMode="auto">
          <a:xfrm>
            <a:off x="4722813" y="4327525"/>
            <a:ext cx="520700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56" name="Text Box 216"/>
          <p:cNvSpPr txBox="1">
            <a:spLocks noChangeArrowheads="1"/>
          </p:cNvSpPr>
          <p:nvPr/>
        </p:nvSpPr>
        <p:spPr bwMode="auto">
          <a:xfrm>
            <a:off x="4987925" y="3976688"/>
            <a:ext cx="2809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57" name="Text Box 217"/>
          <p:cNvSpPr txBox="1">
            <a:spLocks noChangeArrowheads="1"/>
          </p:cNvSpPr>
          <p:nvPr/>
        </p:nvSpPr>
        <p:spPr bwMode="auto">
          <a:xfrm>
            <a:off x="5416550" y="3976688"/>
            <a:ext cx="3063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58" name="Text Box 218"/>
          <p:cNvSpPr txBox="1">
            <a:spLocks noChangeArrowheads="1"/>
          </p:cNvSpPr>
          <p:nvPr/>
        </p:nvSpPr>
        <p:spPr bwMode="auto">
          <a:xfrm>
            <a:off x="5138738" y="4524375"/>
            <a:ext cx="442912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59" name="Text Box 219"/>
          <p:cNvSpPr txBox="1">
            <a:spLocks noChangeArrowheads="1"/>
          </p:cNvSpPr>
          <p:nvPr/>
        </p:nvSpPr>
        <p:spPr bwMode="auto">
          <a:xfrm>
            <a:off x="4486275" y="4940300"/>
            <a:ext cx="2809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60" name="Text Box 220"/>
          <p:cNvSpPr txBox="1">
            <a:spLocks noChangeArrowheads="1"/>
          </p:cNvSpPr>
          <p:nvPr/>
        </p:nvSpPr>
        <p:spPr bwMode="auto">
          <a:xfrm>
            <a:off x="4722813" y="4940300"/>
            <a:ext cx="306387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61" name="Text Box 221"/>
          <p:cNvSpPr txBox="1">
            <a:spLocks noChangeArrowheads="1"/>
          </p:cNvSpPr>
          <p:nvPr/>
        </p:nvSpPr>
        <p:spPr bwMode="auto">
          <a:xfrm>
            <a:off x="4635500" y="5407025"/>
            <a:ext cx="442913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62" name="Arc 222"/>
          <p:cNvSpPr>
            <a:spLocks/>
          </p:cNvSpPr>
          <p:nvPr/>
        </p:nvSpPr>
        <p:spPr bwMode="auto">
          <a:xfrm flipH="1">
            <a:off x="4811713" y="4494213"/>
            <a:ext cx="581025" cy="755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63" name="Arc 223"/>
          <p:cNvSpPr>
            <a:spLocks/>
          </p:cNvSpPr>
          <p:nvPr/>
        </p:nvSpPr>
        <p:spPr bwMode="auto">
          <a:xfrm>
            <a:off x="4899025" y="5200650"/>
            <a:ext cx="520700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64" name="Text Box 224"/>
          <p:cNvSpPr txBox="1">
            <a:spLocks noChangeArrowheads="1"/>
          </p:cNvSpPr>
          <p:nvPr/>
        </p:nvSpPr>
        <p:spPr bwMode="auto">
          <a:xfrm>
            <a:off x="4997450" y="4773613"/>
            <a:ext cx="2809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65" name="Text Box 225"/>
          <p:cNvSpPr txBox="1">
            <a:spLocks noChangeArrowheads="1"/>
          </p:cNvSpPr>
          <p:nvPr/>
        </p:nvSpPr>
        <p:spPr bwMode="auto">
          <a:xfrm>
            <a:off x="5426075" y="4773613"/>
            <a:ext cx="3063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66" name="Text Box 226"/>
          <p:cNvSpPr txBox="1">
            <a:spLocks noChangeArrowheads="1"/>
          </p:cNvSpPr>
          <p:nvPr/>
        </p:nvSpPr>
        <p:spPr bwMode="auto">
          <a:xfrm>
            <a:off x="5253038" y="5407025"/>
            <a:ext cx="442912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67" name="Arc 227"/>
          <p:cNvSpPr>
            <a:spLocks/>
          </p:cNvSpPr>
          <p:nvPr/>
        </p:nvSpPr>
        <p:spPr bwMode="auto">
          <a:xfrm flipH="1" flipV="1">
            <a:off x="1695450" y="4102100"/>
            <a:ext cx="3511550" cy="1222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68" name="Arc 228"/>
          <p:cNvSpPr>
            <a:spLocks/>
          </p:cNvSpPr>
          <p:nvPr/>
        </p:nvSpPr>
        <p:spPr bwMode="auto">
          <a:xfrm rot="21570941" flipH="1" flipV="1">
            <a:off x="4714875" y="1077913"/>
            <a:ext cx="3548063" cy="1014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269" name="Text Box 229"/>
          <p:cNvSpPr txBox="1">
            <a:spLocks noChangeArrowheads="1"/>
          </p:cNvSpPr>
          <p:nvPr/>
        </p:nvSpPr>
        <p:spPr bwMode="auto">
          <a:xfrm>
            <a:off x="4187825" y="965200"/>
            <a:ext cx="2809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70" name="Text Box 230"/>
          <p:cNvSpPr txBox="1">
            <a:spLocks noChangeArrowheads="1"/>
          </p:cNvSpPr>
          <p:nvPr/>
        </p:nvSpPr>
        <p:spPr bwMode="auto">
          <a:xfrm>
            <a:off x="5426075" y="965200"/>
            <a:ext cx="3063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71" name="Text Box 231"/>
          <p:cNvSpPr txBox="1">
            <a:spLocks noChangeArrowheads="1"/>
          </p:cNvSpPr>
          <p:nvPr/>
        </p:nvSpPr>
        <p:spPr bwMode="auto">
          <a:xfrm>
            <a:off x="5119688" y="3062288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72" name="Arc 232"/>
          <p:cNvSpPr>
            <a:spLocks/>
          </p:cNvSpPr>
          <p:nvPr/>
        </p:nvSpPr>
        <p:spPr bwMode="auto">
          <a:xfrm rot="19869545" flipH="1" flipV="1">
            <a:off x="3773488" y="1150938"/>
            <a:ext cx="1239837" cy="266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73" name="Text Box 233"/>
          <p:cNvSpPr txBox="1">
            <a:spLocks noChangeArrowheads="1"/>
          </p:cNvSpPr>
          <p:nvPr/>
        </p:nvSpPr>
        <p:spPr bwMode="auto">
          <a:xfrm>
            <a:off x="1581150" y="1608138"/>
            <a:ext cx="2809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74" name="Text Box 234"/>
          <p:cNvSpPr txBox="1">
            <a:spLocks noChangeArrowheads="1"/>
          </p:cNvSpPr>
          <p:nvPr/>
        </p:nvSpPr>
        <p:spPr bwMode="auto">
          <a:xfrm>
            <a:off x="1868488" y="1608138"/>
            <a:ext cx="306387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75" name="Text Box 235"/>
          <p:cNvSpPr txBox="1">
            <a:spLocks noChangeArrowheads="1"/>
          </p:cNvSpPr>
          <p:nvPr/>
        </p:nvSpPr>
        <p:spPr bwMode="auto">
          <a:xfrm>
            <a:off x="1652588" y="1963738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76" name="Arc 236"/>
          <p:cNvSpPr>
            <a:spLocks/>
          </p:cNvSpPr>
          <p:nvPr/>
        </p:nvSpPr>
        <p:spPr bwMode="auto">
          <a:xfrm flipH="1">
            <a:off x="1730375" y="1941513"/>
            <a:ext cx="193675" cy="17033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77" name="Text Box 237"/>
          <p:cNvSpPr txBox="1">
            <a:spLocks noChangeArrowheads="1"/>
          </p:cNvSpPr>
          <p:nvPr/>
        </p:nvSpPr>
        <p:spPr bwMode="auto">
          <a:xfrm>
            <a:off x="1838325" y="2287588"/>
            <a:ext cx="2809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78" name="Text Box 238"/>
          <p:cNvSpPr txBox="1">
            <a:spLocks noChangeArrowheads="1"/>
          </p:cNvSpPr>
          <p:nvPr/>
        </p:nvSpPr>
        <p:spPr bwMode="auto">
          <a:xfrm>
            <a:off x="2530475" y="2287588"/>
            <a:ext cx="3063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79" name="Text Box 239"/>
          <p:cNvSpPr txBox="1">
            <a:spLocks noChangeArrowheads="1"/>
          </p:cNvSpPr>
          <p:nvPr/>
        </p:nvSpPr>
        <p:spPr bwMode="auto">
          <a:xfrm>
            <a:off x="2109788" y="2405063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80" name="Arc 240"/>
          <p:cNvSpPr>
            <a:spLocks/>
          </p:cNvSpPr>
          <p:nvPr/>
        </p:nvSpPr>
        <p:spPr bwMode="auto">
          <a:xfrm rot="20275269">
            <a:off x="2408238" y="1741488"/>
            <a:ext cx="4260850" cy="723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81" name="Arc 241"/>
          <p:cNvSpPr>
            <a:spLocks/>
          </p:cNvSpPr>
          <p:nvPr/>
        </p:nvSpPr>
        <p:spPr bwMode="auto">
          <a:xfrm rot="16521876" flipH="1" flipV="1">
            <a:off x="4162425" y="1276351"/>
            <a:ext cx="3709987" cy="32750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82" name="Text Box 242"/>
          <p:cNvSpPr txBox="1">
            <a:spLocks noChangeArrowheads="1"/>
          </p:cNvSpPr>
          <p:nvPr/>
        </p:nvSpPr>
        <p:spPr bwMode="auto">
          <a:xfrm>
            <a:off x="3290888" y="3943350"/>
            <a:ext cx="280987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83" name="Text Box 243"/>
          <p:cNvSpPr txBox="1">
            <a:spLocks noChangeArrowheads="1"/>
          </p:cNvSpPr>
          <p:nvPr/>
        </p:nvSpPr>
        <p:spPr bwMode="auto">
          <a:xfrm>
            <a:off x="4078288" y="3943350"/>
            <a:ext cx="306387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84" name="Text Box 244"/>
          <p:cNvSpPr txBox="1">
            <a:spLocks noChangeArrowheads="1"/>
          </p:cNvSpPr>
          <p:nvPr/>
        </p:nvSpPr>
        <p:spPr bwMode="auto">
          <a:xfrm>
            <a:off x="3624263" y="5391150"/>
            <a:ext cx="442912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85" name="Arc 245"/>
          <p:cNvSpPr>
            <a:spLocks/>
          </p:cNvSpPr>
          <p:nvPr/>
        </p:nvSpPr>
        <p:spPr bwMode="auto">
          <a:xfrm rot="1049728" flipH="1" flipV="1">
            <a:off x="3948113" y="1117600"/>
            <a:ext cx="617537" cy="3792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86" name="Text Box 246"/>
          <p:cNvSpPr txBox="1">
            <a:spLocks noChangeArrowheads="1"/>
          </p:cNvSpPr>
          <p:nvPr/>
        </p:nvSpPr>
        <p:spPr bwMode="auto">
          <a:xfrm>
            <a:off x="2187575" y="974725"/>
            <a:ext cx="2809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87" name="Text Box 247"/>
          <p:cNvSpPr txBox="1">
            <a:spLocks noChangeArrowheads="1"/>
          </p:cNvSpPr>
          <p:nvPr/>
        </p:nvSpPr>
        <p:spPr bwMode="auto">
          <a:xfrm>
            <a:off x="2679700" y="974725"/>
            <a:ext cx="306388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88" name="Text Box 248"/>
          <p:cNvSpPr txBox="1">
            <a:spLocks noChangeArrowheads="1"/>
          </p:cNvSpPr>
          <p:nvPr/>
        </p:nvSpPr>
        <p:spPr bwMode="auto">
          <a:xfrm>
            <a:off x="2365375" y="1258888"/>
            <a:ext cx="442913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89" name="Arc 249"/>
          <p:cNvSpPr>
            <a:spLocks/>
          </p:cNvSpPr>
          <p:nvPr/>
        </p:nvSpPr>
        <p:spPr bwMode="auto">
          <a:xfrm rot="-281738">
            <a:off x="2646363" y="1050925"/>
            <a:ext cx="1892300" cy="1666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90" name="Arc 250"/>
          <p:cNvSpPr>
            <a:spLocks/>
          </p:cNvSpPr>
          <p:nvPr/>
        </p:nvSpPr>
        <p:spPr bwMode="auto">
          <a:xfrm rot="21086788" flipH="1" flipV="1">
            <a:off x="2020888" y="1158875"/>
            <a:ext cx="3063875" cy="1746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91" name="Arc 251"/>
          <p:cNvSpPr>
            <a:spLocks/>
          </p:cNvSpPr>
          <p:nvPr/>
        </p:nvSpPr>
        <p:spPr bwMode="auto">
          <a:xfrm flipH="1" flipV="1">
            <a:off x="1377950" y="1533525"/>
            <a:ext cx="2105025" cy="1597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92" name="Text Box 252"/>
          <p:cNvSpPr txBox="1">
            <a:spLocks noChangeArrowheads="1"/>
          </p:cNvSpPr>
          <p:nvPr/>
        </p:nvSpPr>
        <p:spPr bwMode="auto">
          <a:xfrm>
            <a:off x="436563" y="1274763"/>
            <a:ext cx="280987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93" name="Text Box 253"/>
          <p:cNvSpPr txBox="1">
            <a:spLocks noChangeArrowheads="1"/>
          </p:cNvSpPr>
          <p:nvPr/>
        </p:nvSpPr>
        <p:spPr bwMode="auto">
          <a:xfrm>
            <a:off x="1252538" y="1274763"/>
            <a:ext cx="306387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94" name="Text Box 254"/>
          <p:cNvSpPr txBox="1">
            <a:spLocks noChangeArrowheads="1"/>
          </p:cNvSpPr>
          <p:nvPr/>
        </p:nvSpPr>
        <p:spPr bwMode="auto">
          <a:xfrm>
            <a:off x="630238" y="1963738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95" name="Arc 255"/>
          <p:cNvSpPr>
            <a:spLocks/>
          </p:cNvSpPr>
          <p:nvPr/>
        </p:nvSpPr>
        <p:spPr bwMode="auto">
          <a:xfrm>
            <a:off x="973138" y="1582738"/>
            <a:ext cx="361950" cy="333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96" name="Arc 256"/>
          <p:cNvSpPr>
            <a:spLocks/>
          </p:cNvSpPr>
          <p:nvPr/>
        </p:nvSpPr>
        <p:spPr bwMode="auto">
          <a:xfrm>
            <a:off x="1360488" y="2049463"/>
            <a:ext cx="290512" cy="3451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9678"/>
              <a:gd name="T2" fmla="*/ 11821 w 21600"/>
              <a:gd name="T3" fmla="*/ 39678 h 39678"/>
              <a:gd name="T4" fmla="*/ 0 w 21600"/>
              <a:gd name="T5" fmla="*/ 21600 h 3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67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890"/>
                  <a:pt x="17922" y="35688"/>
                  <a:pt x="11821" y="39678"/>
                </a:cubicBezTo>
              </a:path>
              <a:path w="21600" h="3967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890"/>
                  <a:pt x="17922" y="35688"/>
                  <a:pt x="11821" y="3967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97" name="Arc 257"/>
          <p:cNvSpPr>
            <a:spLocks/>
          </p:cNvSpPr>
          <p:nvPr/>
        </p:nvSpPr>
        <p:spPr bwMode="auto">
          <a:xfrm>
            <a:off x="3719513" y="2913063"/>
            <a:ext cx="1355725" cy="31099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298" name="Text Box 258"/>
          <p:cNvSpPr txBox="1">
            <a:spLocks noChangeArrowheads="1"/>
          </p:cNvSpPr>
          <p:nvPr/>
        </p:nvSpPr>
        <p:spPr bwMode="auto">
          <a:xfrm>
            <a:off x="4238625" y="5773738"/>
            <a:ext cx="2809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299" name="Text Box 259"/>
          <p:cNvSpPr txBox="1">
            <a:spLocks noChangeArrowheads="1"/>
          </p:cNvSpPr>
          <p:nvPr/>
        </p:nvSpPr>
        <p:spPr bwMode="auto">
          <a:xfrm>
            <a:off x="5426075" y="5773738"/>
            <a:ext cx="3063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00" name="Text Box 260"/>
          <p:cNvSpPr txBox="1">
            <a:spLocks noChangeArrowheads="1"/>
          </p:cNvSpPr>
          <p:nvPr/>
        </p:nvSpPr>
        <p:spPr bwMode="auto">
          <a:xfrm>
            <a:off x="4768850" y="6378575"/>
            <a:ext cx="442913" cy="287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01" name="Arc 261"/>
          <p:cNvSpPr>
            <a:spLocks/>
          </p:cNvSpPr>
          <p:nvPr/>
        </p:nvSpPr>
        <p:spPr bwMode="auto">
          <a:xfrm flipH="1" flipV="1">
            <a:off x="4292600" y="1492250"/>
            <a:ext cx="360363" cy="45894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02" name="Text Box 262"/>
          <p:cNvSpPr txBox="1">
            <a:spLocks noChangeArrowheads="1"/>
          </p:cNvSpPr>
          <p:nvPr/>
        </p:nvSpPr>
        <p:spPr bwMode="auto">
          <a:xfrm>
            <a:off x="5191125" y="3494088"/>
            <a:ext cx="2809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03" name="Text Box 263"/>
          <p:cNvSpPr txBox="1">
            <a:spLocks noChangeArrowheads="1"/>
          </p:cNvSpPr>
          <p:nvPr/>
        </p:nvSpPr>
        <p:spPr bwMode="auto">
          <a:xfrm>
            <a:off x="5461000" y="3494088"/>
            <a:ext cx="3063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04" name="Text Box 264"/>
          <p:cNvSpPr txBox="1">
            <a:spLocks noChangeArrowheads="1"/>
          </p:cNvSpPr>
          <p:nvPr/>
        </p:nvSpPr>
        <p:spPr bwMode="auto">
          <a:xfrm>
            <a:off x="5287963" y="3627438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05" name="Arc 265"/>
          <p:cNvSpPr>
            <a:spLocks/>
          </p:cNvSpPr>
          <p:nvPr/>
        </p:nvSpPr>
        <p:spPr bwMode="auto">
          <a:xfrm flipH="1">
            <a:off x="1563688" y="3644900"/>
            <a:ext cx="3898900" cy="741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06" name="Arc 266"/>
          <p:cNvSpPr>
            <a:spLocks/>
          </p:cNvSpPr>
          <p:nvPr/>
        </p:nvSpPr>
        <p:spPr bwMode="auto">
          <a:xfrm flipH="1">
            <a:off x="1273175" y="1233488"/>
            <a:ext cx="782638" cy="3554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8532"/>
              <a:gd name="T2" fmla="*/ 13411 w 21600"/>
              <a:gd name="T3" fmla="*/ 38532 h 38532"/>
              <a:gd name="T4" fmla="*/ 0 w 21600"/>
              <a:gd name="T5" fmla="*/ 21600 h 38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53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198"/>
                  <a:pt x="18583" y="34435"/>
                  <a:pt x="13411" y="38532"/>
                </a:cubicBezTo>
              </a:path>
              <a:path w="21600" h="3853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198"/>
                  <a:pt x="18583" y="34435"/>
                  <a:pt x="13411" y="3853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307" name="Text Box 267"/>
          <p:cNvSpPr txBox="1">
            <a:spLocks noChangeArrowheads="1"/>
          </p:cNvSpPr>
          <p:nvPr/>
        </p:nvSpPr>
        <p:spPr bwMode="auto">
          <a:xfrm>
            <a:off x="1935163" y="5132388"/>
            <a:ext cx="280987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08" name="Text Box 268"/>
          <p:cNvSpPr txBox="1">
            <a:spLocks noChangeArrowheads="1"/>
          </p:cNvSpPr>
          <p:nvPr/>
        </p:nvSpPr>
        <p:spPr bwMode="auto">
          <a:xfrm>
            <a:off x="2600325" y="5141913"/>
            <a:ext cx="3063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09" name="Text Box 269"/>
          <p:cNvSpPr txBox="1">
            <a:spLocks noChangeArrowheads="1"/>
          </p:cNvSpPr>
          <p:nvPr/>
        </p:nvSpPr>
        <p:spPr bwMode="auto">
          <a:xfrm>
            <a:off x="2189163" y="5297488"/>
            <a:ext cx="442912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10" name="Arc 270"/>
          <p:cNvSpPr>
            <a:spLocks/>
          </p:cNvSpPr>
          <p:nvPr/>
        </p:nvSpPr>
        <p:spPr bwMode="auto">
          <a:xfrm rot="18937245" flipV="1">
            <a:off x="1817688" y="3963988"/>
            <a:ext cx="474662" cy="1473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719"/>
              <a:gd name="T2" fmla="*/ 18518 w 21600"/>
              <a:gd name="T3" fmla="*/ 32719 h 32719"/>
              <a:gd name="T4" fmla="*/ 0 w 21600"/>
              <a:gd name="T5" fmla="*/ 21600 h 3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7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17"/>
                  <a:pt x="20534" y="29360"/>
                  <a:pt x="18518" y="32719"/>
                </a:cubicBezTo>
              </a:path>
              <a:path w="21600" h="327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17"/>
                  <a:pt x="20534" y="29360"/>
                  <a:pt x="18518" y="3271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11" name="Text Box 271"/>
          <p:cNvSpPr txBox="1">
            <a:spLocks noChangeArrowheads="1"/>
          </p:cNvSpPr>
          <p:nvPr/>
        </p:nvSpPr>
        <p:spPr bwMode="auto">
          <a:xfrm>
            <a:off x="2187575" y="1697038"/>
            <a:ext cx="280988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12" name="Text Box 272"/>
          <p:cNvSpPr txBox="1">
            <a:spLocks noChangeArrowheads="1"/>
          </p:cNvSpPr>
          <p:nvPr/>
        </p:nvSpPr>
        <p:spPr bwMode="auto">
          <a:xfrm>
            <a:off x="2671763" y="1697038"/>
            <a:ext cx="306387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13" name="Text Box 273"/>
          <p:cNvSpPr txBox="1">
            <a:spLocks noChangeArrowheads="1"/>
          </p:cNvSpPr>
          <p:nvPr/>
        </p:nvSpPr>
        <p:spPr bwMode="auto">
          <a:xfrm>
            <a:off x="2355850" y="1912938"/>
            <a:ext cx="442913" cy="2873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Qty</a:t>
            </a: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3314" name="Arc 274"/>
          <p:cNvSpPr>
            <a:spLocks/>
          </p:cNvSpPr>
          <p:nvPr/>
        </p:nvSpPr>
        <p:spPr bwMode="auto">
          <a:xfrm flipH="1">
            <a:off x="2047875" y="1317625"/>
            <a:ext cx="1619250" cy="19446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15" name="Arc 275"/>
          <p:cNvSpPr>
            <a:spLocks/>
          </p:cNvSpPr>
          <p:nvPr/>
        </p:nvSpPr>
        <p:spPr bwMode="auto">
          <a:xfrm flipH="1">
            <a:off x="2532063" y="1592263"/>
            <a:ext cx="1020762" cy="162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16" name="Arc 276"/>
          <p:cNvSpPr>
            <a:spLocks/>
          </p:cNvSpPr>
          <p:nvPr/>
        </p:nvSpPr>
        <p:spPr bwMode="auto">
          <a:xfrm rot="2756274">
            <a:off x="1786732" y="1956593"/>
            <a:ext cx="749300" cy="18589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1248"/>
              <a:gd name="T2" fmla="*/ 19326 w 21600"/>
              <a:gd name="T3" fmla="*/ 31248 h 31248"/>
              <a:gd name="T4" fmla="*/ 0 w 21600"/>
              <a:gd name="T5" fmla="*/ 21600 h 3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4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48"/>
                  <a:pt x="20821" y="28251"/>
                  <a:pt x="19325" y="31247"/>
                </a:cubicBezTo>
              </a:path>
              <a:path w="21600" h="3124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48"/>
                  <a:pt x="20821" y="28251"/>
                  <a:pt x="19325" y="3124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17" name="Arc 277"/>
          <p:cNvSpPr>
            <a:spLocks/>
          </p:cNvSpPr>
          <p:nvPr/>
        </p:nvSpPr>
        <p:spPr bwMode="auto">
          <a:xfrm flipV="1">
            <a:off x="1685925" y="3851275"/>
            <a:ext cx="123825" cy="18557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069"/>
              <a:gd name="T2" fmla="*/ 6898 w 21600"/>
              <a:gd name="T3" fmla="*/ 42069 h 42069"/>
              <a:gd name="T4" fmla="*/ 0 w 21600"/>
              <a:gd name="T5" fmla="*/ 21600 h 4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06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871"/>
                  <a:pt x="15683" y="39108"/>
                  <a:pt x="6897" y="42068"/>
                </a:cubicBezTo>
              </a:path>
              <a:path w="21600" h="4206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871"/>
                  <a:pt x="15683" y="39108"/>
                  <a:pt x="6897" y="4206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318" name="Arc 278"/>
          <p:cNvSpPr>
            <a:spLocks/>
          </p:cNvSpPr>
          <p:nvPr/>
        </p:nvSpPr>
        <p:spPr bwMode="auto">
          <a:xfrm>
            <a:off x="1668463" y="4967288"/>
            <a:ext cx="50165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19" name="Arc 279"/>
          <p:cNvSpPr>
            <a:spLocks/>
          </p:cNvSpPr>
          <p:nvPr/>
        </p:nvSpPr>
        <p:spPr bwMode="auto">
          <a:xfrm flipH="1" flipV="1">
            <a:off x="868363" y="5657850"/>
            <a:ext cx="544512" cy="3571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20" name="Arc 280"/>
          <p:cNvSpPr>
            <a:spLocks/>
          </p:cNvSpPr>
          <p:nvPr/>
        </p:nvSpPr>
        <p:spPr bwMode="auto">
          <a:xfrm rot="17986364">
            <a:off x="944563" y="4900613"/>
            <a:ext cx="1139825" cy="625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21" name="Arc 281"/>
          <p:cNvSpPr>
            <a:spLocks/>
          </p:cNvSpPr>
          <p:nvPr/>
        </p:nvSpPr>
        <p:spPr bwMode="auto">
          <a:xfrm flipV="1">
            <a:off x="2549525" y="4443413"/>
            <a:ext cx="68263" cy="390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23322" name="Arc 282"/>
          <p:cNvSpPr>
            <a:spLocks/>
          </p:cNvSpPr>
          <p:nvPr/>
        </p:nvSpPr>
        <p:spPr bwMode="auto">
          <a:xfrm rot="20641976">
            <a:off x="2593975" y="3770313"/>
            <a:ext cx="4760913" cy="531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23" name="Arc 283"/>
          <p:cNvSpPr>
            <a:spLocks/>
          </p:cNvSpPr>
          <p:nvPr/>
        </p:nvSpPr>
        <p:spPr bwMode="auto">
          <a:xfrm>
            <a:off x="7399338" y="3786188"/>
            <a:ext cx="168275" cy="1920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3324" name="Arc 284"/>
          <p:cNvSpPr>
            <a:spLocks/>
          </p:cNvSpPr>
          <p:nvPr/>
        </p:nvSpPr>
        <p:spPr bwMode="auto">
          <a:xfrm rot="669759">
            <a:off x="7496175" y="6165850"/>
            <a:ext cx="69850" cy="539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2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2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62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62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6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6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62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62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62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62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62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62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162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62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62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162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162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3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62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162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162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2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162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2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162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8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9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9500"/>
                            </p:stCondLst>
                            <p:childTnLst>
                              <p:par>
                                <p:cTn id="2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62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0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1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162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2000"/>
                            </p:stCondLst>
                            <p:childTnLst>
                              <p:par>
                                <p:cTn id="3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62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2500"/>
                            </p:stCondLst>
                            <p:childTnLst>
                              <p:par>
                                <p:cTn id="3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162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6" dur="500"/>
                                        <p:tgtEl>
                                          <p:spTgt spid="162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3500"/>
                            </p:stCondLst>
                            <p:childTnLst>
                              <p:par>
                                <p:cTn id="3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62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44000"/>
                            </p:stCondLst>
                            <p:childTnLst>
                              <p:par>
                                <p:cTn id="3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62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3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162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3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162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3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500"/>
                                        <p:tgtEl>
                                          <p:spTgt spid="162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3043" grpId="0" animBg="1"/>
      <p:bldP spid="1623226" grpId="0" animBg="1" autoUpdateAnimBg="0"/>
      <p:bldP spid="1623227" grpId="0" animBg="1" autoUpdateAnimBg="0"/>
      <p:bldP spid="1623228" grpId="0" animBg="1" autoUpdateAnimBg="0"/>
      <p:bldP spid="1623229" grpId="0" animBg="1" autoUpdateAnimBg="0"/>
      <p:bldP spid="1623230" grpId="0" animBg="1" autoUpdateAnimBg="0"/>
      <p:bldP spid="1623231" grpId="0" animBg="1" autoUpdateAnimBg="0"/>
      <p:bldP spid="1623232" grpId="0" animBg="1" autoUpdateAnimBg="0"/>
      <p:bldP spid="1623233" grpId="0" animBg="1" autoUpdateAnimBg="0"/>
      <p:bldP spid="1623234" grpId="0" animBg="1" autoUpdateAnimBg="0"/>
      <p:bldP spid="1623235" grpId="0" animBg="1" autoUpdateAnimBg="0"/>
      <p:bldP spid="1623236" grpId="0" animBg="1"/>
      <p:bldP spid="1623237" grpId="0" animBg="1"/>
      <p:bldP spid="1623238" grpId="0" animBg="1" autoUpdateAnimBg="0"/>
      <p:bldP spid="1623239" grpId="0" animBg="1" autoUpdateAnimBg="0"/>
      <p:bldP spid="1623240" grpId="0" animBg="1" autoUpdateAnimBg="0"/>
      <p:bldP spid="1623241" grpId="0" animBg="1"/>
      <p:bldP spid="1623242" grpId="0" animBg="1" autoUpdateAnimBg="0"/>
      <p:bldP spid="1623243" grpId="0" animBg="1" autoUpdateAnimBg="0"/>
      <p:bldP spid="1623244" grpId="0" animBg="1" autoUpdateAnimBg="0"/>
      <p:bldP spid="1623245" grpId="0" animBg="1"/>
      <p:bldP spid="1623246" grpId="0" animBg="1"/>
      <p:bldP spid="1623247" grpId="0" animBg="1"/>
      <p:bldP spid="1623248" grpId="0" animBg="1" autoUpdateAnimBg="0"/>
      <p:bldP spid="1623249" grpId="0" animBg="1" autoUpdateAnimBg="0"/>
      <p:bldP spid="1623250" grpId="0" animBg="1" autoUpdateAnimBg="0"/>
      <p:bldP spid="1623251" grpId="0" animBg="1"/>
      <p:bldP spid="1623252" grpId="0" animBg="1" autoUpdateAnimBg="0"/>
      <p:bldP spid="1623253" grpId="0" animBg="1" autoUpdateAnimBg="0"/>
      <p:bldP spid="1623254" grpId="0" animBg="1" autoUpdateAnimBg="0"/>
      <p:bldP spid="1623255" grpId="0" animBg="1"/>
      <p:bldP spid="1623256" grpId="0" animBg="1" autoUpdateAnimBg="0"/>
      <p:bldP spid="1623257" grpId="0" animBg="1" autoUpdateAnimBg="0"/>
      <p:bldP spid="1623258" grpId="0" animBg="1" autoUpdateAnimBg="0"/>
      <p:bldP spid="1623259" grpId="0" animBg="1" autoUpdateAnimBg="0"/>
      <p:bldP spid="1623260" grpId="0" animBg="1" autoUpdateAnimBg="0"/>
      <p:bldP spid="1623261" grpId="0" animBg="1" autoUpdateAnimBg="0"/>
      <p:bldP spid="1623262" grpId="0" animBg="1"/>
      <p:bldP spid="1623263" grpId="0" animBg="1"/>
      <p:bldP spid="1623264" grpId="0" animBg="1" autoUpdateAnimBg="0"/>
      <p:bldP spid="1623265" grpId="0" animBg="1" autoUpdateAnimBg="0"/>
      <p:bldP spid="1623266" grpId="0" animBg="1" autoUpdateAnimBg="0"/>
      <p:bldP spid="1623267" grpId="0" animBg="1"/>
      <p:bldP spid="1623268" grpId="0" animBg="1"/>
      <p:bldP spid="1623269" grpId="0" animBg="1" autoUpdateAnimBg="0"/>
      <p:bldP spid="1623270" grpId="0" animBg="1" autoUpdateAnimBg="0"/>
      <p:bldP spid="1623271" grpId="0" animBg="1" autoUpdateAnimBg="0"/>
      <p:bldP spid="1623272" grpId="0" animBg="1"/>
      <p:bldP spid="1623273" grpId="0" animBg="1" autoUpdateAnimBg="0"/>
      <p:bldP spid="1623274" grpId="0" animBg="1" autoUpdateAnimBg="0"/>
      <p:bldP spid="1623275" grpId="0" animBg="1" autoUpdateAnimBg="0"/>
      <p:bldP spid="1623276" grpId="0" animBg="1"/>
      <p:bldP spid="1623277" grpId="0" animBg="1" autoUpdateAnimBg="0"/>
      <p:bldP spid="1623278" grpId="0" animBg="1" autoUpdateAnimBg="0"/>
      <p:bldP spid="1623279" grpId="0" animBg="1" autoUpdateAnimBg="0"/>
      <p:bldP spid="1623280" grpId="0" animBg="1"/>
      <p:bldP spid="1623281" grpId="0" animBg="1"/>
      <p:bldP spid="1623282" grpId="0" animBg="1" autoUpdateAnimBg="0"/>
      <p:bldP spid="1623283" grpId="0" animBg="1" autoUpdateAnimBg="0"/>
      <p:bldP spid="1623284" grpId="0" animBg="1" autoUpdateAnimBg="0"/>
      <p:bldP spid="1623285" grpId="0" animBg="1"/>
      <p:bldP spid="1623286" grpId="0" animBg="1" autoUpdateAnimBg="0"/>
      <p:bldP spid="1623287" grpId="0" animBg="1" autoUpdateAnimBg="0"/>
      <p:bldP spid="1623288" grpId="0" animBg="1" autoUpdateAnimBg="0"/>
      <p:bldP spid="1623289" grpId="0" animBg="1"/>
      <p:bldP spid="1623290" grpId="0" animBg="1"/>
      <p:bldP spid="1623291" grpId="0" animBg="1"/>
      <p:bldP spid="1623292" grpId="0" animBg="1" autoUpdateAnimBg="0"/>
      <p:bldP spid="1623293" grpId="0" animBg="1" autoUpdateAnimBg="0"/>
      <p:bldP spid="1623294" grpId="0" animBg="1" autoUpdateAnimBg="0"/>
      <p:bldP spid="1623295" grpId="0" animBg="1"/>
      <p:bldP spid="1623296" grpId="0" animBg="1"/>
      <p:bldP spid="1623297" grpId="0" animBg="1"/>
      <p:bldP spid="1623298" grpId="0" animBg="1" autoUpdateAnimBg="0"/>
      <p:bldP spid="1623299" grpId="0" animBg="1" autoUpdateAnimBg="0"/>
      <p:bldP spid="1623300" grpId="0" animBg="1" autoUpdateAnimBg="0"/>
      <p:bldP spid="1623301" grpId="0" animBg="1"/>
      <p:bldP spid="1623302" grpId="0" animBg="1" autoUpdateAnimBg="0"/>
      <p:bldP spid="1623303" grpId="0" animBg="1" autoUpdateAnimBg="0"/>
      <p:bldP spid="1623304" grpId="0" animBg="1" autoUpdateAnimBg="0"/>
      <p:bldP spid="1623305" grpId="0" animBg="1"/>
      <p:bldP spid="1623306" grpId="0" animBg="1"/>
      <p:bldP spid="1623307" grpId="0" animBg="1" autoUpdateAnimBg="0"/>
      <p:bldP spid="1623308" grpId="0" animBg="1" autoUpdateAnimBg="0"/>
      <p:bldP spid="1623309" grpId="0" animBg="1" autoUpdateAnimBg="0"/>
      <p:bldP spid="1623310" grpId="0" animBg="1"/>
      <p:bldP spid="1623311" grpId="0" animBg="1" autoUpdateAnimBg="0"/>
      <p:bldP spid="1623312" grpId="0" animBg="1" autoUpdateAnimBg="0"/>
      <p:bldP spid="1623313" grpId="0" animBg="1" autoUpdateAnimBg="0"/>
      <p:bldP spid="1623314" grpId="0" animBg="1"/>
      <p:bldP spid="1623315" grpId="0" animBg="1"/>
      <p:bldP spid="1623316" grpId="0" animBg="1"/>
      <p:bldP spid="1623317" grpId="0" animBg="1"/>
      <p:bldP spid="1623318" grpId="0" animBg="1"/>
      <p:bldP spid="1623319" grpId="0" animBg="1"/>
      <p:bldP spid="1623320" grpId="0" animBg="1"/>
      <p:bldP spid="1623321" grpId="0" animBg="1"/>
      <p:bldP spid="1623322" grpId="0" animBg="1"/>
      <p:bldP spid="1623323" grpId="0" animBg="1"/>
      <p:bldP spid="162332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ChangeArrowheads="1"/>
          </p:cNvSpPr>
          <p:nvPr/>
        </p:nvSpPr>
        <p:spPr bwMode="auto">
          <a:xfrm>
            <a:off x="0" y="787400"/>
            <a:ext cx="2146300" cy="6070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1625091" name="Group 3"/>
          <p:cNvGrpSpPr>
            <a:grpSpLocks/>
          </p:cNvGrpSpPr>
          <p:nvPr/>
        </p:nvGrpSpPr>
        <p:grpSpPr bwMode="auto">
          <a:xfrm>
            <a:off x="-160338" y="836613"/>
            <a:ext cx="9610726" cy="6019800"/>
            <a:chOff x="-77" y="14"/>
            <a:chExt cx="5989" cy="4186"/>
          </a:xfrm>
        </p:grpSpPr>
        <p:sp>
          <p:nvSpPr>
            <p:cNvPr id="1625092" name="Rectangle 4"/>
            <p:cNvSpPr>
              <a:spLocks noChangeArrowheads="1"/>
            </p:cNvSpPr>
            <p:nvPr/>
          </p:nvSpPr>
          <p:spPr bwMode="auto">
            <a:xfrm>
              <a:off x="432" y="1896"/>
              <a:ext cx="552" cy="135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093" name="Rectangle 5"/>
            <p:cNvSpPr>
              <a:spLocks noChangeArrowheads="1"/>
            </p:cNvSpPr>
            <p:nvPr/>
          </p:nvSpPr>
          <p:spPr bwMode="auto">
            <a:xfrm>
              <a:off x="588" y="1428"/>
              <a:ext cx="1092" cy="168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094" name="Line 6"/>
            <p:cNvSpPr>
              <a:spLocks noChangeShapeType="1"/>
            </p:cNvSpPr>
            <p:nvPr/>
          </p:nvSpPr>
          <p:spPr bwMode="auto">
            <a:xfrm>
              <a:off x="4020" y="3036"/>
              <a:ext cx="16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095" name="Rectangle 7"/>
            <p:cNvSpPr>
              <a:spLocks noChangeArrowheads="1"/>
            </p:cNvSpPr>
            <p:nvPr/>
          </p:nvSpPr>
          <p:spPr bwMode="auto">
            <a:xfrm>
              <a:off x="4008" y="3552"/>
              <a:ext cx="240" cy="64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096" name="Rectangle 8"/>
            <p:cNvSpPr>
              <a:spLocks noChangeArrowheads="1"/>
            </p:cNvSpPr>
            <p:nvPr/>
          </p:nvSpPr>
          <p:spPr bwMode="auto">
            <a:xfrm>
              <a:off x="4608" y="84"/>
              <a:ext cx="1104" cy="240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097" name="Line 9"/>
            <p:cNvSpPr>
              <a:spLocks noChangeShapeType="1"/>
            </p:cNvSpPr>
            <p:nvPr/>
          </p:nvSpPr>
          <p:spPr bwMode="auto">
            <a:xfrm flipH="1">
              <a:off x="4584" y="1812"/>
              <a:ext cx="1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098" name="Line 10"/>
            <p:cNvSpPr>
              <a:spLocks noChangeShapeType="1"/>
            </p:cNvSpPr>
            <p:nvPr/>
          </p:nvSpPr>
          <p:spPr bwMode="auto">
            <a:xfrm flipV="1">
              <a:off x="4584" y="1560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099" name="Line 11"/>
            <p:cNvSpPr>
              <a:spLocks noChangeShapeType="1"/>
            </p:cNvSpPr>
            <p:nvPr/>
          </p:nvSpPr>
          <p:spPr bwMode="auto">
            <a:xfrm flipH="1">
              <a:off x="4008" y="156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00" name="Rectangle 12"/>
            <p:cNvSpPr>
              <a:spLocks noChangeArrowheads="1"/>
            </p:cNvSpPr>
            <p:nvPr/>
          </p:nvSpPr>
          <p:spPr bwMode="auto">
            <a:xfrm>
              <a:off x="5088" y="1812"/>
              <a:ext cx="624" cy="22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01" name="Rectangle 13"/>
            <p:cNvSpPr>
              <a:spLocks noChangeArrowheads="1"/>
            </p:cNvSpPr>
            <p:nvPr/>
          </p:nvSpPr>
          <p:spPr bwMode="auto">
            <a:xfrm>
              <a:off x="4008" y="1560"/>
              <a:ext cx="576" cy="6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02" name="Rectangle 14"/>
            <p:cNvSpPr>
              <a:spLocks noChangeArrowheads="1"/>
            </p:cNvSpPr>
            <p:nvPr/>
          </p:nvSpPr>
          <p:spPr bwMode="auto">
            <a:xfrm>
              <a:off x="4008" y="2316"/>
              <a:ext cx="588" cy="5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03" name="Rectangle 15"/>
            <p:cNvSpPr>
              <a:spLocks noChangeArrowheads="1"/>
            </p:cNvSpPr>
            <p:nvPr/>
          </p:nvSpPr>
          <p:spPr bwMode="auto">
            <a:xfrm>
              <a:off x="5328" y="2184"/>
              <a:ext cx="384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04" name="Line 16"/>
            <p:cNvSpPr>
              <a:spLocks noChangeShapeType="1"/>
            </p:cNvSpPr>
            <p:nvPr/>
          </p:nvSpPr>
          <p:spPr bwMode="auto">
            <a:xfrm flipH="1">
              <a:off x="4716" y="2904"/>
              <a:ext cx="4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 flipV="1">
              <a:off x="4716" y="1956"/>
              <a:ext cx="0" cy="9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4716" y="1956"/>
              <a:ext cx="2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4968" y="195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 flipV="1">
              <a:off x="5160" y="2196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09" name="Line 21"/>
            <p:cNvSpPr>
              <a:spLocks noChangeShapeType="1"/>
            </p:cNvSpPr>
            <p:nvPr/>
          </p:nvSpPr>
          <p:spPr bwMode="auto">
            <a:xfrm flipH="1">
              <a:off x="4968" y="21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10" name="Rectangle 22"/>
            <p:cNvSpPr>
              <a:spLocks noChangeArrowheads="1"/>
            </p:cNvSpPr>
            <p:nvPr/>
          </p:nvSpPr>
          <p:spPr bwMode="auto">
            <a:xfrm>
              <a:off x="4008" y="912"/>
              <a:ext cx="288" cy="64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11" name="Line 23"/>
            <p:cNvSpPr>
              <a:spLocks noChangeShapeType="1"/>
            </p:cNvSpPr>
            <p:nvPr/>
          </p:nvSpPr>
          <p:spPr bwMode="auto">
            <a:xfrm>
              <a:off x="4476" y="8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12" name="Line 24"/>
            <p:cNvSpPr>
              <a:spLocks noChangeShapeType="1"/>
            </p:cNvSpPr>
            <p:nvPr/>
          </p:nvSpPr>
          <p:spPr bwMode="auto">
            <a:xfrm flipH="1">
              <a:off x="4272" y="312"/>
              <a:ext cx="2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13" name="Line 25"/>
            <p:cNvSpPr>
              <a:spLocks noChangeShapeType="1"/>
            </p:cNvSpPr>
            <p:nvPr/>
          </p:nvSpPr>
          <p:spPr bwMode="auto">
            <a:xfrm>
              <a:off x="4272" y="3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14" name="Line 26"/>
            <p:cNvSpPr>
              <a:spLocks noChangeShapeType="1"/>
            </p:cNvSpPr>
            <p:nvPr/>
          </p:nvSpPr>
          <p:spPr bwMode="auto">
            <a:xfrm flipH="1">
              <a:off x="4008" y="408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15" name="Rectangle 27"/>
            <p:cNvSpPr>
              <a:spLocks noChangeArrowheads="1"/>
            </p:cNvSpPr>
            <p:nvPr/>
          </p:nvSpPr>
          <p:spPr bwMode="auto">
            <a:xfrm>
              <a:off x="5268" y="384"/>
              <a:ext cx="444" cy="636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16" name="Rectangle 28"/>
            <p:cNvSpPr>
              <a:spLocks noChangeArrowheads="1"/>
            </p:cNvSpPr>
            <p:nvPr/>
          </p:nvSpPr>
          <p:spPr bwMode="auto">
            <a:xfrm>
              <a:off x="5544" y="1092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17" name="Rectangle 29"/>
            <p:cNvSpPr>
              <a:spLocks noChangeArrowheads="1"/>
            </p:cNvSpPr>
            <p:nvPr/>
          </p:nvSpPr>
          <p:spPr bwMode="auto">
            <a:xfrm>
              <a:off x="5340" y="1092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18" name="Rectangle 30"/>
            <p:cNvSpPr>
              <a:spLocks noChangeArrowheads="1"/>
            </p:cNvSpPr>
            <p:nvPr/>
          </p:nvSpPr>
          <p:spPr bwMode="auto">
            <a:xfrm>
              <a:off x="5076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19" name="Rectangle 31"/>
            <p:cNvSpPr>
              <a:spLocks noChangeArrowheads="1"/>
            </p:cNvSpPr>
            <p:nvPr/>
          </p:nvSpPr>
          <p:spPr bwMode="auto">
            <a:xfrm>
              <a:off x="4872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20" name="Rectangle 32"/>
            <p:cNvSpPr>
              <a:spLocks noChangeArrowheads="1"/>
            </p:cNvSpPr>
            <p:nvPr/>
          </p:nvSpPr>
          <p:spPr bwMode="auto">
            <a:xfrm>
              <a:off x="4668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21" name="Rectangle 33"/>
            <p:cNvSpPr>
              <a:spLocks noChangeArrowheads="1"/>
            </p:cNvSpPr>
            <p:nvPr/>
          </p:nvSpPr>
          <p:spPr bwMode="auto">
            <a:xfrm>
              <a:off x="4428" y="960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22" name="Rectangle 34"/>
            <p:cNvSpPr>
              <a:spLocks noChangeArrowheads="1"/>
            </p:cNvSpPr>
            <p:nvPr/>
          </p:nvSpPr>
          <p:spPr bwMode="auto">
            <a:xfrm>
              <a:off x="4080" y="480"/>
              <a:ext cx="492" cy="336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23" name="Rectangle 35"/>
            <p:cNvSpPr>
              <a:spLocks noChangeArrowheads="1"/>
            </p:cNvSpPr>
            <p:nvPr/>
          </p:nvSpPr>
          <p:spPr bwMode="auto">
            <a:xfrm>
              <a:off x="4380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24" name="Rectangle 36"/>
            <p:cNvSpPr>
              <a:spLocks noChangeArrowheads="1"/>
            </p:cNvSpPr>
            <p:nvPr/>
          </p:nvSpPr>
          <p:spPr bwMode="auto">
            <a:xfrm>
              <a:off x="4968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25" name="Rectangle 37"/>
            <p:cNvSpPr>
              <a:spLocks noChangeArrowheads="1"/>
            </p:cNvSpPr>
            <p:nvPr/>
          </p:nvSpPr>
          <p:spPr bwMode="auto">
            <a:xfrm>
              <a:off x="5556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26" name="Rectangle 38"/>
            <p:cNvSpPr>
              <a:spLocks noChangeArrowheads="1"/>
            </p:cNvSpPr>
            <p:nvPr/>
          </p:nvSpPr>
          <p:spPr bwMode="auto">
            <a:xfrm>
              <a:off x="2004" y="84"/>
              <a:ext cx="552" cy="528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27" name="Rectangle 39"/>
            <p:cNvSpPr>
              <a:spLocks noChangeArrowheads="1"/>
            </p:cNvSpPr>
            <p:nvPr/>
          </p:nvSpPr>
          <p:spPr bwMode="auto">
            <a:xfrm>
              <a:off x="3528" y="360"/>
              <a:ext cx="144" cy="98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28" name="Rectangle 40"/>
            <p:cNvSpPr>
              <a:spLocks noChangeArrowheads="1"/>
            </p:cNvSpPr>
            <p:nvPr/>
          </p:nvSpPr>
          <p:spPr bwMode="auto">
            <a:xfrm>
              <a:off x="3264" y="360"/>
              <a:ext cx="144" cy="98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29" name="Line 41"/>
            <p:cNvSpPr>
              <a:spLocks noChangeShapeType="1"/>
            </p:cNvSpPr>
            <p:nvPr/>
          </p:nvSpPr>
          <p:spPr bwMode="auto">
            <a:xfrm>
              <a:off x="2616" y="84"/>
              <a:ext cx="0" cy="5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30" name="Line 42"/>
            <p:cNvSpPr>
              <a:spLocks noChangeShapeType="1"/>
            </p:cNvSpPr>
            <p:nvPr/>
          </p:nvSpPr>
          <p:spPr bwMode="auto">
            <a:xfrm>
              <a:off x="2616" y="624"/>
              <a:ext cx="4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31" name="Line 43"/>
            <p:cNvSpPr>
              <a:spLocks noChangeShapeType="1"/>
            </p:cNvSpPr>
            <p:nvPr/>
          </p:nvSpPr>
          <p:spPr bwMode="auto">
            <a:xfrm>
              <a:off x="3084" y="624"/>
              <a:ext cx="0" cy="1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32" name="Line 44"/>
            <p:cNvSpPr>
              <a:spLocks noChangeShapeType="1"/>
            </p:cNvSpPr>
            <p:nvPr/>
          </p:nvSpPr>
          <p:spPr bwMode="auto">
            <a:xfrm>
              <a:off x="3084" y="1788"/>
              <a:ext cx="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33" name="Rectangle 45"/>
            <p:cNvSpPr>
              <a:spLocks noChangeArrowheads="1"/>
            </p:cNvSpPr>
            <p:nvPr/>
          </p:nvSpPr>
          <p:spPr bwMode="auto">
            <a:xfrm>
              <a:off x="2004" y="684"/>
              <a:ext cx="1008" cy="1104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34" name="Rectangle 46"/>
            <p:cNvSpPr>
              <a:spLocks noChangeArrowheads="1"/>
            </p:cNvSpPr>
            <p:nvPr/>
          </p:nvSpPr>
          <p:spPr bwMode="auto">
            <a:xfrm>
              <a:off x="2244" y="1932"/>
              <a:ext cx="936" cy="252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35" name="Rectangle 47"/>
            <p:cNvSpPr>
              <a:spLocks noChangeArrowheads="1"/>
            </p:cNvSpPr>
            <p:nvPr/>
          </p:nvSpPr>
          <p:spPr bwMode="auto">
            <a:xfrm>
              <a:off x="3348" y="1920"/>
              <a:ext cx="324" cy="276"/>
            </a:xfrm>
            <a:prstGeom prst="rect">
              <a:avLst/>
            </a:prstGeom>
            <a:solidFill>
              <a:srgbClr val="8080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36" name="Rectangle 48"/>
            <p:cNvSpPr>
              <a:spLocks noChangeArrowheads="1"/>
            </p:cNvSpPr>
            <p:nvPr/>
          </p:nvSpPr>
          <p:spPr bwMode="auto">
            <a:xfrm>
              <a:off x="1872" y="3576"/>
              <a:ext cx="708" cy="624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37" name="Rectangle 49"/>
            <p:cNvSpPr>
              <a:spLocks noChangeArrowheads="1"/>
            </p:cNvSpPr>
            <p:nvPr/>
          </p:nvSpPr>
          <p:spPr bwMode="auto">
            <a:xfrm>
              <a:off x="2652" y="3564"/>
              <a:ext cx="1020" cy="62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38" name="Rectangle 50"/>
            <p:cNvSpPr>
              <a:spLocks noChangeArrowheads="1"/>
            </p:cNvSpPr>
            <p:nvPr/>
          </p:nvSpPr>
          <p:spPr bwMode="auto">
            <a:xfrm>
              <a:off x="2004" y="2244"/>
              <a:ext cx="732" cy="122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39" name="Freeform 51"/>
            <p:cNvSpPr>
              <a:spLocks/>
            </p:cNvSpPr>
            <p:nvPr/>
          </p:nvSpPr>
          <p:spPr bwMode="auto">
            <a:xfrm>
              <a:off x="2064" y="2436"/>
              <a:ext cx="576" cy="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6"/>
                </a:cxn>
                <a:cxn ang="0">
                  <a:pos x="576" y="936"/>
                </a:cxn>
                <a:cxn ang="0">
                  <a:pos x="576" y="768"/>
                </a:cxn>
                <a:cxn ang="0">
                  <a:pos x="168" y="768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576" h="936">
                  <a:moveTo>
                    <a:pt x="0" y="0"/>
                  </a:moveTo>
                  <a:lnTo>
                    <a:pt x="0" y="936"/>
                  </a:lnTo>
                  <a:lnTo>
                    <a:pt x="576" y="936"/>
                  </a:lnTo>
                  <a:lnTo>
                    <a:pt x="576" y="768"/>
                  </a:lnTo>
                  <a:lnTo>
                    <a:pt x="168" y="768"/>
                  </a:lnTo>
                  <a:lnTo>
                    <a:pt x="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5140" name="Group 52"/>
            <p:cNvGrpSpPr>
              <a:grpSpLocks/>
            </p:cNvGrpSpPr>
            <p:nvPr/>
          </p:nvGrpSpPr>
          <p:grpSpPr bwMode="auto">
            <a:xfrm>
              <a:off x="2844" y="2268"/>
              <a:ext cx="828" cy="1212"/>
              <a:chOff x="2844" y="2268"/>
              <a:chExt cx="828" cy="1212"/>
            </a:xfrm>
          </p:grpSpPr>
          <p:grpSp>
            <p:nvGrpSpPr>
              <p:cNvPr id="1625141" name="Group 53"/>
              <p:cNvGrpSpPr>
                <a:grpSpLocks/>
              </p:cNvGrpSpPr>
              <p:nvPr/>
            </p:nvGrpSpPr>
            <p:grpSpPr bwMode="auto">
              <a:xfrm>
                <a:off x="2844" y="2268"/>
                <a:ext cx="828" cy="1212"/>
                <a:chOff x="2844" y="2268"/>
                <a:chExt cx="828" cy="1212"/>
              </a:xfrm>
            </p:grpSpPr>
            <p:grpSp>
              <p:nvGrpSpPr>
                <p:cNvPr id="1625142" name="Group 54"/>
                <p:cNvGrpSpPr>
                  <a:grpSpLocks/>
                </p:cNvGrpSpPr>
                <p:nvPr/>
              </p:nvGrpSpPr>
              <p:grpSpPr bwMode="auto">
                <a:xfrm>
                  <a:off x="2844" y="2268"/>
                  <a:ext cx="828" cy="1212"/>
                  <a:chOff x="2844" y="2268"/>
                  <a:chExt cx="828" cy="1212"/>
                </a:xfrm>
              </p:grpSpPr>
              <p:sp>
                <p:nvSpPr>
                  <p:cNvPr id="162514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844" y="2268"/>
                    <a:ext cx="828" cy="1212"/>
                  </a:xfrm>
                  <a:prstGeom prst="rect">
                    <a:avLst/>
                  </a:prstGeom>
                  <a:solidFill>
                    <a:srgbClr val="33996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162514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844" y="2268"/>
                    <a:ext cx="312" cy="696"/>
                  </a:xfrm>
                  <a:prstGeom prst="rect">
                    <a:avLst/>
                  </a:prstGeom>
                  <a:solidFill>
                    <a:srgbClr val="33996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162514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156" y="2268"/>
                    <a:ext cx="516" cy="576"/>
                  </a:xfrm>
                  <a:prstGeom prst="rect">
                    <a:avLst/>
                  </a:prstGeom>
                  <a:solidFill>
                    <a:srgbClr val="33996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l-GR"/>
                  </a:p>
                </p:txBody>
              </p:sp>
            </p:grpSp>
            <p:sp>
              <p:nvSpPr>
                <p:cNvPr id="162514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156" y="3264"/>
                  <a:ext cx="16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47" name="Line 59"/>
                <p:cNvSpPr>
                  <a:spLocks noChangeShapeType="1"/>
                </p:cNvSpPr>
                <p:nvPr/>
              </p:nvSpPr>
              <p:spPr bwMode="auto">
                <a:xfrm>
                  <a:off x="3324" y="3264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48" name="Rectangle 60"/>
                <p:cNvSpPr>
                  <a:spLocks noChangeArrowheads="1"/>
                </p:cNvSpPr>
                <p:nvPr/>
              </p:nvSpPr>
              <p:spPr bwMode="auto">
                <a:xfrm>
                  <a:off x="3204" y="2310"/>
                  <a:ext cx="168" cy="13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49" name="Rectangle 61"/>
                <p:cNvSpPr>
                  <a:spLocks noChangeArrowheads="1"/>
                </p:cNvSpPr>
                <p:nvPr/>
              </p:nvSpPr>
              <p:spPr bwMode="auto">
                <a:xfrm>
                  <a:off x="3432" y="2310"/>
                  <a:ext cx="168" cy="13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50" name="Rectangle 62"/>
                <p:cNvSpPr>
                  <a:spLocks noChangeArrowheads="1"/>
                </p:cNvSpPr>
                <p:nvPr/>
              </p:nvSpPr>
              <p:spPr bwMode="auto">
                <a:xfrm>
                  <a:off x="3054" y="2304"/>
                  <a:ext cx="72" cy="8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51" name="Rectangle 63"/>
                <p:cNvSpPr>
                  <a:spLocks noChangeArrowheads="1"/>
                </p:cNvSpPr>
                <p:nvPr/>
              </p:nvSpPr>
              <p:spPr bwMode="auto">
                <a:xfrm>
                  <a:off x="3054" y="2508"/>
                  <a:ext cx="72" cy="8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52" name="Rectangle 64"/>
                <p:cNvSpPr>
                  <a:spLocks noChangeArrowheads="1"/>
                </p:cNvSpPr>
                <p:nvPr/>
              </p:nvSpPr>
              <p:spPr bwMode="auto">
                <a:xfrm>
                  <a:off x="3054" y="2712"/>
                  <a:ext cx="72" cy="8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53" name="Rectangle 65"/>
                <p:cNvSpPr>
                  <a:spLocks noChangeArrowheads="1"/>
                </p:cNvSpPr>
                <p:nvPr/>
              </p:nvSpPr>
              <p:spPr bwMode="auto">
                <a:xfrm>
                  <a:off x="3006" y="3006"/>
                  <a:ext cx="120" cy="13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54" name="Rectangle 66"/>
                <p:cNvSpPr>
                  <a:spLocks noChangeArrowheads="1"/>
                </p:cNvSpPr>
                <p:nvPr/>
              </p:nvSpPr>
              <p:spPr bwMode="auto">
                <a:xfrm>
                  <a:off x="3006" y="3192"/>
                  <a:ext cx="120" cy="13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55" name="Rectangle 67"/>
                <p:cNvSpPr>
                  <a:spLocks noChangeArrowheads="1"/>
                </p:cNvSpPr>
                <p:nvPr/>
              </p:nvSpPr>
              <p:spPr bwMode="auto">
                <a:xfrm>
                  <a:off x="3354" y="3378"/>
                  <a:ext cx="294" cy="6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5156" name="Rectangle 68"/>
                <p:cNvSpPr>
                  <a:spLocks noChangeArrowheads="1"/>
                </p:cNvSpPr>
                <p:nvPr/>
              </p:nvSpPr>
              <p:spPr bwMode="auto">
                <a:xfrm>
                  <a:off x="3576" y="2892"/>
                  <a:ext cx="66" cy="43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25157" name="Line 69"/>
              <p:cNvSpPr>
                <a:spLocks noChangeShapeType="1"/>
              </p:cNvSpPr>
              <p:nvPr/>
            </p:nvSpPr>
            <p:spPr bwMode="auto">
              <a:xfrm>
                <a:off x="3156" y="2964"/>
                <a:ext cx="0" cy="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5158" name="Rectangle 70"/>
            <p:cNvSpPr>
              <a:spLocks noChangeArrowheads="1"/>
            </p:cNvSpPr>
            <p:nvPr/>
          </p:nvSpPr>
          <p:spPr bwMode="auto">
            <a:xfrm>
              <a:off x="2796" y="1170"/>
              <a:ext cx="216" cy="6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59" name="Rectangle 71"/>
            <p:cNvSpPr>
              <a:spLocks noChangeArrowheads="1"/>
            </p:cNvSpPr>
            <p:nvPr/>
          </p:nvSpPr>
          <p:spPr bwMode="auto">
            <a:xfrm>
              <a:off x="2574" y="684"/>
              <a:ext cx="438" cy="486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0" name="Rectangle 72"/>
            <p:cNvSpPr>
              <a:spLocks noChangeArrowheads="1"/>
            </p:cNvSpPr>
            <p:nvPr/>
          </p:nvSpPr>
          <p:spPr bwMode="auto">
            <a:xfrm>
              <a:off x="2004" y="684"/>
              <a:ext cx="570" cy="396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1" name="Rectangle 73"/>
            <p:cNvSpPr>
              <a:spLocks noChangeArrowheads="1"/>
            </p:cNvSpPr>
            <p:nvPr/>
          </p:nvSpPr>
          <p:spPr bwMode="auto">
            <a:xfrm>
              <a:off x="2058" y="990"/>
              <a:ext cx="126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2" name="Rectangle 74"/>
            <p:cNvSpPr>
              <a:spLocks noChangeArrowheads="1"/>
            </p:cNvSpPr>
            <p:nvPr/>
          </p:nvSpPr>
          <p:spPr bwMode="auto">
            <a:xfrm>
              <a:off x="2382" y="990"/>
              <a:ext cx="126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3" name="Rectangle 75"/>
            <p:cNvSpPr>
              <a:spLocks noChangeArrowheads="1"/>
            </p:cNvSpPr>
            <p:nvPr/>
          </p:nvSpPr>
          <p:spPr bwMode="auto">
            <a:xfrm>
              <a:off x="2220" y="990"/>
              <a:ext cx="126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4" name="Rectangle 76"/>
            <p:cNvSpPr>
              <a:spLocks noChangeArrowheads="1"/>
            </p:cNvSpPr>
            <p:nvPr/>
          </p:nvSpPr>
          <p:spPr bwMode="auto">
            <a:xfrm>
              <a:off x="2622" y="726"/>
              <a:ext cx="78" cy="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5" name="Rectangle 77"/>
            <p:cNvSpPr>
              <a:spLocks noChangeArrowheads="1"/>
            </p:cNvSpPr>
            <p:nvPr/>
          </p:nvSpPr>
          <p:spPr bwMode="auto">
            <a:xfrm>
              <a:off x="2886" y="1032"/>
              <a:ext cx="78" cy="1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6" name="Rectangle 78"/>
            <p:cNvSpPr>
              <a:spLocks noChangeArrowheads="1"/>
            </p:cNvSpPr>
            <p:nvPr/>
          </p:nvSpPr>
          <p:spPr bwMode="auto">
            <a:xfrm>
              <a:off x="2094" y="1158"/>
              <a:ext cx="396" cy="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7" name="Rectangle 79"/>
            <p:cNvSpPr>
              <a:spLocks noChangeArrowheads="1"/>
            </p:cNvSpPr>
            <p:nvPr/>
          </p:nvSpPr>
          <p:spPr bwMode="auto">
            <a:xfrm>
              <a:off x="2634" y="1248"/>
              <a:ext cx="84" cy="4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8" name="Rectangle 80"/>
            <p:cNvSpPr>
              <a:spLocks noChangeArrowheads="1"/>
            </p:cNvSpPr>
            <p:nvPr/>
          </p:nvSpPr>
          <p:spPr bwMode="auto">
            <a:xfrm>
              <a:off x="2892" y="1290"/>
              <a:ext cx="47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69" name="Rectangle 81"/>
            <p:cNvSpPr>
              <a:spLocks noChangeArrowheads="1"/>
            </p:cNvSpPr>
            <p:nvPr/>
          </p:nvSpPr>
          <p:spPr bwMode="auto">
            <a:xfrm>
              <a:off x="2892" y="1392"/>
              <a:ext cx="47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70" name="Rectangle 82"/>
            <p:cNvSpPr>
              <a:spLocks noChangeArrowheads="1"/>
            </p:cNvSpPr>
            <p:nvPr/>
          </p:nvSpPr>
          <p:spPr bwMode="auto">
            <a:xfrm>
              <a:off x="2892" y="1506"/>
              <a:ext cx="47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71" name="Rectangle 83"/>
            <p:cNvSpPr>
              <a:spLocks noChangeArrowheads="1"/>
            </p:cNvSpPr>
            <p:nvPr/>
          </p:nvSpPr>
          <p:spPr bwMode="auto">
            <a:xfrm>
              <a:off x="2892" y="1614"/>
              <a:ext cx="47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72" name="Rectangle 84"/>
            <p:cNvSpPr>
              <a:spLocks noChangeArrowheads="1"/>
            </p:cNvSpPr>
            <p:nvPr/>
          </p:nvSpPr>
          <p:spPr bwMode="auto">
            <a:xfrm>
              <a:off x="49" y="14"/>
              <a:ext cx="743" cy="327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de-DE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25173" name="Rectangle 85"/>
            <p:cNvSpPr>
              <a:spLocks noChangeArrowheads="1"/>
            </p:cNvSpPr>
            <p:nvPr/>
          </p:nvSpPr>
          <p:spPr bwMode="auto">
            <a:xfrm>
              <a:off x="858" y="84"/>
              <a:ext cx="348" cy="396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74" name="Rectangle 86"/>
            <p:cNvSpPr>
              <a:spLocks noChangeArrowheads="1"/>
            </p:cNvSpPr>
            <p:nvPr/>
          </p:nvSpPr>
          <p:spPr bwMode="auto">
            <a:xfrm>
              <a:off x="1248" y="84"/>
              <a:ext cx="534" cy="402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75" name="Rectangle 87"/>
            <p:cNvSpPr>
              <a:spLocks noChangeArrowheads="1"/>
            </p:cNvSpPr>
            <p:nvPr/>
          </p:nvSpPr>
          <p:spPr bwMode="auto">
            <a:xfrm>
              <a:off x="48" y="318"/>
              <a:ext cx="762" cy="6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76" name="Rectangle 88"/>
            <p:cNvSpPr>
              <a:spLocks noChangeArrowheads="1"/>
            </p:cNvSpPr>
            <p:nvPr/>
          </p:nvSpPr>
          <p:spPr bwMode="auto">
            <a:xfrm>
              <a:off x="858" y="558"/>
              <a:ext cx="342" cy="438"/>
            </a:xfrm>
            <a:prstGeom prst="rect">
              <a:avLst/>
            </a:prstGeom>
            <a:solidFill>
              <a:srgbClr val="8080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77" name="Rectangle 89"/>
            <p:cNvSpPr>
              <a:spLocks noChangeArrowheads="1"/>
            </p:cNvSpPr>
            <p:nvPr/>
          </p:nvSpPr>
          <p:spPr bwMode="auto">
            <a:xfrm>
              <a:off x="1254" y="624"/>
              <a:ext cx="522" cy="33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78" name="Rectangle 90"/>
            <p:cNvSpPr>
              <a:spLocks noChangeArrowheads="1"/>
            </p:cNvSpPr>
            <p:nvPr/>
          </p:nvSpPr>
          <p:spPr bwMode="auto">
            <a:xfrm>
              <a:off x="48" y="1038"/>
              <a:ext cx="426" cy="79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79" name="Rectangle 91"/>
            <p:cNvSpPr>
              <a:spLocks noChangeArrowheads="1"/>
            </p:cNvSpPr>
            <p:nvPr/>
          </p:nvSpPr>
          <p:spPr bwMode="auto">
            <a:xfrm>
              <a:off x="78" y="1146"/>
              <a:ext cx="47" cy="56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0" name="Rectangle 92"/>
            <p:cNvSpPr>
              <a:spLocks noChangeArrowheads="1"/>
            </p:cNvSpPr>
            <p:nvPr/>
          </p:nvSpPr>
          <p:spPr bwMode="auto">
            <a:xfrm>
              <a:off x="372" y="1146"/>
              <a:ext cx="47" cy="56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1" name="Rectangle 93"/>
            <p:cNvSpPr>
              <a:spLocks noChangeArrowheads="1"/>
            </p:cNvSpPr>
            <p:nvPr/>
          </p:nvSpPr>
          <p:spPr bwMode="auto">
            <a:xfrm>
              <a:off x="1290" y="120"/>
              <a:ext cx="90" cy="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2" name="Rectangle 94"/>
            <p:cNvSpPr>
              <a:spLocks noChangeArrowheads="1"/>
            </p:cNvSpPr>
            <p:nvPr/>
          </p:nvSpPr>
          <p:spPr bwMode="auto">
            <a:xfrm>
              <a:off x="1464" y="126"/>
              <a:ext cx="90" cy="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3" name="Rectangle 95"/>
            <p:cNvSpPr>
              <a:spLocks noChangeArrowheads="1"/>
            </p:cNvSpPr>
            <p:nvPr/>
          </p:nvSpPr>
          <p:spPr bwMode="auto">
            <a:xfrm>
              <a:off x="1656" y="288"/>
              <a:ext cx="66" cy="13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84" name="Rectangle 96"/>
            <p:cNvSpPr>
              <a:spLocks noChangeArrowheads="1"/>
            </p:cNvSpPr>
            <p:nvPr/>
          </p:nvSpPr>
          <p:spPr bwMode="auto">
            <a:xfrm>
              <a:off x="1320" y="864"/>
              <a:ext cx="312" cy="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5" name="Rectangle 97"/>
            <p:cNvSpPr>
              <a:spLocks noChangeArrowheads="1"/>
            </p:cNvSpPr>
            <p:nvPr/>
          </p:nvSpPr>
          <p:spPr bwMode="auto">
            <a:xfrm>
              <a:off x="474" y="1038"/>
              <a:ext cx="168" cy="246"/>
            </a:xfrm>
            <a:prstGeom prst="rect">
              <a:avLst/>
            </a:prstGeom>
            <a:solidFill>
              <a:srgbClr val="8080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6" name="Rectangle 98"/>
            <p:cNvSpPr>
              <a:spLocks noChangeArrowheads="1"/>
            </p:cNvSpPr>
            <p:nvPr/>
          </p:nvSpPr>
          <p:spPr bwMode="auto">
            <a:xfrm>
              <a:off x="1014" y="1050"/>
              <a:ext cx="666" cy="264"/>
            </a:xfrm>
            <a:prstGeom prst="rect">
              <a:avLst/>
            </a:prstGeom>
            <a:solidFill>
              <a:srgbClr val="8080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7" name="Rectangle 99"/>
            <p:cNvSpPr>
              <a:spLocks noChangeArrowheads="1"/>
            </p:cNvSpPr>
            <p:nvPr/>
          </p:nvSpPr>
          <p:spPr bwMode="auto">
            <a:xfrm>
              <a:off x="750" y="1074"/>
              <a:ext cx="168" cy="21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8" name="Rectangle 100"/>
            <p:cNvSpPr>
              <a:spLocks noChangeArrowheads="1"/>
            </p:cNvSpPr>
            <p:nvPr/>
          </p:nvSpPr>
          <p:spPr bwMode="auto">
            <a:xfrm>
              <a:off x="48" y="1836"/>
              <a:ext cx="288" cy="141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89" name="Rectangle 101"/>
            <p:cNvSpPr>
              <a:spLocks noChangeArrowheads="1"/>
            </p:cNvSpPr>
            <p:nvPr/>
          </p:nvSpPr>
          <p:spPr bwMode="auto">
            <a:xfrm>
              <a:off x="48" y="3312"/>
              <a:ext cx="432" cy="49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90" name="Rectangle 102"/>
            <p:cNvSpPr>
              <a:spLocks noChangeArrowheads="1"/>
            </p:cNvSpPr>
            <p:nvPr/>
          </p:nvSpPr>
          <p:spPr bwMode="auto">
            <a:xfrm>
              <a:off x="48" y="3900"/>
              <a:ext cx="1632" cy="300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91" name="Rectangle 103"/>
            <p:cNvSpPr>
              <a:spLocks noChangeArrowheads="1"/>
            </p:cNvSpPr>
            <p:nvPr/>
          </p:nvSpPr>
          <p:spPr bwMode="auto">
            <a:xfrm>
              <a:off x="1404" y="3444"/>
              <a:ext cx="276" cy="45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92" name="Rectangle 104"/>
            <p:cNvSpPr>
              <a:spLocks noChangeArrowheads="1"/>
            </p:cNvSpPr>
            <p:nvPr/>
          </p:nvSpPr>
          <p:spPr bwMode="auto">
            <a:xfrm>
              <a:off x="606" y="3624"/>
              <a:ext cx="696" cy="228"/>
            </a:xfrm>
            <a:prstGeom prst="rect">
              <a:avLst/>
            </a:prstGeom>
            <a:solidFill>
              <a:srgbClr val="FF99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93" name="Rectangle 105"/>
            <p:cNvSpPr>
              <a:spLocks noChangeArrowheads="1"/>
            </p:cNvSpPr>
            <p:nvPr/>
          </p:nvSpPr>
          <p:spPr bwMode="auto">
            <a:xfrm>
              <a:off x="1116" y="3156"/>
              <a:ext cx="564" cy="20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194" name="Rectangle 106"/>
            <p:cNvSpPr>
              <a:spLocks noChangeArrowheads="1"/>
            </p:cNvSpPr>
            <p:nvPr/>
          </p:nvSpPr>
          <p:spPr bwMode="auto">
            <a:xfrm>
              <a:off x="1440" y="2316"/>
              <a:ext cx="180" cy="4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95" name="Rectangle 107"/>
            <p:cNvSpPr>
              <a:spLocks noChangeArrowheads="1"/>
            </p:cNvSpPr>
            <p:nvPr/>
          </p:nvSpPr>
          <p:spPr bwMode="auto">
            <a:xfrm>
              <a:off x="1152" y="2832"/>
              <a:ext cx="468" cy="1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96" name="Freeform 108"/>
            <p:cNvSpPr>
              <a:spLocks/>
            </p:cNvSpPr>
            <p:nvPr/>
          </p:nvSpPr>
          <p:spPr bwMode="auto">
            <a:xfrm>
              <a:off x="708" y="1536"/>
              <a:ext cx="900" cy="1476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0" y="0"/>
                </a:cxn>
                <a:cxn ang="0">
                  <a:pos x="0" y="1476"/>
                </a:cxn>
                <a:cxn ang="0">
                  <a:pos x="264" y="1476"/>
                </a:cxn>
                <a:cxn ang="0">
                  <a:pos x="264" y="240"/>
                </a:cxn>
                <a:cxn ang="0">
                  <a:pos x="900" y="240"/>
                </a:cxn>
                <a:cxn ang="0">
                  <a:pos x="900" y="0"/>
                </a:cxn>
              </a:cxnLst>
              <a:rect l="0" t="0" r="r" b="b"/>
              <a:pathLst>
                <a:path w="900" h="1476">
                  <a:moveTo>
                    <a:pt x="900" y="0"/>
                  </a:moveTo>
                  <a:lnTo>
                    <a:pt x="0" y="0"/>
                  </a:lnTo>
                  <a:lnTo>
                    <a:pt x="0" y="1476"/>
                  </a:lnTo>
                  <a:lnTo>
                    <a:pt x="264" y="1476"/>
                  </a:lnTo>
                  <a:lnTo>
                    <a:pt x="264" y="240"/>
                  </a:lnTo>
                  <a:lnTo>
                    <a:pt x="900" y="240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197" name="Rectangle 109"/>
            <p:cNvSpPr>
              <a:spLocks noChangeArrowheads="1"/>
            </p:cNvSpPr>
            <p:nvPr/>
          </p:nvSpPr>
          <p:spPr bwMode="auto">
            <a:xfrm>
              <a:off x="624" y="3294"/>
              <a:ext cx="408" cy="282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5198" name="Group 110"/>
            <p:cNvGrpSpPr>
              <a:grpSpLocks/>
            </p:cNvGrpSpPr>
            <p:nvPr/>
          </p:nvGrpSpPr>
          <p:grpSpPr bwMode="auto">
            <a:xfrm>
              <a:off x="432" y="1428"/>
              <a:ext cx="1248" cy="1824"/>
              <a:chOff x="432" y="1428"/>
              <a:chExt cx="1248" cy="1824"/>
            </a:xfrm>
          </p:grpSpPr>
          <p:sp>
            <p:nvSpPr>
              <p:cNvPr id="1625199" name="Line 111"/>
              <p:cNvSpPr>
                <a:spLocks noChangeShapeType="1"/>
              </p:cNvSpPr>
              <p:nvPr/>
            </p:nvSpPr>
            <p:spPr bwMode="auto">
              <a:xfrm flipH="1">
                <a:off x="588" y="1428"/>
                <a:ext cx="10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5200" name="Line 112"/>
              <p:cNvSpPr>
                <a:spLocks noChangeShapeType="1"/>
              </p:cNvSpPr>
              <p:nvPr/>
            </p:nvSpPr>
            <p:spPr bwMode="auto">
              <a:xfrm>
                <a:off x="588" y="1428"/>
                <a:ext cx="0" cy="4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5201" name="Line 113"/>
              <p:cNvSpPr>
                <a:spLocks noChangeShapeType="1"/>
              </p:cNvSpPr>
              <p:nvPr/>
            </p:nvSpPr>
            <p:spPr bwMode="auto">
              <a:xfrm flipH="1">
                <a:off x="432" y="1896"/>
                <a:ext cx="1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5202" name="Line 114"/>
              <p:cNvSpPr>
                <a:spLocks noChangeShapeType="1"/>
              </p:cNvSpPr>
              <p:nvPr/>
            </p:nvSpPr>
            <p:spPr bwMode="auto">
              <a:xfrm>
                <a:off x="432" y="1896"/>
                <a:ext cx="0" cy="13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5203" name="Line 115"/>
              <p:cNvSpPr>
                <a:spLocks noChangeShapeType="1"/>
              </p:cNvSpPr>
              <p:nvPr/>
            </p:nvSpPr>
            <p:spPr bwMode="auto">
              <a:xfrm>
                <a:off x="432" y="3252"/>
                <a:ext cx="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5204" name="Line 116"/>
              <p:cNvSpPr>
                <a:spLocks noChangeShapeType="1"/>
              </p:cNvSpPr>
              <p:nvPr/>
            </p:nvSpPr>
            <p:spPr bwMode="auto">
              <a:xfrm flipV="1">
                <a:off x="984" y="310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5205" name="Line 117"/>
              <p:cNvSpPr>
                <a:spLocks noChangeShapeType="1"/>
              </p:cNvSpPr>
              <p:nvPr/>
            </p:nvSpPr>
            <p:spPr bwMode="auto">
              <a:xfrm>
                <a:off x="984" y="3108"/>
                <a:ext cx="6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5206" name="Line 118"/>
              <p:cNvSpPr>
                <a:spLocks noChangeShapeType="1"/>
              </p:cNvSpPr>
              <p:nvPr/>
            </p:nvSpPr>
            <p:spPr bwMode="auto">
              <a:xfrm flipV="1">
                <a:off x="1680" y="1428"/>
                <a:ext cx="0" cy="16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5207" name="Rectangle 119"/>
            <p:cNvSpPr>
              <a:spLocks noChangeArrowheads="1"/>
            </p:cNvSpPr>
            <p:nvPr/>
          </p:nvSpPr>
          <p:spPr bwMode="auto">
            <a:xfrm>
              <a:off x="2004" y="1452"/>
              <a:ext cx="456" cy="336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08" name="Rectangle 120"/>
            <p:cNvSpPr>
              <a:spLocks noChangeArrowheads="1"/>
            </p:cNvSpPr>
            <p:nvPr/>
          </p:nvSpPr>
          <p:spPr bwMode="auto">
            <a:xfrm>
              <a:off x="48" y="84"/>
              <a:ext cx="3624" cy="411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209" name="Rectangle 121"/>
            <p:cNvSpPr>
              <a:spLocks noChangeArrowheads="1"/>
            </p:cNvSpPr>
            <p:nvPr/>
          </p:nvSpPr>
          <p:spPr bwMode="auto">
            <a:xfrm>
              <a:off x="4008" y="84"/>
              <a:ext cx="1704" cy="411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210" name="Text Box 122"/>
            <p:cNvSpPr txBox="1">
              <a:spLocks noChangeArrowheads="1"/>
            </p:cNvSpPr>
            <p:nvPr/>
          </p:nvSpPr>
          <p:spPr bwMode="auto">
            <a:xfrm>
              <a:off x="135" y="93"/>
              <a:ext cx="573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 b="1">
                  <a:latin typeface="Times New Roman" pitchFamily="18" charset="0"/>
                </a:rPr>
                <a:t>Πρώτες Ύλες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11" name="Text Box 123"/>
            <p:cNvSpPr txBox="1">
              <a:spLocks noChangeArrowheads="1"/>
            </p:cNvSpPr>
            <p:nvPr/>
          </p:nvSpPr>
          <p:spPr bwMode="auto">
            <a:xfrm>
              <a:off x="100" y="256"/>
              <a:ext cx="87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 b="1">
                  <a:latin typeface="Times New Roman" pitchFamily="18" charset="0"/>
                </a:rPr>
                <a:t>Θάλαμος </a:t>
              </a:r>
            </a:p>
            <a:p>
              <a:r>
                <a:rPr lang="el-GR" sz="1000" b="1">
                  <a:latin typeface="Times New Roman" pitchFamily="18" charset="0"/>
                </a:rPr>
                <a:t>Συναρμολ/ Υποσύνολο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12" name="Rectangle 124"/>
            <p:cNvSpPr>
              <a:spLocks noChangeArrowheads="1"/>
            </p:cNvSpPr>
            <p:nvPr/>
          </p:nvSpPr>
          <p:spPr bwMode="auto">
            <a:xfrm>
              <a:off x="468" y="624"/>
              <a:ext cx="318" cy="354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213" name="Rectangle 125"/>
            <p:cNvSpPr>
              <a:spLocks noChangeArrowheads="1"/>
            </p:cNvSpPr>
            <p:nvPr/>
          </p:nvSpPr>
          <p:spPr bwMode="auto">
            <a:xfrm>
              <a:off x="102" y="894"/>
              <a:ext cx="312" cy="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14" name="Rectangle 126"/>
            <p:cNvSpPr>
              <a:spLocks noChangeArrowheads="1"/>
            </p:cNvSpPr>
            <p:nvPr/>
          </p:nvSpPr>
          <p:spPr bwMode="auto">
            <a:xfrm>
              <a:off x="114" y="594"/>
              <a:ext cx="48" cy="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215" name="Rectangle 127"/>
            <p:cNvSpPr>
              <a:spLocks noChangeArrowheads="1"/>
            </p:cNvSpPr>
            <p:nvPr/>
          </p:nvSpPr>
          <p:spPr bwMode="auto">
            <a:xfrm>
              <a:off x="282" y="594"/>
              <a:ext cx="48" cy="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216" name="Text Box 128"/>
            <p:cNvSpPr txBox="1">
              <a:spLocks noChangeArrowheads="1"/>
            </p:cNvSpPr>
            <p:nvPr/>
          </p:nvSpPr>
          <p:spPr bwMode="auto">
            <a:xfrm>
              <a:off x="1184" y="606"/>
              <a:ext cx="66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Οργαν.Σύστημα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Συν. Υποσύνολο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17" name="Text Box 129"/>
            <p:cNvSpPr txBox="1">
              <a:spLocks noChangeArrowheads="1"/>
            </p:cNvSpPr>
            <p:nvPr/>
          </p:nvSpPr>
          <p:spPr bwMode="auto">
            <a:xfrm>
              <a:off x="832" y="589"/>
              <a:ext cx="393" cy="3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Πίναξ 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Ελέγχου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Ετοιμ.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18" name="Text Box 130"/>
            <p:cNvSpPr txBox="1">
              <a:spLocks noChangeArrowheads="1"/>
            </p:cNvSpPr>
            <p:nvPr/>
          </p:nvSpPr>
          <p:spPr bwMode="auto">
            <a:xfrm>
              <a:off x="715" y="144"/>
              <a:ext cx="640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ΧώροςΠροσαγ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Διακλ.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19" name="Text Box 131"/>
            <p:cNvSpPr txBox="1">
              <a:spLocks noChangeArrowheads="1"/>
            </p:cNvSpPr>
            <p:nvPr/>
          </p:nvSpPr>
          <p:spPr bwMode="auto">
            <a:xfrm>
              <a:off x="1876" y="210"/>
              <a:ext cx="812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ΧώροςΠροσαγωγής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Βαφέντα Κομμάτια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0" name="Text Box 132"/>
            <p:cNvSpPr txBox="1">
              <a:spLocks noChangeArrowheads="1"/>
            </p:cNvSpPr>
            <p:nvPr/>
          </p:nvSpPr>
          <p:spPr bwMode="auto">
            <a:xfrm>
              <a:off x="1235" y="156"/>
              <a:ext cx="600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Μηχ.Περιοχή: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Διακλ.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1" name="Text Box 133"/>
            <p:cNvSpPr txBox="1">
              <a:spLocks noChangeArrowheads="1"/>
            </p:cNvSpPr>
            <p:nvPr/>
          </p:nvSpPr>
          <p:spPr bwMode="auto">
            <a:xfrm>
              <a:off x="307" y="666"/>
              <a:ext cx="660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ΧώροςΠροσαγ.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Θάλαμος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2" name="Text Box 134"/>
            <p:cNvSpPr txBox="1">
              <a:spLocks noChangeArrowheads="1"/>
            </p:cNvSpPr>
            <p:nvPr/>
          </p:nvSpPr>
          <p:spPr bwMode="auto">
            <a:xfrm rot="-5400000">
              <a:off x="3084" y="754"/>
              <a:ext cx="424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Κίτρινο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3" name="Text Box 135"/>
            <p:cNvSpPr txBox="1">
              <a:spLocks noChangeArrowheads="1"/>
            </p:cNvSpPr>
            <p:nvPr/>
          </p:nvSpPr>
          <p:spPr bwMode="auto">
            <a:xfrm rot="-5400000">
              <a:off x="3399" y="760"/>
              <a:ext cx="343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Black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4" name="Text Box 136"/>
            <p:cNvSpPr txBox="1">
              <a:spLocks noChangeArrowheads="1"/>
            </p:cNvSpPr>
            <p:nvPr/>
          </p:nvSpPr>
          <p:spPr bwMode="auto">
            <a:xfrm>
              <a:off x="1068" y="1039"/>
              <a:ext cx="569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Μεταφ.Μέρη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Ετοιμασία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5" name="Text Box 137"/>
            <p:cNvSpPr txBox="1">
              <a:spLocks noChangeArrowheads="1"/>
            </p:cNvSpPr>
            <p:nvPr/>
          </p:nvSpPr>
          <p:spPr bwMode="auto">
            <a:xfrm>
              <a:off x="-77" y="1049"/>
              <a:ext cx="662" cy="3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Ηλεκτρ-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καλωδιακή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Συν. Υποσύνολο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6" name="Text Box 138"/>
            <p:cNvSpPr txBox="1">
              <a:spLocks noChangeArrowheads="1"/>
            </p:cNvSpPr>
            <p:nvPr/>
          </p:nvSpPr>
          <p:spPr bwMode="auto">
            <a:xfrm>
              <a:off x="2288" y="1974"/>
              <a:ext cx="846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 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Παραγωγή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7" name="Text Box 139"/>
            <p:cNvSpPr txBox="1">
              <a:spLocks noChangeArrowheads="1"/>
            </p:cNvSpPr>
            <p:nvPr/>
          </p:nvSpPr>
          <p:spPr bwMode="auto">
            <a:xfrm rot="-5400000">
              <a:off x="-119" y="2808"/>
              <a:ext cx="62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Παραγωγή)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8" name="Text Box 140"/>
            <p:cNvSpPr txBox="1">
              <a:spLocks noChangeArrowheads="1"/>
            </p:cNvSpPr>
            <p:nvPr/>
          </p:nvSpPr>
          <p:spPr bwMode="auto">
            <a:xfrm rot="-5400000">
              <a:off x="-346" y="1997"/>
              <a:ext cx="1095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Χρονοπρογραμματισμός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29" name="Text Box 141"/>
            <p:cNvSpPr txBox="1">
              <a:spLocks noChangeArrowheads="1"/>
            </p:cNvSpPr>
            <p:nvPr/>
          </p:nvSpPr>
          <p:spPr bwMode="auto">
            <a:xfrm rot="-5400000">
              <a:off x="1246" y="3535"/>
              <a:ext cx="586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Πωλήσεις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0" name="Text Box 142"/>
            <p:cNvSpPr txBox="1">
              <a:spLocks noChangeArrowheads="1"/>
            </p:cNvSpPr>
            <p:nvPr/>
          </p:nvSpPr>
          <p:spPr bwMode="auto">
            <a:xfrm>
              <a:off x="54" y="3905"/>
              <a:ext cx="52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Διεύθυνση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1" name="Text Box 143"/>
            <p:cNvSpPr txBox="1">
              <a:spLocks noChangeArrowheads="1"/>
            </p:cNvSpPr>
            <p:nvPr/>
          </p:nvSpPr>
          <p:spPr bwMode="auto">
            <a:xfrm>
              <a:off x="562" y="3905"/>
              <a:ext cx="557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Λογιστήριο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2" name="Text Box 144"/>
            <p:cNvSpPr txBox="1">
              <a:spLocks noChangeArrowheads="1"/>
            </p:cNvSpPr>
            <p:nvPr/>
          </p:nvSpPr>
          <p:spPr bwMode="auto">
            <a:xfrm>
              <a:off x="1183" y="3905"/>
              <a:ext cx="412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Αγορές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3" name="Text Box 145"/>
            <p:cNvSpPr txBox="1">
              <a:spLocks noChangeArrowheads="1"/>
            </p:cNvSpPr>
            <p:nvPr/>
          </p:nvSpPr>
          <p:spPr bwMode="auto">
            <a:xfrm>
              <a:off x="1967" y="3626"/>
              <a:ext cx="481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Έρευνα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και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Ανάπτυξη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4" name="Text Box 146"/>
            <p:cNvSpPr txBox="1">
              <a:spLocks noChangeArrowheads="1"/>
            </p:cNvSpPr>
            <p:nvPr/>
          </p:nvSpPr>
          <p:spPr bwMode="auto">
            <a:xfrm>
              <a:off x="4072" y="1786"/>
              <a:ext cx="490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Διατήρηση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5" name="Text Box 147"/>
            <p:cNvSpPr txBox="1">
              <a:spLocks noChangeArrowheads="1"/>
            </p:cNvSpPr>
            <p:nvPr/>
          </p:nvSpPr>
          <p:spPr bwMode="auto">
            <a:xfrm rot="-5400000">
              <a:off x="3822" y="3745"/>
              <a:ext cx="59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Αποστολή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6" name="Text Box 148"/>
            <p:cNvSpPr txBox="1">
              <a:spLocks noChangeArrowheads="1"/>
            </p:cNvSpPr>
            <p:nvPr/>
          </p:nvSpPr>
          <p:spPr bwMode="auto">
            <a:xfrm>
              <a:off x="4612" y="3589"/>
              <a:ext cx="750" cy="17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Χώρος Αποστολής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7" name="Text Box 149"/>
            <p:cNvSpPr txBox="1">
              <a:spLocks noChangeArrowheads="1"/>
            </p:cNvSpPr>
            <p:nvPr/>
          </p:nvSpPr>
          <p:spPr bwMode="auto">
            <a:xfrm rot="-5400000">
              <a:off x="3954" y="1104"/>
              <a:ext cx="411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Offices</a:t>
              </a: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(Store)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8" name="Text Box 150"/>
            <p:cNvSpPr txBox="1">
              <a:spLocks noChangeArrowheads="1"/>
            </p:cNvSpPr>
            <p:nvPr/>
          </p:nvSpPr>
          <p:spPr bwMode="auto">
            <a:xfrm>
              <a:off x="5160" y="1785"/>
              <a:ext cx="503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Αποθήκη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39" name="Text Box 151"/>
            <p:cNvSpPr txBox="1">
              <a:spLocks noChangeArrowheads="1"/>
            </p:cNvSpPr>
            <p:nvPr/>
          </p:nvSpPr>
          <p:spPr bwMode="auto">
            <a:xfrm>
              <a:off x="3908" y="504"/>
              <a:ext cx="832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Χώρος Προσαγωγής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Μεταφορικά Μέρη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0" name="Text Box 152"/>
            <p:cNvSpPr txBox="1">
              <a:spLocks noChangeArrowheads="1"/>
            </p:cNvSpPr>
            <p:nvPr/>
          </p:nvSpPr>
          <p:spPr bwMode="auto">
            <a:xfrm>
              <a:off x="4639" y="117"/>
              <a:ext cx="1027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Χώρος Προσαγωγής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: 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Ιστοί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1" name="Text Box 153"/>
            <p:cNvSpPr txBox="1">
              <a:spLocks noChangeArrowheads="1"/>
            </p:cNvSpPr>
            <p:nvPr/>
          </p:nvSpPr>
          <p:spPr bwMode="auto">
            <a:xfrm>
              <a:off x="5079" y="551"/>
              <a:ext cx="833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Χώρος Προσαγωγής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  <a:endParaRPr lang="el-GR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Πλαίσια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2" name="Text Box 154"/>
            <p:cNvSpPr txBox="1">
              <a:spLocks noChangeArrowheads="1"/>
            </p:cNvSpPr>
            <p:nvPr/>
          </p:nvSpPr>
          <p:spPr bwMode="auto">
            <a:xfrm>
              <a:off x="3886" y="137"/>
              <a:ext cx="721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Χώρος Εγγράφων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3" name="Text Box 155"/>
            <p:cNvSpPr txBox="1">
              <a:spLocks noChangeArrowheads="1"/>
            </p:cNvSpPr>
            <p:nvPr/>
          </p:nvSpPr>
          <p:spPr bwMode="auto">
            <a:xfrm>
              <a:off x="4357" y="2328"/>
              <a:ext cx="1185" cy="17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Αποθήκευση</a:t>
              </a:r>
              <a:r>
                <a:rPr lang="en-US" sz="1000" b="1">
                  <a:latin typeface="Times New Roman" pitchFamily="18" charset="0"/>
                </a:rPr>
                <a:t>: </a:t>
              </a:r>
              <a:r>
                <a:rPr lang="el-GR" sz="1000" b="1">
                  <a:latin typeface="Times New Roman" pitchFamily="18" charset="0"/>
                </a:rPr>
                <a:t>Τελικά Προϊόντα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4" name="Text Box 156"/>
            <p:cNvSpPr txBox="1">
              <a:spLocks noChangeArrowheads="1"/>
            </p:cNvSpPr>
            <p:nvPr/>
          </p:nvSpPr>
          <p:spPr bwMode="auto">
            <a:xfrm>
              <a:off x="4381" y="1069"/>
              <a:ext cx="1062" cy="17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Αποθήκευση</a:t>
              </a:r>
              <a:r>
                <a:rPr lang="en-US" sz="1000" b="1">
                  <a:latin typeface="Times New Roman" pitchFamily="18" charset="0"/>
                </a:rPr>
                <a:t>: </a:t>
              </a:r>
              <a:r>
                <a:rPr lang="el-GR" sz="1000" b="1">
                  <a:latin typeface="Times New Roman" pitchFamily="18" charset="0"/>
                </a:rPr>
                <a:t>Πρώτες Ύλες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5" name="Text Box 157"/>
            <p:cNvSpPr txBox="1">
              <a:spLocks noChangeArrowheads="1"/>
            </p:cNvSpPr>
            <p:nvPr/>
          </p:nvSpPr>
          <p:spPr bwMode="auto">
            <a:xfrm>
              <a:off x="2178" y="1032"/>
              <a:ext cx="694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Mechanical Area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25246" name="Text Box 158"/>
            <p:cNvSpPr txBox="1">
              <a:spLocks noChangeArrowheads="1"/>
            </p:cNvSpPr>
            <p:nvPr/>
          </p:nvSpPr>
          <p:spPr bwMode="auto">
            <a:xfrm>
              <a:off x="1955" y="1483"/>
              <a:ext cx="555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Χώρος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Προσαγωγής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7" name="Text Box 159"/>
            <p:cNvSpPr txBox="1">
              <a:spLocks noChangeArrowheads="1"/>
            </p:cNvSpPr>
            <p:nvPr/>
          </p:nvSpPr>
          <p:spPr bwMode="auto">
            <a:xfrm>
              <a:off x="2147" y="750"/>
              <a:ext cx="304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Κοπή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8" name="Text Box 160"/>
            <p:cNvSpPr txBox="1">
              <a:spLocks noChangeArrowheads="1"/>
            </p:cNvSpPr>
            <p:nvPr/>
          </p:nvSpPr>
          <p:spPr bwMode="auto">
            <a:xfrm>
              <a:off x="2626" y="857"/>
              <a:ext cx="37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Στροφή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49" name="Text Box 161"/>
            <p:cNvSpPr txBox="1">
              <a:spLocks noChangeArrowheads="1"/>
            </p:cNvSpPr>
            <p:nvPr/>
          </p:nvSpPr>
          <p:spPr bwMode="auto">
            <a:xfrm>
              <a:off x="2302" y="1272"/>
              <a:ext cx="295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Weld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50" name="Text Box 162"/>
            <p:cNvSpPr txBox="1">
              <a:spLocks noChangeArrowheads="1"/>
            </p:cNvSpPr>
            <p:nvPr/>
          </p:nvSpPr>
          <p:spPr bwMode="auto">
            <a:xfrm>
              <a:off x="2727" y="1391"/>
              <a:ext cx="343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Μύλος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51" name="Text Box 163"/>
            <p:cNvSpPr txBox="1">
              <a:spLocks noChangeArrowheads="1"/>
            </p:cNvSpPr>
            <p:nvPr/>
          </p:nvSpPr>
          <p:spPr bwMode="auto">
            <a:xfrm>
              <a:off x="716" y="1103"/>
              <a:ext cx="227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52" name="Text Box 164"/>
            <p:cNvSpPr txBox="1">
              <a:spLocks noChangeArrowheads="1"/>
            </p:cNvSpPr>
            <p:nvPr/>
          </p:nvSpPr>
          <p:spPr bwMode="auto">
            <a:xfrm>
              <a:off x="3214" y="1913"/>
              <a:ext cx="59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Αλυσ.Κοπή</a:t>
              </a:r>
              <a:r>
                <a:rPr lang="en-US" sz="1000" b="1">
                  <a:latin typeface="Times New Roman" pitchFamily="18" charset="0"/>
                </a:rPr>
                <a:t> &amp;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Ετοιμ.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53" name="Text Box 165"/>
            <p:cNvSpPr txBox="1">
              <a:spLocks noChangeArrowheads="1"/>
            </p:cNvSpPr>
            <p:nvPr/>
          </p:nvSpPr>
          <p:spPr bwMode="auto">
            <a:xfrm>
              <a:off x="2092" y="2562"/>
              <a:ext cx="79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Συναρμ. Υποσύνολο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Ιστών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54" name="Text Box 166"/>
            <p:cNvSpPr txBox="1">
              <a:spLocks noChangeArrowheads="1"/>
            </p:cNvSpPr>
            <p:nvPr/>
          </p:nvSpPr>
          <p:spPr bwMode="auto">
            <a:xfrm>
              <a:off x="2819" y="3710"/>
              <a:ext cx="642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Πλαίσια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Συν Υποσύνολο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55" name="Rectangle 167"/>
            <p:cNvSpPr>
              <a:spLocks noChangeArrowheads="1"/>
            </p:cNvSpPr>
            <p:nvPr/>
          </p:nvSpPr>
          <p:spPr bwMode="auto">
            <a:xfrm>
              <a:off x="2730" y="4056"/>
              <a:ext cx="828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56" name="Rectangle 168"/>
            <p:cNvSpPr>
              <a:spLocks noChangeArrowheads="1"/>
            </p:cNvSpPr>
            <p:nvPr/>
          </p:nvSpPr>
          <p:spPr bwMode="auto">
            <a:xfrm>
              <a:off x="3511" y="3630"/>
              <a:ext cx="47" cy="42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57" name="Rectangle 169"/>
            <p:cNvSpPr>
              <a:spLocks noChangeArrowheads="1"/>
            </p:cNvSpPr>
            <p:nvPr/>
          </p:nvSpPr>
          <p:spPr bwMode="auto">
            <a:xfrm>
              <a:off x="2742" y="3630"/>
              <a:ext cx="816" cy="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58" name="Text Box 170"/>
            <p:cNvSpPr txBox="1">
              <a:spLocks noChangeArrowheads="1"/>
            </p:cNvSpPr>
            <p:nvPr/>
          </p:nvSpPr>
          <p:spPr bwMode="auto">
            <a:xfrm>
              <a:off x="925" y="3121"/>
              <a:ext cx="966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Κατευθυντήριο Σύστημα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Συναρμ.Υποσύνολο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59" name="Text Box 171"/>
            <p:cNvSpPr txBox="1">
              <a:spLocks noChangeArrowheads="1"/>
            </p:cNvSpPr>
            <p:nvPr/>
          </p:nvSpPr>
          <p:spPr bwMode="auto">
            <a:xfrm>
              <a:off x="616" y="3654"/>
              <a:ext cx="680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Λειτουργικό</a:t>
              </a:r>
              <a:r>
                <a:rPr lang="en-US" sz="1000" b="1">
                  <a:latin typeface="Times New Roman" pitchFamily="18" charset="0"/>
                </a:rPr>
                <a:t>Test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60" name="Text Box 172"/>
            <p:cNvSpPr txBox="1">
              <a:spLocks noChangeArrowheads="1"/>
            </p:cNvSpPr>
            <p:nvPr/>
          </p:nvSpPr>
          <p:spPr bwMode="auto">
            <a:xfrm>
              <a:off x="429" y="3294"/>
              <a:ext cx="812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ΧώροςΠροσαγωγής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: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Θάλαμος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61" name="Text Box 173"/>
            <p:cNvSpPr txBox="1">
              <a:spLocks noChangeArrowheads="1"/>
            </p:cNvSpPr>
            <p:nvPr/>
          </p:nvSpPr>
          <p:spPr bwMode="auto">
            <a:xfrm>
              <a:off x="-55" y="3408"/>
              <a:ext cx="65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ΧώροςΕπανεργ.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καιΕπισκευών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62" name="Text Box 174"/>
            <p:cNvSpPr txBox="1">
              <a:spLocks noChangeArrowheads="1"/>
            </p:cNvSpPr>
            <p:nvPr/>
          </p:nvSpPr>
          <p:spPr bwMode="auto">
            <a:xfrm>
              <a:off x="399" y="1020"/>
              <a:ext cx="33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Μπατ.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 Ετοιμ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63" name="Text Box 175"/>
            <p:cNvSpPr txBox="1">
              <a:spLocks noChangeArrowheads="1"/>
            </p:cNvSpPr>
            <p:nvPr/>
          </p:nvSpPr>
          <p:spPr bwMode="auto">
            <a:xfrm>
              <a:off x="873" y="1397"/>
              <a:ext cx="496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Συναρμογή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64" name="Text Box 176"/>
            <p:cNvSpPr txBox="1">
              <a:spLocks noChangeArrowheads="1"/>
            </p:cNvSpPr>
            <p:nvPr/>
          </p:nvSpPr>
          <p:spPr bwMode="auto">
            <a:xfrm>
              <a:off x="1076" y="2832"/>
              <a:ext cx="632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ΤελικήΣυναρμ.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65" name="Text Box 177"/>
            <p:cNvSpPr txBox="1">
              <a:spLocks noChangeArrowheads="1"/>
            </p:cNvSpPr>
            <p:nvPr/>
          </p:nvSpPr>
          <p:spPr bwMode="auto">
            <a:xfrm rot="-5400000">
              <a:off x="320" y="2141"/>
              <a:ext cx="1024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Συγκρότημα Φορτηγών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66" name="Text Box 178"/>
            <p:cNvSpPr txBox="1">
              <a:spLocks noChangeArrowheads="1"/>
            </p:cNvSpPr>
            <p:nvPr/>
          </p:nvSpPr>
          <p:spPr bwMode="auto">
            <a:xfrm>
              <a:off x="1371" y="2430"/>
              <a:ext cx="314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Συσκ.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5267" name="Freeform 179"/>
            <p:cNvSpPr>
              <a:spLocks/>
            </p:cNvSpPr>
            <p:nvPr/>
          </p:nvSpPr>
          <p:spPr bwMode="auto">
            <a:xfrm>
              <a:off x="2766" y="132"/>
              <a:ext cx="834" cy="15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98" y="0"/>
                </a:cxn>
                <a:cxn ang="0">
                  <a:pos x="834" y="12"/>
                </a:cxn>
                <a:cxn ang="0">
                  <a:pos x="834" y="1524"/>
                </a:cxn>
                <a:cxn ang="0">
                  <a:pos x="816" y="1578"/>
                </a:cxn>
                <a:cxn ang="0">
                  <a:pos x="714" y="1578"/>
                </a:cxn>
                <a:cxn ang="0">
                  <a:pos x="690" y="1548"/>
                </a:cxn>
                <a:cxn ang="0">
                  <a:pos x="690" y="150"/>
                </a:cxn>
                <a:cxn ang="0">
                  <a:pos x="666" y="90"/>
                </a:cxn>
                <a:cxn ang="0">
                  <a:pos x="36" y="90"/>
                </a:cxn>
                <a:cxn ang="0">
                  <a:pos x="0" y="78"/>
                </a:cxn>
                <a:cxn ang="0">
                  <a:pos x="0" y="24"/>
                </a:cxn>
                <a:cxn ang="0">
                  <a:pos x="30" y="0"/>
                </a:cxn>
              </a:cxnLst>
              <a:rect l="0" t="0" r="r" b="b"/>
              <a:pathLst>
                <a:path w="834" h="1578">
                  <a:moveTo>
                    <a:pt x="30" y="0"/>
                  </a:moveTo>
                  <a:lnTo>
                    <a:pt x="798" y="0"/>
                  </a:lnTo>
                  <a:lnTo>
                    <a:pt x="834" y="12"/>
                  </a:lnTo>
                  <a:lnTo>
                    <a:pt x="834" y="1524"/>
                  </a:lnTo>
                  <a:lnTo>
                    <a:pt x="816" y="1578"/>
                  </a:lnTo>
                  <a:lnTo>
                    <a:pt x="714" y="1578"/>
                  </a:lnTo>
                  <a:lnTo>
                    <a:pt x="690" y="1548"/>
                  </a:lnTo>
                  <a:lnTo>
                    <a:pt x="690" y="150"/>
                  </a:lnTo>
                  <a:lnTo>
                    <a:pt x="666" y="90"/>
                  </a:lnTo>
                  <a:lnTo>
                    <a:pt x="36" y="90"/>
                  </a:lnTo>
                  <a:lnTo>
                    <a:pt x="0" y="78"/>
                  </a:lnTo>
                  <a:lnTo>
                    <a:pt x="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68" name="AutoShape 180"/>
            <p:cNvSpPr>
              <a:spLocks noChangeArrowheads="1"/>
            </p:cNvSpPr>
            <p:nvPr/>
          </p:nvSpPr>
          <p:spPr bwMode="auto">
            <a:xfrm>
              <a:off x="3204" y="300"/>
              <a:ext cx="138" cy="141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69" name="Text Box 181"/>
            <p:cNvSpPr txBox="1">
              <a:spLocks noChangeArrowheads="1"/>
            </p:cNvSpPr>
            <p:nvPr/>
          </p:nvSpPr>
          <p:spPr bwMode="auto">
            <a:xfrm>
              <a:off x="2841" y="2747"/>
              <a:ext cx="840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Περιοχή 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Μεταλλικών Φύλλων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25270" name="Text Box 182"/>
            <p:cNvSpPr txBox="1">
              <a:spLocks noChangeArrowheads="1"/>
            </p:cNvSpPr>
            <p:nvPr/>
          </p:nvSpPr>
          <p:spPr bwMode="auto">
            <a:xfrm>
              <a:off x="3192" y="2549"/>
              <a:ext cx="445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Διάτρηση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25271" name="Text Box 183"/>
            <p:cNvSpPr txBox="1">
              <a:spLocks noChangeArrowheads="1"/>
            </p:cNvSpPr>
            <p:nvPr/>
          </p:nvSpPr>
          <p:spPr bwMode="auto">
            <a:xfrm>
              <a:off x="2788" y="2562"/>
              <a:ext cx="447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Διάτμηση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25272" name="Text Box 184"/>
            <p:cNvSpPr txBox="1">
              <a:spLocks noChangeArrowheads="1"/>
            </p:cNvSpPr>
            <p:nvPr/>
          </p:nvSpPr>
          <p:spPr bwMode="auto">
            <a:xfrm>
              <a:off x="3103" y="3011"/>
              <a:ext cx="538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Συγκόλληση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25273" name="Text Box 185"/>
            <p:cNvSpPr txBox="1">
              <a:spLocks noChangeArrowheads="1"/>
            </p:cNvSpPr>
            <p:nvPr/>
          </p:nvSpPr>
          <p:spPr bwMode="auto">
            <a:xfrm>
              <a:off x="2795" y="3306"/>
              <a:ext cx="555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Διαμόρφωση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625274" name="Text Box 186"/>
          <p:cNvSpPr txBox="1">
            <a:spLocks noChangeArrowheads="1"/>
          </p:cNvSpPr>
          <p:nvPr/>
        </p:nvSpPr>
        <p:spPr bwMode="auto">
          <a:xfrm>
            <a:off x="6245225" y="2395538"/>
            <a:ext cx="88265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Pull Kit</a:t>
            </a:r>
          </a:p>
        </p:txBody>
      </p:sp>
      <p:sp>
        <p:nvSpPr>
          <p:cNvPr id="1625275" name="Text Box 187"/>
          <p:cNvSpPr txBox="1">
            <a:spLocks noChangeArrowheads="1"/>
          </p:cNvSpPr>
          <p:nvPr/>
        </p:nvSpPr>
        <p:spPr bwMode="auto">
          <a:xfrm>
            <a:off x="52388" y="4368800"/>
            <a:ext cx="835025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B.O.M.</a:t>
            </a:r>
          </a:p>
        </p:txBody>
      </p:sp>
      <p:sp>
        <p:nvSpPr>
          <p:cNvPr id="1625276" name="Text Box 188"/>
          <p:cNvSpPr txBox="1">
            <a:spLocks noChangeArrowheads="1"/>
          </p:cNvSpPr>
          <p:nvPr/>
        </p:nvSpPr>
        <p:spPr bwMode="auto">
          <a:xfrm>
            <a:off x="57150" y="3594100"/>
            <a:ext cx="976313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Schedule</a:t>
            </a:r>
          </a:p>
        </p:txBody>
      </p:sp>
      <p:grpSp>
        <p:nvGrpSpPr>
          <p:cNvPr id="1625277" name="Group 189"/>
          <p:cNvGrpSpPr>
            <a:grpSpLocks/>
          </p:cNvGrpSpPr>
          <p:nvPr/>
        </p:nvGrpSpPr>
        <p:grpSpPr bwMode="auto">
          <a:xfrm>
            <a:off x="479425" y="1144588"/>
            <a:ext cx="7335838" cy="5075237"/>
            <a:chOff x="316" y="228"/>
            <a:chExt cx="4568" cy="3528"/>
          </a:xfrm>
        </p:grpSpPr>
        <p:sp>
          <p:nvSpPr>
            <p:cNvPr id="1625278" name="Arc 190"/>
            <p:cNvSpPr>
              <a:spLocks/>
            </p:cNvSpPr>
            <p:nvPr/>
          </p:nvSpPr>
          <p:spPr bwMode="auto">
            <a:xfrm flipH="1">
              <a:off x="2292" y="636"/>
              <a:ext cx="2412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79" name="Arc 191"/>
            <p:cNvSpPr>
              <a:spLocks/>
            </p:cNvSpPr>
            <p:nvPr/>
          </p:nvSpPr>
          <p:spPr bwMode="auto">
            <a:xfrm flipH="1" flipV="1">
              <a:off x="1464" y="228"/>
              <a:ext cx="3324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80" name="Arc 192"/>
            <p:cNvSpPr>
              <a:spLocks/>
            </p:cNvSpPr>
            <p:nvPr/>
          </p:nvSpPr>
          <p:spPr bwMode="auto">
            <a:xfrm flipH="1">
              <a:off x="348" y="516"/>
              <a:ext cx="4416" cy="3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281" name="Arc 193"/>
            <p:cNvSpPr>
              <a:spLocks/>
            </p:cNvSpPr>
            <p:nvPr/>
          </p:nvSpPr>
          <p:spPr bwMode="auto">
            <a:xfrm flipH="1">
              <a:off x="316" y="816"/>
              <a:ext cx="4387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090"/>
                <a:gd name="T1" fmla="*/ 0 h 21600"/>
                <a:gd name="T2" fmla="*/ 21090 w 21090"/>
                <a:gd name="T3" fmla="*/ 16934 h 21600"/>
                <a:gd name="T4" fmla="*/ 0 w 210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90" h="21600" fill="none" extrusionOk="0">
                  <a:moveTo>
                    <a:pt x="-1" y="0"/>
                  </a:moveTo>
                  <a:cubicBezTo>
                    <a:pt x="10131" y="0"/>
                    <a:pt x="18901" y="7041"/>
                    <a:pt x="21090" y="16933"/>
                  </a:cubicBezTo>
                </a:path>
                <a:path w="21090" h="21600" stroke="0" extrusionOk="0">
                  <a:moveTo>
                    <a:pt x="-1" y="0"/>
                  </a:moveTo>
                  <a:cubicBezTo>
                    <a:pt x="10131" y="0"/>
                    <a:pt x="18901" y="7041"/>
                    <a:pt x="21090" y="169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5282" name="Arc 194"/>
            <p:cNvSpPr>
              <a:spLocks/>
            </p:cNvSpPr>
            <p:nvPr/>
          </p:nvSpPr>
          <p:spPr bwMode="auto">
            <a:xfrm flipH="1">
              <a:off x="2400" y="924"/>
              <a:ext cx="2328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83" name="Arc 195"/>
            <p:cNvSpPr>
              <a:spLocks/>
            </p:cNvSpPr>
            <p:nvPr/>
          </p:nvSpPr>
          <p:spPr bwMode="auto">
            <a:xfrm flipH="1">
              <a:off x="924" y="1008"/>
              <a:ext cx="3756" cy="14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84" name="Arc 196"/>
            <p:cNvSpPr>
              <a:spLocks/>
            </p:cNvSpPr>
            <p:nvPr/>
          </p:nvSpPr>
          <p:spPr bwMode="auto">
            <a:xfrm flipH="1">
              <a:off x="2268" y="1272"/>
              <a:ext cx="2436" cy="1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85" name="Arc 197"/>
            <p:cNvSpPr>
              <a:spLocks/>
            </p:cNvSpPr>
            <p:nvPr/>
          </p:nvSpPr>
          <p:spPr bwMode="auto">
            <a:xfrm flipH="1">
              <a:off x="3012" y="1404"/>
              <a:ext cx="1704" cy="10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86" name="Arc 198"/>
            <p:cNvSpPr>
              <a:spLocks/>
            </p:cNvSpPr>
            <p:nvPr/>
          </p:nvSpPr>
          <p:spPr bwMode="auto">
            <a:xfrm flipH="1">
              <a:off x="3204" y="1560"/>
              <a:ext cx="1548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5287" name="Arc 199"/>
            <p:cNvSpPr>
              <a:spLocks/>
            </p:cNvSpPr>
            <p:nvPr/>
          </p:nvSpPr>
          <p:spPr bwMode="auto">
            <a:xfrm flipH="1">
              <a:off x="3276" y="1644"/>
              <a:ext cx="1608" cy="21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5288" name="Text Box 200"/>
          <p:cNvSpPr txBox="1">
            <a:spLocks noChangeArrowheads="1"/>
          </p:cNvSpPr>
          <p:nvPr/>
        </p:nvSpPr>
        <p:spPr bwMode="auto">
          <a:xfrm>
            <a:off x="5029200" y="1147763"/>
            <a:ext cx="1065213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Εκροή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5289" name="Text Box 201"/>
          <p:cNvSpPr txBox="1">
            <a:spLocks noChangeArrowheads="1"/>
          </p:cNvSpPr>
          <p:nvPr/>
        </p:nvSpPr>
        <p:spPr bwMode="auto">
          <a:xfrm>
            <a:off x="3949700" y="1651000"/>
            <a:ext cx="1065213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Εκροή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5290" name="Text Box 202"/>
          <p:cNvSpPr txBox="1">
            <a:spLocks noChangeArrowheads="1"/>
          </p:cNvSpPr>
          <p:nvPr/>
        </p:nvSpPr>
        <p:spPr bwMode="auto">
          <a:xfrm>
            <a:off x="3429000" y="2374900"/>
            <a:ext cx="1065213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Εκροή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5291" name="Text Box 203"/>
          <p:cNvSpPr txBox="1">
            <a:spLocks noChangeArrowheads="1"/>
          </p:cNvSpPr>
          <p:nvPr/>
        </p:nvSpPr>
        <p:spPr bwMode="auto">
          <a:xfrm>
            <a:off x="4221163" y="3117850"/>
            <a:ext cx="1065212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Εκροή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5292" name="Text Box 204"/>
          <p:cNvSpPr txBox="1">
            <a:spLocks noChangeArrowheads="1"/>
          </p:cNvSpPr>
          <p:nvPr/>
        </p:nvSpPr>
        <p:spPr bwMode="auto">
          <a:xfrm>
            <a:off x="5222875" y="3754438"/>
            <a:ext cx="1065213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Εκροή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5293" name="Text Box 205"/>
          <p:cNvSpPr txBox="1">
            <a:spLocks noChangeArrowheads="1"/>
          </p:cNvSpPr>
          <p:nvPr/>
        </p:nvSpPr>
        <p:spPr bwMode="auto">
          <a:xfrm>
            <a:off x="52388" y="4368800"/>
            <a:ext cx="835025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B.O.M.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5294" name="Text Box 206"/>
          <p:cNvSpPr txBox="1">
            <a:spLocks noChangeArrowheads="1"/>
          </p:cNvSpPr>
          <p:nvPr/>
        </p:nvSpPr>
        <p:spPr bwMode="auto">
          <a:xfrm>
            <a:off x="5891213" y="2424113"/>
            <a:ext cx="1600200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Ελκτικός Εξοπλισμός</a:t>
            </a:r>
            <a:endParaRPr lang="en-US" sz="1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5295" name="Text Box 207"/>
          <p:cNvSpPr txBox="1">
            <a:spLocks noChangeArrowheads="1"/>
          </p:cNvSpPr>
          <p:nvPr/>
        </p:nvSpPr>
        <p:spPr bwMode="auto">
          <a:xfrm>
            <a:off x="-209550" y="3638550"/>
            <a:ext cx="1512888" cy="257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Χρονοπρογραμματισμός</a:t>
            </a:r>
            <a:endParaRPr lang="en-US" sz="10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2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5274" grpId="0" animBg="1" autoUpdateAnimBg="0"/>
      <p:bldP spid="1625275" grpId="0" animBg="1" autoUpdateAnimBg="0"/>
      <p:bldP spid="1625276" grpId="0" animBg="1" autoUpdateAnimBg="0"/>
      <p:bldP spid="1625288" grpId="0" animBg="1" autoUpdateAnimBg="0"/>
      <p:bldP spid="1625289" grpId="0" animBg="1" autoUpdateAnimBg="0"/>
      <p:bldP spid="1625290" grpId="0" animBg="1" autoUpdateAnimBg="0"/>
      <p:bldP spid="1625291" grpId="0" animBg="1" autoUpdateAnimBg="0"/>
      <p:bldP spid="1625292" grpId="0" animBg="1" autoUpdateAnimBg="0"/>
      <p:bldP spid="1625293" grpId="0" animBg="1" autoUpdateAnimBg="0"/>
      <p:bldP spid="1625294" grpId="0" animBg="1" autoUpdateAnimBg="0"/>
      <p:bldP spid="1625295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254229" y="404353"/>
            <a:ext cx="7861988" cy="5875797"/>
            <a:chOff x="1254229" y="404353"/>
            <a:chExt cx="7861988" cy="5875797"/>
          </a:xfrm>
        </p:grpSpPr>
        <p:pic>
          <p:nvPicPr>
            <p:cNvPr id="1627138" name="Picture 2" descr="fond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l="66000" t="38667" r="14999" b="36000"/>
            <a:stretch>
              <a:fillRect/>
            </a:stretch>
          </p:blipFill>
          <p:spPr bwMode="auto">
            <a:xfrm>
              <a:off x="7478713" y="4921250"/>
              <a:ext cx="1017587" cy="1358900"/>
            </a:xfrm>
            <a:prstGeom prst="rect">
              <a:avLst/>
            </a:prstGeom>
            <a:noFill/>
          </p:spPr>
        </p:pic>
        <p:pic>
          <p:nvPicPr>
            <p:cNvPr id="1627139" name="Picture 3" descr="fond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l="42000" t="39334" r="39999" b="36667"/>
            <a:stretch>
              <a:fillRect/>
            </a:stretch>
          </p:blipFill>
          <p:spPr bwMode="auto">
            <a:xfrm>
              <a:off x="1546225" y="4849813"/>
              <a:ext cx="1358900" cy="1358900"/>
            </a:xfrm>
            <a:prstGeom prst="rect">
              <a:avLst/>
            </a:prstGeom>
            <a:noFill/>
          </p:spPr>
        </p:pic>
        <p:grpSp>
          <p:nvGrpSpPr>
            <p:cNvPr id="1627140" name="Group 4"/>
            <p:cNvGrpSpPr>
              <a:grpSpLocks/>
            </p:cNvGrpSpPr>
            <p:nvPr/>
          </p:nvGrpSpPr>
          <p:grpSpPr bwMode="auto">
            <a:xfrm>
              <a:off x="1654560" y="404353"/>
              <a:ext cx="6959280" cy="2366820"/>
              <a:chOff x="90" y="-91"/>
              <a:chExt cx="5414" cy="1840"/>
            </a:xfrm>
          </p:grpSpPr>
          <p:sp>
            <p:nvSpPr>
              <p:cNvPr id="1627141" name="Text Box 5"/>
              <p:cNvSpPr txBox="1">
                <a:spLocks noChangeArrowheads="1"/>
              </p:cNvSpPr>
              <p:nvPr/>
            </p:nvSpPr>
            <p:spPr bwMode="auto">
              <a:xfrm>
                <a:off x="90" y="1118"/>
                <a:ext cx="1050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λαισίων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42" name="Text Box 6"/>
              <p:cNvSpPr txBox="1">
                <a:spLocks noChangeArrowheads="1"/>
              </p:cNvSpPr>
              <p:nvPr/>
            </p:nvSpPr>
            <p:spPr bwMode="auto">
              <a:xfrm>
                <a:off x="1085" y="312"/>
                <a:ext cx="1050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τ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ροχών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43" name="Text Box 7"/>
              <p:cNvSpPr txBox="1">
                <a:spLocks noChangeArrowheads="1"/>
              </p:cNvSpPr>
              <p:nvPr/>
            </p:nvSpPr>
            <p:spPr bwMode="auto">
              <a:xfrm>
                <a:off x="1530" y="1104"/>
                <a:ext cx="906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υναρμογή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τ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ροχών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44" name="Text Box 8"/>
              <p:cNvSpPr txBox="1">
                <a:spLocks noChangeArrowheads="1"/>
              </p:cNvSpPr>
              <p:nvPr/>
            </p:nvSpPr>
            <p:spPr bwMode="auto">
              <a:xfrm>
                <a:off x="2910" y="1008"/>
                <a:ext cx="1010" cy="64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υναρμογή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μ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εταφορικών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μ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ερών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45" name="Text Box 9"/>
              <p:cNvSpPr txBox="1">
                <a:spLocks noChangeArrowheads="1"/>
              </p:cNvSpPr>
              <p:nvPr/>
            </p:nvSpPr>
            <p:spPr bwMode="auto">
              <a:xfrm>
                <a:off x="2208" y="322"/>
                <a:ext cx="1689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μ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εταφορικών τμημάτων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46" name="Text Box 10"/>
              <p:cNvSpPr txBox="1">
                <a:spLocks noChangeArrowheads="1"/>
              </p:cNvSpPr>
              <p:nvPr/>
            </p:nvSpPr>
            <p:spPr bwMode="auto">
              <a:xfrm>
                <a:off x="3827" y="-91"/>
                <a:ext cx="1197" cy="64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κ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ατευθυντήριου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υστήματος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47" name="Text Box 11"/>
              <p:cNvSpPr txBox="1">
                <a:spLocks noChangeArrowheads="1"/>
              </p:cNvSpPr>
              <p:nvPr/>
            </p:nvSpPr>
            <p:spPr bwMode="auto">
              <a:xfrm>
                <a:off x="4307" y="912"/>
                <a:ext cx="1197" cy="83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υναρμογή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κ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ατευθυντήριου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 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συστήματος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48" name="Line 12"/>
              <p:cNvSpPr>
                <a:spLocks noChangeShapeType="1"/>
              </p:cNvSpPr>
              <p:nvPr/>
            </p:nvSpPr>
            <p:spPr bwMode="auto">
              <a:xfrm>
                <a:off x="888" y="1344"/>
                <a:ext cx="7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49" name="Line 13"/>
              <p:cNvSpPr>
                <a:spLocks noChangeShapeType="1"/>
              </p:cNvSpPr>
              <p:nvPr/>
            </p:nvSpPr>
            <p:spPr bwMode="auto">
              <a:xfrm>
                <a:off x="2292" y="1344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50" name="Line 14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51" name="Line 15"/>
              <p:cNvSpPr>
                <a:spLocks noChangeShapeType="1"/>
              </p:cNvSpPr>
              <p:nvPr/>
            </p:nvSpPr>
            <p:spPr bwMode="auto">
              <a:xfrm>
                <a:off x="1708" y="809"/>
                <a:ext cx="245" cy="3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52" name="Line 16"/>
              <p:cNvSpPr>
                <a:spLocks noChangeShapeType="1"/>
              </p:cNvSpPr>
              <p:nvPr/>
            </p:nvSpPr>
            <p:spPr bwMode="auto">
              <a:xfrm>
                <a:off x="3101" y="760"/>
                <a:ext cx="238" cy="2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53" name="Line 17"/>
              <p:cNvSpPr>
                <a:spLocks noChangeShapeType="1"/>
              </p:cNvSpPr>
              <p:nvPr/>
            </p:nvSpPr>
            <p:spPr bwMode="auto">
              <a:xfrm>
                <a:off x="4563" y="533"/>
                <a:ext cx="202" cy="4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</p:grpSp>
        <p:grpSp>
          <p:nvGrpSpPr>
            <p:cNvPr id="1627154" name="Group 18"/>
            <p:cNvGrpSpPr>
              <a:grpSpLocks/>
            </p:cNvGrpSpPr>
            <p:nvPr/>
          </p:nvGrpSpPr>
          <p:grpSpPr bwMode="auto">
            <a:xfrm>
              <a:off x="1363824" y="2618389"/>
              <a:ext cx="5941851" cy="1501018"/>
              <a:chOff x="-48" y="1621"/>
              <a:chExt cx="4620" cy="1166"/>
            </a:xfrm>
          </p:grpSpPr>
          <p:sp>
            <p:nvSpPr>
              <p:cNvPr id="1627155" name="Text Box 19"/>
              <p:cNvSpPr txBox="1">
                <a:spLocks noChangeArrowheads="1"/>
              </p:cNvSpPr>
              <p:nvPr/>
            </p:nvSpPr>
            <p:spPr bwMode="auto">
              <a:xfrm>
                <a:off x="2946" y="2126"/>
                <a:ext cx="1015" cy="4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υδραυλική 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ολοκλήρωση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56" name="Text Box 20"/>
              <p:cNvSpPr txBox="1">
                <a:spLocks noChangeArrowheads="1"/>
              </p:cNvSpPr>
              <p:nvPr/>
            </p:nvSpPr>
            <p:spPr bwMode="auto">
              <a:xfrm>
                <a:off x="1346" y="2137"/>
                <a:ext cx="1366" cy="4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υναρμογή </a:t>
                </a:r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ιστών </a:t>
                </a: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φορτηγών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57" name="Text Box 21"/>
              <p:cNvSpPr txBox="1">
                <a:spLocks noChangeArrowheads="1"/>
              </p:cNvSpPr>
              <p:nvPr/>
            </p:nvSpPr>
            <p:spPr bwMode="auto">
              <a:xfrm>
                <a:off x="2094" y="1621"/>
                <a:ext cx="1050" cy="4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Ιστών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58" name="Text Box 22"/>
              <p:cNvSpPr txBox="1">
                <a:spLocks noChangeArrowheads="1"/>
              </p:cNvSpPr>
              <p:nvPr/>
            </p:nvSpPr>
            <p:spPr bwMode="auto">
              <a:xfrm>
                <a:off x="959" y="1621"/>
                <a:ext cx="1050" cy="4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πλευρών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59" name="Text Box 23"/>
              <p:cNvSpPr txBox="1">
                <a:spLocks noChangeArrowheads="1"/>
              </p:cNvSpPr>
              <p:nvPr/>
            </p:nvSpPr>
            <p:spPr bwMode="auto">
              <a:xfrm>
                <a:off x="-48" y="1621"/>
                <a:ext cx="1081" cy="4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Προετοιμασία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θ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αλάμου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60" name="Text Box 24"/>
              <p:cNvSpPr txBox="1">
                <a:spLocks noChangeArrowheads="1"/>
              </p:cNvSpPr>
              <p:nvPr/>
            </p:nvSpPr>
            <p:spPr bwMode="auto">
              <a:xfrm>
                <a:off x="97" y="2141"/>
                <a:ext cx="976" cy="64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υναρμογή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πλευρών </a:t>
                </a:r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και</a:t>
                </a: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θ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αλάμου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61" name="Line 25"/>
              <p:cNvSpPr>
                <a:spLocks noChangeShapeType="1"/>
              </p:cNvSpPr>
              <p:nvPr/>
            </p:nvSpPr>
            <p:spPr bwMode="auto">
              <a:xfrm flipH="1">
                <a:off x="3768" y="2364"/>
                <a:ext cx="8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62" name="Line 26"/>
              <p:cNvSpPr>
                <a:spLocks noChangeShapeType="1"/>
              </p:cNvSpPr>
              <p:nvPr/>
            </p:nvSpPr>
            <p:spPr bwMode="auto">
              <a:xfrm flipH="1">
                <a:off x="2460" y="2364"/>
                <a:ext cx="6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63" name="Line 27"/>
              <p:cNvSpPr>
                <a:spLocks noChangeShapeType="1"/>
              </p:cNvSpPr>
              <p:nvPr/>
            </p:nvSpPr>
            <p:spPr bwMode="auto">
              <a:xfrm flipH="1">
                <a:off x="1053" y="2384"/>
                <a:ext cx="5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64" name="Line 28"/>
              <p:cNvSpPr>
                <a:spLocks noChangeShapeType="1"/>
              </p:cNvSpPr>
              <p:nvPr/>
            </p:nvSpPr>
            <p:spPr bwMode="auto">
              <a:xfrm flipH="1">
                <a:off x="2100" y="2028"/>
                <a:ext cx="384" cy="16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65" name="Line 29"/>
              <p:cNvSpPr>
                <a:spLocks noChangeShapeType="1"/>
              </p:cNvSpPr>
              <p:nvPr/>
            </p:nvSpPr>
            <p:spPr bwMode="auto">
              <a:xfrm flipH="1">
                <a:off x="828" y="2028"/>
                <a:ext cx="384" cy="16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66" name="Line 30"/>
              <p:cNvSpPr>
                <a:spLocks noChangeShapeType="1"/>
              </p:cNvSpPr>
              <p:nvPr/>
            </p:nvSpPr>
            <p:spPr bwMode="auto">
              <a:xfrm>
                <a:off x="540" y="2028"/>
                <a:ext cx="0" cy="1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</p:grpSp>
        <p:grpSp>
          <p:nvGrpSpPr>
            <p:cNvPr id="1627167" name="Group 31"/>
            <p:cNvGrpSpPr>
              <a:grpSpLocks/>
            </p:cNvGrpSpPr>
            <p:nvPr/>
          </p:nvGrpSpPr>
          <p:grpSpPr bwMode="auto">
            <a:xfrm>
              <a:off x="1773238" y="4083051"/>
              <a:ext cx="1163636" cy="1294797"/>
              <a:chOff x="270" y="2532"/>
              <a:chExt cx="905" cy="1007"/>
            </a:xfrm>
          </p:grpSpPr>
          <p:sp>
            <p:nvSpPr>
              <p:cNvPr id="1627168" name="Text Box 32"/>
              <p:cNvSpPr txBox="1">
                <a:spLocks noChangeArrowheads="1"/>
              </p:cNvSpPr>
              <p:nvPr/>
            </p:nvSpPr>
            <p:spPr bwMode="auto">
              <a:xfrm>
                <a:off x="270" y="3084"/>
                <a:ext cx="905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η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λεκτρική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υναρμογή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69" name="Line 33"/>
              <p:cNvSpPr>
                <a:spLocks noChangeShapeType="1"/>
              </p:cNvSpPr>
              <p:nvPr/>
            </p:nvSpPr>
            <p:spPr bwMode="auto">
              <a:xfrm>
                <a:off x="540" y="2532"/>
                <a:ext cx="0" cy="5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</p:grpSp>
        <p:grpSp>
          <p:nvGrpSpPr>
            <p:cNvPr id="1627170" name="Group 34"/>
            <p:cNvGrpSpPr>
              <a:grpSpLocks/>
            </p:cNvGrpSpPr>
            <p:nvPr/>
          </p:nvGrpSpPr>
          <p:grpSpPr bwMode="auto">
            <a:xfrm>
              <a:off x="6893806" y="2447925"/>
              <a:ext cx="2222411" cy="1404335"/>
              <a:chOff x="4249" y="1488"/>
              <a:chExt cx="1732" cy="1092"/>
            </a:xfrm>
          </p:grpSpPr>
          <p:sp>
            <p:nvSpPr>
              <p:cNvPr id="1627171" name="Text Box 35"/>
              <p:cNvSpPr txBox="1">
                <a:spLocks noChangeArrowheads="1"/>
              </p:cNvSpPr>
              <p:nvPr/>
            </p:nvSpPr>
            <p:spPr bwMode="auto">
              <a:xfrm>
                <a:off x="4249" y="2125"/>
                <a:ext cx="1732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Δεξαμενή καυσίμων</a:t>
                </a:r>
                <a:r>
                  <a:rPr lang="en-US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 </a:t>
                </a:r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και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Υδραυλική Συναρμογή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72" name="Line 36"/>
              <p:cNvSpPr>
                <a:spLocks noChangeShapeType="1"/>
              </p:cNvSpPr>
              <p:nvPr/>
            </p:nvSpPr>
            <p:spPr bwMode="auto">
              <a:xfrm>
                <a:off x="4884" y="1488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</p:grpSp>
        <p:grpSp>
          <p:nvGrpSpPr>
            <p:cNvPr id="1627173" name="Group 37"/>
            <p:cNvGrpSpPr>
              <a:grpSpLocks/>
            </p:cNvGrpSpPr>
            <p:nvPr/>
          </p:nvGrpSpPr>
          <p:grpSpPr bwMode="auto">
            <a:xfrm>
              <a:off x="1254229" y="4039117"/>
              <a:ext cx="7368420" cy="2091204"/>
              <a:chOff x="-135" y="2537"/>
              <a:chExt cx="5729" cy="1627"/>
            </a:xfrm>
          </p:grpSpPr>
          <p:sp>
            <p:nvSpPr>
              <p:cNvPr id="1627174" name="Text Box 38"/>
              <p:cNvSpPr txBox="1">
                <a:spLocks noChangeArrowheads="1"/>
              </p:cNvSpPr>
              <p:nvPr/>
            </p:nvSpPr>
            <p:spPr bwMode="auto">
              <a:xfrm>
                <a:off x="820" y="3706"/>
                <a:ext cx="1050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ε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ργαλείων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75" name="Text Box 39"/>
              <p:cNvSpPr txBox="1">
                <a:spLocks noChangeArrowheads="1"/>
              </p:cNvSpPr>
              <p:nvPr/>
            </p:nvSpPr>
            <p:spPr bwMode="auto">
              <a:xfrm>
                <a:off x="-135" y="3709"/>
                <a:ext cx="1050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κ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αλωδίωσης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76" name="Text Box 40"/>
              <p:cNvSpPr txBox="1">
                <a:spLocks noChangeArrowheads="1"/>
              </p:cNvSpPr>
              <p:nvPr/>
            </p:nvSpPr>
            <p:spPr bwMode="auto">
              <a:xfrm>
                <a:off x="1074" y="2537"/>
                <a:ext cx="1163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ροετοιμασία</a:t>
                </a:r>
                <a:endParaRPr lang="el-GR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π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ίνακα </a:t>
                </a:r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ε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λέγχου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77" name="Text Box 41"/>
              <p:cNvSpPr txBox="1">
                <a:spLocks noChangeArrowheads="1"/>
              </p:cNvSpPr>
              <p:nvPr/>
            </p:nvSpPr>
            <p:spPr bwMode="auto">
              <a:xfrm>
                <a:off x="2018" y="2999"/>
                <a:ext cx="923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έλεγχος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λειτουργίας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78" name="Text Box 42"/>
              <p:cNvSpPr txBox="1">
                <a:spLocks noChangeArrowheads="1"/>
              </p:cNvSpPr>
              <p:nvPr/>
            </p:nvSpPr>
            <p:spPr bwMode="auto">
              <a:xfrm>
                <a:off x="3299" y="3086"/>
                <a:ext cx="1015" cy="45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μηχανική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ολοκλήρωση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79" name="Text Box 43"/>
              <p:cNvSpPr txBox="1">
                <a:spLocks noChangeArrowheads="1"/>
              </p:cNvSpPr>
              <p:nvPr/>
            </p:nvSpPr>
            <p:spPr bwMode="auto">
              <a:xfrm>
                <a:off x="2247" y="3781"/>
                <a:ext cx="717" cy="26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επισκευή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80" name="Text Box 44"/>
              <p:cNvSpPr txBox="1">
                <a:spLocks noChangeArrowheads="1"/>
              </p:cNvSpPr>
              <p:nvPr/>
            </p:nvSpPr>
            <p:spPr bwMode="auto">
              <a:xfrm>
                <a:off x="4656" y="3169"/>
                <a:ext cx="938" cy="26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6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σ</a:t>
                </a:r>
                <a:r>
                  <a:rPr lang="el-GR" sz="1600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utura Bk" pitchFamily="34" charset="0"/>
                  </a:rPr>
                  <a:t>υσκευασία</a:t>
                </a:r>
                <a:endPara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Bk" pitchFamily="34" charset="0"/>
                </a:endParaRPr>
              </a:p>
            </p:txBody>
          </p:sp>
          <p:sp>
            <p:nvSpPr>
              <p:cNvPr id="1627181" name="Line 45"/>
              <p:cNvSpPr>
                <a:spLocks noChangeShapeType="1"/>
              </p:cNvSpPr>
              <p:nvPr/>
            </p:nvSpPr>
            <p:spPr bwMode="auto">
              <a:xfrm>
                <a:off x="1056" y="3312"/>
                <a:ext cx="9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82" name="Line 46"/>
              <p:cNvSpPr>
                <a:spLocks noChangeShapeType="1"/>
              </p:cNvSpPr>
              <p:nvPr/>
            </p:nvSpPr>
            <p:spPr bwMode="auto">
              <a:xfrm>
                <a:off x="2928" y="331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83" name="Line 47"/>
              <p:cNvSpPr>
                <a:spLocks noChangeShapeType="1"/>
              </p:cNvSpPr>
              <p:nvPr/>
            </p:nvSpPr>
            <p:spPr bwMode="auto">
              <a:xfrm>
                <a:off x="4128" y="331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84" name="Line 48"/>
              <p:cNvSpPr>
                <a:spLocks noChangeShapeType="1"/>
              </p:cNvSpPr>
              <p:nvPr/>
            </p:nvSpPr>
            <p:spPr bwMode="auto">
              <a:xfrm flipV="1">
                <a:off x="384" y="3492"/>
                <a:ext cx="204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85" name="Line 49"/>
              <p:cNvSpPr>
                <a:spLocks noChangeShapeType="1"/>
              </p:cNvSpPr>
              <p:nvPr/>
            </p:nvSpPr>
            <p:spPr bwMode="auto">
              <a:xfrm flipH="1" flipV="1">
                <a:off x="804" y="3504"/>
                <a:ext cx="348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86" name="Arc 50"/>
              <p:cNvSpPr>
                <a:spLocks/>
              </p:cNvSpPr>
              <p:nvPr/>
            </p:nvSpPr>
            <p:spPr bwMode="auto">
              <a:xfrm>
                <a:off x="2820" y="3443"/>
                <a:ext cx="144" cy="35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956"/>
                  <a:gd name="T2" fmla="*/ 3237 w 21600"/>
                  <a:gd name="T3" fmla="*/ 42956 h 42956"/>
                  <a:gd name="T4" fmla="*/ 0 w 21600"/>
                  <a:gd name="T5" fmla="*/ 21600 h 4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95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79"/>
                      <a:pt x="13795" y="41355"/>
                      <a:pt x="3237" y="42956"/>
                    </a:cubicBezTo>
                  </a:path>
                  <a:path w="21600" h="4295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79"/>
                      <a:pt x="13795" y="41355"/>
                      <a:pt x="3237" y="4295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87" name="Arc 51"/>
              <p:cNvSpPr>
                <a:spLocks/>
              </p:cNvSpPr>
              <p:nvPr/>
            </p:nvSpPr>
            <p:spPr bwMode="auto">
              <a:xfrm rot="10800000">
                <a:off x="2101" y="3443"/>
                <a:ext cx="144" cy="35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956"/>
                  <a:gd name="T2" fmla="*/ 3237 w 21600"/>
                  <a:gd name="T3" fmla="*/ 42956 h 42956"/>
                  <a:gd name="T4" fmla="*/ 0 w 21600"/>
                  <a:gd name="T5" fmla="*/ 21600 h 4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95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79"/>
                      <a:pt x="13795" y="41355"/>
                      <a:pt x="3237" y="42956"/>
                    </a:cubicBezTo>
                  </a:path>
                  <a:path w="21600" h="4295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79"/>
                      <a:pt x="13795" y="41355"/>
                      <a:pt x="3237" y="4295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  <p:sp>
            <p:nvSpPr>
              <p:cNvPr id="1627188" name="Line 52"/>
              <p:cNvSpPr>
                <a:spLocks noChangeShapeType="1"/>
              </p:cNvSpPr>
              <p:nvPr/>
            </p:nvSpPr>
            <p:spPr bwMode="auto">
              <a:xfrm flipH="1">
                <a:off x="1033" y="2961"/>
                <a:ext cx="484" cy="1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l-GR">
                  <a:latin typeface="Futura Bk" pitchFamily="34" charset="0"/>
                </a:endParaRPr>
              </a:p>
            </p:txBody>
          </p:sp>
        </p:grpSp>
      </p:grpSp>
      <p:sp>
        <p:nvSpPr>
          <p:cNvPr id="1627189" name="Text Box 53"/>
          <p:cNvSpPr txBox="1">
            <a:spLocks noChangeArrowheads="1"/>
          </p:cNvSpPr>
          <p:nvPr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ChangeArrowheads="1"/>
          </p:cNvSpPr>
          <p:nvPr/>
        </p:nvSpPr>
        <p:spPr bwMode="auto">
          <a:xfrm>
            <a:off x="0" y="787400"/>
            <a:ext cx="2146300" cy="6070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1629187" name="Group 3"/>
          <p:cNvGrpSpPr>
            <a:grpSpLocks/>
          </p:cNvGrpSpPr>
          <p:nvPr/>
        </p:nvGrpSpPr>
        <p:grpSpPr bwMode="auto">
          <a:xfrm>
            <a:off x="1588" y="558800"/>
            <a:ext cx="9142412" cy="6299200"/>
            <a:chOff x="48" y="-183"/>
            <a:chExt cx="5664" cy="4383"/>
          </a:xfrm>
        </p:grpSpPr>
        <p:sp>
          <p:nvSpPr>
            <p:cNvPr id="1629188" name="Freeform 4" descr="Wide downward diagonal"/>
            <p:cNvSpPr>
              <a:spLocks/>
            </p:cNvSpPr>
            <p:nvPr/>
          </p:nvSpPr>
          <p:spPr bwMode="auto">
            <a:xfrm>
              <a:off x="54" y="90"/>
              <a:ext cx="1332" cy="1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2" y="0"/>
                </a:cxn>
                <a:cxn ang="0">
                  <a:pos x="1002" y="588"/>
                </a:cxn>
                <a:cxn ang="0">
                  <a:pos x="1332" y="588"/>
                </a:cxn>
                <a:cxn ang="0">
                  <a:pos x="1332" y="1176"/>
                </a:cxn>
                <a:cxn ang="0">
                  <a:pos x="0" y="1176"/>
                </a:cxn>
                <a:cxn ang="0">
                  <a:pos x="0" y="0"/>
                </a:cxn>
              </a:cxnLst>
              <a:rect l="0" t="0" r="r" b="b"/>
              <a:pathLst>
                <a:path w="1332" h="1176">
                  <a:moveTo>
                    <a:pt x="0" y="0"/>
                  </a:moveTo>
                  <a:lnTo>
                    <a:pt x="1002" y="0"/>
                  </a:lnTo>
                  <a:lnTo>
                    <a:pt x="1002" y="588"/>
                  </a:lnTo>
                  <a:lnTo>
                    <a:pt x="1332" y="588"/>
                  </a:lnTo>
                  <a:lnTo>
                    <a:pt x="1332" y="1176"/>
                  </a:lnTo>
                  <a:lnTo>
                    <a:pt x="0" y="1176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hlink"/>
              </a:fgClr>
              <a:bgClr>
                <a:srgbClr val="FFFFFF"/>
              </a:bgClr>
            </a:patt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189" name="Rectangle 5"/>
            <p:cNvSpPr>
              <a:spLocks noChangeArrowheads="1"/>
            </p:cNvSpPr>
            <p:nvPr/>
          </p:nvSpPr>
          <p:spPr bwMode="auto">
            <a:xfrm>
              <a:off x="3012" y="2844"/>
              <a:ext cx="468" cy="99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190" name="Rectangle 6"/>
            <p:cNvSpPr>
              <a:spLocks noChangeArrowheads="1"/>
            </p:cNvSpPr>
            <p:nvPr/>
          </p:nvSpPr>
          <p:spPr bwMode="auto">
            <a:xfrm>
              <a:off x="3276" y="1800"/>
              <a:ext cx="204" cy="75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191" name="Rectangle 7"/>
            <p:cNvSpPr>
              <a:spLocks noChangeArrowheads="1"/>
            </p:cNvSpPr>
            <p:nvPr/>
          </p:nvSpPr>
          <p:spPr bwMode="auto">
            <a:xfrm>
              <a:off x="480" y="2280"/>
              <a:ext cx="3000" cy="66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192" name="Freeform 8"/>
            <p:cNvSpPr>
              <a:spLocks/>
            </p:cNvSpPr>
            <p:nvPr/>
          </p:nvSpPr>
          <p:spPr bwMode="auto">
            <a:xfrm>
              <a:off x="2766" y="132"/>
              <a:ext cx="834" cy="15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98" y="0"/>
                </a:cxn>
                <a:cxn ang="0">
                  <a:pos x="834" y="12"/>
                </a:cxn>
                <a:cxn ang="0">
                  <a:pos x="834" y="1524"/>
                </a:cxn>
                <a:cxn ang="0">
                  <a:pos x="816" y="1578"/>
                </a:cxn>
                <a:cxn ang="0">
                  <a:pos x="714" y="1578"/>
                </a:cxn>
                <a:cxn ang="0">
                  <a:pos x="690" y="1548"/>
                </a:cxn>
                <a:cxn ang="0">
                  <a:pos x="690" y="150"/>
                </a:cxn>
                <a:cxn ang="0">
                  <a:pos x="666" y="90"/>
                </a:cxn>
                <a:cxn ang="0">
                  <a:pos x="36" y="90"/>
                </a:cxn>
                <a:cxn ang="0">
                  <a:pos x="0" y="78"/>
                </a:cxn>
                <a:cxn ang="0">
                  <a:pos x="0" y="24"/>
                </a:cxn>
                <a:cxn ang="0">
                  <a:pos x="30" y="0"/>
                </a:cxn>
              </a:cxnLst>
              <a:rect l="0" t="0" r="r" b="b"/>
              <a:pathLst>
                <a:path w="834" h="1578">
                  <a:moveTo>
                    <a:pt x="30" y="0"/>
                  </a:moveTo>
                  <a:lnTo>
                    <a:pt x="798" y="0"/>
                  </a:lnTo>
                  <a:lnTo>
                    <a:pt x="834" y="12"/>
                  </a:lnTo>
                  <a:lnTo>
                    <a:pt x="834" y="1524"/>
                  </a:lnTo>
                  <a:lnTo>
                    <a:pt x="816" y="1578"/>
                  </a:lnTo>
                  <a:lnTo>
                    <a:pt x="714" y="1578"/>
                  </a:lnTo>
                  <a:lnTo>
                    <a:pt x="690" y="1548"/>
                  </a:lnTo>
                  <a:lnTo>
                    <a:pt x="690" y="150"/>
                  </a:lnTo>
                  <a:lnTo>
                    <a:pt x="666" y="90"/>
                  </a:lnTo>
                  <a:lnTo>
                    <a:pt x="36" y="90"/>
                  </a:lnTo>
                  <a:lnTo>
                    <a:pt x="0" y="78"/>
                  </a:lnTo>
                  <a:lnTo>
                    <a:pt x="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020" y="3036"/>
              <a:ext cx="16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194" name="Rectangle 10"/>
            <p:cNvSpPr>
              <a:spLocks noChangeArrowheads="1"/>
            </p:cNvSpPr>
            <p:nvPr/>
          </p:nvSpPr>
          <p:spPr bwMode="auto">
            <a:xfrm>
              <a:off x="4008" y="3552"/>
              <a:ext cx="240" cy="64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195" name="Rectangle 11" descr="Wide downward diagonal"/>
            <p:cNvSpPr>
              <a:spLocks noChangeArrowheads="1"/>
            </p:cNvSpPr>
            <p:nvPr/>
          </p:nvSpPr>
          <p:spPr bwMode="auto">
            <a:xfrm>
              <a:off x="4608" y="84"/>
              <a:ext cx="1104" cy="240"/>
            </a:xfrm>
            <a:prstGeom prst="rect">
              <a:avLst/>
            </a:prstGeom>
            <a:pattFill prst="wdDnDiag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 flipH="1">
              <a:off x="4584" y="1812"/>
              <a:ext cx="1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 flipV="1">
              <a:off x="4584" y="1560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 flipH="1">
              <a:off x="4008" y="156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199" name="Rectangle 15"/>
            <p:cNvSpPr>
              <a:spLocks noChangeArrowheads="1"/>
            </p:cNvSpPr>
            <p:nvPr/>
          </p:nvSpPr>
          <p:spPr bwMode="auto">
            <a:xfrm>
              <a:off x="5088" y="1812"/>
              <a:ext cx="624" cy="22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00" name="Rectangle 16"/>
            <p:cNvSpPr>
              <a:spLocks noChangeArrowheads="1"/>
            </p:cNvSpPr>
            <p:nvPr/>
          </p:nvSpPr>
          <p:spPr bwMode="auto">
            <a:xfrm>
              <a:off x="4008" y="1560"/>
              <a:ext cx="576" cy="6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01" name="Rectangle 17"/>
            <p:cNvSpPr>
              <a:spLocks noChangeArrowheads="1"/>
            </p:cNvSpPr>
            <p:nvPr/>
          </p:nvSpPr>
          <p:spPr bwMode="auto">
            <a:xfrm>
              <a:off x="4008" y="2316"/>
              <a:ext cx="588" cy="5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02" name="Rectangle 18"/>
            <p:cNvSpPr>
              <a:spLocks noChangeArrowheads="1"/>
            </p:cNvSpPr>
            <p:nvPr/>
          </p:nvSpPr>
          <p:spPr bwMode="auto">
            <a:xfrm>
              <a:off x="5328" y="2184"/>
              <a:ext cx="384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03" name="Line 19"/>
            <p:cNvSpPr>
              <a:spLocks noChangeShapeType="1"/>
            </p:cNvSpPr>
            <p:nvPr/>
          </p:nvSpPr>
          <p:spPr bwMode="auto">
            <a:xfrm flipH="1">
              <a:off x="4716" y="2904"/>
              <a:ext cx="4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04" name="Line 20"/>
            <p:cNvSpPr>
              <a:spLocks noChangeShapeType="1"/>
            </p:cNvSpPr>
            <p:nvPr/>
          </p:nvSpPr>
          <p:spPr bwMode="auto">
            <a:xfrm flipV="1">
              <a:off x="4716" y="1956"/>
              <a:ext cx="0" cy="9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05" name="Line 21"/>
            <p:cNvSpPr>
              <a:spLocks noChangeShapeType="1"/>
            </p:cNvSpPr>
            <p:nvPr/>
          </p:nvSpPr>
          <p:spPr bwMode="auto">
            <a:xfrm>
              <a:off x="4716" y="1956"/>
              <a:ext cx="2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06" name="Line 22"/>
            <p:cNvSpPr>
              <a:spLocks noChangeShapeType="1"/>
            </p:cNvSpPr>
            <p:nvPr/>
          </p:nvSpPr>
          <p:spPr bwMode="auto">
            <a:xfrm>
              <a:off x="4968" y="195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07" name="Line 23"/>
            <p:cNvSpPr>
              <a:spLocks noChangeShapeType="1"/>
            </p:cNvSpPr>
            <p:nvPr/>
          </p:nvSpPr>
          <p:spPr bwMode="auto">
            <a:xfrm flipV="1">
              <a:off x="5160" y="2196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08" name="Line 24"/>
            <p:cNvSpPr>
              <a:spLocks noChangeShapeType="1"/>
            </p:cNvSpPr>
            <p:nvPr/>
          </p:nvSpPr>
          <p:spPr bwMode="auto">
            <a:xfrm flipH="1">
              <a:off x="4968" y="21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09" name="Rectangle 25"/>
            <p:cNvSpPr>
              <a:spLocks noChangeArrowheads="1"/>
            </p:cNvSpPr>
            <p:nvPr/>
          </p:nvSpPr>
          <p:spPr bwMode="auto">
            <a:xfrm>
              <a:off x="4008" y="912"/>
              <a:ext cx="288" cy="64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10" name="Line 26"/>
            <p:cNvSpPr>
              <a:spLocks noChangeShapeType="1"/>
            </p:cNvSpPr>
            <p:nvPr/>
          </p:nvSpPr>
          <p:spPr bwMode="auto">
            <a:xfrm>
              <a:off x="4476" y="8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11" name="Line 27"/>
            <p:cNvSpPr>
              <a:spLocks noChangeShapeType="1"/>
            </p:cNvSpPr>
            <p:nvPr/>
          </p:nvSpPr>
          <p:spPr bwMode="auto">
            <a:xfrm flipH="1">
              <a:off x="4272" y="312"/>
              <a:ext cx="2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12" name="Line 28"/>
            <p:cNvSpPr>
              <a:spLocks noChangeShapeType="1"/>
            </p:cNvSpPr>
            <p:nvPr/>
          </p:nvSpPr>
          <p:spPr bwMode="auto">
            <a:xfrm>
              <a:off x="4272" y="3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13" name="Line 29"/>
            <p:cNvSpPr>
              <a:spLocks noChangeShapeType="1"/>
            </p:cNvSpPr>
            <p:nvPr/>
          </p:nvSpPr>
          <p:spPr bwMode="auto">
            <a:xfrm flipH="1">
              <a:off x="4008" y="408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14" name="Rectangle 30" descr="Wide downward diagonal"/>
            <p:cNvSpPr>
              <a:spLocks noChangeArrowheads="1"/>
            </p:cNvSpPr>
            <p:nvPr/>
          </p:nvSpPr>
          <p:spPr bwMode="auto">
            <a:xfrm>
              <a:off x="5268" y="384"/>
              <a:ext cx="444" cy="636"/>
            </a:xfrm>
            <a:prstGeom prst="rect">
              <a:avLst/>
            </a:prstGeom>
            <a:pattFill prst="wdDnDiag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15" name="Rectangle 31"/>
            <p:cNvSpPr>
              <a:spLocks noChangeArrowheads="1"/>
            </p:cNvSpPr>
            <p:nvPr/>
          </p:nvSpPr>
          <p:spPr bwMode="auto">
            <a:xfrm>
              <a:off x="5544" y="1092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16" name="Rectangle 32"/>
            <p:cNvSpPr>
              <a:spLocks noChangeArrowheads="1"/>
            </p:cNvSpPr>
            <p:nvPr/>
          </p:nvSpPr>
          <p:spPr bwMode="auto">
            <a:xfrm>
              <a:off x="5340" y="1092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17" name="Rectangle 33"/>
            <p:cNvSpPr>
              <a:spLocks noChangeArrowheads="1"/>
            </p:cNvSpPr>
            <p:nvPr/>
          </p:nvSpPr>
          <p:spPr bwMode="auto">
            <a:xfrm>
              <a:off x="5076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18" name="Rectangle 34"/>
            <p:cNvSpPr>
              <a:spLocks noChangeArrowheads="1"/>
            </p:cNvSpPr>
            <p:nvPr/>
          </p:nvSpPr>
          <p:spPr bwMode="auto">
            <a:xfrm>
              <a:off x="4872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19" name="Rectangle 35"/>
            <p:cNvSpPr>
              <a:spLocks noChangeArrowheads="1"/>
            </p:cNvSpPr>
            <p:nvPr/>
          </p:nvSpPr>
          <p:spPr bwMode="auto">
            <a:xfrm>
              <a:off x="4668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20" name="Rectangle 36"/>
            <p:cNvSpPr>
              <a:spLocks noChangeArrowheads="1"/>
            </p:cNvSpPr>
            <p:nvPr/>
          </p:nvSpPr>
          <p:spPr bwMode="auto">
            <a:xfrm>
              <a:off x="4428" y="960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21" name="Rectangle 37" descr="Wide downward diagonal"/>
            <p:cNvSpPr>
              <a:spLocks noChangeArrowheads="1"/>
            </p:cNvSpPr>
            <p:nvPr/>
          </p:nvSpPr>
          <p:spPr bwMode="auto">
            <a:xfrm>
              <a:off x="4080" y="480"/>
              <a:ext cx="492" cy="336"/>
            </a:xfrm>
            <a:prstGeom prst="rect">
              <a:avLst/>
            </a:prstGeom>
            <a:pattFill prst="wdDnDiag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22" name="Rectangle 38"/>
            <p:cNvSpPr>
              <a:spLocks noChangeArrowheads="1"/>
            </p:cNvSpPr>
            <p:nvPr/>
          </p:nvSpPr>
          <p:spPr bwMode="auto">
            <a:xfrm>
              <a:off x="4380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23" name="Rectangle 39"/>
            <p:cNvSpPr>
              <a:spLocks noChangeArrowheads="1"/>
            </p:cNvSpPr>
            <p:nvPr/>
          </p:nvSpPr>
          <p:spPr bwMode="auto">
            <a:xfrm>
              <a:off x="4968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24" name="Rectangle 40"/>
            <p:cNvSpPr>
              <a:spLocks noChangeArrowheads="1"/>
            </p:cNvSpPr>
            <p:nvPr/>
          </p:nvSpPr>
          <p:spPr bwMode="auto">
            <a:xfrm>
              <a:off x="5556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25" name="Rectangle 41"/>
            <p:cNvSpPr>
              <a:spLocks noChangeArrowheads="1"/>
            </p:cNvSpPr>
            <p:nvPr/>
          </p:nvSpPr>
          <p:spPr bwMode="auto">
            <a:xfrm>
              <a:off x="3275" y="666"/>
              <a:ext cx="122" cy="37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l-GR" sz="2800"/>
            </a:p>
          </p:txBody>
        </p:sp>
        <p:sp>
          <p:nvSpPr>
            <p:cNvPr id="1629226" name="Line 42"/>
            <p:cNvSpPr>
              <a:spLocks noChangeShapeType="1"/>
            </p:cNvSpPr>
            <p:nvPr/>
          </p:nvSpPr>
          <p:spPr bwMode="auto">
            <a:xfrm>
              <a:off x="2616" y="84"/>
              <a:ext cx="0" cy="5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27" name="Line 43"/>
            <p:cNvSpPr>
              <a:spLocks noChangeShapeType="1"/>
            </p:cNvSpPr>
            <p:nvPr/>
          </p:nvSpPr>
          <p:spPr bwMode="auto">
            <a:xfrm>
              <a:off x="2616" y="624"/>
              <a:ext cx="4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28" name="Line 44"/>
            <p:cNvSpPr>
              <a:spLocks noChangeShapeType="1"/>
            </p:cNvSpPr>
            <p:nvPr/>
          </p:nvSpPr>
          <p:spPr bwMode="auto">
            <a:xfrm>
              <a:off x="3084" y="624"/>
              <a:ext cx="0" cy="1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29" name="Line 45"/>
            <p:cNvSpPr>
              <a:spLocks noChangeShapeType="1"/>
            </p:cNvSpPr>
            <p:nvPr/>
          </p:nvSpPr>
          <p:spPr bwMode="auto">
            <a:xfrm>
              <a:off x="3084" y="1788"/>
              <a:ext cx="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30" name="Rectangle 46"/>
            <p:cNvSpPr>
              <a:spLocks noChangeArrowheads="1"/>
            </p:cNvSpPr>
            <p:nvPr/>
          </p:nvSpPr>
          <p:spPr bwMode="auto">
            <a:xfrm>
              <a:off x="1872" y="3576"/>
              <a:ext cx="708" cy="624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31" name="Rectangle 47"/>
            <p:cNvSpPr>
              <a:spLocks noChangeArrowheads="1"/>
            </p:cNvSpPr>
            <p:nvPr/>
          </p:nvSpPr>
          <p:spPr bwMode="auto">
            <a:xfrm>
              <a:off x="48" y="1836"/>
              <a:ext cx="288" cy="141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32" name="Rectangle 48"/>
            <p:cNvSpPr>
              <a:spLocks noChangeArrowheads="1"/>
            </p:cNvSpPr>
            <p:nvPr/>
          </p:nvSpPr>
          <p:spPr bwMode="auto">
            <a:xfrm>
              <a:off x="48" y="3900"/>
              <a:ext cx="1632" cy="300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33" name="Rectangle 49"/>
            <p:cNvSpPr>
              <a:spLocks noChangeArrowheads="1"/>
            </p:cNvSpPr>
            <p:nvPr/>
          </p:nvSpPr>
          <p:spPr bwMode="auto">
            <a:xfrm>
              <a:off x="1404" y="3444"/>
              <a:ext cx="276" cy="45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34" name="Rectangle 50"/>
            <p:cNvSpPr>
              <a:spLocks noChangeArrowheads="1"/>
            </p:cNvSpPr>
            <p:nvPr/>
          </p:nvSpPr>
          <p:spPr bwMode="auto">
            <a:xfrm>
              <a:off x="48" y="84"/>
              <a:ext cx="3624" cy="411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35" name="Rectangle 51"/>
            <p:cNvSpPr>
              <a:spLocks noChangeArrowheads="1"/>
            </p:cNvSpPr>
            <p:nvPr/>
          </p:nvSpPr>
          <p:spPr bwMode="auto">
            <a:xfrm>
              <a:off x="4008" y="84"/>
              <a:ext cx="1704" cy="411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236" name="Text Box 52"/>
            <p:cNvSpPr txBox="1">
              <a:spLocks noChangeArrowheads="1"/>
            </p:cNvSpPr>
            <p:nvPr/>
          </p:nvSpPr>
          <p:spPr bwMode="auto">
            <a:xfrm rot="-5400000">
              <a:off x="3086" y="757"/>
              <a:ext cx="424" cy="1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Κίτρινο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37" name="Text Box 53"/>
            <p:cNvSpPr txBox="1">
              <a:spLocks noChangeArrowheads="1"/>
            </p:cNvSpPr>
            <p:nvPr/>
          </p:nvSpPr>
          <p:spPr bwMode="auto">
            <a:xfrm rot="-5400000">
              <a:off x="3400" y="763"/>
              <a:ext cx="343" cy="1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Black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38" name="Text Box 54"/>
            <p:cNvSpPr txBox="1">
              <a:spLocks noChangeArrowheads="1"/>
            </p:cNvSpPr>
            <p:nvPr/>
          </p:nvSpPr>
          <p:spPr bwMode="auto">
            <a:xfrm rot="-5400000">
              <a:off x="-118" y="2810"/>
              <a:ext cx="620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Παραγωγή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39" name="Text Box 55"/>
            <p:cNvSpPr txBox="1">
              <a:spLocks noChangeArrowheads="1"/>
            </p:cNvSpPr>
            <p:nvPr/>
          </p:nvSpPr>
          <p:spPr bwMode="auto">
            <a:xfrm rot="-5400000">
              <a:off x="-361" y="1998"/>
              <a:ext cx="1125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Χρονοπρογραμματισμός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0" name="Text Box 56"/>
            <p:cNvSpPr txBox="1">
              <a:spLocks noChangeArrowheads="1"/>
            </p:cNvSpPr>
            <p:nvPr/>
          </p:nvSpPr>
          <p:spPr bwMode="auto">
            <a:xfrm rot="-5400000">
              <a:off x="1244" y="3537"/>
              <a:ext cx="587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Πωλήσεις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1" name="Text Box 57"/>
            <p:cNvSpPr txBox="1">
              <a:spLocks noChangeArrowheads="1"/>
            </p:cNvSpPr>
            <p:nvPr/>
          </p:nvSpPr>
          <p:spPr bwMode="auto">
            <a:xfrm>
              <a:off x="56" y="3906"/>
              <a:ext cx="52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Διεύθυνση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2" name="Text Box 58"/>
            <p:cNvSpPr txBox="1">
              <a:spLocks noChangeArrowheads="1"/>
            </p:cNvSpPr>
            <p:nvPr/>
          </p:nvSpPr>
          <p:spPr bwMode="auto">
            <a:xfrm>
              <a:off x="565" y="3906"/>
              <a:ext cx="55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Λογιστήριο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3" name="Text Box 59"/>
            <p:cNvSpPr txBox="1">
              <a:spLocks noChangeArrowheads="1"/>
            </p:cNvSpPr>
            <p:nvPr/>
          </p:nvSpPr>
          <p:spPr bwMode="auto">
            <a:xfrm>
              <a:off x="1186" y="3906"/>
              <a:ext cx="409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Αγορές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4" name="Text Box 60"/>
            <p:cNvSpPr txBox="1">
              <a:spLocks noChangeArrowheads="1"/>
            </p:cNvSpPr>
            <p:nvPr/>
          </p:nvSpPr>
          <p:spPr bwMode="auto">
            <a:xfrm>
              <a:off x="1968" y="3626"/>
              <a:ext cx="478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Έρευνα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και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Ανάπτυξη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5" name="Text Box 61"/>
            <p:cNvSpPr txBox="1">
              <a:spLocks noChangeArrowheads="1"/>
            </p:cNvSpPr>
            <p:nvPr/>
          </p:nvSpPr>
          <p:spPr bwMode="auto">
            <a:xfrm>
              <a:off x="4073" y="1789"/>
              <a:ext cx="487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Διατήρηση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6" name="Text Box 62"/>
            <p:cNvSpPr txBox="1">
              <a:spLocks noChangeArrowheads="1"/>
            </p:cNvSpPr>
            <p:nvPr/>
          </p:nvSpPr>
          <p:spPr bwMode="auto">
            <a:xfrm rot="-5400000">
              <a:off x="3821" y="3745"/>
              <a:ext cx="594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Αποστολή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7" name="Text Box 63"/>
            <p:cNvSpPr txBox="1">
              <a:spLocks noChangeArrowheads="1"/>
            </p:cNvSpPr>
            <p:nvPr/>
          </p:nvSpPr>
          <p:spPr bwMode="auto">
            <a:xfrm>
              <a:off x="4614" y="3589"/>
              <a:ext cx="745" cy="17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Χώρος Αποστολής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8" name="Text Box 64"/>
            <p:cNvSpPr txBox="1">
              <a:spLocks noChangeArrowheads="1"/>
            </p:cNvSpPr>
            <p:nvPr/>
          </p:nvSpPr>
          <p:spPr bwMode="auto">
            <a:xfrm rot="-5400000">
              <a:off x="3811" y="1105"/>
              <a:ext cx="693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Αποθήκευση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49" name="Text Box 65"/>
            <p:cNvSpPr txBox="1">
              <a:spLocks noChangeArrowheads="1"/>
            </p:cNvSpPr>
            <p:nvPr/>
          </p:nvSpPr>
          <p:spPr bwMode="auto">
            <a:xfrm>
              <a:off x="5159" y="1785"/>
              <a:ext cx="500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Αποθήκη)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50" name="Text Box 66"/>
            <p:cNvSpPr txBox="1">
              <a:spLocks noChangeArrowheads="1"/>
            </p:cNvSpPr>
            <p:nvPr/>
          </p:nvSpPr>
          <p:spPr bwMode="auto">
            <a:xfrm>
              <a:off x="4013" y="84"/>
              <a:ext cx="467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Χώρος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Εγγράφων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51" name="Text Box 67"/>
            <p:cNvSpPr txBox="1">
              <a:spLocks noChangeArrowheads="1"/>
            </p:cNvSpPr>
            <p:nvPr/>
          </p:nvSpPr>
          <p:spPr bwMode="auto">
            <a:xfrm>
              <a:off x="4418" y="2329"/>
              <a:ext cx="1059" cy="17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Αποθήκη</a:t>
              </a:r>
              <a:r>
                <a:rPr lang="en-US" sz="1000" b="1">
                  <a:latin typeface="Times New Roman" pitchFamily="18" charset="0"/>
                </a:rPr>
                <a:t>: </a:t>
              </a:r>
              <a:r>
                <a:rPr lang="el-GR" sz="1000" b="1">
                  <a:latin typeface="Times New Roman" pitchFamily="18" charset="0"/>
                </a:rPr>
                <a:t>Τελικά Προϊόντα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52" name="Text Box 68"/>
            <p:cNvSpPr txBox="1">
              <a:spLocks noChangeArrowheads="1"/>
            </p:cNvSpPr>
            <p:nvPr/>
          </p:nvSpPr>
          <p:spPr bwMode="auto">
            <a:xfrm>
              <a:off x="4382" y="1068"/>
              <a:ext cx="1055" cy="17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Αποθήκευση</a:t>
              </a:r>
              <a:r>
                <a:rPr lang="en-US" sz="1000" b="1">
                  <a:latin typeface="Times New Roman" pitchFamily="18" charset="0"/>
                </a:rPr>
                <a:t>: </a:t>
              </a:r>
              <a:r>
                <a:rPr lang="el-GR" sz="1000" b="1">
                  <a:latin typeface="Times New Roman" pitchFamily="18" charset="0"/>
                </a:rPr>
                <a:t>Πρώτες Ύλες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253" name="AutoShape 69"/>
            <p:cNvSpPr>
              <a:spLocks noChangeArrowheads="1"/>
            </p:cNvSpPr>
            <p:nvPr/>
          </p:nvSpPr>
          <p:spPr bwMode="auto">
            <a:xfrm>
              <a:off x="3204" y="300"/>
              <a:ext cx="138" cy="141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54" name="Rectangle 70"/>
            <p:cNvSpPr>
              <a:spLocks noChangeArrowheads="1"/>
            </p:cNvSpPr>
            <p:nvPr/>
          </p:nvSpPr>
          <p:spPr bwMode="auto">
            <a:xfrm>
              <a:off x="2070" y="2672"/>
              <a:ext cx="660" cy="25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255" name="Group 71"/>
            <p:cNvGrpSpPr>
              <a:grpSpLocks/>
            </p:cNvGrpSpPr>
            <p:nvPr/>
          </p:nvGrpSpPr>
          <p:grpSpPr bwMode="auto">
            <a:xfrm>
              <a:off x="851" y="2832"/>
              <a:ext cx="145" cy="92"/>
              <a:chOff x="1679" y="2358"/>
              <a:chExt cx="145" cy="92"/>
            </a:xfrm>
          </p:grpSpPr>
          <p:sp>
            <p:nvSpPr>
              <p:cNvPr id="1629256" name="Rectangle 72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57" name="Line 73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58" name="Line 74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259" name="Rectangle 75"/>
            <p:cNvSpPr>
              <a:spLocks noChangeArrowheads="1"/>
            </p:cNvSpPr>
            <p:nvPr/>
          </p:nvSpPr>
          <p:spPr bwMode="auto">
            <a:xfrm rot="-5400000">
              <a:off x="474" y="2570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260" name="Group 76"/>
            <p:cNvGrpSpPr>
              <a:grpSpLocks/>
            </p:cNvGrpSpPr>
            <p:nvPr/>
          </p:nvGrpSpPr>
          <p:grpSpPr bwMode="auto">
            <a:xfrm rot="-7844678">
              <a:off x="3101" y="2904"/>
              <a:ext cx="145" cy="92"/>
              <a:chOff x="1679" y="2358"/>
              <a:chExt cx="145" cy="92"/>
            </a:xfrm>
          </p:grpSpPr>
          <p:sp>
            <p:nvSpPr>
              <p:cNvPr id="1629261" name="Rectangle 77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62" name="Line 78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63" name="Line 79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264" name="Rectangle 80"/>
            <p:cNvSpPr>
              <a:spLocks noChangeArrowheads="1"/>
            </p:cNvSpPr>
            <p:nvPr/>
          </p:nvSpPr>
          <p:spPr bwMode="auto">
            <a:xfrm rot="-5400000">
              <a:off x="3162" y="3080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65" name="Rectangle 81"/>
            <p:cNvSpPr>
              <a:spLocks noChangeArrowheads="1"/>
            </p:cNvSpPr>
            <p:nvPr/>
          </p:nvSpPr>
          <p:spPr bwMode="auto">
            <a:xfrm>
              <a:off x="2928" y="2834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266" name="Rectangle 82"/>
            <p:cNvSpPr>
              <a:spLocks noChangeArrowheads="1"/>
            </p:cNvSpPr>
            <p:nvPr/>
          </p:nvSpPr>
          <p:spPr bwMode="auto">
            <a:xfrm>
              <a:off x="2232" y="2954"/>
              <a:ext cx="384" cy="2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267" name="Group 83"/>
            <p:cNvGrpSpPr>
              <a:grpSpLocks/>
            </p:cNvGrpSpPr>
            <p:nvPr/>
          </p:nvGrpSpPr>
          <p:grpSpPr bwMode="auto">
            <a:xfrm>
              <a:off x="1541" y="2826"/>
              <a:ext cx="145" cy="92"/>
              <a:chOff x="1679" y="2358"/>
              <a:chExt cx="145" cy="92"/>
            </a:xfrm>
          </p:grpSpPr>
          <p:sp>
            <p:nvSpPr>
              <p:cNvPr id="1629268" name="Rectangle 84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69" name="Line 85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70" name="Line 86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271" name="Group 87"/>
            <p:cNvGrpSpPr>
              <a:grpSpLocks/>
            </p:cNvGrpSpPr>
            <p:nvPr/>
          </p:nvGrpSpPr>
          <p:grpSpPr bwMode="auto">
            <a:xfrm>
              <a:off x="2753" y="2832"/>
              <a:ext cx="145" cy="92"/>
              <a:chOff x="1679" y="2358"/>
              <a:chExt cx="145" cy="92"/>
            </a:xfrm>
          </p:grpSpPr>
          <p:sp>
            <p:nvSpPr>
              <p:cNvPr id="1629272" name="Rectangle 88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73" name="Line 89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74" name="Line 90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275" name="Group 91"/>
            <p:cNvGrpSpPr>
              <a:grpSpLocks/>
            </p:cNvGrpSpPr>
            <p:nvPr/>
          </p:nvGrpSpPr>
          <p:grpSpPr bwMode="auto">
            <a:xfrm rot="-7361232">
              <a:off x="509" y="2742"/>
              <a:ext cx="145" cy="92"/>
              <a:chOff x="1679" y="2358"/>
              <a:chExt cx="145" cy="92"/>
            </a:xfrm>
          </p:grpSpPr>
          <p:sp>
            <p:nvSpPr>
              <p:cNvPr id="1629276" name="Rectangle 92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77" name="Line 93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78" name="Line 94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279" name="Group 95"/>
            <p:cNvGrpSpPr>
              <a:grpSpLocks/>
            </p:cNvGrpSpPr>
            <p:nvPr/>
          </p:nvGrpSpPr>
          <p:grpSpPr bwMode="auto">
            <a:xfrm rot="-5400000">
              <a:off x="2093" y="2970"/>
              <a:ext cx="145" cy="92"/>
              <a:chOff x="1679" y="2358"/>
              <a:chExt cx="145" cy="92"/>
            </a:xfrm>
          </p:grpSpPr>
          <p:sp>
            <p:nvSpPr>
              <p:cNvPr id="1629280" name="Rectangle 96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81" name="Line 97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82" name="Line 98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283" name="Group 99"/>
            <p:cNvGrpSpPr>
              <a:grpSpLocks/>
            </p:cNvGrpSpPr>
            <p:nvPr/>
          </p:nvGrpSpPr>
          <p:grpSpPr bwMode="auto">
            <a:xfrm rot="-5400000">
              <a:off x="2609" y="2976"/>
              <a:ext cx="145" cy="92"/>
              <a:chOff x="1679" y="2358"/>
              <a:chExt cx="145" cy="92"/>
            </a:xfrm>
          </p:grpSpPr>
          <p:sp>
            <p:nvSpPr>
              <p:cNvPr id="1629284" name="Rectangle 100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85" name="Line 101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86" name="Line 102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287" name="Group 103"/>
            <p:cNvGrpSpPr>
              <a:grpSpLocks/>
            </p:cNvGrpSpPr>
            <p:nvPr/>
          </p:nvGrpSpPr>
          <p:grpSpPr bwMode="auto">
            <a:xfrm>
              <a:off x="1193" y="2826"/>
              <a:ext cx="145" cy="92"/>
              <a:chOff x="1679" y="2358"/>
              <a:chExt cx="145" cy="92"/>
            </a:xfrm>
          </p:grpSpPr>
          <p:sp>
            <p:nvSpPr>
              <p:cNvPr id="1629288" name="Rectangle 104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89" name="Line 105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90" name="Line 106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291" name="Group 107"/>
            <p:cNvGrpSpPr>
              <a:grpSpLocks/>
            </p:cNvGrpSpPr>
            <p:nvPr/>
          </p:nvGrpSpPr>
          <p:grpSpPr bwMode="auto">
            <a:xfrm>
              <a:off x="845" y="2310"/>
              <a:ext cx="145" cy="92"/>
              <a:chOff x="1679" y="2358"/>
              <a:chExt cx="145" cy="92"/>
            </a:xfrm>
          </p:grpSpPr>
          <p:sp>
            <p:nvSpPr>
              <p:cNvPr id="1629292" name="Rectangle 108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93" name="Line 109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94" name="Line 110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295" name="Group 111"/>
            <p:cNvGrpSpPr>
              <a:grpSpLocks/>
            </p:cNvGrpSpPr>
            <p:nvPr/>
          </p:nvGrpSpPr>
          <p:grpSpPr bwMode="auto">
            <a:xfrm>
              <a:off x="1901" y="2826"/>
              <a:ext cx="145" cy="92"/>
              <a:chOff x="1679" y="2358"/>
              <a:chExt cx="145" cy="92"/>
            </a:xfrm>
          </p:grpSpPr>
          <p:sp>
            <p:nvSpPr>
              <p:cNvPr id="1629296" name="Rectangle 112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97" name="Line 113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298" name="Line 114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299" name="Rectangle 115"/>
            <p:cNvSpPr>
              <a:spLocks noChangeArrowheads="1"/>
            </p:cNvSpPr>
            <p:nvPr/>
          </p:nvSpPr>
          <p:spPr bwMode="auto">
            <a:xfrm rot="-10800000">
              <a:off x="1722" y="2828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300" name="Rectangle 116"/>
            <p:cNvSpPr>
              <a:spLocks noChangeArrowheads="1"/>
            </p:cNvSpPr>
            <p:nvPr/>
          </p:nvSpPr>
          <p:spPr bwMode="auto">
            <a:xfrm rot="-10800000">
              <a:off x="1026" y="2834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301" name="Rectangle 117"/>
            <p:cNvSpPr>
              <a:spLocks noChangeArrowheads="1"/>
            </p:cNvSpPr>
            <p:nvPr/>
          </p:nvSpPr>
          <p:spPr bwMode="auto">
            <a:xfrm rot="-10800000">
              <a:off x="678" y="2840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302" name="Rectangle 118"/>
            <p:cNvSpPr>
              <a:spLocks noChangeArrowheads="1"/>
            </p:cNvSpPr>
            <p:nvPr/>
          </p:nvSpPr>
          <p:spPr bwMode="auto">
            <a:xfrm rot="-10800000">
              <a:off x="1368" y="2834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03" name="Group 119"/>
            <p:cNvGrpSpPr>
              <a:grpSpLocks/>
            </p:cNvGrpSpPr>
            <p:nvPr/>
          </p:nvGrpSpPr>
          <p:grpSpPr bwMode="auto">
            <a:xfrm rot="7361232" flipV="1">
              <a:off x="515" y="2388"/>
              <a:ext cx="145" cy="92"/>
              <a:chOff x="1679" y="2358"/>
              <a:chExt cx="145" cy="92"/>
            </a:xfrm>
          </p:grpSpPr>
          <p:sp>
            <p:nvSpPr>
              <p:cNvPr id="1629304" name="Rectangle 120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05" name="Line 121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06" name="Line 122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07" name="Rectangle 123"/>
            <p:cNvSpPr>
              <a:spLocks noChangeArrowheads="1"/>
            </p:cNvSpPr>
            <p:nvPr/>
          </p:nvSpPr>
          <p:spPr bwMode="auto">
            <a:xfrm rot="-10800000">
              <a:off x="684" y="2312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08" name="Group 124"/>
            <p:cNvGrpSpPr>
              <a:grpSpLocks/>
            </p:cNvGrpSpPr>
            <p:nvPr/>
          </p:nvGrpSpPr>
          <p:grpSpPr bwMode="auto">
            <a:xfrm>
              <a:off x="1529" y="2310"/>
              <a:ext cx="145" cy="92"/>
              <a:chOff x="1679" y="2358"/>
              <a:chExt cx="145" cy="92"/>
            </a:xfrm>
          </p:grpSpPr>
          <p:sp>
            <p:nvSpPr>
              <p:cNvPr id="1629309" name="Rectangle 125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10" name="Line 126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11" name="Line 127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312" name="Group 128"/>
            <p:cNvGrpSpPr>
              <a:grpSpLocks/>
            </p:cNvGrpSpPr>
            <p:nvPr/>
          </p:nvGrpSpPr>
          <p:grpSpPr bwMode="auto">
            <a:xfrm>
              <a:off x="1181" y="2310"/>
              <a:ext cx="145" cy="92"/>
              <a:chOff x="1679" y="2358"/>
              <a:chExt cx="145" cy="92"/>
            </a:xfrm>
          </p:grpSpPr>
          <p:sp>
            <p:nvSpPr>
              <p:cNvPr id="1629313" name="Rectangle 129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14" name="Line 130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15" name="Line 131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316" name="Group 132"/>
            <p:cNvGrpSpPr>
              <a:grpSpLocks/>
            </p:cNvGrpSpPr>
            <p:nvPr/>
          </p:nvGrpSpPr>
          <p:grpSpPr bwMode="auto">
            <a:xfrm>
              <a:off x="1889" y="2310"/>
              <a:ext cx="145" cy="92"/>
              <a:chOff x="1679" y="2358"/>
              <a:chExt cx="145" cy="92"/>
            </a:xfrm>
          </p:grpSpPr>
          <p:sp>
            <p:nvSpPr>
              <p:cNvPr id="1629317" name="Rectangle 133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18" name="Line 134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19" name="Line 135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20" name="Rectangle 136"/>
            <p:cNvSpPr>
              <a:spLocks noChangeArrowheads="1"/>
            </p:cNvSpPr>
            <p:nvPr/>
          </p:nvSpPr>
          <p:spPr bwMode="auto">
            <a:xfrm rot="-10800000">
              <a:off x="1710" y="2312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321" name="Rectangle 137"/>
            <p:cNvSpPr>
              <a:spLocks noChangeArrowheads="1"/>
            </p:cNvSpPr>
            <p:nvPr/>
          </p:nvSpPr>
          <p:spPr bwMode="auto">
            <a:xfrm rot="-10800000">
              <a:off x="1014" y="2318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322" name="Rectangle 138"/>
            <p:cNvSpPr>
              <a:spLocks noChangeArrowheads="1"/>
            </p:cNvSpPr>
            <p:nvPr/>
          </p:nvSpPr>
          <p:spPr bwMode="auto">
            <a:xfrm rot="-10800000">
              <a:off x="1356" y="2318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23" name="Group 139"/>
            <p:cNvGrpSpPr>
              <a:grpSpLocks/>
            </p:cNvGrpSpPr>
            <p:nvPr/>
          </p:nvGrpSpPr>
          <p:grpSpPr bwMode="auto">
            <a:xfrm>
              <a:off x="2573" y="2304"/>
              <a:ext cx="145" cy="92"/>
              <a:chOff x="1679" y="2358"/>
              <a:chExt cx="145" cy="92"/>
            </a:xfrm>
          </p:grpSpPr>
          <p:sp>
            <p:nvSpPr>
              <p:cNvPr id="1629324" name="Rectangle 140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25" name="Line 141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26" name="Line 142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327" name="Group 143"/>
            <p:cNvGrpSpPr>
              <a:grpSpLocks/>
            </p:cNvGrpSpPr>
            <p:nvPr/>
          </p:nvGrpSpPr>
          <p:grpSpPr bwMode="auto">
            <a:xfrm>
              <a:off x="2225" y="2304"/>
              <a:ext cx="145" cy="92"/>
              <a:chOff x="1679" y="2358"/>
              <a:chExt cx="145" cy="92"/>
            </a:xfrm>
          </p:grpSpPr>
          <p:sp>
            <p:nvSpPr>
              <p:cNvPr id="1629328" name="Rectangle 144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29" name="Line 145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30" name="Line 146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331" name="Group 147"/>
            <p:cNvGrpSpPr>
              <a:grpSpLocks/>
            </p:cNvGrpSpPr>
            <p:nvPr/>
          </p:nvGrpSpPr>
          <p:grpSpPr bwMode="auto">
            <a:xfrm>
              <a:off x="2933" y="2304"/>
              <a:ext cx="145" cy="92"/>
              <a:chOff x="1679" y="2358"/>
              <a:chExt cx="145" cy="92"/>
            </a:xfrm>
          </p:grpSpPr>
          <p:sp>
            <p:nvSpPr>
              <p:cNvPr id="1629332" name="Rectangle 148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33" name="Line 149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34" name="Line 150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35" name="Rectangle 151"/>
            <p:cNvSpPr>
              <a:spLocks noChangeArrowheads="1"/>
            </p:cNvSpPr>
            <p:nvPr/>
          </p:nvSpPr>
          <p:spPr bwMode="auto">
            <a:xfrm rot="-10800000">
              <a:off x="2754" y="2306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336" name="Rectangle 152"/>
            <p:cNvSpPr>
              <a:spLocks noChangeArrowheads="1"/>
            </p:cNvSpPr>
            <p:nvPr/>
          </p:nvSpPr>
          <p:spPr bwMode="auto">
            <a:xfrm rot="-10800000">
              <a:off x="2058" y="2312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337" name="Rectangle 153"/>
            <p:cNvSpPr>
              <a:spLocks noChangeArrowheads="1"/>
            </p:cNvSpPr>
            <p:nvPr/>
          </p:nvSpPr>
          <p:spPr bwMode="auto">
            <a:xfrm rot="-10800000">
              <a:off x="2400" y="2312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38" name="Group 154"/>
            <p:cNvGrpSpPr>
              <a:grpSpLocks noChangeAspect="1"/>
            </p:cNvGrpSpPr>
            <p:nvPr/>
          </p:nvGrpSpPr>
          <p:grpSpPr bwMode="auto">
            <a:xfrm rot="-6565922">
              <a:off x="1819" y="2930"/>
              <a:ext cx="66" cy="42"/>
              <a:chOff x="1679" y="2358"/>
              <a:chExt cx="145" cy="92"/>
            </a:xfrm>
          </p:grpSpPr>
          <p:sp>
            <p:nvSpPr>
              <p:cNvPr id="1629339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40" name="Line 156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41" name="Line 157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342" name="Group 158"/>
            <p:cNvGrpSpPr>
              <a:grpSpLocks noChangeAspect="1"/>
            </p:cNvGrpSpPr>
            <p:nvPr/>
          </p:nvGrpSpPr>
          <p:grpSpPr bwMode="auto">
            <a:xfrm rot="-5400000">
              <a:off x="1752" y="2949"/>
              <a:ext cx="66" cy="42"/>
              <a:chOff x="1679" y="2358"/>
              <a:chExt cx="145" cy="92"/>
            </a:xfrm>
          </p:grpSpPr>
          <p:sp>
            <p:nvSpPr>
              <p:cNvPr id="1629343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44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45" name="Line 161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346" name="Group 162"/>
            <p:cNvGrpSpPr>
              <a:grpSpLocks noChangeAspect="1"/>
            </p:cNvGrpSpPr>
            <p:nvPr/>
          </p:nvGrpSpPr>
          <p:grpSpPr bwMode="auto">
            <a:xfrm rot="7361232" flipV="1">
              <a:off x="1685" y="2931"/>
              <a:ext cx="66" cy="42"/>
              <a:chOff x="1679" y="2358"/>
              <a:chExt cx="145" cy="92"/>
            </a:xfrm>
          </p:grpSpPr>
          <p:sp>
            <p:nvSpPr>
              <p:cNvPr id="1629347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48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49" name="Line 165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350" name="Group 166"/>
            <p:cNvGrpSpPr>
              <a:grpSpLocks noChangeAspect="1"/>
            </p:cNvGrpSpPr>
            <p:nvPr/>
          </p:nvGrpSpPr>
          <p:grpSpPr bwMode="auto">
            <a:xfrm rot="7361232" flipV="1">
              <a:off x="1601" y="3063"/>
              <a:ext cx="66" cy="42"/>
              <a:chOff x="1679" y="2358"/>
              <a:chExt cx="145" cy="92"/>
            </a:xfrm>
          </p:grpSpPr>
          <p:sp>
            <p:nvSpPr>
              <p:cNvPr id="1629351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52" name="Line 16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53" name="Line 16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54" name="Rectangle 170"/>
            <p:cNvSpPr>
              <a:spLocks noChangeAspect="1" noChangeArrowheads="1"/>
            </p:cNvSpPr>
            <p:nvPr/>
          </p:nvSpPr>
          <p:spPr bwMode="auto">
            <a:xfrm rot="-3311060">
              <a:off x="1639" y="2999"/>
              <a:ext cx="71" cy="4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55" name="Group 171"/>
            <p:cNvGrpSpPr>
              <a:grpSpLocks noChangeAspect="1"/>
            </p:cNvGrpSpPr>
            <p:nvPr/>
          </p:nvGrpSpPr>
          <p:grpSpPr bwMode="auto">
            <a:xfrm rot="-5400000">
              <a:off x="1871" y="3088"/>
              <a:ext cx="71" cy="45"/>
              <a:chOff x="1679" y="2358"/>
              <a:chExt cx="145" cy="92"/>
            </a:xfrm>
          </p:grpSpPr>
          <p:sp>
            <p:nvSpPr>
              <p:cNvPr id="1629356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57" name="Line 17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58" name="Line 17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59" name="Rectangle 175"/>
            <p:cNvSpPr>
              <a:spLocks noChangeAspect="1" noChangeArrowheads="1"/>
            </p:cNvSpPr>
            <p:nvPr/>
          </p:nvSpPr>
          <p:spPr bwMode="auto">
            <a:xfrm rot="-5400000">
              <a:off x="1734" y="3046"/>
              <a:ext cx="107" cy="4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60" name="Group 176"/>
            <p:cNvGrpSpPr>
              <a:grpSpLocks noChangeAspect="1"/>
            </p:cNvGrpSpPr>
            <p:nvPr/>
          </p:nvGrpSpPr>
          <p:grpSpPr bwMode="auto">
            <a:xfrm rot="-4258347">
              <a:off x="1341" y="2957"/>
              <a:ext cx="78" cy="50"/>
              <a:chOff x="1679" y="2358"/>
              <a:chExt cx="145" cy="92"/>
            </a:xfrm>
          </p:grpSpPr>
          <p:sp>
            <p:nvSpPr>
              <p:cNvPr id="1629361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62" name="Line 17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63" name="Line 17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64" name="Rectangle 180"/>
            <p:cNvSpPr>
              <a:spLocks noChangeAspect="1" noChangeArrowheads="1"/>
            </p:cNvSpPr>
            <p:nvPr/>
          </p:nvSpPr>
          <p:spPr bwMode="auto">
            <a:xfrm rot="-6268745">
              <a:off x="1861" y="3007"/>
              <a:ext cx="71" cy="4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65" name="Group 181"/>
            <p:cNvGrpSpPr>
              <a:grpSpLocks noChangeAspect="1"/>
            </p:cNvGrpSpPr>
            <p:nvPr/>
          </p:nvGrpSpPr>
          <p:grpSpPr bwMode="auto">
            <a:xfrm rot="-2099809">
              <a:off x="1200" y="3073"/>
              <a:ext cx="78" cy="50"/>
              <a:chOff x="1679" y="2358"/>
              <a:chExt cx="145" cy="92"/>
            </a:xfrm>
          </p:grpSpPr>
          <p:sp>
            <p:nvSpPr>
              <p:cNvPr id="1629366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67" name="Line 18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68" name="Line 18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69" name="Rectangle 185"/>
            <p:cNvSpPr>
              <a:spLocks noChangeAspect="1" noChangeArrowheads="1"/>
            </p:cNvSpPr>
            <p:nvPr/>
          </p:nvSpPr>
          <p:spPr bwMode="auto">
            <a:xfrm rot="-5400000">
              <a:off x="1872" y="3178"/>
              <a:ext cx="66" cy="3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370" name="Rectangle 186"/>
            <p:cNvSpPr>
              <a:spLocks noChangeAspect="1" noChangeArrowheads="1"/>
            </p:cNvSpPr>
            <p:nvPr/>
          </p:nvSpPr>
          <p:spPr bwMode="auto">
            <a:xfrm rot="-3311060">
              <a:off x="1292" y="3043"/>
              <a:ext cx="78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71" name="Group 187"/>
            <p:cNvGrpSpPr>
              <a:grpSpLocks noChangeAspect="1"/>
            </p:cNvGrpSpPr>
            <p:nvPr/>
          </p:nvGrpSpPr>
          <p:grpSpPr bwMode="auto">
            <a:xfrm rot="18728683">
              <a:off x="1261" y="3142"/>
              <a:ext cx="78" cy="50"/>
              <a:chOff x="1679" y="2358"/>
              <a:chExt cx="145" cy="92"/>
            </a:xfrm>
          </p:grpSpPr>
          <p:sp>
            <p:nvSpPr>
              <p:cNvPr id="1629372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73" name="Line 18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74" name="Line 19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75" name="Rectangle 191"/>
            <p:cNvSpPr>
              <a:spLocks noChangeAspect="1" noChangeArrowheads="1"/>
            </p:cNvSpPr>
            <p:nvPr/>
          </p:nvSpPr>
          <p:spPr bwMode="auto">
            <a:xfrm rot="-18955900">
              <a:off x="1223" y="3235"/>
              <a:ext cx="119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376" name="Rectangle 192"/>
            <p:cNvSpPr>
              <a:spLocks noChangeAspect="1" noChangeArrowheads="1"/>
            </p:cNvSpPr>
            <p:nvPr/>
          </p:nvSpPr>
          <p:spPr bwMode="auto">
            <a:xfrm rot="-16200000">
              <a:off x="1115" y="3169"/>
              <a:ext cx="119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77" name="Group 193"/>
            <p:cNvGrpSpPr>
              <a:grpSpLocks noChangeAspect="1"/>
            </p:cNvGrpSpPr>
            <p:nvPr/>
          </p:nvGrpSpPr>
          <p:grpSpPr bwMode="auto">
            <a:xfrm rot="-5400000">
              <a:off x="1014" y="2953"/>
              <a:ext cx="78" cy="50"/>
              <a:chOff x="1679" y="2358"/>
              <a:chExt cx="145" cy="92"/>
            </a:xfrm>
          </p:grpSpPr>
          <p:sp>
            <p:nvSpPr>
              <p:cNvPr id="1629378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79" name="Line 195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80" name="Line 196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81" name="Rectangle 197"/>
            <p:cNvSpPr>
              <a:spLocks noChangeAspect="1" noChangeArrowheads="1"/>
            </p:cNvSpPr>
            <p:nvPr/>
          </p:nvSpPr>
          <p:spPr bwMode="auto">
            <a:xfrm rot="-21600000">
              <a:off x="887" y="2977"/>
              <a:ext cx="119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82" name="Group 198"/>
            <p:cNvGrpSpPr>
              <a:grpSpLocks noChangeAspect="1"/>
            </p:cNvGrpSpPr>
            <p:nvPr/>
          </p:nvGrpSpPr>
          <p:grpSpPr bwMode="auto">
            <a:xfrm rot="-16200000">
              <a:off x="814" y="2991"/>
              <a:ext cx="78" cy="50"/>
              <a:chOff x="1679" y="2358"/>
              <a:chExt cx="145" cy="92"/>
            </a:xfrm>
          </p:grpSpPr>
          <p:sp>
            <p:nvSpPr>
              <p:cNvPr id="1629383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84" name="Line 200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85" name="Line 201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86" name="Rectangle 202"/>
            <p:cNvSpPr>
              <a:spLocks noChangeArrowheads="1"/>
            </p:cNvSpPr>
            <p:nvPr/>
          </p:nvSpPr>
          <p:spPr bwMode="auto">
            <a:xfrm rot="-16200000">
              <a:off x="815" y="3085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87" name="Group 203"/>
            <p:cNvGrpSpPr>
              <a:grpSpLocks/>
            </p:cNvGrpSpPr>
            <p:nvPr/>
          </p:nvGrpSpPr>
          <p:grpSpPr bwMode="auto">
            <a:xfrm rot="10800000" flipH="1">
              <a:off x="773" y="2119"/>
              <a:ext cx="51" cy="167"/>
              <a:chOff x="1061" y="2065"/>
              <a:chExt cx="51" cy="167"/>
            </a:xfrm>
          </p:grpSpPr>
          <p:grpSp>
            <p:nvGrpSpPr>
              <p:cNvPr id="1629388" name="Group 204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29389" name="Rectangle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390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391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29392" name="Rectangle 208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93" name="Rectangle 209"/>
            <p:cNvSpPr>
              <a:spLocks noChangeArrowheads="1"/>
            </p:cNvSpPr>
            <p:nvPr/>
          </p:nvSpPr>
          <p:spPr bwMode="auto">
            <a:xfrm rot="-32400000" flipH="1" flipV="1">
              <a:off x="1428" y="1958"/>
              <a:ext cx="137" cy="5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394" name="Group 210"/>
            <p:cNvGrpSpPr>
              <a:grpSpLocks noChangeAspect="1"/>
            </p:cNvGrpSpPr>
            <p:nvPr/>
          </p:nvGrpSpPr>
          <p:grpSpPr bwMode="auto">
            <a:xfrm rot="-27000000" flipH="1" flipV="1">
              <a:off x="1432" y="2234"/>
              <a:ext cx="78" cy="50"/>
              <a:chOff x="1679" y="2358"/>
              <a:chExt cx="145" cy="92"/>
            </a:xfrm>
          </p:grpSpPr>
          <p:sp>
            <p:nvSpPr>
              <p:cNvPr id="1629395" name="Rectangle 21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96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397" name="Line 21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398" name="Rectangle 214"/>
            <p:cNvSpPr>
              <a:spLocks noChangeArrowheads="1"/>
            </p:cNvSpPr>
            <p:nvPr/>
          </p:nvSpPr>
          <p:spPr bwMode="auto">
            <a:xfrm rot="-27000000" flipH="1" flipV="1">
              <a:off x="1432" y="214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399" name="Rectangle 215"/>
            <p:cNvSpPr>
              <a:spLocks noChangeArrowheads="1"/>
            </p:cNvSpPr>
            <p:nvPr/>
          </p:nvSpPr>
          <p:spPr bwMode="auto">
            <a:xfrm rot="-27000000" flipH="1" flipV="1">
              <a:off x="1498" y="214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400" name="Group 216"/>
            <p:cNvGrpSpPr>
              <a:grpSpLocks noChangeAspect="1"/>
            </p:cNvGrpSpPr>
            <p:nvPr/>
          </p:nvGrpSpPr>
          <p:grpSpPr bwMode="auto">
            <a:xfrm rot="-27000000" flipH="1" flipV="1">
              <a:off x="1420" y="2048"/>
              <a:ext cx="78" cy="50"/>
              <a:chOff x="1679" y="2358"/>
              <a:chExt cx="145" cy="92"/>
            </a:xfrm>
          </p:grpSpPr>
          <p:sp>
            <p:nvSpPr>
              <p:cNvPr id="1629401" name="Rectangle 21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02" name="Line 21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03" name="Line 21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04" name="Group 220"/>
            <p:cNvGrpSpPr>
              <a:grpSpLocks noChangeAspect="1"/>
            </p:cNvGrpSpPr>
            <p:nvPr/>
          </p:nvGrpSpPr>
          <p:grpSpPr bwMode="auto">
            <a:xfrm rot="-27000000" flipH="1" flipV="1">
              <a:off x="1492" y="2048"/>
              <a:ext cx="78" cy="50"/>
              <a:chOff x="1679" y="2358"/>
              <a:chExt cx="145" cy="92"/>
            </a:xfrm>
          </p:grpSpPr>
          <p:sp>
            <p:nvSpPr>
              <p:cNvPr id="1629405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06" name="Line 22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07" name="Line 22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408" name="Rectangle 224"/>
            <p:cNvSpPr>
              <a:spLocks noChangeArrowheads="1"/>
            </p:cNvSpPr>
            <p:nvPr/>
          </p:nvSpPr>
          <p:spPr bwMode="auto">
            <a:xfrm rot="-32400000" flipH="1" flipV="1">
              <a:off x="1272" y="2042"/>
              <a:ext cx="137" cy="5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409" name="Group 225"/>
            <p:cNvGrpSpPr>
              <a:grpSpLocks/>
            </p:cNvGrpSpPr>
            <p:nvPr/>
          </p:nvGrpSpPr>
          <p:grpSpPr bwMode="auto">
            <a:xfrm rot="10800000" flipH="1">
              <a:off x="1271" y="1855"/>
              <a:ext cx="51" cy="167"/>
              <a:chOff x="1061" y="2065"/>
              <a:chExt cx="51" cy="167"/>
            </a:xfrm>
          </p:grpSpPr>
          <p:grpSp>
            <p:nvGrpSpPr>
              <p:cNvPr id="1629410" name="Group 226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29411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12" name="Line 2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13" name="Line 229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29414" name="Rectangle 230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15" name="Group 231"/>
            <p:cNvGrpSpPr>
              <a:grpSpLocks/>
            </p:cNvGrpSpPr>
            <p:nvPr/>
          </p:nvGrpSpPr>
          <p:grpSpPr bwMode="auto">
            <a:xfrm rot="10800000" flipH="1">
              <a:off x="1805" y="2125"/>
              <a:ext cx="51" cy="167"/>
              <a:chOff x="1061" y="2065"/>
              <a:chExt cx="51" cy="167"/>
            </a:xfrm>
          </p:grpSpPr>
          <p:grpSp>
            <p:nvGrpSpPr>
              <p:cNvPr id="1629416" name="Group 232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29417" name="Rectangle 233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18" name="Line 2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19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29420" name="Rectangle 236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21" name="Group 237"/>
            <p:cNvGrpSpPr>
              <a:grpSpLocks/>
            </p:cNvGrpSpPr>
            <p:nvPr/>
          </p:nvGrpSpPr>
          <p:grpSpPr bwMode="auto">
            <a:xfrm rot="10800000" flipH="1">
              <a:off x="2153" y="2125"/>
              <a:ext cx="51" cy="167"/>
              <a:chOff x="1061" y="2065"/>
              <a:chExt cx="51" cy="167"/>
            </a:xfrm>
          </p:grpSpPr>
          <p:grpSp>
            <p:nvGrpSpPr>
              <p:cNvPr id="1629422" name="Group 238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29423" name="Rectangle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24" name="Line 2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25" name="Line 241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29426" name="Rectangle 242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27" name="Group 243"/>
            <p:cNvGrpSpPr>
              <a:grpSpLocks/>
            </p:cNvGrpSpPr>
            <p:nvPr/>
          </p:nvGrpSpPr>
          <p:grpSpPr bwMode="auto">
            <a:xfrm rot="10800000" flipH="1">
              <a:off x="2843" y="2119"/>
              <a:ext cx="51" cy="167"/>
              <a:chOff x="1061" y="2065"/>
              <a:chExt cx="51" cy="167"/>
            </a:xfrm>
          </p:grpSpPr>
          <p:grpSp>
            <p:nvGrpSpPr>
              <p:cNvPr id="1629428" name="Group 244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29429" name="Rectangle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30" name="Line 2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31" name="Line 247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29432" name="Rectangle 248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33" name="Group 249"/>
            <p:cNvGrpSpPr>
              <a:grpSpLocks noChangeAspect="1"/>
            </p:cNvGrpSpPr>
            <p:nvPr/>
          </p:nvGrpSpPr>
          <p:grpSpPr bwMode="auto">
            <a:xfrm rot="-27000000" flipH="1" flipV="1">
              <a:off x="2140" y="2042"/>
              <a:ext cx="78" cy="50"/>
              <a:chOff x="1679" y="2358"/>
              <a:chExt cx="145" cy="92"/>
            </a:xfrm>
          </p:grpSpPr>
          <p:sp>
            <p:nvSpPr>
              <p:cNvPr id="1629434" name="Rectangle 250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35" name="Line 25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36" name="Line 252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437" name="Rectangle 253"/>
            <p:cNvSpPr>
              <a:spLocks noChangeArrowheads="1"/>
            </p:cNvSpPr>
            <p:nvPr/>
          </p:nvSpPr>
          <p:spPr bwMode="auto">
            <a:xfrm rot="-27000000" flipH="1" flipV="1">
              <a:off x="2188" y="1926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438" name="Group 254"/>
            <p:cNvGrpSpPr>
              <a:grpSpLocks/>
            </p:cNvGrpSpPr>
            <p:nvPr/>
          </p:nvGrpSpPr>
          <p:grpSpPr bwMode="auto">
            <a:xfrm rot="16200000" flipH="1">
              <a:off x="2267" y="2071"/>
              <a:ext cx="51" cy="167"/>
              <a:chOff x="1061" y="2065"/>
              <a:chExt cx="51" cy="167"/>
            </a:xfrm>
          </p:grpSpPr>
          <p:grpSp>
            <p:nvGrpSpPr>
              <p:cNvPr id="1629439" name="Group 255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29440" name="Rectangle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41" name="Line 2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29442" name="Line 258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29443" name="Rectangle 259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44" name="Group 260"/>
            <p:cNvGrpSpPr>
              <a:grpSpLocks noChangeAspect="1"/>
            </p:cNvGrpSpPr>
            <p:nvPr/>
          </p:nvGrpSpPr>
          <p:grpSpPr bwMode="auto">
            <a:xfrm rot="-21600000" flipH="1" flipV="1">
              <a:off x="2310" y="2064"/>
              <a:ext cx="78" cy="50"/>
              <a:chOff x="1679" y="2358"/>
              <a:chExt cx="145" cy="92"/>
            </a:xfrm>
          </p:grpSpPr>
          <p:sp>
            <p:nvSpPr>
              <p:cNvPr id="1629445" name="Rectangle 26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46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47" name="Line 26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448" name="Rectangle 264"/>
            <p:cNvSpPr>
              <a:spLocks noChangeArrowheads="1"/>
            </p:cNvSpPr>
            <p:nvPr/>
          </p:nvSpPr>
          <p:spPr bwMode="auto">
            <a:xfrm rot="-27000000" flipH="1" flipV="1">
              <a:off x="2388" y="205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449" name="Group 265"/>
            <p:cNvGrpSpPr>
              <a:grpSpLocks/>
            </p:cNvGrpSpPr>
            <p:nvPr/>
          </p:nvGrpSpPr>
          <p:grpSpPr bwMode="auto">
            <a:xfrm>
              <a:off x="3281" y="2304"/>
              <a:ext cx="145" cy="92"/>
              <a:chOff x="1679" y="2358"/>
              <a:chExt cx="145" cy="92"/>
            </a:xfrm>
          </p:grpSpPr>
          <p:sp>
            <p:nvSpPr>
              <p:cNvPr id="1629450" name="Rectangle 266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51" name="Line 267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52" name="Line 268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453" name="Rectangle 269"/>
            <p:cNvSpPr>
              <a:spLocks noChangeArrowheads="1"/>
            </p:cNvSpPr>
            <p:nvPr/>
          </p:nvSpPr>
          <p:spPr bwMode="auto">
            <a:xfrm rot="-10800000">
              <a:off x="3102" y="2306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454" name="Rectangle 270"/>
            <p:cNvSpPr>
              <a:spLocks noChangeArrowheads="1"/>
            </p:cNvSpPr>
            <p:nvPr/>
          </p:nvSpPr>
          <p:spPr bwMode="auto">
            <a:xfrm rot="-16200000">
              <a:off x="3318" y="2168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455" name="Group 271"/>
            <p:cNvGrpSpPr>
              <a:grpSpLocks/>
            </p:cNvGrpSpPr>
            <p:nvPr/>
          </p:nvGrpSpPr>
          <p:grpSpPr bwMode="auto">
            <a:xfrm rot="-5400000">
              <a:off x="3317" y="2004"/>
              <a:ext cx="145" cy="92"/>
              <a:chOff x="1679" y="2358"/>
              <a:chExt cx="145" cy="92"/>
            </a:xfrm>
          </p:grpSpPr>
          <p:sp>
            <p:nvSpPr>
              <p:cNvPr id="1629456" name="Rectangle 272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57" name="Line 273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58" name="Line 274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459" name="Rectangle 275"/>
            <p:cNvSpPr>
              <a:spLocks noChangeArrowheads="1"/>
            </p:cNvSpPr>
            <p:nvPr/>
          </p:nvSpPr>
          <p:spPr bwMode="auto">
            <a:xfrm rot="-16200000">
              <a:off x="3318" y="1844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460" name="Rectangle 276"/>
            <p:cNvSpPr>
              <a:spLocks noChangeArrowheads="1"/>
            </p:cNvSpPr>
            <p:nvPr/>
          </p:nvSpPr>
          <p:spPr bwMode="auto">
            <a:xfrm>
              <a:off x="1806" y="1638"/>
              <a:ext cx="1212" cy="13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461" name="Rectangle 277"/>
            <p:cNvSpPr>
              <a:spLocks noChangeArrowheads="1"/>
            </p:cNvSpPr>
            <p:nvPr/>
          </p:nvSpPr>
          <p:spPr bwMode="auto">
            <a:xfrm>
              <a:off x="2826" y="960"/>
              <a:ext cx="192" cy="67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462" name="Rectangle 278"/>
            <p:cNvSpPr>
              <a:spLocks noChangeArrowheads="1"/>
            </p:cNvSpPr>
            <p:nvPr/>
          </p:nvSpPr>
          <p:spPr bwMode="auto">
            <a:xfrm>
              <a:off x="132" y="3402"/>
              <a:ext cx="1176" cy="264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463" name="Rectangle 279"/>
            <p:cNvSpPr>
              <a:spLocks noChangeArrowheads="1"/>
            </p:cNvSpPr>
            <p:nvPr/>
          </p:nvSpPr>
          <p:spPr bwMode="auto">
            <a:xfrm>
              <a:off x="3408" y="2550"/>
              <a:ext cx="156" cy="840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464" name="Rectangle 280"/>
            <p:cNvSpPr>
              <a:spLocks noChangeArrowheads="1"/>
            </p:cNvSpPr>
            <p:nvPr/>
          </p:nvSpPr>
          <p:spPr bwMode="auto">
            <a:xfrm>
              <a:off x="2160" y="102"/>
              <a:ext cx="456" cy="504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465" name="AutoShape 281"/>
            <p:cNvSpPr>
              <a:spLocks noChangeArrowheads="1"/>
            </p:cNvSpPr>
            <p:nvPr/>
          </p:nvSpPr>
          <p:spPr bwMode="auto">
            <a:xfrm flipV="1">
              <a:off x="3192" y="3378"/>
              <a:ext cx="276" cy="4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466" name="Text Box 282"/>
            <p:cNvSpPr txBox="1">
              <a:spLocks noChangeArrowheads="1"/>
            </p:cNvSpPr>
            <p:nvPr/>
          </p:nvSpPr>
          <p:spPr bwMode="auto">
            <a:xfrm>
              <a:off x="2313" y="1618"/>
              <a:ext cx="24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29467" name="Rectangle 283"/>
            <p:cNvSpPr>
              <a:spLocks noChangeArrowheads="1"/>
            </p:cNvSpPr>
            <p:nvPr/>
          </p:nvSpPr>
          <p:spPr bwMode="auto">
            <a:xfrm>
              <a:off x="1404" y="708"/>
              <a:ext cx="786" cy="222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468" name="Text Box 284"/>
            <p:cNvSpPr txBox="1">
              <a:spLocks noChangeArrowheads="1"/>
            </p:cNvSpPr>
            <p:nvPr/>
          </p:nvSpPr>
          <p:spPr bwMode="auto">
            <a:xfrm>
              <a:off x="1689" y="736"/>
              <a:ext cx="25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29469" name="Text Box 285"/>
            <p:cNvSpPr txBox="1">
              <a:spLocks noChangeArrowheads="1"/>
            </p:cNvSpPr>
            <p:nvPr/>
          </p:nvSpPr>
          <p:spPr bwMode="auto">
            <a:xfrm>
              <a:off x="2804" y="1228"/>
              <a:ext cx="250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29470" name="Text Box 286"/>
            <p:cNvSpPr txBox="1">
              <a:spLocks noChangeArrowheads="1"/>
            </p:cNvSpPr>
            <p:nvPr/>
          </p:nvSpPr>
          <p:spPr bwMode="auto">
            <a:xfrm>
              <a:off x="3369" y="2848"/>
              <a:ext cx="24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29471" name="Text Box 287"/>
            <p:cNvSpPr txBox="1">
              <a:spLocks noChangeArrowheads="1"/>
            </p:cNvSpPr>
            <p:nvPr/>
          </p:nvSpPr>
          <p:spPr bwMode="auto">
            <a:xfrm>
              <a:off x="596" y="3449"/>
              <a:ext cx="24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29472" name="Text Box 288"/>
            <p:cNvSpPr txBox="1">
              <a:spLocks noChangeArrowheads="1"/>
            </p:cNvSpPr>
            <p:nvPr/>
          </p:nvSpPr>
          <p:spPr bwMode="auto">
            <a:xfrm>
              <a:off x="2276" y="262"/>
              <a:ext cx="25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29473" name="Rectangle 289"/>
            <p:cNvSpPr>
              <a:spLocks noChangeArrowheads="1"/>
            </p:cNvSpPr>
            <p:nvPr/>
          </p:nvSpPr>
          <p:spPr bwMode="auto">
            <a:xfrm rot="-32400000" flipH="1" flipV="1">
              <a:off x="2376" y="1268"/>
              <a:ext cx="155" cy="8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474" name="Rectangle 290"/>
            <p:cNvSpPr>
              <a:spLocks noChangeArrowheads="1"/>
            </p:cNvSpPr>
            <p:nvPr/>
          </p:nvSpPr>
          <p:spPr bwMode="auto">
            <a:xfrm rot="-32400000" flipH="1" flipV="1">
              <a:off x="2376" y="1100"/>
              <a:ext cx="155" cy="8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475" name="Group 291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015"/>
              <a:ext cx="69" cy="44"/>
              <a:chOff x="1679" y="2358"/>
              <a:chExt cx="145" cy="92"/>
            </a:xfrm>
          </p:grpSpPr>
          <p:sp>
            <p:nvSpPr>
              <p:cNvPr id="1629476" name="Rectangle 29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77" name="Line 29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78" name="Line 29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79" name="Group 295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093"/>
              <a:ext cx="69" cy="44"/>
              <a:chOff x="1679" y="2358"/>
              <a:chExt cx="145" cy="92"/>
            </a:xfrm>
          </p:grpSpPr>
          <p:sp>
            <p:nvSpPr>
              <p:cNvPr id="1629480" name="Rectangle 296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81" name="Line 297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82" name="Line 298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83" name="Group 299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171"/>
              <a:ext cx="69" cy="44"/>
              <a:chOff x="1679" y="2358"/>
              <a:chExt cx="145" cy="92"/>
            </a:xfrm>
          </p:grpSpPr>
          <p:sp>
            <p:nvSpPr>
              <p:cNvPr id="1629484" name="Rectangle 300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85" name="Line 30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86" name="Line 302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87" name="Group 303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273"/>
              <a:ext cx="69" cy="44"/>
              <a:chOff x="1679" y="2358"/>
              <a:chExt cx="145" cy="92"/>
            </a:xfrm>
          </p:grpSpPr>
          <p:sp>
            <p:nvSpPr>
              <p:cNvPr id="1629488" name="Rectangle 304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89" name="Line 305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90" name="Line 306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91" name="Group 307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351"/>
              <a:ext cx="69" cy="44"/>
              <a:chOff x="1679" y="2358"/>
              <a:chExt cx="145" cy="92"/>
            </a:xfrm>
          </p:grpSpPr>
          <p:sp>
            <p:nvSpPr>
              <p:cNvPr id="1629492" name="Rectangle 30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93" name="Line 30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94" name="Line 31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495" name="Group 311"/>
            <p:cNvGrpSpPr>
              <a:grpSpLocks noChangeAspect="1"/>
            </p:cNvGrpSpPr>
            <p:nvPr/>
          </p:nvGrpSpPr>
          <p:grpSpPr bwMode="auto">
            <a:xfrm rot="-28198976" flipH="1" flipV="1">
              <a:off x="2247" y="1441"/>
              <a:ext cx="69" cy="44"/>
              <a:chOff x="1679" y="2358"/>
              <a:chExt cx="145" cy="92"/>
            </a:xfrm>
          </p:grpSpPr>
          <p:sp>
            <p:nvSpPr>
              <p:cNvPr id="1629496" name="Rectangle 31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97" name="Line 31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498" name="Line 31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499" name="Rectangle 315"/>
            <p:cNvSpPr>
              <a:spLocks noChangeArrowheads="1"/>
            </p:cNvSpPr>
            <p:nvPr/>
          </p:nvSpPr>
          <p:spPr bwMode="auto">
            <a:xfrm rot="-32400000" flipH="1" flipV="1">
              <a:off x="2076" y="1052"/>
              <a:ext cx="125" cy="1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00" name="Rectangle 316"/>
            <p:cNvSpPr>
              <a:spLocks noChangeArrowheads="1"/>
            </p:cNvSpPr>
            <p:nvPr/>
          </p:nvSpPr>
          <p:spPr bwMode="auto">
            <a:xfrm rot="-32400000" flipH="1" flipV="1">
              <a:off x="2076" y="1250"/>
              <a:ext cx="125" cy="1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501" name="Group 317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985"/>
              <a:ext cx="69" cy="44"/>
              <a:chOff x="1679" y="2358"/>
              <a:chExt cx="145" cy="92"/>
            </a:xfrm>
          </p:grpSpPr>
          <p:sp>
            <p:nvSpPr>
              <p:cNvPr id="1629502" name="Rectangle 31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03" name="Line 31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04" name="Line 32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05" name="Group 321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1063"/>
              <a:ext cx="69" cy="44"/>
              <a:chOff x="1679" y="2358"/>
              <a:chExt cx="145" cy="92"/>
            </a:xfrm>
          </p:grpSpPr>
          <p:sp>
            <p:nvSpPr>
              <p:cNvPr id="1629506" name="Rectangle 32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07" name="Line 32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08" name="Line 32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09" name="Group 325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1141"/>
              <a:ext cx="69" cy="44"/>
              <a:chOff x="1679" y="2358"/>
              <a:chExt cx="145" cy="92"/>
            </a:xfrm>
          </p:grpSpPr>
          <p:sp>
            <p:nvSpPr>
              <p:cNvPr id="1629510" name="Rectangle 326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11" name="Line 327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12" name="Line 328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13" name="Group 329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1303"/>
              <a:ext cx="69" cy="44"/>
              <a:chOff x="1679" y="2358"/>
              <a:chExt cx="145" cy="92"/>
            </a:xfrm>
          </p:grpSpPr>
          <p:sp>
            <p:nvSpPr>
              <p:cNvPr id="1629514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15" name="Line 33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16" name="Line 332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517" name="Rectangle 333"/>
            <p:cNvSpPr>
              <a:spLocks noChangeArrowheads="1"/>
            </p:cNvSpPr>
            <p:nvPr/>
          </p:nvSpPr>
          <p:spPr bwMode="auto">
            <a:xfrm rot="-32400000" flipH="1" flipV="1">
              <a:off x="1800" y="974"/>
              <a:ext cx="125" cy="16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18" name="Rectangle 334"/>
            <p:cNvSpPr>
              <a:spLocks noChangeArrowheads="1"/>
            </p:cNvSpPr>
            <p:nvPr/>
          </p:nvSpPr>
          <p:spPr bwMode="auto">
            <a:xfrm rot="-32400000" flipH="1" flipV="1">
              <a:off x="1794" y="1274"/>
              <a:ext cx="131" cy="16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519" name="Group 335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979"/>
              <a:ext cx="69" cy="44"/>
              <a:chOff x="1679" y="2358"/>
              <a:chExt cx="145" cy="92"/>
            </a:xfrm>
          </p:grpSpPr>
          <p:sp>
            <p:nvSpPr>
              <p:cNvPr id="1629520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21" name="Line 337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22" name="Line 338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23" name="Group 339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1057"/>
              <a:ext cx="69" cy="44"/>
              <a:chOff x="1679" y="2358"/>
              <a:chExt cx="145" cy="92"/>
            </a:xfrm>
          </p:grpSpPr>
          <p:sp>
            <p:nvSpPr>
              <p:cNvPr id="1629524" name="Rectangle 340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25" name="Line 34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26" name="Line 342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27" name="Group 343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1135"/>
              <a:ext cx="69" cy="44"/>
              <a:chOff x="1679" y="2358"/>
              <a:chExt cx="145" cy="92"/>
            </a:xfrm>
          </p:grpSpPr>
          <p:sp>
            <p:nvSpPr>
              <p:cNvPr id="1629528" name="Rectangle 344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29" name="Line 345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30" name="Line 346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31" name="Group 347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1297"/>
              <a:ext cx="69" cy="44"/>
              <a:chOff x="1679" y="2358"/>
              <a:chExt cx="145" cy="92"/>
            </a:xfrm>
          </p:grpSpPr>
          <p:sp>
            <p:nvSpPr>
              <p:cNvPr id="1629532" name="Rectangle 34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33" name="Line 34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34" name="Line 35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35" name="Group 351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1381"/>
              <a:ext cx="69" cy="44"/>
              <a:chOff x="1679" y="2358"/>
              <a:chExt cx="145" cy="92"/>
            </a:xfrm>
          </p:grpSpPr>
          <p:sp>
            <p:nvSpPr>
              <p:cNvPr id="1629536" name="Rectangle 35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37" name="Line 35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38" name="Line 35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539" name="Rectangle 355"/>
            <p:cNvSpPr>
              <a:spLocks noChangeArrowheads="1"/>
            </p:cNvSpPr>
            <p:nvPr/>
          </p:nvSpPr>
          <p:spPr bwMode="auto">
            <a:xfrm rot="-32400000" flipH="1" flipV="1">
              <a:off x="1530" y="986"/>
              <a:ext cx="83" cy="11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40" name="Rectangle 356"/>
            <p:cNvSpPr>
              <a:spLocks noChangeArrowheads="1"/>
            </p:cNvSpPr>
            <p:nvPr/>
          </p:nvSpPr>
          <p:spPr bwMode="auto">
            <a:xfrm rot="-32400000" flipH="1" flipV="1">
              <a:off x="1524" y="1322"/>
              <a:ext cx="83" cy="11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41" name="Rectangle 357"/>
            <p:cNvSpPr>
              <a:spLocks noChangeArrowheads="1"/>
            </p:cNvSpPr>
            <p:nvPr/>
          </p:nvSpPr>
          <p:spPr bwMode="auto">
            <a:xfrm rot="-32400000" flipH="1" flipV="1">
              <a:off x="1524" y="1154"/>
              <a:ext cx="83" cy="11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542" name="Group 358"/>
            <p:cNvGrpSpPr>
              <a:grpSpLocks noChangeAspect="1"/>
            </p:cNvGrpSpPr>
            <p:nvPr/>
          </p:nvGrpSpPr>
          <p:grpSpPr bwMode="auto">
            <a:xfrm rot="-21600000" flipH="1" flipV="1">
              <a:off x="1326" y="168"/>
              <a:ext cx="78" cy="50"/>
              <a:chOff x="1679" y="2358"/>
              <a:chExt cx="145" cy="92"/>
            </a:xfrm>
          </p:grpSpPr>
          <p:sp>
            <p:nvSpPr>
              <p:cNvPr id="1629543" name="Rectangle 359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44" name="Line 360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45" name="Line 361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546" name="Rectangle 362"/>
            <p:cNvSpPr>
              <a:spLocks noChangeArrowheads="1"/>
            </p:cNvSpPr>
            <p:nvPr/>
          </p:nvSpPr>
          <p:spPr bwMode="auto">
            <a:xfrm rot="-21600000" flipH="1" flipV="1">
              <a:off x="1452" y="11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47" name="Rectangle 363"/>
            <p:cNvSpPr>
              <a:spLocks noChangeArrowheads="1"/>
            </p:cNvSpPr>
            <p:nvPr/>
          </p:nvSpPr>
          <p:spPr bwMode="auto">
            <a:xfrm rot="-27000000" flipH="1" flipV="1">
              <a:off x="1992" y="13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48" name="Rectangle 364"/>
            <p:cNvSpPr>
              <a:spLocks noChangeArrowheads="1"/>
            </p:cNvSpPr>
            <p:nvPr/>
          </p:nvSpPr>
          <p:spPr bwMode="auto">
            <a:xfrm rot="-27000000" flipH="1" flipV="1">
              <a:off x="1992" y="214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49" name="Rectangle 365"/>
            <p:cNvSpPr>
              <a:spLocks noChangeArrowheads="1"/>
            </p:cNvSpPr>
            <p:nvPr/>
          </p:nvSpPr>
          <p:spPr bwMode="auto">
            <a:xfrm rot="-27000000" flipH="1" flipV="1">
              <a:off x="1992" y="35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550" name="Group 366"/>
            <p:cNvGrpSpPr>
              <a:grpSpLocks noChangeAspect="1"/>
            </p:cNvGrpSpPr>
            <p:nvPr/>
          </p:nvGrpSpPr>
          <p:grpSpPr bwMode="auto">
            <a:xfrm rot="-27000000" flipH="1" flipV="1">
              <a:off x="1881" y="355"/>
              <a:ext cx="69" cy="44"/>
              <a:chOff x="1679" y="2358"/>
              <a:chExt cx="145" cy="92"/>
            </a:xfrm>
          </p:grpSpPr>
          <p:sp>
            <p:nvSpPr>
              <p:cNvPr id="1629551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52" name="Line 36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53" name="Line 36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54" name="Group 370"/>
            <p:cNvGrpSpPr>
              <a:grpSpLocks noChangeAspect="1"/>
            </p:cNvGrpSpPr>
            <p:nvPr/>
          </p:nvGrpSpPr>
          <p:grpSpPr bwMode="auto">
            <a:xfrm rot="-32400000" flipH="1" flipV="1">
              <a:off x="1841" y="111"/>
              <a:ext cx="125" cy="80"/>
              <a:chOff x="1679" y="2358"/>
              <a:chExt cx="145" cy="92"/>
            </a:xfrm>
          </p:grpSpPr>
          <p:sp>
            <p:nvSpPr>
              <p:cNvPr id="1629555" name="Rectangle 37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56" name="Line 37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57" name="Line 37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558" name="Rectangle 374"/>
            <p:cNvSpPr>
              <a:spLocks noChangeArrowheads="1"/>
            </p:cNvSpPr>
            <p:nvPr/>
          </p:nvSpPr>
          <p:spPr bwMode="auto">
            <a:xfrm rot="-27000000" flipH="1" flipV="1">
              <a:off x="1732" y="78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59" name="Rectangle 375"/>
            <p:cNvSpPr>
              <a:spLocks noChangeArrowheads="1"/>
            </p:cNvSpPr>
            <p:nvPr/>
          </p:nvSpPr>
          <p:spPr bwMode="auto">
            <a:xfrm rot="-27000000" flipH="1" flipV="1">
              <a:off x="1732" y="318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60" name="Rectangle 376"/>
            <p:cNvSpPr>
              <a:spLocks noChangeArrowheads="1"/>
            </p:cNvSpPr>
            <p:nvPr/>
          </p:nvSpPr>
          <p:spPr bwMode="auto">
            <a:xfrm rot="-27000000" flipH="1" flipV="1">
              <a:off x="1732" y="198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561" name="Group 377"/>
            <p:cNvGrpSpPr>
              <a:grpSpLocks noChangeAspect="1"/>
            </p:cNvGrpSpPr>
            <p:nvPr/>
          </p:nvGrpSpPr>
          <p:grpSpPr bwMode="auto">
            <a:xfrm rot="-27000000" flipH="1" flipV="1">
              <a:off x="1563" y="235"/>
              <a:ext cx="69" cy="44"/>
              <a:chOff x="1679" y="2358"/>
              <a:chExt cx="145" cy="92"/>
            </a:xfrm>
          </p:grpSpPr>
          <p:sp>
            <p:nvSpPr>
              <p:cNvPr id="1629562" name="Rectangle 37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63" name="Line 37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64" name="Line 38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565" name="Group 381"/>
            <p:cNvGrpSpPr>
              <a:grpSpLocks noChangeAspect="1"/>
            </p:cNvGrpSpPr>
            <p:nvPr/>
          </p:nvGrpSpPr>
          <p:grpSpPr bwMode="auto">
            <a:xfrm rot="-27000000" flipH="1" flipV="1">
              <a:off x="1563" y="121"/>
              <a:ext cx="69" cy="44"/>
              <a:chOff x="1679" y="2358"/>
              <a:chExt cx="145" cy="92"/>
            </a:xfrm>
          </p:grpSpPr>
          <p:sp>
            <p:nvSpPr>
              <p:cNvPr id="1629566" name="Rectangle 38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67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68" name="Line 38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569" name="Rectangle 385"/>
            <p:cNvSpPr>
              <a:spLocks noChangeArrowheads="1"/>
            </p:cNvSpPr>
            <p:nvPr/>
          </p:nvSpPr>
          <p:spPr bwMode="auto">
            <a:xfrm rot="-21600000" flipH="1" flipV="1">
              <a:off x="1452" y="23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70" name="Rectangle 386"/>
            <p:cNvSpPr>
              <a:spLocks noChangeArrowheads="1"/>
            </p:cNvSpPr>
            <p:nvPr/>
          </p:nvSpPr>
          <p:spPr bwMode="auto">
            <a:xfrm rot="-21600000" flipH="1" flipV="1">
              <a:off x="1224" y="11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71" name="Rectangle 387"/>
            <p:cNvSpPr>
              <a:spLocks noChangeArrowheads="1"/>
            </p:cNvSpPr>
            <p:nvPr/>
          </p:nvSpPr>
          <p:spPr bwMode="auto">
            <a:xfrm rot="-21600000" flipH="1" flipV="1">
              <a:off x="1224" y="23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572" name="Rectangle 388"/>
            <p:cNvSpPr>
              <a:spLocks noChangeArrowheads="1"/>
            </p:cNvSpPr>
            <p:nvPr/>
          </p:nvSpPr>
          <p:spPr bwMode="auto">
            <a:xfrm>
              <a:off x="3528" y="360"/>
              <a:ext cx="144" cy="98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573" name="Text Box 389"/>
            <p:cNvSpPr txBox="1">
              <a:spLocks noChangeArrowheads="1"/>
            </p:cNvSpPr>
            <p:nvPr/>
          </p:nvSpPr>
          <p:spPr bwMode="auto">
            <a:xfrm rot="-3736989">
              <a:off x="-288" y="553"/>
              <a:ext cx="1755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Ελεύθερος Χώρος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29574" name="Text Box 390"/>
            <p:cNvSpPr txBox="1">
              <a:spLocks noChangeArrowheads="1"/>
            </p:cNvSpPr>
            <p:nvPr/>
          </p:nvSpPr>
          <p:spPr bwMode="auto">
            <a:xfrm rot="-3736989">
              <a:off x="4052" y="493"/>
              <a:ext cx="535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F. S.</a:t>
              </a:r>
            </a:p>
          </p:txBody>
        </p:sp>
        <p:sp>
          <p:nvSpPr>
            <p:cNvPr id="1629575" name="Text Box 391"/>
            <p:cNvSpPr txBox="1">
              <a:spLocks noChangeArrowheads="1"/>
            </p:cNvSpPr>
            <p:nvPr/>
          </p:nvSpPr>
          <p:spPr bwMode="auto">
            <a:xfrm rot="-3736989">
              <a:off x="5216" y="542"/>
              <a:ext cx="535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F. S.</a:t>
              </a:r>
            </a:p>
          </p:txBody>
        </p:sp>
        <p:sp>
          <p:nvSpPr>
            <p:cNvPr id="1629576" name="Text Box 392"/>
            <p:cNvSpPr txBox="1">
              <a:spLocks noChangeArrowheads="1"/>
            </p:cNvSpPr>
            <p:nvPr/>
          </p:nvSpPr>
          <p:spPr bwMode="auto">
            <a:xfrm rot="-35534">
              <a:off x="4912" y="47"/>
              <a:ext cx="476" cy="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F. S.</a:t>
              </a:r>
            </a:p>
          </p:txBody>
        </p:sp>
        <p:sp>
          <p:nvSpPr>
            <p:cNvPr id="1629577" name="Rectangle 393"/>
            <p:cNvSpPr>
              <a:spLocks noChangeArrowheads="1"/>
            </p:cNvSpPr>
            <p:nvPr/>
          </p:nvSpPr>
          <p:spPr bwMode="auto">
            <a:xfrm>
              <a:off x="3414" y="3870"/>
              <a:ext cx="168" cy="21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578" name="Group 394"/>
            <p:cNvGrpSpPr>
              <a:grpSpLocks/>
            </p:cNvGrpSpPr>
            <p:nvPr/>
          </p:nvGrpSpPr>
          <p:grpSpPr bwMode="auto">
            <a:xfrm>
              <a:off x="246" y="1278"/>
              <a:ext cx="936" cy="252"/>
              <a:chOff x="2244" y="1932"/>
              <a:chExt cx="936" cy="252"/>
            </a:xfrm>
          </p:grpSpPr>
          <p:sp>
            <p:nvSpPr>
              <p:cNvPr id="1629579" name="Rectangle 395"/>
              <p:cNvSpPr>
                <a:spLocks noChangeArrowheads="1"/>
              </p:cNvSpPr>
              <p:nvPr/>
            </p:nvSpPr>
            <p:spPr bwMode="auto">
              <a:xfrm>
                <a:off x="2244" y="1932"/>
                <a:ext cx="936" cy="252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80" name="Text Box 396"/>
              <p:cNvSpPr txBox="1">
                <a:spLocks noChangeArrowheads="1"/>
              </p:cNvSpPr>
              <p:nvPr/>
            </p:nvSpPr>
            <p:spPr bwMode="auto">
              <a:xfrm>
                <a:off x="2293" y="1973"/>
                <a:ext cx="841" cy="1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000" b="1">
                    <a:solidFill>
                      <a:schemeClr val="bg1"/>
                    </a:solidFill>
                    <a:latin typeface="Times New Roman" pitchFamily="18" charset="0"/>
                  </a:rPr>
                  <a:t>Γραφεία</a:t>
                </a:r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</a:rPr>
                  <a:t> (</a:t>
                </a:r>
                <a:r>
                  <a:rPr lang="el-GR" sz="1000" b="1">
                    <a:solidFill>
                      <a:schemeClr val="bg1"/>
                    </a:solidFill>
                    <a:latin typeface="Times New Roman" pitchFamily="18" charset="0"/>
                  </a:rPr>
                  <a:t>Παραγωγή</a:t>
                </a:r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</a:rPr>
                  <a:t>)</a:t>
                </a:r>
                <a:endParaRPr lang="en-US" sz="1200" b="1">
                  <a:latin typeface="Times New Roman" pitchFamily="18" charset="0"/>
                </a:endParaRPr>
              </a:p>
            </p:txBody>
          </p:sp>
        </p:grpSp>
        <p:sp>
          <p:nvSpPr>
            <p:cNvPr id="1629581" name="Text Box 397"/>
            <p:cNvSpPr txBox="1">
              <a:spLocks noChangeArrowheads="1"/>
            </p:cNvSpPr>
            <p:nvPr/>
          </p:nvSpPr>
          <p:spPr bwMode="auto">
            <a:xfrm>
              <a:off x="3370" y="3898"/>
              <a:ext cx="24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Off.</a:t>
              </a:r>
              <a:endParaRPr lang="en-US" sz="1200" b="1">
                <a:latin typeface="Times New Roman" pitchFamily="18" charset="0"/>
              </a:endParaRPr>
            </a:p>
          </p:txBody>
        </p:sp>
        <p:grpSp>
          <p:nvGrpSpPr>
            <p:cNvPr id="1629582" name="Group 398"/>
            <p:cNvGrpSpPr>
              <a:grpSpLocks/>
            </p:cNvGrpSpPr>
            <p:nvPr/>
          </p:nvGrpSpPr>
          <p:grpSpPr bwMode="auto">
            <a:xfrm rot="-5400000">
              <a:off x="3161" y="3240"/>
              <a:ext cx="145" cy="92"/>
              <a:chOff x="1679" y="2358"/>
              <a:chExt cx="145" cy="92"/>
            </a:xfrm>
          </p:grpSpPr>
          <p:sp>
            <p:nvSpPr>
              <p:cNvPr id="1629583" name="Rectangle 399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84" name="Line 400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85" name="Line 401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586" name="Text Box 402"/>
            <p:cNvSpPr txBox="1">
              <a:spLocks noChangeArrowheads="1"/>
            </p:cNvSpPr>
            <p:nvPr/>
          </p:nvSpPr>
          <p:spPr bwMode="auto">
            <a:xfrm>
              <a:off x="2051" y="2711"/>
              <a:ext cx="695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Λειτουργικό </a:t>
              </a:r>
              <a:r>
                <a:rPr lang="en-US" sz="1000" b="1">
                  <a:latin typeface="Times New Roman" pitchFamily="18" charset="0"/>
                </a:rPr>
                <a:t>Test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87" name="Text Box 403"/>
            <p:cNvSpPr txBox="1">
              <a:spLocks noChangeArrowheads="1"/>
            </p:cNvSpPr>
            <p:nvPr/>
          </p:nvSpPr>
          <p:spPr bwMode="auto">
            <a:xfrm>
              <a:off x="2145" y="2982"/>
              <a:ext cx="558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Επανεργασία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88" name="Text Box 404"/>
            <p:cNvSpPr txBox="1">
              <a:spLocks noChangeArrowheads="1"/>
            </p:cNvSpPr>
            <p:nvPr/>
          </p:nvSpPr>
          <p:spPr bwMode="auto">
            <a:xfrm>
              <a:off x="2656" y="2699"/>
              <a:ext cx="748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Τελική Συναρμογή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89" name="Text Box 405"/>
            <p:cNvSpPr txBox="1">
              <a:spLocks noChangeArrowheads="1"/>
            </p:cNvSpPr>
            <p:nvPr/>
          </p:nvSpPr>
          <p:spPr bwMode="auto">
            <a:xfrm>
              <a:off x="3242" y="2988"/>
              <a:ext cx="19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F.</a:t>
              </a:r>
            </a:p>
            <a:p>
              <a:pPr algn="ctr"/>
              <a:r>
                <a:rPr lang="en-US" sz="1000" b="1">
                  <a:latin typeface="Times New Roman" pitchFamily="18" charset="0"/>
                </a:rPr>
                <a:t>A.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90" name="Text Box 406"/>
            <p:cNvSpPr txBox="1">
              <a:spLocks noChangeArrowheads="1"/>
            </p:cNvSpPr>
            <p:nvPr/>
          </p:nvSpPr>
          <p:spPr bwMode="auto">
            <a:xfrm>
              <a:off x="1566" y="2693"/>
              <a:ext cx="473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Πρόσβαση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91" name="Text Box 407"/>
            <p:cNvSpPr txBox="1">
              <a:spLocks noChangeArrowheads="1"/>
            </p:cNvSpPr>
            <p:nvPr/>
          </p:nvSpPr>
          <p:spPr bwMode="auto">
            <a:xfrm>
              <a:off x="3052" y="3320"/>
              <a:ext cx="175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Σ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Υ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Σ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Κ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92" name="Text Box 408"/>
            <p:cNvSpPr txBox="1">
              <a:spLocks noChangeArrowheads="1"/>
            </p:cNvSpPr>
            <p:nvPr/>
          </p:nvSpPr>
          <p:spPr bwMode="auto">
            <a:xfrm>
              <a:off x="922" y="2693"/>
              <a:ext cx="685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Ηλεκτρικά</a:t>
              </a:r>
              <a:r>
                <a:rPr lang="en-US" sz="1000" b="1">
                  <a:latin typeface="Times New Roman" pitchFamily="18" charset="0"/>
                </a:rPr>
                <a:t> 1 &amp; 2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93" name="Text Box 409"/>
            <p:cNvSpPr txBox="1">
              <a:spLocks noChangeArrowheads="1"/>
            </p:cNvSpPr>
            <p:nvPr/>
          </p:nvSpPr>
          <p:spPr bwMode="auto">
            <a:xfrm>
              <a:off x="376" y="2844"/>
              <a:ext cx="493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Συναρμογή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Πλευρικών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94" name="Text Box 410"/>
            <p:cNvSpPr txBox="1">
              <a:spLocks noChangeArrowheads="1"/>
            </p:cNvSpPr>
            <p:nvPr/>
          </p:nvSpPr>
          <p:spPr bwMode="auto">
            <a:xfrm>
              <a:off x="502" y="2530"/>
              <a:ext cx="41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Θάλαμος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95" name="Text Box 411"/>
            <p:cNvSpPr txBox="1">
              <a:spLocks noChangeArrowheads="1"/>
            </p:cNvSpPr>
            <p:nvPr/>
          </p:nvSpPr>
          <p:spPr bwMode="auto">
            <a:xfrm>
              <a:off x="623" y="2411"/>
              <a:ext cx="334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 b="1">
                  <a:latin typeface="Times New Roman" pitchFamily="18" charset="0"/>
                </a:rPr>
                <a:t>Ιστός</a:t>
              </a:r>
              <a:r>
                <a:rPr lang="en-US" sz="1000" b="1">
                  <a:latin typeface="Times New Roman" pitchFamily="18" charset="0"/>
                </a:rPr>
                <a:t>    </a:t>
              </a:r>
              <a:r>
                <a:rPr lang="el-GR" sz="1000" b="1">
                  <a:latin typeface="Times New Roman" pitchFamily="18" charset="0"/>
                </a:rPr>
                <a:t>Υδραυλική</a:t>
              </a:r>
              <a:r>
                <a:rPr lang="en-US" sz="1000" b="1">
                  <a:latin typeface="Times New Roman" pitchFamily="18" charset="0"/>
                </a:rPr>
                <a:t> F.  </a:t>
              </a:r>
              <a:r>
                <a:rPr lang="el-GR" sz="1000" b="1">
                  <a:latin typeface="Times New Roman" pitchFamily="18" charset="0"/>
                </a:rPr>
                <a:t>Κατεύθυνση</a:t>
              </a:r>
              <a:r>
                <a:rPr lang="en-US" sz="1000" b="1">
                  <a:latin typeface="Times New Roman" pitchFamily="18" charset="0"/>
                </a:rPr>
                <a:t>       </a:t>
              </a:r>
              <a:r>
                <a:rPr lang="el-GR" sz="1000" b="1">
                  <a:latin typeface="Times New Roman" pitchFamily="18" charset="0"/>
                </a:rPr>
                <a:t>Συναρμογή Μεταφορικών Μερών</a:t>
              </a:r>
              <a:r>
                <a:rPr lang="en-US" sz="1000" b="1">
                  <a:latin typeface="Times New Roman" pitchFamily="18" charset="0"/>
                </a:rPr>
                <a:t>        </a:t>
              </a:r>
              <a:r>
                <a:rPr lang="el-GR" sz="1000" b="1">
                  <a:latin typeface="Times New Roman" pitchFamily="18" charset="0"/>
                </a:rPr>
                <a:t>Τροχοί</a:t>
              </a:r>
              <a:r>
                <a:rPr lang="en-US" sz="1000" b="1">
                  <a:latin typeface="Times New Roman" pitchFamily="18" charset="0"/>
                </a:rPr>
                <a:t>     </a:t>
              </a:r>
              <a:r>
                <a:rPr lang="el-GR" sz="1000" b="1">
                  <a:latin typeface="Times New Roman" pitchFamily="18" charset="0"/>
                </a:rPr>
                <a:t>Πλαίσια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596" name="Text Box 412"/>
            <p:cNvSpPr txBox="1">
              <a:spLocks noChangeArrowheads="1"/>
            </p:cNvSpPr>
            <p:nvPr/>
          </p:nvSpPr>
          <p:spPr bwMode="auto">
            <a:xfrm>
              <a:off x="3417" y="1709"/>
              <a:ext cx="175" cy="8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Λ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Α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Ι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Σ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latin typeface="Times New Roman" pitchFamily="18" charset="0"/>
                </a:rPr>
                <a:t>I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Α</a:t>
              </a:r>
              <a:endParaRPr lang="en-US" sz="1200" b="1">
                <a:latin typeface="Times New Roman" pitchFamily="18" charset="0"/>
              </a:endParaRPr>
            </a:p>
          </p:txBody>
        </p:sp>
        <p:grpSp>
          <p:nvGrpSpPr>
            <p:cNvPr id="1629597" name="Group 413"/>
            <p:cNvGrpSpPr>
              <a:grpSpLocks noChangeAspect="1"/>
            </p:cNvGrpSpPr>
            <p:nvPr/>
          </p:nvGrpSpPr>
          <p:grpSpPr bwMode="auto">
            <a:xfrm rot="-21600000" flipH="1" flipV="1">
              <a:off x="1326" y="516"/>
              <a:ext cx="78" cy="50"/>
              <a:chOff x="1679" y="2358"/>
              <a:chExt cx="145" cy="92"/>
            </a:xfrm>
          </p:grpSpPr>
          <p:sp>
            <p:nvSpPr>
              <p:cNvPr id="1629598" name="Rectangle 414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599" name="Line 415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00" name="Line 416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601" name="Rectangle 417"/>
            <p:cNvSpPr>
              <a:spLocks noChangeArrowheads="1"/>
            </p:cNvSpPr>
            <p:nvPr/>
          </p:nvSpPr>
          <p:spPr bwMode="auto">
            <a:xfrm rot="-21600000" flipH="1" flipV="1">
              <a:off x="1452" y="46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02" name="Rectangle 418"/>
            <p:cNvSpPr>
              <a:spLocks noChangeArrowheads="1"/>
            </p:cNvSpPr>
            <p:nvPr/>
          </p:nvSpPr>
          <p:spPr bwMode="auto">
            <a:xfrm rot="-27000000" flipH="1" flipV="1">
              <a:off x="1992" y="478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03" name="Rectangle 419"/>
            <p:cNvSpPr>
              <a:spLocks noChangeArrowheads="1"/>
            </p:cNvSpPr>
            <p:nvPr/>
          </p:nvSpPr>
          <p:spPr bwMode="auto">
            <a:xfrm rot="-27000000" flipH="1" flipV="1">
              <a:off x="1992" y="56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604" name="Group 420"/>
            <p:cNvGrpSpPr>
              <a:grpSpLocks noChangeAspect="1"/>
            </p:cNvGrpSpPr>
            <p:nvPr/>
          </p:nvGrpSpPr>
          <p:grpSpPr bwMode="auto">
            <a:xfrm rot="-27000000" flipH="1" flipV="1">
              <a:off x="1881" y="517"/>
              <a:ext cx="69" cy="44"/>
              <a:chOff x="1679" y="2358"/>
              <a:chExt cx="145" cy="92"/>
            </a:xfrm>
          </p:grpSpPr>
          <p:sp>
            <p:nvSpPr>
              <p:cNvPr id="1629605" name="Rectangle 42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06" name="Line 42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07" name="Line 42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608" name="Rectangle 424"/>
            <p:cNvSpPr>
              <a:spLocks noChangeArrowheads="1"/>
            </p:cNvSpPr>
            <p:nvPr/>
          </p:nvSpPr>
          <p:spPr bwMode="auto">
            <a:xfrm rot="-27000000" flipH="1" flipV="1">
              <a:off x="1732" y="426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09" name="Rectangle 425"/>
            <p:cNvSpPr>
              <a:spLocks noChangeArrowheads="1"/>
            </p:cNvSpPr>
            <p:nvPr/>
          </p:nvSpPr>
          <p:spPr bwMode="auto">
            <a:xfrm rot="-27000000" flipH="1" flipV="1">
              <a:off x="1732" y="546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610" name="Group 426"/>
            <p:cNvGrpSpPr>
              <a:grpSpLocks noChangeAspect="1"/>
            </p:cNvGrpSpPr>
            <p:nvPr/>
          </p:nvGrpSpPr>
          <p:grpSpPr bwMode="auto">
            <a:xfrm rot="-27000000" flipH="1" flipV="1">
              <a:off x="1563" y="583"/>
              <a:ext cx="69" cy="44"/>
              <a:chOff x="1679" y="2358"/>
              <a:chExt cx="145" cy="92"/>
            </a:xfrm>
          </p:grpSpPr>
          <p:sp>
            <p:nvSpPr>
              <p:cNvPr id="1629611" name="Rectangle 42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12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13" name="Line 42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614" name="Group 430"/>
            <p:cNvGrpSpPr>
              <a:grpSpLocks noChangeAspect="1"/>
            </p:cNvGrpSpPr>
            <p:nvPr/>
          </p:nvGrpSpPr>
          <p:grpSpPr bwMode="auto">
            <a:xfrm rot="-27000000" flipH="1" flipV="1">
              <a:off x="1563" y="469"/>
              <a:ext cx="69" cy="44"/>
              <a:chOff x="1679" y="2358"/>
              <a:chExt cx="145" cy="92"/>
            </a:xfrm>
          </p:grpSpPr>
          <p:sp>
            <p:nvSpPr>
              <p:cNvPr id="1629615" name="Rectangle 43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16" name="Line 43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17" name="Line 43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618" name="Rectangle 434"/>
            <p:cNvSpPr>
              <a:spLocks noChangeArrowheads="1"/>
            </p:cNvSpPr>
            <p:nvPr/>
          </p:nvSpPr>
          <p:spPr bwMode="auto">
            <a:xfrm rot="-21600000" flipH="1" flipV="1">
              <a:off x="1452" y="58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19" name="Rectangle 435"/>
            <p:cNvSpPr>
              <a:spLocks noChangeArrowheads="1"/>
            </p:cNvSpPr>
            <p:nvPr/>
          </p:nvSpPr>
          <p:spPr bwMode="auto">
            <a:xfrm rot="-21600000" flipH="1" flipV="1">
              <a:off x="1224" y="46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20" name="Rectangle 436"/>
            <p:cNvSpPr>
              <a:spLocks noChangeArrowheads="1"/>
            </p:cNvSpPr>
            <p:nvPr/>
          </p:nvSpPr>
          <p:spPr bwMode="auto">
            <a:xfrm rot="-21600000" flipH="1" flipV="1">
              <a:off x="1224" y="58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621" name="Group 437"/>
            <p:cNvGrpSpPr>
              <a:grpSpLocks noChangeAspect="1"/>
            </p:cNvGrpSpPr>
            <p:nvPr/>
          </p:nvGrpSpPr>
          <p:grpSpPr bwMode="auto">
            <a:xfrm rot="-32400000" flipH="1" flipV="1">
              <a:off x="1841" y="207"/>
              <a:ext cx="125" cy="80"/>
              <a:chOff x="1679" y="2358"/>
              <a:chExt cx="145" cy="92"/>
            </a:xfrm>
          </p:grpSpPr>
          <p:sp>
            <p:nvSpPr>
              <p:cNvPr id="1629622" name="Rectangle 43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23" name="Line 43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24" name="Line 44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625" name="Group 441"/>
            <p:cNvGrpSpPr>
              <a:grpSpLocks noChangeAspect="1"/>
            </p:cNvGrpSpPr>
            <p:nvPr/>
          </p:nvGrpSpPr>
          <p:grpSpPr bwMode="auto">
            <a:xfrm rot="-27000000" flipH="1" flipV="1">
              <a:off x="1881" y="433"/>
              <a:ext cx="69" cy="44"/>
              <a:chOff x="1679" y="2358"/>
              <a:chExt cx="145" cy="92"/>
            </a:xfrm>
          </p:grpSpPr>
          <p:sp>
            <p:nvSpPr>
              <p:cNvPr id="1629626" name="Rectangle 44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27" name="Line 44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28" name="Line 44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629" name="Rectangle 445"/>
            <p:cNvSpPr>
              <a:spLocks noChangeArrowheads="1"/>
            </p:cNvSpPr>
            <p:nvPr/>
          </p:nvSpPr>
          <p:spPr bwMode="auto">
            <a:xfrm rot="-33761279" flipH="1" flipV="1">
              <a:off x="2106" y="1442"/>
              <a:ext cx="125" cy="1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630" name="Group 446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1399"/>
              <a:ext cx="69" cy="44"/>
              <a:chOff x="1679" y="2358"/>
              <a:chExt cx="145" cy="92"/>
            </a:xfrm>
          </p:grpSpPr>
          <p:sp>
            <p:nvSpPr>
              <p:cNvPr id="1629631" name="Rectangle 44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32" name="Line 44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33" name="Line 44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29634" name="Group 450"/>
            <p:cNvGrpSpPr>
              <a:grpSpLocks noChangeAspect="1"/>
            </p:cNvGrpSpPr>
            <p:nvPr/>
          </p:nvGrpSpPr>
          <p:grpSpPr bwMode="auto">
            <a:xfrm rot="-28298800" flipH="1" flipV="1">
              <a:off x="1995" y="1501"/>
              <a:ext cx="69" cy="44"/>
              <a:chOff x="1679" y="2358"/>
              <a:chExt cx="145" cy="92"/>
            </a:xfrm>
          </p:grpSpPr>
          <p:sp>
            <p:nvSpPr>
              <p:cNvPr id="1629635" name="Rectangle 45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36" name="Line 45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637" name="Line 45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29638" name="Rectangle 454"/>
            <p:cNvSpPr>
              <a:spLocks noChangeArrowheads="1"/>
            </p:cNvSpPr>
            <p:nvPr/>
          </p:nvSpPr>
          <p:spPr bwMode="auto">
            <a:xfrm>
              <a:off x="1578" y="2922"/>
              <a:ext cx="408" cy="366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39" name="Text Box 455"/>
            <p:cNvSpPr txBox="1">
              <a:spLocks noChangeArrowheads="1"/>
            </p:cNvSpPr>
            <p:nvPr/>
          </p:nvSpPr>
          <p:spPr bwMode="auto">
            <a:xfrm>
              <a:off x="1449" y="3055"/>
              <a:ext cx="59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Προετοιμασία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Πρόσβασης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640" name="Rectangle 456"/>
            <p:cNvSpPr>
              <a:spLocks noChangeArrowheads="1"/>
            </p:cNvSpPr>
            <p:nvPr/>
          </p:nvSpPr>
          <p:spPr bwMode="auto">
            <a:xfrm>
              <a:off x="810" y="2934"/>
              <a:ext cx="678" cy="408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41" name="Text Box 457"/>
            <p:cNvSpPr txBox="1">
              <a:spLocks noChangeArrowheads="1"/>
            </p:cNvSpPr>
            <p:nvPr/>
          </p:nvSpPr>
          <p:spPr bwMode="auto">
            <a:xfrm>
              <a:off x="748" y="3102"/>
              <a:ext cx="48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Ηλεκτρική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642" name="Rectangle 458"/>
            <p:cNvSpPr>
              <a:spLocks noChangeArrowheads="1"/>
            </p:cNvSpPr>
            <p:nvPr/>
          </p:nvSpPr>
          <p:spPr bwMode="auto">
            <a:xfrm>
              <a:off x="744" y="2082"/>
              <a:ext cx="330" cy="210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43" name="Text Box 459"/>
            <p:cNvSpPr txBox="1">
              <a:spLocks noChangeArrowheads="1"/>
            </p:cNvSpPr>
            <p:nvPr/>
          </p:nvSpPr>
          <p:spPr bwMode="auto">
            <a:xfrm>
              <a:off x="737" y="2041"/>
              <a:ext cx="40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Αλυσίδα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644" name="Rectangle 460"/>
            <p:cNvSpPr>
              <a:spLocks noChangeArrowheads="1"/>
            </p:cNvSpPr>
            <p:nvPr/>
          </p:nvSpPr>
          <p:spPr bwMode="auto">
            <a:xfrm>
              <a:off x="1242" y="1752"/>
              <a:ext cx="348" cy="546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45" name="Text Box 461"/>
            <p:cNvSpPr txBox="1">
              <a:spLocks noChangeArrowheads="1"/>
            </p:cNvSpPr>
            <p:nvPr/>
          </p:nvSpPr>
          <p:spPr bwMode="auto">
            <a:xfrm>
              <a:off x="1113" y="1717"/>
              <a:ext cx="640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Κατευθυντήρια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Προετοιμ.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646" name="Rectangle 462"/>
            <p:cNvSpPr>
              <a:spLocks noChangeArrowheads="1"/>
            </p:cNvSpPr>
            <p:nvPr/>
          </p:nvSpPr>
          <p:spPr bwMode="auto">
            <a:xfrm>
              <a:off x="1782" y="2088"/>
              <a:ext cx="96" cy="222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47" name="Rectangle 463"/>
            <p:cNvSpPr>
              <a:spLocks noChangeArrowheads="1"/>
            </p:cNvSpPr>
            <p:nvPr/>
          </p:nvSpPr>
          <p:spPr bwMode="auto">
            <a:xfrm>
              <a:off x="2034" y="1836"/>
              <a:ext cx="606" cy="462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48" name="Text Box 464"/>
            <p:cNvSpPr txBox="1">
              <a:spLocks noChangeArrowheads="1"/>
            </p:cNvSpPr>
            <p:nvPr/>
          </p:nvSpPr>
          <p:spPr bwMode="auto">
            <a:xfrm>
              <a:off x="2003" y="1800"/>
              <a:ext cx="760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Μεταφορικά Μέρη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Προετοιμ.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649" name="Rectangle 465"/>
            <p:cNvSpPr>
              <a:spLocks noChangeArrowheads="1"/>
            </p:cNvSpPr>
            <p:nvPr/>
          </p:nvSpPr>
          <p:spPr bwMode="auto">
            <a:xfrm>
              <a:off x="2808" y="2076"/>
              <a:ext cx="378" cy="222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50" name="Text Box 466"/>
            <p:cNvSpPr txBox="1">
              <a:spLocks noChangeArrowheads="1"/>
            </p:cNvSpPr>
            <p:nvPr/>
          </p:nvSpPr>
          <p:spPr bwMode="auto">
            <a:xfrm>
              <a:off x="2866" y="2041"/>
              <a:ext cx="348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Τροχοί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651" name="Rectangle 467"/>
            <p:cNvSpPr>
              <a:spLocks noChangeArrowheads="1"/>
            </p:cNvSpPr>
            <p:nvPr/>
          </p:nvSpPr>
          <p:spPr bwMode="auto">
            <a:xfrm>
              <a:off x="1452" y="948"/>
              <a:ext cx="1338" cy="648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52" name="Text Box 468"/>
            <p:cNvSpPr txBox="1">
              <a:spLocks noChangeArrowheads="1"/>
            </p:cNvSpPr>
            <p:nvPr/>
          </p:nvSpPr>
          <p:spPr bwMode="auto">
            <a:xfrm>
              <a:off x="2217" y="1350"/>
              <a:ext cx="59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Πλευρικά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Προετοιμασία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653" name="Rectangle 469"/>
            <p:cNvSpPr>
              <a:spLocks noChangeArrowheads="1"/>
            </p:cNvSpPr>
            <p:nvPr/>
          </p:nvSpPr>
          <p:spPr bwMode="auto">
            <a:xfrm>
              <a:off x="1074" y="102"/>
              <a:ext cx="1026" cy="558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54" name="Text Box 470"/>
            <p:cNvSpPr txBox="1">
              <a:spLocks noChangeArrowheads="1"/>
            </p:cNvSpPr>
            <p:nvPr/>
          </p:nvSpPr>
          <p:spPr bwMode="auto">
            <a:xfrm>
              <a:off x="976" y="222"/>
              <a:ext cx="760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Πλαίσια</a:t>
              </a:r>
              <a:r>
                <a:rPr lang="en-US" sz="1000" b="1">
                  <a:latin typeface="Times New Roman" pitchFamily="18" charset="0"/>
                </a:rPr>
                <a:t> / </a:t>
              </a:r>
              <a:r>
                <a:rPr lang="el-GR" sz="1000" b="1">
                  <a:latin typeface="Times New Roman" pitchFamily="18" charset="0"/>
                </a:rPr>
                <a:t>Θάλαμος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Προετοιμασία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29655" name="Rectangle 471"/>
            <p:cNvSpPr>
              <a:spLocks noChangeArrowheads="1"/>
            </p:cNvSpPr>
            <p:nvPr/>
          </p:nvSpPr>
          <p:spPr bwMode="auto">
            <a:xfrm>
              <a:off x="438" y="1644"/>
              <a:ext cx="684" cy="246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56" name="Text Box 472"/>
            <p:cNvSpPr txBox="1">
              <a:spLocks noChangeArrowheads="1"/>
            </p:cNvSpPr>
            <p:nvPr/>
          </p:nvSpPr>
          <p:spPr bwMode="auto">
            <a:xfrm>
              <a:off x="668" y="1672"/>
              <a:ext cx="250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629657" name="Group 473"/>
          <p:cNvGrpSpPr>
            <a:grpSpLocks/>
          </p:cNvGrpSpPr>
          <p:nvPr/>
        </p:nvGrpSpPr>
        <p:grpSpPr bwMode="auto">
          <a:xfrm>
            <a:off x="5287963" y="3521075"/>
            <a:ext cx="120650" cy="682625"/>
            <a:chOff x="3323" y="1878"/>
            <a:chExt cx="75" cy="475"/>
          </a:xfrm>
        </p:grpSpPr>
        <p:sp>
          <p:nvSpPr>
            <p:cNvPr id="1629658" name="Arc 474"/>
            <p:cNvSpPr>
              <a:spLocks/>
            </p:cNvSpPr>
            <p:nvPr/>
          </p:nvSpPr>
          <p:spPr bwMode="auto">
            <a:xfrm rot="4606730">
              <a:off x="3288" y="2243"/>
              <a:ext cx="145" cy="75"/>
            </a:xfrm>
            <a:custGeom>
              <a:avLst/>
              <a:gdLst>
                <a:gd name="G0" fmla="+- 0 0 0"/>
                <a:gd name="G1" fmla="+- 18987 0 0"/>
                <a:gd name="G2" fmla="+- 21600 0 0"/>
                <a:gd name="T0" fmla="*/ 10298 w 21600"/>
                <a:gd name="T1" fmla="*/ 0 h 21865"/>
                <a:gd name="T2" fmla="*/ 21407 w 21600"/>
                <a:gd name="T3" fmla="*/ 21865 h 21865"/>
                <a:gd name="T4" fmla="*/ 0 w 21600"/>
                <a:gd name="T5" fmla="*/ 18987 h 2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65" fill="none" extrusionOk="0">
                  <a:moveTo>
                    <a:pt x="10298" y="-1"/>
                  </a:moveTo>
                  <a:cubicBezTo>
                    <a:pt x="17262" y="3777"/>
                    <a:pt x="21600" y="11064"/>
                    <a:pt x="21600" y="18987"/>
                  </a:cubicBezTo>
                  <a:cubicBezTo>
                    <a:pt x="21600" y="19949"/>
                    <a:pt x="21535" y="20911"/>
                    <a:pt x="21407" y="21865"/>
                  </a:cubicBezTo>
                </a:path>
                <a:path w="21600" h="21865" stroke="0" extrusionOk="0">
                  <a:moveTo>
                    <a:pt x="10298" y="-1"/>
                  </a:moveTo>
                  <a:cubicBezTo>
                    <a:pt x="17262" y="3777"/>
                    <a:pt x="21600" y="11064"/>
                    <a:pt x="21600" y="18987"/>
                  </a:cubicBezTo>
                  <a:cubicBezTo>
                    <a:pt x="21600" y="19949"/>
                    <a:pt x="21535" y="20911"/>
                    <a:pt x="21407" y="21865"/>
                  </a:cubicBezTo>
                  <a:lnTo>
                    <a:pt x="0" y="18987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59" name="Line 475"/>
            <p:cNvSpPr>
              <a:spLocks noChangeShapeType="1"/>
            </p:cNvSpPr>
            <p:nvPr/>
          </p:nvSpPr>
          <p:spPr bwMode="auto">
            <a:xfrm flipV="1">
              <a:off x="3396" y="1878"/>
              <a:ext cx="0" cy="39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629660" name="Group 476"/>
          <p:cNvGrpSpPr>
            <a:grpSpLocks/>
          </p:cNvGrpSpPr>
          <p:nvPr/>
        </p:nvGrpSpPr>
        <p:grpSpPr bwMode="auto">
          <a:xfrm>
            <a:off x="803275" y="4500563"/>
            <a:ext cx="223838" cy="461962"/>
            <a:chOff x="546" y="2559"/>
            <a:chExt cx="138" cy="322"/>
          </a:xfrm>
        </p:grpSpPr>
        <p:sp>
          <p:nvSpPr>
            <p:cNvPr id="1629661" name="Arc 477"/>
            <p:cNvSpPr>
              <a:spLocks/>
            </p:cNvSpPr>
            <p:nvPr/>
          </p:nvSpPr>
          <p:spPr bwMode="auto">
            <a:xfrm flipH="1" flipV="1">
              <a:off x="546" y="2646"/>
              <a:ext cx="138" cy="2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726"/>
                <a:gd name="T2" fmla="*/ 21495 w 21600"/>
                <a:gd name="T3" fmla="*/ 23726 h 23726"/>
                <a:gd name="T4" fmla="*/ 0 w 21600"/>
                <a:gd name="T5" fmla="*/ 21600 h 23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72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9"/>
                    <a:pt x="21564" y="23019"/>
                    <a:pt x="21495" y="23726"/>
                  </a:cubicBezTo>
                </a:path>
                <a:path w="21600" h="2372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9"/>
                    <a:pt x="21564" y="23019"/>
                    <a:pt x="21495" y="237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62" name="Line 478"/>
            <p:cNvSpPr>
              <a:spLocks noChangeShapeType="1"/>
            </p:cNvSpPr>
            <p:nvPr/>
          </p:nvSpPr>
          <p:spPr bwMode="auto">
            <a:xfrm>
              <a:off x="546" y="2559"/>
              <a:ext cx="0" cy="9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629663" name="Group 479"/>
          <p:cNvGrpSpPr>
            <a:grpSpLocks/>
          </p:cNvGrpSpPr>
          <p:nvPr/>
        </p:nvGrpSpPr>
        <p:grpSpPr bwMode="auto">
          <a:xfrm>
            <a:off x="5013325" y="5000625"/>
            <a:ext cx="333375" cy="1150938"/>
            <a:chOff x="3153" y="2907"/>
            <a:chExt cx="207" cy="801"/>
          </a:xfrm>
        </p:grpSpPr>
        <p:sp>
          <p:nvSpPr>
            <p:cNvPr id="1629664" name="Line 480"/>
            <p:cNvSpPr>
              <a:spLocks noChangeShapeType="1"/>
            </p:cNvSpPr>
            <p:nvPr/>
          </p:nvSpPr>
          <p:spPr bwMode="auto">
            <a:xfrm>
              <a:off x="3153" y="2907"/>
              <a:ext cx="72" cy="9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65" name="Arc 481"/>
            <p:cNvSpPr>
              <a:spLocks/>
            </p:cNvSpPr>
            <p:nvPr/>
          </p:nvSpPr>
          <p:spPr bwMode="auto">
            <a:xfrm rot="2873659">
              <a:off x="3196" y="3007"/>
              <a:ext cx="39" cy="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034"/>
                <a:gd name="T1" fmla="*/ 0 h 21600"/>
                <a:gd name="T2" fmla="*/ 18034 w 18034"/>
                <a:gd name="T3" fmla="*/ 9711 h 21600"/>
                <a:gd name="T4" fmla="*/ 0 w 180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34" h="21600" fill="none" extrusionOk="0">
                  <a:moveTo>
                    <a:pt x="-1" y="0"/>
                  </a:moveTo>
                  <a:cubicBezTo>
                    <a:pt x="7261" y="0"/>
                    <a:pt x="14036" y="3648"/>
                    <a:pt x="18033" y="9711"/>
                  </a:cubicBezTo>
                </a:path>
                <a:path w="18034" h="21600" stroke="0" extrusionOk="0">
                  <a:moveTo>
                    <a:pt x="-1" y="0"/>
                  </a:moveTo>
                  <a:cubicBezTo>
                    <a:pt x="7261" y="0"/>
                    <a:pt x="14036" y="3648"/>
                    <a:pt x="18033" y="97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66" name="Line 482"/>
            <p:cNvSpPr>
              <a:spLocks noChangeShapeType="1"/>
            </p:cNvSpPr>
            <p:nvPr/>
          </p:nvSpPr>
          <p:spPr bwMode="auto">
            <a:xfrm>
              <a:off x="3234" y="3033"/>
              <a:ext cx="0" cy="60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67" name="Arc 483"/>
            <p:cNvSpPr>
              <a:spLocks/>
            </p:cNvSpPr>
            <p:nvPr/>
          </p:nvSpPr>
          <p:spPr bwMode="auto">
            <a:xfrm rot="-10948892">
              <a:off x="3237" y="3609"/>
              <a:ext cx="123" cy="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9668" name="Arc 484"/>
          <p:cNvSpPr>
            <a:spLocks/>
          </p:cNvSpPr>
          <p:nvPr/>
        </p:nvSpPr>
        <p:spPr bwMode="auto">
          <a:xfrm rot="10800000" flipH="1">
            <a:off x="1541463" y="5073650"/>
            <a:ext cx="76200" cy="66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29669" name="Line 485"/>
          <p:cNvSpPr>
            <a:spLocks noChangeShapeType="1"/>
          </p:cNvSpPr>
          <p:nvPr/>
        </p:nvSpPr>
        <p:spPr bwMode="auto">
          <a:xfrm flipH="1">
            <a:off x="1346200" y="5141913"/>
            <a:ext cx="20796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1629670" name="Group 486"/>
          <p:cNvGrpSpPr>
            <a:grpSpLocks/>
          </p:cNvGrpSpPr>
          <p:nvPr/>
        </p:nvGrpSpPr>
        <p:grpSpPr bwMode="auto">
          <a:xfrm>
            <a:off x="1022350" y="4948238"/>
            <a:ext cx="3138488" cy="552450"/>
            <a:chOff x="681" y="2871"/>
            <a:chExt cx="1944" cy="384"/>
          </a:xfrm>
        </p:grpSpPr>
        <p:sp>
          <p:nvSpPr>
            <p:cNvPr id="1629671" name="Line 487"/>
            <p:cNvSpPr>
              <a:spLocks noChangeShapeType="1"/>
            </p:cNvSpPr>
            <p:nvPr/>
          </p:nvSpPr>
          <p:spPr bwMode="auto">
            <a:xfrm flipH="1">
              <a:off x="681" y="2877"/>
              <a:ext cx="1944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72" name="Arc 488"/>
            <p:cNvSpPr>
              <a:spLocks/>
            </p:cNvSpPr>
            <p:nvPr/>
          </p:nvSpPr>
          <p:spPr bwMode="auto">
            <a:xfrm rot="16200000">
              <a:off x="1054" y="2877"/>
              <a:ext cx="47" cy="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73" name="Line 489"/>
            <p:cNvSpPr>
              <a:spLocks noChangeShapeType="1"/>
            </p:cNvSpPr>
            <p:nvPr/>
          </p:nvSpPr>
          <p:spPr bwMode="auto">
            <a:xfrm flipV="1">
              <a:off x="1050" y="2925"/>
              <a:ext cx="0" cy="4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74" name="Arc 490"/>
            <p:cNvSpPr>
              <a:spLocks/>
            </p:cNvSpPr>
            <p:nvPr/>
          </p:nvSpPr>
          <p:spPr bwMode="auto">
            <a:xfrm rot="16200000">
              <a:off x="856" y="3003"/>
              <a:ext cx="47" cy="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75" name="Line 491"/>
            <p:cNvSpPr>
              <a:spLocks noChangeShapeType="1"/>
            </p:cNvSpPr>
            <p:nvPr/>
          </p:nvSpPr>
          <p:spPr bwMode="auto">
            <a:xfrm>
              <a:off x="852" y="3042"/>
              <a:ext cx="0" cy="7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76" name="Arc 492"/>
            <p:cNvSpPr>
              <a:spLocks/>
            </p:cNvSpPr>
            <p:nvPr/>
          </p:nvSpPr>
          <p:spPr bwMode="auto">
            <a:xfrm rot="5272234">
              <a:off x="1087" y="2769"/>
              <a:ext cx="232" cy="4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502"/>
                <a:gd name="T1" fmla="*/ 0 h 21600"/>
                <a:gd name="T2" fmla="*/ 18502 w 18502"/>
                <a:gd name="T3" fmla="*/ 10454 h 21600"/>
                <a:gd name="T4" fmla="*/ 0 w 185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2" h="21600" fill="none" extrusionOk="0">
                  <a:moveTo>
                    <a:pt x="-1" y="0"/>
                  </a:moveTo>
                  <a:cubicBezTo>
                    <a:pt x="7573" y="0"/>
                    <a:pt x="14593" y="3966"/>
                    <a:pt x="18502" y="10453"/>
                  </a:cubicBezTo>
                </a:path>
                <a:path w="18502" h="21600" stroke="0" extrusionOk="0">
                  <a:moveTo>
                    <a:pt x="-1" y="0"/>
                  </a:moveTo>
                  <a:cubicBezTo>
                    <a:pt x="7573" y="0"/>
                    <a:pt x="14593" y="3966"/>
                    <a:pt x="18502" y="1045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77" name="Arc 493"/>
            <p:cNvSpPr>
              <a:spLocks/>
            </p:cNvSpPr>
            <p:nvPr/>
          </p:nvSpPr>
          <p:spPr bwMode="auto">
            <a:xfrm flipH="1">
              <a:off x="1176" y="3108"/>
              <a:ext cx="54" cy="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78" name="Line 494"/>
            <p:cNvSpPr>
              <a:spLocks noChangeShapeType="1"/>
            </p:cNvSpPr>
            <p:nvPr/>
          </p:nvSpPr>
          <p:spPr bwMode="auto">
            <a:xfrm flipH="1">
              <a:off x="1254" y="3033"/>
              <a:ext cx="81" cy="22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79" name="Line 495"/>
            <p:cNvSpPr>
              <a:spLocks noChangeShapeType="1"/>
            </p:cNvSpPr>
            <p:nvPr/>
          </p:nvSpPr>
          <p:spPr bwMode="auto">
            <a:xfrm flipV="1">
              <a:off x="1623" y="2874"/>
              <a:ext cx="141" cy="22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80" name="Line 496"/>
            <p:cNvSpPr>
              <a:spLocks noChangeShapeType="1"/>
            </p:cNvSpPr>
            <p:nvPr/>
          </p:nvSpPr>
          <p:spPr bwMode="auto">
            <a:xfrm flipV="1">
              <a:off x="1788" y="2916"/>
              <a:ext cx="0" cy="18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29681" name="Arc 497"/>
            <p:cNvSpPr>
              <a:spLocks/>
            </p:cNvSpPr>
            <p:nvPr/>
          </p:nvSpPr>
          <p:spPr bwMode="auto">
            <a:xfrm rot="16200000">
              <a:off x="1786" y="2877"/>
              <a:ext cx="47" cy="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82" name="Arc 498"/>
            <p:cNvSpPr>
              <a:spLocks/>
            </p:cNvSpPr>
            <p:nvPr/>
          </p:nvSpPr>
          <p:spPr bwMode="auto">
            <a:xfrm rot="19952039" flipV="1">
              <a:off x="1827" y="2871"/>
              <a:ext cx="78" cy="3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629683" name="Group 499"/>
          <p:cNvGrpSpPr>
            <a:grpSpLocks/>
          </p:cNvGrpSpPr>
          <p:nvPr/>
        </p:nvGrpSpPr>
        <p:grpSpPr bwMode="auto">
          <a:xfrm>
            <a:off x="4100513" y="4957763"/>
            <a:ext cx="147637" cy="288925"/>
            <a:chOff x="2588" y="2877"/>
            <a:chExt cx="91" cy="202"/>
          </a:xfrm>
        </p:grpSpPr>
        <p:sp>
          <p:nvSpPr>
            <p:cNvPr id="1629684" name="Arc 500"/>
            <p:cNvSpPr>
              <a:spLocks/>
            </p:cNvSpPr>
            <p:nvPr/>
          </p:nvSpPr>
          <p:spPr bwMode="auto">
            <a:xfrm>
              <a:off x="2610" y="2877"/>
              <a:ext cx="69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85" name="Arc 501"/>
            <p:cNvSpPr>
              <a:spLocks/>
            </p:cNvSpPr>
            <p:nvPr/>
          </p:nvSpPr>
          <p:spPr bwMode="auto">
            <a:xfrm rot="5400000">
              <a:off x="2598" y="3000"/>
              <a:ext cx="69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86" name="Line 502"/>
            <p:cNvSpPr>
              <a:spLocks noChangeShapeType="1"/>
            </p:cNvSpPr>
            <p:nvPr/>
          </p:nvSpPr>
          <p:spPr bwMode="auto">
            <a:xfrm>
              <a:off x="2679" y="2946"/>
              <a:ext cx="0" cy="7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629687" name="Group 503"/>
          <p:cNvGrpSpPr>
            <a:grpSpLocks/>
          </p:cNvGrpSpPr>
          <p:nvPr/>
        </p:nvGrpSpPr>
        <p:grpSpPr bwMode="auto">
          <a:xfrm>
            <a:off x="3422650" y="5148263"/>
            <a:ext cx="703263" cy="98425"/>
            <a:chOff x="2168" y="3010"/>
            <a:chExt cx="436" cy="69"/>
          </a:xfrm>
        </p:grpSpPr>
        <p:sp>
          <p:nvSpPr>
            <p:cNvPr id="1629688" name="Line 504"/>
            <p:cNvSpPr>
              <a:spLocks noChangeShapeType="1"/>
            </p:cNvSpPr>
            <p:nvPr/>
          </p:nvSpPr>
          <p:spPr bwMode="auto">
            <a:xfrm flipH="1">
              <a:off x="2232" y="3072"/>
              <a:ext cx="372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89" name="Arc 505"/>
            <p:cNvSpPr>
              <a:spLocks/>
            </p:cNvSpPr>
            <p:nvPr/>
          </p:nvSpPr>
          <p:spPr bwMode="auto">
            <a:xfrm rot="16200000" flipH="1">
              <a:off x="2178" y="3000"/>
              <a:ext cx="69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629690" name="Group 506"/>
          <p:cNvGrpSpPr>
            <a:grpSpLocks/>
          </p:cNvGrpSpPr>
          <p:nvPr/>
        </p:nvGrpSpPr>
        <p:grpSpPr bwMode="auto">
          <a:xfrm>
            <a:off x="3424238" y="4957763"/>
            <a:ext cx="111125" cy="201612"/>
            <a:chOff x="2169" y="2877"/>
            <a:chExt cx="69" cy="141"/>
          </a:xfrm>
        </p:grpSpPr>
        <p:sp>
          <p:nvSpPr>
            <p:cNvPr id="1629691" name="Arc 507"/>
            <p:cNvSpPr>
              <a:spLocks/>
            </p:cNvSpPr>
            <p:nvPr/>
          </p:nvSpPr>
          <p:spPr bwMode="auto">
            <a:xfrm flipH="1">
              <a:off x="2169" y="2877"/>
              <a:ext cx="69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92" name="Line 508"/>
            <p:cNvSpPr>
              <a:spLocks noChangeShapeType="1"/>
            </p:cNvSpPr>
            <p:nvPr/>
          </p:nvSpPr>
          <p:spPr bwMode="auto">
            <a:xfrm flipH="1">
              <a:off x="2172" y="2943"/>
              <a:ext cx="0" cy="7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629693" name="Group 509"/>
          <p:cNvGrpSpPr>
            <a:grpSpLocks/>
          </p:cNvGrpSpPr>
          <p:nvPr/>
        </p:nvGrpSpPr>
        <p:grpSpPr bwMode="auto">
          <a:xfrm>
            <a:off x="4078288" y="4957763"/>
            <a:ext cx="939800" cy="68262"/>
            <a:chOff x="2574" y="2878"/>
            <a:chExt cx="582" cy="47"/>
          </a:xfrm>
        </p:grpSpPr>
        <p:sp>
          <p:nvSpPr>
            <p:cNvPr id="1629694" name="Arc 510"/>
            <p:cNvSpPr>
              <a:spLocks/>
            </p:cNvSpPr>
            <p:nvPr/>
          </p:nvSpPr>
          <p:spPr bwMode="auto">
            <a:xfrm>
              <a:off x="3090" y="2878"/>
              <a:ext cx="66" cy="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802"/>
                <a:gd name="T1" fmla="*/ 0 h 21600"/>
                <a:gd name="T2" fmla="*/ 20802 w 20802"/>
                <a:gd name="T3" fmla="*/ 15783 h 21600"/>
                <a:gd name="T4" fmla="*/ 0 w 208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2" h="21600" fill="none" extrusionOk="0">
                  <a:moveTo>
                    <a:pt x="-1" y="0"/>
                  </a:moveTo>
                  <a:cubicBezTo>
                    <a:pt x="9689" y="0"/>
                    <a:pt x="18192" y="6451"/>
                    <a:pt x="20801" y="15783"/>
                  </a:cubicBezTo>
                </a:path>
                <a:path w="20802" h="21600" stroke="0" extrusionOk="0">
                  <a:moveTo>
                    <a:pt x="-1" y="0"/>
                  </a:moveTo>
                  <a:cubicBezTo>
                    <a:pt x="9689" y="0"/>
                    <a:pt x="18192" y="6451"/>
                    <a:pt x="20801" y="157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695" name="Line 511"/>
            <p:cNvSpPr>
              <a:spLocks noChangeShapeType="1"/>
            </p:cNvSpPr>
            <p:nvPr/>
          </p:nvSpPr>
          <p:spPr bwMode="auto">
            <a:xfrm>
              <a:off x="2574" y="2880"/>
              <a:ext cx="52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9696" name="Rectangle 512"/>
          <p:cNvSpPr>
            <a:spLocks noChangeArrowheads="1"/>
          </p:cNvSpPr>
          <p:nvPr/>
        </p:nvSpPr>
        <p:spPr bwMode="auto">
          <a:xfrm>
            <a:off x="5992813" y="4452938"/>
            <a:ext cx="293687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Διάταξη Γραμμής σε Ροή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629697" name="Group 513"/>
          <p:cNvGrpSpPr>
            <a:grpSpLocks/>
          </p:cNvGrpSpPr>
          <p:nvPr/>
        </p:nvGrpSpPr>
        <p:grpSpPr bwMode="auto">
          <a:xfrm>
            <a:off x="803275" y="3525838"/>
            <a:ext cx="4514850" cy="1000125"/>
            <a:chOff x="546" y="1881"/>
            <a:chExt cx="2796" cy="696"/>
          </a:xfrm>
        </p:grpSpPr>
        <p:sp>
          <p:nvSpPr>
            <p:cNvPr id="1629698" name="Arc 514"/>
            <p:cNvSpPr>
              <a:spLocks/>
            </p:cNvSpPr>
            <p:nvPr/>
          </p:nvSpPr>
          <p:spPr bwMode="auto">
            <a:xfrm flipH="1">
              <a:off x="2173" y="2154"/>
              <a:ext cx="47" cy="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29699" name="Group 515"/>
            <p:cNvGrpSpPr>
              <a:grpSpLocks/>
            </p:cNvGrpSpPr>
            <p:nvPr/>
          </p:nvGrpSpPr>
          <p:grpSpPr bwMode="auto">
            <a:xfrm>
              <a:off x="546" y="1881"/>
              <a:ext cx="2796" cy="696"/>
              <a:chOff x="546" y="1881"/>
              <a:chExt cx="2796" cy="696"/>
            </a:xfrm>
          </p:grpSpPr>
          <p:sp>
            <p:nvSpPr>
              <p:cNvPr id="1629700" name="Line 516"/>
              <p:cNvSpPr>
                <a:spLocks noChangeShapeType="1"/>
              </p:cNvSpPr>
              <p:nvPr/>
            </p:nvSpPr>
            <p:spPr bwMode="auto">
              <a:xfrm flipH="1">
                <a:off x="690" y="2358"/>
                <a:ext cx="2652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1" name="Arc 517"/>
              <p:cNvSpPr>
                <a:spLocks/>
              </p:cNvSpPr>
              <p:nvPr/>
            </p:nvSpPr>
            <p:spPr bwMode="auto">
              <a:xfrm flipH="1">
                <a:off x="546" y="2355"/>
                <a:ext cx="138" cy="22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2" name="Line 518"/>
              <p:cNvSpPr>
                <a:spLocks noChangeShapeType="1"/>
              </p:cNvSpPr>
              <p:nvPr/>
            </p:nvSpPr>
            <p:spPr bwMode="auto">
              <a:xfrm>
                <a:off x="2865" y="2139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3" name="Arc 519"/>
              <p:cNvSpPr>
                <a:spLocks/>
              </p:cNvSpPr>
              <p:nvPr/>
            </p:nvSpPr>
            <p:spPr bwMode="auto">
              <a:xfrm rot="10800000" flipH="1">
                <a:off x="2818" y="2310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4" name="Arc 520"/>
              <p:cNvSpPr>
                <a:spLocks/>
              </p:cNvSpPr>
              <p:nvPr/>
            </p:nvSpPr>
            <p:spPr bwMode="auto">
              <a:xfrm rot="10800000" flipH="1">
                <a:off x="2128" y="2307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5" name="Line 521"/>
              <p:cNvSpPr>
                <a:spLocks noChangeShapeType="1"/>
              </p:cNvSpPr>
              <p:nvPr/>
            </p:nvSpPr>
            <p:spPr bwMode="auto">
              <a:xfrm flipV="1">
                <a:off x="2172" y="1977"/>
                <a:ext cx="6" cy="339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6" name="Line 522"/>
              <p:cNvSpPr>
                <a:spLocks noChangeShapeType="1"/>
              </p:cNvSpPr>
              <p:nvPr/>
            </p:nvSpPr>
            <p:spPr bwMode="auto">
              <a:xfrm>
                <a:off x="2208" y="2157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7" name="Arc 523"/>
              <p:cNvSpPr>
                <a:spLocks/>
              </p:cNvSpPr>
              <p:nvPr/>
            </p:nvSpPr>
            <p:spPr bwMode="auto">
              <a:xfrm flipH="1">
                <a:off x="2365" y="2079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8" name="Arc 524"/>
              <p:cNvSpPr>
                <a:spLocks/>
              </p:cNvSpPr>
              <p:nvPr/>
            </p:nvSpPr>
            <p:spPr bwMode="auto">
              <a:xfrm rot="10800000" flipH="1">
                <a:off x="2311" y="2106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09" name="Line 525"/>
              <p:cNvSpPr>
                <a:spLocks noChangeShapeType="1"/>
              </p:cNvSpPr>
              <p:nvPr/>
            </p:nvSpPr>
            <p:spPr bwMode="auto">
              <a:xfrm>
                <a:off x="1827" y="2139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0" name="Arc 526"/>
              <p:cNvSpPr>
                <a:spLocks/>
              </p:cNvSpPr>
              <p:nvPr/>
            </p:nvSpPr>
            <p:spPr bwMode="auto">
              <a:xfrm rot="10800000" flipH="1">
                <a:off x="1780" y="2310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1" name="Line 527"/>
              <p:cNvSpPr>
                <a:spLocks noChangeShapeType="1"/>
              </p:cNvSpPr>
              <p:nvPr/>
            </p:nvSpPr>
            <p:spPr bwMode="auto">
              <a:xfrm>
                <a:off x="1473" y="2106"/>
                <a:ext cx="0" cy="20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2" name="Arc 528"/>
              <p:cNvSpPr>
                <a:spLocks/>
              </p:cNvSpPr>
              <p:nvPr/>
            </p:nvSpPr>
            <p:spPr bwMode="auto">
              <a:xfrm rot="10800000" flipH="1">
                <a:off x="1426" y="2307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3" name="Line 529"/>
              <p:cNvSpPr>
                <a:spLocks noChangeShapeType="1"/>
              </p:cNvSpPr>
              <p:nvPr/>
            </p:nvSpPr>
            <p:spPr bwMode="auto">
              <a:xfrm>
                <a:off x="1533" y="1968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4" name="Arc 530"/>
              <p:cNvSpPr>
                <a:spLocks/>
              </p:cNvSpPr>
              <p:nvPr/>
            </p:nvSpPr>
            <p:spPr bwMode="auto">
              <a:xfrm rot="10800000" flipH="1">
                <a:off x="1486" y="2139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5" name="Arc 531"/>
              <p:cNvSpPr>
                <a:spLocks/>
              </p:cNvSpPr>
              <p:nvPr/>
            </p:nvSpPr>
            <p:spPr bwMode="auto">
              <a:xfrm rot="5400000" flipH="1">
                <a:off x="1420" y="2067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6" name="Line 532"/>
              <p:cNvSpPr>
                <a:spLocks noChangeShapeType="1"/>
              </p:cNvSpPr>
              <p:nvPr/>
            </p:nvSpPr>
            <p:spPr bwMode="auto">
              <a:xfrm flipH="1">
                <a:off x="1323" y="2070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7" name="Arc 533"/>
              <p:cNvSpPr>
                <a:spLocks/>
              </p:cNvSpPr>
              <p:nvPr/>
            </p:nvSpPr>
            <p:spPr bwMode="auto">
              <a:xfrm rot="10800000">
                <a:off x="1294" y="2022"/>
                <a:ext cx="47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29718" name="Line 534"/>
              <p:cNvSpPr>
                <a:spLocks noChangeShapeType="1"/>
              </p:cNvSpPr>
              <p:nvPr/>
            </p:nvSpPr>
            <p:spPr bwMode="auto">
              <a:xfrm flipV="1">
                <a:off x="1293" y="1881"/>
                <a:ext cx="0" cy="15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</p:grpSp>
      <p:sp>
        <p:nvSpPr>
          <p:cNvPr id="1629719" name="Text Box 535"/>
          <p:cNvSpPr txBox="1">
            <a:spLocks noChangeArrowheads="1"/>
          </p:cNvSpPr>
          <p:nvPr/>
        </p:nvSpPr>
        <p:spPr bwMode="auto">
          <a:xfrm>
            <a:off x="4260850" y="6364288"/>
            <a:ext cx="1498600" cy="3667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TAKT TIME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629720" name="Group 536"/>
          <p:cNvGrpSpPr>
            <a:grpSpLocks/>
          </p:cNvGrpSpPr>
          <p:nvPr/>
        </p:nvGrpSpPr>
        <p:grpSpPr bwMode="auto">
          <a:xfrm rot="1058463">
            <a:off x="5686425" y="5548313"/>
            <a:ext cx="609600" cy="784225"/>
            <a:chOff x="2532" y="3336"/>
            <a:chExt cx="378" cy="546"/>
          </a:xfrm>
        </p:grpSpPr>
        <p:sp>
          <p:nvSpPr>
            <p:cNvPr id="1629721" name="AutoShape 537" descr="Solid diamond"/>
            <p:cNvSpPr>
              <a:spLocks noChangeArrowheads="1"/>
            </p:cNvSpPr>
            <p:nvPr/>
          </p:nvSpPr>
          <p:spPr bwMode="auto">
            <a:xfrm>
              <a:off x="2532" y="3336"/>
              <a:ext cx="378" cy="246"/>
            </a:xfrm>
            <a:prstGeom prst="wave">
              <a:avLst>
                <a:gd name="adj1" fmla="val 13005"/>
                <a:gd name="adj2" fmla="val 0"/>
              </a:avLst>
            </a:prstGeom>
            <a:pattFill prst="solidDmnd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722" name="Line 538"/>
            <p:cNvSpPr>
              <a:spLocks noChangeShapeType="1"/>
            </p:cNvSpPr>
            <p:nvPr/>
          </p:nvSpPr>
          <p:spPr bwMode="auto">
            <a:xfrm>
              <a:off x="2532" y="3504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9723" name="Text Box 539"/>
          <p:cNvSpPr txBox="1">
            <a:spLocks noChangeArrowheads="1"/>
          </p:cNvSpPr>
          <p:nvPr/>
        </p:nvSpPr>
        <p:spPr bwMode="auto">
          <a:xfrm>
            <a:off x="4270375" y="6364288"/>
            <a:ext cx="1498600" cy="3667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TAKT TIME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629724" name="Group 540"/>
          <p:cNvGrpSpPr>
            <a:grpSpLocks/>
          </p:cNvGrpSpPr>
          <p:nvPr/>
        </p:nvGrpSpPr>
        <p:grpSpPr bwMode="auto">
          <a:xfrm rot="1058463">
            <a:off x="5686425" y="5548313"/>
            <a:ext cx="609600" cy="784225"/>
            <a:chOff x="2532" y="3336"/>
            <a:chExt cx="378" cy="546"/>
          </a:xfrm>
        </p:grpSpPr>
        <p:sp>
          <p:nvSpPr>
            <p:cNvPr id="1629725" name="AutoShape 541" descr="Solid diamond"/>
            <p:cNvSpPr>
              <a:spLocks noChangeArrowheads="1"/>
            </p:cNvSpPr>
            <p:nvPr/>
          </p:nvSpPr>
          <p:spPr bwMode="auto">
            <a:xfrm>
              <a:off x="2532" y="3336"/>
              <a:ext cx="378" cy="246"/>
            </a:xfrm>
            <a:prstGeom prst="wave">
              <a:avLst>
                <a:gd name="adj1" fmla="val 13005"/>
                <a:gd name="adj2" fmla="val 0"/>
              </a:avLst>
            </a:prstGeom>
            <a:pattFill prst="solidDmnd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726" name="Line 542"/>
            <p:cNvSpPr>
              <a:spLocks noChangeShapeType="1"/>
            </p:cNvSpPr>
            <p:nvPr/>
          </p:nvSpPr>
          <p:spPr bwMode="auto">
            <a:xfrm>
              <a:off x="2532" y="3504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9727" name="Text Box 543"/>
          <p:cNvSpPr txBox="1">
            <a:spLocks noChangeArrowheads="1"/>
          </p:cNvSpPr>
          <p:nvPr/>
        </p:nvSpPr>
        <p:spPr bwMode="auto">
          <a:xfrm>
            <a:off x="4279900" y="6364288"/>
            <a:ext cx="1498600" cy="3667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TAKT TIME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629728" name="Group 544"/>
          <p:cNvGrpSpPr>
            <a:grpSpLocks/>
          </p:cNvGrpSpPr>
          <p:nvPr/>
        </p:nvGrpSpPr>
        <p:grpSpPr bwMode="auto">
          <a:xfrm rot="1058463">
            <a:off x="5686425" y="5548313"/>
            <a:ext cx="609600" cy="784225"/>
            <a:chOff x="2532" y="3336"/>
            <a:chExt cx="378" cy="546"/>
          </a:xfrm>
        </p:grpSpPr>
        <p:sp>
          <p:nvSpPr>
            <p:cNvPr id="1629729" name="AutoShape 545" descr="Solid diamond"/>
            <p:cNvSpPr>
              <a:spLocks noChangeArrowheads="1"/>
            </p:cNvSpPr>
            <p:nvPr/>
          </p:nvSpPr>
          <p:spPr bwMode="auto">
            <a:xfrm>
              <a:off x="2532" y="3336"/>
              <a:ext cx="378" cy="246"/>
            </a:xfrm>
            <a:prstGeom prst="wave">
              <a:avLst>
                <a:gd name="adj1" fmla="val 13005"/>
                <a:gd name="adj2" fmla="val 0"/>
              </a:avLst>
            </a:prstGeom>
            <a:pattFill prst="solidDmnd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730" name="Line 546"/>
            <p:cNvSpPr>
              <a:spLocks noChangeShapeType="1"/>
            </p:cNvSpPr>
            <p:nvPr/>
          </p:nvSpPr>
          <p:spPr bwMode="auto">
            <a:xfrm>
              <a:off x="2532" y="3504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9731" name="Text Box 547"/>
          <p:cNvSpPr txBox="1">
            <a:spLocks noChangeArrowheads="1"/>
          </p:cNvSpPr>
          <p:nvPr/>
        </p:nvSpPr>
        <p:spPr bwMode="auto">
          <a:xfrm>
            <a:off x="4270375" y="6416675"/>
            <a:ext cx="1498600" cy="3667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TAKT TIME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629732" name="Group 548"/>
          <p:cNvGrpSpPr>
            <a:grpSpLocks/>
          </p:cNvGrpSpPr>
          <p:nvPr/>
        </p:nvGrpSpPr>
        <p:grpSpPr bwMode="auto">
          <a:xfrm rot="1058463">
            <a:off x="5686425" y="5548313"/>
            <a:ext cx="609600" cy="784225"/>
            <a:chOff x="2532" y="3336"/>
            <a:chExt cx="378" cy="546"/>
          </a:xfrm>
        </p:grpSpPr>
        <p:sp>
          <p:nvSpPr>
            <p:cNvPr id="1629733" name="AutoShape 549" descr="Solid diamond"/>
            <p:cNvSpPr>
              <a:spLocks noChangeArrowheads="1"/>
            </p:cNvSpPr>
            <p:nvPr/>
          </p:nvSpPr>
          <p:spPr bwMode="auto">
            <a:xfrm>
              <a:off x="2532" y="3336"/>
              <a:ext cx="378" cy="246"/>
            </a:xfrm>
            <a:prstGeom prst="wave">
              <a:avLst>
                <a:gd name="adj1" fmla="val 13005"/>
                <a:gd name="adj2" fmla="val 0"/>
              </a:avLst>
            </a:prstGeom>
            <a:pattFill prst="solidDmnd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734" name="Line 550"/>
            <p:cNvSpPr>
              <a:spLocks noChangeShapeType="1"/>
            </p:cNvSpPr>
            <p:nvPr/>
          </p:nvSpPr>
          <p:spPr bwMode="auto">
            <a:xfrm>
              <a:off x="2532" y="3504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629735" name="Text Box 551"/>
          <p:cNvSpPr txBox="1">
            <a:spLocks noChangeArrowheads="1"/>
          </p:cNvSpPr>
          <p:nvPr/>
        </p:nvSpPr>
        <p:spPr bwMode="auto">
          <a:xfrm>
            <a:off x="4087813" y="6465888"/>
            <a:ext cx="1863725" cy="3667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l-G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ΧΡΟΝΟΣ ΤΑΚΤ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629736" name="Group 552"/>
          <p:cNvGrpSpPr>
            <a:grpSpLocks/>
          </p:cNvGrpSpPr>
          <p:nvPr/>
        </p:nvGrpSpPr>
        <p:grpSpPr bwMode="auto">
          <a:xfrm rot="1058463">
            <a:off x="5686425" y="5548313"/>
            <a:ext cx="609600" cy="784225"/>
            <a:chOff x="2532" y="3336"/>
            <a:chExt cx="378" cy="546"/>
          </a:xfrm>
        </p:grpSpPr>
        <p:sp>
          <p:nvSpPr>
            <p:cNvPr id="1629737" name="AutoShape 553" descr="Solid diamond"/>
            <p:cNvSpPr>
              <a:spLocks noChangeArrowheads="1"/>
            </p:cNvSpPr>
            <p:nvPr/>
          </p:nvSpPr>
          <p:spPr bwMode="auto">
            <a:xfrm>
              <a:off x="2532" y="3336"/>
              <a:ext cx="378" cy="246"/>
            </a:xfrm>
            <a:prstGeom prst="wave">
              <a:avLst>
                <a:gd name="adj1" fmla="val 13005"/>
                <a:gd name="adj2" fmla="val 0"/>
              </a:avLst>
            </a:prstGeom>
            <a:pattFill prst="solidDmnd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29738" name="Line 554"/>
            <p:cNvSpPr>
              <a:spLocks noChangeShapeType="1"/>
            </p:cNvSpPr>
            <p:nvPr/>
          </p:nvSpPr>
          <p:spPr bwMode="auto">
            <a:xfrm>
              <a:off x="2532" y="3504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2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2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2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2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2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2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2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2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696" grpId="0" animBg="1" autoUpdateAnimBg="0"/>
      <p:bldP spid="1629719" grpId="0" animBg="1" autoUpdateAnimBg="0"/>
      <p:bldP spid="1629723" grpId="0" animBg="1" autoUpdateAnimBg="0"/>
      <p:bldP spid="1629727" grpId="0" animBg="1" autoUpdateAnimBg="0"/>
      <p:bldP spid="1629731" grpId="0" animBg="1" autoUpdateAnimBg="0"/>
      <p:bldP spid="1629735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0" y="787400"/>
            <a:ext cx="2146300" cy="6070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1631235" name="Group 3"/>
          <p:cNvGrpSpPr>
            <a:grpSpLocks/>
          </p:cNvGrpSpPr>
          <p:nvPr/>
        </p:nvGrpSpPr>
        <p:grpSpPr bwMode="auto">
          <a:xfrm>
            <a:off x="1588" y="557213"/>
            <a:ext cx="9142412" cy="6299200"/>
            <a:chOff x="48" y="-184"/>
            <a:chExt cx="5664" cy="4384"/>
          </a:xfrm>
        </p:grpSpPr>
        <p:sp>
          <p:nvSpPr>
            <p:cNvPr id="1631236" name="Freeform 4" descr="Wide downward diagonal"/>
            <p:cNvSpPr>
              <a:spLocks/>
            </p:cNvSpPr>
            <p:nvPr/>
          </p:nvSpPr>
          <p:spPr bwMode="auto">
            <a:xfrm>
              <a:off x="54" y="90"/>
              <a:ext cx="1332" cy="1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2" y="0"/>
                </a:cxn>
                <a:cxn ang="0">
                  <a:pos x="1002" y="588"/>
                </a:cxn>
                <a:cxn ang="0">
                  <a:pos x="1332" y="588"/>
                </a:cxn>
                <a:cxn ang="0">
                  <a:pos x="1332" y="1176"/>
                </a:cxn>
                <a:cxn ang="0">
                  <a:pos x="0" y="1176"/>
                </a:cxn>
                <a:cxn ang="0">
                  <a:pos x="0" y="0"/>
                </a:cxn>
              </a:cxnLst>
              <a:rect l="0" t="0" r="r" b="b"/>
              <a:pathLst>
                <a:path w="1332" h="1176">
                  <a:moveTo>
                    <a:pt x="0" y="0"/>
                  </a:moveTo>
                  <a:lnTo>
                    <a:pt x="1002" y="0"/>
                  </a:lnTo>
                  <a:lnTo>
                    <a:pt x="1002" y="588"/>
                  </a:lnTo>
                  <a:lnTo>
                    <a:pt x="1332" y="588"/>
                  </a:lnTo>
                  <a:lnTo>
                    <a:pt x="1332" y="1176"/>
                  </a:lnTo>
                  <a:lnTo>
                    <a:pt x="0" y="1176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hlink"/>
              </a:fgClr>
              <a:bgClr>
                <a:srgbClr val="FFFFFF"/>
              </a:bgClr>
            </a:patt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37" name="Rectangle 5"/>
            <p:cNvSpPr>
              <a:spLocks noChangeArrowheads="1"/>
            </p:cNvSpPr>
            <p:nvPr/>
          </p:nvSpPr>
          <p:spPr bwMode="auto">
            <a:xfrm>
              <a:off x="3012" y="2844"/>
              <a:ext cx="468" cy="99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38" name="Rectangle 6"/>
            <p:cNvSpPr>
              <a:spLocks noChangeArrowheads="1"/>
            </p:cNvSpPr>
            <p:nvPr/>
          </p:nvSpPr>
          <p:spPr bwMode="auto">
            <a:xfrm>
              <a:off x="3276" y="1800"/>
              <a:ext cx="204" cy="75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39" name="Rectangle 7"/>
            <p:cNvSpPr>
              <a:spLocks noChangeArrowheads="1"/>
            </p:cNvSpPr>
            <p:nvPr/>
          </p:nvSpPr>
          <p:spPr bwMode="auto">
            <a:xfrm>
              <a:off x="480" y="2280"/>
              <a:ext cx="3000" cy="66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40" name="Freeform 8"/>
            <p:cNvSpPr>
              <a:spLocks/>
            </p:cNvSpPr>
            <p:nvPr/>
          </p:nvSpPr>
          <p:spPr bwMode="auto">
            <a:xfrm>
              <a:off x="2766" y="132"/>
              <a:ext cx="834" cy="15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98" y="0"/>
                </a:cxn>
                <a:cxn ang="0">
                  <a:pos x="834" y="12"/>
                </a:cxn>
                <a:cxn ang="0">
                  <a:pos x="834" y="1524"/>
                </a:cxn>
                <a:cxn ang="0">
                  <a:pos x="816" y="1578"/>
                </a:cxn>
                <a:cxn ang="0">
                  <a:pos x="714" y="1578"/>
                </a:cxn>
                <a:cxn ang="0">
                  <a:pos x="690" y="1548"/>
                </a:cxn>
                <a:cxn ang="0">
                  <a:pos x="690" y="150"/>
                </a:cxn>
                <a:cxn ang="0">
                  <a:pos x="666" y="90"/>
                </a:cxn>
                <a:cxn ang="0">
                  <a:pos x="36" y="90"/>
                </a:cxn>
                <a:cxn ang="0">
                  <a:pos x="0" y="78"/>
                </a:cxn>
                <a:cxn ang="0">
                  <a:pos x="0" y="24"/>
                </a:cxn>
                <a:cxn ang="0">
                  <a:pos x="30" y="0"/>
                </a:cxn>
              </a:cxnLst>
              <a:rect l="0" t="0" r="r" b="b"/>
              <a:pathLst>
                <a:path w="834" h="1578">
                  <a:moveTo>
                    <a:pt x="30" y="0"/>
                  </a:moveTo>
                  <a:lnTo>
                    <a:pt x="798" y="0"/>
                  </a:lnTo>
                  <a:lnTo>
                    <a:pt x="834" y="12"/>
                  </a:lnTo>
                  <a:lnTo>
                    <a:pt x="834" y="1524"/>
                  </a:lnTo>
                  <a:lnTo>
                    <a:pt x="816" y="1578"/>
                  </a:lnTo>
                  <a:lnTo>
                    <a:pt x="714" y="1578"/>
                  </a:lnTo>
                  <a:lnTo>
                    <a:pt x="690" y="1548"/>
                  </a:lnTo>
                  <a:lnTo>
                    <a:pt x="690" y="150"/>
                  </a:lnTo>
                  <a:lnTo>
                    <a:pt x="666" y="90"/>
                  </a:lnTo>
                  <a:lnTo>
                    <a:pt x="36" y="90"/>
                  </a:lnTo>
                  <a:lnTo>
                    <a:pt x="0" y="78"/>
                  </a:lnTo>
                  <a:lnTo>
                    <a:pt x="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20" y="3036"/>
              <a:ext cx="16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42" name="Rectangle 10"/>
            <p:cNvSpPr>
              <a:spLocks noChangeArrowheads="1"/>
            </p:cNvSpPr>
            <p:nvPr/>
          </p:nvSpPr>
          <p:spPr bwMode="auto">
            <a:xfrm>
              <a:off x="4008" y="3552"/>
              <a:ext cx="240" cy="64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43" name="Rectangle 11" descr="Wide downward diagonal"/>
            <p:cNvSpPr>
              <a:spLocks noChangeArrowheads="1"/>
            </p:cNvSpPr>
            <p:nvPr/>
          </p:nvSpPr>
          <p:spPr bwMode="auto">
            <a:xfrm>
              <a:off x="4608" y="84"/>
              <a:ext cx="1104" cy="240"/>
            </a:xfrm>
            <a:prstGeom prst="rect">
              <a:avLst/>
            </a:prstGeom>
            <a:pattFill prst="wdDnDiag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 flipH="1">
              <a:off x="4584" y="1812"/>
              <a:ext cx="1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 flipV="1">
              <a:off x="4584" y="1560"/>
              <a:ext cx="0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 flipH="1">
              <a:off x="4008" y="156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47" name="Rectangle 15"/>
            <p:cNvSpPr>
              <a:spLocks noChangeArrowheads="1"/>
            </p:cNvSpPr>
            <p:nvPr/>
          </p:nvSpPr>
          <p:spPr bwMode="auto">
            <a:xfrm>
              <a:off x="5088" y="1812"/>
              <a:ext cx="624" cy="22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48" name="Rectangle 16"/>
            <p:cNvSpPr>
              <a:spLocks noChangeArrowheads="1"/>
            </p:cNvSpPr>
            <p:nvPr/>
          </p:nvSpPr>
          <p:spPr bwMode="auto">
            <a:xfrm>
              <a:off x="4008" y="1560"/>
              <a:ext cx="576" cy="6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49" name="Rectangle 17"/>
            <p:cNvSpPr>
              <a:spLocks noChangeArrowheads="1"/>
            </p:cNvSpPr>
            <p:nvPr/>
          </p:nvSpPr>
          <p:spPr bwMode="auto">
            <a:xfrm>
              <a:off x="4008" y="2316"/>
              <a:ext cx="588" cy="5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0" name="Rectangle 18"/>
            <p:cNvSpPr>
              <a:spLocks noChangeArrowheads="1"/>
            </p:cNvSpPr>
            <p:nvPr/>
          </p:nvSpPr>
          <p:spPr bwMode="auto">
            <a:xfrm>
              <a:off x="5328" y="2184"/>
              <a:ext cx="384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51" name="Line 19"/>
            <p:cNvSpPr>
              <a:spLocks noChangeShapeType="1"/>
            </p:cNvSpPr>
            <p:nvPr/>
          </p:nvSpPr>
          <p:spPr bwMode="auto">
            <a:xfrm flipH="1">
              <a:off x="4716" y="2904"/>
              <a:ext cx="4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2" name="Line 20"/>
            <p:cNvSpPr>
              <a:spLocks noChangeShapeType="1"/>
            </p:cNvSpPr>
            <p:nvPr/>
          </p:nvSpPr>
          <p:spPr bwMode="auto">
            <a:xfrm flipV="1">
              <a:off x="4716" y="1956"/>
              <a:ext cx="0" cy="9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3" name="Line 21"/>
            <p:cNvSpPr>
              <a:spLocks noChangeShapeType="1"/>
            </p:cNvSpPr>
            <p:nvPr/>
          </p:nvSpPr>
          <p:spPr bwMode="auto">
            <a:xfrm>
              <a:off x="4716" y="1956"/>
              <a:ext cx="2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4" name="Line 22"/>
            <p:cNvSpPr>
              <a:spLocks noChangeShapeType="1"/>
            </p:cNvSpPr>
            <p:nvPr/>
          </p:nvSpPr>
          <p:spPr bwMode="auto">
            <a:xfrm>
              <a:off x="4968" y="195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5" name="Line 23"/>
            <p:cNvSpPr>
              <a:spLocks noChangeShapeType="1"/>
            </p:cNvSpPr>
            <p:nvPr/>
          </p:nvSpPr>
          <p:spPr bwMode="auto">
            <a:xfrm flipV="1">
              <a:off x="5160" y="2196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6" name="Line 24"/>
            <p:cNvSpPr>
              <a:spLocks noChangeShapeType="1"/>
            </p:cNvSpPr>
            <p:nvPr/>
          </p:nvSpPr>
          <p:spPr bwMode="auto">
            <a:xfrm flipH="1">
              <a:off x="4968" y="21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7" name="Rectangle 25"/>
            <p:cNvSpPr>
              <a:spLocks noChangeArrowheads="1"/>
            </p:cNvSpPr>
            <p:nvPr/>
          </p:nvSpPr>
          <p:spPr bwMode="auto">
            <a:xfrm>
              <a:off x="4008" y="912"/>
              <a:ext cx="288" cy="648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8" name="Line 26"/>
            <p:cNvSpPr>
              <a:spLocks noChangeShapeType="1"/>
            </p:cNvSpPr>
            <p:nvPr/>
          </p:nvSpPr>
          <p:spPr bwMode="auto">
            <a:xfrm>
              <a:off x="4476" y="8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59" name="Line 27"/>
            <p:cNvSpPr>
              <a:spLocks noChangeShapeType="1"/>
            </p:cNvSpPr>
            <p:nvPr/>
          </p:nvSpPr>
          <p:spPr bwMode="auto">
            <a:xfrm flipH="1">
              <a:off x="4272" y="312"/>
              <a:ext cx="2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60" name="Line 28"/>
            <p:cNvSpPr>
              <a:spLocks noChangeShapeType="1"/>
            </p:cNvSpPr>
            <p:nvPr/>
          </p:nvSpPr>
          <p:spPr bwMode="auto">
            <a:xfrm>
              <a:off x="4272" y="3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61" name="Line 29"/>
            <p:cNvSpPr>
              <a:spLocks noChangeShapeType="1"/>
            </p:cNvSpPr>
            <p:nvPr/>
          </p:nvSpPr>
          <p:spPr bwMode="auto">
            <a:xfrm flipH="1">
              <a:off x="4008" y="408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62" name="Rectangle 30" descr="Wide downward diagonal"/>
            <p:cNvSpPr>
              <a:spLocks noChangeArrowheads="1"/>
            </p:cNvSpPr>
            <p:nvPr/>
          </p:nvSpPr>
          <p:spPr bwMode="auto">
            <a:xfrm>
              <a:off x="5268" y="384"/>
              <a:ext cx="444" cy="636"/>
            </a:xfrm>
            <a:prstGeom prst="rect">
              <a:avLst/>
            </a:prstGeom>
            <a:pattFill prst="wdDnDiag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63" name="Rectangle 31"/>
            <p:cNvSpPr>
              <a:spLocks noChangeArrowheads="1"/>
            </p:cNvSpPr>
            <p:nvPr/>
          </p:nvSpPr>
          <p:spPr bwMode="auto">
            <a:xfrm>
              <a:off x="5544" y="1092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64" name="Rectangle 32"/>
            <p:cNvSpPr>
              <a:spLocks noChangeArrowheads="1"/>
            </p:cNvSpPr>
            <p:nvPr/>
          </p:nvSpPr>
          <p:spPr bwMode="auto">
            <a:xfrm>
              <a:off x="5340" y="1092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65" name="Rectangle 33"/>
            <p:cNvSpPr>
              <a:spLocks noChangeArrowheads="1"/>
            </p:cNvSpPr>
            <p:nvPr/>
          </p:nvSpPr>
          <p:spPr bwMode="auto">
            <a:xfrm>
              <a:off x="5076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66" name="Rectangle 34"/>
            <p:cNvSpPr>
              <a:spLocks noChangeArrowheads="1"/>
            </p:cNvSpPr>
            <p:nvPr/>
          </p:nvSpPr>
          <p:spPr bwMode="auto">
            <a:xfrm>
              <a:off x="4872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67" name="Rectangle 35"/>
            <p:cNvSpPr>
              <a:spLocks noChangeArrowheads="1"/>
            </p:cNvSpPr>
            <p:nvPr/>
          </p:nvSpPr>
          <p:spPr bwMode="auto">
            <a:xfrm>
              <a:off x="4668" y="384"/>
              <a:ext cx="84" cy="1308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68" name="Rectangle 36"/>
            <p:cNvSpPr>
              <a:spLocks noChangeArrowheads="1"/>
            </p:cNvSpPr>
            <p:nvPr/>
          </p:nvSpPr>
          <p:spPr bwMode="auto">
            <a:xfrm>
              <a:off x="4428" y="960"/>
              <a:ext cx="84" cy="600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69" name="Rectangle 37" descr="Wide downward diagonal"/>
            <p:cNvSpPr>
              <a:spLocks noChangeArrowheads="1"/>
            </p:cNvSpPr>
            <p:nvPr/>
          </p:nvSpPr>
          <p:spPr bwMode="auto">
            <a:xfrm>
              <a:off x="4080" y="480"/>
              <a:ext cx="492" cy="336"/>
            </a:xfrm>
            <a:prstGeom prst="rect">
              <a:avLst/>
            </a:prstGeom>
            <a:pattFill prst="wdDnDiag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70" name="Rectangle 38"/>
            <p:cNvSpPr>
              <a:spLocks noChangeArrowheads="1"/>
            </p:cNvSpPr>
            <p:nvPr/>
          </p:nvSpPr>
          <p:spPr bwMode="auto">
            <a:xfrm>
              <a:off x="4380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71" name="Rectangle 39"/>
            <p:cNvSpPr>
              <a:spLocks noChangeArrowheads="1"/>
            </p:cNvSpPr>
            <p:nvPr/>
          </p:nvSpPr>
          <p:spPr bwMode="auto">
            <a:xfrm>
              <a:off x="4968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72" name="Rectangle 40"/>
            <p:cNvSpPr>
              <a:spLocks noChangeArrowheads="1"/>
            </p:cNvSpPr>
            <p:nvPr/>
          </p:nvSpPr>
          <p:spPr bwMode="auto">
            <a:xfrm>
              <a:off x="5556" y="3252"/>
              <a:ext cx="47" cy="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73" name="Rectangle 41"/>
            <p:cNvSpPr>
              <a:spLocks noChangeArrowheads="1"/>
            </p:cNvSpPr>
            <p:nvPr/>
          </p:nvSpPr>
          <p:spPr bwMode="auto">
            <a:xfrm>
              <a:off x="3264" y="360"/>
              <a:ext cx="144" cy="98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74" name="Line 42"/>
            <p:cNvSpPr>
              <a:spLocks noChangeShapeType="1"/>
            </p:cNvSpPr>
            <p:nvPr/>
          </p:nvSpPr>
          <p:spPr bwMode="auto">
            <a:xfrm>
              <a:off x="2616" y="84"/>
              <a:ext cx="0" cy="5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75" name="Line 43"/>
            <p:cNvSpPr>
              <a:spLocks noChangeShapeType="1"/>
            </p:cNvSpPr>
            <p:nvPr/>
          </p:nvSpPr>
          <p:spPr bwMode="auto">
            <a:xfrm>
              <a:off x="2616" y="624"/>
              <a:ext cx="4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76" name="Line 44"/>
            <p:cNvSpPr>
              <a:spLocks noChangeShapeType="1"/>
            </p:cNvSpPr>
            <p:nvPr/>
          </p:nvSpPr>
          <p:spPr bwMode="auto">
            <a:xfrm>
              <a:off x="3084" y="624"/>
              <a:ext cx="0" cy="1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77" name="Line 45"/>
            <p:cNvSpPr>
              <a:spLocks noChangeShapeType="1"/>
            </p:cNvSpPr>
            <p:nvPr/>
          </p:nvSpPr>
          <p:spPr bwMode="auto">
            <a:xfrm>
              <a:off x="3084" y="1788"/>
              <a:ext cx="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78" name="Rectangle 46"/>
            <p:cNvSpPr>
              <a:spLocks noChangeArrowheads="1"/>
            </p:cNvSpPr>
            <p:nvPr/>
          </p:nvSpPr>
          <p:spPr bwMode="auto">
            <a:xfrm>
              <a:off x="1872" y="3576"/>
              <a:ext cx="708" cy="624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79" name="Rectangle 47"/>
            <p:cNvSpPr>
              <a:spLocks noChangeArrowheads="1"/>
            </p:cNvSpPr>
            <p:nvPr/>
          </p:nvSpPr>
          <p:spPr bwMode="auto">
            <a:xfrm>
              <a:off x="48" y="1836"/>
              <a:ext cx="288" cy="141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80" name="Rectangle 48"/>
            <p:cNvSpPr>
              <a:spLocks noChangeArrowheads="1"/>
            </p:cNvSpPr>
            <p:nvPr/>
          </p:nvSpPr>
          <p:spPr bwMode="auto">
            <a:xfrm>
              <a:off x="48" y="3900"/>
              <a:ext cx="1632" cy="300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81" name="Rectangle 49"/>
            <p:cNvSpPr>
              <a:spLocks noChangeArrowheads="1"/>
            </p:cNvSpPr>
            <p:nvPr/>
          </p:nvSpPr>
          <p:spPr bwMode="auto">
            <a:xfrm>
              <a:off x="1404" y="3444"/>
              <a:ext cx="276" cy="45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282" name="Rectangle 50"/>
            <p:cNvSpPr>
              <a:spLocks noChangeArrowheads="1"/>
            </p:cNvSpPr>
            <p:nvPr/>
          </p:nvSpPr>
          <p:spPr bwMode="auto">
            <a:xfrm>
              <a:off x="48" y="84"/>
              <a:ext cx="3624" cy="411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83" name="Rectangle 51"/>
            <p:cNvSpPr>
              <a:spLocks noChangeArrowheads="1"/>
            </p:cNvSpPr>
            <p:nvPr/>
          </p:nvSpPr>
          <p:spPr bwMode="auto">
            <a:xfrm>
              <a:off x="4008" y="84"/>
              <a:ext cx="1704" cy="411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284" name="Text Box 52"/>
            <p:cNvSpPr txBox="1">
              <a:spLocks noChangeArrowheads="1"/>
            </p:cNvSpPr>
            <p:nvPr/>
          </p:nvSpPr>
          <p:spPr bwMode="auto">
            <a:xfrm rot="-5400000">
              <a:off x="3085" y="756"/>
              <a:ext cx="424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Κίτρινο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85" name="Text Box 53"/>
            <p:cNvSpPr txBox="1">
              <a:spLocks noChangeArrowheads="1"/>
            </p:cNvSpPr>
            <p:nvPr/>
          </p:nvSpPr>
          <p:spPr bwMode="auto">
            <a:xfrm rot="-5400000">
              <a:off x="3399" y="762"/>
              <a:ext cx="343" cy="1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Black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86" name="Text Box 54"/>
            <p:cNvSpPr txBox="1">
              <a:spLocks noChangeArrowheads="1"/>
            </p:cNvSpPr>
            <p:nvPr/>
          </p:nvSpPr>
          <p:spPr bwMode="auto">
            <a:xfrm rot="-5400000">
              <a:off x="-116" y="2809"/>
              <a:ext cx="620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Παραγωγή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87" name="Text Box 55"/>
            <p:cNvSpPr txBox="1">
              <a:spLocks noChangeArrowheads="1"/>
            </p:cNvSpPr>
            <p:nvPr/>
          </p:nvSpPr>
          <p:spPr bwMode="auto">
            <a:xfrm rot="-5400000">
              <a:off x="-359" y="1998"/>
              <a:ext cx="1125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Χρονοπρογραμματισμός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88" name="Text Box 56"/>
            <p:cNvSpPr txBox="1">
              <a:spLocks noChangeArrowheads="1"/>
            </p:cNvSpPr>
            <p:nvPr/>
          </p:nvSpPr>
          <p:spPr bwMode="auto">
            <a:xfrm rot="-5400000">
              <a:off x="1244" y="3535"/>
              <a:ext cx="586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Πωλήσεις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89" name="Text Box 57"/>
            <p:cNvSpPr txBox="1">
              <a:spLocks noChangeArrowheads="1"/>
            </p:cNvSpPr>
            <p:nvPr/>
          </p:nvSpPr>
          <p:spPr bwMode="auto">
            <a:xfrm>
              <a:off x="57" y="3907"/>
              <a:ext cx="52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Διεύθυνση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0" name="Text Box 58"/>
            <p:cNvSpPr txBox="1">
              <a:spLocks noChangeArrowheads="1"/>
            </p:cNvSpPr>
            <p:nvPr/>
          </p:nvSpPr>
          <p:spPr bwMode="auto">
            <a:xfrm>
              <a:off x="565" y="3907"/>
              <a:ext cx="554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Λογιστήριο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1" name="Text Box 59"/>
            <p:cNvSpPr txBox="1">
              <a:spLocks noChangeArrowheads="1"/>
            </p:cNvSpPr>
            <p:nvPr/>
          </p:nvSpPr>
          <p:spPr bwMode="auto">
            <a:xfrm>
              <a:off x="1187" y="3907"/>
              <a:ext cx="409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Αγορές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2" name="Text Box 60"/>
            <p:cNvSpPr txBox="1">
              <a:spLocks noChangeArrowheads="1"/>
            </p:cNvSpPr>
            <p:nvPr/>
          </p:nvSpPr>
          <p:spPr bwMode="auto">
            <a:xfrm>
              <a:off x="1968" y="3626"/>
              <a:ext cx="478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Έρευνα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Και</a:t>
              </a: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Ανάπτυξη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3" name="Text Box 61"/>
            <p:cNvSpPr txBox="1">
              <a:spLocks noChangeArrowheads="1"/>
            </p:cNvSpPr>
            <p:nvPr/>
          </p:nvSpPr>
          <p:spPr bwMode="auto">
            <a:xfrm>
              <a:off x="4073" y="1789"/>
              <a:ext cx="487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Διατήρηση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4" name="Text Box 62"/>
            <p:cNvSpPr txBox="1">
              <a:spLocks noChangeArrowheads="1"/>
            </p:cNvSpPr>
            <p:nvPr/>
          </p:nvSpPr>
          <p:spPr bwMode="auto">
            <a:xfrm rot="-5400000">
              <a:off x="3819" y="3744"/>
              <a:ext cx="594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Αποστολή)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5" name="Text Box 63"/>
            <p:cNvSpPr txBox="1">
              <a:spLocks noChangeArrowheads="1"/>
            </p:cNvSpPr>
            <p:nvPr/>
          </p:nvSpPr>
          <p:spPr bwMode="auto">
            <a:xfrm>
              <a:off x="4614" y="3590"/>
              <a:ext cx="745" cy="17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Χώρος Αποστολής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6" name="Text Box 64"/>
            <p:cNvSpPr txBox="1">
              <a:spLocks noChangeArrowheads="1"/>
            </p:cNvSpPr>
            <p:nvPr/>
          </p:nvSpPr>
          <p:spPr bwMode="auto">
            <a:xfrm rot="-5400000">
              <a:off x="3878" y="1104"/>
              <a:ext cx="561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Αποθήκη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7" name="Text Box 65"/>
            <p:cNvSpPr txBox="1">
              <a:spLocks noChangeArrowheads="1"/>
            </p:cNvSpPr>
            <p:nvPr/>
          </p:nvSpPr>
          <p:spPr bwMode="auto">
            <a:xfrm>
              <a:off x="5159" y="1785"/>
              <a:ext cx="500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Γραφεία</a:t>
              </a:r>
              <a:endParaRPr lang="en-US" sz="10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(Αποθήκη</a:t>
              </a:r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) 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8" name="Text Box 66"/>
            <p:cNvSpPr txBox="1">
              <a:spLocks noChangeArrowheads="1"/>
            </p:cNvSpPr>
            <p:nvPr/>
          </p:nvSpPr>
          <p:spPr bwMode="auto">
            <a:xfrm>
              <a:off x="4013" y="84"/>
              <a:ext cx="467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Χώρος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Εγγράφων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299" name="Text Box 67"/>
            <p:cNvSpPr txBox="1">
              <a:spLocks noChangeArrowheads="1"/>
            </p:cNvSpPr>
            <p:nvPr/>
          </p:nvSpPr>
          <p:spPr bwMode="auto">
            <a:xfrm>
              <a:off x="4418" y="2329"/>
              <a:ext cx="1059" cy="17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Αποθήκη</a:t>
              </a:r>
              <a:r>
                <a:rPr lang="en-US" sz="1000" b="1">
                  <a:latin typeface="Times New Roman" pitchFamily="18" charset="0"/>
                </a:rPr>
                <a:t>: </a:t>
              </a:r>
              <a:r>
                <a:rPr lang="el-GR" sz="1000" b="1">
                  <a:latin typeface="Times New Roman" pitchFamily="18" charset="0"/>
                </a:rPr>
                <a:t>Τελικά Προϊόντα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300" name="Text Box 68"/>
            <p:cNvSpPr txBox="1">
              <a:spLocks noChangeArrowheads="1"/>
            </p:cNvSpPr>
            <p:nvPr/>
          </p:nvSpPr>
          <p:spPr bwMode="auto">
            <a:xfrm>
              <a:off x="4441" y="1069"/>
              <a:ext cx="937" cy="17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Αποθήκη</a:t>
              </a:r>
              <a:r>
                <a:rPr lang="en-US" sz="1000" b="1">
                  <a:latin typeface="Times New Roman" pitchFamily="18" charset="0"/>
                </a:rPr>
                <a:t>: </a:t>
              </a:r>
              <a:r>
                <a:rPr lang="el-GR" sz="1000" b="1">
                  <a:latin typeface="Times New Roman" pitchFamily="18" charset="0"/>
                </a:rPr>
                <a:t>Πρώτες Ύλες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301" name="AutoShape 69"/>
            <p:cNvSpPr>
              <a:spLocks noChangeArrowheads="1"/>
            </p:cNvSpPr>
            <p:nvPr/>
          </p:nvSpPr>
          <p:spPr bwMode="auto">
            <a:xfrm>
              <a:off x="3211" y="819"/>
              <a:ext cx="122" cy="37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l-GR" sz="2800"/>
            </a:p>
          </p:txBody>
        </p:sp>
        <p:sp>
          <p:nvSpPr>
            <p:cNvPr id="1631302" name="Rectangle 70"/>
            <p:cNvSpPr>
              <a:spLocks noChangeArrowheads="1"/>
            </p:cNvSpPr>
            <p:nvPr/>
          </p:nvSpPr>
          <p:spPr bwMode="auto">
            <a:xfrm>
              <a:off x="2070" y="2672"/>
              <a:ext cx="660" cy="25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303" name="Group 71"/>
            <p:cNvGrpSpPr>
              <a:grpSpLocks/>
            </p:cNvGrpSpPr>
            <p:nvPr/>
          </p:nvGrpSpPr>
          <p:grpSpPr bwMode="auto">
            <a:xfrm>
              <a:off x="851" y="2832"/>
              <a:ext cx="145" cy="92"/>
              <a:chOff x="1679" y="2358"/>
              <a:chExt cx="145" cy="92"/>
            </a:xfrm>
          </p:grpSpPr>
          <p:sp>
            <p:nvSpPr>
              <p:cNvPr id="1631304" name="Rectangle 72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05" name="Line 73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06" name="Line 74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307" name="Rectangle 75"/>
            <p:cNvSpPr>
              <a:spLocks noChangeArrowheads="1"/>
            </p:cNvSpPr>
            <p:nvPr/>
          </p:nvSpPr>
          <p:spPr bwMode="auto">
            <a:xfrm rot="-5400000">
              <a:off x="474" y="2570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308" name="Group 76"/>
            <p:cNvGrpSpPr>
              <a:grpSpLocks/>
            </p:cNvGrpSpPr>
            <p:nvPr/>
          </p:nvGrpSpPr>
          <p:grpSpPr bwMode="auto">
            <a:xfrm rot="-7844678">
              <a:off x="3101" y="2904"/>
              <a:ext cx="145" cy="92"/>
              <a:chOff x="1679" y="2358"/>
              <a:chExt cx="145" cy="92"/>
            </a:xfrm>
          </p:grpSpPr>
          <p:sp>
            <p:nvSpPr>
              <p:cNvPr id="1631309" name="Rectangle 77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10" name="Line 78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11" name="Line 79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312" name="Rectangle 80"/>
            <p:cNvSpPr>
              <a:spLocks noChangeArrowheads="1"/>
            </p:cNvSpPr>
            <p:nvPr/>
          </p:nvSpPr>
          <p:spPr bwMode="auto">
            <a:xfrm rot="-5400000">
              <a:off x="3162" y="3080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13" name="Rectangle 81"/>
            <p:cNvSpPr>
              <a:spLocks noChangeArrowheads="1"/>
            </p:cNvSpPr>
            <p:nvPr/>
          </p:nvSpPr>
          <p:spPr bwMode="auto">
            <a:xfrm>
              <a:off x="2928" y="2834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14" name="Rectangle 82"/>
            <p:cNvSpPr>
              <a:spLocks noChangeArrowheads="1"/>
            </p:cNvSpPr>
            <p:nvPr/>
          </p:nvSpPr>
          <p:spPr bwMode="auto">
            <a:xfrm>
              <a:off x="2232" y="2954"/>
              <a:ext cx="384" cy="24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315" name="Group 83"/>
            <p:cNvGrpSpPr>
              <a:grpSpLocks/>
            </p:cNvGrpSpPr>
            <p:nvPr/>
          </p:nvGrpSpPr>
          <p:grpSpPr bwMode="auto">
            <a:xfrm>
              <a:off x="1541" y="2826"/>
              <a:ext cx="145" cy="92"/>
              <a:chOff x="1679" y="2358"/>
              <a:chExt cx="145" cy="92"/>
            </a:xfrm>
          </p:grpSpPr>
          <p:sp>
            <p:nvSpPr>
              <p:cNvPr id="1631316" name="Rectangle 84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17" name="Line 85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18" name="Line 86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19" name="Group 87"/>
            <p:cNvGrpSpPr>
              <a:grpSpLocks/>
            </p:cNvGrpSpPr>
            <p:nvPr/>
          </p:nvGrpSpPr>
          <p:grpSpPr bwMode="auto">
            <a:xfrm>
              <a:off x="2753" y="2832"/>
              <a:ext cx="145" cy="92"/>
              <a:chOff x="1679" y="2358"/>
              <a:chExt cx="145" cy="92"/>
            </a:xfrm>
          </p:grpSpPr>
          <p:sp>
            <p:nvSpPr>
              <p:cNvPr id="1631320" name="Rectangle 88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21" name="Line 89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22" name="Line 90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23" name="Group 91"/>
            <p:cNvGrpSpPr>
              <a:grpSpLocks/>
            </p:cNvGrpSpPr>
            <p:nvPr/>
          </p:nvGrpSpPr>
          <p:grpSpPr bwMode="auto">
            <a:xfrm rot="-7361232">
              <a:off x="509" y="2742"/>
              <a:ext cx="145" cy="92"/>
              <a:chOff x="1679" y="2358"/>
              <a:chExt cx="145" cy="92"/>
            </a:xfrm>
          </p:grpSpPr>
          <p:sp>
            <p:nvSpPr>
              <p:cNvPr id="1631324" name="Rectangle 92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25" name="Line 93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26" name="Line 94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27" name="Group 95"/>
            <p:cNvGrpSpPr>
              <a:grpSpLocks/>
            </p:cNvGrpSpPr>
            <p:nvPr/>
          </p:nvGrpSpPr>
          <p:grpSpPr bwMode="auto">
            <a:xfrm rot="-5400000">
              <a:off x="2093" y="2970"/>
              <a:ext cx="145" cy="92"/>
              <a:chOff x="1679" y="2358"/>
              <a:chExt cx="145" cy="92"/>
            </a:xfrm>
          </p:grpSpPr>
          <p:sp>
            <p:nvSpPr>
              <p:cNvPr id="1631328" name="Rectangle 96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29" name="Line 97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30" name="Line 98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31" name="Group 99"/>
            <p:cNvGrpSpPr>
              <a:grpSpLocks/>
            </p:cNvGrpSpPr>
            <p:nvPr/>
          </p:nvGrpSpPr>
          <p:grpSpPr bwMode="auto">
            <a:xfrm rot="-5400000">
              <a:off x="2609" y="2976"/>
              <a:ext cx="145" cy="92"/>
              <a:chOff x="1679" y="2358"/>
              <a:chExt cx="145" cy="92"/>
            </a:xfrm>
          </p:grpSpPr>
          <p:sp>
            <p:nvSpPr>
              <p:cNvPr id="1631332" name="Rectangle 100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33" name="Line 101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34" name="Line 102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35" name="Group 103"/>
            <p:cNvGrpSpPr>
              <a:grpSpLocks/>
            </p:cNvGrpSpPr>
            <p:nvPr/>
          </p:nvGrpSpPr>
          <p:grpSpPr bwMode="auto">
            <a:xfrm>
              <a:off x="1193" y="2826"/>
              <a:ext cx="145" cy="92"/>
              <a:chOff x="1679" y="2358"/>
              <a:chExt cx="145" cy="92"/>
            </a:xfrm>
          </p:grpSpPr>
          <p:sp>
            <p:nvSpPr>
              <p:cNvPr id="1631336" name="Rectangle 104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37" name="Line 105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38" name="Line 106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39" name="Group 107"/>
            <p:cNvGrpSpPr>
              <a:grpSpLocks/>
            </p:cNvGrpSpPr>
            <p:nvPr/>
          </p:nvGrpSpPr>
          <p:grpSpPr bwMode="auto">
            <a:xfrm>
              <a:off x="845" y="2310"/>
              <a:ext cx="145" cy="92"/>
              <a:chOff x="1679" y="2358"/>
              <a:chExt cx="145" cy="92"/>
            </a:xfrm>
          </p:grpSpPr>
          <p:sp>
            <p:nvSpPr>
              <p:cNvPr id="1631340" name="Rectangle 108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41" name="Line 109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42" name="Line 110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43" name="Group 111"/>
            <p:cNvGrpSpPr>
              <a:grpSpLocks/>
            </p:cNvGrpSpPr>
            <p:nvPr/>
          </p:nvGrpSpPr>
          <p:grpSpPr bwMode="auto">
            <a:xfrm>
              <a:off x="1901" y="2826"/>
              <a:ext cx="145" cy="92"/>
              <a:chOff x="1679" y="2358"/>
              <a:chExt cx="145" cy="92"/>
            </a:xfrm>
          </p:grpSpPr>
          <p:sp>
            <p:nvSpPr>
              <p:cNvPr id="1631344" name="Rectangle 112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45" name="Line 113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46" name="Line 114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347" name="Rectangle 115"/>
            <p:cNvSpPr>
              <a:spLocks noChangeArrowheads="1"/>
            </p:cNvSpPr>
            <p:nvPr/>
          </p:nvSpPr>
          <p:spPr bwMode="auto">
            <a:xfrm rot="-10800000">
              <a:off x="1722" y="2828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48" name="Rectangle 116"/>
            <p:cNvSpPr>
              <a:spLocks noChangeArrowheads="1"/>
            </p:cNvSpPr>
            <p:nvPr/>
          </p:nvSpPr>
          <p:spPr bwMode="auto">
            <a:xfrm rot="-10800000">
              <a:off x="1026" y="2834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49" name="Rectangle 117"/>
            <p:cNvSpPr>
              <a:spLocks noChangeArrowheads="1"/>
            </p:cNvSpPr>
            <p:nvPr/>
          </p:nvSpPr>
          <p:spPr bwMode="auto">
            <a:xfrm rot="-10800000">
              <a:off x="678" y="2840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50" name="Rectangle 118"/>
            <p:cNvSpPr>
              <a:spLocks noChangeArrowheads="1"/>
            </p:cNvSpPr>
            <p:nvPr/>
          </p:nvSpPr>
          <p:spPr bwMode="auto">
            <a:xfrm rot="-10800000">
              <a:off x="1368" y="2834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351" name="Group 119"/>
            <p:cNvGrpSpPr>
              <a:grpSpLocks/>
            </p:cNvGrpSpPr>
            <p:nvPr/>
          </p:nvGrpSpPr>
          <p:grpSpPr bwMode="auto">
            <a:xfrm rot="7361232" flipV="1">
              <a:off x="515" y="2388"/>
              <a:ext cx="145" cy="92"/>
              <a:chOff x="1679" y="2358"/>
              <a:chExt cx="145" cy="92"/>
            </a:xfrm>
          </p:grpSpPr>
          <p:sp>
            <p:nvSpPr>
              <p:cNvPr id="1631352" name="Rectangle 120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53" name="Line 121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54" name="Line 122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355" name="Rectangle 123"/>
            <p:cNvSpPr>
              <a:spLocks noChangeArrowheads="1"/>
            </p:cNvSpPr>
            <p:nvPr/>
          </p:nvSpPr>
          <p:spPr bwMode="auto">
            <a:xfrm rot="-10800000">
              <a:off x="684" y="2312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356" name="Group 124"/>
            <p:cNvGrpSpPr>
              <a:grpSpLocks/>
            </p:cNvGrpSpPr>
            <p:nvPr/>
          </p:nvGrpSpPr>
          <p:grpSpPr bwMode="auto">
            <a:xfrm>
              <a:off x="1529" y="2310"/>
              <a:ext cx="145" cy="92"/>
              <a:chOff x="1679" y="2358"/>
              <a:chExt cx="145" cy="92"/>
            </a:xfrm>
          </p:grpSpPr>
          <p:sp>
            <p:nvSpPr>
              <p:cNvPr id="1631357" name="Rectangle 125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58" name="Line 126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59" name="Line 127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60" name="Group 128"/>
            <p:cNvGrpSpPr>
              <a:grpSpLocks/>
            </p:cNvGrpSpPr>
            <p:nvPr/>
          </p:nvGrpSpPr>
          <p:grpSpPr bwMode="auto">
            <a:xfrm>
              <a:off x="1181" y="2310"/>
              <a:ext cx="145" cy="92"/>
              <a:chOff x="1679" y="2358"/>
              <a:chExt cx="145" cy="92"/>
            </a:xfrm>
          </p:grpSpPr>
          <p:sp>
            <p:nvSpPr>
              <p:cNvPr id="1631361" name="Rectangle 129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62" name="Line 130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63" name="Line 131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64" name="Group 132"/>
            <p:cNvGrpSpPr>
              <a:grpSpLocks/>
            </p:cNvGrpSpPr>
            <p:nvPr/>
          </p:nvGrpSpPr>
          <p:grpSpPr bwMode="auto">
            <a:xfrm>
              <a:off x="1889" y="2310"/>
              <a:ext cx="145" cy="92"/>
              <a:chOff x="1679" y="2358"/>
              <a:chExt cx="145" cy="92"/>
            </a:xfrm>
          </p:grpSpPr>
          <p:sp>
            <p:nvSpPr>
              <p:cNvPr id="1631365" name="Rectangle 133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66" name="Line 134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67" name="Line 135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368" name="Rectangle 136"/>
            <p:cNvSpPr>
              <a:spLocks noChangeArrowheads="1"/>
            </p:cNvSpPr>
            <p:nvPr/>
          </p:nvSpPr>
          <p:spPr bwMode="auto">
            <a:xfrm rot="-10800000">
              <a:off x="1710" y="2312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69" name="Rectangle 137"/>
            <p:cNvSpPr>
              <a:spLocks noChangeArrowheads="1"/>
            </p:cNvSpPr>
            <p:nvPr/>
          </p:nvSpPr>
          <p:spPr bwMode="auto">
            <a:xfrm rot="-10800000">
              <a:off x="1014" y="2318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70" name="Rectangle 138"/>
            <p:cNvSpPr>
              <a:spLocks noChangeArrowheads="1"/>
            </p:cNvSpPr>
            <p:nvPr/>
          </p:nvSpPr>
          <p:spPr bwMode="auto">
            <a:xfrm rot="-10800000">
              <a:off x="1356" y="2318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371" name="Group 139"/>
            <p:cNvGrpSpPr>
              <a:grpSpLocks/>
            </p:cNvGrpSpPr>
            <p:nvPr/>
          </p:nvGrpSpPr>
          <p:grpSpPr bwMode="auto">
            <a:xfrm>
              <a:off x="2573" y="2304"/>
              <a:ext cx="145" cy="92"/>
              <a:chOff x="1679" y="2358"/>
              <a:chExt cx="145" cy="92"/>
            </a:xfrm>
          </p:grpSpPr>
          <p:sp>
            <p:nvSpPr>
              <p:cNvPr id="1631372" name="Rectangle 140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73" name="Line 141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74" name="Line 142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75" name="Group 143"/>
            <p:cNvGrpSpPr>
              <a:grpSpLocks/>
            </p:cNvGrpSpPr>
            <p:nvPr/>
          </p:nvGrpSpPr>
          <p:grpSpPr bwMode="auto">
            <a:xfrm>
              <a:off x="2225" y="2304"/>
              <a:ext cx="145" cy="92"/>
              <a:chOff x="1679" y="2358"/>
              <a:chExt cx="145" cy="92"/>
            </a:xfrm>
          </p:grpSpPr>
          <p:sp>
            <p:nvSpPr>
              <p:cNvPr id="1631376" name="Rectangle 144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77" name="Line 145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78" name="Line 146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79" name="Group 147"/>
            <p:cNvGrpSpPr>
              <a:grpSpLocks/>
            </p:cNvGrpSpPr>
            <p:nvPr/>
          </p:nvGrpSpPr>
          <p:grpSpPr bwMode="auto">
            <a:xfrm>
              <a:off x="2933" y="2304"/>
              <a:ext cx="145" cy="92"/>
              <a:chOff x="1679" y="2358"/>
              <a:chExt cx="145" cy="92"/>
            </a:xfrm>
          </p:grpSpPr>
          <p:sp>
            <p:nvSpPr>
              <p:cNvPr id="1631380" name="Rectangle 148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81" name="Line 149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82" name="Line 150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383" name="Rectangle 151"/>
            <p:cNvSpPr>
              <a:spLocks noChangeArrowheads="1"/>
            </p:cNvSpPr>
            <p:nvPr/>
          </p:nvSpPr>
          <p:spPr bwMode="auto">
            <a:xfrm rot="-10800000">
              <a:off x="2754" y="2306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84" name="Rectangle 152"/>
            <p:cNvSpPr>
              <a:spLocks noChangeArrowheads="1"/>
            </p:cNvSpPr>
            <p:nvPr/>
          </p:nvSpPr>
          <p:spPr bwMode="auto">
            <a:xfrm rot="-10800000">
              <a:off x="2058" y="2312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385" name="Rectangle 153"/>
            <p:cNvSpPr>
              <a:spLocks noChangeArrowheads="1"/>
            </p:cNvSpPr>
            <p:nvPr/>
          </p:nvSpPr>
          <p:spPr bwMode="auto">
            <a:xfrm rot="-10800000">
              <a:off x="2400" y="2312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386" name="Group 154"/>
            <p:cNvGrpSpPr>
              <a:grpSpLocks noChangeAspect="1"/>
            </p:cNvGrpSpPr>
            <p:nvPr/>
          </p:nvGrpSpPr>
          <p:grpSpPr bwMode="auto">
            <a:xfrm rot="-6565922">
              <a:off x="1819" y="2930"/>
              <a:ext cx="66" cy="42"/>
              <a:chOff x="1679" y="2358"/>
              <a:chExt cx="145" cy="92"/>
            </a:xfrm>
          </p:grpSpPr>
          <p:sp>
            <p:nvSpPr>
              <p:cNvPr id="163138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88" name="Line 156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89" name="Line 157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90" name="Group 158"/>
            <p:cNvGrpSpPr>
              <a:grpSpLocks noChangeAspect="1"/>
            </p:cNvGrpSpPr>
            <p:nvPr/>
          </p:nvGrpSpPr>
          <p:grpSpPr bwMode="auto">
            <a:xfrm rot="-5400000">
              <a:off x="1752" y="2949"/>
              <a:ext cx="66" cy="42"/>
              <a:chOff x="1679" y="2358"/>
              <a:chExt cx="145" cy="92"/>
            </a:xfrm>
          </p:grpSpPr>
          <p:sp>
            <p:nvSpPr>
              <p:cNvPr id="1631391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92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93" name="Line 161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94" name="Group 162"/>
            <p:cNvGrpSpPr>
              <a:grpSpLocks noChangeAspect="1"/>
            </p:cNvGrpSpPr>
            <p:nvPr/>
          </p:nvGrpSpPr>
          <p:grpSpPr bwMode="auto">
            <a:xfrm rot="7361232" flipV="1">
              <a:off x="1685" y="2931"/>
              <a:ext cx="66" cy="42"/>
              <a:chOff x="1679" y="2358"/>
              <a:chExt cx="145" cy="92"/>
            </a:xfrm>
          </p:grpSpPr>
          <p:sp>
            <p:nvSpPr>
              <p:cNvPr id="1631395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96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397" name="Line 165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398" name="Group 166"/>
            <p:cNvGrpSpPr>
              <a:grpSpLocks noChangeAspect="1"/>
            </p:cNvGrpSpPr>
            <p:nvPr/>
          </p:nvGrpSpPr>
          <p:grpSpPr bwMode="auto">
            <a:xfrm rot="7361232" flipV="1">
              <a:off x="1601" y="3063"/>
              <a:ext cx="66" cy="42"/>
              <a:chOff x="1679" y="2358"/>
              <a:chExt cx="145" cy="92"/>
            </a:xfrm>
          </p:grpSpPr>
          <p:sp>
            <p:nvSpPr>
              <p:cNvPr id="1631399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00" name="Line 16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01" name="Line 16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02" name="Rectangle 170"/>
            <p:cNvSpPr>
              <a:spLocks noChangeAspect="1" noChangeArrowheads="1"/>
            </p:cNvSpPr>
            <p:nvPr/>
          </p:nvSpPr>
          <p:spPr bwMode="auto">
            <a:xfrm rot="-3311060">
              <a:off x="1639" y="2999"/>
              <a:ext cx="71" cy="4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03" name="Group 171"/>
            <p:cNvGrpSpPr>
              <a:grpSpLocks noChangeAspect="1"/>
            </p:cNvGrpSpPr>
            <p:nvPr/>
          </p:nvGrpSpPr>
          <p:grpSpPr bwMode="auto">
            <a:xfrm rot="-5400000">
              <a:off x="1871" y="3088"/>
              <a:ext cx="71" cy="45"/>
              <a:chOff x="1679" y="2358"/>
              <a:chExt cx="145" cy="92"/>
            </a:xfrm>
          </p:grpSpPr>
          <p:sp>
            <p:nvSpPr>
              <p:cNvPr id="1631404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05" name="Line 17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06" name="Line 17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07" name="Rectangle 175"/>
            <p:cNvSpPr>
              <a:spLocks noChangeAspect="1" noChangeArrowheads="1"/>
            </p:cNvSpPr>
            <p:nvPr/>
          </p:nvSpPr>
          <p:spPr bwMode="auto">
            <a:xfrm rot="-5400000">
              <a:off x="1734" y="3046"/>
              <a:ext cx="107" cy="4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08" name="Group 176"/>
            <p:cNvGrpSpPr>
              <a:grpSpLocks noChangeAspect="1"/>
            </p:cNvGrpSpPr>
            <p:nvPr/>
          </p:nvGrpSpPr>
          <p:grpSpPr bwMode="auto">
            <a:xfrm rot="-4258347">
              <a:off x="1341" y="2957"/>
              <a:ext cx="78" cy="50"/>
              <a:chOff x="1679" y="2358"/>
              <a:chExt cx="145" cy="92"/>
            </a:xfrm>
          </p:grpSpPr>
          <p:sp>
            <p:nvSpPr>
              <p:cNvPr id="1631409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10" name="Line 17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11" name="Line 17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12" name="Rectangle 180"/>
            <p:cNvSpPr>
              <a:spLocks noChangeAspect="1" noChangeArrowheads="1"/>
            </p:cNvSpPr>
            <p:nvPr/>
          </p:nvSpPr>
          <p:spPr bwMode="auto">
            <a:xfrm rot="-6268745">
              <a:off x="1861" y="3007"/>
              <a:ext cx="71" cy="4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13" name="Group 181"/>
            <p:cNvGrpSpPr>
              <a:grpSpLocks noChangeAspect="1"/>
            </p:cNvGrpSpPr>
            <p:nvPr/>
          </p:nvGrpSpPr>
          <p:grpSpPr bwMode="auto">
            <a:xfrm rot="-2099809">
              <a:off x="1200" y="3073"/>
              <a:ext cx="78" cy="50"/>
              <a:chOff x="1679" y="2358"/>
              <a:chExt cx="145" cy="92"/>
            </a:xfrm>
          </p:grpSpPr>
          <p:sp>
            <p:nvSpPr>
              <p:cNvPr id="1631414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15" name="Line 18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16" name="Line 18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17" name="Rectangle 185"/>
            <p:cNvSpPr>
              <a:spLocks noChangeAspect="1" noChangeArrowheads="1"/>
            </p:cNvSpPr>
            <p:nvPr/>
          </p:nvSpPr>
          <p:spPr bwMode="auto">
            <a:xfrm rot="-5400000">
              <a:off x="1872" y="3178"/>
              <a:ext cx="66" cy="3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418" name="Rectangle 186"/>
            <p:cNvSpPr>
              <a:spLocks noChangeAspect="1" noChangeArrowheads="1"/>
            </p:cNvSpPr>
            <p:nvPr/>
          </p:nvSpPr>
          <p:spPr bwMode="auto">
            <a:xfrm rot="-3311060">
              <a:off x="1292" y="3043"/>
              <a:ext cx="78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19" name="Group 187"/>
            <p:cNvGrpSpPr>
              <a:grpSpLocks noChangeAspect="1"/>
            </p:cNvGrpSpPr>
            <p:nvPr/>
          </p:nvGrpSpPr>
          <p:grpSpPr bwMode="auto">
            <a:xfrm rot="18728683">
              <a:off x="1261" y="3142"/>
              <a:ext cx="78" cy="50"/>
              <a:chOff x="1679" y="2358"/>
              <a:chExt cx="145" cy="92"/>
            </a:xfrm>
          </p:grpSpPr>
          <p:sp>
            <p:nvSpPr>
              <p:cNvPr id="1631420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21" name="Line 18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22" name="Line 19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23" name="Rectangle 191"/>
            <p:cNvSpPr>
              <a:spLocks noChangeAspect="1" noChangeArrowheads="1"/>
            </p:cNvSpPr>
            <p:nvPr/>
          </p:nvSpPr>
          <p:spPr bwMode="auto">
            <a:xfrm rot="-18955900">
              <a:off x="1223" y="3235"/>
              <a:ext cx="119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424" name="Rectangle 192"/>
            <p:cNvSpPr>
              <a:spLocks noChangeAspect="1" noChangeArrowheads="1"/>
            </p:cNvSpPr>
            <p:nvPr/>
          </p:nvSpPr>
          <p:spPr bwMode="auto">
            <a:xfrm rot="-16200000">
              <a:off x="1115" y="3169"/>
              <a:ext cx="119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25" name="Group 193"/>
            <p:cNvGrpSpPr>
              <a:grpSpLocks noChangeAspect="1"/>
            </p:cNvGrpSpPr>
            <p:nvPr/>
          </p:nvGrpSpPr>
          <p:grpSpPr bwMode="auto">
            <a:xfrm rot="-5400000">
              <a:off x="1014" y="2953"/>
              <a:ext cx="78" cy="50"/>
              <a:chOff x="1679" y="2358"/>
              <a:chExt cx="145" cy="92"/>
            </a:xfrm>
          </p:grpSpPr>
          <p:sp>
            <p:nvSpPr>
              <p:cNvPr id="1631426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27" name="Line 195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28" name="Line 196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29" name="Rectangle 197"/>
            <p:cNvSpPr>
              <a:spLocks noChangeAspect="1" noChangeArrowheads="1"/>
            </p:cNvSpPr>
            <p:nvPr/>
          </p:nvSpPr>
          <p:spPr bwMode="auto">
            <a:xfrm rot="-21600000">
              <a:off x="887" y="2977"/>
              <a:ext cx="119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30" name="Group 198"/>
            <p:cNvGrpSpPr>
              <a:grpSpLocks noChangeAspect="1"/>
            </p:cNvGrpSpPr>
            <p:nvPr/>
          </p:nvGrpSpPr>
          <p:grpSpPr bwMode="auto">
            <a:xfrm rot="-16200000">
              <a:off x="814" y="2991"/>
              <a:ext cx="78" cy="50"/>
              <a:chOff x="1679" y="2358"/>
              <a:chExt cx="145" cy="92"/>
            </a:xfrm>
          </p:grpSpPr>
          <p:sp>
            <p:nvSpPr>
              <p:cNvPr id="1631431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32" name="Line 200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33" name="Line 201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34" name="Rectangle 202"/>
            <p:cNvSpPr>
              <a:spLocks noChangeArrowheads="1"/>
            </p:cNvSpPr>
            <p:nvPr/>
          </p:nvSpPr>
          <p:spPr bwMode="auto">
            <a:xfrm rot="-16200000">
              <a:off x="815" y="3085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35" name="Group 203"/>
            <p:cNvGrpSpPr>
              <a:grpSpLocks/>
            </p:cNvGrpSpPr>
            <p:nvPr/>
          </p:nvGrpSpPr>
          <p:grpSpPr bwMode="auto">
            <a:xfrm rot="10800000" flipH="1">
              <a:off x="773" y="2119"/>
              <a:ext cx="51" cy="167"/>
              <a:chOff x="1061" y="2065"/>
              <a:chExt cx="51" cy="167"/>
            </a:xfrm>
          </p:grpSpPr>
          <p:grpSp>
            <p:nvGrpSpPr>
              <p:cNvPr id="1631436" name="Group 204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31437" name="Rectangle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38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39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31440" name="Rectangle 208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41" name="Rectangle 209"/>
            <p:cNvSpPr>
              <a:spLocks noChangeArrowheads="1"/>
            </p:cNvSpPr>
            <p:nvPr/>
          </p:nvSpPr>
          <p:spPr bwMode="auto">
            <a:xfrm rot="-32400000" flipH="1" flipV="1">
              <a:off x="1428" y="1958"/>
              <a:ext cx="137" cy="5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42" name="Group 210"/>
            <p:cNvGrpSpPr>
              <a:grpSpLocks noChangeAspect="1"/>
            </p:cNvGrpSpPr>
            <p:nvPr/>
          </p:nvGrpSpPr>
          <p:grpSpPr bwMode="auto">
            <a:xfrm rot="-27000000" flipH="1" flipV="1">
              <a:off x="1432" y="2234"/>
              <a:ext cx="78" cy="50"/>
              <a:chOff x="1679" y="2358"/>
              <a:chExt cx="145" cy="92"/>
            </a:xfrm>
          </p:grpSpPr>
          <p:sp>
            <p:nvSpPr>
              <p:cNvPr id="1631443" name="Rectangle 21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44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45" name="Line 21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46" name="Rectangle 214"/>
            <p:cNvSpPr>
              <a:spLocks noChangeArrowheads="1"/>
            </p:cNvSpPr>
            <p:nvPr/>
          </p:nvSpPr>
          <p:spPr bwMode="auto">
            <a:xfrm rot="-27000000" flipH="1" flipV="1">
              <a:off x="1432" y="214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447" name="Rectangle 215"/>
            <p:cNvSpPr>
              <a:spLocks noChangeArrowheads="1"/>
            </p:cNvSpPr>
            <p:nvPr/>
          </p:nvSpPr>
          <p:spPr bwMode="auto">
            <a:xfrm rot="-27000000" flipH="1" flipV="1">
              <a:off x="1498" y="214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48" name="Group 216"/>
            <p:cNvGrpSpPr>
              <a:grpSpLocks noChangeAspect="1"/>
            </p:cNvGrpSpPr>
            <p:nvPr/>
          </p:nvGrpSpPr>
          <p:grpSpPr bwMode="auto">
            <a:xfrm rot="-27000000" flipH="1" flipV="1">
              <a:off x="1420" y="2048"/>
              <a:ext cx="78" cy="50"/>
              <a:chOff x="1679" y="2358"/>
              <a:chExt cx="145" cy="92"/>
            </a:xfrm>
          </p:grpSpPr>
          <p:sp>
            <p:nvSpPr>
              <p:cNvPr id="1631449" name="Rectangle 21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50" name="Line 21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51" name="Line 21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452" name="Group 220"/>
            <p:cNvGrpSpPr>
              <a:grpSpLocks noChangeAspect="1"/>
            </p:cNvGrpSpPr>
            <p:nvPr/>
          </p:nvGrpSpPr>
          <p:grpSpPr bwMode="auto">
            <a:xfrm rot="-27000000" flipH="1" flipV="1">
              <a:off x="1492" y="2048"/>
              <a:ext cx="78" cy="50"/>
              <a:chOff x="1679" y="2358"/>
              <a:chExt cx="145" cy="92"/>
            </a:xfrm>
          </p:grpSpPr>
          <p:sp>
            <p:nvSpPr>
              <p:cNvPr id="1631453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54" name="Line 22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55" name="Line 22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56" name="Rectangle 224"/>
            <p:cNvSpPr>
              <a:spLocks noChangeArrowheads="1"/>
            </p:cNvSpPr>
            <p:nvPr/>
          </p:nvSpPr>
          <p:spPr bwMode="auto">
            <a:xfrm rot="-32400000" flipH="1" flipV="1">
              <a:off x="1272" y="2042"/>
              <a:ext cx="137" cy="5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57" name="Group 225"/>
            <p:cNvGrpSpPr>
              <a:grpSpLocks/>
            </p:cNvGrpSpPr>
            <p:nvPr/>
          </p:nvGrpSpPr>
          <p:grpSpPr bwMode="auto">
            <a:xfrm rot="10800000" flipH="1">
              <a:off x="1271" y="1855"/>
              <a:ext cx="51" cy="167"/>
              <a:chOff x="1061" y="2065"/>
              <a:chExt cx="51" cy="167"/>
            </a:xfrm>
          </p:grpSpPr>
          <p:grpSp>
            <p:nvGrpSpPr>
              <p:cNvPr id="1631458" name="Group 226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31459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60" name="Line 2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61" name="Line 229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31462" name="Rectangle 230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463" name="Group 231"/>
            <p:cNvGrpSpPr>
              <a:grpSpLocks/>
            </p:cNvGrpSpPr>
            <p:nvPr/>
          </p:nvGrpSpPr>
          <p:grpSpPr bwMode="auto">
            <a:xfrm rot="10800000" flipH="1">
              <a:off x="1805" y="2125"/>
              <a:ext cx="51" cy="167"/>
              <a:chOff x="1061" y="2065"/>
              <a:chExt cx="51" cy="167"/>
            </a:xfrm>
          </p:grpSpPr>
          <p:grpSp>
            <p:nvGrpSpPr>
              <p:cNvPr id="1631464" name="Group 232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31465" name="Rectangle 233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66" name="Line 2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67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31468" name="Rectangle 236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469" name="Group 237"/>
            <p:cNvGrpSpPr>
              <a:grpSpLocks/>
            </p:cNvGrpSpPr>
            <p:nvPr/>
          </p:nvGrpSpPr>
          <p:grpSpPr bwMode="auto">
            <a:xfrm rot="10800000" flipH="1">
              <a:off x="2153" y="2125"/>
              <a:ext cx="51" cy="167"/>
              <a:chOff x="1061" y="2065"/>
              <a:chExt cx="51" cy="167"/>
            </a:xfrm>
          </p:grpSpPr>
          <p:grpSp>
            <p:nvGrpSpPr>
              <p:cNvPr id="1631470" name="Group 238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31471" name="Rectangle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72" name="Line 2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73" name="Line 241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31474" name="Rectangle 242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475" name="Group 243"/>
            <p:cNvGrpSpPr>
              <a:grpSpLocks/>
            </p:cNvGrpSpPr>
            <p:nvPr/>
          </p:nvGrpSpPr>
          <p:grpSpPr bwMode="auto">
            <a:xfrm rot="10800000" flipH="1">
              <a:off x="2843" y="2119"/>
              <a:ext cx="51" cy="167"/>
              <a:chOff x="1061" y="2065"/>
              <a:chExt cx="51" cy="167"/>
            </a:xfrm>
          </p:grpSpPr>
          <p:grpSp>
            <p:nvGrpSpPr>
              <p:cNvPr id="1631476" name="Group 244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31477" name="Rectangle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78" name="Line 2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79" name="Line 247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31480" name="Rectangle 248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481" name="Group 249"/>
            <p:cNvGrpSpPr>
              <a:grpSpLocks noChangeAspect="1"/>
            </p:cNvGrpSpPr>
            <p:nvPr/>
          </p:nvGrpSpPr>
          <p:grpSpPr bwMode="auto">
            <a:xfrm rot="-27000000" flipH="1" flipV="1">
              <a:off x="2140" y="2042"/>
              <a:ext cx="78" cy="50"/>
              <a:chOff x="1679" y="2358"/>
              <a:chExt cx="145" cy="92"/>
            </a:xfrm>
          </p:grpSpPr>
          <p:sp>
            <p:nvSpPr>
              <p:cNvPr id="1631482" name="Rectangle 250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83" name="Line 25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84" name="Line 252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85" name="Rectangle 253"/>
            <p:cNvSpPr>
              <a:spLocks noChangeArrowheads="1"/>
            </p:cNvSpPr>
            <p:nvPr/>
          </p:nvSpPr>
          <p:spPr bwMode="auto">
            <a:xfrm rot="-27000000" flipH="1" flipV="1">
              <a:off x="2188" y="1926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86" name="Group 254"/>
            <p:cNvGrpSpPr>
              <a:grpSpLocks/>
            </p:cNvGrpSpPr>
            <p:nvPr/>
          </p:nvGrpSpPr>
          <p:grpSpPr bwMode="auto">
            <a:xfrm rot="16200000" flipH="1">
              <a:off x="2267" y="2071"/>
              <a:ext cx="51" cy="167"/>
              <a:chOff x="1061" y="2065"/>
              <a:chExt cx="51" cy="167"/>
            </a:xfrm>
          </p:grpSpPr>
          <p:grpSp>
            <p:nvGrpSpPr>
              <p:cNvPr id="1631487" name="Group 255"/>
              <p:cNvGrpSpPr>
                <a:grpSpLocks noChangeAspect="1"/>
              </p:cNvGrpSpPr>
              <p:nvPr/>
            </p:nvGrpSpPr>
            <p:grpSpPr bwMode="auto">
              <a:xfrm rot="16200000" flipV="1">
                <a:off x="1048" y="2079"/>
                <a:ext cx="78" cy="50"/>
                <a:chOff x="1679" y="2358"/>
                <a:chExt cx="145" cy="92"/>
              </a:xfrm>
            </p:grpSpPr>
            <p:sp>
              <p:nvSpPr>
                <p:cNvPr id="1631488" name="Rectangle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2360"/>
                  <a:ext cx="144" cy="88"/>
                </a:xfrm>
                <a:prstGeom prst="rect">
                  <a:avLst/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89" name="Line 2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360"/>
                  <a:ext cx="144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  <p:sp>
              <p:nvSpPr>
                <p:cNvPr id="1631490" name="Line 258"/>
                <p:cNvSpPr>
                  <a:spLocks noChangeAspect="1" noChangeShapeType="1"/>
                </p:cNvSpPr>
                <p:nvPr/>
              </p:nvSpPr>
              <p:spPr bwMode="auto">
                <a:xfrm>
                  <a:off x="1679" y="2358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l-GR"/>
                </a:p>
              </p:txBody>
            </p:sp>
          </p:grpSp>
          <p:sp>
            <p:nvSpPr>
              <p:cNvPr id="1631491" name="Rectangle 259"/>
              <p:cNvSpPr>
                <a:spLocks noChangeArrowheads="1"/>
              </p:cNvSpPr>
              <p:nvPr/>
            </p:nvSpPr>
            <p:spPr bwMode="auto">
              <a:xfrm rot="16200000" flipV="1">
                <a:off x="1049" y="2173"/>
                <a:ext cx="71" cy="47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492" name="Group 260"/>
            <p:cNvGrpSpPr>
              <a:grpSpLocks noChangeAspect="1"/>
            </p:cNvGrpSpPr>
            <p:nvPr/>
          </p:nvGrpSpPr>
          <p:grpSpPr bwMode="auto">
            <a:xfrm rot="-21600000" flipH="1" flipV="1">
              <a:off x="2310" y="2064"/>
              <a:ext cx="78" cy="50"/>
              <a:chOff x="1679" y="2358"/>
              <a:chExt cx="145" cy="92"/>
            </a:xfrm>
          </p:grpSpPr>
          <p:sp>
            <p:nvSpPr>
              <p:cNvPr id="1631493" name="Rectangle 26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94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95" name="Line 26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496" name="Rectangle 264"/>
            <p:cNvSpPr>
              <a:spLocks noChangeArrowheads="1"/>
            </p:cNvSpPr>
            <p:nvPr/>
          </p:nvSpPr>
          <p:spPr bwMode="auto">
            <a:xfrm rot="-27000000" flipH="1" flipV="1">
              <a:off x="2388" y="205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497" name="Group 265"/>
            <p:cNvGrpSpPr>
              <a:grpSpLocks/>
            </p:cNvGrpSpPr>
            <p:nvPr/>
          </p:nvGrpSpPr>
          <p:grpSpPr bwMode="auto">
            <a:xfrm>
              <a:off x="3281" y="2304"/>
              <a:ext cx="145" cy="92"/>
              <a:chOff x="1679" y="2358"/>
              <a:chExt cx="145" cy="92"/>
            </a:xfrm>
          </p:grpSpPr>
          <p:sp>
            <p:nvSpPr>
              <p:cNvPr id="1631498" name="Rectangle 266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499" name="Line 267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00" name="Line 268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501" name="Rectangle 269"/>
            <p:cNvSpPr>
              <a:spLocks noChangeArrowheads="1"/>
            </p:cNvSpPr>
            <p:nvPr/>
          </p:nvSpPr>
          <p:spPr bwMode="auto">
            <a:xfrm rot="-10800000">
              <a:off x="3102" y="2306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502" name="Rectangle 270"/>
            <p:cNvSpPr>
              <a:spLocks noChangeArrowheads="1"/>
            </p:cNvSpPr>
            <p:nvPr/>
          </p:nvSpPr>
          <p:spPr bwMode="auto">
            <a:xfrm rot="-16200000">
              <a:off x="3318" y="2168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503" name="Group 271"/>
            <p:cNvGrpSpPr>
              <a:grpSpLocks/>
            </p:cNvGrpSpPr>
            <p:nvPr/>
          </p:nvGrpSpPr>
          <p:grpSpPr bwMode="auto">
            <a:xfrm rot="-5400000">
              <a:off x="3317" y="2004"/>
              <a:ext cx="145" cy="92"/>
              <a:chOff x="1679" y="2358"/>
              <a:chExt cx="145" cy="92"/>
            </a:xfrm>
          </p:grpSpPr>
          <p:sp>
            <p:nvSpPr>
              <p:cNvPr id="1631504" name="Rectangle 272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05" name="Line 273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06" name="Line 274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507" name="Rectangle 275"/>
            <p:cNvSpPr>
              <a:spLocks noChangeArrowheads="1"/>
            </p:cNvSpPr>
            <p:nvPr/>
          </p:nvSpPr>
          <p:spPr bwMode="auto">
            <a:xfrm rot="-16200000">
              <a:off x="3318" y="1844"/>
              <a:ext cx="144" cy="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508" name="Rectangle 276"/>
            <p:cNvSpPr>
              <a:spLocks noChangeArrowheads="1"/>
            </p:cNvSpPr>
            <p:nvPr/>
          </p:nvSpPr>
          <p:spPr bwMode="auto">
            <a:xfrm>
              <a:off x="1806" y="1638"/>
              <a:ext cx="1212" cy="13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09" name="Rectangle 277"/>
            <p:cNvSpPr>
              <a:spLocks noChangeArrowheads="1"/>
            </p:cNvSpPr>
            <p:nvPr/>
          </p:nvSpPr>
          <p:spPr bwMode="auto">
            <a:xfrm>
              <a:off x="2826" y="960"/>
              <a:ext cx="192" cy="67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10" name="Rectangle 278"/>
            <p:cNvSpPr>
              <a:spLocks noChangeArrowheads="1"/>
            </p:cNvSpPr>
            <p:nvPr/>
          </p:nvSpPr>
          <p:spPr bwMode="auto">
            <a:xfrm>
              <a:off x="132" y="3402"/>
              <a:ext cx="1176" cy="264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11" name="Rectangle 279"/>
            <p:cNvSpPr>
              <a:spLocks noChangeArrowheads="1"/>
            </p:cNvSpPr>
            <p:nvPr/>
          </p:nvSpPr>
          <p:spPr bwMode="auto">
            <a:xfrm>
              <a:off x="3408" y="2550"/>
              <a:ext cx="156" cy="840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12" name="Rectangle 280"/>
            <p:cNvSpPr>
              <a:spLocks noChangeArrowheads="1"/>
            </p:cNvSpPr>
            <p:nvPr/>
          </p:nvSpPr>
          <p:spPr bwMode="auto">
            <a:xfrm>
              <a:off x="2160" y="102"/>
              <a:ext cx="456" cy="504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13" name="AutoShape 281"/>
            <p:cNvSpPr>
              <a:spLocks noChangeArrowheads="1"/>
            </p:cNvSpPr>
            <p:nvPr/>
          </p:nvSpPr>
          <p:spPr bwMode="auto">
            <a:xfrm flipV="1">
              <a:off x="3192" y="3378"/>
              <a:ext cx="276" cy="4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14" name="Text Box 282"/>
            <p:cNvSpPr txBox="1">
              <a:spLocks noChangeArrowheads="1"/>
            </p:cNvSpPr>
            <p:nvPr/>
          </p:nvSpPr>
          <p:spPr bwMode="auto">
            <a:xfrm>
              <a:off x="2314" y="1618"/>
              <a:ext cx="24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31515" name="Rectangle 283"/>
            <p:cNvSpPr>
              <a:spLocks noChangeArrowheads="1"/>
            </p:cNvSpPr>
            <p:nvPr/>
          </p:nvSpPr>
          <p:spPr bwMode="auto">
            <a:xfrm>
              <a:off x="1404" y="708"/>
              <a:ext cx="786" cy="222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16" name="Text Box 284"/>
            <p:cNvSpPr txBox="1">
              <a:spLocks noChangeArrowheads="1"/>
            </p:cNvSpPr>
            <p:nvPr/>
          </p:nvSpPr>
          <p:spPr bwMode="auto">
            <a:xfrm>
              <a:off x="1689" y="736"/>
              <a:ext cx="25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31517" name="Text Box 285"/>
            <p:cNvSpPr txBox="1">
              <a:spLocks noChangeArrowheads="1"/>
            </p:cNvSpPr>
            <p:nvPr/>
          </p:nvSpPr>
          <p:spPr bwMode="auto">
            <a:xfrm>
              <a:off x="2804" y="1228"/>
              <a:ext cx="250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31518" name="Text Box 286"/>
            <p:cNvSpPr txBox="1">
              <a:spLocks noChangeArrowheads="1"/>
            </p:cNvSpPr>
            <p:nvPr/>
          </p:nvSpPr>
          <p:spPr bwMode="auto">
            <a:xfrm>
              <a:off x="3369" y="2848"/>
              <a:ext cx="24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31519" name="Text Box 287"/>
            <p:cNvSpPr txBox="1">
              <a:spLocks noChangeArrowheads="1"/>
            </p:cNvSpPr>
            <p:nvPr/>
          </p:nvSpPr>
          <p:spPr bwMode="auto">
            <a:xfrm>
              <a:off x="596" y="3449"/>
              <a:ext cx="24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31520" name="Text Box 288"/>
            <p:cNvSpPr txBox="1">
              <a:spLocks noChangeArrowheads="1"/>
            </p:cNvSpPr>
            <p:nvPr/>
          </p:nvSpPr>
          <p:spPr bwMode="auto">
            <a:xfrm>
              <a:off x="2276" y="262"/>
              <a:ext cx="25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31521" name="Rectangle 289"/>
            <p:cNvSpPr>
              <a:spLocks noChangeArrowheads="1"/>
            </p:cNvSpPr>
            <p:nvPr/>
          </p:nvSpPr>
          <p:spPr bwMode="auto">
            <a:xfrm rot="-32400000" flipH="1" flipV="1">
              <a:off x="2376" y="1268"/>
              <a:ext cx="155" cy="8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22" name="Rectangle 290"/>
            <p:cNvSpPr>
              <a:spLocks noChangeArrowheads="1"/>
            </p:cNvSpPr>
            <p:nvPr/>
          </p:nvSpPr>
          <p:spPr bwMode="auto">
            <a:xfrm rot="-32400000" flipH="1" flipV="1">
              <a:off x="2376" y="1100"/>
              <a:ext cx="155" cy="8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523" name="Group 291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015"/>
              <a:ext cx="69" cy="44"/>
              <a:chOff x="1679" y="2358"/>
              <a:chExt cx="145" cy="92"/>
            </a:xfrm>
          </p:grpSpPr>
          <p:sp>
            <p:nvSpPr>
              <p:cNvPr id="1631524" name="Rectangle 29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25" name="Line 29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26" name="Line 29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27" name="Group 295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093"/>
              <a:ext cx="69" cy="44"/>
              <a:chOff x="1679" y="2358"/>
              <a:chExt cx="145" cy="92"/>
            </a:xfrm>
          </p:grpSpPr>
          <p:sp>
            <p:nvSpPr>
              <p:cNvPr id="1631528" name="Rectangle 296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29" name="Line 297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30" name="Line 298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31" name="Group 299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171"/>
              <a:ext cx="69" cy="44"/>
              <a:chOff x="1679" y="2358"/>
              <a:chExt cx="145" cy="92"/>
            </a:xfrm>
          </p:grpSpPr>
          <p:sp>
            <p:nvSpPr>
              <p:cNvPr id="1631532" name="Rectangle 300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33" name="Line 30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34" name="Line 302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35" name="Group 303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273"/>
              <a:ext cx="69" cy="44"/>
              <a:chOff x="1679" y="2358"/>
              <a:chExt cx="145" cy="92"/>
            </a:xfrm>
          </p:grpSpPr>
          <p:sp>
            <p:nvSpPr>
              <p:cNvPr id="1631536" name="Rectangle 304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37" name="Line 305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38" name="Line 306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39" name="Group 307"/>
            <p:cNvGrpSpPr>
              <a:grpSpLocks noChangeAspect="1"/>
            </p:cNvGrpSpPr>
            <p:nvPr/>
          </p:nvGrpSpPr>
          <p:grpSpPr bwMode="auto">
            <a:xfrm rot="-27000000" flipH="1" flipV="1">
              <a:off x="2235" y="1351"/>
              <a:ext cx="69" cy="44"/>
              <a:chOff x="1679" y="2358"/>
              <a:chExt cx="145" cy="92"/>
            </a:xfrm>
          </p:grpSpPr>
          <p:sp>
            <p:nvSpPr>
              <p:cNvPr id="1631540" name="Rectangle 30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41" name="Line 30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42" name="Line 31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43" name="Group 311"/>
            <p:cNvGrpSpPr>
              <a:grpSpLocks noChangeAspect="1"/>
            </p:cNvGrpSpPr>
            <p:nvPr/>
          </p:nvGrpSpPr>
          <p:grpSpPr bwMode="auto">
            <a:xfrm rot="-28198976" flipH="1" flipV="1">
              <a:off x="2247" y="1441"/>
              <a:ext cx="69" cy="44"/>
              <a:chOff x="1679" y="2358"/>
              <a:chExt cx="145" cy="92"/>
            </a:xfrm>
          </p:grpSpPr>
          <p:sp>
            <p:nvSpPr>
              <p:cNvPr id="1631544" name="Rectangle 31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45" name="Line 31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46" name="Line 31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547" name="Rectangle 315"/>
            <p:cNvSpPr>
              <a:spLocks noChangeArrowheads="1"/>
            </p:cNvSpPr>
            <p:nvPr/>
          </p:nvSpPr>
          <p:spPr bwMode="auto">
            <a:xfrm rot="-32400000" flipH="1" flipV="1">
              <a:off x="2076" y="1052"/>
              <a:ext cx="125" cy="1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48" name="Rectangle 316"/>
            <p:cNvSpPr>
              <a:spLocks noChangeArrowheads="1"/>
            </p:cNvSpPr>
            <p:nvPr/>
          </p:nvSpPr>
          <p:spPr bwMode="auto">
            <a:xfrm rot="-32400000" flipH="1" flipV="1">
              <a:off x="2076" y="1250"/>
              <a:ext cx="125" cy="1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549" name="Group 317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985"/>
              <a:ext cx="69" cy="44"/>
              <a:chOff x="1679" y="2358"/>
              <a:chExt cx="145" cy="92"/>
            </a:xfrm>
          </p:grpSpPr>
          <p:sp>
            <p:nvSpPr>
              <p:cNvPr id="1631550" name="Rectangle 31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51" name="Line 31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52" name="Line 32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53" name="Group 321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1063"/>
              <a:ext cx="69" cy="44"/>
              <a:chOff x="1679" y="2358"/>
              <a:chExt cx="145" cy="92"/>
            </a:xfrm>
          </p:grpSpPr>
          <p:sp>
            <p:nvSpPr>
              <p:cNvPr id="1631554" name="Rectangle 32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55" name="Line 32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56" name="Line 32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57" name="Group 325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1141"/>
              <a:ext cx="69" cy="44"/>
              <a:chOff x="1679" y="2358"/>
              <a:chExt cx="145" cy="92"/>
            </a:xfrm>
          </p:grpSpPr>
          <p:sp>
            <p:nvSpPr>
              <p:cNvPr id="1631558" name="Rectangle 326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59" name="Line 327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60" name="Line 328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61" name="Group 329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1303"/>
              <a:ext cx="69" cy="44"/>
              <a:chOff x="1679" y="2358"/>
              <a:chExt cx="145" cy="92"/>
            </a:xfrm>
          </p:grpSpPr>
          <p:sp>
            <p:nvSpPr>
              <p:cNvPr id="1631562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63" name="Line 33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64" name="Line 332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565" name="Rectangle 333"/>
            <p:cNvSpPr>
              <a:spLocks noChangeArrowheads="1"/>
            </p:cNvSpPr>
            <p:nvPr/>
          </p:nvSpPr>
          <p:spPr bwMode="auto">
            <a:xfrm rot="-32400000" flipH="1" flipV="1">
              <a:off x="1800" y="974"/>
              <a:ext cx="125" cy="16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66" name="Rectangle 334"/>
            <p:cNvSpPr>
              <a:spLocks noChangeArrowheads="1"/>
            </p:cNvSpPr>
            <p:nvPr/>
          </p:nvSpPr>
          <p:spPr bwMode="auto">
            <a:xfrm rot="-32400000" flipH="1" flipV="1">
              <a:off x="1794" y="1274"/>
              <a:ext cx="131" cy="16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567" name="Group 335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979"/>
              <a:ext cx="69" cy="44"/>
              <a:chOff x="1679" y="2358"/>
              <a:chExt cx="145" cy="92"/>
            </a:xfrm>
          </p:grpSpPr>
          <p:sp>
            <p:nvSpPr>
              <p:cNvPr id="1631568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69" name="Line 337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70" name="Line 338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71" name="Group 339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1057"/>
              <a:ext cx="69" cy="44"/>
              <a:chOff x="1679" y="2358"/>
              <a:chExt cx="145" cy="92"/>
            </a:xfrm>
          </p:grpSpPr>
          <p:sp>
            <p:nvSpPr>
              <p:cNvPr id="1631572" name="Rectangle 340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73" name="Line 34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74" name="Line 342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75" name="Group 343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1135"/>
              <a:ext cx="69" cy="44"/>
              <a:chOff x="1679" y="2358"/>
              <a:chExt cx="145" cy="92"/>
            </a:xfrm>
          </p:grpSpPr>
          <p:sp>
            <p:nvSpPr>
              <p:cNvPr id="1631576" name="Rectangle 344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77" name="Line 345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78" name="Line 346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79" name="Group 347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1297"/>
              <a:ext cx="69" cy="44"/>
              <a:chOff x="1679" y="2358"/>
              <a:chExt cx="145" cy="92"/>
            </a:xfrm>
          </p:grpSpPr>
          <p:sp>
            <p:nvSpPr>
              <p:cNvPr id="1631580" name="Rectangle 34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81" name="Line 34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82" name="Line 35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583" name="Group 351"/>
            <p:cNvGrpSpPr>
              <a:grpSpLocks noChangeAspect="1"/>
            </p:cNvGrpSpPr>
            <p:nvPr/>
          </p:nvGrpSpPr>
          <p:grpSpPr bwMode="auto">
            <a:xfrm rot="-27000000" flipH="1" flipV="1">
              <a:off x="1683" y="1381"/>
              <a:ext cx="69" cy="44"/>
              <a:chOff x="1679" y="2358"/>
              <a:chExt cx="145" cy="92"/>
            </a:xfrm>
          </p:grpSpPr>
          <p:sp>
            <p:nvSpPr>
              <p:cNvPr id="1631584" name="Rectangle 35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85" name="Line 35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86" name="Line 35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587" name="Rectangle 355"/>
            <p:cNvSpPr>
              <a:spLocks noChangeArrowheads="1"/>
            </p:cNvSpPr>
            <p:nvPr/>
          </p:nvSpPr>
          <p:spPr bwMode="auto">
            <a:xfrm rot="-32400000" flipH="1" flipV="1">
              <a:off x="1530" y="986"/>
              <a:ext cx="83" cy="11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88" name="Rectangle 356"/>
            <p:cNvSpPr>
              <a:spLocks noChangeArrowheads="1"/>
            </p:cNvSpPr>
            <p:nvPr/>
          </p:nvSpPr>
          <p:spPr bwMode="auto">
            <a:xfrm rot="-32400000" flipH="1" flipV="1">
              <a:off x="1524" y="1322"/>
              <a:ext cx="83" cy="11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89" name="Rectangle 357"/>
            <p:cNvSpPr>
              <a:spLocks noChangeArrowheads="1"/>
            </p:cNvSpPr>
            <p:nvPr/>
          </p:nvSpPr>
          <p:spPr bwMode="auto">
            <a:xfrm rot="-32400000" flipH="1" flipV="1">
              <a:off x="1524" y="1154"/>
              <a:ext cx="83" cy="11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590" name="Group 358"/>
            <p:cNvGrpSpPr>
              <a:grpSpLocks noChangeAspect="1"/>
            </p:cNvGrpSpPr>
            <p:nvPr/>
          </p:nvGrpSpPr>
          <p:grpSpPr bwMode="auto">
            <a:xfrm rot="-21600000" flipH="1" flipV="1">
              <a:off x="1326" y="168"/>
              <a:ext cx="78" cy="50"/>
              <a:chOff x="1679" y="2358"/>
              <a:chExt cx="145" cy="92"/>
            </a:xfrm>
          </p:grpSpPr>
          <p:sp>
            <p:nvSpPr>
              <p:cNvPr id="1631591" name="Rectangle 359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92" name="Line 360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593" name="Line 361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594" name="Rectangle 362"/>
            <p:cNvSpPr>
              <a:spLocks noChangeArrowheads="1"/>
            </p:cNvSpPr>
            <p:nvPr/>
          </p:nvSpPr>
          <p:spPr bwMode="auto">
            <a:xfrm rot="-21600000" flipH="1" flipV="1">
              <a:off x="1452" y="11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95" name="Rectangle 363"/>
            <p:cNvSpPr>
              <a:spLocks noChangeArrowheads="1"/>
            </p:cNvSpPr>
            <p:nvPr/>
          </p:nvSpPr>
          <p:spPr bwMode="auto">
            <a:xfrm rot="-27000000" flipH="1" flipV="1">
              <a:off x="1992" y="13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96" name="Rectangle 364"/>
            <p:cNvSpPr>
              <a:spLocks noChangeArrowheads="1"/>
            </p:cNvSpPr>
            <p:nvPr/>
          </p:nvSpPr>
          <p:spPr bwMode="auto">
            <a:xfrm rot="-27000000" flipH="1" flipV="1">
              <a:off x="1992" y="214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597" name="Rectangle 365"/>
            <p:cNvSpPr>
              <a:spLocks noChangeArrowheads="1"/>
            </p:cNvSpPr>
            <p:nvPr/>
          </p:nvSpPr>
          <p:spPr bwMode="auto">
            <a:xfrm rot="-27000000" flipH="1" flipV="1">
              <a:off x="1992" y="35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598" name="Group 366"/>
            <p:cNvGrpSpPr>
              <a:grpSpLocks noChangeAspect="1"/>
            </p:cNvGrpSpPr>
            <p:nvPr/>
          </p:nvGrpSpPr>
          <p:grpSpPr bwMode="auto">
            <a:xfrm rot="-27000000" flipH="1" flipV="1">
              <a:off x="1881" y="355"/>
              <a:ext cx="69" cy="44"/>
              <a:chOff x="1679" y="2358"/>
              <a:chExt cx="145" cy="92"/>
            </a:xfrm>
          </p:grpSpPr>
          <p:sp>
            <p:nvSpPr>
              <p:cNvPr id="1631599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00" name="Line 36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01" name="Line 36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602" name="Group 370"/>
            <p:cNvGrpSpPr>
              <a:grpSpLocks noChangeAspect="1"/>
            </p:cNvGrpSpPr>
            <p:nvPr/>
          </p:nvGrpSpPr>
          <p:grpSpPr bwMode="auto">
            <a:xfrm rot="-32400000" flipH="1" flipV="1">
              <a:off x="1841" y="111"/>
              <a:ext cx="125" cy="80"/>
              <a:chOff x="1679" y="2358"/>
              <a:chExt cx="145" cy="92"/>
            </a:xfrm>
          </p:grpSpPr>
          <p:sp>
            <p:nvSpPr>
              <p:cNvPr id="1631603" name="Rectangle 37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04" name="Line 37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05" name="Line 37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606" name="Rectangle 374"/>
            <p:cNvSpPr>
              <a:spLocks noChangeArrowheads="1"/>
            </p:cNvSpPr>
            <p:nvPr/>
          </p:nvSpPr>
          <p:spPr bwMode="auto">
            <a:xfrm rot="-27000000" flipH="1" flipV="1">
              <a:off x="1732" y="78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07" name="Rectangle 375"/>
            <p:cNvSpPr>
              <a:spLocks noChangeArrowheads="1"/>
            </p:cNvSpPr>
            <p:nvPr/>
          </p:nvSpPr>
          <p:spPr bwMode="auto">
            <a:xfrm rot="-27000000" flipH="1" flipV="1">
              <a:off x="1732" y="318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08" name="Rectangle 376"/>
            <p:cNvSpPr>
              <a:spLocks noChangeArrowheads="1"/>
            </p:cNvSpPr>
            <p:nvPr/>
          </p:nvSpPr>
          <p:spPr bwMode="auto">
            <a:xfrm rot="-27000000" flipH="1" flipV="1">
              <a:off x="1732" y="198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609" name="Group 377"/>
            <p:cNvGrpSpPr>
              <a:grpSpLocks noChangeAspect="1"/>
            </p:cNvGrpSpPr>
            <p:nvPr/>
          </p:nvGrpSpPr>
          <p:grpSpPr bwMode="auto">
            <a:xfrm rot="-27000000" flipH="1" flipV="1">
              <a:off x="1563" y="235"/>
              <a:ext cx="69" cy="44"/>
              <a:chOff x="1679" y="2358"/>
              <a:chExt cx="145" cy="92"/>
            </a:xfrm>
          </p:grpSpPr>
          <p:sp>
            <p:nvSpPr>
              <p:cNvPr id="1631610" name="Rectangle 37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11" name="Line 37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12" name="Line 38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613" name="Group 381"/>
            <p:cNvGrpSpPr>
              <a:grpSpLocks noChangeAspect="1"/>
            </p:cNvGrpSpPr>
            <p:nvPr/>
          </p:nvGrpSpPr>
          <p:grpSpPr bwMode="auto">
            <a:xfrm rot="-27000000" flipH="1" flipV="1">
              <a:off x="1563" y="121"/>
              <a:ext cx="69" cy="44"/>
              <a:chOff x="1679" y="2358"/>
              <a:chExt cx="145" cy="92"/>
            </a:xfrm>
          </p:grpSpPr>
          <p:sp>
            <p:nvSpPr>
              <p:cNvPr id="1631614" name="Rectangle 38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15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16" name="Line 38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617" name="Rectangle 385"/>
            <p:cNvSpPr>
              <a:spLocks noChangeArrowheads="1"/>
            </p:cNvSpPr>
            <p:nvPr/>
          </p:nvSpPr>
          <p:spPr bwMode="auto">
            <a:xfrm rot="-21600000" flipH="1" flipV="1">
              <a:off x="1452" y="23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18" name="Rectangle 386"/>
            <p:cNvSpPr>
              <a:spLocks noChangeArrowheads="1"/>
            </p:cNvSpPr>
            <p:nvPr/>
          </p:nvSpPr>
          <p:spPr bwMode="auto">
            <a:xfrm rot="-21600000" flipH="1" flipV="1">
              <a:off x="1224" y="11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19" name="Rectangle 387"/>
            <p:cNvSpPr>
              <a:spLocks noChangeArrowheads="1"/>
            </p:cNvSpPr>
            <p:nvPr/>
          </p:nvSpPr>
          <p:spPr bwMode="auto">
            <a:xfrm rot="-21600000" flipH="1" flipV="1">
              <a:off x="1224" y="23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20" name="Rectangle 388"/>
            <p:cNvSpPr>
              <a:spLocks noChangeArrowheads="1"/>
            </p:cNvSpPr>
            <p:nvPr/>
          </p:nvSpPr>
          <p:spPr bwMode="auto">
            <a:xfrm>
              <a:off x="3528" y="360"/>
              <a:ext cx="144" cy="98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621" name="Text Box 389"/>
            <p:cNvSpPr txBox="1">
              <a:spLocks noChangeArrowheads="1"/>
            </p:cNvSpPr>
            <p:nvPr/>
          </p:nvSpPr>
          <p:spPr bwMode="auto">
            <a:xfrm rot="-3736989">
              <a:off x="-287" y="552"/>
              <a:ext cx="1755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Ελεύθερος Χώρος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31622" name="Text Box 390"/>
            <p:cNvSpPr txBox="1">
              <a:spLocks noChangeArrowheads="1"/>
            </p:cNvSpPr>
            <p:nvPr/>
          </p:nvSpPr>
          <p:spPr bwMode="auto">
            <a:xfrm rot="-3736989">
              <a:off x="4053" y="493"/>
              <a:ext cx="535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F. S.</a:t>
              </a:r>
            </a:p>
          </p:txBody>
        </p:sp>
        <p:sp>
          <p:nvSpPr>
            <p:cNvPr id="1631623" name="Text Box 391"/>
            <p:cNvSpPr txBox="1">
              <a:spLocks noChangeArrowheads="1"/>
            </p:cNvSpPr>
            <p:nvPr/>
          </p:nvSpPr>
          <p:spPr bwMode="auto">
            <a:xfrm rot="-3736989">
              <a:off x="5216" y="541"/>
              <a:ext cx="535" cy="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F. S.</a:t>
              </a:r>
            </a:p>
          </p:txBody>
        </p:sp>
        <p:sp>
          <p:nvSpPr>
            <p:cNvPr id="1631624" name="Text Box 392"/>
            <p:cNvSpPr txBox="1">
              <a:spLocks noChangeArrowheads="1"/>
            </p:cNvSpPr>
            <p:nvPr/>
          </p:nvSpPr>
          <p:spPr bwMode="auto">
            <a:xfrm rot="-35534">
              <a:off x="4913" y="47"/>
              <a:ext cx="475" cy="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F. S.</a:t>
              </a:r>
            </a:p>
          </p:txBody>
        </p:sp>
        <p:sp>
          <p:nvSpPr>
            <p:cNvPr id="1631625" name="Rectangle 393"/>
            <p:cNvSpPr>
              <a:spLocks noChangeArrowheads="1"/>
            </p:cNvSpPr>
            <p:nvPr/>
          </p:nvSpPr>
          <p:spPr bwMode="auto">
            <a:xfrm>
              <a:off x="3414" y="3870"/>
              <a:ext cx="168" cy="21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626" name="Group 394"/>
            <p:cNvGrpSpPr>
              <a:grpSpLocks/>
            </p:cNvGrpSpPr>
            <p:nvPr/>
          </p:nvGrpSpPr>
          <p:grpSpPr bwMode="auto">
            <a:xfrm>
              <a:off x="246" y="1278"/>
              <a:ext cx="936" cy="252"/>
              <a:chOff x="2244" y="1932"/>
              <a:chExt cx="936" cy="252"/>
            </a:xfrm>
          </p:grpSpPr>
          <p:sp>
            <p:nvSpPr>
              <p:cNvPr id="1631627" name="Rectangle 395"/>
              <p:cNvSpPr>
                <a:spLocks noChangeArrowheads="1"/>
              </p:cNvSpPr>
              <p:nvPr/>
            </p:nvSpPr>
            <p:spPr bwMode="auto">
              <a:xfrm>
                <a:off x="2244" y="1932"/>
                <a:ext cx="936" cy="252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28" name="Text Box 396"/>
              <p:cNvSpPr txBox="1">
                <a:spLocks noChangeArrowheads="1"/>
              </p:cNvSpPr>
              <p:nvPr/>
            </p:nvSpPr>
            <p:spPr bwMode="auto">
              <a:xfrm>
                <a:off x="2294" y="1973"/>
                <a:ext cx="841" cy="1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l-GR" sz="1000" b="1">
                    <a:solidFill>
                      <a:schemeClr val="bg1"/>
                    </a:solidFill>
                    <a:latin typeface="Times New Roman" pitchFamily="18" charset="0"/>
                  </a:rPr>
                  <a:t>Γραφεία</a:t>
                </a:r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</a:rPr>
                  <a:t> (</a:t>
                </a:r>
                <a:r>
                  <a:rPr lang="el-GR" sz="1000" b="1">
                    <a:solidFill>
                      <a:schemeClr val="bg1"/>
                    </a:solidFill>
                    <a:latin typeface="Times New Roman" pitchFamily="18" charset="0"/>
                  </a:rPr>
                  <a:t>Παραγωγή</a:t>
                </a:r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</a:rPr>
                  <a:t>)</a:t>
                </a:r>
                <a:endParaRPr lang="en-US" sz="1200" b="1">
                  <a:latin typeface="Times New Roman" pitchFamily="18" charset="0"/>
                </a:endParaRPr>
              </a:p>
            </p:txBody>
          </p:sp>
        </p:grpSp>
        <p:sp>
          <p:nvSpPr>
            <p:cNvPr id="1631629" name="Text Box 397"/>
            <p:cNvSpPr txBox="1">
              <a:spLocks noChangeArrowheads="1"/>
            </p:cNvSpPr>
            <p:nvPr/>
          </p:nvSpPr>
          <p:spPr bwMode="auto">
            <a:xfrm>
              <a:off x="3381" y="3898"/>
              <a:ext cx="22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Γρ.</a:t>
              </a:r>
              <a:endParaRPr lang="en-US" sz="1200" b="1">
                <a:latin typeface="Times New Roman" pitchFamily="18" charset="0"/>
              </a:endParaRPr>
            </a:p>
          </p:txBody>
        </p:sp>
        <p:grpSp>
          <p:nvGrpSpPr>
            <p:cNvPr id="1631630" name="Group 398"/>
            <p:cNvGrpSpPr>
              <a:grpSpLocks/>
            </p:cNvGrpSpPr>
            <p:nvPr/>
          </p:nvGrpSpPr>
          <p:grpSpPr bwMode="auto">
            <a:xfrm rot="-5400000">
              <a:off x="3161" y="3240"/>
              <a:ext cx="145" cy="92"/>
              <a:chOff x="1679" y="2358"/>
              <a:chExt cx="145" cy="92"/>
            </a:xfrm>
          </p:grpSpPr>
          <p:sp>
            <p:nvSpPr>
              <p:cNvPr id="1631631" name="Rectangle 399"/>
              <p:cNvSpPr>
                <a:spLocks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32" name="Line 400"/>
              <p:cNvSpPr>
                <a:spLocks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33" name="Line 401"/>
              <p:cNvSpPr>
                <a:spLocks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634" name="Text Box 402"/>
            <p:cNvSpPr txBox="1">
              <a:spLocks noChangeArrowheads="1"/>
            </p:cNvSpPr>
            <p:nvPr/>
          </p:nvSpPr>
          <p:spPr bwMode="auto">
            <a:xfrm>
              <a:off x="2051" y="2711"/>
              <a:ext cx="695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Λειτουργικό</a:t>
              </a:r>
              <a:r>
                <a:rPr lang="en-US" sz="1000" b="1">
                  <a:latin typeface="Times New Roman" pitchFamily="18" charset="0"/>
                </a:rPr>
                <a:t> Test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35" name="Text Box 403"/>
            <p:cNvSpPr txBox="1">
              <a:spLocks noChangeArrowheads="1"/>
            </p:cNvSpPr>
            <p:nvPr/>
          </p:nvSpPr>
          <p:spPr bwMode="auto">
            <a:xfrm>
              <a:off x="2146" y="2982"/>
              <a:ext cx="558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Επανεργασία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36" name="Text Box 404"/>
            <p:cNvSpPr txBox="1">
              <a:spLocks noChangeArrowheads="1"/>
            </p:cNvSpPr>
            <p:nvPr/>
          </p:nvSpPr>
          <p:spPr bwMode="auto">
            <a:xfrm>
              <a:off x="2657" y="2699"/>
              <a:ext cx="748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Τελική Συναρμογή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37" name="Text Box 405"/>
            <p:cNvSpPr txBox="1">
              <a:spLocks noChangeArrowheads="1"/>
            </p:cNvSpPr>
            <p:nvPr/>
          </p:nvSpPr>
          <p:spPr bwMode="auto">
            <a:xfrm>
              <a:off x="3243" y="2988"/>
              <a:ext cx="19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F.</a:t>
              </a:r>
            </a:p>
            <a:p>
              <a:pPr algn="ctr"/>
              <a:r>
                <a:rPr lang="en-US" sz="1000" b="1">
                  <a:latin typeface="Times New Roman" pitchFamily="18" charset="0"/>
                </a:rPr>
                <a:t>A.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38" name="Text Box 406"/>
            <p:cNvSpPr txBox="1">
              <a:spLocks noChangeArrowheads="1"/>
            </p:cNvSpPr>
            <p:nvPr/>
          </p:nvSpPr>
          <p:spPr bwMode="auto">
            <a:xfrm>
              <a:off x="1567" y="2693"/>
              <a:ext cx="473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Πρόσβαση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39" name="Text Box 407"/>
            <p:cNvSpPr txBox="1">
              <a:spLocks noChangeArrowheads="1"/>
            </p:cNvSpPr>
            <p:nvPr/>
          </p:nvSpPr>
          <p:spPr bwMode="auto">
            <a:xfrm>
              <a:off x="3052" y="3319"/>
              <a:ext cx="175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Σ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Υ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Σ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latin typeface="Times New Roman" pitchFamily="18" charset="0"/>
                </a:rPr>
                <a:t>K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40" name="Text Box 408"/>
            <p:cNvSpPr txBox="1">
              <a:spLocks noChangeArrowheads="1"/>
            </p:cNvSpPr>
            <p:nvPr/>
          </p:nvSpPr>
          <p:spPr bwMode="auto">
            <a:xfrm>
              <a:off x="922" y="2693"/>
              <a:ext cx="685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Ηλεκτρικά</a:t>
              </a:r>
              <a:r>
                <a:rPr lang="en-US" sz="1000" b="1">
                  <a:latin typeface="Times New Roman" pitchFamily="18" charset="0"/>
                </a:rPr>
                <a:t> 1 &amp; 2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41" name="Text Box 409"/>
            <p:cNvSpPr txBox="1">
              <a:spLocks noChangeArrowheads="1"/>
            </p:cNvSpPr>
            <p:nvPr/>
          </p:nvSpPr>
          <p:spPr bwMode="auto">
            <a:xfrm>
              <a:off x="377" y="2844"/>
              <a:ext cx="493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Συναρμογή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Πλευρικών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42" name="Text Box 410"/>
            <p:cNvSpPr txBox="1">
              <a:spLocks noChangeArrowheads="1"/>
            </p:cNvSpPr>
            <p:nvPr/>
          </p:nvSpPr>
          <p:spPr bwMode="auto">
            <a:xfrm>
              <a:off x="502" y="2530"/>
              <a:ext cx="41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Θάλαμος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43" name="Text Box 411"/>
            <p:cNvSpPr txBox="1">
              <a:spLocks noChangeArrowheads="1"/>
            </p:cNvSpPr>
            <p:nvPr/>
          </p:nvSpPr>
          <p:spPr bwMode="auto">
            <a:xfrm>
              <a:off x="623" y="2411"/>
              <a:ext cx="3367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 b="1">
                  <a:latin typeface="Times New Roman" pitchFamily="18" charset="0"/>
                </a:rPr>
                <a:t>Ιστός</a:t>
              </a:r>
              <a:r>
                <a:rPr lang="en-US" sz="1000" b="1">
                  <a:latin typeface="Times New Roman" pitchFamily="18" charset="0"/>
                </a:rPr>
                <a:t>    </a:t>
              </a:r>
              <a:r>
                <a:rPr lang="el-GR" sz="1000" b="1">
                  <a:latin typeface="Times New Roman" pitchFamily="18" charset="0"/>
                </a:rPr>
                <a:t>Υδραυλική</a:t>
              </a:r>
              <a:r>
                <a:rPr lang="en-US" sz="1000" b="1">
                  <a:latin typeface="Times New Roman" pitchFamily="18" charset="0"/>
                </a:rPr>
                <a:t> F.  </a:t>
              </a:r>
              <a:r>
                <a:rPr lang="el-GR" sz="1000" b="1">
                  <a:latin typeface="Times New Roman" pitchFamily="18" charset="0"/>
                </a:rPr>
                <a:t>Καθοδήγηση</a:t>
              </a:r>
              <a:r>
                <a:rPr lang="en-US" sz="1000" b="1">
                  <a:latin typeface="Times New Roman" pitchFamily="18" charset="0"/>
                </a:rPr>
                <a:t>       </a:t>
              </a:r>
              <a:r>
                <a:rPr lang="el-GR" sz="1000" b="1">
                  <a:latin typeface="Times New Roman" pitchFamily="18" charset="0"/>
                </a:rPr>
                <a:t>Συναρμογή</a:t>
              </a:r>
              <a:r>
                <a:rPr lang="en-US" sz="1000" b="1">
                  <a:latin typeface="Times New Roman" pitchFamily="18" charset="0"/>
                </a:rPr>
                <a:t> </a:t>
              </a:r>
              <a:r>
                <a:rPr lang="el-GR" sz="1000" b="1">
                  <a:latin typeface="Times New Roman" pitchFamily="18" charset="0"/>
                </a:rPr>
                <a:t>Μεταφορικών Μερών</a:t>
              </a:r>
              <a:r>
                <a:rPr lang="en-US" sz="1000" b="1">
                  <a:latin typeface="Times New Roman" pitchFamily="18" charset="0"/>
                </a:rPr>
                <a:t>        </a:t>
              </a:r>
              <a:r>
                <a:rPr lang="el-GR" sz="1000" b="1">
                  <a:latin typeface="Times New Roman" pitchFamily="18" charset="0"/>
                </a:rPr>
                <a:t>Τροχοί</a:t>
              </a:r>
              <a:r>
                <a:rPr lang="en-US" sz="1000" b="1">
                  <a:latin typeface="Times New Roman" pitchFamily="18" charset="0"/>
                </a:rPr>
                <a:t>     </a:t>
              </a:r>
              <a:r>
                <a:rPr lang="el-GR" sz="1000" b="1">
                  <a:latin typeface="Times New Roman" pitchFamily="18" charset="0"/>
                </a:rPr>
                <a:t>Πλαίσια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44" name="Text Box 412"/>
            <p:cNvSpPr txBox="1">
              <a:spLocks noChangeArrowheads="1"/>
            </p:cNvSpPr>
            <p:nvPr/>
          </p:nvSpPr>
          <p:spPr bwMode="auto">
            <a:xfrm>
              <a:off x="3417" y="1709"/>
              <a:ext cx="175" cy="8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Λ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latin typeface="Times New Roman" pitchFamily="18" charset="0"/>
                </a:rPr>
                <a:t>A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Ι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Σ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n-US" sz="1000" b="1">
                  <a:latin typeface="Times New Roman" pitchFamily="18" charset="0"/>
                </a:rPr>
                <a:t>I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Α</a:t>
              </a:r>
              <a:endParaRPr lang="en-US" sz="1200" b="1">
                <a:latin typeface="Times New Roman" pitchFamily="18" charset="0"/>
              </a:endParaRPr>
            </a:p>
          </p:txBody>
        </p:sp>
        <p:grpSp>
          <p:nvGrpSpPr>
            <p:cNvPr id="1631645" name="Group 413"/>
            <p:cNvGrpSpPr>
              <a:grpSpLocks noChangeAspect="1"/>
            </p:cNvGrpSpPr>
            <p:nvPr/>
          </p:nvGrpSpPr>
          <p:grpSpPr bwMode="auto">
            <a:xfrm rot="-21600000" flipH="1" flipV="1">
              <a:off x="1326" y="516"/>
              <a:ext cx="78" cy="50"/>
              <a:chOff x="1679" y="2358"/>
              <a:chExt cx="145" cy="92"/>
            </a:xfrm>
          </p:grpSpPr>
          <p:sp>
            <p:nvSpPr>
              <p:cNvPr id="1631646" name="Rectangle 414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47" name="Line 415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48" name="Line 416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649" name="Rectangle 417"/>
            <p:cNvSpPr>
              <a:spLocks noChangeArrowheads="1"/>
            </p:cNvSpPr>
            <p:nvPr/>
          </p:nvSpPr>
          <p:spPr bwMode="auto">
            <a:xfrm rot="-21600000" flipH="1" flipV="1">
              <a:off x="1452" y="46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50" name="Rectangle 418"/>
            <p:cNvSpPr>
              <a:spLocks noChangeArrowheads="1"/>
            </p:cNvSpPr>
            <p:nvPr/>
          </p:nvSpPr>
          <p:spPr bwMode="auto">
            <a:xfrm rot="-27000000" flipH="1" flipV="1">
              <a:off x="1992" y="478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51" name="Rectangle 419"/>
            <p:cNvSpPr>
              <a:spLocks noChangeArrowheads="1"/>
            </p:cNvSpPr>
            <p:nvPr/>
          </p:nvSpPr>
          <p:spPr bwMode="auto">
            <a:xfrm rot="-27000000" flipH="1" flipV="1">
              <a:off x="1992" y="562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652" name="Group 420"/>
            <p:cNvGrpSpPr>
              <a:grpSpLocks noChangeAspect="1"/>
            </p:cNvGrpSpPr>
            <p:nvPr/>
          </p:nvGrpSpPr>
          <p:grpSpPr bwMode="auto">
            <a:xfrm rot="-27000000" flipH="1" flipV="1">
              <a:off x="1881" y="517"/>
              <a:ext cx="69" cy="44"/>
              <a:chOff x="1679" y="2358"/>
              <a:chExt cx="145" cy="92"/>
            </a:xfrm>
          </p:grpSpPr>
          <p:sp>
            <p:nvSpPr>
              <p:cNvPr id="1631653" name="Rectangle 42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54" name="Line 42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55" name="Line 42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656" name="Rectangle 424"/>
            <p:cNvSpPr>
              <a:spLocks noChangeArrowheads="1"/>
            </p:cNvSpPr>
            <p:nvPr/>
          </p:nvSpPr>
          <p:spPr bwMode="auto">
            <a:xfrm rot="-27000000" flipH="1" flipV="1">
              <a:off x="1732" y="426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57" name="Rectangle 425"/>
            <p:cNvSpPr>
              <a:spLocks noChangeArrowheads="1"/>
            </p:cNvSpPr>
            <p:nvPr/>
          </p:nvSpPr>
          <p:spPr bwMode="auto">
            <a:xfrm rot="-27000000" flipH="1" flipV="1">
              <a:off x="1732" y="546"/>
              <a:ext cx="47" cy="11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658" name="Group 426"/>
            <p:cNvGrpSpPr>
              <a:grpSpLocks noChangeAspect="1"/>
            </p:cNvGrpSpPr>
            <p:nvPr/>
          </p:nvGrpSpPr>
          <p:grpSpPr bwMode="auto">
            <a:xfrm rot="-27000000" flipH="1" flipV="1">
              <a:off x="1563" y="583"/>
              <a:ext cx="69" cy="44"/>
              <a:chOff x="1679" y="2358"/>
              <a:chExt cx="145" cy="92"/>
            </a:xfrm>
          </p:grpSpPr>
          <p:sp>
            <p:nvSpPr>
              <p:cNvPr id="1631659" name="Rectangle 42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60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61" name="Line 42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662" name="Group 430"/>
            <p:cNvGrpSpPr>
              <a:grpSpLocks noChangeAspect="1"/>
            </p:cNvGrpSpPr>
            <p:nvPr/>
          </p:nvGrpSpPr>
          <p:grpSpPr bwMode="auto">
            <a:xfrm rot="-27000000" flipH="1" flipV="1">
              <a:off x="1563" y="469"/>
              <a:ext cx="69" cy="44"/>
              <a:chOff x="1679" y="2358"/>
              <a:chExt cx="145" cy="92"/>
            </a:xfrm>
          </p:grpSpPr>
          <p:sp>
            <p:nvSpPr>
              <p:cNvPr id="1631663" name="Rectangle 43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64" name="Line 43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65" name="Line 43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666" name="Rectangle 434"/>
            <p:cNvSpPr>
              <a:spLocks noChangeArrowheads="1"/>
            </p:cNvSpPr>
            <p:nvPr/>
          </p:nvSpPr>
          <p:spPr bwMode="auto">
            <a:xfrm rot="-21600000" flipH="1" flipV="1">
              <a:off x="1452" y="58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67" name="Rectangle 435"/>
            <p:cNvSpPr>
              <a:spLocks noChangeArrowheads="1"/>
            </p:cNvSpPr>
            <p:nvPr/>
          </p:nvSpPr>
          <p:spPr bwMode="auto">
            <a:xfrm rot="-21600000" flipH="1" flipV="1">
              <a:off x="1224" y="46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68" name="Rectangle 436"/>
            <p:cNvSpPr>
              <a:spLocks noChangeArrowheads="1"/>
            </p:cNvSpPr>
            <p:nvPr/>
          </p:nvSpPr>
          <p:spPr bwMode="auto">
            <a:xfrm rot="-21600000" flipH="1" flipV="1">
              <a:off x="1224" y="580"/>
              <a:ext cx="71" cy="4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669" name="Group 437"/>
            <p:cNvGrpSpPr>
              <a:grpSpLocks noChangeAspect="1"/>
            </p:cNvGrpSpPr>
            <p:nvPr/>
          </p:nvGrpSpPr>
          <p:grpSpPr bwMode="auto">
            <a:xfrm rot="-32400000" flipH="1" flipV="1">
              <a:off x="1841" y="207"/>
              <a:ext cx="125" cy="80"/>
              <a:chOff x="1679" y="2358"/>
              <a:chExt cx="145" cy="92"/>
            </a:xfrm>
          </p:grpSpPr>
          <p:sp>
            <p:nvSpPr>
              <p:cNvPr id="1631670" name="Rectangle 438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71" name="Line 439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72" name="Line 440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673" name="Group 441"/>
            <p:cNvGrpSpPr>
              <a:grpSpLocks noChangeAspect="1"/>
            </p:cNvGrpSpPr>
            <p:nvPr/>
          </p:nvGrpSpPr>
          <p:grpSpPr bwMode="auto">
            <a:xfrm rot="-27000000" flipH="1" flipV="1">
              <a:off x="1881" y="433"/>
              <a:ext cx="69" cy="44"/>
              <a:chOff x="1679" y="2358"/>
              <a:chExt cx="145" cy="92"/>
            </a:xfrm>
          </p:grpSpPr>
          <p:sp>
            <p:nvSpPr>
              <p:cNvPr id="1631674" name="Rectangle 442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75" name="Line 443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76" name="Line 444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677" name="Rectangle 445"/>
            <p:cNvSpPr>
              <a:spLocks noChangeArrowheads="1"/>
            </p:cNvSpPr>
            <p:nvPr/>
          </p:nvSpPr>
          <p:spPr bwMode="auto">
            <a:xfrm rot="-33761279" flipH="1" flipV="1">
              <a:off x="2106" y="1442"/>
              <a:ext cx="125" cy="1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678" name="Group 446"/>
            <p:cNvGrpSpPr>
              <a:grpSpLocks noChangeAspect="1"/>
            </p:cNvGrpSpPr>
            <p:nvPr/>
          </p:nvGrpSpPr>
          <p:grpSpPr bwMode="auto">
            <a:xfrm rot="-27000000" flipH="1" flipV="1">
              <a:off x="1977" y="1399"/>
              <a:ext cx="69" cy="44"/>
              <a:chOff x="1679" y="2358"/>
              <a:chExt cx="145" cy="92"/>
            </a:xfrm>
          </p:grpSpPr>
          <p:sp>
            <p:nvSpPr>
              <p:cNvPr id="1631679" name="Rectangle 447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80" name="Line 448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81" name="Line 449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1631682" name="Group 450"/>
            <p:cNvGrpSpPr>
              <a:grpSpLocks noChangeAspect="1"/>
            </p:cNvGrpSpPr>
            <p:nvPr/>
          </p:nvGrpSpPr>
          <p:grpSpPr bwMode="auto">
            <a:xfrm rot="-28298800" flipH="1" flipV="1">
              <a:off x="1995" y="1501"/>
              <a:ext cx="69" cy="44"/>
              <a:chOff x="1679" y="2358"/>
              <a:chExt cx="145" cy="92"/>
            </a:xfrm>
          </p:grpSpPr>
          <p:sp>
            <p:nvSpPr>
              <p:cNvPr id="1631683" name="Rectangle 451"/>
              <p:cNvSpPr>
                <a:spLocks noChangeAspect="1" noChangeArrowheads="1"/>
              </p:cNvSpPr>
              <p:nvPr/>
            </p:nvSpPr>
            <p:spPr bwMode="auto">
              <a:xfrm>
                <a:off x="1680" y="2360"/>
                <a:ext cx="144" cy="8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84" name="Line 452"/>
              <p:cNvSpPr>
                <a:spLocks noChangeAspect="1" noChangeShapeType="1"/>
              </p:cNvSpPr>
              <p:nvPr/>
            </p:nvSpPr>
            <p:spPr bwMode="auto">
              <a:xfrm flipH="1">
                <a:off x="1680" y="2360"/>
                <a:ext cx="144" cy="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685" name="Line 453"/>
              <p:cNvSpPr>
                <a:spLocks noChangeAspect="1" noChangeShapeType="1"/>
              </p:cNvSpPr>
              <p:nvPr/>
            </p:nvSpPr>
            <p:spPr bwMode="auto">
              <a:xfrm>
                <a:off x="1679" y="2358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631686" name="Rectangle 454"/>
            <p:cNvSpPr>
              <a:spLocks noChangeArrowheads="1"/>
            </p:cNvSpPr>
            <p:nvPr/>
          </p:nvSpPr>
          <p:spPr bwMode="auto">
            <a:xfrm>
              <a:off x="1578" y="2922"/>
              <a:ext cx="408" cy="366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687" name="Text Box 455"/>
            <p:cNvSpPr txBox="1">
              <a:spLocks noChangeArrowheads="1"/>
            </p:cNvSpPr>
            <p:nvPr/>
          </p:nvSpPr>
          <p:spPr bwMode="auto">
            <a:xfrm>
              <a:off x="1450" y="3055"/>
              <a:ext cx="59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Προετοιμασία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Πρόσβασης</a:t>
              </a:r>
              <a:r>
                <a:rPr lang="en-US" sz="1000" b="1">
                  <a:latin typeface="Times New Roman" pitchFamily="18" charset="0"/>
                </a:rPr>
                <a:t>.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88" name="Rectangle 456"/>
            <p:cNvSpPr>
              <a:spLocks noChangeArrowheads="1"/>
            </p:cNvSpPr>
            <p:nvPr/>
          </p:nvSpPr>
          <p:spPr bwMode="auto">
            <a:xfrm>
              <a:off x="810" y="2934"/>
              <a:ext cx="678" cy="408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689" name="Text Box 457"/>
            <p:cNvSpPr txBox="1">
              <a:spLocks noChangeArrowheads="1"/>
            </p:cNvSpPr>
            <p:nvPr/>
          </p:nvSpPr>
          <p:spPr bwMode="auto">
            <a:xfrm>
              <a:off x="695" y="3103"/>
              <a:ext cx="59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Ηλεκτρική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Προετοιμασία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90" name="Rectangle 458"/>
            <p:cNvSpPr>
              <a:spLocks noChangeArrowheads="1"/>
            </p:cNvSpPr>
            <p:nvPr/>
          </p:nvSpPr>
          <p:spPr bwMode="auto">
            <a:xfrm>
              <a:off x="744" y="2082"/>
              <a:ext cx="330" cy="210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91" name="Text Box 459"/>
            <p:cNvSpPr txBox="1">
              <a:spLocks noChangeArrowheads="1"/>
            </p:cNvSpPr>
            <p:nvPr/>
          </p:nvSpPr>
          <p:spPr bwMode="auto">
            <a:xfrm>
              <a:off x="722" y="2042"/>
              <a:ext cx="437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Προετ.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Αλυσίδας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92" name="Rectangle 460"/>
            <p:cNvSpPr>
              <a:spLocks noChangeArrowheads="1"/>
            </p:cNvSpPr>
            <p:nvPr/>
          </p:nvSpPr>
          <p:spPr bwMode="auto">
            <a:xfrm>
              <a:off x="1242" y="1752"/>
              <a:ext cx="348" cy="546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93" name="Text Box 461"/>
            <p:cNvSpPr txBox="1">
              <a:spLocks noChangeArrowheads="1"/>
            </p:cNvSpPr>
            <p:nvPr/>
          </p:nvSpPr>
          <p:spPr bwMode="auto">
            <a:xfrm>
              <a:off x="1140" y="1717"/>
              <a:ext cx="587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Προετ.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Καθοδήγησης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94" name="Rectangle 462"/>
            <p:cNvSpPr>
              <a:spLocks noChangeArrowheads="1"/>
            </p:cNvSpPr>
            <p:nvPr/>
          </p:nvSpPr>
          <p:spPr bwMode="auto">
            <a:xfrm>
              <a:off x="1782" y="2088"/>
              <a:ext cx="96" cy="222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695" name="Rectangle 463"/>
            <p:cNvSpPr>
              <a:spLocks noChangeArrowheads="1"/>
            </p:cNvSpPr>
            <p:nvPr/>
          </p:nvSpPr>
          <p:spPr bwMode="auto">
            <a:xfrm>
              <a:off x="2034" y="1836"/>
              <a:ext cx="606" cy="462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96" name="Text Box 464"/>
            <p:cNvSpPr txBox="1">
              <a:spLocks noChangeArrowheads="1"/>
            </p:cNvSpPr>
            <p:nvPr/>
          </p:nvSpPr>
          <p:spPr bwMode="auto">
            <a:xfrm>
              <a:off x="2081" y="1800"/>
              <a:ext cx="603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Προετ. Μεταφ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Μερών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97" name="Rectangle 465"/>
            <p:cNvSpPr>
              <a:spLocks noChangeArrowheads="1"/>
            </p:cNvSpPr>
            <p:nvPr/>
          </p:nvSpPr>
          <p:spPr bwMode="auto">
            <a:xfrm>
              <a:off x="2808" y="2076"/>
              <a:ext cx="378" cy="222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698" name="Text Box 466"/>
            <p:cNvSpPr txBox="1">
              <a:spLocks noChangeArrowheads="1"/>
            </p:cNvSpPr>
            <p:nvPr/>
          </p:nvSpPr>
          <p:spPr bwMode="auto">
            <a:xfrm>
              <a:off x="2853" y="2042"/>
              <a:ext cx="377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Προετ.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Τροχών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699" name="Rectangle 467"/>
            <p:cNvSpPr>
              <a:spLocks noChangeArrowheads="1"/>
            </p:cNvSpPr>
            <p:nvPr/>
          </p:nvSpPr>
          <p:spPr bwMode="auto">
            <a:xfrm>
              <a:off x="1452" y="948"/>
              <a:ext cx="1338" cy="648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700" name="Text Box 468"/>
            <p:cNvSpPr txBox="1">
              <a:spLocks noChangeArrowheads="1"/>
            </p:cNvSpPr>
            <p:nvPr/>
          </p:nvSpPr>
          <p:spPr bwMode="auto">
            <a:xfrm>
              <a:off x="2218" y="1350"/>
              <a:ext cx="591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Προετοιμασία</a:t>
              </a: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Πλευρικών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701" name="Rectangle 469"/>
            <p:cNvSpPr>
              <a:spLocks noChangeArrowheads="1"/>
            </p:cNvSpPr>
            <p:nvPr/>
          </p:nvSpPr>
          <p:spPr bwMode="auto">
            <a:xfrm>
              <a:off x="1074" y="102"/>
              <a:ext cx="1026" cy="558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702" name="Text Box 470"/>
            <p:cNvSpPr txBox="1">
              <a:spLocks noChangeArrowheads="1"/>
            </p:cNvSpPr>
            <p:nvPr/>
          </p:nvSpPr>
          <p:spPr bwMode="auto">
            <a:xfrm>
              <a:off x="976" y="222"/>
              <a:ext cx="760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l-GR" sz="1000" b="1">
                  <a:latin typeface="Times New Roman" pitchFamily="18" charset="0"/>
                </a:rPr>
                <a:t>Πλαίσια</a:t>
              </a:r>
              <a:r>
                <a:rPr lang="en-US" sz="1000" b="1">
                  <a:latin typeface="Times New Roman" pitchFamily="18" charset="0"/>
                </a:rPr>
                <a:t> / </a:t>
              </a:r>
              <a:r>
                <a:rPr lang="el-GR" sz="1000" b="1">
                  <a:latin typeface="Times New Roman" pitchFamily="18" charset="0"/>
                </a:rPr>
                <a:t>Θάλαμος</a:t>
              </a:r>
              <a:endParaRPr lang="en-US" sz="1000" b="1">
                <a:latin typeface="Times New Roman" pitchFamily="18" charset="0"/>
              </a:endParaRPr>
            </a:p>
            <a:p>
              <a:pPr algn="ctr"/>
              <a:r>
                <a:rPr lang="el-GR" sz="1000" b="1">
                  <a:latin typeface="Times New Roman" pitchFamily="18" charset="0"/>
                </a:rPr>
                <a:t>Προετοιμασία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631703" name="Rectangle 471"/>
            <p:cNvSpPr>
              <a:spLocks noChangeArrowheads="1"/>
            </p:cNvSpPr>
            <p:nvPr/>
          </p:nvSpPr>
          <p:spPr bwMode="auto">
            <a:xfrm>
              <a:off x="438" y="1644"/>
              <a:ext cx="684" cy="246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704" name="Text Box 472"/>
            <p:cNvSpPr txBox="1">
              <a:spLocks noChangeArrowheads="1"/>
            </p:cNvSpPr>
            <p:nvPr/>
          </p:nvSpPr>
          <p:spPr bwMode="auto">
            <a:xfrm>
              <a:off x="669" y="1673"/>
              <a:ext cx="250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RIP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631705" name="Arc 473"/>
          <p:cNvSpPr>
            <a:spLocks/>
          </p:cNvSpPr>
          <p:nvPr/>
        </p:nvSpPr>
        <p:spPr bwMode="auto">
          <a:xfrm rot="10660407" flipH="1">
            <a:off x="1385888" y="5538788"/>
            <a:ext cx="536575" cy="357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sm" len="sm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1631706" name="Group 474"/>
          <p:cNvGrpSpPr>
            <a:grpSpLocks/>
          </p:cNvGrpSpPr>
          <p:nvPr/>
        </p:nvGrpSpPr>
        <p:grpSpPr bwMode="auto">
          <a:xfrm>
            <a:off x="1277938" y="5368925"/>
            <a:ext cx="538162" cy="511175"/>
            <a:chOff x="840" y="3164"/>
            <a:chExt cx="333" cy="355"/>
          </a:xfrm>
        </p:grpSpPr>
        <p:sp>
          <p:nvSpPr>
            <p:cNvPr id="1631707" name="Arc 475"/>
            <p:cNvSpPr>
              <a:spLocks/>
            </p:cNvSpPr>
            <p:nvPr/>
          </p:nvSpPr>
          <p:spPr bwMode="auto">
            <a:xfrm flipH="1">
              <a:off x="840" y="3222"/>
              <a:ext cx="333" cy="2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708" name="Text Box 476"/>
            <p:cNvSpPr txBox="1">
              <a:spLocks noChangeArrowheads="1"/>
            </p:cNvSpPr>
            <p:nvPr/>
          </p:nvSpPr>
          <p:spPr bwMode="auto">
            <a:xfrm>
              <a:off x="891" y="3164"/>
              <a:ext cx="195" cy="2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631709" name="Group 477"/>
          <p:cNvGrpSpPr>
            <a:grpSpLocks/>
          </p:cNvGrpSpPr>
          <p:nvPr/>
        </p:nvGrpSpPr>
        <p:grpSpPr bwMode="auto">
          <a:xfrm>
            <a:off x="3343275" y="3148013"/>
            <a:ext cx="609600" cy="558800"/>
            <a:chOff x="2218" y="1999"/>
            <a:chExt cx="384" cy="352"/>
          </a:xfrm>
        </p:grpSpPr>
        <p:sp>
          <p:nvSpPr>
            <p:cNvPr id="1631710" name="Arc 478"/>
            <p:cNvSpPr>
              <a:spLocks/>
            </p:cNvSpPr>
            <p:nvPr/>
          </p:nvSpPr>
          <p:spPr bwMode="auto">
            <a:xfrm rot="5880860">
              <a:off x="2300" y="2045"/>
              <a:ext cx="301" cy="3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grpSp>
          <p:nvGrpSpPr>
            <p:cNvPr id="1631711" name="Group 479"/>
            <p:cNvGrpSpPr>
              <a:grpSpLocks/>
            </p:cNvGrpSpPr>
            <p:nvPr/>
          </p:nvGrpSpPr>
          <p:grpSpPr bwMode="auto">
            <a:xfrm>
              <a:off x="2218" y="1999"/>
              <a:ext cx="304" cy="352"/>
              <a:chOff x="2229" y="1636"/>
              <a:chExt cx="299" cy="389"/>
            </a:xfrm>
          </p:grpSpPr>
          <p:sp>
            <p:nvSpPr>
              <p:cNvPr id="1631712" name="Arc 480"/>
              <p:cNvSpPr>
                <a:spLocks/>
              </p:cNvSpPr>
              <p:nvPr/>
            </p:nvSpPr>
            <p:spPr bwMode="auto">
              <a:xfrm rot="17343528">
                <a:off x="2209" y="1706"/>
                <a:ext cx="389" cy="2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sm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31713" name="Text Box 481"/>
              <p:cNvSpPr txBox="1">
                <a:spLocks noChangeArrowheads="1"/>
              </p:cNvSpPr>
              <p:nvPr/>
            </p:nvSpPr>
            <p:spPr bwMode="auto">
              <a:xfrm>
                <a:off x="2229" y="1672"/>
                <a:ext cx="192" cy="23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K</a:t>
                </a:r>
                <a:endPara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1631714" name="Arc 482"/>
          <p:cNvSpPr>
            <a:spLocks/>
          </p:cNvSpPr>
          <p:nvPr/>
        </p:nvSpPr>
        <p:spPr bwMode="auto">
          <a:xfrm rot="10660407" flipH="1">
            <a:off x="4078288" y="2314575"/>
            <a:ext cx="536575" cy="3571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sm" len="sm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1631715" name="Group 483"/>
          <p:cNvGrpSpPr>
            <a:grpSpLocks/>
          </p:cNvGrpSpPr>
          <p:nvPr/>
        </p:nvGrpSpPr>
        <p:grpSpPr bwMode="auto">
          <a:xfrm>
            <a:off x="3971925" y="2143125"/>
            <a:ext cx="536575" cy="511175"/>
            <a:chOff x="840" y="3163"/>
            <a:chExt cx="333" cy="356"/>
          </a:xfrm>
        </p:grpSpPr>
        <p:sp>
          <p:nvSpPr>
            <p:cNvPr id="1631716" name="Arc 484"/>
            <p:cNvSpPr>
              <a:spLocks/>
            </p:cNvSpPr>
            <p:nvPr/>
          </p:nvSpPr>
          <p:spPr bwMode="auto">
            <a:xfrm flipH="1">
              <a:off x="840" y="3222"/>
              <a:ext cx="333" cy="2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717" name="Text Box 485"/>
            <p:cNvSpPr txBox="1">
              <a:spLocks noChangeArrowheads="1"/>
            </p:cNvSpPr>
            <p:nvPr/>
          </p:nvSpPr>
          <p:spPr bwMode="auto">
            <a:xfrm>
              <a:off x="891" y="3163"/>
              <a:ext cx="195" cy="2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631718" name="Arc 486"/>
          <p:cNvSpPr>
            <a:spLocks/>
          </p:cNvSpPr>
          <p:nvPr/>
        </p:nvSpPr>
        <p:spPr bwMode="auto">
          <a:xfrm rot="10660407" flipH="1">
            <a:off x="3206750" y="1236663"/>
            <a:ext cx="536575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sm" len="sm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1631719" name="Group 487"/>
          <p:cNvGrpSpPr>
            <a:grpSpLocks/>
          </p:cNvGrpSpPr>
          <p:nvPr/>
        </p:nvGrpSpPr>
        <p:grpSpPr bwMode="auto">
          <a:xfrm>
            <a:off x="3100388" y="1065213"/>
            <a:ext cx="536575" cy="512762"/>
            <a:chOff x="840" y="3162"/>
            <a:chExt cx="333" cy="357"/>
          </a:xfrm>
        </p:grpSpPr>
        <p:sp>
          <p:nvSpPr>
            <p:cNvPr id="1631720" name="Arc 488"/>
            <p:cNvSpPr>
              <a:spLocks/>
            </p:cNvSpPr>
            <p:nvPr/>
          </p:nvSpPr>
          <p:spPr bwMode="auto">
            <a:xfrm flipH="1">
              <a:off x="840" y="3222"/>
              <a:ext cx="333" cy="2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721" name="Text Box 489"/>
            <p:cNvSpPr txBox="1">
              <a:spLocks noChangeArrowheads="1"/>
            </p:cNvSpPr>
            <p:nvPr/>
          </p:nvSpPr>
          <p:spPr bwMode="auto">
            <a:xfrm>
              <a:off x="891" y="3162"/>
              <a:ext cx="195" cy="2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631722" name="Arc 490"/>
          <p:cNvSpPr>
            <a:spLocks/>
          </p:cNvSpPr>
          <p:nvPr/>
        </p:nvSpPr>
        <p:spPr bwMode="auto">
          <a:xfrm rot="1710060">
            <a:off x="1008063" y="3375025"/>
            <a:ext cx="536575" cy="4270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sm" len="sm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grpSp>
        <p:nvGrpSpPr>
          <p:cNvPr id="1631723" name="Group 491"/>
          <p:cNvGrpSpPr>
            <a:grpSpLocks/>
          </p:cNvGrpSpPr>
          <p:nvPr/>
        </p:nvGrpSpPr>
        <p:grpSpPr bwMode="auto">
          <a:xfrm>
            <a:off x="873125" y="3378200"/>
            <a:ext cx="628650" cy="403225"/>
            <a:chOff x="589" y="1778"/>
            <a:chExt cx="389" cy="281"/>
          </a:xfrm>
        </p:grpSpPr>
        <p:sp>
          <p:nvSpPr>
            <p:cNvPr id="1631724" name="Arc 492"/>
            <p:cNvSpPr>
              <a:spLocks/>
            </p:cNvSpPr>
            <p:nvPr/>
          </p:nvSpPr>
          <p:spPr bwMode="auto">
            <a:xfrm rot="13184548">
              <a:off x="589" y="1778"/>
              <a:ext cx="389" cy="2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725" name="Text Box 493"/>
            <p:cNvSpPr txBox="1">
              <a:spLocks noChangeArrowheads="1"/>
            </p:cNvSpPr>
            <p:nvPr/>
          </p:nvSpPr>
          <p:spPr bwMode="auto">
            <a:xfrm>
              <a:off x="635" y="1820"/>
              <a:ext cx="195" cy="2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631726" name="Group 494"/>
          <p:cNvGrpSpPr>
            <a:grpSpLocks/>
          </p:cNvGrpSpPr>
          <p:nvPr/>
        </p:nvGrpSpPr>
        <p:grpSpPr bwMode="auto">
          <a:xfrm>
            <a:off x="4591050" y="2195513"/>
            <a:ext cx="2673350" cy="385762"/>
            <a:chOff x="2892" y="955"/>
            <a:chExt cx="1656" cy="269"/>
          </a:xfrm>
        </p:grpSpPr>
        <p:sp>
          <p:nvSpPr>
            <p:cNvPr id="1631727" name="Arc 495"/>
            <p:cNvSpPr>
              <a:spLocks/>
            </p:cNvSpPr>
            <p:nvPr/>
          </p:nvSpPr>
          <p:spPr bwMode="auto">
            <a:xfrm rot="20078851">
              <a:off x="2892" y="1032"/>
              <a:ext cx="1656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631728" name="Text Box 496"/>
            <p:cNvSpPr txBox="1">
              <a:spLocks noChangeArrowheads="1"/>
            </p:cNvSpPr>
            <p:nvPr/>
          </p:nvSpPr>
          <p:spPr bwMode="auto">
            <a:xfrm>
              <a:off x="3557" y="955"/>
              <a:ext cx="195" cy="2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631729" name="Arc 497"/>
          <p:cNvSpPr>
            <a:spLocks/>
          </p:cNvSpPr>
          <p:nvPr/>
        </p:nvSpPr>
        <p:spPr bwMode="auto">
          <a:xfrm rot="-2208385" flipH="1" flipV="1">
            <a:off x="4687888" y="2254250"/>
            <a:ext cx="2422525" cy="827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1631730" name="Group 498"/>
          <p:cNvGrpSpPr>
            <a:grpSpLocks/>
          </p:cNvGrpSpPr>
          <p:nvPr/>
        </p:nvGrpSpPr>
        <p:grpSpPr bwMode="auto">
          <a:xfrm>
            <a:off x="3951288" y="1057275"/>
            <a:ext cx="3563937" cy="438150"/>
            <a:chOff x="2496" y="163"/>
            <a:chExt cx="2207" cy="305"/>
          </a:xfrm>
        </p:grpSpPr>
        <p:sp>
          <p:nvSpPr>
            <p:cNvPr id="1631731" name="Arc 499"/>
            <p:cNvSpPr>
              <a:spLocks/>
            </p:cNvSpPr>
            <p:nvPr/>
          </p:nvSpPr>
          <p:spPr bwMode="auto">
            <a:xfrm rot="21593624">
              <a:off x="2496" y="239"/>
              <a:ext cx="2207" cy="22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31732" name="Text Box 500"/>
            <p:cNvSpPr txBox="1">
              <a:spLocks noChangeArrowheads="1"/>
            </p:cNvSpPr>
            <p:nvPr/>
          </p:nvSpPr>
          <p:spPr bwMode="auto">
            <a:xfrm>
              <a:off x="3603" y="163"/>
              <a:ext cx="195" cy="2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</a:t>
              </a: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631733" name="Arc 501"/>
          <p:cNvSpPr>
            <a:spLocks/>
          </p:cNvSpPr>
          <p:nvPr/>
        </p:nvSpPr>
        <p:spPr bwMode="auto">
          <a:xfrm rot="-693216" flipH="1" flipV="1">
            <a:off x="4073525" y="1046163"/>
            <a:ext cx="3176588" cy="1122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3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3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3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3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3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705" grpId="0" animBg="1"/>
      <p:bldP spid="1631714" grpId="0" animBg="1"/>
      <p:bldP spid="1631718" grpId="0" animBg="1"/>
      <p:bldP spid="1631722" grpId="0" animBg="1"/>
      <p:bldP spid="1631729" grpId="0" animBg="1"/>
      <p:bldP spid="1631733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8646</TotalTime>
  <Words>4283</Words>
  <Application>Microsoft Macintosh PowerPoint</Application>
  <PresentationFormat>On-screen Show (4:3)</PresentationFormat>
  <Paragraphs>2102</Paragraphs>
  <Slides>99</Slides>
  <Notes>98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99</vt:i4>
      </vt:variant>
    </vt:vector>
  </HeadingPairs>
  <TitlesOfParts>
    <vt:vector size="107" baseType="lpstr">
      <vt:lpstr>Standarddesign</vt:lpstr>
      <vt:lpstr>Bild</vt:lpstr>
      <vt:lpstr>Clip</vt:lpstr>
      <vt:lpstr>Bitmap</vt:lpstr>
      <vt:lpstr>Visio</vt:lpstr>
      <vt:lpstr>Dokument</vt:lpstr>
      <vt:lpstr>Photo Editor Photo</vt:lpstr>
      <vt:lpstr>Folie</vt:lpstr>
      <vt:lpstr>PowerPoint Presentation</vt:lpstr>
      <vt:lpstr>Τι κοινό έχουν μια πιτσαρία, μια κυκλική κίνηση και το Παρισινό μετρό;</vt:lpstr>
      <vt:lpstr>PowerPoint Presentation</vt:lpstr>
      <vt:lpstr>PowerPoint Presentation</vt:lpstr>
      <vt:lpstr>Αλλαγές δομών στην Παραγωγή….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Στόχοι της Leonardo Group</vt:lpstr>
      <vt:lpstr>Αρμόδιοι είναι:   Η Διεύθυνση και οι στρατηγικές τους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Αναμονή, αναμονή, αναμονή...</vt:lpstr>
      <vt:lpstr>PowerPoint Presentation</vt:lpstr>
      <vt:lpstr>PowerPoint Presentation</vt:lpstr>
      <vt:lpstr>PowerPoint Presentation</vt:lpstr>
      <vt:lpstr>PowerPoint Presentation</vt:lpstr>
      <vt:lpstr> Διασταυρούμενη κίνηση ή;</vt:lpstr>
      <vt:lpstr>Κυκλική κίνηση;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Συγχρονισμός προϊόντος λαμπτήρων γραφείου</vt:lpstr>
      <vt:lpstr>Συγχρονισμός προϊόντος εσωτερικών ξύλινων επενδύσεων</vt:lpstr>
      <vt:lpstr>Συγχρονισμός προϊόντος επίπλων και κουζίνας - NEOSET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Πόσες Θέσεις Εργασίας απαιτούνται;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Συγχρονισμός προϊόντος:</vt:lpstr>
      <vt:lpstr>PowerPoint Presentation</vt:lpstr>
      <vt:lpstr>Συμπιεστής B.V.</vt:lpstr>
      <vt:lpstr>PowerPoint Presentation</vt:lpstr>
      <vt:lpstr>Παραγωγή ικανοποίησης της ημερήσιας ζήτησης  </vt:lpstr>
      <vt:lpstr>PowerPoint Presentation</vt:lpstr>
      <vt:lpstr>PowerPoint Presentation</vt:lpstr>
      <vt:lpstr>PowerPoint Presentation</vt:lpstr>
      <vt:lpstr>Παραγωγή σε Ροή  ως τώρα:</vt:lpstr>
      <vt:lpstr>Σχεδιασμός Γραμμής (πριν)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Version für Inficon Balzers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Präsentation</dc:title>
  <dc:creator>Fred Wilbert</dc:creator>
  <cp:lastModifiedBy>alexander tsigkas</cp:lastModifiedBy>
  <cp:revision>587</cp:revision>
  <cp:lastPrinted>2002-01-26T21:36:28Z</cp:lastPrinted>
  <dcterms:created xsi:type="dcterms:W3CDTF">1999-03-04T13:00:44Z</dcterms:created>
  <dcterms:modified xsi:type="dcterms:W3CDTF">2015-03-16T09:37:44Z</dcterms:modified>
</cp:coreProperties>
</file>