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0" r:id="rId2"/>
  </p:sldMasterIdLst>
  <p:notesMasterIdLst>
    <p:notesMasterId r:id="rId30"/>
  </p:notesMasterIdLst>
  <p:sldIdLst>
    <p:sldId id="256" r:id="rId3"/>
    <p:sldId id="259" r:id="rId4"/>
    <p:sldId id="260" r:id="rId5"/>
    <p:sldId id="275" r:id="rId6"/>
    <p:sldId id="276" r:id="rId7"/>
    <p:sldId id="277" r:id="rId8"/>
    <p:sldId id="278" r:id="rId9"/>
    <p:sldId id="279" r:id="rId10"/>
    <p:sldId id="292" r:id="rId11"/>
    <p:sldId id="293" r:id="rId12"/>
    <p:sldId id="295" r:id="rId13"/>
    <p:sldId id="280" r:id="rId14"/>
    <p:sldId id="281" r:id="rId15"/>
    <p:sldId id="282" r:id="rId16"/>
    <p:sldId id="287" r:id="rId17"/>
    <p:sldId id="288" r:id="rId18"/>
    <p:sldId id="283" r:id="rId19"/>
    <p:sldId id="289" r:id="rId20"/>
    <p:sldId id="284" r:id="rId21"/>
    <p:sldId id="290" r:id="rId22"/>
    <p:sldId id="291" r:id="rId23"/>
    <p:sldId id="285" r:id="rId24"/>
    <p:sldId id="286" r:id="rId25"/>
    <p:sldId id="296" r:id="rId26"/>
    <p:sldId id="299" r:id="rId27"/>
    <p:sldId id="297" r:id="rId28"/>
    <p:sldId id="298" r:id="rId2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69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263" autoAdjust="0"/>
    <p:restoredTop sz="86441" autoAdjust="0"/>
  </p:normalViewPr>
  <p:slideViewPr>
    <p:cSldViewPr>
      <p:cViewPr varScale="1">
        <p:scale>
          <a:sx n="73" d="100"/>
          <a:sy n="73" d="100"/>
        </p:scale>
        <p:origin x="1800"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8" Type="http://schemas.openxmlformats.org/officeDocument/2006/relationships/slide" Target="slides/slide6.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1F10BB7-EBF6-465E-94C1-5A442923753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l-GR"/>
        </a:p>
      </dgm:t>
    </dgm:pt>
    <dgm:pt modelId="{D4DF7689-0949-46CC-BF42-0B797CEEFB68}">
      <dgm:prSet custT="1"/>
      <dgm:spPr>
        <a:solidFill>
          <a:schemeClr val="bg1">
            <a:lumMod val="75000"/>
          </a:schemeClr>
        </a:solidFill>
      </dgm:spPr>
      <dgm:t>
        <a:bodyPr/>
        <a:lstStyle/>
        <a:p>
          <a:pPr algn="ctr" rtl="0">
            <a:spcAft>
              <a:spcPts val="1200"/>
            </a:spcAft>
          </a:pPr>
          <a:r>
            <a:rPr lang="el-GR" sz="2000" b="1" dirty="0">
              <a:solidFill>
                <a:schemeClr val="tx1"/>
              </a:solidFill>
              <a:latin typeface="Calibri" panose="020F0502020204030204" pitchFamily="34" charset="0"/>
              <a:cs typeface="Calibri" panose="020F0502020204030204" pitchFamily="34" charset="0"/>
            </a:rPr>
            <a:t>ΠΡΟΠΤΥΧΙΑΚΟ ΠΡΟΓΡΑΜΜΑ ΣΠΟΥΔΩΝ </a:t>
          </a:r>
        </a:p>
      </dgm:t>
    </dgm:pt>
    <dgm:pt modelId="{F259B0C4-C3D6-475C-B743-3E014E32E747}" type="parTrans" cxnId="{5BC74CC7-99D2-4A44-806A-450C2312B473}">
      <dgm:prSet/>
      <dgm:spPr/>
      <dgm:t>
        <a:bodyPr/>
        <a:lstStyle/>
        <a:p>
          <a:pPr>
            <a:spcAft>
              <a:spcPts val="1200"/>
            </a:spcAft>
          </a:pPr>
          <a:endParaRPr lang="el-GR" sz="1800" b="1">
            <a:solidFill>
              <a:schemeClr val="tx1"/>
            </a:solidFill>
            <a:latin typeface="Calibri" panose="020F0502020204030204" pitchFamily="34" charset="0"/>
            <a:cs typeface="Calibri" panose="020F0502020204030204" pitchFamily="34" charset="0"/>
          </a:endParaRPr>
        </a:p>
      </dgm:t>
    </dgm:pt>
    <dgm:pt modelId="{C200E7F3-E46B-4EE0-BCAA-B84CC2545F4B}" type="sibTrans" cxnId="{5BC74CC7-99D2-4A44-806A-450C2312B473}">
      <dgm:prSet/>
      <dgm:spPr/>
      <dgm:t>
        <a:bodyPr/>
        <a:lstStyle/>
        <a:p>
          <a:pPr>
            <a:spcAft>
              <a:spcPts val="1200"/>
            </a:spcAft>
          </a:pPr>
          <a:endParaRPr lang="el-GR" sz="1800" b="1">
            <a:solidFill>
              <a:schemeClr val="tx1"/>
            </a:solidFill>
            <a:latin typeface="Calibri" panose="020F0502020204030204" pitchFamily="34" charset="0"/>
            <a:cs typeface="Calibri" panose="020F0502020204030204" pitchFamily="34" charset="0"/>
          </a:endParaRPr>
        </a:p>
      </dgm:t>
    </dgm:pt>
    <dgm:pt modelId="{EACCF83C-8416-4773-8D1F-98A68B42B6DE}">
      <dgm:prSet custT="1"/>
      <dgm:spPr>
        <a:solidFill>
          <a:schemeClr val="bg1">
            <a:lumMod val="75000"/>
          </a:schemeClr>
        </a:solidFill>
      </dgm:spPr>
      <dgm:t>
        <a:bodyPr/>
        <a:lstStyle/>
        <a:p>
          <a:pPr rtl="0">
            <a:spcAft>
              <a:spcPts val="1200"/>
            </a:spcAft>
          </a:pPr>
          <a:r>
            <a:rPr lang="el-GR" sz="2000" b="1" dirty="0">
              <a:solidFill>
                <a:schemeClr val="tx1"/>
              </a:solidFill>
              <a:latin typeface="Calibri" panose="020F0502020204030204" pitchFamily="34" charset="0"/>
              <a:cs typeface="Calibri" panose="020F0502020204030204" pitchFamily="34" charset="0"/>
            </a:rPr>
            <a:t>Μάθημα </a:t>
          </a:r>
          <a:r>
            <a:rPr lang="el-GR" sz="2000" b="1" dirty="0">
              <a:solidFill>
                <a:schemeClr val="tx1"/>
              </a:solidFill>
              <a:latin typeface="Calibri" panose="020F0502020204030204" pitchFamily="34" charset="0"/>
              <a:ea typeface="Cambria" pitchFamily="18" charset="0"/>
              <a:cs typeface="Calibri" panose="020F0502020204030204" pitchFamily="34" charset="0"/>
            </a:rPr>
            <a:t>Ν</a:t>
          </a:r>
          <a:r>
            <a:rPr lang="en-US" sz="2000" b="1" dirty="0">
              <a:solidFill>
                <a:schemeClr val="tx1"/>
              </a:solidFill>
              <a:latin typeface="Calibri" panose="020F0502020204030204" pitchFamily="34" charset="0"/>
              <a:ea typeface="Cambria" pitchFamily="18" charset="0"/>
              <a:cs typeface="Calibri" panose="020F0502020204030204" pitchFamily="34" charset="0"/>
            </a:rPr>
            <a:t>071</a:t>
          </a:r>
          <a:r>
            <a:rPr lang="el-GR" sz="2000" b="1" dirty="0">
              <a:solidFill>
                <a:schemeClr val="tx1"/>
              </a:solidFill>
              <a:latin typeface="Calibri" panose="020F0502020204030204" pitchFamily="34" charset="0"/>
              <a:ea typeface="Cambria" pitchFamily="18" charset="0"/>
              <a:cs typeface="Calibri" panose="020F0502020204030204" pitchFamily="34" charset="0"/>
            </a:rPr>
            <a:t> ΟΛΥΜΠΙΑΚΗ ΚΑΙ ΑΘΛΗΤΙΚΗ ΠΑΙΔΕΙΑ</a:t>
          </a:r>
          <a:endParaRPr lang="el-GR" sz="2000" b="1" dirty="0">
            <a:solidFill>
              <a:schemeClr val="tx1"/>
            </a:solidFill>
            <a:latin typeface="Calibri" panose="020F0502020204030204" pitchFamily="34" charset="0"/>
            <a:cs typeface="Calibri" panose="020F0502020204030204" pitchFamily="34" charset="0"/>
          </a:endParaRPr>
        </a:p>
      </dgm:t>
    </dgm:pt>
    <dgm:pt modelId="{E9B60407-82EA-4F56-9743-75291EB92CCA}" type="parTrans" cxnId="{4A29A8A0-5AD6-41CA-A3BB-1EDE704BA764}">
      <dgm:prSet/>
      <dgm:spPr/>
      <dgm:t>
        <a:bodyPr/>
        <a:lstStyle/>
        <a:p>
          <a:pPr>
            <a:spcAft>
              <a:spcPts val="1200"/>
            </a:spcAft>
          </a:pPr>
          <a:endParaRPr lang="el-GR" sz="1800" b="1">
            <a:solidFill>
              <a:schemeClr val="tx1"/>
            </a:solidFill>
            <a:latin typeface="Calibri" panose="020F0502020204030204" pitchFamily="34" charset="0"/>
            <a:cs typeface="Calibri" panose="020F0502020204030204" pitchFamily="34" charset="0"/>
          </a:endParaRPr>
        </a:p>
      </dgm:t>
    </dgm:pt>
    <dgm:pt modelId="{3F70B514-E7FF-4094-9DA5-1D3E6CE4F1CC}" type="sibTrans" cxnId="{4A29A8A0-5AD6-41CA-A3BB-1EDE704BA764}">
      <dgm:prSet/>
      <dgm:spPr/>
      <dgm:t>
        <a:bodyPr/>
        <a:lstStyle/>
        <a:p>
          <a:pPr>
            <a:spcAft>
              <a:spcPts val="1200"/>
            </a:spcAft>
          </a:pPr>
          <a:endParaRPr lang="el-GR" sz="1800" b="1">
            <a:solidFill>
              <a:schemeClr val="tx1"/>
            </a:solidFill>
            <a:latin typeface="Calibri" panose="020F0502020204030204" pitchFamily="34" charset="0"/>
            <a:cs typeface="Calibri" panose="020F0502020204030204" pitchFamily="34" charset="0"/>
          </a:endParaRPr>
        </a:p>
      </dgm:t>
    </dgm:pt>
    <dgm:pt modelId="{32B8A367-8905-4A0A-9706-AB7C02E118F9}">
      <dgm:prSet custT="1"/>
      <dgm:spPr>
        <a:solidFill>
          <a:schemeClr val="bg1">
            <a:lumMod val="75000"/>
          </a:schemeClr>
        </a:solidFill>
      </dgm:spPr>
      <dgm:t>
        <a:bodyPr/>
        <a:lstStyle/>
        <a:p>
          <a:pPr>
            <a:spcAft>
              <a:spcPts val="1200"/>
            </a:spcAft>
          </a:pPr>
          <a:r>
            <a:rPr lang="el-GR" altLang="el-GR" sz="2000" b="1" dirty="0">
              <a:solidFill>
                <a:schemeClr val="tx1"/>
              </a:solidFill>
              <a:latin typeface="Calibri" panose="020F0502020204030204" pitchFamily="34" charset="0"/>
              <a:cs typeface="Calibri" panose="020F0502020204030204" pitchFamily="34" charset="0"/>
            </a:rPr>
            <a:t>Υπεύθυνος Μαθήματος: Ευάγγελος </a:t>
          </a:r>
          <a:r>
            <a:rPr lang="el-GR" altLang="el-GR" sz="2000" b="1" dirty="0" err="1">
              <a:solidFill>
                <a:schemeClr val="tx1"/>
              </a:solidFill>
              <a:latin typeface="Calibri" panose="020F0502020204030204" pitchFamily="34" charset="0"/>
              <a:cs typeface="Calibri" panose="020F0502020204030204" pitchFamily="34" charset="0"/>
            </a:rPr>
            <a:t>Αλμπανίδης</a:t>
          </a:r>
          <a:r>
            <a:rPr lang="el-GR" altLang="el-GR" sz="2000" b="1" dirty="0">
              <a:solidFill>
                <a:schemeClr val="tx1"/>
              </a:solidFill>
              <a:latin typeface="Calibri" panose="020F0502020204030204" pitchFamily="34" charset="0"/>
              <a:cs typeface="Calibri" panose="020F0502020204030204" pitchFamily="34" charset="0"/>
            </a:rPr>
            <a:t>, Καθηγητής</a:t>
          </a:r>
          <a:endParaRPr lang="el-GR" sz="2000" b="1" dirty="0">
            <a:solidFill>
              <a:schemeClr val="tx1"/>
            </a:solidFill>
            <a:latin typeface="Calibri" panose="020F0502020204030204" pitchFamily="34" charset="0"/>
            <a:cs typeface="Calibri" panose="020F0502020204030204" pitchFamily="34" charset="0"/>
          </a:endParaRPr>
        </a:p>
      </dgm:t>
    </dgm:pt>
    <dgm:pt modelId="{6B8D2E98-886F-4CF6-A5DA-72DA8DE31542}" type="parTrans" cxnId="{6E924084-EC3C-4395-AF05-2F0650100DD8}">
      <dgm:prSet/>
      <dgm:spPr/>
      <dgm:t>
        <a:bodyPr/>
        <a:lstStyle/>
        <a:p>
          <a:pPr>
            <a:spcAft>
              <a:spcPts val="1200"/>
            </a:spcAft>
          </a:pPr>
          <a:endParaRPr lang="el-GR" sz="1800" b="1">
            <a:solidFill>
              <a:schemeClr val="tx1"/>
            </a:solidFill>
            <a:latin typeface="Calibri" panose="020F0502020204030204" pitchFamily="34" charset="0"/>
            <a:cs typeface="Calibri" panose="020F0502020204030204" pitchFamily="34" charset="0"/>
          </a:endParaRPr>
        </a:p>
      </dgm:t>
    </dgm:pt>
    <dgm:pt modelId="{3B20B170-33C9-4F66-B5EE-D6AD9E0FE639}" type="sibTrans" cxnId="{6E924084-EC3C-4395-AF05-2F0650100DD8}">
      <dgm:prSet/>
      <dgm:spPr/>
      <dgm:t>
        <a:bodyPr/>
        <a:lstStyle/>
        <a:p>
          <a:pPr>
            <a:spcAft>
              <a:spcPts val="1200"/>
            </a:spcAft>
          </a:pPr>
          <a:endParaRPr lang="el-GR" sz="1800" b="1">
            <a:solidFill>
              <a:schemeClr val="tx1"/>
            </a:solidFill>
            <a:latin typeface="Calibri" panose="020F0502020204030204" pitchFamily="34" charset="0"/>
            <a:cs typeface="Calibri" panose="020F0502020204030204" pitchFamily="34" charset="0"/>
          </a:endParaRPr>
        </a:p>
      </dgm:t>
    </dgm:pt>
    <dgm:pt modelId="{7F785654-52E1-437A-8C35-036AF6C912BE}">
      <dgm:prSet custT="1"/>
      <dgm:spPr>
        <a:solidFill>
          <a:schemeClr val="bg1">
            <a:lumMod val="75000"/>
          </a:schemeClr>
        </a:solidFill>
      </dgm:spPr>
      <dgm:t>
        <a:bodyPr/>
        <a:lstStyle/>
        <a:p>
          <a:pPr>
            <a:spcAft>
              <a:spcPts val="1200"/>
            </a:spcAft>
          </a:pPr>
          <a:r>
            <a:rPr lang="el-GR" sz="2000" b="1" dirty="0">
              <a:solidFill>
                <a:schemeClr val="tx1"/>
              </a:solidFill>
              <a:latin typeface="Calibri" panose="020F0502020204030204" pitchFamily="34" charset="0"/>
              <a:cs typeface="Calibri" panose="020F0502020204030204" pitchFamily="34" charset="0"/>
            </a:rPr>
            <a:t>Διδάσκουσα: Ελευθερία Μορέλα</a:t>
          </a:r>
        </a:p>
      </dgm:t>
    </dgm:pt>
    <dgm:pt modelId="{AC126E1F-4F77-4CCF-B351-E8502C773202}" type="parTrans" cxnId="{10162FED-8E58-47CA-93BD-175833B9BD94}">
      <dgm:prSet/>
      <dgm:spPr/>
      <dgm:t>
        <a:bodyPr/>
        <a:lstStyle/>
        <a:p>
          <a:pPr>
            <a:spcAft>
              <a:spcPts val="1200"/>
            </a:spcAft>
          </a:pPr>
          <a:endParaRPr lang="el-GR" sz="1800" b="1">
            <a:solidFill>
              <a:schemeClr val="tx1"/>
            </a:solidFill>
          </a:endParaRPr>
        </a:p>
      </dgm:t>
    </dgm:pt>
    <dgm:pt modelId="{EDB85236-FD35-4C3E-AE0A-3BF60487EFE0}" type="sibTrans" cxnId="{10162FED-8E58-47CA-93BD-175833B9BD94}">
      <dgm:prSet/>
      <dgm:spPr/>
      <dgm:t>
        <a:bodyPr/>
        <a:lstStyle/>
        <a:p>
          <a:pPr>
            <a:spcAft>
              <a:spcPts val="1200"/>
            </a:spcAft>
          </a:pPr>
          <a:endParaRPr lang="el-GR" sz="1800" b="1">
            <a:solidFill>
              <a:schemeClr val="tx1"/>
            </a:solidFill>
          </a:endParaRPr>
        </a:p>
      </dgm:t>
    </dgm:pt>
    <dgm:pt modelId="{51E4A674-36E7-4AC9-A9F3-E9EF41566A0B}" type="pres">
      <dgm:prSet presAssocID="{A1F10BB7-EBF6-465E-94C1-5A442923753D}" presName="linear" presStyleCnt="0">
        <dgm:presLayoutVars>
          <dgm:animLvl val="lvl"/>
          <dgm:resizeHandles val="exact"/>
        </dgm:presLayoutVars>
      </dgm:prSet>
      <dgm:spPr/>
    </dgm:pt>
    <dgm:pt modelId="{B2DA14DA-CAC1-4E33-A00F-A6B6895BB7FA}" type="pres">
      <dgm:prSet presAssocID="{D4DF7689-0949-46CC-BF42-0B797CEEFB68}" presName="parentText" presStyleLbl="node1" presStyleIdx="0" presStyleCnt="4">
        <dgm:presLayoutVars>
          <dgm:chMax val="0"/>
          <dgm:bulletEnabled val="1"/>
        </dgm:presLayoutVars>
      </dgm:prSet>
      <dgm:spPr/>
    </dgm:pt>
    <dgm:pt modelId="{8EADED88-5181-4B21-AF98-313AEEED2936}" type="pres">
      <dgm:prSet presAssocID="{C200E7F3-E46B-4EE0-BCAA-B84CC2545F4B}" presName="spacer" presStyleCnt="0"/>
      <dgm:spPr/>
    </dgm:pt>
    <dgm:pt modelId="{28273F9F-14AE-49F2-9F17-04FD4FF1D53E}" type="pres">
      <dgm:prSet presAssocID="{EACCF83C-8416-4773-8D1F-98A68B42B6DE}" presName="parentText" presStyleLbl="node1" presStyleIdx="1" presStyleCnt="4">
        <dgm:presLayoutVars>
          <dgm:chMax val="0"/>
          <dgm:bulletEnabled val="1"/>
        </dgm:presLayoutVars>
      </dgm:prSet>
      <dgm:spPr/>
    </dgm:pt>
    <dgm:pt modelId="{73CE859F-06FC-41CC-8AFD-DC287803ADEE}" type="pres">
      <dgm:prSet presAssocID="{3F70B514-E7FF-4094-9DA5-1D3E6CE4F1CC}" presName="spacer" presStyleCnt="0"/>
      <dgm:spPr/>
    </dgm:pt>
    <dgm:pt modelId="{4D67E7F2-9193-40CE-BCDB-3F56A2A5DFFF}" type="pres">
      <dgm:prSet presAssocID="{32B8A367-8905-4A0A-9706-AB7C02E118F9}" presName="parentText" presStyleLbl="node1" presStyleIdx="2" presStyleCnt="4">
        <dgm:presLayoutVars>
          <dgm:chMax val="0"/>
          <dgm:bulletEnabled val="1"/>
        </dgm:presLayoutVars>
      </dgm:prSet>
      <dgm:spPr/>
    </dgm:pt>
    <dgm:pt modelId="{CF60C398-A318-46A0-AAC1-01DD72E01925}" type="pres">
      <dgm:prSet presAssocID="{3B20B170-33C9-4F66-B5EE-D6AD9E0FE639}" presName="spacer" presStyleCnt="0"/>
      <dgm:spPr/>
    </dgm:pt>
    <dgm:pt modelId="{4FCBFD54-8713-4BC3-8773-6D7F5A1CB75C}" type="pres">
      <dgm:prSet presAssocID="{7F785654-52E1-437A-8C35-036AF6C912BE}" presName="parentText" presStyleLbl="node1" presStyleIdx="3" presStyleCnt="4" custLinFactY="88805" custLinFactNeighborX="478" custLinFactNeighborY="100000">
        <dgm:presLayoutVars>
          <dgm:chMax val="0"/>
          <dgm:bulletEnabled val="1"/>
        </dgm:presLayoutVars>
      </dgm:prSet>
      <dgm:spPr/>
    </dgm:pt>
  </dgm:ptLst>
  <dgm:cxnLst>
    <dgm:cxn modelId="{411DE90B-8DE1-4BF6-8FC8-9182B3558E65}" type="presOf" srcId="{D4DF7689-0949-46CC-BF42-0B797CEEFB68}" destId="{B2DA14DA-CAC1-4E33-A00F-A6B6895BB7FA}" srcOrd="0" destOrd="0" presId="urn:microsoft.com/office/officeart/2005/8/layout/vList2"/>
    <dgm:cxn modelId="{EB689F6B-C6EE-4CC2-8822-D37274DBE3E4}" type="presOf" srcId="{32B8A367-8905-4A0A-9706-AB7C02E118F9}" destId="{4D67E7F2-9193-40CE-BCDB-3F56A2A5DFFF}" srcOrd="0" destOrd="0" presId="urn:microsoft.com/office/officeart/2005/8/layout/vList2"/>
    <dgm:cxn modelId="{DB020E4C-5F28-4CE5-84B9-CC84D8649C82}" type="presOf" srcId="{7F785654-52E1-437A-8C35-036AF6C912BE}" destId="{4FCBFD54-8713-4BC3-8773-6D7F5A1CB75C}" srcOrd="0" destOrd="0" presId="urn:microsoft.com/office/officeart/2005/8/layout/vList2"/>
    <dgm:cxn modelId="{130D074D-3424-4AB9-BA6F-3B30A9C50025}" type="presOf" srcId="{A1F10BB7-EBF6-465E-94C1-5A442923753D}" destId="{51E4A674-36E7-4AC9-A9F3-E9EF41566A0B}" srcOrd="0" destOrd="0" presId="urn:microsoft.com/office/officeart/2005/8/layout/vList2"/>
    <dgm:cxn modelId="{6E924084-EC3C-4395-AF05-2F0650100DD8}" srcId="{A1F10BB7-EBF6-465E-94C1-5A442923753D}" destId="{32B8A367-8905-4A0A-9706-AB7C02E118F9}" srcOrd="2" destOrd="0" parTransId="{6B8D2E98-886F-4CF6-A5DA-72DA8DE31542}" sibTransId="{3B20B170-33C9-4F66-B5EE-D6AD9E0FE639}"/>
    <dgm:cxn modelId="{4A29A8A0-5AD6-41CA-A3BB-1EDE704BA764}" srcId="{A1F10BB7-EBF6-465E-94C1-5A442923753D}" destId="{EACCF83C-8416-4773-8D1F-98A68B42B6DE}" srcOrd="1" destOrd="0" parTransId="{E9B60407-82EA-4F56-9743-75291EB92CCA}" sibTransId="{3F70B514-E7FF-4094-9DA5-1D3E6CE4F1CC}"/>
    <dgm:cxn modelId="{5BC74CC7-99D2-4A44-806A-450C2312B473}" srcId="{A1F10BB7-EBF6-465E-94C1-5A442923753D}" destId="{D4DF7689-0949-46CC-BF42-0B797CEEFB68}" srcOrd="0" destOrd="0" parTransId="{F259B0C4-C3D6-475C-B743-3E014E32E747}" sibTransId="{C200E7F3-E46B-4EE0-BCAA-B84CC2545F4B}"/>
    <dgm:cxn modelId="{10162FED-8E58-47CA-93BD-175833B9BD94}" srcId="{A1F10BB7-EBF6-465E-94C1-5A442923753D}" destId="{7F785654-52E1-437A-8C35-036AF6C912BE}" srcOrd="3" destOrd="0" parTransId="{AC126E1F-4F77-4CCF-B351-E8502C773202}" sibTransId="{EDB85236-FD35-4C3E-AE0A-3BF60487EFE0}"/>
    <dgm:cxn modelId="{4AFEE4FB-26A1-4E28-9339-F08DAC6AD364}" type="presOf" srcId="{EACCF83C-8416-4773-8D1F-98A68B42B6DE}" destId="{28273F9F-14AE-49F2-9F17-04FD4FF1D53E}" srcOrd="0" destOrd="0" presId="urn:microsoft.com/office/officeart/2005/8/layout/vList2"/>
    <dgm:cxn modelId="{9AE6A71C-5BBE-49DA-9717-59ECF6334FD3}" type="presParOf" srcId="{51E4A674-36E7-4AC9-A9F3-E9EF41566A0B}" destId="{B2DA14DA-CAC1-4E33-A00F-A6B6895BB7FA}" srcOrd="0" destOrd="0" presId="urn:microsoft.com/office/officeart/2005/8/layout/vList2"/>
    <dgm:cxn modelId="{01CAB817-A620-4CA8-A3F1-9F3ED8F39ACA}" type="presParOf" srcId="{51E4A674-36E7-4AC9-A9F3-E9EF41566A0B}" destId="{8EADED88-5181-4B21-AF98-313AEEED2936}" srcOrd="1" destOrd="0" presId="urn:microsoft.com/office/officeart/2005/8/layout/vList2"/>
    <dgm:cxn modelId="{2FD5A1E3-74D7-4B62-AF64-4F7B1C8A5B42}" type="presParOf" srcId="{51E4A674-36E7-4AC9-A9F3-E9EF41566A0B}" destId="{28273F9F-14AE-49F2-9F17-04FD4FF1D53E}" srcOrd="2" destOrd="0" presId="urn:microsoft.com/office/officeart/2005/8/layout/vList2"/>
    <dgm:cxn modelId="{5EFF65E4-D507-4E49-9549-5ABDACEA101C}" type="presParOf" srcId="{51E4A674-36E7-4AC9-A9F3-E9EF41566A0B}" destId="{73CE859F-06FC-41CC-8AFD-DC287803ADEE}" srcOrd="3" destOrd="0" presId="urn:microsoft.com/office/officeart/2005/8/layout/vList2"/>
    <dgm:cxn modelId="{8E802D93-7D7E-4603-BACD-EE67554E43B9}" type="presParOf" srcId="{51E4A674-36E7-4AC9-A9F3-E9EF41566A0B}" destId="{4D67E7F2-9193-40CE-BCDB-3F56A2A5DFFF}" srcOrd="4" destOrd="0" presId="urn:microsoft.com/office/officeart/2005/8/layout/vList2"/>
    <dgm:cxn modelId="{997A0059-27B0-4028-9119-2D5010FF62F1}" type="presParOf" srcId="{51E4A674-36E7-4AC9-A9F3-E9EF41566A0B}" destId="{CF60C398-A318-46A0-AAC1-01DD72E01925}" srcOrd="5" destOrd="0" presId="urn:microsoft.com/office/officeart/2005/8/layout/vList2"/>
    <dgm:cxn modelId="{292E42D5-79DB-4112-A39A-04DA1B43F801}" type="presParOf" srcId="{51E4A674-36E7-4AC9-A9F3-E9EF41566A0B}" destId="{4FCBFD54-8713-4BC3-8773-6D7F5A1CB75C}" srcOrd="6" destOrd="0" presId="urn:microsoft.com/office/officeart/2005/8/layout/vList2"/>
  </dgm:cxnLst>
  <dgm:bg>
    <a:solidFill>
      <a:schemeClr val="bg1"/>
    </a:solidFill>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DA14DA-CAC1-4E33-A00F-A6B6895BB7FA}">
      <dsp:nvSpPr>
        <dsp:cNvPr id="0" name=""/>
        <dsp:cNvSpPr/>
      </dsp:nvSpPr>
      <dsp:spPr>
        <a:xfrm>
          <a:off x="0" y="11999"/>
          <a:ext cx="7705801" cy="484380"/>
        </a:xfrm>
        <a:prstGeom prst="roundRect">
          <a:avLst/>
        </a:prstGeom>
        <a:solidFill>
          <a:schemeClr val="bg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ts val="1200"/>
            </a:spcAft>
            <a:buNone/>
          </a:pPr>
          <a:r>
            <a:rPr lang="el-GR" sz="2000" b="1" kern="1200" dirty="0">
              <a:solidFill>
                <a:schemeClr val="tx1"/>
              </a:solidFill>
              <a:latin typeface="Calibri" panose="020F0502020204030204" pitchFamily="34" charset="0"/>
              <a:cs typeface="Calibri" panose="020F0502020204030204" pitchFamily="34" charset="0"/>
            </a:rPr>
            <a:t>ΠΡΟΠΤΥΧΙΑΚΟ ΠΡΟΓΡΑΜΜΑ ΣΠΟΥΔΩΝ </a:t>
          </a:r>
        </a:p>
      </dsp:txBody>
      <dsp:txXfrm>
        <a:off x="23645" y="35644"/>
        <a:ext cx="7658511" cy="437090"/>
      </dsp:txXfrm>
    </dsp:sp>
    <dsp:sp modelId="{28273F9F-14AE-49F2-9F17-04FD4FF1D53E}">
      <dsp:nvSpPr>
        <dsp:cNvPr id="0" name=""/>
        <dsp:cNvSpPr/>
      </dsp:nvSpPr>
      <dsp:spPr>
        <a:xfrm>
          <a:off x="0" y="562619"/>
          <a:ext cx="7705801" cy="484380"/>
        </a:xfrm>
        <a:prstGeom prst="roundRect">
          <a:avLst/>
        </a:prstGeom>
        <a:solidFill>
          <a:schemeClr val="bg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rtl="0">
            <a:lnSpc>
              <a:spcPct val="90000"/>
            </a:lnSpc>
            <a:spcBef>
              <a:spcPct val="0"/>
            </a:spcBef>
            <a:spcAft>
              <a:spcPts val="1200"/>
            </a:spcAft>
            <a:buNone/>
          </a:pPr>
          <a:r>
            <a:rPr lang="el-GR" sz="2000" b="1" kern="1200" dirty="0">
              <a:solidFill>
                <a:schemeClr val="tx1"/>
              </a:solidFill>
              <a:latin typeface="Calibri" panose="020F0502020204030204" pitchFamily="34" charset="0"/>
              <a:cs typeface="Calibri" panose="020F0502020204030204" pitchFamily="34" charset="0"/>
            </a:rPr>
            <a:t>Μάθημα </a:t>
          </a:r>
          <a:r>
            <a:rPr lang="el-GR" sz="2000" b="1" kern="1200" dirty="0">
              <a:solidFill>
                <a:schemeClr val="tx1"/>
              </a:solidFill>
              <a:latin typeface="Calibri" panose="020F0502020204030204" pitchFamily="34" charset="0"/>
              <a:ea typeface="Cambria" pitchFamily="18" charset="0"/>
              <a:cs typeface="Calibri" panose="020F0502020204030204" pitchFamily="34" charset="0"/>
            </a:rPr>
            <a:t>Ν</a:t>
          </a:r>
          <a:r>
            <a:rPr lang="en-US" sz="2000" b="1" kern="1200" dirty="0">
              <a:solidFill>
                <a:schemeClr val="tx1"/>
              </a:solidFill>
              <a:latin typeface="Calibri" panose="020F0502020204030204" pitchFamily="34" charset="0"/>
              <a:ea typeface="Cambria" pitchFamily="18" charset="0"/>
              <a:cs typeface="Calibri" panose="020F0502020204030204" pitchFamily="34" charset="0"/>
            </a:rPr>
            <a:t>071</a:t>
          </a:r>
          <a:r>
            <a:rPr lang="el-GR" sz="2000" b="1" kern="1200" dirty="0">
              <a:solidFill>
                <a:schemeClr val="tx1"/>
              </a:solidFill>
              <a:latin typeface="Calibri" panose="020F0502020204030204" pitchFamily="34" charset="0"/>
              <a:ea typeface="Cambria" pitchFamily="18" charset="0"/>
              <a:cs typeface="Calibri" panose="020F0502020204030204" pitchFamily="34" charset="0"/>
            </a:rPr>
            <a:t> ΟΛΥΜΠΙΑΚΗ ΚΑΙ ΑΘΛΗΤΙΚΗ ΠΑΙΔΕΙΑ</a:t>
          </a:r>
          <a:endParaRPr lang="el-GR" sz="2000" b="1" kern="1200" dirty="0">
            <a:solidFill>
              <a:schemeClr val="tx1"/>
            </a:solidFill>
            <a:latin typeface="Calibri" panose="020F0502020204030204" pitchFamily="34" charset="0"/>
            <a:cs typeface="Calibri" panose="020F0502020204030204" pitchFamily="34" charset="0"/>
          </a:endParaRPr>
        </a:p>
      </dsp:txBody>
      <dsp:txXfrm>
        <a:off x="23645" y="586264"/>
        <a:ext cx="7658511" cy="437090"/>
      </dsp:txXfrm>
    </dsp:sp>
    <dsp:sp modelId="{4D67E7F2-9193-40CE-BCDB-3F56A2A5DFFF}">
      <dsp:nvSpPr>
        <dsp:cNvPr id="0" name=""/>
        <dsp:cNvSpPr/>
      </dsp:nvSpPr>
      <dsp:spPr>
        <a:xfrm>
          <a:off x="0" y="1113239"/>
          <a:ext cx="7705801" cy="484380"/>
        </a:xfrm>
        <a:prstGeom prst="roundRect">
          <a:avLst/>
        </a:prstGeom>
        <a:solidFill>
          <a:schemeClr val="bg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ts val="1200"/>
            </a:spcAft>
            <a:buNone/>
          </a:pPr>
          <a:r>
            <a:rPr lang="el-GR" altLang="el-GR" sz="2000" b="1" kern="1200" dirty="0">
              <a:solidFill>
                <a:schemeClr val="tx1"/>
              </a:solidFill>
              <a:latin typeface="Calibri" panose="020F0502020204030204" pitchFamily="34" charset="0"/>
              <a:cs typeface="Calibri" panose="020F0502020204030204" pitchFamily="34" charset="0"/>
            </a:rPr>
            <a:t>Υπεύθυνος Μαθήματος: Ευάγγελος </a:t>
          </a:r>
          <a:r>
            <a:rPr lang="el-GR" altLang="el-GR" sz="2000" b="1" kern="1200" dirty="0" err="1">
              <a:solidFill>
                <a:schemeClr val="tx1"/>
              </a:solidFill>
              <a:latin typeface="Calibri" panose="020F0502020204030204" pitchFamily="34" charset="0"/>
              <a:cs typeface="Calibri" panose="020F0502020204030204" pitchFamily="34" charset="0"/>
            </a:rPr>
            <a:t>Αλμπανίδης</a:t>
          </a:r>
          <a:r>
            <a:rPr lang="el-GR" altLang="el-GR" sz="2000" b="1" kern="1200" dirty="0">
              <a:solidFill>
                <a:schemeClr val="tx1"/>
              </a:solidFill>
              <a:latin typeface="Calibri" panose="020F0502020204030204" pitchFamily="34" charset="0"/>
              <a:cs typeface="Calibri" panose="020F0502020204030204" pitchFamily="34" charset="0"/>
            </a:rPr>
            <a:t>, Καθηγητής</a:t>
          </a:r>
          <a:endParaRPr lang="el-GR" sz="2000" b="1" kern="1200" dirty="0">
            <a:solidFill>
              <a:schemeClr val="tx1"/>
            </a:solidFill>
            <a:latin typeface="Calibri" panose="020F0502020204030204" pitchFamily="34" charset="0"/>
            <a:cs typeface="Calibri" panose="020F0502020204030204" pitchFamily="34" charset="0"/>
          </a:endParaRPr>
        </a:p>
      </dsp:txBody>
      <dsp:txXfrm>
        <a:off x="23645" y="1136884"/>
        <a:ext cx="7658511" cy="437090"/>
      </dsp:txXfrm>
    </dsp:sp>
    <dsp:sp modelId="{4FCBFD54-8713-4BC3-8773-6D7F5A1CB75C}">
      <dsp:nvSpPr>
        <dsp:cNvPr id="0" name=""/>
        <dsp:cNvSpPr/>
      </dsp:nvSpPr>
      <dsp:spPr>
        <a:xfrm>
          <a:off x="0" y="1675859"/>
          <a:ext cx="7705801" cy="484380"/>
        </a:xfrm>
        <a:prstGeom prst="roundRect">
          <a:avLst/>
        </a:prstGeom>
        <a:solidFill>
          <a:schemeClr val="bg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ts val="1200"/>
            </a:spcAft>
            <a:buNone/>
          </a:pPr>
          <a:r>
            <a:rPr lang="el-GR" sz="2000" b="1" kern="1200" dirty="0">
              <a:solidFill>
                <a:schemeClr val="tx1"/>
              </a:solidFill>
              <a:latin typeface="Calibri" panose="020F0502020204030204" pitchFamily="34" charset="0"/>
              <a:cs typeface="Calibri" panose="020F0502020204030204" pitchFamily="34" charset="0"/>
            </a:rPr>
            <a:t>Διδάσκουσα: Ελευθερία Μορέλα</a:t>
          </a:r>
        </a:p>
      </dsp:txBody>
      <dsp:txXfrm>
        <a:off x="23645" y="1699504"/>
        <a:ext cx="7658511" cy="43709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1BCCD82A-F0AC-43D0-87FB-0B10D6404E49}" type="datetimeFigureOut">
              <a:rPr lang="en-US"/>
              <a:pPr>
                <a:defRPr/>
              </a:pPr>
              <a:t>10/21/2024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2976A4AF-E968-4542-AF64-209B38855FC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dirty="0"/>
          </a:p>
        </p:txBody>
      </p:sp>
      <p:sp>
        <p:nvSpPr>
          <p:cNvPr id="2560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2C82422-4D80-4E01-A914-552D749E9397}" type="slidenum">
              <a:rPr lang="en-US" smtClean="0"/>
              <a:pPr fontAlgn="base">
                <a:spcBef>
                  <a:spcPct val="0"/>
                </a:spcBef>
                <a:spcAft>
                  <a:spcPct val="0"/>
                </a:spcAft>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l-GR" sz="1200" kern="1200" baseline="0" dirty="0">
                <a:solidFill>
                  <a:schemeClr val="tx1"/>
                </a:solidFill>
                <a:latin typeface="+mn-lt"/>
                <a:ea typeface="+mn-ea"/>
                <a:cs typeface="+mn-cs"/>
              </a:rPr>
              <a:t>Ο εκπαιδευτικός είναι υπεύθυνος για την επιλογή, την τροποποίηση αλλά και τη δημιουργία συνεργατικών παιχνιδιών αρκεί να λαμβάνει υπόψη του τις παρακάτω παραμέτρους: α) να επιτρέπει στους μαθητές να εργασθούν ομαδικά, να μοιρασθούν ιδέες, να αλληλοϋποστηριχτούν και να έχουν ουσιαστική συμμετοχή σε ένα στόχο που μπορεί να επιτευχθεί με ομαδική προσπάθεια, β) να είναι προκλητικό ώστε, να προκαλέσει το ενδιαφέρον των παιδιών να εργασθούν συνεργατικά, γ) να έχει εκπαιδευτικούς στόχους που να απευθύνεται στην ανάπτυξη των ψυχοκινητικών, γνωστικών και συναισθηματικών ικανοτήτων των μαθητών, δ) και να εξασφαλισθεί η δυνατότητα πολλαπλών και ανάλογων ευκαιριών για όλους τους μαθητές (</a:t>
            </a:r>
            <a:r>
              <a:rPr lang="el-GR" sz="1200" kern="1200" baseline="0" dirty="0" err="1">
                <a:solidFill>
                  <a:schemeClr val="tx1"/>
                </a:solidFill>
                <a:latin typeface="+mn-lt"/>
                <a:ea typeface="+mn-ea"/>
                <a:cs typeface="+mn-cs"/>
              </a:rPr>
              <a:t>Μαγκώτσιου</a:t>
            </a:r>
            <a:r>
              <a:rPr lang="el-GR" sz="1200" kern="1200" baseline="0" dirty="0">
                <a:solidFill>
                  <a:schemeClr val="tx1"/>
                </a:solidFill>
                <a:latin typeface="+mn-lt"/>
                <a:ea typeface="+mn-ea"/>
                <a:cs typeface="+mn-cs"/>
              </a:rPr>
              <a:t>, &amp; </a:t>
            </a:r>
            <a:r>
              <a:rPr lang="el-GR" sz="1200" kern="1200" baseline="0" dirty="0" err="1">
                <a:solidFill>
                  <a:schemeClr val="tx1"/>
                </a:solidFill>
                <a:latin typeface="+mn-lt"/>
                <a:ea typeface="+mn-ea"/>
                <a:cs typeface="+mn-cs"/>
              </a:rPr>
              <a:t>Γούδας</a:t>
            </a:r>
            <a:r>
              <a:rPr lang="el-GR" sz="1200" kern="1200" baseline="0" dirty="0">
                <a:solidFill>
                  <a:schemeClr val="tx1"/>
                </a:solidFill>
                <a:latin typeface="+mn-lt"/>
                <a:ea typeface="+mn-ea"/>
                <a:cs typeface="+mn-cs"/>
              </a:rPr>
              <a:t>, 2007, σ. 89). </a:t>
            </a:r>
            <a:endParaRPr lang="el-GR" altLang="el-GR" dirty="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17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18</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19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21</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22</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23</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24</a:t>
            </a:fld>
            <a:endParaRPr lang="en-US"/>
          </a:p>
        </p:txBody>
      </p:sp>
    </p:spTree>
    <p:extLst>
      <p:ext uri="{BB962C8B-B14F-4D97-AF65-F5344CB8AC3E}">
        <p14:creationId xmlns:p14="http://schemas.microsoft.com/office/powerpoint/2010/main" val="256116048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25</a:t>
            </a:fld>
            <a:endParaRPr lang="en-US"/>
          </a:p>
        </p:txBody>
      </p:sp>
    </p:spTree>
    <p:extLst>
      <p:ext uri="{BB962C8B-B14F-4D97-AF65-F5344CB8AC3E}">
        <p14:creationId xmlns:p14="http://schemas.microsoft.com/office/powerpoint/2010/main" val="346636743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26</a:t>
            </a:fld>
            <a:endParaRPr lang="en-US"/>
          </a:p>
        </p:txBody>
      </p:sp>
    </p:spTree>
    <p:extLst>
      <p:ext uri="{BB962C8B-B14F-4D97-AF65-F5344CB8AC3E}">
        <p14:creationId xmlns:p14="http://schemas.microsoft.com/office/powerpoint/2010/main" val="39769668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27</a:t>
            </a:fld>
            <a:endParaRPr lang="en-US"/>
          </a:p>
        </p:txBody>
      </p:sp>
    </p:spTree>
    <p:extLst>
      <p:ext uri="{BB962C8B-B14F-4D97-AF65-F5344CB8AC3E}">
        <p14:creationId xmlns:p14="http://schemas.microsoft.com/office/powerpoint/2010/main" val="20087177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altLang="el-GR"/>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l-GR" sz="1200" dirty="0"/>
              <a:t>με τη γνώση των αξιών και των ιδεωδών του Ολυμπισμού, επέτρεπε στους μαθητές να βιώσουν και να διδαχθούν την ηθική στον αθλητισμό, δημιουργώντας ταυτόχρονα ερεθίσματα και γνώσεις σχετικά με αυτήν τη συμπεριφορά, μεταφέροντάς την και στην καθημερινή τους ζωή </a:t>
            </a:r>
          </a:p>
          <a:p>
            <a:pPr eaLnBrk="1" hangingPunct="1">
              <a:spcBef>
                <a:spcPct val="0"/>
              </a:spcBef>
            </a:pPr>
            <a:endParaRPr lang="el-GR" altLang="el-GR" dirty="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2FE7C9-031E-4CB2-B7B2-285FBBCE9DBA}" type="slidenum">
              <a:rPr lang="en-US" smtClean="0"/>
              <a:pPr fontAlgn="base">
                <a:spcBef>
                  <a:spcPct val="0"/>
                </a:spcBef>
                <a:spcAft>
                  <a:spcPct val="0"/>
                </a:spcAft>
                <a:defRPr/>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pPr>
              <a:defRPr/>
            </a:pPr>
            <a:fld id="{4B38F67D-79B4-4C84-816D-AA33AEE7AC75}" type="datetimeFigureOut">
              <a:rPr lang="en-US" smtClean="0"/>
              <a:pPr>
                <a:defRPr/>
              </a:pPr>
              <a:t>10/21/2024</a:t>
            </a:fld>
            <a:endParaRPr lang="en-US"/>
          </a:p>
        </p:txBody>
      </p:sp>
      <p:sp>
        <p:nvSpPr>
          <p:cNvPr id="5" name="4 - Θέση υποσέλιδου"/>
          <p:cNvSpPr>
            <a:spLocks noGrp="1"/>
          </p:cNvSpPr>
          <p:nvPr>
            <p:ph type="ftr" sz="quarter" idx="11"/>
          </p:nvPr>
        </p:nvSpPr>
        <p:spPr/>
        <p:txBody>
          <a:bodyPr/>
          <a:lstStyle/>
          <a:p>
            <a:pPr>
              <a:defRPr/>
            </a:pPr>
            <a:endParaRPr lang="en-US"/>
          </a:p>
        </p:txBody>
      </p:sp>
      <p:sp>
        <p:nvSpPr>
          <p:cNvPr id="6" name="5 - Θέση αριθμού διαφάνειας"/>
          <p:cNvSpPr>
            <a:spLocks noGrp="1"/>
          </p:cNvSpPr>
          <p:nvPr>
            <p:ph type="sldNum" sz="quarter" idx="12"/>
          </p:nvPr>
        </p:nvSpPr>
        <p:spPr/>
        <p:txBody>
          <a:bodyPr/>
          <a:lstStyle/>
          <a:p>
            <a:pPr>
              <a:defRPr/>
            </a:pPr>
            <a:fld id="{DAA2776F-D09F-4296-94F7-0349A83D4521}" type="slidenum">
              <a:rPr lang="en-US" smtClean="0"/>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pPr>
              <a:defRPr/>
            </a:pPr>
            <a:fld id="{4B38F67D-79B4-4C84-816D-AA33AEE7AC75}" type="datetimeFigureOut">
              <a:rPr lang="en-US" smtClean="0"/>
              <a:pPr>
                <a:defRPr/>
              </a:pPr>
              <a:t>10/21/2024</a:t>
            </a:fld>
            <a:endParaRPr lang="en-US"/>
          </a:p>
        </p:txBody>
      </p:sp>
      <p:sp>
        <p:nvSpPr>
          <p:cNvPr id="5" name="4 - Θέση υποσέλιδου"/>
          <p:cNvSpPr>
            <a:spLocks noGrp="1"/>
          </p:cNvSpPr>
          <p:nvPr>
            <p:ph type="ftr" sz="quarter" idx="11"/>
          </p:nvPr>
        </p:nvSpPr>
        <p:spPr/>
        <p:txBody>
          <a:bodyPr/>
          <a:lstStyle/>
          <a:p>
            <a:pPr>
              <a:defRPr/>
            </a:pPr>
            <a:endParaRPr lang="en-US"/>
          </a:p>
        </p:txBody>
      </p:sp>
      <p:sp>
        <p:nvSpPr>
          <p:cNvPr id="6" name="5 - Θέση αριθμού διαφάνειας"/>
          <p:cNvSpPr>
            <a:spLocks noGrp="1"/>
          </p:cNvSpPr>
          <p:nvPr>
            <p:ph type="sldNum" sz="quarter" idx="12"/>
          </p:nvPr>
        </p:nvSpPr>
        <p:spPr/>
        <p:txBody>
          <a:bodyPr/>
          <a:lstStyle/>
          <a:p>
            <a:pPr>
              <a:defRPr/>
            </a:pPr>
            <a:fld id="{DAA2776F-D09F-4296-94F7-0349A83D4521}"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pPr>
              <a:defRPr/>
            </a:pPr>
            <a:fld id="{4B38F67D-79B4-4C84-816D-AA33AEE7AC75}" type="datetimeFigureOut">
              <a:rPr lang="en-US" smtClean="0"/>
              <a:pPr>
                <a:defRPr/>
              </a:pPr>
              <a:t>10/21/2024</a:t>
            </a:fld>
            <a:endParaRPr lang="en-US"/>
          </a:p>
        </p:txBody>
      </p:sp>
      <p:sp>
        <p:nvSpPr>
          <p:cNvPr id="5" name="4 - Θέση υποσέλιδου"/>
          <p:cNvSpPr>
            <a:spLocks noGrp="1"/>
          </p:cNvSpPr>
          <p:nvPr>
            <p:ph type="ftr" sz="quarter" idx="11"/>
          </p:nvPr>
        </p:nvSpPr>
        <p:spPr/>
        <p:txBody>
          <a:bodyPr/>
          <a:lstStyle/>
          <a:p>
            <a:pPr>
              <a:defRPr/>
            </a:pPr>
            <a:endParaRPr lang="en-US"/>
          </a:p>
        </p:txBody>
      </p:sp>
      <p:sp>
        <p:nvSpPr>
          <p:cNvPr id="6" name="5 - Θέση αριθμού διαφάνειας"/>
          <p:cNvSpPr>
            <a:spLocks noGrp="1"/>
          </p:cNvSpPr>
          <p:nvPr>
            <p:ph type="sldNum" sz="quarter" idx="12"/>
          </p:nvPr>
        </p:nvSpPr>
        <p:spPr/>
        <p:txBody>
          <a:bodyPr/>
          <a:lstStyle/>
          <a:p>
            <a:pPr>
              <a:defRPr/>
            </a:pPr>
            <a:fld id="{DAA2776F-D09F-4296-94F7-0349A83D4521}"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pPr>
              <a:defRPr/>
            </a:pPr>
            <a:fld id="{4B38F67D-79B4-4C84-816D-AA33AEE7AC75}" type="datetimeFigureOut">
              <a:rPr lang="en-US" smtClean="0"/>
              <a:pPr>
                <a:defRPr/>
              </a:pPr>
              <a:t>10/21/2024</a:t>
            </a:fld>
            <a:endParaRPr lang="en-US"/>
          </a:p>
        </p:txBody>
      </p:sp>
      <p:sp>
        <p:nvSpPr>
          <p:cNvPr id="5" name="4 - Θέση υποσέλιδου"/>
          <p:cNvSpPr>
            <a:spLocks noGrp="1"/>
          </p:cNvSpPr>
          <p:nvPr>
            <p:ph type="ftr" sz="quarter" idx="11"/>
          </p:nvPr>
        </p:nvSpPr>
        <p:spPr/>
        <p:txBody>
          <a:bodyPr/>
          <a:lstStyle/>
          <a:p>
            <a:pPr>
              <a:defRPr/>
            </a:pPr>
            <a:endParaRPr lang="en-US"/>
          </a:p>
        </p:txBody>
      </p:sp>
      <p:sp>
        <p:nvSpPr>
          <p:cNvPr id="6" name="5 - Θέση αριθμού διαφάνειας"/>
          <p:cNvSpPr>
            <a:spLocks noGrp="1"/>
          </p:cNvSpPr>
          <p:nvPr>
            <p:ph type="sldNum" sz="quarter" idx="12"/>
          </p:nvPr>
        </p:nvSpPr>
        <p:spPr/>
        <p:txBody>
          <a:bodyPr/>
          <a:lstStyle/>
          <a:p>
            <a:pPr>
              <a:defRPr/>
            </a:pPr>
            <a:fld id="{DAA2776F-D09F-4296-94F7-0349A83D4521}"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pPr>
              <a:defRPr/>
            </a:pPr>
            <a:fld id="{4B38F67D-79B4-4C84-816D-AA33AEE7AC75}" type="datetimeFigureOut">
              <a:rPr lang="en-US" smtClean="0"/>
              <a:pPr>
                <a:defRPr/>
              </a:pPr>
              <a:t>10/21/2024</a:t>
            </a:fld>
            <a:endParaRPr lang="en-US"/>
          </a:p>
        </p:txBody>
      </p:sp>
      <p:sp>
        <p:nvSpPr>
          <p:cNvPr id="5" name="4 - Θέση υποσέλιδου"/>
          <p:cNvSpPr>
            <a:spLocks noGrp="1"/>
          </p:cNvSpPr>
          <p:nvPr>
            <p:ph type="ftr" sz="quarter" idx="11"/>
          </p:nvPr>
        </p:nvSpPr>
        <p:spPr/>
        <p:txBody>
          <a:bodyPr/>
          <a:lstStyle/>
          <a:p>
            <a:pPr>
              <a:defRPr/>
            </a:pPr>
            <a:endParaRPr lang="en-US"/>
          </a:p>
        </p:txBody>
      </p:sp>
      <p:sp>
        <p:nvSpPr>
          <p:cNvPr id="6" name="5 - Θέση αριθμού διαφάνειας"/>
          <p:cNvSpPr>
            <a:spLocks noGrp="1"/>
          </p:cNvSpPr>
          <p:nvPr>
            <p:ph type="sldNum" sz="quarter" idx="12"/>
          </p:nvPr>
        </p:nvSpPr>
        <p:spPr/>
        <p:txBody>
          <a:bodyPr/>
          <a:lstStyle/>
          <a:p>
            <a:pPr>
              <a:defRPr/>
            </a:pPr>
            <a:fld id="{DAA2776F-D09F-4296-94F7-0349A83D4521}" type="slidenum">
              <a:rPr lang="en-US" smtClean="0"/>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pPr>
              <a:defRPr/>
            </a:pPr>
            <a:fld id="{4B38F67D-79B4-4C84-816D-AA33AEE7AC75}" type="datetimeFigureOut">
              <a:rPr lang="en-US" smtClean="0"/>
              <a:pPr>
                <a:defRPr/>
              </a:pPr>
              <a:t>10/21/2024</a:t>
            </a:fld>
            <a:endParaRPr lang="en-US"/>
          </a:p>
        </p:txBody>
      </p:sp>
      <p:sp>
        <p:nvSpPr>
          <p:cNvPr id="6" name="5 - Θέση υποσέλιδου"/>
          <p:cNvSpPr>
            <a:spLocks noGrp="1"/>
          </p:cNvSpPr>
          <p:nvPr>
            <p:ph type="ftr" sz="quarter" idx="11"/>
          </p:nvPr>
        </p:nvSpPr>
        <p:spPr/>
        <p:txBody>
          <a:bodyPr/>
          <a:lstStyle/>
          <a:p>
            <a:pPr>
              <a:defRPr/>
            </a:pPr>
            <a:endParaRPr lang="en-US"/>
          </a:p>
        </p:txBody>
      </p:sp>
      <p:sp>
        <p:nvSpPr>
          <p:cNvPr id="7" name="6 - Θέση αριθμού διαφάνειας"/>
          <p:cNvSpPr>
            <a:spLocks noGrp="1"/>
          </p:cNvSpPr>
          <p:nvPr>
            <p:ph type="sldNum" sz="quarter" idx="12"/>
          </p:nvPr>
        </p:nvSpPr>
        <p:spPr/>
        <p:txBody>
          <a:bodyPr/>
          <a:lstStyle/>
          <a:p>
            <a:pPr>
              <a:defRPr/>
            </a:pPr>
            <a:fld id="{DAA2776F-D09F-4296-94F7-0349A83D4521}"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pPr>
              <a:defRPr/>
            </a:pPr>
            <a:fld id="{4B38F67D-79B4-4C84-816D-AA33AEE7AC75}" type="datetimeFigureOut">
              <a:rPr lang="en-US" smtClean="0"/>
              <a:pPr>
                <a:defRPr/>
              </a:pPr>
              <a:t>10/21/2024</a:t>
            </a:fld>
            <a:endParaRPr lang="en-US"/>
          </a:p>
        </p:txBody>
      </p:sp>
      <p:sp>
        <p:nvSpPr>
          <p:cNvPr id="8" name="7 - Θέση υποσέλιδου"/>
          <p:cNvSpPr>
            <a:spLocks noGrp="1"/>
          </p:cNvSpPr>
          <p:nvPr>
            <p:ph type="ftr" sz="quarter" idx="11"/>
          </p:nvPr>
        </p:nvSpPr>
        <p:spPr/>
        <p:txBody>
          <a:bodyPr/>
          <a:lstStyle/>
          <a:p>
            <a:pPr>
              <a:defRPr/>
            </a:pPr>
            <a:endParaRPr lang="en-US"/>
          </a:p>
        </p:txBody>
      </p:sp>
      <p:sp>
        <p:nvSpPr>
          <p:cNvPr id="9" name="8 - Θέση αριθμού διαφάνειας"/>
          <p:cNvSpPr>
            <a:spLocks noGrp="1"/>
          </p:cNvSpPr>
          <p:nvPr>
            <p:ph type="sldNum" sz="quarter" idx="12"/>
          </p:nvPr>
        </p:nvSpPr>
        <p:spPr/>
        <p:txBody>
          <a:bodyPr/>
          <a:lstStyle/>
          <a:p>
            <a:pPr>
              <a:defRPr/>
            </a:pPr>
            <a:fld id="{DAA2776F-D09F-4296-94F7-0349A83D4521}"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p>
            <a:pPr>
              <a:defRPr/>
            </a:pPr>
            <a:fld id="{4B38F67D-79B4-4C84-816D-AA33AEE7AC75}" type="datetimeFigureOut">
              <a:rPr lang="en-US" smtClean="0"/>
              <a:pPr>
                <a:defRPr/>
              </a:pPr>
              <a:t>10/21/2024</a:t>
            </a:fld>
            <a:endParaRPr lang="en-US"/>
          </a:p>
        </p:txBody>
      </p:sp>
      <p:sp>
        <p:nvSpPr>
          <p:cNvPr id="4" name="3 - Θέση υποσέλιδου"/>
          <p:cNvSpPr>
            <a:spLocks noGrp="1"/>
          </p:cNvSpPr>
          <p:nvPr>
            <p:ph type="ftr" sz="quarter" idx="11"/>
          </p:nvPr>
        </p:nvSpPr>
        <p:spPr/>
        <p:txBody>
          <a:bodyPr/>
          <a:lstStyle/>
          <a:p>
            <a:pPr>
              <a:defRPr/>
            </a:pPr>
            <a:endParaRPr lang="en-US"/>
          </a:p>
        </p:txBody>
      </p:sp>
      <p:sp>
        <p:nvSpPr>
          <p:cNvPr id="5" name="4 - Θέση αριθμού διαφάνειας"/>
          <p:cNvSpPr>
            <a:spLocks noGrp="1"/>
          </p:cNvSpPr>
          <p:nvPr>
            <p:ph type="sldNum" sz="quarter" idx="12"/>
          </p:nvPr>
        </p:nvSpPr>
        <p:spPr/>
        <p:txBody>
          <a:bodyPr/>
          <a:lstStyle/>
          <a:p>
            <a:pPr>
              <a:defRPr/>
            </a:pPr>
            <a:fld id="{DAA2776F-D09F-4296-94F7-0349A83D4521}"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pPr>
              <a:defRPr/>
            </a:pPr>
            <a:fld id="{4B38F67D-79B4-4C84-816D-AA33AEE7AC75}" type="datetimeFigureOut">
              <a:rPr lang="en-US" smtClean="0"/>
              <a:pPr>
                <a:defRPr/>
              </a:pPr>
              <a:t>10/21/2024</a:t>
            </a:fld>
            <a:endParaRPr lang="en-US"/>
          </a:p>
        </p:txBody>
      </p:sp>
      <p:sp>
        <p:nvSpPr>
          <p:cNvPr id="3" name="2 - Θέση υποσέλιδου"/>
          <p:cNvSpPr>
            <a:spLocks noGrp="1"/>
          </p:cNvSpPr>
          <p:nvPr>
            <p:ph type="ftr" sz="quarter" idx="11"/>
          </p:nvPr>
        </p:nvSpPr>
        <p:spPr/>
        <p:txBody>
          <a:bodyPr/>
          <a:lstStyle/>
          <a:p>
            <a:pPr>
              <a:defRPr/>
            </a:pPr>
            <a:endParaRPr lang="en-US"/>
          </a:p>
        </p:txBody>
      </p:sp>
      <p:sp>
        <p:nvSpPr>
          <p:cNvPr id="4" name="3 - Θέση αριθμού διαφάνειας"/>
          <p:cNvSpPr>
            <a:spLocks noGrp="1"/>
          </p:cNvSpPr>
          <p:nvPr>
            <p:ph type="sldNum" sz="quarter" idx="12"/>
          </p:nvPr>
        </p:nvSpPr>
        <p:spPr/>
        <p:txBody>
          <a:bodyPr/>
          <a:lstStyle/>
          <a:p>
            <a:pPr>
              <a:defRPr/>
            </a:pPr>
            <a:fld id="{DAA2776F-D09F-4296-94F7-0349A83D4521}"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pPr>
              <a:defRPr/>
            </a:pPr>
            <a:fld id="{4B38F67D-79B4-4C84-816D-AA33AEE7AC75}" type="datetimeFigureOut">
              <a:rPr lang="en-US" smtClean="0"/>
              <a:pPr>
                <a:defRPr/>
              </a:pPr>
              <a:t>10/21/2024</a:t>
            </a:fld>
            <a:endParaRPr lang="en-US"/>
          </a:p>
        </p:txBody>
      </p:sp>
      <p:sp>
        <p:nvSpPr>
          <p:cNvPr id="6" name="5 - Θέση υποσέλιδου"/>
          <p:cNvSpPr>
            <a:spLocks noGrp="1"/>
          </p:cNvSpPr>
          <p:nvPr>
            <p:ph type="ftr" sz="quarter" idx="11"/>
          </p:nvPr>
        </p:nvSpPr>
        <p:spPr/>
        <p:txBody>
          <a:bodyPr/>
          <a:lstStyle/>
          <a:p>
            <a:pPr>
              <a:defRPr/>
            </a:pPr>
            <a:endParaRPr lang="en-US"/>
          </a:p>
        </p:txBody>
      </p:sp>
      <p:sp>
        <p:nvSpPr>
          <p:cNvPr id="7" name="6 - Θέση αριθμού διαφάνειας"/>
          <p:cNvSpPr>
            <a:spLocks noGrp="1"/>
          </p:cNvSpPr>
          <p:nvPr>
            <p:ph type="sldNum" sz="quarter" idx="12"/>
          </p:nvPr>
        </p:nvSpPr>
        <p:spPr/>
        <p:txBody>
          <a:bodyPr/>
          <a:lstStyle/>
          <a:p>
            <a:pPr>
              <a:defRPr/>
            </a:pPr>
            <a:fld id="{DAA2776F-D09F-4296-94F7-0349A83D4521}"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pPr>
              <a:defRPr/>
            </a:pPr>
            <a:fld id="{4B38F67D-79B4-4C84-816D-AA33AEE7AC75}" type="datetimeFigureOut">
              <a:rPr lang="en-US" smtClean="0"/>
              <a:pPr>
                <a:defRPr/>
              </a:pPr>
              <a:t>10/21/2024</a:t>
            </a:fld>
            <a:endParaRPr lang="en-US"/>
          </a:p>
        </p:txBody>
      </p:sp>
      <p:sp>
        <p:nvSpPr>
          <p:cNvPr id="6" name="5 - Θέση υποσέλιδου"/>
          <p:cNvSpPr>
            <a:spLocks noGrp="1"/>
          </p:cNvSpPr>
          <p:nvPr>
            <p:ph type="ftr" sz="quarter" idx="11"/>
          </p:nvPr>
        </p:nvSpPr>
        <p:spPr/>
        <p:txBody>
          <a:bodyPr/>
          <a:lstStyle/>
          <a:p>
            <a:pPr>
              <a:defRPr/>
            </a:pPr>
            <a:endParaRPr lang="en-US"/>
          </a:p>
        </p:txBody>
      </p:sp>
      <p:sp>
        <p:nvSpPr>
          <p:cNvPr id="7" name="6 - Θέση αριθμού διαφάνειας"/>
          <p:cNvSpPr>
            <a:spLocks noGrp="1"/>
          </p:cNvSpPr>
          <p:nvPr>
            <p:ph type="sldNum" sz="quarter" idx="12"/>
          </p:nvPr>
        </p:nvSpPr>
        <p:spPr/>
        <p:txBody>
          <a:bodyPr/>
          <a:lstStyle/>
          <a:p>
            <a:pPr>
              <a:defRPr/>
            </a:pPr>
            <a:fld id="{DAA2776F-D09F-4296-94F7-0349A83D4521}" type="slidenum">
              <a:rPr lang="en-US" smtClean="0"/>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Kλικ για επεξεργασία του τίτλου</a:t>
            </a: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4B38F67D-79B4-4C84-816D-AA33AEE7AC75}" type="datetimeFigureOut">
              <a:rPr lang="en-US" smtClean="0"/>
              <a:pPr>
                <a:defRPr/>
              </a:pPr>
              <a:t>10/21/2024</a:t>
            </a:fld>
            <a:endParaRPr lang="en-US"/>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DAA2776F-D09F-4296-94F7-0349A83D4521}"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951" r:id="rId1"/>
    <p:sldLayoutId id="2147483952" r:id="rId2"/>
    <p:sldLayoutId id="2147483953" r:id="rId3"/>
    <p:sldLayoutId id="2147483954" r:id="rId4"/>
    <p:sldLayoutId id="2147483955" r:id="rId5"/>
    <p:sldLayoutId id="2147483956" r:id="rId6"/>
    <p:sldLayoutId id="2147483957" r:id="rId7"/>
    <p:sldLayoutId id="2147483958" r:id="rId8"/>
    <p:sldLayoutId id="2147483959" r:id="rId9"/>
    <p:sldLayoutId id="2147483960" r:id="rId10"/>
    <p:sldLayoutId id="214748396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 Id="rId9"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2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22.png"/></Relationships>
</file>

<file path=ppt/slides/_rels/slide25.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Τίτλος"/>
          <p:cNvSpPr>
            <a:spLocks noGrp="1"/>
          </p:cNvSpPr>
          <p:nvPr>
            <p:ph type="ctrTitle"/>
          </p:nvPr>
        </p:nvSpPr>
        <p:spPr>
          <a:xfrm>
            <a:off x="457200" y="152400"/>
            <a:ext cx="8458200" cy="1371600"/>
          </a:xfrm>
        </p:spPr>
        <p:txBody>
          <a:bodyPr/>
          <a:lstStyle/>
          <a:p>
            <a:endParaRPr lang="el-GR" dirty="0"/>
          </a:p>
        </p:txBody>
      </p:sp>
      <p:pic>
        <p:nvPicPr>
          <p:cNvPr id="6" name="Εικόνα 1">
            <a:extLst>
              <a:ext uri="{FF2B5EF4-FFF2-40B4-BE49-F238E27FC236}">
                <a16:creationId xmlns:a16="http://schemas.microsoft.com/office/drawing/2014/main" id="{59727D84-2DD7-4BE2-A1D2-9B314382DFC2}"/>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66800" y="304800"/>
            <a:ext cx="7705801" cy="1005927"/>
          </a:xfrm>
          <a:prstGeom prst="rect">
            <a:avLst/>
          </a:prstGeom>
        </p:spPr>
      </p:pic>
      <p:graphicFrame>
        <p:nvGraphicFramePr>
          <p:cNvPr id="8" name="6 - Θέση περιεχομένου">
            <a:extLst>
              <a:ext uri="{FF2B5EF4-FFF2-40B4-BE49-F238E27FC236}">
                <a16:creationId xmlns:a16="http://schemas.microsoft.com/office/drawing/2014/main" id="{9BFEC8CD-6F93-4014-8719-4563E4F179C9}"/>
              </a:ext>
            </a:extLst>
          </p:cNvPr>
          <p:cNvGraphicFramePr>
            <a:graphicFrameLocks/>
          </p:cNvGraphicFramePr>
          <p:nvPr>
            <p:extLst>
              <p:ext uri="{D42A27DB-BD31-4B8C-83A1-F6EECF244321}">
                <p14:modId xmlns:p14="http://schemas.microsoft.com/office/powerpoint/2010/main" val="3900557508"/>
              </p:ext>
            </p:extLst>
          </p:nvPr>
        </p:nvGraphicFramePr>
        <p:xfrm>
          <a:off x="762000" y="1981200"/>
          <a:ext cx="7705801" cy="216023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9" name="Text Box 3">
            <a:extLst>
              <a:ext uri="{FF2B5EF4-FFF2-40B4-BE49-F238E27FC236}">
                <a16:creationId xmlns:a16="http://schemas.microsoft.com/office/drawing/2014/main" id="{6FD1F91A-A3E0-49E1-804F-D23E39786AF8}"/>
              </a:ext>
            </a:extLst>
          </p:cNvPr>
          <p:cNvSpPr txBox="1">
            <a:spLocks noChangeArrowheads="1"/>
          </p:cNvSpPr>
          <p:nvPr/>
        </p:nvSpPr>
        <p:spPr bwMode="auto">
          <a:xfrm>
            <a:off x="609600" y="4572000"/>
            <a:ext cx="7705801" cy="1200329"/>
          </a:xfrm>
          <a:prstGeom prst="rect">
            <a:avLst/>
          </a:prstGeom>
          <a:noFill/>
          <a:ln w="19050">
            <a:solidFill>
              <a:schemeClr val="tx1"/>
            </a:solidFill>
            <a:miter lim="800000"/>
            <a:headEnd/>
            <a:tailEnd/>
          </a:ln>
          <a:effectLst/>
        </p:spPr>
        <p:txBody>
          <a:bodyPr wrap="square">
            <a:spAutoFit/>
          </a:bodyPr>
          <a:lstStyle/>
          <a:p>
            <a:pPr algn="ctr">
              <a:defRPr/>
            </a:pPr>
            <a:r>
              <a:rPr lang="el-GR" sz="2400" b="1">
                <a:latin typeface="Calibri" panose="020F0502020204030204" pitchFamily="34" charset="0"/>
                <a:cs typeface="Calibri" panose="020F0502020204030204" pitchFamily="34" charset="0"/>
              </a:rPr>
              <a:t>Διάλεξη 2</a:t>
            </a:r>
            <a:r>
              <a:rPr lang="el-GR" sz="2400" b="1" baseline="30000">
                <a:latin typeface="Calibri" panose="020F0502020204030204" pitchFamily="34" charset="0"/>
                <a:cs typeface="Calibri" panose="020F0502020204030204" pitchFamily="34" charset="0"/>
              </a:rPr>
              <a:t>η</a:t>
            </a:r>
            <a:r>
              <a:rPr lang="el-GR" sz="2400" b="1">
                <a:latin typeface="Calibri" panose="020F0502020204030204" pitchFamily="34" charset="0"/>
                <a:cs typeface="Calibri" panose="020F0502020204030204" pitchFamily="34" charset="0"/>
              </a:rPr>
              <a:t>(2</a:t>
            </a:r>
            <a:r>
              <a:rPr lang="el-GR" sz="2400" b="1" baseline="30000">
                <a:latin typeface="Calibri" panose="020F0502020204030204" pitchFamily="34" charset="0"/>
                <a:cs typeface="Calibri" panose="020F0502020204030204" pitchFamily="34" charset="0"/>
              </a:rPr>
              <a:t>ο</a:t>
            </a:r>
            <a:r>
              <a:rPr lang="el-GR" sz="2400" b="1">
                <a:latin typeface="Calibri" panose="020F0502020204030204" pitchFamily="34" charset="0"/>
                <a:cs typeface="Calibri" panose="020F0502020204030204" pitchFamily="34" charset="0"/>
              </a:rPr>
              <a:t> μέρος)</a:t>
            </a:r>
          </a:p>
          <a:p>
            <a:pPr algn="ctr">
              <a:defRPr/>
            </a:pPr>
            <a:r>
              <a:rPr lang="el-GR" sz="2400" b="1">
                <a:latin typeface="Calibri" panose="020F0502020204030204" pitchFamily="34" charset="0"/>
                <a:cs typeface="Calibri" panose="020F0502020204030204" pitchFamily="34" charset="0"/>
              </a:rPr>
              <a:t>Εφαρμογή </a:t>
            </a:r>
            <a:r>
              <a:rPr lang="el-GR" sz="2400" b="1" dirty="0">
                <a:latin typeface="Calibri" panose="020F0502020204030204" pitchFamily="34" charset="0"/>
                <a:cs typeface="Calibri" panose="020F0502020204030204" pitchFamily="34" charset="0"/>
              </a:rPr>
              <a:t>του προγράμματος Ολυμπιακής Παιδείας στην Ελλάδα</a:t>
            </a:r>
          </a:p>
        </p:txBody>
      </p:sp>
      <p:pic>
        <p:nvPicPr>
          <p:cNvPr id="10" name="9 - Εικόνα" descr="images.jfif"/>
          <p:cNvPicPr>
            <a:picLocks noChangeAspect="1"/>
          </p:cNvPicPr>
          <p:nvPr/>
        </p:nvPicPr>
        <p:blipFill>
          <a:blip r:embed="rId9"/>
          <a:srcRect b="14354"/>
          <a:stretch>
            <a:fillRect/>
          </a:stretch>
        </p:blipFill>
        <p:spPr>
          <a:xfrm>
            <a:off x="7307580" y="5494020"/>
            <a:ext cx="1836420" cy="136398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534400" cy="1143000"/>
          </a:xfrm>
        </p:spPr>
        <p:txBody>
          <a:bodyPr>
            <a:normAutofit fontScale="90000"/>
          </a:bodyPr>
          <a:lstStyle/>
          <a:p>
            <a:pPr>
              <a:defRPr/>
            </a:pPr>
            <a:r>
              <a:rPr lang="el-GR" sz="3600" b="1" dirty="0">
                <a:cs typeface="Times New Roman" pitchFamily="18" charset="0"/>
              </a:rPr>
              <a:t>Πρόγραμμα Ολυμπιακή Παιδεία</a:t>
            </a:r>
            <a:br>
              <a:rPr lang="el-GR" sz="3600" b="1" dirty="0">
                <a:cs typeface="Times New Roman" pitchFamily="18" charset="0"/>
              </a:rPr>
            </a:br>
            <a:r>
              <a:rPr lang="el-GR" sz="3600" b="1" dirty="0">
                <a:cs typeface="Times New Roman" pitchFamily="18" charset="0"/>
              </a:rPr>
              <a:t>1998-2004</a:t>
            </a:r>
            <a:endParaRPr lang="en-US" sz="3600" b="1" dirty="0">
              <a:solidFill>
                <a:schemeClr val="tx1"/>
              </a:solidFill>
              <a:latin typeface="+mn-lt"/>
              <a:cs typeface="Times New Roman" pitchFamily="18" charset="0"/>
            </a:endParaRPr>
          </a:p>
        </p:txBody>
      </p:sp>
      <p:sp>
        <p:nvSpPr>
          <p:cNvPr id="6" name="Content Placeholder 5"/>
          <p:cNvSpPr>
            <a:spLocks noGrp="1"/>
          </p:cNvSpPr>
          <p:nvPr>
            <p:ph idx="1"/>
          </p:nvPr>
        </p:nvSpPr>
        <p:spPr>
          <a:xfrm>
            <a:off x="304800" y="1905000"/>
            <a:ext cx="8610600" cy="2057400"/>
          </a:xfrm>
        </p:spPr>
        <p:txBody>
          <a:bodyPr>
            <a:normAutofit/>
          </a:bodyPr>
          <a:lstStyle/>
          <a:p>
            <a:pPr marL="269875" indent="-269875" algn="just">
              <a:lnSpc>
                <a:spcPct val="80000"/>
              </a:lnSpc>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err="1"/>
              <a:t>Μαθητοκεντρικό</a:t>
            </a:r>
            <a:r>
              <a:rPr lang="el-GR" sz="2400" dirty="0"/>
              <a:t> μοντέλο διδασκαλίας</a:t>
            </a:r>
          </a:p>
          <a:p>
            <a:pPr marL="269875" indent="-269875" algn="just">
              <a:lnSpc>
                <a:spcPct val="80000"/>
              </a:lnSpc>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err="1"/>
              <a:t>Ομαδοσυνεργατική</a:t>
            </a:r>
            <a:r>
              <a:rPr lang="el-GR" sz="2400" dirty="0"/>
              <a:t> μέθοδος διδασκαλίας</a:t>
            </a:r>
          </a:p>
          <a:p>
            <a:pPr marL="269875" indent="-269875" algn="just">
              <a:lnSpc>
                <a:spcPct val="80000"/>
              </a:lnSpc>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t>Μέθοδος </a:t>
            </a:r>
            <a:r>
              <a:rPr lang="en-US" sz="2400" dirty="0"/>
              <a:t>project</a:t>
            </a:r>
          </a:p>
          <a:p>
            <a:pPr marL="269875" indent="-269875" algn="just">
              <a:lnSpc>
                <a:spcPct val="80000"/>
              </a:lnSpc>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t>Ομαδικές εργασίες</a:t>
            </a:r>
          </a:p>
          <a:p>
            <a:pPr marL="269875" indent="-269875" algn="just">
              <a:lnSpc>
                <a:spcPct val="80000"/>
              </a:lnSpc>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t>Βιωματική μάθηση</a:t>
            </a:r>
          </a:p>
          <a:p>
            <a:pPr marL="269875" indent="-269875" algn="just">
              <a:lnSpc>
                <a:spcPct val="80000"/>
              </a:lnSpc>
              <a:spcBef>
                <a:spcPts val="600"/>
              </a:spcBef>
              <a:buClr>
                <a:schemeClr val="tx1"/>
              </a:buClr>
              <a:buSzPct val="85000"/>
              <a:buNone/>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endParaRPr lang="el-GR" sz="2400" dirty="0"/>
          </a:p>
        </p:txBody>
      </p:sp>
      <p:sp>
        <p:nvSpPr>
          <p:cNvPr id="5" name="4 - TextBox"/>
          <p:cNvSpPr txBox="1"/>
          <p:nvPr/>
        </p:nvSpPr>
        <p:spPr>
          <a:xfrm>
            <a:off x="685800" y="1219200"/>
            <a:ext cx="8001000" cy="523220"/>
          </a:xfrm>
          <a:prstGeom prst="rect">
            <a:avLst/>
          </a:prstGeom>
          <a:solidFill>
            <a:schemeClr val="bg2"/>
          </a:solidFill>
          <a:ln w="19050">
            <a:solidFill>
              <a:schemeClr val="tx1"/>
            </a:solidFill>
          </a:ln>
        </p:spPr>
        <p:txBody>
          <a:bodyPr wrap="square" rtlCol="0">
            <a:spAutoFit/>
          </a:bodyPr>
          <a:lstStyle/>
          <a:p>
            <a:pPr algn="ctr"/>
            <a:r>
              <a:rPr lang="el-GR" sz="2800" b="1" dirty="0">
                <a:latin typeface="+mn-lt"/>
              </a:rPr>
              <a:t>Μέθοδοι διδασκαλίας</a:t>
            </a:r>
          </a:p>
        </p:txBody>
      </p:sp>
      <p:sp>
        <p:nvSpPr>
          <p:cNvPr id="7" name="6 - TextBox"/>
          <p:cNvSpPr txBox="1"/>
          <p:nvPr/>
        </p:nvSpPr>
        <p:spPr>
          <a:xfrm>
            <a:off x="152400" y="4038600"/>
            <a:ext cx="8839200" cy="2123658"/>
          </a:xfrm>
          <a:prstGeom prst="rect">
            <a:avLst/>
          </a:prstGeom>
          <a:noFill/>
          <a:ln w="28575">
            <a:solidFill>
              <a:schemeClr val="tx1"/>
            </a:solidFill>
          </a:ln>
        </p:spPr>
        <p:txBody>
          <a:bodyPr wrap="square" rtlCol="0">
            <a:spAutoFit/>
          </a:bodyPr>
          <a:lstStyle/>
          <a:p>
            <a:pPr>
              <a:defRPr/>
            </a:pPr>
            <a:r>
              <a:rPr lang="el-GR" sz="2200" b="1" dirty="0">
                <a:latin typeface="+mn-lt"/>
              </a:rPr>
              <a:t>Η βιωματική μάθηση αποτέλεσε το βασικότερο εργαλείο </a:t>
            </a:r>
          </a:p>
          <a:p>
            <a:pPr>
              <a:buFont typeface="Wingdings" pitchFamily="2" charset="2"/>
              <a:buChar char="§"/>
              <a:defRPr/>
            </a:pPr>
            <a:r>
              <a:rPr lang="el-GR" sz="2200" dirty="0">
                <a:latin typeface="+mn-lt"/>
              </a:rPr>
              <a:t> αξιοποίηση της βιωμένης εμπειρίας των μαθητών</a:t>
            </a:r>
          </a:p>
          <a:p>
            <a:pPr>
              <a:buFont typeface="Wingdings" pitchFamily="2" charset="2"/>
              <a:buChar char="§"/>
              <a:defRPr/>
            </a:pPr>
            <a:r>
              <a:rPr lang="el-GR" sz="2200" dirty="0">
                <a:latin typeface="+mn-lt"/>
              </a:rPr>
              <a:t> ανάπτυξη αθλητικών ικανοτήτων, κοινωνικών και ηθικών αξιών,</a:t>
            </a:r>
          </a:p>
          <a:p>
            <a:pPr>
              <a:defRPr/>
            </a:pPr>
            <a:r>
              <a:rPr lang="el-GR" sz="2200" dirty="0">
                <a:latin typeface="+mn-lt"/>
              </a:rPr>
              <a:t>Οι μαθητές βίωσαν και διδάχθηκαν την ηθική στον αθλητισμό, δημιουργώντας ταυτόχρονα ερεθίσματα και γνώσεις σχετικά με αυτήν τη συμπεριφορά, μεταφέροντάς την και στην καθημερινή τους ζωή </a:t>
            </a:r>
          </a:p>
        </p:txBody>
      </p:sp>
      <p:pic>
        <p:nvPicPr>
          <p:cNvPr id="8" name="7 - Εικόνα" descr="method.jfif"/>
          <p:cNvPicPr>
            <a:picLocks noChangeAspect="1"/>
          </p:cNvPicPr>
          <p:nvPr/>
        </p:nvPicPr>
        <p:blipFill>
          <a:blip r:embed="rId3">
            <a:clrChange>
              <a:clrFrom>
                <a:srgbClr val="FAFAFA"/>
              </a:clrFrom>
              <a:clrTo>
                <a:srgbClr val="FAFAFA">
                  <a:alpha val="0"/>
                </a:srgbClr>
              </a:clrTo>
            </a:clrChange>
          </a:blip>
          <a:stretch>
            <a:fillRect/>
          </a:stretch>
        </p:blipFill>
        <p:spPr>
          <a:xfrm>
            <a:off x="6858000" y="1905000"/>
            <a:ext cx="1851660" cy="1539332"/>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534400" cy="1143000"/>
          </a:xfrm>
        </p:spPr>
        <p:txBody>
          <a:bodyPr>
            <a:normAutofit fontScale="90000"/>
          </a:bodyPr>
          <a:lstStyle/>
          <a:p>
            <a:pPr>
              <a:defRPr/>
            </a:pPr>
            <a:r>
              <a:rPr lang="el-GR" sz="3600" b="1" dirty="0">
                <a:cs typeface="Times New Roman" pitchFamily="18" charset="0"/>
              </a:rPr>
              <a:t>Πρόγραμμα Ολυμπιακή Παιδεία</a:t>
            </a:r>
            <a:br>
              <a:rPr lang="el-GR" sz="3600" b="1" dirty="0">
                <a:cs typeface="Times New Roman" pitchFamily="18" charset="0"/>
              </a:rPr>
            </a:br>
            <a:r>
              <a:rPr lang="el-GR" sz="3600" b="1" dirty="0">
                <a:cs typeface="Times New Roman" pitchFamily="18" charset="0"/>
              </a:rPr>
              <a:t>1998-2004</a:t>
            </a:r>
            <a:endParaRPr lang="en-US" sz="3600" b="1" dirty="0">
              <a:solidFill>
                <a:schemeClr val="tx1"/>
              </a:solidFill>
              <a:latin typeface="+mn-lt"/>
              <a:cs typeface="Times New Roman" pitchFamily="18" charset="0"/>
            </a:endParaRPr>
          </a:p>
        </p:txBody>
      </p:sp>
      <p:sp>
        <p:nvSpPr>
          <p:cNvPr id="6" name="Content Placeholder 5"/>
          <p:cNvSpPr>
            <a:spLocks noGrp="1"/>
          </p:cNvSpPr>
          <p:nvPr>
            <p:ph idx="1"/>
          </p:nvPr>
        </p:nvSpPr>
        <p:spPr>
          <a:xfrm>
            <a:off x="304800" y="1905000"/>
            <a:ext cx="8610600" cy="4191000"/>
          </a:xfrm>
        </p:spPr>
        <p:txBody>
          <a:bodyPr>
            <a:normAutofit/>
          </a:bodyPr>
          <a:lstStyle/>
          <a:p>
            <a:pPr marL="269875" indent="-269875" algn="just">
              <a:lnSpc>
                <a:spcPct val="80000"/>
              </a:lnSpc>
              <a:spcBef>
                <a:spcPts val="600"/>
              </a:spcBef>
              <a:buClr>
                <a:schemeClr val="tx1"/>
              </a:buClr>
              <a:buSzPct val="85000"/>
              <a:buNone/>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b="1" dirty="0"/>
              <a:t>Εκπαιδευτικές τεχνικές μέσα στην τάξη</a:t>
            </a:r>
          </a:p>
          <a:p>
            <a:pPr marL="269875" indent="-269875" algn="just">
              <a:lnSpc>
                <a:spcPct val="80000"/>
              </a:lnSpc>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t>Καταιγισμός ιδεών</a:t>
            </a:r>
          </a:p>
          <a:p>
            <a:pPr marL="269875" indent="-269875" algn="just">
              <a:lnSpc>
                <a:spcPct val="80000"/>
              </a:lnSpc>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t>Παιχνίδι ρόλος</a:t>
            </a:r>
          </a:p>
          <a:p>
            <a:pPr marL="269875" indent="-269875" algn="just">
              <a:lnSpc>
                <a:spcPct val="80000"/>
              </a:lnSpc>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t>Προσομοιώσεις</a:t>
            </a:r>
          </a:p>
          <a:p>
            <a:pPr marL="269875" indent="-269875" algn="just">
              <a:lnSpc>
                <a:spcPct val="80000"/>
              </a:lnSpc>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t>Εργασία σε ομάδες</a:t>
            </a:r>
          </a:p>
          <a:p>
            <a:pPr marL="269875" indent="-269875" algn="just">
              <a:lnSpc>
                <a:spcPct val="80000"/>
              </a:lnSpc>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t>Μελέτες περίπτωσης</a:t>
            </a:r>
            <a:endParaRPr lang="en-US" sz="2400" dirty="0"/>
          </a:p>
          <a:p>
            <a:pPr marL="269875" indent="-269875" algn="just">
              <a:lnSpc>
                <a:spcPct val="80000"/>
              </a:lnSpc>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endParaRPr lang="el-GR" sz="2400" dirty="0"/>
          </a:p>
          <a:p>
            <a:pPr marL="269875" indent="-269875" algn="just">
              <a:lnSpc>
                <a:spcPct val="80000"/>
              </a:lnSpc>
              <a:spcBef>
                <a:spcPts val="600"/>
              </a:spcBef>
              <a:buClr>
                <a:schemeClr val="tx1"/>
              </a:buClr>
              <a:buSzPct val="85000"/>
              <a:buNone/>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b="1" dirty="0"/>
              <a:t>Εκπαιδευτικές τεχνικές έξω από την τάξη</a:t>
            </a:r>
          </a:p>
          <a:p>
            <a:pPr marL="269875" indent="-269875" algn="just">
              <a:lnSpc>
                <a:spcPct val="80000"/>
              </a:lnSpc>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t>Ομαδικές ασκήσεις/παιχνίδια με στόχο την ενίσχυση της ομαδικότητες, την ανάπτυξη της συνεργασίας και επικοινωνίας, την εκμάθηση κινητικών δεξιοτήτων και τη λήψη αποφάσεων.</a:t>
            </a:r>
          </a:p>
          <a:p>
            <a:pPr marL="269875" indent="-269875" algn="just">
              <a:lnSpc>
                <a:spcPct val="80000"/>
              </a:lnSpc>
              <a:spcBef>
                <a:spcPts val="600"/>
              </a:spcBef>
              <a:buClr>
                <a:schemeClr val="tx1"/>
              </a:buClr>
              <a:buSzPct val="85000"/>
              <a:buNone/>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endParaRPr lang="el-GR" sz="2400" dirty="0"/>
          </a:p>
          <a:p>
            <a:pPr marL="269875" indent="-269875" algn="just">
              <a:lnSpc>
                <a:spcPct val="80000"/>
              </a:lnSpc>
              <a:spcBef>
                <a:spcPts val="600"/>
              </a:spcBef>
              <a:buClr>
                <a:schemeClr val="tx1"/>
              </a:buClr>
              <a:buSzPct val="85000"/>
              <a:buNone/>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endParaRPr lang="el-GR" sz="2400" dirty="0"/>
          </a:p>
        </p:txBody>
      </p:sp>
      <p:sp>
        <p:nvSpPr>
          <p:cNvPr id="5" name="4 - TextBox"/>
          <p:cNvSpPr txBox="1"/>
          <p:nvPr/>
        </p:nvSpPr>
        <p:spPr>
          <a:xfrm>
            <a:off x="685800" y="1219200"/>
            <a:ext cx="8001000" cy="523220"/>
          </a:xfrm>
          <a:prstGeom prst="rect">
            <a:avLst/>
          </a:prstGeom>
          <a:solidFill>
            <a:schemeClr val="bg2"/>
          </a:solidFill>
          <a:ln w="19050">
            <a:solidFill>
              <a:schemeClr val="tx1"/>
            </a:solidFill>
          </a:ln>
        </p:spPr>
        <p:txBody>
          <a:bodyPr wrap="square" rtlCol="0">
            <a:spAutoFit/>
          </a:bodyPr>
          <a:lstStyle/>
          <a:p>
            <a:pPr algn="ctr"/>
            <a:r>
              <a:rPr lang="el-GR" sz="2800" b="1" dirty="0">
                <a:latin typeface="+mn-lt"/>
              </a:rPr>
              <a:t>Τεχνικές διδασκαλίας</a:t>
            </a:r>
          </a:p>
        </p:txBody>
      </p:sp>
      <p:pic>
        <p:nvPicPr>
          <p:cNvPr id="8" name="7 - Εικόνα" descr="tch.jfif"/>
          <p:cNvPicPr>
            <a:picLocks noChangeAspect="1"/>
          </p:cNvPicPr>
          <p:nvPr/>
        </p:nvPicPr>
        <p:blipFill>
          <a:blip r:embed="rId3">
            <a:clrChange>
              <a:clrFrom>
                <a:srgbClr val="E3E3E3"/>
              </a:clrFrom>
              <a:clrTo>
                <a:srgbClr val="E3E3E3">
                  <a:alpha val="0"/>
                </a:srgbClr>
              </a:clrTo>
            </a:clrChange>
          </a:blip>
          <a:stretch>
            <a:fillRect/>
          </a:stretch>
        </p:blipFill>
        <p:spPr>
          <a:xfrm>
            <a:off x="6172200" y="2438399"/>
            <a:ext cx="2430780" cy="1820739"/>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686800" cy="1143000"/>
          </a:xfrm>
        </p:spPr>
        <p:txBody>
          <a:bodyPr>
            <a:normAutofit fontScale="90000"/>
          </a:bodyPr>
          <a:lstStyle/>
          <a:p>
            <a:pPr>
              <a:defRPr/>
            </a:pPr>
            <a:r>
              <a:rPr lang="el-GR" sz="3600" b="1" dirty="0">
                <a:cs typeface="Times New Roman" pitchFamily="18" charset="0"/>
              </a:rPr>
              <a:t>Πρόγραμμα Ολυμπιακή Παιδεία</a:t>
            </a:r>
            <a:br>
              <a:rPr lang="el-GR" sz="3600" b="1" dirty="0">
                <a:cs typeface="Times New Roman" pitchFamily="18" charset="0"/>
              </a:rPr>
            </a:br>
            <a:r>
              <a:rPr lang="el-GR" sz="3600" b="1" dirty="0">
                <a:cs typeface="Times New Roman" pitchFamily="18" charset="0"/>
              </a:rPr>
              <a:t>1998-2004</a:t>
            </a:r>
            <a:endParaRPr lang="en-US" sz="3600" b="1" dirty="0">
              <a:latin typeface="+mn-lt"/>
              <a:cs typeface="Times New Roman" pitchFamily="18" charset="0"/>
            </a:endParaRPr>
          </a:p>
        </p:txBody>
      </p:sp>
      <p:sp>
        <p:nvSpPr>
          <p:cNvPr id="6" name="Content Placeholder 5"/>
          <p:cNvSpPr>
            <a:spLocks noGrp="1"/>
          </p:cNvSpPr>
          <p:nvPr>
            <p:ph idx="1"/>
          </p:nvPr>
        </p:nvSpPr>
        <p:spPr>
          <a:xfrm>
            <a:off x="304800" y="1981200"/>
            <a:ext cx="8839200" cy="3352800"/>
          </a:xfrm>
        </p:spPr>
        <p:txBody>
          <a:bodyPr>
            <a:normAutofit/>
          </a:bodyPr>
          <a:lstStyle/>
          <a:p>
            <a:pPr marL="0" indent="0" algn="just" eaLnBrk="1" hangingPunct="1">
              <a:buClrTx/>
              <a:buFontTx/>
              <a:buNone/>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Lst>
            </a:pPr>
            <a:r>
              <a:rPr lang="el-GR" sz="2400" b="1" dirty="0"/>
              <a:t>Αξιολόγηση του βαθμού εμπέδωσης της ύλης</a:t>
            </a:r>
          </a:p>
          <a:p>
            <a:pPr marL="457200" indent="-457200" algn="just" eaLnBrk="1" hangingPunct="1">
              <a:buClrTx/>
              <a:buFont typeface="Wingdings" pitchFamily="2" charset="2"/>
              <a:buChar char="§"/>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Lst>
            </a:pPr>
            <a:r>
              <a:rPr lang="el-GR" sz="2400" dirty="0"/>
              <a:t>Σύγκριση μεταξύ σχολείων διαφορετικών γεωγραφικών περιοχών της χώρας</a:t>
            </a:r>
          </a:p>
          <a:p>
            <a:pPr marL="457200" indent="-457200" algn="just" eaLnBrk="1" hangingPunct="1">
              <a:buClrTx/>
              <a:buFont typeface="Wingdings" pitchFamily="2" charset="2"/>
              <a:buChar char="§"/>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Lst>
            </a:pPr>
            <a:r>
              <a:rPr lang="el-GR" sz="2400" dirty="0"/>
              <a:t>Σύγκριση μεταξύ των δύο φύλων</a:t>
            </a:r>
          </a:p>
          <a:p>
            <a:pPr marL="0" indent="0" algn="just" eaLnBrk="1" hangingPunct="1">
              <a:buClrTx/>
              <a:buNone/>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Lst>
            </a:pPr>
            <a:r>
              <a:rPr lang="el-GR" sz="2400" b="1" dirty="0"/>
              <a:t>Αξιολόγηση του βαθμού εμπέδωσης του τελικού σκοπού του προγράμματος</a:t>
            </a:r>
          </a:p>
          <a:p>
            <a:pPr marL="0" indent="0" algn="just" eaLnBrk="1" hangingPunct="1">
              <a:buClrTx/>
              <a:buFont typeface="Wingdings" pitchFamily="2" charset="2"/>
              <a:buChar char="§"/>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Lst>
            </a:pPr>
            <a:r>
              <a:rPr lang="el-GR" sz="2400" dirty="0"/>
              <a:t>  Αρχική και τελική μέτρηση για την αξιολόγηση της αποτελεσματικότητας του προγράμματος/εγχειριδίου</a:t>
            </a:r>
          </a:p>
        </p:txBody>
      </p:sp>
      <p:pic>
        <p:nvPicPr>
          <p:cNvPr id="4" name="3 - Εικόνα" descr="download (10).jfif"/>
          <p:cNvPicPr>
            <a:picLocks noChangeAspect="1"/>
          </p:cNvPicPr>
          <p:nvPr/>
        </p:nvPicPr>
        <p:blipFill>
          <a:blip r:embed="rId3"/>
          <a:stretch>
            <a:fillRect/>
          </a:stretch>
        </p:blipFill>
        <p:spPr>
          <a:xfrm>
            <a:off x="6324600" y="5257800"/>
            <a:ext cx="2619829" cy="1447800"/>
          </a:xfrm>
          <a:prstGeom prst="rect">
            <a:avLst/>
          </a:prstGeom>
        </p:spPr>
      </p:pic>
      <p:sp>
        <p:nvSpPr>
          <p:cNvPr id="5" name="4 - TextBox"/>
          <p:cNvSpPr txBox="1"/>
          <p:nvPr/>
        </p:nvSpPr>
        <p:spPr>
          <a:xfrm>
            <a:off x="685800" y="1371600"/>
            <a:ext cx="8001000" cy="523220"/>
          </a:xfrm>
          <a:prstGeom prst="rect">
            <a:avLst/>
          </a:prstGeom>
          <a:solidFill>
            <a:schemeClr val="bg2"/>
          </a:solidFill>
          <a:ln w="19050">
            <a:solidFill>
              <a:schemeClr val="tx1"/>
            </a:solidFill>
          </a:ln>
        </p:spPr>
        <p:txBody>
          <a:bodyPr wrap="square" rtlCol="0">
            <a:spAutoFit/>
          </a:bodyPr>
          <a:lstStyle/>
          <a:p>
            <a:pPr algn="ctr"/>
            <a:r>
              <a:rPr lang="el-GR" sz="2800" b="1" dirty="0">
                <a:latin typeface="+mn-lt"/>
              </a:rPr>
              <a:t>Αξιολόγηση</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610600" cy="1143000"/>
          </a:xfrm>
        </p:spPr>
        <p:txBody>
          <a:bodyPr>
            <a:normAutofit fontScale="90000"/>
          </a:bodyPr>
          <a:lstStyle/>
          <a:p>
            <a:pPr>
              <a:defRPr/>
            </a:pPr>
            <a:r>
              <a:rPr lang="el-GR" sz="3600" b="1" dirty="0">
                <a:cs typeface="Times New Roman" pitchFamily="18" charset="0"/>
              </a:rPr>
              <a:t>Πρόγραμμα Ολυμπιακή Παιδεία</a:t>
            </a:r>
            <a:br>
              <a:rPr lang="el-GR" sz="3600" b="1" dirty="0">
                <a:cs typeface="Times New Roman" pitchFamily="18" charset="0"/>
              </a:rPr>
            </a:br>
            <a:r>
              <a:rPr lang="el-GR" sz="3600" b="1" dirty="0">
                <a:cs typeface="Times New Roman" pitchFamily="18" charset="0"/>
              </a:rPr>
              <a:t>1998-2004</a:t>
            </a:r>
            <a:endParaRPr lang="en-US" sz="3600" b="1" dirty="0">
              <a:solidFill>
                <a:schemeClr val="tx1"/>
              </a:solidFill>
              <a:cs typeface="Times New Roman" pitchFamily="18" charset="0"/>
            </a:endParaRPr>
          </a:p>
        </p:txBody>
      </p:sp>
      <p:sp>
        <p:nvSpPr>
          <p:cNvPr id="6" name="Content Placeholder 5"/>
          <p:cNvSpPr>
            <a:spLocks noGrp="1"/>
          </p:cNvSpPr>
          <p:nvPr>
            <p:ph idx="1"/>
          </p:nvPr>
        </p:nvSpPr>
        <p:spPr>
          <a:xfrm>
            <a:off x="381000" y="1905000"/>
            <a:ext cx="8534400" cy="3505200"/>
          </a:xfrm>
        </p:spPr>
        <p:txBody>
          <a:bodyPr>
            <a:normAutofit/>
          </a:bodyPr>
          <a:lstStyle/>
          <a:p>
            <a:pPr marL="0" indent="0" algn="just" eaLnBrk="1" hangingPunct="1">
              <a:buClrTx/>
              <a:buFont typeface="Wingdings" pitchFamily="2" charset="2"/>
              <a:buChar char="§"/>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Lst>
            </a:pPr>
            <a:r>
              <a:rPr lang="el-GR" sz="2400" dirty="0"/>
              <a:t> Οι μαθητές αγκάλιασαν με μεγάλο </a:t>
            </a:r>
            <a:r>
              <a:rPr lang="el-GR" sz="2400" b="1" dirty="0"/>
              <a:t>ενθουσιασμό</a:t>
            </a:r>
            <a:r>
              <a:rPr lang="el-GR" sz="2400" dirty="0"/>
              <a:t> το πρόγραμμα κ ειδικά το πρακτικό κομμάτι</a:t>
            </a:r>
          </a:p>
          <a:p>
            <a:pPr marL="0" indent="0" algn="just" eaLnBrk="1" hangingPunct="1">
              <a:buClrTx/>
              <a:buFont typeface="Wingdings" pitchFamily="2" charset="2"/>
              <a:buChar char="§"/>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Lst>
            </a:pPr>
            <a:r>
              <a:rPr lang="el-GR" sz="2400" dirty="0"/>
              <a:t> </a:t>
            </a:r>
            <a:r>
              <a:rPr lang="el-GR" sz="2400" b="1" dirty="0"/>
              <a:t>Συμμετείχαν</a:t>
            </a:r>
            <a:r>
              <a:rPr lang="el-GR" sz="2400" dirty="0"/>
              <a:t> σε συζητήσεις και έκαναν πολλές εύστοχες ερωτήσεις σχετικά με το διδακτικό αντικείμενο. </a:t>
            </a:r>
          </a:p>
          <a:p>
            <a:pPr marL="0" indent="0" algn="just" eaLnBrk="1" hangingPunct="1">
              <a:buClrTx/>
              <a:buFont typeface="Wingdings" pitchFamily="2" charset="2"/>
              <a:buChar char="§"/>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Lst>
            </a:pPr>
            <a:r>
              <a:rPr lang="el-GR" sz="2400" dirty="0"/>
              <a:t>Αφιέρωσαν πολλές ώρες στην έρευνα, στη συλλογή υλικού, και στην προετοιμασία των αθλητικών εκδηλώσεων</a:t>
            </a:r>
          </a:p>
          <a:p>
            <a:pPr marL="0" indent="0" algn="just" eaLnBrk="1" hangingPunct="1">
              <a:buClrTx/>
              <a:buFont typeface="Wingdings" pitchFamily="2" charset="2"/>
              <a:buChar char="§"/>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Lst>
            </a:pPr>
            <a:r>
              <a:rPr lang="el-GR" sz="2400" dirty="0"/>
              <a:t> Δημιουργήθηκαν </a:t>
            </a:r>
            <a:r>
              <a:rPr lang="el-GR" sz="2400" b="1" dirty="0"/>
              <a:t>καλές σχέσεις συνεργασίας </a:t>
            </a:r>
            <a:r>
              <a:rPr lang="el-GR" sz="2400" dirty="0"/>
              <a:t>μεταξύ εκπαιδευτικών, μαθητών, διευθυντών, καθηγητών και γονέων</a:t>
            </a:r>
          </a:p>
        </p:txBody>
      </p:sp>
      <p:pic>
        <p:nvPicPr>
          <p:cNvPr id="4" name="3 - Εικόνα" descr="download (11).jfif"/>
          <p:cNvPicPr>
            <a:picLocks noChangeAspect="1"/>
          </p:cNvPicPr>
          <p:nvPr/>
        </p:nvPicPr>
        <p:blipFill>
          <a:blip r:embed="rId3"/>
          <a:srcRect t="14286"/>
          <a:stretch>
            <a:fillRect/>
          </a:stretch>
        </p:blipFill>
        <p:spPr>
          <a:xfrm>
            <a:off x="2590800" y="5334000"/>
            <a:ext cx="4343400" cy="1524000"/>
          </a:xfrm>
          <a:prstGeom prst="rect">
            <a:avLst/>
          </a:prstGeom>
        </p:spPr>
      </p:pic>
      <p:sp>
        <p:nvSpPr>
          <p:cNvPr id="5" name="4 - TextBox"/>
          <p:cNvSpPr txBox="1"/>
          <p:nvPr/>
        </p:nvSpPr>
        <p:spPr>
          <a:xfrm>
            <a:off x="685800" y="1371600"/>
            <a:ext cx="8001000" cy="523220"/>
          </a:xfrm>
          <a:prstGeom prst="rect">
            <a:avLst/>
          </a:prstGeom>
          <a:solidFill>
            <a:schemeClr val="bg2"/>
          </a:solidFill>
          <a:ln w="19050">
            <a:solidFill>
              <a:schemeClr val="tx1"/>
            </a:solidFill>
          </a:ln>
        </p:spPr>
        <p:txBody>
          <a:bodyPr wrap="square" rtlCol="0">
            <a:spAutoFit/>
          </a:bodyPr>
          <a:lstStyle/>
          <a:p>
            <a:pPr algn="ctr"/>
            <a:r>
              <a:rPr lang="el-GR" sz="2800" b="1" dirty="0">
                <a:latin typeface="+mn-lt"/>
              </a:rPr>
              <a:t>Αποτελέσματα</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686800" cy="1143000"/>
          </a:xfrm>
        </p:spPr>
        <p:txBody>
          <a:bodyPr>
            <a:normAutofit fontScale="90000"/>
          </a:bodyPr>
          <a:lstStyle/>
          <a:p>
            <a:pPr>
              <a:defRPr/>
            </a:pPr>
            <a:r>
              <a:rPr lang="el-GR" sz="3600" b="1" dirty="0">
                <a:cs typeface="Times New Roman" pitchFamily="18" charset="0"/>
              </a:rPr>
              <a:t>Πρόγραμμα Ολυμπιακή Παιδεία</a:t>
            </a:r>
            <a:br>
              <a:rPr lang="el-GR" sz="3600" b="1" dirty="0">
                <a:cs typeface="Times New Roman" pitchFamily="18" charset="0"/>
              </a:rPr>
            </a:br>
            <a:r>
              <a:rPr lang="el-GR" sz="3600" b="1" dirty="0">
                <a:cs typeface="Times New Roman" pitchFamily="18" charset="0"/>
              </a:rPr>
              <a:t>1998-2004</a:t>
            </a:r>
            <a:endParaRPr lang="en-US" sz="3600" b="1" dirty="0">
              <a:solidFill>
                <a:schemeClr val="tx1"/>
              </a:solidFill>
              <a:latin typeface="+mn-lt"/>
              <a:cs typeface="Times New Roman" pitchFamily="18" charset="0"/>
            </a:endParaRPr>
          </a:p>
        </p:txBody>
      </p:sp>
      <p:sp>
        <p:nvSpPr>
          <p:cNvPr id="6" name="Content Placeholder 5"/>
          <p:cNvSpPr>
            <a:spLocks noGrp="1"/>
          </p:cNvSpPr>
          <p:nvPr>
            <p:ph idx="1"/>
          </p:nvPr>
        </p:nvSpPr>
        <p:spPr>
          <a:xfrm>
            <a:off x="457200" y="2362200"/>
            <a:ext cx="8153400" cy="2514600"/>
          </a:xfrm>
        </p:spPr>
        <p:txBody>
          <a:bodyPr/>
          <a:lstStyle/>
          <a:p>
            <a:pPr marL="269875" indent="-269875" algn="just">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t>Η Ολυμπιακή Παιδεία δεν ήταν μάθημα αλλά </a:t>
            </a:r>
            <a:r>
              <a:rPr lang="el-GR" sz="2400" b="1" dirty="0"/>
              <a:t>βιωματική δραστηριότητα</a:t>
            </a:r>
          </a:p>
          <a:p>
            <a:pPr marL="269875" indent="-269875" algn="just">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t>Στηρίζονταν στη </a:t>
            </a:r>
            <a:r>
              <a:rPr lang="el-GR" sz="2400" b="1" dirty="0" err="1"/>
              <a:t>διαθεματική</a:t>
            </a:r>
            <a:r>
              <a:rPr lang="el-GR" sz="2400" b="1" dirty="0"/>
              <a:t> προσέγγιση</a:t>
            </a:r>
          </a:p>
          <a:p>
            <a:pPr marL="269875" indent="-269875" algn="just">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t>Προκαλούσε συζητήσεις για να ευαισθητοποιήσει τους μαθητές</a:t>
            </a:r>
          </a:p>
          <a:p>
            <a:pPr marL="269875" indent="-269875" algn="just">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t>Χρησιμοποιήθηκε η </a:t>
            </a:r>
            <a:r>
              <a:rPr lang="el-GR" sz="2400" b="1" dirty="0"/>
              <a:t>αξιολόγηση</a:t>
            </a:r>
          </a:p>
          <a:p>
            <a:pPr marL="0" indent="0" algn="just" eaLnBrk="1" hangingPunct="1">
              <a:buClrTx/>
              <a:buFont typeface="Wingdings" pitchFamily="2" charset="2"/>
              <a:buChar char="ü"/>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Lst>
            </a:pPr>
            <a:endParaRPr lang="el-GR" sz="2800" dirty="0">
              <a:latin typeface="Garamond" pitchFamily="18" charset="0"/>
            </a:endParaRPr>
          </a:p>
        </p:txBody>
      </p:sp>
      <p:pic>
        <p:nvPicPr>
          <p:cNvPr id="4" name="3 - Εικόνα" descr="download (12).jfif"/>
          <p:cNvPicPr>
            <a:picLocks noChangeAspect="1"/>
          </p:cNvPicPr>
          <p:nvPr/>
        </p:nvPicPr>
        <p:blipFill>
          <a:blip r:embed="rId3"/>
          <a:stretch>
            <a:fillRect/>
          </a:stretch>
        </p:blipFill>
        <p:spPr>
          <a:xfrm>
            <a:off x="6324600" y="4419599"/>
            <a:ext cx="2019300" cy="2010325"/>
          </a:xfrm>
          <a:prstGeom prst="ellipse">
            <a:avLst/>
          </a:prstGeom>
          <a:ln>
            <a:noFill/>
          </a:ln>
          <a:effectLst>
            <a:softEdge rad="112500"/>
          </a:effectLst>
        </p:spPr>
      </p:pic>
      <p:sp>
        <p:nvSpPr>
          <p:cNvPr id="5" name="4 - TextBox"/>
          <p:cNvSpPr txBox="1"/>
          <p:nvPr/>
        </p:nvSpPr>
        <p:spPr>
          <a:xfrm>
            <a:off x="762000" y="1371600"/>
            <a:ext cx="8001000" cy="523220"/>
          </a:xfrm>
          <a:prstGeom prst="rect">
            <a:avLst/>
          </a:prstGeom>
          <a:solidFill>
            <a:schemeClr val="bg2"/>
          </a:solidFill>
          <a:ln w="19050">
            <a:solidFill>
              <a:schemeClr val="tx1"/>
            </a:solidFill>
          </a:ln>
        </p:spPr>
        <p:txBody>
          <a:bodyPr wrap="square" rtlCol="0">
            <a:spAutoFit/>
          </a:bodyPr>
          <a:lstStyle/>
          <a:p>
            <a:pPr algn="ctr"/>
            <a:r>
              <a:rPr lang="el-GR" sz="2800" b="1" dirty="0">
                <a:latin typeface="+mn-lt"/>
              </a:rPr>
              <a:t>Καινοτομία</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686800" cy="1143000"/>
          </a:xfrm>
        </p:spPr>
        <p:txBody>
          <a:bodyPr>
            <a:normAutofit fontScale="90000"/>
          </a:bodyPr>
          <a:lstStyle/>
          <a:p>
            <a:pPr eaLnBrk="1" fontAlgn="auto" hangingPunct="1">
              <a:spcAft>
                <a:spcPts val="0"/>
              </a:spcAft>
              <a:defRPr/>
            </a:pPr>
            <a:r>
              <a:rPr lang="el-GR" sz="4000" b="1" dirty="0">
                <a:solidFill>
                  <a:schemeClr val="tx1"/>
                </a:solidFill>
                <a:latin typeface="+mn-lt"/>
                <a:cs typeface="Times New Roman" pitchFamily="18" charset="0"/>
              </a:rPr>
              <a:t>Πρόγραμμα Καλλιπάτειρα</a:t>
            </a:r>
            <a:br>
              <a:rPr lang="el-GR" sz="4000" b="1" dirty="0">
                <a:solidFill>
                  <a:schemeClr val="tx1"/>
                </a:solidFill>
                <a:latin typeface="+mn-lt"/>
                <a:cs typeface="Times New Roman" pitchFamily="18" charset="0"/>
              </a:rPr>
            </a:br>
            <a:r>
              <a:rPr lang="el-GR" sz="4000" b="1" dirty="0">
                <a:solidFill>
                  <a:schemeClr val="tx1"/>
                </a:solidFill>
                <a:latin typeface="+mn-lt"/>
                <a:cs typeface="Times New Roman" pitchFamily="18" charset="0"/>
              </a:rPr>
              <a:t>2005-2008</a:t>
            </a:r>
            <a:endParaRPr lang="en-US" sz="4000" b="1" dirty="0">
              <a:solidFill>
                <a:schemeClr val="tx1"/>
              </a:solidFill>
              <a:latin typeface="+mn-lt"/>
              <a:cs typeface="Times New Roman" pitchFamily="18" charset="0"/>
            </a:endParaRPr>
          </a:p>
        </p:txBody>
      </p:sp>
      <p:sp>
        <p:nvSpPr>
          <p:cNvPr id="6" name="Content Placeholder 5"/>
          <p:cNvSpPr>
            <a:spLocks noGrp="1"/>
          </p:cNvSpPr>
          <p:nvPr>
            <p:ph idx="1"/>
          </p:nvPr>
        </p:nvSpPr>
        <p:spPr>
          <a:xfrm>
            <a:off x="304800" y="2057400"/>
            <a:ext cx="8534400" cy="1600200"/>
          </a:xfrm>
        </p:spPr>
        <p:txBody>
          <a:bodyPr>
            <a:normAutofit fontScale="85000" lnSpcReduction="10000"/>
          </a:bodyPr>
          <a:lstStyle/>
          <a:p>
            <a:pPr marL="269875" indent="-269875" algn="just">
              <a:spcBef>
                <a:spcPts val="600"/>
              </a:spcBef>
              <a:buClr>
                <a:schemeClr val="tx1"/>
              </a:buClr>
              <a:buSzPct val="85000"/>
              <a:buNone/>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800" dirty="0"/>
              <a:t>	Το πρόγραμμα της Ολυμπιακής Παιδείας ολοκληρώθηκε το 2005 και αντικαταστάθηκε από την «Καλλιπάτειρα», ένα καινοτόμο πρόγραμμα που βασίστηκε στις ολυμπιακές αξίες για </a:t>
            </a:r>
            <a:r>
              <a:rPr lang="el-GR" sz="2800" b="1" dirty="0"/>
              <a:t>να προωθήσει την ισότητα στο χώρο του σχολείου.</a:t>
            </a:r>
          </a:p>
        </p:txBody>
      </p:sp>
      <p:pic>
        <p:nvPicPr>
          <p:cNvPr id="7" name="Picture 3" descr="καλ.jpg"/>
          <p:cNvPicPr>
            <a:picLocks noChangeAspect="1"/>
          </p:cNvPicPr>
          <p:nvPr/>
        </p:nvPicPr>
        <p:blipFill>
          <a:blip r:embed="rId3"/>
          <a:stretch>
            <a:fillRect/>
          </a:stretch>
        </p:blipFill>
        <p:spPr>
          <a:xfrm>
            <a:off x="0" y="4800600"/>
            <a:ext cx="9144000" cy="205740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686800" cy="1143000"/>
          </a:xfrm>
        </p:spPr>
        <p:txBody>
          <a:bodyPr>
            <a:normAutofit fontScale="90000"/>
          </a:bodyPr>
          <a:lstStyle/>
          <a:p>
            <a:pPr eaLnBrk="1" fontAlgn="auto" hangingPunct="1">
              <a:spcAft>
                <a:spcPts val="0"/>
              </a:spcAft>
              <a:defRPr/>
            </a:pPr>
            <a:r>
              <a:rPr lang="el-GR" sz="4000" b="1" dirty="0">
                <a:solidFill>
                  <a:schemeClr val="tx1"/>
                </a:solidFill>
                <a:latin typeface="+mn-lt"/>
                <a:cs typeface="Times New Roman" pitchFamily="18" charset="0"/>
              </a:rPr>
              <a:t>Πρόγραμμα Καλλιπάτειρα</a:t>
            </a:r>
            <a:br>
              <a:rPr lang="el-GR" sz="4000" b="1" dirty="0">
                <a:solidFill>
                  <a:schemeClr val="tx1"/>
                </a:solidFill>
                <a:latin typeface="+mn-lt"/>
                <a:cs typeface="Times New Roman" pitchFamily="18" charset="0"/>
              </a:rPr>
            </a:br>
            <a:r>
              <a:rPr lang="el-GR" sz="4000" b="1" dirty="0">
                <a:solidFill>
                  <a:schemeClr val="tx1"/>
                </a:solidFill>
                <a:latin typeface="+mn-lt"/>
                <a:cs typeface="Times New Roman" pitchFamily="18" charset="0"/>
              </a:rPr>
              <a:t>2005-2008</a:t>
            </a:r>
            <a:endParaRPr lang="en-US" sz="4000" b="1" dirty="0">
              <a:solidFill>
                <a:schemeClr val="tx1"/>
              </a:solidFill>
              <a:latin typeface="+mn-lt"/>
              <a:cs typeface="Times New Roman" pitchFamily="18" charset="0"/>
            </a:endParaRPr>
          </a:p>
        </p:txBody>
      </p:sp>
      <p:sp>
        <p:nvSpPr>
          <p:cNvPr id="6" name="Content Placeholder 5"/>
          <p:cNvSpPr>
            <a:spLocks noGrp="1"/>
          </p:cNvSpPr>
          <p:nvPr>
            <p:ph idx="1"/>
          </p:nvPr>
        </p:nvSpPr>
        <p:spPr>
          <a:xfrm>
            <a:off x="304800" y="2057400"/>
            <a:ext cx="8534400" cy="1600200"/>
          </a:xfrm>
        </p:spPr>
        <p:txBody>
          <a:bodyPr>
            <a:normAutofit fontScale="92500" lnSpcReduction="10000"/>
          </a:bodyPr>
          <a:lstStyle/>
          <a:p>
            <a:pPr marL="269875" indent="-269875" algn="just">
              <a:spcBef>
                <a:spcPts val="600"/>
              </a:spcBef>
              <a:buClr>
                <a:schemeClr val="tx1"/>
              </a:buClr>
              <a:buSzPct val="85000"/>
              <a:buNone/>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800" dirty="0"/>
              <a:t>	Μέσω της ΦΑ, των σπορ και των Ολυμπιακών Αξιών, η καλλιέργεια μιας υγιούς, ανοικτής και ανεκτικής κοινωνίας, όπου ο καθένας και η καθεμία δεν είναι μόνο διαφορετικός αλλά ίσος!</a:t>
            </a:r>
          </a:p>
        </p:txBody>
      </p:sp>
      <p:pic>
        <p:nvPicPr>
          <p:cNvPr id="5" name="Picture 3" descr="καλ.jpg"/>
          <p:cNvPicPr>
            <a:picLocks noChangeAspect="1"/>
          </p:cNvPicPr>
          <p:nvPr/>
        </p:nvPicPr>
        <p:blipFill>
          <a:blip r:embed="rId3"/>
          <a:stretch>
            <a:fillRect/>
          </a:stretch>
        </p:blipFill>
        <p:spPr>
          <a:xfrm>
            <a:off x="0" y="4800600"/>
            <a:ext cx="9144000" cy="2057400"/>
          </a:xfrm>
          <a:prstGeom prst="rect">
            <a:avLst/>
          </a:prstGeom>
        </p:spPr>
      </p:pic>
      <p:sp>
        <p:nvSpPr>
          <p:cNvPr id="8" name="7 - TextBox"/>
          <p:cNvSpPr txBox="1"/>
          <p:nvPr/>
        </p:nvSpPr>
        <p:spPr>
          <a:xfrm>
            <a:off x="685800" y="1371600"/>
            <a:ext cx="8001000" cy="523220"/>
          </a:xfrm>
          <a:prstGeom prst="rect">
            <a:avLst/>
          </a:prstGeom>
          <a:solidFill>
            <a:schemeClr val="bg2"/>
          </a:solidFill>
          <a:ln w="19050">
            <a:solidFill>
              <a:schemeClr val="tx1"/>
            </a:solidFill>
          </a:ln>
        </p:spPr>
        <p:txBody>
          <a:bodyPr wrap="square" rtlCol="0">
            <a:spAutoFit/>
          </a:bodyPr>
          <a:lstStyle/>
          <a:p>
            <a:pPr algn="ctr"/>
            <a:r>
              <a:rPr lang="el-GR" sz="2800" b="1" dirty="0">
                <a:latin typeface="+mn-lt"/>
              </a:rPr>
              <a:t>Σκοπός</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686800" cy="1143000"/>
          </a:xfrm>
        </p:spPr>
        <p:txBody>
          <a:bodyPr>
            <a:normAutofit fontScale="90000"/>
          </a:bodyPr>
          <a:lstStyle/>
          <a:p>
            <a:pPr eaLnBrk="1" fontAlgn="auto" hangingPunct="1">
              <a:spcAft>
                <a:spcPts val="0"/>
              </a:spcAft>
              <a:defRPr/>
            </a:pPr>
            <a:r>
              <a:rPr lang="el-GR" sz="4000" b="1" dirty="0">
                <a:solidFill>
                  <a:schemeClr val="tx1"/>
                </a:solidFill>
                <a:latin typeface="+mn-lt"/>
                <a:cs typeface="Times New Roman" pitchFamily="18" charset="0"/>
              </a:rPr>
              <a:t>Πρόγραμμα Καλλιπάτειρα</a:t>
            </a:r>
            <a:br>
              <a:rPr lang="el-GR" sz="4000" b="1" dirty="0">
                <a:solidFill>
                  <a:schemeClr val="tx1"/>
                </a:solidFill>
                <a:latin typeface="+mn-lt"/>
                <a:cs typeface="Times New Roman" pitchFamily="18" charset="0"/>
              </a:rPr>
            </a:br>
            <a:r>
              <a:rPr lang="el-GR" sz="4000" b="1" dirty="0">
                <a:solidFill>
                  <a:schemeClr val="tx1"/>
                </a:solidFill>
                <a:latin typeface="+mn-lt"/>
                <a:cs typeface="Times New Roman" pitchFamily="18" charset="0"/>
              </a:rPr>
              <a:t>2005-2008</a:t>
            </a:r>
            <a:endParaRPr lang="en-US" sz="4000" b="1" dirty="0">
              <a:solidFill>
                <a:schemeClr val="tx1"/>
              </a:solidFill>
              <a:latin typeface="+mn-lt"/>
              <a:cs typeface="Times New Roman" pitchFamily="18" charset="0"/>
            </a:endParaRPr>
          </a:p>
        </p:txBody>
      </p:sp>
      <p:sp>
        <p:nvSpPr>
          <p:cNvPr id="6" name="Content Placeholder 5"/>
          <p:cNvSpPr>
            <a:spLocks noGrp="1"/>
          </p:cNvSpPr>
          <p:nvPr>
            <p:ph idx="1"/>
          </p:nvPr>
        </p:nvSpPr>
        <p:spPr>
          <a:xfrm>
            <a:off x="381000" y="1981200"/>
            <a:ext cx="8534400" cy="3200400"/>
          </a:xfrm>
        </p:spPr>
        <p:txBody>
          <a:bodyPr/>
          <a:lstStyle/>
          <a:p>
            <a:pPr marL="269875" indent="-269875" algn="just">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t>Η ενεργητική συμμετοχή των μαθητών/τριών και ΚΦΑ σε προγράμματα άσκησης τροποποιημένα έτσι ώστε να προωθούν την ισότητα στην κοινωνία, τον σεβασμό στα ανθρώπινα δικαιώματα, την ανοχή στη διαφορετικότητα και την </a:t>
            </a:r>
            <a:r>
              <a:rPr lang="el-GR" sz="2400" dirty="0" err="1"/>
              <a:t>διαπολιτισμικότητα</a:t>
            </a:r>
            <a:r>
              <a:rPr lang="el-GR" sz="2400" dirty="0"/>
              <a:t>.</a:t>
            </a:r>
          </a:p>
          <a:p>
            <a:pPr marL="269875" indent="-269875" algn="just">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t>Ενθάρρυνση δράσεων ενίσχυσης μιας υγιούς, ανοιχτής και ανεκτικής κοινωνίας με καινοτόμα προσέγγιση μέσα από τη ΦΑ και τον αθλητισμό.</a:t>
            </a:r>
          </a:p>
          <a:p>
            <a:pPr marL="269875" indent="-269875" algn="just">
              <a:spcBef>
                <a:spcPts val="600"/>
              </a:spcBef>
              <a:buClr>
                <a:srgbClr val="F3A447"/>
              </a:buClr>
              <a:buSzPct val="85000"/>
              <a:buNone/>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endParaRPr lang="el-GR" sz="2800" dirty="0">
              <a:latin typeface="Garamond" pitchFamily="18" charset="0"/>
            </a:endParaRPr>
          </a:p>
        </p:txBody>
      </p:sp>
      <p:pic>
        <p:nvPicPr>
          <p:cNvPr id="5" name="4 - Εικόνα" descr="download (8).jfif"/>
          <p:cNvPicPr>
            <a:picLocks noChangeAspect="1"/>
          </p:cNvPicPr>
          <p:nvPr/>
        </p:nvPicPr>
        <p:blipFill>
          <a:blip r:embed="rId3"/>
          <a:srcRect t="20588" b="19281"/>
          <a:stretch>
            <a:fillRect/>
          </a:stretch>
        </p:blipFill>
        <p:spPr>
          <a:xfrm>
            <a:off x="2667000" y="5029200"/>
            <a:ext cx="4088130" cy="1828800"/>
          </a:xfrm>
          <a:prstGeom prst="rect">
            <a:avLst/>
          </a:prstGeom>
        </p:spPr>
      </p:pic>
      <p:sp>
        <p:nvSpPr>
          <p:cNvPr id="7" name="6 - TextBox"/>
          <p:cNvSpPr txBox="1"/>
          <p:nvPr/>
        </p:nvSpPr>
        <p:spPr>
          <a:xfrm>
            <a:off x="685800" y="1371600"/>
            <a:ext cx="8001000" cy="523220"/>
          </a:xfrm>
          <a:prstGeom prst="rect">
            <a:avLst/>
          </a:prstGeom>
          <a:solidFill>
            <a:schemeClr val="bg2"/>
          </a:solidFill>
          <a:ln w="19050">
            <a:solidFill>
              <a:schemeClr val="tx1"/>
            </a:solidFill>
          </a:ln>
        </p:spPr>
        <p:txBody>
          <a:bodyPr wrap="square" rtlCol="0">
            <a:spAutoFit/>
          </a:bodyPr>
          <a:lstStyle/>
          <a:p>
            <a:pPr algn="ctr"/>
            <a:r>
              <a:rPr lang="el-GR" sz="2800" b="1" dirty="0">
                <a:latin typeface="+mn-lt"/>
              </a:rPr>
              <a:t>Στόχοι</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686800" cy="1143000"/>
          </a:xfrm>
        </p:spPr>
        <p:txBody>
          <a:bodyPr>
            <a:normAutofit fontScale="90000"/>
          </a:bodyPr>
          <a:lstStyle/>
          <a:p>
            <a:pPr eaLnBrk="1" fontAlgn="auto" hangingPunct="1">
              <a:spcAft>
                <a:spcPts val="0"/>
              </a:spcAft>
              <a:defRPr/>
            </a:pPr>
            <a:r>
              <a:rPr lang="el-GR" sz="4000" b="1" dirty="0">
                <a:solidFill>
                  <a:schemeClr val="tx1"/>
                </a:solidFill>
                <a:latin typeface="+mn-lt"/>
                <a:cs typeface="Times New Roman" pitchFamily="18" charset="0"/>
              </a:rPr>
              <a:t>Πρόγραμμα Καλλιπάτειρα</a:t>
            </a:r>
            <a:br>
              <a:rPr lang="el-GR" sz="4000" b="1" dirty="0">
                <a:solidFill>
                  <a:schemeClr val="tx1"/>
                </a:solidFill>
                <a:latin typeface="+mn-lt"/>
                <a:cs typeface="Times New Roman" pitchFamily="18" charset="0"/>
              </a:rPr>
            </a:br>
            <a:r>
              <a:rPr lang="el-GR" sz="4000" b="1" dirty="0">
                <a:solidFill>
                  <a:schemeClr val="tx1"/>
                </a:solidFill>
                <a:latin typeface="+mn-lt"/>
                <a:cs typeface="Times New Roman" pitchFamily="18" charset="0"/>
              </a:rPr>
              <a:t>2005-2008</a:t>
            </a:r>
            <a:endParaRPr lang="en-US" sz="4000" b="1" dirty="0">
              <a:solidFill>
                <a:schemeClr val="tx1"/>
              </a:solidFill>
              <a:latin typeface="+mn-lt"/>
              <a:cs typeface="Times New Roman" pitchFamily="18" charset="0"/>
            </a:endParaRPr>
          </a:p>
        </p:txBody>
      </p:sp>
      <p:sp>
        <p:nvSpPr>
          <p:cNvPr id="6" name="Content Placeholder 5"/>
          <p:cNvSpPr>
            <a:spLocks noGrp="1"/>
          </p:cNvSpPr>
          <p:nvPr>
            <p:ph idx="1"/>
          </p:nvPr>
        </p:nvSpPr>
        <p:spPr>
          <a:xfrm>
            <a:off x="1066800" y="2514600"/>
            <a:ext cx="7848600" cy="2667000"/>
          </a:xfrm>
        </p:spPr>
        <p:txBody>
          <a:bodyPr/>
          <a:lstStyle/>
          <a:p>
            <a:pPr marL="269875" indent="-269875" algn="just">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t>Εφαρμόστηκε στην 3</a:t>
            </a:r>
            <a:r>
              <a:rPr lang="el-GR" sz="2400" baseline="30000" dirty="0"/>
              <a:t>η,</a:t>
            </a:r>
            <a:r>
              <a:rPr lang="el-GR" sz="2400" dirty="0"/>
              <a:t> 4</a:t>
            </a:r>
            <a:r>
              <a:rPr lang="el-GR" sz="2400" baseline="30000" dirty="0"/>
              <a:t>η</a:t>
            </a:r>
            <a:r>
              <a:rPr lang="el-GR" sz="2400" dirty="0"/>
              <a:t>, 5</a:t>
            </a:r>
            <a:r>
              <a:rPr lang="el-GR" sz="2400" baseline="30000" dirty="0"/>
              <a:t>η</a:t>
            </a:r>
            <a:r>
              <a:rPr lang="el-GR" sz="2400" dirty="0"/>
              <a:t> και 6</a:t>
            </a:r>
            <a:r>
              <a:rPr lang="el-GR" sz="2400" baseline="30000" dirty="0"/>
              <a:t>η</a:t>
            </a:r>
            <a:r>
              <a:rPr lang="el-GR" sz="2400" dirty="0"/>
              <a:t> τάξη του Δημοτικού σχολείου, για μια ώρα την εβδομάδα</a:t>
            </a:r>
          </a:p>
          <a:p>
            <a:pPr marL="269875" indent="-269875" algn="just">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t>Στο Γυμνάσιο εφαρμόστηκε ως καινοτόμος δράση παράλληλα με την περιβαλλοντική αγωγή και την αγωγή υγείας για 2 ώρες την εβδομάδα</a:t>
            </a:r>
          </a:p>
          <a:p>
            <a:pPr marL="269875" indent="-269875" algn="just">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t>Προσελήφθησαν και επιμορφώθηκαν σχετικά 1.356 ΚΦΑ</a:t>
            </a:r>
          </a:p>
        </p:txBody>
      </p:sp>
      <p:pic>
        <p:nvPicPr>
          <p:cNvPr id="8" name="7 - Εικόνα" descr="download (16).jfif"/>
          <p:cNvPicPr>
            <a:picLocks noChangeAspect="1"/>
          </p:cNvPicPr>
          <p:nvPr/>
        </p:nvPicPr>
        <p:blipFill>
          <a:blip r:embed="rId3">
            <a:clrChange>
              <a:clrFrom>
                <a:srgbClr val="FFFFFF"/>
              </a:clrFrom>
              <a:clrTo>
                <a:srgbClr val="FFFFFF">
                  <a:alpha val="0"/>
                </a:srgbClr>
              </a:clrTo>
            </a:clrChange>
          </a:blip>
          <a:stretch>
            <a:fillRect/>
          </a:stretch>
        </p:blipFill>
        <p:spPr>
          <a:xfrm>
            <a:off x="152400" y="4876800"/>
            <a:ext cx="2011680" cy="1455420"/>
          </a:xfrm>
          <a:prstGeom prst="rect">
            <a:avLst/>
          </a:prstGeom>
        </p:spPr>
      </p:pic>
      <p:sp>
        <p:nvSpPr>
          <p:cNvPr id="7" name="6 - TextBox"/>
          <p:cNvSpPr txBox="1"/>
          <p:nvPr/>
        </p:nvSpPr>
        <p:spPr>
          <a:xfrm>
            <a:off x="685800" y="1371600"/>
            <a:ext cx="8001000" cy="523220"/>
          </a:xfrm>
          <a:prstGeom prst="rect">
            <a:avLst/>
          </a:prstGeom>
          <a:solidFill>
            <a:schemeClr val="bg2"/>
          </a:solidFill>
          <a:ln w="19050">
            <a:solidFill>
              <a:schemeClr val="tx1"/>
            </a:solidFill>
          </a:ln>
        </p:spPr>
        <p:txBody>
          <a:bodyPr wrap="square" rtlCol="0">
            <a:spAutoFit/>
          </a:bodyPr>
          <a:lstStyle/>
          <a:p>
            <a:pPr algn="ctr"/>
            <a:r>
              <a:rPr lang="el-GR" sz="2800" b="1" dirty="0">
                <a:latin typeface="+mn-lt"/>
              </a:rPr>
              <a:t>Εφαρμογή</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
            <a:ext cx="8458200" cy="1143000"/>
          </a:xfrm>
        </p:spPr>
        <p:txBody>
          <a:bodyPr>
            <a:noAutofit/>
          </a:bodyPr>
          <a:lstStyle/>
          <a:p>
            <a:pPr eaLnBrk="1" fontAlgn="auto" hangingPunct="1">
              <a:spcAft>
                <a:spcPts val="0"/>
              </a:spcAft>
              <a:defRPr/>
            </a:pPr>
            <a:r>
              <a:rPr lang="el-GR" sz="3600" b="1" dirty="0">
                <a:latin typeface="+mn-lt"/>
                <a:cs typeface="Times New Roman" pitchFamily="18" charset="0"/>
              </a:rPr>
              <a:t>Πρόγραμμα Καλλιπάτειρα</a:t>
            </a:r>
            <a:br>
              <a:rPr lang="el-GR" sz="3600" b="1" dirty="0">
                <a:latin typeface="+mn-lt"/>
                <a:cs typeface="Times New Roman" pitchFamily="18" charset="0"/>
              </a:rPr>
            </a:br>
            <a:r>
              <a:rPr lang="el-GR" sz="3600" b="1" dirty="0">
                <a:latin typeface="+mn-lt"/>
                <a:cs typeface="Times New Roman" pitchFamily="18" charset="0"/>
              </a:rPr>
              <a:t>2005-2008</a:t>
            </a:r>
            <a:endParaRPr lang="en-US" sz="3600" b="1" dirty="0">
              <a:latin typeface="+mn-lt"/>
              <a:cs typeface="Times New Roman" pitchFamily="18" charset="0"/>
            </a:endParaRPr>
          </a:p>
        </p:txBody>
      </p:sp>
      <p:sp>
        <p:nvSpPr>
          <p:cNvPr id="6" name="Content Placeholder 5"/>
          <p:cNvSpPr>
            <a:spLocks noGrp="1"/>
          </p:cNvSpPr>
          <p:nvPr>
            <p:ph idx="1"/>
          </p:nvPr>
        </p:nvSpPr>
        <p:spPr>
          <a:xfrm>
            <a:off x="609600" y="2133600"/>
            <a:ext cx="8153400" cy="2895600"/>
          </a:xfrm>
        </p:spPr>
        <p:txBody>
          <a:bodyPr>
            <a:normAutofit/>
          </a:bodyPr>
          <a:lstStyle/>
          <a:p>
            <a:pPr marL="269875" indent="-269875" algn="just">
              <a:spcBef>
                <a:spcPts val="600"/>
              </a:spcBef>
              <a:buClr>
                <a:schemeClr val="tx1"/>
              </a:buClr>
              <a:buSzPct val="85000"/>
              <a:buNone/>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endParaRPr lang="el-GR" sz="2400" u="sng" dirty="0">
              <a:solidFill>
                <a:schemeClr val="accent2">
                  <a:lumMod val="60000"/>
                  <a:lumOff val="40000"/>
                </a:schemeClr>
              </a:solidFill>
              <a:effectLst>
                <a:outerShdw blurRad="38100" dist="38100" dir="2700000" algn="tl">
                  <a:srgbClr val="000000">
                    <a:alpha val="43137"/>
                  </a:srgbClr>
                </a:outerShdw>
              </a:effectLst>
            </a:endParaRPr>
          </a:p>
          <a:p>
            <a:pPr marL="269875" indent="-269875" algn="just">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t>Ανθρώπινα δικαιώματα</a:t>
            </a:r>
          </a:p>
          <a:p>
            <a:pPr marL="269875" indent="-269875" algn="just">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err="1"/>
              <a:t>Πολυπολιτισμικότητα</a:t>
            </a:r>
            <a:endParaRPr lang="el-GR" sz="2400" dirty="0"/>
          </a:p>
          <a:p>
            <a:pPr marL="269875" indent="-269875" algn="just">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t>Ρατσισμός και ξενοφοβία</a:t>
            </a:r>
          </a:p>
          <a:p>
            <a:pPr marL="269875" indent="-269875" algn="just">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t>Ισότητα των φύλων</a:t>
            </a:r>
          </a:p>
          <a:p>
            <a:pPr marL="269875" indent="-269875" algn="just">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t>Κοινωνικές ανισότητες και κοινωνικός αποκλεισμός</a:t>
            </a:r>
          </a:p>
        </p:txBody>
      </p:sp>
      <p:sp>
        <p:nvSpPr>
          <p:cNvPr id="4" name="3 - TextBox"/>
          <p:cNvSpPr txBox="1"/>
          <p:nvPr/>
        </p:nvSpPr>
        <p:spPr>
          <a:xfrm>
            <a:off x="685800" y="1371600"/>
            <a:ext cx="8001000" cy="523220"/>
          </a:xfrm>
          <a:prstGeom prst="rect">
            <a:avLst/>
          </a:prstGeom>
          <a:solidFill>
            <a:schemeClr val="bg2"/>
          </a:solidFill>
          <a:ln w="19050">
            <a:solidFill>
              <a:schemeClr val="tx1"/>
            </a:solidFill>
          </a:ln>
        </p:spPr>
        <p:txBody>
          <a:bodyPr wrap="square" rtlCol="0">
            <a:spAutoFit/>
          </a:bodyPr>
          <a:lstStyle/>
          <a:p>
            <a:pPr algn="ctr"/>
            <a:r>
              <a:rPr lang="el-GR" sz="2800" b="1" dirty="0">
                <a:latin typeface="+mn-lt"/>
              </a:rPr>
              <a:t>Θεματικές Ενότητες</a:t>
            </a:r>
          </a:p>
        </p:txBody>
      </p:sp>
      <p:pic>
        <p:nvPicPr>
          <p:cNvPr id="5" name="4 - Εικόνα" descr="images (7).jfif"/>
          <p:cNvPicPr>
            <a:picLocks noChangeAspect="1"/>
          </p:cNvPicPr>
          <p:nvPr/>
        </p:nvPicPr>
        <p:blipFill>
          <a:blip r:embed="rId3"/>
          <a:stretch>
            <a:fillRect/>
          </a:stretch>
        </p:blipFill>
        <p:spPr>
          <a:xfrm>
            <a:off x="5337810" y="4972802"/>
            <a:ext cx="3806190" cy="1885198"/>
          </a:xfrm>
          <a:prstGeom prst="rect">
            <a:avLst/>
          </a:prstGeom>
        </p:spPr>
      </p:pic>
      <p:pic>
        <p:nvPicPr>
          <p:cNvPr id="7" name="6 - Εικόνα" descr="βιβλια και μήλο.jfif"/>
          <p:cNvPicPr>
            <a:picLocks noChangeAspect="1"/>
          </p:cNvPicPr>
          <p:nvPr/>
        </p:nvPicPr>
        <p:blipFill>
          <a:blip r:embed="rId4">
            <a:clrChange>
              <a:clrFrom>
                <a:srgbClr val="FFFFFF"/>
              </a:clrFrom>
              <a:clrTo>
                <a:srgbClr val="FFFFFF">
                  <a:alpha val="0"/>
                </a:srgbClr>
              </a:clrTo>
            </a:clrChange>
          </a:blip>
          <a:stretch>
            <a:fillRect/>
          </a:stretch>
        </p:blipFill>
        <p:spPr>
          <a:xfrm>
            <a:off x="7010400" y="2133600"/>
            <a:ext cx="1524000" cy="191262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7 - Εικόνα" descr="images (6).jfif"/>
          <p:cNvPicPr>
            <a:picLocks noChangeAspect="1"/>
          </p:cNvPicPr>
          <p:nvPr/>
        </p:nvPicPr>
        <p:blipFill>
          <a:blip r:embed="rId3"/>
          <a:stretch>
            <a:fillRect/>
          </a:stretch>
        </p:blipFill>
        <p:spPr>
          <a:xfrm>
            <a:off x="6172200" y="3657600"/>
            <a:ext cx="2743200" cy="1497932"/>
          </a:xfrm>
          <a:prstGeom prst="rect">
            <a:avLst/>
          </a:prstGeom>
        </p:spPr>
      </p:pic>
      <p:sp>
        <p:nvSpPr>
          <p:cNvPr id="2" name="Title 1"/>
          <p:cNvSpPr>
            <a:spLocks noGrp="1"/>
          </p:cNvSpPr>
          <p:nvPr>
            <p:ph type="title"/>
          </p:nvPr>
        </p:nvSpPr>
        <p:spPr>
          <a:xfrm>
            <a:off x="228600" y="76200"/>
            <a:ext cx="8763000" cy="1143000"/>
          </a:xfrm>
        </p:spPr>
        <p:txBody>
          <a:bodyPr/>
          <a:lstStyle/>
          <a:p>
            <a:pPr eaLnBrk="1" fontAlgn="auto" hangingPunct="1">
              <a:spcAft>
                <a:spcPts val="0"/>
              </a:spcAft>
              <a:defRPr/>
            </a:pPr>
            <a:r>
              <a:rPr lang="el-GR" sz="4000" b="1" dirty="0">
                <a:cs typeface="Times New Roman" pitchFamily="18" charset="0"/>
              </a:rPr>
              <a:t>Η ΦΑ &amp; ο αθλητισμός</a:t>
            </a:r>
            <a:endParaRPr lang="en-US" sz="4000" b="1" dirty="0">
              <a:solidFill>
                <a:schemeClr val="tx1"/>
              </a:solidFill>
              <a:cs typeface="Times New Roman" pitchFamily="18" charset="0"/>
            </a:endParaRPr>
          </a:p>
        </p:txBody>
      </p:sp>
      <p:sp>
        <p:nvSpPr>
          <p:cNvPr id="6" name="Content Placeholder 5"/>
          <p:cNvSpPr>
            <a:spLocks noGrp="1"/>
          </p:cNvSpPr>
          <p:nvPr>
            <p:ph idx="1"/>
          </p:nvPr>
        </p:nvSpPr>
        <p:spPr>
          <a:xfrm>
            <a:off x="381000" y="1295400"/>
            <a:ext cx="8077200" cy="5029200"/>
          </a:xfrm>
        </p:spPr>
        <p:txBody>
          <a:bodyPr>
            <a:normAutofit/>
          </a:bodyPr>
          <a:lstStyle/>
          <a:p>
            <a:pPr>
              <a:buNone/>
            </a:pPr>
            <a:r>
              <a:rPr lang="el-GR" sz="2400" b="1" i="1" dirty="0">
                <a:solidFill>
                  <a:schemeClr val="accent2"/>
                </a:solidFill>
              </a:rPr>
              <a:t>Σε ατομικό επίπεδο</a:t>
            </a:r>
          </a:p>
          <a:p>
            <a:pPr>
              <a:buFont typeface="Wingdings" pitchFamily="2" charset="2"/>
              <a:buChar char="§"/>
            </a:pPr>
            <a:r>
              <a:rPr lang="el-GR" sz="2400" dirty="0"/>
              <a:t>Συνεισφέρουν στη διατήρηση και βελτίωση της υγείας </a:t>
            </a:r>
            <a:endParaRPr lang="en-US" sz="2400" dirty="0"/>
          </a:p>
          <a:p>
            <a:pPr>
              <a:buFont typeface="Wingdings" pitchFamily="2" charset="2"/>
              <a:buChar char="§"/>
            </a:pPr>
            <a:r>
              <a:rPr lang="el-GR" sz="2400" dirty="0"/>
              <a:t>Προσφέρουν μια ολόπλευρη απασχόληση στον ελεύθερο χρόνο </a:t>
            </a:r>
            <a:endParaRPr lang="en-US" sz="2400" dirty="0"/>
          </a:p>
          <a:p>
            <a:pPr>
              <a:buFont typeface="Wingdings" pitchFamily="2" charset="2"/>
              <a:buChar char="§"/>
            </a:pPr>
            <a:r>
              <a:rPr lang="el-GR" sz="2400" dirty="0"/>
              <a:t>Δίνουν τη δυνατότητα στον άνθρωπο να ξεπεράσει τα μειονεκτήματα του σύγχρονου τρόπου ζωής</a:t>
            </a:r>
            <a:endParaRPr lang="en-US" sz="2400" dirty="0"/>
          </a:p>
          <a:p>
            <a:pPr>
              <a:buNone/>
            </a:pPr>
            <a:endParaRPr lang="el-GR" sz="2400" b="1" i="1" dirty="0">
              <a:solidFill>
                <a:schemeClr val="accent2"/>
              </a:solidFill>
            </a:endParaRPr>
          </a:p>
          <a:p>
            <a:pPr>
              <a:buNone/>
            </a:pPr>
            <a:r>
              <a:rPr lang="el-GR" sz="2400" b="1" i="1" dirty="0">
                <a:solidFill>
                  <a:schemeClr val="accent2"/>
                </a:solidFill>
              </a:rPr>
              <a:t>Σε επίπεδο κοινωνίας</a:t>
            </a:r>
          </a:p>
          <a:p>
            <a:pPr>
              <a:buFont typeface="Wingdings" pitchFamily="2" charset="2"/>
              <a:buChar char="§"/>
            </a:pPr>
            <a:r>
              <a:rPr lang="el-GR" sz="2400" dirty="0"/>
              <a:t>Εμπλουτίζουν τις κοινωνικές σχέσεις</a:t>
            </a:r>
          </a:p>
          <a:p>
            <a:pPr>
              <a:buFont typeface="Wingdings" pitchFamily="2" charset="2"/>
              <a:buChar char="§"/>
            </a:pPr>
            <a:r>
              <a:rPr lang="el-GR" sz="2400" dirty="0"/>
              <a:t>Αναπτύσσουν το φίλαθλο πνεύμα το οποίο είναι απαραίτητο στη ζωή και στην κοινωνία</a:t>
            </a:r>
          </a:p>
          <a:p>
            <a:pPr>
              <a:buNone/>
            </a:pPr>
            <a:endParaRPr lang="el-GR"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458200" cy="1143000"/>
          </a:xfrm>
        </p:spPr>
        <p:txBody>
          <a:bodyPr>
            <a:normAutofit fontScale="90000"/>
          </a:bodyPr>
          <a:lstStyle/>
          <a:p>
            <a:pPr eaLnBrk="1" fontAlgn="auto" hangingPunct="1">
              <a:spcAft>
                <a:spcPts val="0"/>
              </a:spcAft>
              <a:defRPr/>
            </a:pPr>
            <a:r>
              <a:rPr lang="el-GR" sz="4000" b="1" dirty="0">
                <a:solidFill>
                  <a:schemeClr val="tx1"/>
                </a:solidFill>
                <a:latin typeface="+mn-lt"/>
                <a:cs typeface="Times New Roman" pitchFamily="18" charset="0"/>
              </a:rPr>
              <a:t>Πρόγραμμα Καλλιπάτειρα</a:t>
            </a:r>
            <a:br>
              <a:rPr lang="el-GR" sz="4000" b="1" dirty="0">
                <a:solidFill>
                  <a:schemeClr val="tx1"/>
                </a:solidFill>
                <a:latin typeface="+mn-lt"/>
                <a:cs typeface="Times New Roman" pitchFamily="18" charset="0"/>
              </a:rPr>
            </a:br>
            <a:r>
              <a:rPr lang="el-GR" sz="4000" b="1" dirty="0">
                <a:solidFill>
                  <a:schemeClr val="tx1"/>
                </a:solidFill>
                <a:latin typeface="+mn-lt"/>
                <a:cs typeface="Times New Roman" pitchFamily="18" charset="0"/>
              </a:rPr>
              <a:t>2005-2008</a:t>
            </a:r>
            <a:endParaRPr lang="en-US" sz="4000" b="1" dirty="0">
              <a:solidFill>
                <a:schemeClr val="tx1"/>
              </a:solidFill>
              <a:latin typeface="+mn-lt"/>
              <a:cs typeface="Times New Roman" pitchFamily="18" charset="0"/>
            </a:endParaRPr>
          </a:p>
        </p:txBody>
      </p:sp>
      <p:sp>
        <p:nvSpPr>
          <p:cNvPr id="6" name="Content Placeholder 5"/>
          <p:cNvSpPr>
            <a:spLocks noGrp="1"/>
          </p:cNvSpPr>
          <p:nvPr>
            <p:ph idx="1"/>
          </p:nvPr>
        </p:nvSpPr>
        <p:spPr>
          <a:xfrm>
            <a:off x="381000" y="2514600"/>
            <a:ext cx="6629400" cy="2819400"/>
          </a:xfrm>
        </p:spPr>
        <p:txBody>
          <a:bodyPr>
            <a:normAutofit/>
          </a:bodyPr>
          <a:lstStyle/>
          <a:p>
            <a:pPr marL="269875" indent="-269875" algn="just">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t>Βιβλίο εκπαιδευτικού</a:t>
            </a:r>
          </a:p>
          <a:p>
            <a:pPr marL="269875" indent="-269875" algn="just">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t>Βιβλίο δραστηριοτήτων για παιδιά 6-9 ετών</a:t>
            </a:r>
          </a:p>
          <a:p>
            <a:pPr marL="269875" indent="-269875" algn="just">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t>Βιβλίο δραστηριοτήτων για παιδιά 10-12 ετών</a:t>
            </a:r>
          </a:p>
          <a:p>
            <a:pPr marL="269875" indent="-269875" algn="just">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t>Βιβλίο δραστηριοτήτων για έφηβους 13-16 ετών</a:t>
            </a:r>
          </a:p>
          <a:p>
            <a:pPr marL="269875" indent="-269875" algn="just">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t>Επιτραπέζια παιχνίδια</a:t>
            </a:r>
          </a:p>
          <a:p>
            <a:pPr marL="269875" indent="-269875" algn="just">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t>Σχετικές αφίσες</a:t>
            </a:r>
          </a:p>
        </p:txBody>
      </p:sp>
      <p:sp>
        <p:nvSpPr>
          <p:cNvPr id="4" name="3 - TextBox"/>
          <p:cNvSpPr txBox="1"/>
          <p:nvPr/>
        </p:nvSpPr>
        <p:spPr>
          <a:xfrm>
            <a:off x="685800" y="1371600"/>
            <a:ext cx="8001000" cy="523220"/>
          </a:xfrm>
          <a:prstGeom prst="rect">
            <a:avLst/>
          </a:prstGeom>
          <a:solidFill>
            <a:schemeClr val="bg2"/>
          </a:solidFill>
          <a:ln w="19050">
            <a:solidFill>
              <a:schemeClr val="tx1"/>
            </a:solidFill>
          </a:ln>
        </p:spPr>
        <p:txBody>
          <a:bodyPr wrap="square" rtlCol="0">
            <a:spAutoFit/>
          </a:bodyPr>
          <a:lstStyle/>
          <a:p>
            <a:pPr algn="ctr"/>
            <a:r>
              <a:rPr lang="el-GR" sz="2800" b="1" dirty="0">
                <a:latin typeface="+mn-lt"/>
              </a:rPr>
              <a:t>Εκπαιδευτικό υλικό</a:t>
            </a:r>
          </a:p>
        </p:txBody>
      </p:sp>
      <p:pic>
        <p:nvPicPr>
          <p:cNvPr id="8" name="7 - Εικόνα" descr="download (17).jfif"/>
          <p:cNvPicPr>
            <a:picLocks noChangeAspect="1"/>
          </p:cNvPicPr>
          <p:nvPr/>
        </p:nvPicPr>
        <p:blipFill>
          <a:blip r:embed="rId3"/>
          <a:srcRect l="5827"/>
          <a:stretch>
            <a:fillRect/>
          </a:stretch>
        </p:blipFill>
        <p:spPr>
          <a:xfrm>
            <a:off x="6781800" y="3200400"/>
            <a:ext cx="2362200" cy="3657601"/>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458200" cy="1143000"/>
          </a:xfrm>
        </p:spPr>
        <p:txBody>
          <a:bodyPr>
            <a:normAutofit fontScale="90000"/>
          </a:bodyPr>
          <a:lstStyle/>
          <a:p>
            <a:pPr eaLnBrk="1" fontAlgn="auto" hangingPunct="1">
              <a:spcAft>
                <a:spcPts val="0"/>
              </a:spcAft>
              <a:defRPr/>
            </a:pPr>
            <a:r>
              <a:rPr lang="el-GR" sz="4000" b="1" dirty="0">
                <a:solidFill>
                  <a:schemeClr val="tx1"/>
                </a:solidFill>
                <a:latin typeface="+mn-lt"/>
                <a:cs typeface="Times New Roman" pitchFamily="18" charset="0"/>
              </a:rPr>
              <a:t>Πρόγραμμα Καλλιπάτειρα</a:t>
            </a:r>
            <a:br>
              <a:rPr lang="el-GR" sz="4000" b="1" dirty="0">
                <a:solidFill>
                  <a:schemeClr val="tx1"/>
                </a:solidFill>
                <a:latin typeface="+mn-lt"/>
                <a:cs typeface="Times New Roman" pitchFamily="18" charset="0"/>
              </a:rPr>
            </a:br>
            <a:r>
              <a:rPr lang="el-GR" sz="4000" b="1" dirty="0">
                <a:solidFill>
                  <a:schemeClr val="tx1"/>
                </a:solidFill>
                <a:latin typeface="+mn-lt"/>
                <a:cs typeface="Times New Roman" pitchFamily="18" charset="0"/>
              </a:rPr>
              <a:t>2005-2008</a:t>
            </a:r>
            <a:endParaRPr lang="en-US" sz="4000" b="1" dirty="0">
              <a:solidFill>
                <a:schemeClr val="tx1"/>
              </a:solidFill>
              <a:latin typeface="+mn-lt"/>
              <a:cs typeface="Times New Roman" pitchFamily="18" charset="0"/>
            </a:endParaRPr>
          </a:p>
        </p:txBody>
      </p:sp>
      <p:sp>
        <p:nvSpPr>
          <p:cNvPr id="4" name="3 - TextBox"/>
          <p:cNvSpPr txBox="1"/>
          <p:nvPr/>
        </p:nvSpPr>
        <p:spPr>
          <a:xfrm>
            <a:off x="685800" y="1371600"/>
            <a:ext cx="8001000" cy="523220"/>
          </a:xfrm>
          <a:prstGeom prst="rect">
            <a:avLst/>
          </a:prstGeom>
          <a:solidFill>
            <a:schemeClr val="bg2"/>
          </a:solidFill>
          <a:ln w="19050">
            <a:solidFill>
              <a:schemeClr val="tx1"/>
            </a:solidFill>
          </a:ln>
        </p:spPr>
        <p:txBody>
          <a:bodyPr wrap="square" rtlCol="0">
            <a:spAutoFit/>
          </a:bodyPr>
          <a:lstStyle/>
          <a:p>
            <a:pPr algn="ctr"/>
            <a:r>
              <a:rPr lang="el-GR" sz="2800" b="1" dirty="0">
                <a:latin typeface="+mn-lt"/>
              </a:rPr>
              <a:t>Εκπαιδευτικό υλικό</a:t>
            </a:r>
          </a:p>
        </p:txBody>
      </p:sp>
      <p:pic>
        <p:nvPicPr>
          <p:cNvPr id="7" name="6 - Εικόνα" descr="download (13).jfif"/>
          <p:cNvPicPr>
            <a:picLocks noChangeAspect="1"/>
          </p:cNvPicPr>
          <p:nvPr/>
        </p:nvPicPr>
        <p:blipFill>
          <a:blip r:embed="rId3"/>
          <a:stretch>
            <a:fillRect/>
          </a:stretch>
        </p:blipFill>
        <p:spPr>
          <a:xfrm>
            <a:off x="685800" y="2209800"/>
            <a:ext cx="2865120" cy="3924618"/>
          </a:xfrm>
          <a:prstGeom prst="rect">
            <a:avLst/>
          </a:prstGeom>
        </p:spPr>
      </p:pic>
      <p:pic>
        <p:nvPicPr>
          <p:cNvPr id="8" name="7 - Εικόνα" descr="download (77.png"/>
          <p:cNvPicPr>
            <a:picLocks noChangeAspect="1"/>
          </p:cNvPicPr>
          <p:nvPr/>
        </p:nvPicPr>
        <p:blipFill>
          <a:blip r:embed="rId4"/>
          <a:stretch>
            <a:fillRect/>
          </a:stretch>
        </p:blipFill>
        <p:spPr>
          <a:xfrm>
            <a:off x="5410200" y="2286000"/>
            <a:ext cx="2819400" cy="3810001"/>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458200" cy="1143000"/>
          </a:xfrm>
        </p:spPr>
        <p:txBody>
          <a:bodyPr>
            <a:normAutofit fontScale="90000"/>
          </a:bodyPr>
          <a:lstStyle/>
          <a:p>
            <a:pPr eaLnBrk="1" fontAlgn="auto" hangingPunct="1">
              <a:spcAft>
                <a:spcPts val="0"/>
              </a:spcAft>
              <a:defRPr/>
            </a:pPr>
            <a:r>
              <a:rPr lang="el-GR" sz="4000" b="1" dirty="0">
                <a:solidFill>
                  <a:schemeClr val="tx1"/>
                </a:solidFill>
                <a:latin typeface="+mn-lt"/>
                <a:cs typeface="Times New Roman" pitchFamily="18" charset="0"/>
              </a:rPr>
              <a:t>Πρόγραμμα Καλλιπάτειρα</a:t>
            </a:r>
            <a:br>
              <a:rPr lang="el-GR" sz="4000" b="1" dirty="0">
                <a:solidFill>
                  <a:schemeClr val="tx1"/>
                </a:solidFill>
                <a:latin typeface="+mn-lt"/>
                <a:cs typeface="Times New Roman" pitchFamily="18" charset="0"/>
              </a:rPr>
            </a:br>
            <a:r>
              <a:rPr lang="el-GR" sz="4000" b="1" dirty="0">
                <a:solidFill>
                  <a:schemeClr val="tx1"/>
                </a:solidFill>
                <a:latin typeface="+mn-lt"/>
                <a:cs typeface="Times New Roman" pitchFamily="18" charset="0"/>
              </a:rPr>
              <a:t>2005-2008</a:t>
            </a:r>
            <a:endParaRPr lang="en-US" sz="4000" b="1" dirty="0">
              <a:solidFill>
                <a:schemeClr val="tx1"/>
              </a:solidFill>
              <a:latin typeface="+mn-lt"/>
              <a:cs typeface="Times New Roman" pitchFamily="18" charset="0"/>
            </a:endParaRPr>
          </a:p>
        </p:txBody>
      </p:sp>
      <p:sp>
        <p:nvSpPr>
          <p:cNvPr id="6" name="Content Placeholder 5"/>
          <p:cNvSpPr>
            <a:spLocks noGrp="1"/>
          </p:cNvSpPr>
          <p:nvPr>
            <p:ph idx="1"/>
          </p:nvPr>
        </p:nvSpPr>
        <p:spPr>
          <a:xfrm>
            <a:off x="381000" y="2362200"/>
            <a:ext cx="8458200" cy="3657600"/>
          </a:xfrm>
        </p:spPr>
        <p:txBody>
          <a:bodyPr>
            <a:normAutofit/>
          </a:bodyPr>
          <a:lstStyle/>
          <a:p>
            <a:pPr marL="269875" indent="-269875" algn="just">
              <a:spcBef>
                <a:spcPts val="600"/>
              </a:spcBef>
              <a:buClr>
                <a:schemeClr val="tx1"/>
              </a:buClr>
              <a:buSzPct val="85000"/>
              <a:buNone/>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t>Οι μαθητές/</a:t>
            </a:r>
            <a:r>
              <a:rPr lang="el-GR" sz="2400" dirty="0" err="1"/>
              <a:t>τριες</a:t>
            </a:r>
            <a:r>
              <a:rPr lang="el-GR" sz="2400" dirty="0"/>
              <a:t> μέσα από την συμμετοχή στο πρόγραμμα θα μάθουν:</a:t>
            </a:r>
          </a:p>
          <a:p>
            <a:pPr marL="269875" indent="-269875" algn="just">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t>Να έχουν λόγο στη δημιουργία μιας κοινωνίας πιο δίκαιης και ανεκτικής</a:t>
            </a:r>
          </a:p>
          <a:p>
            <a:pPr marL="269875" indent="-269875" algn="just">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t>Να μπορούν να λύνουν τα προβλήματα που τους απασχολούν ειρηνικά</a:t>
            </a:r>
          </a:p>
          <a:p>
            <a:pPr marL="269875" indent="-269875" algn="just">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t>Να έχουν περισσότερη αυτοπεποίθηση και να είναι πιο θετικοί</a:t>
            </a:r>
          </a:p>
          <a:p>
            <a:pPr marL="269875" indent="-269875" algn="just">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t>Να βελτιώνουν τις δεξιότητες επικοινωνίας</a:t>
            </a:r>
          </a:p>
        </p:txBody>
      </p:sp>
      <p:sp>
        <p:nvSpPr>
          <p:cNvPr id="4" name="3 - TextBox"/>
          <p:cNvSpPr txBox="1"/>
          <p:nvPr/>
        </p:nvSpPr>
        <p:spPr>
          <a:xfrm>
            <a:off x="685800" y="1371600"/>
            <a:ext cx="8001000" cy="523220"/>
          </a:xfrm>
          <a:prstGeom prst="rect">
            <a:avLst/>
          </a:prstGeom>
          <a:solidFill>
            <a:schemeClr val="bg2"/>
          </a:solidFill>
          <a:ln w="19050">
            <a:solidFill>
              <a:schemeClr val="tx1"/>
            </a:solidFill>
          </a:ln>
        </p:spPr>
        <p:txBody>
          <a:bodyPr wrap="square" rtlCol="0">
            <a:spAutoFit/>
          </a:bodyPr>
          <a:lstStyle/>
          <a:p>
            <a:pPr algn="ctr"/>
            <a:r>
              <a:rPr lang="el-GR" sz="2800" b="1" dirty="0">
                <a:latin typeface="+mn-lt"/>
              </a:rPr>
              <a:t>Εκπαιδευτικά αποτελέσματα</a:t>
            </a:r>
          </a:p>
        </p:txBody>
      </p:sp>
      <p:pic>
        <p:nvPicPr>
          <p:cNvPr id="5" name="4 - Εικόνα" descr="download (11).jfif"/>
          <p:cNvPicPr>
            <a:picLocks noChangeAspect="1"/>
          </p:cNvPicPr>
          <p:nvPr/>
        </p:nvPicPr>
        <p:blipFill>
          <a:blip r:embed="rId3"/>
          <a:srcRect t="14286"/>
          <a:stretch>
            <a:fillRect/>
          </a:stretch>
        </p:blipFill>
        <p:spPr>
          <a:xfrm>
            <a:off x="5410200" y="5791201"/>
            <a:ext cx="3733800" cy="1066799"/>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534400" cy="1143000"/>
          </a:xfrm>
        </p:spPr>
        <p:txBody>
          <a:bodyPr>
            <a:noAutofit/>
          </a:bodyPr>
          <a:lstStyle/>
          <a:p>
            <a:pPr eaLnBrk="1" fontAlgn="auto" hangingPunct="1">
              <a:spcAft>
                <a:spcPts val="0"/>
              </a:spcAft>
              <a:defRPr/>
            </a:pPr>
            <a:r>
              <a:rPr lang="el-GR" sz="3600" b="1" dirty="0">
                <a:solidFill>
                  <a:schemeClr val="tx1"/>
                </a:solidFill>
                <a:cs typeface="Times New Roman" pitchFamily="18" charset="0"/>
              </a:rPr>
              <a:t>Πρόγραμμα Καλλιπάτειρα</a:t>
            </a:r>
            <a:br>
              <a:rPr lang="el-GR" sz="3600" b="1" dirty="0">
                <a:solidFill>
                  <a:schemeClr val="tx1"/>
                </a:solidFill>
                <a:cs typeface="Times New Roman" pitchFamily="18" charset="0"/>
              </a:rPr>
            </a:br>
            <a:r>
              <a:rPr lang="el-GR" sz="3600" b="1" dirty="0">
                <a:solidFill>
                  <a:schemeClr val="tx1"/>
                </a:solidFill>
                <a:cs typeface="Times New Roman" pitchFamily="18" charset="0"/>
              </a:rPr>
              <a:t>2005-2008</a:t>
            </a:r>
            <a:endParaRPr lang="en-US" sz="3600" b="1" dirty="0">
              <a:solidFill>
                <a:schemeClr val="tx1"/>
              </a:solidFill>
              <a:cs typeface="Times New Roman" pitchFamily="18" charset="0"/>
            </a:endParaRPr>
          </a:p>
        </p:txBody>
      </p:sp>
      <p:sp>
        <p:nvSpPr>
          <p:cNvPr id="6" name="Content Placeholder 5"/>
          <p:cNvSpPr>
            <a:spLocks noGrp="1"/>
          </p:cNvSpPr>
          <p:nvPr>
            <p:ph idx="1"/>
          </p:nvPr>
        </p:nvSpPr>
        <p:spPr>
          <a:xfrm>
            <a:off x="457200" y="2209800"/>
            <a:ext cx="8382000" cy="3276600"/>
          </a:xfrm>
        </p:spPr>
        <p:txBody>
          <a:bodyPr/>
          <a:lstStyle/>
          <a:p>
            <a:pPr marL="269875" indent="-269875" algn="just">
              <a:spcBef>
                <a:spcPts val="600"/>
              </a:spcBef>
              <a:buClr>
                <a:srgbClr val="F3A447"/>
              </a:buClr>
              <a:buSzPct val="85000"/>
              <a:buNone/>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b="1" dirty="0"/>
              <a:t>Οι μαθητές θα μπορέσουν:</a:t>
            </a:r>
          </a:p>
          <a:p>
            <a:pPr marL="269875" indent="-269875" algn="just">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t>Να γίνουν θετικά πρότυπα για την κοινωνία</a:t>
            </a:r>
          </a:p>
          <a:p>
            <a:pPr marL="269875" indent="-269875" algn="just">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t>Να αποκτούν νέους φίλους</a:t>
            </a:r>
          </a:p>
          <a:p>
            <a:pPr marL="269875" indent="-269875" algn="just">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t>Να διασκεδάζουν </a:t>
            </a:r>
          </a:p>
          <a:p>
            <a:pPr marL="269875" indent="-269875" algn="just">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t>Να κατανοούν ότι και στον αθλητισμό και στη ζωή ότι όλοι είμαστε διαφορετικοί αλλά και όλοι είμαστε ίσοι</a:t>
            </a:r>
          </a:p>
        </p:txBody>
      </p:sp>
      <p:sp>
        <p:nvSpPr>
          <p:cNvPr id="5" name="4 - TextBox"/>
          <p:cNvSpPr txBox="1"/>
          <p:nvPr/>
        </p:nvSpPr>
        <p:spPr>
          <a:xfrm>
            <a:off x="685800" y="1371600"/>
            <a:ext cx="8001000" cy="523220"/>
          </a:xfrm>
          <a:prstGeom prst="rect">
            <a:avLst/>
          </a:prstGeom>
          <a:solidFill>
            <a:schemeClr val="bg2"/>
          </a:solidFill>
          <a:ln w="19050">
            <a:solidFill>
              <a:schemeClr val="tx1"/>
            </a:solidFill>
          </a:ln>
        </p:spPr>
        <p:txBody>
          <a:bodyPr wrap="square" rtlCol="0">
            <a:spAutoFit/>
          </a:bodyPr>
          <a:lstStyle/>
          <a:p>
            <a:pPr algn="ctr"/>
            <a:r>
              <a:rPr lang="el-GR" sz="2800" b="1" dirty="0">
                <a:latin typeface="+mn-lt"/>
              </a:rPr>
              <a:t>Εκπαιδευτικά αποτελέσματα</a:t>
            </a:r>
          </a:p>
        </p:txBody>
      </p:sp>
      <p:pic>
        <p:nvPicPr>
          <p:cNvPr id="8" name="7 - Εικόνα" descr="download (11).jfif"/>
          <p:cNvPicPr>
            <a:picLocks noChangeAspect="1"/>
          </p:cNvPicPr>
          <p:nvPr/>
        </p:nvPicPr>
        <p:blipFill>
          <a:blip r:embed="rId3"/>
          <a:srcRect t="14286"/>
          <a:stretch>
            <a:fillRect/>
          </a:stretch>
        </p:blipFill>
        <p:spPr>
          <a:xfrm>
            <a:off x="5410200" y="5791201"/>
            <a:ext cx="3733800" cy="1066799"/>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610600" cy="1143000"/>
          </a:xfrm>
        </p:spPr>
        <p:txBody>
          <a:bodyPr>
            <a:normAutofit/>
          </a:bodyPr>
          <a:lstStyle/>
          <a:p>
            <a:pPr>
              <a:defRPr/>
            </a:pPr>
            <a:r>
              <a:rPr lang="el-GR" sz="3600" b="1" dirty="0">
                <a:cs typeface="Times New Roman" pitchFamily="18" charset="0"/>
              </a:rPr>
              <a:t>Οφέλη των προγραμμάτων ΟΠ</a:t>
            </a:r>
            <a:endParaRPr lang="en-US" sz="3600" b="1" dirty="0">
              <a:solidFill>
                <a:schemeClr val="tx1"/>
              </a:solidFill>
              <a:cs typeface="Times New Roman" pitchFamily="18" charset="0"/>
            </a:endParaRPr>
          </a:p>
        </p:txBody>
      </p:sp>
      <p:sp>
        <p:nvSpPr>
          <p:cNvPr id="6" name="Content Placeholder 5"/>
          <p:cNvSpPr>
            <a:spLocks noGrp="1"/>
          </p:cNvSpPr>
          <p:nvPr>
            <p:ph idx="1"/>
          </p:nvPr>
        </p:nvSpPr>
        <p:spPr>
          <a:xfrm>
            <a:off x="402021" y="1371600"/>
            <a:ext cx="8534400" cy="3581400"/>
          </a:xfrm>
        </p:spPr>
        <p:txBody>
          <a:bodyPr>
            <a:normAutofit fontScale="92500" lnSpcReduction="10000"/>
          </a:bodyPr>
          <a:lstStyle/>
          <a:p>
            <a:pPr marL="0" indent="0" eaLnBrk="1" hangingPunct="1">
              <a:buClrTx/>
              <a:buFont typeface="Wingdings" pitchFamily="2" charset="2"/>
              <a:buChar char="§"/>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Lst>
            </a:pPr>
            <a:r>
              <a:rPr lang="el-GR" sz="2400" dirty="0"/>
              <a:t> </a:t>
            </a:r>
            <a:r>
              <a:rPr lang="el-GR" sz="2600" b="1" dirty="0">
                <a:solidFill>
                  <a:schemeClr val="accent2"/>
                </a:solidFill>
              </a:rPr>
              <a:t>Ατομικά</a:t>
            </a:r>
            <a:r>
              <a:rPr lang="en-US" sz="2600" dirty="0">
                <a:solidFill>
                  <a:schemeClr val="accent2"/>
                </a:solidFill>
              </a:rPr>
              <a:t> </a:t>
            </a:r>
            <a:r>
              <a:rPr lang="en-US" sz="2600" dirty="0"/>
              <a:t>(</a:t>
            </a:r>
            <a:r>
              <a:rPr lang="el-GR" sz="2600" dirty="0"/>
              <a:t>ανάπτυξη δεξιοτήτων π.χ. ηγετικών, κοινωνικών) </a:t>
            </a:r>
          </a:p>
          <a:p>
            <a:pPr marL="0" indent="0" eaLnBrk="1" hangingPunct="1">
              <a:buClrTx/>
              <a:buFont typeface="Wingdings" pitchFamily="2" charset="2"/>
              <a:buChar char="§"/>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Lst>
            </a:pPr>
            <a:r>
              <a:rPr lang="el-GR" sz="2600" b="1" dirty="0">
                <a:solidFill>
                  <a:schemeClr val="accent2"/>
                </a:solidFill>
              </a:rPr>
              <a:t>Σωματικά</a:t>
            </a:r>
            <a:r>
              <a:rPr lang="el-GR" sz="2600" dirty="0"/>
              <a:t> (βελτίωση κινητικών δεξιοτήτων)</a:t>
            </a:r>
          </a:p>
          <a:p>
            <a:pPr marL="0" indent="0" eaLnBrk="1" hangingPunct="1">
              <a:buClrTx/>
              <a:buFont typeface="Wingdings" pitchFamily="2" charset="2"/>
              <a:buChar char="§"/>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Lst>
            </a:pPr>
            <a:r>
              <a:rPr lang="el-GR" sz="2600" b="1" dirty="0">
                <a:solidFill>
                  <a:schemeClr val="accent2"/>
                </a:solidFill>
              </a:rPr>
              <a:t>Οφέλη στη συμπεριφορά </a:t>
            </a:r>
            <a:r>
              <a:rPr lang="el-GR" sz="2600" dirty="0"/>
              <a:t>(βελτίωση της σχέση του ατόμου με τους γύρω του, απομάκρυνση από επικίνδυνες συμπεριφορές)</a:t>
            </a:r>
          </a:p>
          <a:p>
            <a:pPr marL="0" indent="0" eaLnBrk="1" hangingPunct="1">
              <a:buClrTx/>
              <a:buFont typeface="Wingdings" pitchFamily="2" charset="2"/>
              <a:buChar char="§"/>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Lst>
            </a:pPr>
            <a:r>
              <a:rPr lang="el-GR" sz="2600" b="1" dirty="0">
                <a:solidFill>
                  <a:schemeClr val="accent2"/>
                </a:solidFill>
              </a:rPr>
              <a:t>Συναισθηματικά</a:t>
            </a:r>
            <a:r>
              <a:rPr lang="el-GR" sz="2600" dirty="0"/>
              <a:t> (βελτίωση της αυτοεκτίμησης, μείωση του στρες)</a:t>
            </a:r>
          </a:p>
          <a:p>
            <a:pPr marL="0" indent="0" eaLnBrk="1" hangingPunct="1">
              <a:buClrTx/>
              <a:buFont typeface="Wingdings" pitchFamily="2" charset="2"/>
              <a:buChar char="§"/>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Lst>
            </a:pPr>
            <a:r>
              <a:rPr lang="el-GR" sz="2600" b="1" dirty="0">
                <a:solidFill>
                  <a:schemeClr val="accent2"/>
                </a:solidFill>
              </a:rPr>
              <a:t>Κοινωνικά </a:t>
            </a:r>
            <a:r>
              <a:rPr lang="el-GR" sz="2600" dirty="0"/>
              <a:t>(συμπερίληψη, αποδοχή, κατανόηση)</a:t>
            </a:r>
          </a:p>
          <a:p>
            <a:pPr marL="0" indent="0" eaLnBrk="1" hangingPunct="1">
              <a:buClrTx/>
              <a:buFont typeface="Wingdings" pitchFamily="2" charset="2"/>
              <a:buChar char="§"/>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Lst>
            </a:pPr>
            <a:r>
              <a:rPr lang="el-GR" sz="2600" b="1" dirty="0">
                <a:solidFill>
                  <a:schemeClr val="accent2"/>
                </a:solidFill>
              </a:rPr>
              <a:t>Εκπαιδευτικά</a:t>
            </a:r>
            <a:r>
              <a:rPr lang="el-GR" sz="2600" dirty="0"/>
              <a:t> (βελτίωση της συνολικής ικανότητας μάθησης, ακαδημαϊκών επιδόσεων)</a:t>
            </a:r>
          </a:p>
          <a:p>
            <a:pPr marL="0" indent="0" algn="just" eaLnBrk="1" hangingPunct="1">
              <a:buClrTx/>
              <a:buFont typeface="Wingdings" pitchFamily="2" charset="2"/>
              <a:buChar char="§"/>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Lst>
            </a:pPr>
            <a:endParaRPr lang="el-GR" sz="2400" dirty="0"/>
          </a:p>
        </p:txBody>
      </p:sp>
      <p:pic>
        <p:nvPicPr>
          <p:cNvPr id="1026" name="Picture 2" descr="Οφέλη εικονίδιο χέρι πατήστε το κουμπί: Vector στοκ (χωρίς δικαιώματα)  1332283832 | Shutterstock">
            <a:extLst>
              <a:ext uri="{FF2B5EF4-FFF2-40B4-BE49-F238E27FC236}">
                <a16:creationId xmlns:a16="http://schemas.microsoft.com/office/drawing/2014/main" id="{224D87E1-B655-40B0-8764-30F85BAFD92E}"/>
              </a:ext>
            </a:extLst>
          </p:cNvPr>
          <p:cNvPicPr>
            <a:picLocks noChangeAspect="1" noChangeArrowheads="1"/>
          </p:cNvPicPr>
          <p:nvPr/>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b="12069"/>
          <a:stretch/>
        </p:blipFill>
        <p:spPr bwMode="auto">
          <a:xfrm>
            <a:off x="6314090" y="4419600"/>
            <a:ext cx="2829910" cy="2660376"/>
          </a:xfrm>
          <a:prstGeom prst="rect">
            <a:avLst/>
          </a:prstGeom>
          <a:noFill/>
          <a:extLst>
            <a:ext uri="{909E8E84-426E-40DD-AFC4-6F175D3DCCD1}">
              <a14:hiddenFill xmlns:a14="http://schemas.microsoft.com/office/drawing/2010/main">
                <a:solidFill>
                  <a:srgbClr val="FFFFFF"/>
                </a:solidFill>
              </a14:hiddenFill>
            </a:ext>
          </a:extLst>
        </p:spPr>
      </p:pic>
      <p:pic>
        <p:nvPicPr>
          <p:cNvPr id="7" name="Εικόνα 6">
            <a:extLst>
              <a:ext uri="{FF2B5EF4-FFF2-40B4-BE49-F238E27FC236}">
                <a16:creationId xmlns:a16="http://schemas.microsoft.com/office/drawing/2014/main" id="{6A2C4E62-FC86-44CA-BB6D-11CF02286AAB}"/>
              </a:ext>
            </a:extLst>
          </p:cNvPr>
          <p:cNvPicPr>
            <a:picLocks noChangeAspect="1"/>
          </p:cNvPicPr>
          <p:nvPr/>
        </p:nvPicPr>
        <p:blipFill rotWithShape="1">
          <a:blip r:embed="rId4">
            <a:extLst>
              <a:ext uri="{28A0092B-C50C-407E-A947-70E740481C1C}">
                <a14:useLocalDpi xmlns:a14="http://schemas.microsoft.com/office/drawing/2010/main" val="0"/>
              </a:ext>
            </a:extLst>
          </a:blip>
          <a:srcRect b="43830"/>
          <a:stretch/>
        </p:blipFill>
        <p:spPr>
          <a:xfrm flipH="1">
            <a:off x="0" y="5165834"/>
            <a:ext cx="3338978" cy="1615966"/>
          </a:xfrm>
          <a:prstGeom prst="rect">
            <a:avLst/>
          </a:prstGeom>
        </p:spPr>
      </p:pic>
    </p:spTree>
    <p:extLst>
      <p:ext uri="{BB962C8B-B14F-4D97-AF65-F5344CB8AC3E}">
        <p14:creationId xmlns:p14="http://schemas.microsoft.com/office/powerpoint/2010/main" val="589442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6">
                                            <p:txEl>
                                              <p:pRg st="1" end="1"/>
                                            </p:txEl>
                                          </p:spTgt>
                                        </p:tgtEl>
                                        <p:attrNameLst>
                                          <p:attrName>style.visibility</p:attrName>
                                        </p:attrNameLst>
                                      </p:cBhvr>
                                      <p:to>
                                        <p:strVal val="visible"/>
                                      </p:to>
                                    </p:set>
                                    <p:animEffect transition="in" filter="fade">
                                      <p:cBhvr>
                                        <p:cTn id="10" dur="500"/>
                                        <p:tgtEl>
                                          <p:spTgt spid="6">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Effect transition="in" filter="fade">
                                      <p:cBhvr>
                                        <p:cTn id="13" dur="500"/>
                                        <p:tgtEl>
                                          <p:spTgt spid="6">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6">
                                            <p:txEl>
                                              <p:pRg st="3" end="3"/>
                                            </p:txEl>
                                          </p:spTgt>
                                        </p:tgtEl>
                                        <p:attrNameLst>
                                          <p:attrName>style.visibility</p:attrName>
                                        </p:attrNameLst>
                                      </p:cBhvr>
                                      <p:to>
                                        <p:strVal val="visible"/>
                                      </p:to>
                                    </p:set>
                                    <p:animEffect transition="in" filter="fade">
                                      <p:cBhvr>
                                        <p:cTn id="16" dur="500"/>
                                        <p:tgtEl>
                                          <p:spTgt spid="6">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animEffect transition="in" filter="fade">
                                      <p:cBhvr>
                                        <p:cTn id="19" dur="500"/>
                                        <p:tgtEl>
                                          <p:spTgt spid="6">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6">
                                            <p:txEl>
                                              <p:pRg st="5" end="5"/>
                                            </p:txEl>
                                          </p:spTgt>
                                        </p:tgtEl>
                                        <p:attrNameLst>
                                          <p:attrName>style.visibility</p:attrName>
                                        </p:attrNameLst>
                                      </p:cBhvr>
                                      <p:to>
                                        <p:strVal val="visible"/>
                                      </p:to>
                                    </p:set>
                                    <p:animEffect transition="in" filter="fade">
                                      <p:cBhvr>
                                        <p:cTn id="22" dur="5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534400" cy="1143000"/>
          </a:xfrm>
        </p:spPr>
        <p:txBody>
          <a:bodyPr>
            <a:noAutofit/>
          </a:bodyPr>
          <a:lstStyle/>
          <a:p>
            <a:pPr eaLnBrk="1" fontAlgn="auto" hangingPunct="1">
              <a:spcAft>
                <a:spcPts val="0"/>
              </a:spcAft>
              <a:defRPr/>
            </a:pPr>
            <a:r>
              <a:rPr lang="el-GR" sz="3600" b="1" dirty="0">
                <a:cs typeface="Times New Roman" pitchFamily="18" charset="0"/>
              </a:rPr>
              <a:t>Ο κύκλος διδασκαλίας και μάθησης περιλαμβάνει τρία βασικά στοιχεία</a:t>
            </a:r>
            <a:endParaRPr lang="en-US" sz="3600" b="1" dirty="0">
              <a:solidFill>
                <a:schemeClr val="tx1"/>
              </a:solidFill>
              <a:cs typeface="Times New Roman" pitchFamily="18" charset="0"/>
            </a:endParaRPr>
          </a:p>
        </p:txBody>
      </p:sp>
      <p:pic>
        <p:nvPicPr>
          <p:cNvPr id="4" name="Εικόνα 3">
            <a:extLst>
              <a:ext uri="{FF2B5EF4-FFF2-40B4-BE49-F238E27FC236}">
                <a16:creationId xmlns:a16="http://schemas.microsoft.com/office/drawing/2014/main" id="{9291A844-F7AA-422B-8355-939853FB43E7}"/>
              </a:ext>
            </a:extLst>
          </p:cNvPr>
          <p:cNvPicPr>
            <a:picLocks noChangeAspect="1"/>
          </p:cNvPicPr>
          <p:nvPr/>
        </p:nvPicPr>
        <p:blipFill rotWithShape="1">
          <a:blip r:embed="rId3">
            <a:extLst>
              <a:ext uri="{28A0092B-C50C-407E-A947-70E740481C1C}">
                <a14:useLocalDpi xmlns:a14="http://schemas.microsoft.com/office/drawing/2010/main" val="0"/>
              </a:ext>
            </a:extLst>
          </a:blip>
          <a:srcRect l="6666"/>
          <a:stretch/>
        </p:blipFill>
        <p:spPr>
          <a:xfrm>
            <a:off x="457200" y="2133600"/>
            <a:ext cx="8534400" cy="4596893"/>
          </a:xfrm>
          <a:prstGeom prst="rect">
            <a:avLst/>
          </a:prstGeom>
        </p:spPr>
      </p:pic>
      <p:sp>
        <p:nvSpPr>
          <p:cNvPr id="10" name="TextBox 9">
            <a:extLst>
              <a:ext uri="{FF2B5EF4-FFF2-40B4-BE49-F238E27FC236}">
                <a16:creationId xmlns:a16="http://schemas.microsoft.com/office/drawing/2014/main" id="{3DF5CE56-0A78-484B-A848-5D1BEA3CD500}"/>
              </a:ext>
            </a:extLst>
          </p:cNvPr>
          <p:cNvSpPr txBox="1"/>
          <p:nvPr/>
        </p:nvSpPr>
        <p:spPr>
          <a:xfrm>
            <a:off x="4285593" y="6519446"/>
            <a:ext cx="4858407" cy="338554"/>
          </a:xfrm>
          <a:prstGeom prst="rect">
            <a:avLst/>
          </a:prstGeom>
          <a:noFill/>
        </p:spPr>
        <p:txBody>
          <a:bodyPr wrap="square" rtlCol="0">
            <a:spAutoFit/>
          </a:bodyPr>
          <a:lstStyle/>
          <a:p>
            <a:r>
              <a:rPr lang="el-GR" sz="1600" dirty="0">
                <a:latin typeface="+mn-lt"/>
              </a:rPr>
              <a:t>(Πηγή: Πρόγραμμα Ολυμπιακής παιδείας, ΔΟΕ, 2023)</a:t>
            </a:r>
            <a:endParaRPr lang="en-US" sz="1600" dirty="0">
              <a:latin typeface="+mn-lt"/>
            </a:endParaRPr>
          </a:p>
        </p:txBody>
      </p:sp>
    </p:spTree>
    <p:extLst>
      <p:ext uri="{BB962C8B-B14F-4D97-AF65-F5344CB8AC3E}">
        <p14:creationId xmlns:p14="http://schemas.microsoft.com/office/powerpoint/2010/main" val="5938485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534400" cy="1143000"/>
          </a:xfrm>
        </p:spPr>
        <p:txBody>
          <a:bodyPr>
            <a:noAutofit/>
          </a:bodyPr>
          <a:lstStyle/>
          <a:p>
            <a:pPr eaLnBrk="1" fontAlgn="auto" hangingPunct="1">
              <a:spcAft>
                <a:spcPts val="0"/>
              </a:spcAft>
              <a:defRPr/>
            </a:pPr>
            <a:r>
              <a:rPr lang="el-GR" sz="3600" b="1" dirty="0">
                <a:cs typeface="Times New Roman" pitchFamily="18" charset="0"/>
              </a:rPr>
              <a:t>Ο κύκλος διδασκαλίας και μάθησης περιλαμβάνει τρία βασικά στοιχεία</a:t>
            </a:r>
            <a:endParaRPr lang="en-US" sz="3600" b="1" dirty="0">
              <a:solidFill>
                <a:schemeClr val="tx1"/>
              </a:solidFill>
              <a:cs typeface="Times New Roman" pitchFamily="18" charset="0"/>
            </a:endParaRPr>
          </a:p>
        </p:txBody>
      </p:sp>
      <p:pic>
        <p:nvPicPr>
          <p:cNvPr id="4" name="Εικόνα 3">
            <a:extLst>
              <a:ext uri="{FF2B5EF4-FFF2-40B4-BE49-F238E27FC236}">
                <a16:creationId xmlns:a16="http://schemas.microsoft.com/office/drawing/2014/main" id="{9291A844-F7AA-422B-8355-939853FB43E7}"/>
              </a:ext>
            </a:extLst>
          </p:cNvPr>
          <p:cNvPicPr>
            <a:picLocks noChangeAspect="1"/>
          </p:cNvPicPr>
          <p:nvPr/>
        </p:nvPicPr>
        <p:blipFill rotWithShape="1">
          <a:blip r:embed="rId3">
            <a:extLst>
              <a:ext uri="{28A0092B-C50C-407E-A947-70E740481C1C}">
                <a14:useLocalDpi xmlns:a14="http://schemas.microsoft.com/office/drawing/2010/main" val="0"/>
              </a:ext>
            </a:extLst>
          </a:blip>
          <a:srcRect l="6666"/>
          <a:stretch/>
        </p:blipFill>
        <p:spPr>
          <a:xfrm>
            <a:off x="457200" y="2133600"/>
            <a:ext cx="8534400" cy="4596893"/>
          </a:xfrm>
          <a:prstGeom prst="rect">
            <a:avLst/>
          </a:prstGeom>
        </p:spPr>
      </p:pic>
      <p:sp>
        <p:nvSpPr>
          <p:cNvPr id="10" name="TextBox 9">
            <a:extLst>
              <a:ext uri="{FF2B5EF4-FFF2-40B4-BE49-F238E27FC236}">
                <a16:creationId xmlns:a16="http://schemas.microsoft.com/office/drawing/2014/main" id="{3DF5CE56-0A78-484B-A848-5D1BEA3CD500}"/>
              </a:ext>
            </a:extLst>
          </p:cNvPr>
          <p:cNvSpPr txBox="1"/>
          <p:nvPr/>
        </p:nvSpPr>
        <p:spPr>
          <a:xfrm>
            <a:off x="4285593" y="6519446"/>
            <a:ext cx="4858407" cy="338554"/>
          </a:xfrm>
          <a:prstGeom prst="rect">
            <a:avLst/>
          </a:prstGeom>
          <a:noFill/>
        </p:spPr>
        <p:txBody>
          <a:bodyPr wrap="square" rtlCol="0">
            <a:spAutoFit/>
          </a:bodyPr>
          <a:lstStyle/>
          <a:p>
            <a:r>
              <a:rPr lang="el-GR" sz="1600" dirty="0">
                <a:latin typeface="+mn-lt"/>
              </a:rPr>
              <a:t>(Πηγή: Πρόγραμμα Ολυμπιακής παιδείας, ΔΟΕ, 2023)</a:t>
            </a:r>
            <a:endParaRPr lang="en-US" sz="1600" dirty="0">
              <a:latin typeface="+mn-lt"/>
            </a:endParaRPr>
          </a:p>
        </p:txBody>
      </p:sp>
    </p:spTree>
    <p:extLst>
      <p:ext uri="{BB962C8B-B14F-4D97-AF65-F5344CB8AC3E}">
        <p14:creationId xmlns:p14="http://schemas.microsoft.com/office/powerpoint/2010/main" val="31473633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534400" cy="1143000"/>
          </a:xfrm>
        </p:spPr>
        <p:txBody>
          <a:bodyPr>
            <a:noAutofit/>
          </a:bodyPr>
          <a:lstStyle/>
          <a:p>
            <a:pPr eaLnBrk="1" fontAlgn="auto" hangingPunct="1">
              <a:spcAft>
                <a:spcPts val="0"/>
              </a:spcAft>
              <a:defRPr/>
            </a:pPr>
            <a:r>
              <a:rPr lang="el-GR" sz="3600" b="1">
                <a:solidFill>
                  <a:schemeClr val="tx1"/>
                </a:solidFill>
                <a:cs typeface="Times New Roman" pitchFamily="18" charset="0"/>
              </a:rPr>
              <a:t>Καλές Πρακτικές</a:t>
            </a:r>
            <a:endParaRPr lang="en-US" sz="3600" b="1" dirty="0">
              <a:solidFill>
                <a:schemeClr val="tx1"/>
              </a:solidFill>
              <a:cs typeface="Times New Roman" pitchFamily="18" charset="0"/>
            </a:endParaRPr>
          </a:p>
        </p:txBody>
      </p:sp>
      <p:sp>
        <p:nvSpPr>
          <p:cNvPr id="10" name="TextBox 9">
            <a:extLst>
              <a:ext uri="{FF2B5EF4-FFF2-40B4-BE49-F238E27FC236}">
                <a16:creationId xmlns:a16="http://schemas.microsoft.com/office/drawing/2014/main" id="{3DF5CE56-0A78-484B-A848-5D1BEA3CD500}"/>
              </a:ext>
            </a:extLst>
          </p:cNvPr>
          <p:cNvSpPr txBox="1"/>
          <p:nvPr/>
        </p:nvSpPr>
        <p:spPr>
          <a:xfrm>
            <a:off x="4256046" y="6407479"/>
            <a:ext cx="4858407" cy="338554"/>
          </a:xfrm>
          <a:prstGeom prst="rect">
            <a:avLst/>
          </a:prstGeom>
          <a:noFill/>
        </p:spPr>
        <p:txBody>
          <a:bodyPr wrap="square" rtlCol="0">
            <a:spAutoFit/>
          </a:bodyPr>
          <a:lstStyle/>
          <a:p>
            <a:r>
              <a:rPr lang="el-GR" sz="1600" dirty="0">
                <a:latin typeface="+mn-lt"/>
              </a:rPr>
              <a:t>(Πηγή: Πρόγραμμα Ολυμπιακής παιδείας, ΔΟΕ, 2023)</a:t>
            </a:r>
            <a:endParaRPr lang="en-US" sz="1600" dirty="0">
              <a:latin typeface="+mn-lt"/>
            </a:endParaRPr>
          </a:p>
        </p:txBody>
      </p:sp>
      <p:sp>
        <p:nvSpPr>
          <p:cNvPr id="3" name="TextBox 2">
            <a:extLst>
              <a:ext uri="{FF2B5EF4-FFF2-40B4-BE49-F238E27FC236}">
                <a16:creationId xmlns:a16="http://schemas.microsoft.com/office/drawing/2014/main" id="{C37AC135-4D61-4E66-8BF3-ABFEF2317EA5}"/>
              </a:ext>
            </a:extLst>
          </p:cNvPr>
          <p:cNvSpPr txBox="1"/>
          <p:nvPr/>
        </p:nvSpPr>
        <p:spPr>
          <a:xfrm>
            <a:off x="838200" y="1600200"/>
            <a:ext cx="7467600" cy="4154984"/>
          </a:xfrm>
          <a:prstGeom prst="rect">
            <a:avLst/>
          </a:prstGeom>
          <a:noFill/>
        </p:spPr>
        <p:txBody>
          <a:bodyPr wrap="square" rtlCol="0">
            <a:spAutoFit/>
          </a:bodyPr>
          <a:lstStyle/>
          <a:p>
            <a:pPr marL="342900" indent="-342900">
              <a:buFont typeface="Arial" panose="020B0604020202020204" pitchFamily="34" charset="0"/>
              <a:buChar char="•"/>
            </a:pPr>
            <a:r>
              <a:rPr lang="el-GR" sz="2400" b="1" dirty="0">
                <a:latin typeface="+mn-lt"/>
              </a:rPr>
              <a:t>Μικρές ομάδες</a:t>
            </a:r>
          </a:p>
          <a:p>
            <a:pPr marL="342900" indent="-342900">
              <a:buFont typeface="Arial" panose="020B0604020202020204" pitchFamily="34" charset="0"/>
              <a:buChar char="•"/>
            </a:pPr>
            <a:r>
              <a:rPr lang="el-GR" sz="2400" b="1" dirty="0">
                <a:latin typeface="+mn-lt"/>
              </a:rPr>
              <a:t>Όλοι με τη σειρά </a:t>
            </a:r>
            <a:r>
              <a:rPr lang="el-GR" sz="2400" dirty="0">
                <a:latin typeface="+mn-lt"/>
              </a:rPr>
              <a:t>πριν κάποιος/α προσπαθήσει για δεύτερη φορά</a:t>
            </a:r>
          </a:p>
          <a:p>
            <a:pPr marL="342900" indent="-342900">
              <a:buFont typeface="Arial" panose="020B0604020202020204" pitchFamily="34" charset="0"/>
              <a:buChar char="•"/>
            </a:pPr>
            <a:r>
              <a:rPr lang="el-GR" sz="2400" dirty="0">
                <a:latin typeface="+mn-lt"/>
              </a:rPr>
              <a:t>Όλοι με τη σειρά μοιράζονται τις ιδέες τους</a:t>
            </a:r>
          </a:p>
          <a:p>
            <a:pPr marL="342900" indent="-342900">
              <a:buFont typeface="Arial" panose="020B0604020202020204" pitchFamily="34" charset="0"/>
              <a:buChar char="•"/>
            </a:pPr>
            <a:r>
              <a:rPr lang="el-GR" sz="2400" b="1" dirty="0">
                <a:latin typeface="+mn-lt"/>
              </a:rPr>
              <a:t>Εξατομικευμένη διδασκαλία </a:t>
            </a:r>
            <a:r>
              <a:rPr lang="el-GR" sz="2400" dirty="0">
                <a:latin typeface="+mn-lt"/>
              </a:rPr>
              <a:t>για διαφορετικά επίπεδα δεξιοτήτων και εμπειριών</a:t>
            </a:r>
          </a:p>
          <a:p>
            <a:pPr marL="342900" indent="-342900">
              <a:buFont typeface="Arial" panose="020B0604020202020204" pitchFamily="34" charset="0"/>
              <a:buChar char="•"/>
            </a:pPr>
            <a:r>
              <a:rPr lang="el-GR" sz="2400" b="1" dirty="0">
                <a:latin typeface="+mn-lt"/>
              </a:rPr>
              <a:t>Αφαιρέστε τους χρονικούς περιορισμούς</a:t>
            </a:r>
            <a:r>
              <a:rPr lang="el-GR" sz="2400" dirty="0">
                <a:latin typeface="+mn-lt"/>
              </a:rPr>
              <a:t> ώστε να μειώσετε την πίεση</a:t>
            </a:r>
          </a:p>
          <a:p>
            <a:pPr marL="342900" indent="-342900">
              <a:buFont typeface="Arial" panose="020B0604020202020204" pitchFamily="34" charset="0"/>
              <a:buChar char="•"/>
            </a:pPr>
            <a:r>
              <a:rPr lang="el-GR" sz="2400" dirty="0">
                <a:latin typeface="+mn-lt"/>
              </a:rPr>
              <a:t>Δίνοντας </a:t>
            </a:r>
            <a:r>
              <a:rPr lang="el-GR" sz="2400" b="1" dirty="0">
                <a:latin typeface="+mn-lt"/>
              </a:rPr>
              <a:t>σαφείς οδηγίες</a:t>
            </a:r>
          </a:p>
          <a:p>
            <a:pPr marL="342900" indent="-342900">
              <a:buFont typeface="Arial" panose="020B0604020202020204" pitchFamily="34" charset="0"/>
              <a:buChar char="•"/>
            </a:pPr>
            <a:r>
              <a:rPr lang="el-GR" sz="2400" b="1" dirty="0">
                <a:latin typeface="+mn-lt"/>
              </a:rPr>
              <a:t>Ανατροφοδότηση </a:t>
            </a:r>
            <a:r>
              <a:rPr lang="el-GR" sz="2400" dirty="0">
                <a:latin typeface="+mn-lt"/>
              </a:rPr>
              <a:t>ανά δεξιότητα</a:t>
            </a:r>
          </a:p>
          <a:p>
            <a:pPr marL="342900" indent="-342900">
              <a:buFont typeface="Arial" panose="020B0604020202020204" pitchFamily="34" charset="0"/>
              <a:buChar char="•"/>
            </a:pPr>
            <a:r>
              <a:rPr lang="el-GR" sz="2400" b="1" dirty="0">
                <a:latin typeface="+mn-lt"/>
              </a:rPr>
              <a:t>Κλίμα παρακίνησης </a:t>
            </a:r>
            <a:r>
              <a:rPr lang="el-GR" sz="2400" dirty="0">
                <a:latin typeface="+mn-lt"/>
              </a:rPr>
              <a:t>προσανατολισμένο στη </a:t>
            </a:r>
            <a:r>
              <a:rPr lang="el-GR" sz="2400" b="1" dirty="0">
                <a:latin typeface="+mn-lt"/>
              </a:rPr>
              <a:t>μάθηση</a:t>
            </a:r>
            <a:endParaRPr lang="en-US" sz="2400" b="1" dirty="0">
              <a:latin typeface="+mn-lt"/>
            </a:endParaRPr>
          </a:p>
        </p:txBody>
      </p:sp>
      <p:pic>
        <p:nvPicPr>
          <p:cNvPr id="1026" name="Picture 2" descr="Καλές Πρακτικές &amp; Σενάρια Χρήσης">
            <a:extLst>
              <a:ext uri="{FF2B5EF4-FFF2-40B4-BE49-F238E27FC236}">
                <a16:creationId xmlns:a16="http://schemas.microsoft.com/office/drawing/2014/main" id="{F67965E9-839A-4FC5-8EEE-CB470C282CD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90138" y="134201"/>
            <a:ext cx="2425262" cy="17583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12103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686800" cy="1143000"/>
          </a:xfrm>
        </p:spPr>
        <p:txBody>
          <a:bodyPr>
            <a:normAutofit/>
          </a:bodyPr>
          <a:lstStyle/>
          <a:p>
            <a:r>
              <a:rPr lang="el-GR" sz="4000" b="1" dirty="0">
                <a:solidFill>
                  <a:schemeClr val="tx1"/>
                </a:solidFill>
              </a:rPr>
              <a:t>Η Ολυμπιακή Παιδεία</a:t>
            </a:r>
          </a:p>
        </p:txBody>
      </p:sp>
      <p:sp>
        <p:nvSpPr>
          <p:cNvPr id="3" name="Content Placeholder 2"/>
          <p:cNvSpPr>
            <a:spLocks noGrp="1"/>
          </p:cNvSpPr>
          <p:nvPr>
            <p:ph idx="1"/>
          </p:nvPr>
        </p:nvSpPr>
        <p:spPr>
          <a:xfrm>
            <a:off x="228600" y="1295400"/>
            <a:ext cx="8763000" cy="1371600"/>
          </a:xfrm>
          <a:ln w="28575">
            <a:solidFill>
              <a:schemeClr val="tx1"/>
            </a:solidFill>
          </a:ln>
        </p:spPr>
        <p:txBody>
          <a:bodyPr>
            <a:normAutofit/>
          </a:bodyPr>
          <a:lstStyle/>
          <a:p>
            <a:pPr algn="just">
              <a:buNone/>
            </a:pPr>
            <a:r>
              <a:rPr lang="el-GR" sz="2400" dirty="0"/>
              <a:t>	Μορφωτική διαδικασία που αποσκοπεί στην αγωγή των νέων σύμφωνα με τις Ολυμπιακές αξίες, λαμβάνοντας υπόψη τα στοιχεία του σύγχρονου Πολιτισμού.</a:t>
            </a:r>
          </a:p>
        </p:txBody>
      </p:sp>
      <p:pic>
        <p:nvPicPr>
          <p:cNvPr id="4" name="Picture 5" descr="C:\Users\Family\Desktop\teaching 2023\Διαπολιτισμικές πρακτικές N102\foto power point\New folder\objectives2.jpg"/>
          <p:cNvPicPr>
            <a:picLocks noChangeAspect="1" noChangeArrowheads="1"/>
          </p:cNvPicPr>
          <p:nvPr/>
        </p:nvPicPr>
        <p:blipFill>
          <a:blip r:embed="rId2"/>
          <a:srcRect/>
          <a:stretch>
            <a:fillRect/>
          </a:stretch>
        </p:blipFill>
        <p:spPr bwMode="auto">
          <a:xfrm>
            <a:off x="0" y="3581400"/>
            <a:ext cx="2143125" cy="2143125"/>
          </a:xfrm>
          <a:prstGeom prst="ellipse">
            <a:avLst/>
          </a:prstGeom>
          <a:ln>
            <a:noFill/>
          </a:ln>
          <a:effectLst>
            <a:softEdge rad="112500"/>
          </a:effectLst>
        </p:spPr>
      </p:pic>
      <p:sp>
        <p:nvSpPr>
          <p:cNvPr id="5" name="4 - Ορθογώνιο"/>
          <p:cNvSpPr/>
          <p:nvPr/>
        </p:nvSpPr>
        <p:spPr>
          <a:xfrm>
            <a:off x="2209800" y="3810000"/>
            <a:ext cx="6705600" cy="2677656"/>
          </a:xfrm>
          <a:prstGeom prst="rect">
            <a:avLst/>
          </a:prstGeom>
        </p:spPr>
        <p:txBody>
          <a:bodyPr wrap="square">
            <a:spAutoFit/>
          </a:bodyPr>
          <a:lstStyle/>
          <a:p>
            <a:pPr algn="just">
              <a:buNone/>
            </a:pPr>
            <a:r>
              <a:rPr lang="el-GR" sz="2400" dirty="0">
                <a:latin typeface="+mn-lt"/>
              </a:rPr>
              <a:t>Να επιτύχει την </a:t>
            </a:r>
            <a:r>
              <a:rPr lang="el-GR" sz="2400" b="1" dirty="0">
                <a:latin typeface="+mn-lt"/>
              </a:rPr>
              <a:t>αρμονική ανάπτυξη </a:t>
            </a:r>
            <a:r>
              <a:rPr lang="el-GR" sz="2400" dirty="0">
                <a:latin typeface="+mn-lt"/>
              </a:rPr>
              <a:t>του σώματος, της ψυχής και του πνεύματος προωθώντας την υιοθέτηση συμπεριφορών και αξιών φιλίας, συνεργασίας, σεβασμού στον συνάνθρωπο</a:t>
            </a:r>
          </a:p>
          <a:p>
            <a:pPr algn="just">
              <a:buNone/>
            </a:pPr>
            <a:endParaRPr lang="el-GR" sz="2400" dirty="0">
              <a:latin typeface="+mn-lt"/>
            </a:endParaRPr>
          </a:p>
          <a:p>
            <a:pPr algn="just">
              <a:buNone/>
            </a:pPr>
            <a:r>
              <a:rPr lang="el-GR" sz="2400" dirty="0">
                <a:latin typeface="+mn-lt"/>
              </a:rPr>
              <a:t>Δεν περιορίζεται μόνο στη ΦΑ αλλά περιλαμβάνει μια διεπιστημονική προσέγγιση θεμάτων</a:t>
            </a:r>
          </a:p>
        </p:txBody>
      </p:sp>
      <p:sp>
        <p:nvSpPr>
          <p:cNvPr id="6" name="Title 1"/>
          <p:cNvSpPr txBox="1">
            <a:spLocks/>
          </p:cNvSpPr>
          <p:nvPr/>
        </p:nvSpPr>
        <p:spPr>
          <a:xfrm>
            <a:off x="3505200" y="3048000"/>
            <a:ext cx="3962400" cy="6858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l-GR" sz="3200" b="1" i="0" u="none" strike="noStrike" kern="1200" cap="none" spc="0" normalizeH="0" baseline="0" noProof="0" dirty="0">
                <a:ln>
                  <a:noFill/>
                </a:ln>
                <a:solidFill>
                  <a:schemeClr val="tx1"/>
                </a:solidFill>
                <a:effectLst/>
                <a:uLnTx/>
                <a:uFillTx/>
                <a:latin typeface="+mj-lt"/>
                <a:ea typeface="+mj-ea"/>
                <a:cs typeface="+mj-cs"/>
              </a:rPr>
              <a:t>Σκοπός</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610600" cy="1143000"/>
          </a:xfrm>
        </p:spPr>
        <p:txBody>
          <a:bodyPr>
            <a:normAutofit/>
          </a:bodyPr>
          <a:lstStyle/>
          <a:p>
            <a:pPr eaLnBrk="1" fontAlgn="auto" hangingPunct="1">
              <a:spcAft>
                <a:spcPts val="0"/>
              </a:spcAft>
              <a:defRPr/>
            </a:pPr>
            <a:r>
              <a:rPr lang="el-GR" sz="3600" b="1" dirty="0">
                <a:solidFill>
                  <a:schemeClr val="tx1"/>
                </a:solidFill>
                <a:cs typeface="Times New Roman" pitchFamily="18" charset="0"/>
              </a:rPr>
              <a:t>Ιστορική αναδρομή</a:t>
            </a:r>
            <a:endParaRPr lang="en-US" sz="3600" b="1" dirty="0">
              <a:solidFill>
                <a:schemeClr val="tx1"/>
              </a:solidFill>
              <a:cs typeface="Times New Roman" pitchFamily="18" charset="0"/>
            </a:endParaRPr>
          </a:p>
        </p:txBody>
      </p:sp>
      <p:sp>
        <p:nvSpPr>
          <p:cNvPr id="6" name="Content Placeholder 5"/>
          <p:cNvSpPr>
            <a:spLocks noGrp="1"/>
          </p:cNvSpPr>
          <p:nvPr>
            <p:ph idx="1"/>
          </p:nvPr>
        </p:nvSpPr>
        <p:spPr>
          <a:xfrm>
            <a:off x="152400" y="1600200"/>
            <a:ext cx="8763000" cy="4419600"/>
          </a:xfrm>
        </p:spPr>
        <p:txBody>
          <a:bodyPr>
            <a:normAutofit/>
          </a:bodyPr>
          <a:lstStyle/>
          <a:p>
            <a:pPr algn="just">
              <a:buNone/>
            </a:pPr>
            <a:r>
              <a:rPr lang="el-GR" dirty="0">
                <a:latin typeface="Garamond" pitchFamily="18" charset="0"/>
              </a:rPr>
              <a:t>	</a:t>
            </a:r>
            <a:r>
              <a:rPr lang="el-GR" sz="2400" dirty="0"/>
              <a:t>Το Ίδρυμα Ολυμπιακής και Αθλητικής Παιδείας προωθεί το μάθημα της Ολυμπιακής και Αθλητικής παιδείας στα σχολεία όλου του κόσμου.</a:t>
            </a:r>
          </a:p>
          <a:p>
            <a:pPr algn="just">
              <a:buNone/>
            </a:pPr>
            <a:r>
              <a:rPr lang="el-GR" sz="2400" b="1" dirty="0">
                <a:solidFill>
                  <a:schemeClr val="accent2"/>
                </a:solidFill>
              </a:rPr>
              <a:t>Διεθνή </a:t>
            </a:r>
            <a:r>
              <a:rPr lang="el-GR" sz="2400" b="1" dirty="0" err="1">
                <a:solidFill>
                  <a:schemeClr val="accent2"/>
                </a:solidFill>
              </a:rPr>
              <a:t>προσυνέδρια</a:t>
            </a:r>
            <a:r>
              <a:rPr lang="el-GR" sz="2400" b="1" dirty="0">
                <a:solidFill>
                  <a:schemeClr val="accent2"/>
                </a:solidFill>
              </a:rPr>
              <a:t> </a:t>
            </a:r>
          </a:p>
          <a:p>
            <a:pPr algn="just">
              <a:buNone/>
            </a:pPr>
            <a:r>
              <a:rPr lang="el-GR" sz="2400" dirty="0"/>
              <a:t>Ολυμπία (12-16/9/1996)</a:t>
            </a:r>
          </a:p>
          <a:p>
            <a:pPr algn="just">
              <a:buNone/>
            </a:pPr>
            <a:r>
              <a:rPr lang="el-GR" sz="2400" dirty="0"/>
              <a:t>Νάουσα (25-30/1/1997)</a:t>
            </a:r>
          </a:p>
          <a:p>
            <a:pPr algn="just">
              <a:buNone/>
            </a:pPr>
            <a:r>
              <a:rPr lang="el-GR" sz="2400" b="1" dirty="0">
                <a:solidFill>
                  <a:schemeClr val="accent2"/>
                </a:solidFill>
              </a:rPr>
              <a:t>Παγκόσμιο συνέδριο</a:t>
            </a:r>
          </a:p>
          <a:p>
            <a:pPr algn="just">
              <a:buNone/>
            </a:pPr>
            <a:r>
              <a:rPr lang="el-GR" sz="2400" dirty="0"/>
              <a:t>Καλάβρυτα</a:t>
            </a:r>
            <a:r>
              <a:rPr lang="en-US" sz="2400" dirty="0"/>
              <a:t> </a:t>
            </a:r>
            <a:r>
              <a:rPr lang="el-GR" sz="2400" dirty="0"/>
              <a:t>(20-25/8/1997) αποφασίστηκε η εφαρμογή</a:t>
            </a:r>
            <a:r>
              <a:rPr lang="en-US" sz="2400" dirty="0"/>
              <a:t> </a:t>
            </a:r>
            <a:r>
              <a:rPr lang="el-GR" sz="2400" dirty="0"/>
              <a:t>του παγκόσμιου προγράμματος Ολυμπιακής Παιδείας να ξεκινήσει από την Ελλάδα.</a:t>
            </a:r>
          </a:p>
          <a:p>
            <a:pPr algn="just">
              <a:buNone/>
            </a:pPr>
            <a:endParaRPr lang="el-GR" dirty="0">
              <a:effectLst>
                <a:outerShdw blurRad="38100" dist="38100" dir="2700000" algn="tl">
                  <a:srgbClr val="000000">
                    <a:alpha val="43137"/>
                  </a:srgbClr>
                </a:outerShdw>
              </a:effectLst>
              <a:latin typeface="Garamond" pitchFamily="18" charset="0"/>
            </a:endParaRPr>
          </a:p>
        </p:txBody>
      </p:sp>
      <p:pic>
        <p:nvPicPr>
          <p:cNvPr id="4" name="3 - Εικόνα" descr="images (2).png"/>
          <p:cNvPicPr>
            <a:picLocks noChangeAspect="1"/>
          </p:cNvPicPr>
          <p:nvPr/>
        </p:nvPicPr>
        <p:blipFill>
          <a:blip r:embed="rId3"/>
          <a:stretch>
            <a:fillRect/>
          </a:stretch>
        </p:blipFill>
        <p:spPr>
          <a:xfrm>
            <a:off x="6629400" y="-1"/>
            <a:ext cx="2514600" cy="164637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610600" cy="1143000"/>
          </a:xfrm>
        </p:spPr>
        <p:txBody>
          <a:bodyPr>
            <a:normAutofit/>
          </a:bodyPr>
          <a:lstStyle/>
          <a:p>
            <a:pPr eaLnBrk="1" fontAlgn="auto" hangingPunct="1">
              <a:spcAft>
                <a:spcPts val="0"/>
              </a:spcAft>
              <a:defRPr/>
            </a:pPr>
            <a:r>
              <a:rPr lang="el-GR" sz="3600" b="1" dirty="0">
                <a:solidFill>
                  <a:schemeClr val="tx1"/>
                </a:solidFill>
                <a:cs typeface="Times New Roman" pitchFamily="18" charset="0"/>
              </a:rPr>
              <a:t>Ιστορική αναδρομή</a:t>
            </a:r>
            <a:endParaRPr lang="en-US" sz="3600" b="1" dirty="0">
              <a:solidFill>
                <a:schemeClr val="tx1"/>
              </a:solidFill>
              <a:cs typeface="Times New Roman" pitchFamily="18" charset="0"/>
            </a:endParaRPr>
          </a:p>
        </p:txBody>
      </p:sp>
      <p:sp>
        <p:nvSpPr>
          <p:cNvPr id="6" name="Content Placeholder 5"/>
          <p:cNvSpPr>
            <a:spLocks noGrp="1"/>
          </p:cNvSpPr>
          <p:nvPr>
            <p:ph idx="1"/>
          </p:nvPr>
        </p:nvSpPr>
        <p:spPr>
          <a:xfrm>
            <a:off x="304800" y="1752600"/>
            <a:ext cx="8458200" cy="4191000"/>
          </a:xfrm>
        </p:spPr>
        <p:txBody>
          <a:bodyPr>
            <a:normAutofit/>
          </a:bodyPr>
          <a:lstStyle/>
          <a:p>
            <a:pPr algn="just">
              <a:buNone/>
            </a:pPr>
            <a:r>
              <a:rPr lang="el-GR" dirty="0">
                <a:latin typeface="Garamond" pitchFamily="18" charset="0"/>
              </a:rPr>
              <a:t>	</a:t>
            </a:r>
            <a:r>
              <a:rPr lang="el-GR" sz="2400" dirty="0"/>
              <a:t>Εκδόθηκε ο </a:t>
            </a:r>
            <a:r>
              <a:rPr lang="el-GR" sz="2400" b="1" dirty="0"/>
              <a:t>Οδηγός Ολυμπιακής και Αθλητικής Παιδείας </a:t>
            </a:r>
            <a:r>
              <a:rPr lang="el-GR" sz="2400" dirty="0"/>
              <a:t>για εκπαιδευτικούς το οποίο αναφέρεται:</a:t>
            </a:r>
          </a:p>
          <a:p>
            <a:pPr algn="just">
              <a:buFont typeface="Wingdings" pitchFamily="2" charset="2"/>
              <a:buChar char="§"/>
            </a:pPr>
            <a:r>
              <a:rPr lang="el-GR" sz="2400" dirty="0"/>
              <a:t>Στο αθλητικό πνεύμα</a:t>
            </a:r>
          </a:p>
          <a:p>
            <a:pPr algn="just">
              <a:buFont typeface="Wingdings" pitchFamily="2" charset="2"/>
              <a:buChar char="§"/>
            </a:pPr>
            <a:r>
              <a:rPr lang="el-GR" sz="2400" dirty="0"/>
              <a:t>Στη βαθιά σημασία της άσκησης</a:t>
            </a:r>
          </a:p>
          <a:p>
            <a:pPr algn="just">
              <a:buFont typeface="Wingdings" pitchFamily="2" charset="2"/>
              <a:buChar char="§"/>
            </a:pPr>
            <a:r>
              <a:rPr lang="el-GR" sz="2400" dirty="0"/>
              <a:t>Σε πραγματικές ιστορίες, διδακτικές, που μιλούν στην ψυχή του παιδιού από την απέραντη ολυμπιακή ιστορία </a:t>
            </a:r>
          </a:p>
          <a:p>
            <a:pPr algn="just">
              <a:buFont typeface="Wingdings" pitchFamily="2" charset="2"/>
              <a:buChar char="§"/>
            </a:pPr>
            <a:r>
              <a:rPr lang="el-GR" sz="2400" dirty="0"/>
              <a:t>Σε προτάσεις συμμετοχής για ατομικές και ομαδικές δραστηριότητες εύκολα υλοποιήσιμες και ελκυστικές για τα παιδιά </a:t>
            </a:r>
          </a:p>
        </p:txBody>
      </p:sp>
      <p:pic>
        <p:nvPicPr>
          <p:cNvPr id="4" name="3 - Εικόνα" descr="images (2).png"/>
          <p:cNvPicPr>
            <a:picLocks noChangeAspect="1"/>
          </p:cNvPicPr>
          <p:nvPr/>
        </p:nvPicPr>
        <p:blipFill>
          <a:blip r:embed="rId3"/>
          <a:stretch>
            <a:fillRect/>
          </a:stretch>
        </p:blipFill>
        <p:spPr>
          <a:xfrm>
            <a:off x="6629400" y="-1"/>
            <a:ext cx="2514600" cy="164637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8763000" cy="1447800"/>
          </a:xfrm>
        </p:spPr>
        <p:txBody>
          <a:bodyPr>
            <a:normAutofit/>
          </a:bodyPr>
          <a:lstStyle/>
          <a:p>
            <a:pPr eaLnBrk="1" fontAlgn="auto" hangingPunct="1">
              <a:spcAft>
                <a:spcPts val="0"/>
              </a:spcAft>
              <a:defRPr/>
            </a:pPr>
            <a:r>
              <a:rPr lang="el-GR" sz="4000" b="1" dirty="0">
                <a:solidFill>
                  <a:schemeClr val="tx1"/>
                </a:solidFill>
                <a:latin typeface="+mn-lt"/>
                <a:cs typeface="Times New Roman" pitchFamily="18" charset="0"/>
              </a:rPr>
              <a:t>Πιλοτική Εφαρμογή</a:t>
            </a:r>
            <a:r>
              <a:rPr lang="en-US" sz="4000" b="1" dirty="0">
                <a:latin typeface="+mn-lt"/>
                <a:cs typeface="Times New Roman" pitchFamily="18" charset="0"/>
              </a:rPr>
              <a:t> </a:t>
            </a:r>
            <a:r>
              <a:rPr lang="el-GR" sz="4000" b="1" dirty="0">
                <a:solidFill>
                  <a:schemeClr val="tx1"/>
                </a:solidFill>
                <a:latin typeface="+mn-lt"/>
                <a:cs typeface="Times New Roman" pitchFamily="18" charset="0"/>
              </a:rPr>
              <a:t>του προγράμματος Ολυμπιακή Παιδεία </a:t>
            </a:r>
            <a:r>
              <a:rPr lang="en-US" sz="4000" b="1" dirty="0">
                <a:solidFill>
                  <a:schemeClr val="tx1"/>
                </a:solidFill>
                <a:latin typeface="+mn-lt"/>
                <a:cs typeface="Times New Roman" pitchFamily="18" charset="0"/>
              </a:rPr>
              <a:t>(1998-1999)</a:t>
            </a:r>
          </a:p>
        </p:txBody>
      </p:sp>
      <p:sp>
        <p:nvSpPr>
          <p:cNvPr id="6" name="Content Placeholder 5"/>
          <p:cNvSpPr>
            <a:spLocks noGrp="1"/>
          </p:cNvSpPr>
          <p:nvPr>
            <p:ph idx="1"/>
          </p:nvPr>
        </p:nvSpPr>
        <p:spPr>
          <a:xfrm>
            <a:off x="381000" y="1676400"/>
            <a:ext cx="8305800" cy="4800600"/>
          </a:xfrm>
        </p:spPr>
        <p:txBody>
          <a:bodyPr/>
          <a:lstStyle/>
          <a:p>
            <a:pPr marL="0" indent="0" algn="ctr" eaLnBrk="1" hangingPunct="1">
              <a:buClrTx/>
              <a:buFontTx/>
              <a:buNone/>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Lst>
            </a:pPr>
            <a:r>
              <a:rPr lang="el-GR" sz="2400" b="1" dirty="0">
                <a:solidFill>
                  <a:srgbClr val="C00000"/>
                </a:solidFill>
              </a:rPr>
              <a:t>Φορέας</a:t>
            </a:r>
            <a:r>
              <a:rPr lang="el-GR" sz="2400" dirty="0"/>
              <a:t>: Παιδαγωγικό Ινστιτούτο</a:t>
            </a:r>
          </a:p>
          <a:p>
            <a:pPr marL="0" indent="0" algn="ctr" eaLnBrk="1" hangingPunct="1">
              <a:buClrTx/>
              <a:buFontTx/>
              <a:buNone/>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Lst>
            </a:pPr>
            <a:r>
              <a:rPr lang="el-GR" sz="2400" b="1" dirty="0">
                <a:solidFill>
                  <a:srgbClr val="C00000"/>
                </a:solidFill>
              </a:rPr>
              <a:t>Υλοποίηση</a:t>
            </a:r>
            <a:r>
              <a:rPr lang="el-GR" sz="2400" dirty="0"/>
              <a:t>: 30 σχολεία</a:t>
            </a:r>
          </a:p>
          <a:p>
            <a:pPr marL="0" indent="0" algn="ctr" eaLnBrk="1" hangingPunct="1">
              <a:buClrTx/>
              <a:buFontTx/>
              <a:buNone/>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Lst>
            </a:pPr>
            <a:r>
              <a:rPr lang="el-GR" sz="2400" b="1" dirty="0">
                <a:solidFill>
                  <a:srgbClr val="C00000"/>
                </a:solidFill>
              </a:rPr>
              <a:t>Συμμετέχοντες</a:t>
            </a:r>
            <a:r>
              <a:rPr lang="el-GR" sz="2400" dirty="0"/>
              <a:t>: 30 γυμναστές</a:t>
            </a:r>
          </a:p>
          <a:p>
            <a:pPr marL="0" indent="0" algn="ctr" eaLnBrk="1" hangingPunct="1">
              <a:buClrTx/>
              <a:buFontTx/>
              <a:buNone/>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Lst>
            </a:pPr>
            <a:r>
              <a:rPr lang="el-GR" sz="2400" b="1" dirty="0">
                <a:solidFill>
                  <a:srgbClr val="C00000"/>
                </a:solidFill>
              </a:rPr>
              <a:t>Υλικό</a:t>
            </a:r>
            <a:r>
              <a:rPr lang="el-GR" sz="2400" dirty="0"/>
              <a:t>: Οδηγός Ολυμπιακής Παιδείας (για μαθητές και εκπαιδευτικούς), Φύλλα εργασίας, Φύλλα αξιολόγησης</a:t>
            </a:r>
          </a:p>
          <a:p>
            <a:pPr marL="0" indent="0" algn="ctr" eaLnBrk="1" hangingPunct="1">
              <a:buClrTx/>
              <a:buFontTx/>
              <a:buNone/>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Lst>
            </a:pPr>
            <a:r>
              <a:rPr lang="el-GR" sz="2400" b="1" dirty="0">
                <a:solidFill>
                  <a:srgbClr val="C00000"/>
                </a:solidFill>
              </a:rPr>
              <a:t>Σκοπός</a:t>
            </a:r>
            <a:r>
              <a:rPr lang="el-GR" sz="2400" dirty="0"/>
              <a:t>: να αποκτήσουν οι μαθητές γνώσεις, δεξιότητες, εμπειρίες και αξίες οι όποιες εκπορεύονται από τους ΟΑ και την Ολυμπιακή παράδοση, ώστε να αναπτύξουν κριτική σκέψη για τα σύγχρονα προβλήματα και για θέματα που αφορούν τον αθλητισμό</a:t>
            </a:r>
          </a:p>
          <a:p>
            <a:pPr algn="just">
              <a:buNone/>
            </a:pPr>
            <a:endParaRPr lang="el-GR" dirty="0">
              <a:latin typeface="Garamond" pitchFamily="18" charset="0"/>
            </a:endParaRPr>
          </a:p>
        </p:txBody>
      </p:sp>
      <p:pic>
        <p:nvPicPr>
          <p:cNvPr id="4" name="3 - Εικόνα" descr="images (9).jfif"/>
          <p:cNvPicPr>
            <a:picLocks noChangeAspect="1"/>
          </p:cNvPicPr>
          <p:nvPr/>
        </p:nvPicPr>
        <p:blipFill>
          <a:blip r:embed="rId3">
            <a:clrChange>
              <a:clrFrom>
                <a:srgbClr val="FFFFFF"/>
              </a:clrFrom>
              <a:clrTo>
                <a:srgbClr val="FFFFFF">
                  <a:alpha val="0"/>
                </a:srgbClr>
              </a:clrTo>
            </a:clrChange>
          </a:blip>
          <a:stretch>
            <a:fillRect/>
          </a:stretch>
        </p:blipFill>
        <p:spPr>
          <a:xfrm>
            <a:off x="7170420" y="5379720"/>
            <a:ext cx="1973580" cy="147828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 Εικόνα" descr="goals.jfif"/>
          <p:cNvPicPr>
            <a:picLocks noChangeAspect="1"/>
          </p:cNvPicPr>
          <p:nvPr/>
        </p:nvPicPr>
        <p:blipFill>
          <a:blip r:embed="rId3"/>
          <a:srcRect t="14365" b="26440"/>
          <a:stretch>
            <a:fillRect/>
          </a:stretch>
        </p:blipFill>
        <p:spPr>
          <a:xfrm>
            <a:off x="3124200" y="5486400"/>
            <a:ext cx="3276600" cy="1371600"/>
          </a:xfrm>
          <a:prstGeom prst="rect">
            <a:avLst/>
          </a:prstGeom>
        </p:spPr>
      </p:pic>
      <p:sp>
        <p:nvSpPr>
          <p:cNvPr id="2" name="Title 1"/>
          <p:cNvSpPr>
            <a:spLocks noGrp="1"/>
          </p:cNvSpPr>
          <p:nvPr>
            <p:ph type="title"/>
          </p:nvPr>
        </p:nvSpPr>
        <p:spPr>
          <a:xfrm>
            <a:off x="533400" y="76200"/>
            <a:ext cx="8382000" cy="1143000"/>
          </a:xfrm>
        </p:spPr>
        <p:txBody>
          <a:bodyPr>
            <a:normAutofit fontScale="90000"/>
          </a:bodyPr>
          <a:lstStyle/>
          <a:p>
            <a:pPr eaLnBrk="1" fontAlgn="auto" hangingPunct="1">
              <a:spcAft>
                <a:spcPts val="0"/>
              </a:spcAft>
              <a:defRPr/>
            </a:pPr>
            <a:r>
              <a:rPr lang="el-GR" sz="3600" b="1" dirty="0">
                <a:solidFill>
                  <a:schemeClr val="tx1"/>
                </a:solidFill>
                <a:latin typeface="+mn-lt"/>
                <a:cs typeface="Times New Roman" pitchFamily="18" charset="0"/>
              </a:rPr>
              <a:t>Πρόγραμμα Ολυμπιακή Παιδεία</a:t>
            </a:r>
            <a:br>
              <a:rPr lang="el-GR" sz="3600" b="1" dirty="0">
                <a:solidFill>
                  <a:schemeClr val="tx1"/>
                </a:solidFill>
                <a:latin typeface="+mn-lt"/>
                <a:cs typeface="Times New Roman" pitchFamily="18" charset="0"/>
              </a:rPr>
            </a:br>
            <a:r>
              <a:rPr lang="el-GR" sz="3600" b="1" dirty="0">
                <a:latin typeface="+mn-lt"/>
                <a:cs typeface="Times New Roman" pitchFamily="18" charset="0"/>
              </a:rPr>
              <a:t>1998-2004</a:t>
            </a:r>
            <a:endParaRPr lang="en-US" sz="3600" b="1" dirty="0">
              <a:solidFill>
                <a:schemeClr val="tx1"/>
              </a:solidFill>
              <a:latin typeface="+mn-lt"/>
              <a:cs typeface="Times New Roman" pitchFamily="18" charset="0"/>
            </a:endParaRPr>
          </a:p>
        </p:txBody>
      </p:sp>
      <p:sp>
        <p:nvSpPr>
          <p:cNvPr id="6" name="Content Placeholder 5"/>
          <p:cNvSpPr>
            <a:spLocks noGrp="1"/>
          </p:cNvSpPr>
          <p:nvPr>
            <p:ph idx="1"/>
          </p:nvPr>
        </p:nvSpPr>
        <p:spPr>
          <a:xfrm>
            <a:off x="381000" y="2209800"/>
            <a:ext cx="8382000" cy="3352800"/>
          </a:xfrm>
          <a:ln w="28575">
            <a:noFill/>
          </a:ln>
        </p:spPr>
        <p:txBody>
          <a:bodyPr>
            <a:normAutofit/>
          </a:bodyPr>
          <a:lstStyle/>
          <a:p>
            <a:pPr marL="269875" indent="-269875" algn="just">
              <a:lnSpc>
                <a:spcPct val="90000"/>
              </a:lnSpc>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pPr>
            <a:r>
              <a:rPr lang="el-GR" sz="2400" dirty="0"/>
              <a:t>Να καταστήσει τα σχολεία κυψέλες αθλητικής και πολιτιστικής παιδείας.</a:t>
            </a:r>
          </a:p>
          <a:p>
            <a:pPr marL="269875" indent="-269875" algn="just">
              <a:lnSpc>
                <a:spcPct val="90000"/>
              </a:lnSpc>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pPr>
            <a:r>
              <a:rPr lang="el-GR" sz="2400" dirty="0"/>
              <a:t>Να διαδώσει τις αξίες του αθλητισμού.</a:t>
            </a:r>
          </a:p>
          <a:p>
            <a:pPr marL="269875" indent="-269875" algn="just">
              <a:lnSpc>
                <a:spcPct val="90000"/>
              </a:lnSpc>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pPr>
            <a:r>
              <a:rPr lang="el-GR" sz="2400" dirty="0"/>
              <a:t>Να ενισχύσει την εθελοντική προσφορά.</a:t>
            </a:r>
          </a:p>
          <a:p>
            <a:pPr marL="269875" indent="-269875" algn="just">
              <a:lnSpc>
                <a:spcPct val="90000"/>
              </a:lnSpc>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pPr>
            <a:r>
              <a:rPr lang="el-GR" sz="2400" dirty="0"/>
              <a:t>Να προωθήσει την ισότητα των φύλων και ευκαιριών στο σχολείο.</a:t>
            </a:r>
          </a:p>
          <a:p>
            <a:pPr marL="269875" indent="-269875" algn="just">
              <a:lnSpc>
                <a:spcPct val="90000"/>
              </a:lnSpc>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pPr>
            <a:r>
              <a:rPr lang="el-GR" sz="2400" dirty="0"/>
              <a:t>Να ευαισθητοποιήσει τα παιδιά σε θέματα της διαφορετικότητας και του </a:t>
            </a:r>
            <a:r>
              <a:rPr lang="el-GR" sz="2400" dirty="0" err="1"/>
              <a:t>πολυπολιτισμικότητας</a:t>
            </a:r>
            <a:r>
              <a:rPr lang="el-GR" sz="2400" dirty="0"/>
              <a:t>.</a:t>
            </a:r>
          </a:p>
        </p:txBody>
      </p:sp>
      <p:sp>
        <p:nvSpPr>
          <p:cNvPr id="7" name="6 - TextBox"/>
          <p:cNvSpPr txBox="1"/>
          <p:nvPr/>
        </p:nvSpPr>
        <p:spPr>
          <a:xfrm>
            <a:off x="685800" y="1371600"/>
            <a:ext cx="8001000" cy="523220"/>
          </a:xfrm>
          <a:prstGeom prst="rect">
            <a:avLst/>
          </a:prstGeom>
          <a:solidFill>
            <a:schemeClr val="bg2"/>
          </a:solidFill>
          <a:ln w="19050">
            <a:solidFill>
              <a:schemeClr val="tx1"/>
            </a:solidFill>
          </a:ln>
        </p:spPr>
        <p:txBody>
          <a:bodyPr wrap="square" rtlCol="0">
            <a:spAutoFit/>
          </a:bodyPr>
          <a:lstStyle/>
          <a:p>
            <a:pPr algn="ctr"/>
            <a:r>
              <a:rPr lang="el-GR" sz="2800" b="1" dirty="0">
                <a:latin typeface="+mn-lt"/>
              </a:rPr>
              <a:t>Στόχοι:</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534400" cy="1143000"/>
          </a:xfrm>
        </p:spPr>
        <p:txBody>
          <a:bodyPr>
            <a:normAutofit fontScale="90000"/>
          </a:bodyPr>
          <a:lstStyle/>
          <a:p>
            <a:pPr>
              <a:defRPr/>
            </a:pPr>
            <a:r>
              <a:rPr lang="el-GR" sz="3600" b="1" dirty="0">
                <a:cs typeface="Times New Roman" pitchFamily="18" charset="0"/>
              </a:rPr>
              <a:t>Πρόγραμμα Ολυμπιακή Παιδεία</a:t>
            </a:r>
            <a:br>
              <a:rPr lang="el-GR" sz="3600" b="1" dirty="0">
                <a:cs typeface="Times New Roman" pitchFamily="18" charset="0"/>
              </a:rPr>
            </a:br>
            <a:r>
              <a:rPr lang="el-GR" sz="3600" b="1" dirty="0">
                <a:cs typeface="Times New Roman" pitchFamily="18" charset="0"/>
              </a:rPr>
              <a:t>1998-2004</a:t>
            </a:r>
            <a:endParaRPr lang="en-US" sz="3600" b="1" dirty="0">
              <a:solidFill>
                <a:schemeClr val="tx1"/>
              </a:solidFill>
              <a:latin typeface="+mn-lt"/>
              <a:cs typeface="Times New Roman" pitchFamily="18" charset="0"/>
            </a:endParaRPr>
          </a:p>
        </p:txBody>
      </p:sp>
      <p:sp>
        <p:nvSpPr>
          <p:cNvPr id="6" name="Content Placeholder 5"/>
          <p:cNvSpPr>
            <a:spLocks noGrp="1"/>
          </p:cNvSpPr>
          <p:nvPr>
            <p:ph idx="1"/>
          </p:nvPr>
        </p:nvSpPr>
        <p:spPr>
          <a:xfrm>
            <a:off x="228600" y="1905000"/>
            <a:ext cx="8458200" cy="3810000"/>
          </a:xfrm>
        </p:spPr>
        <p:txBody>
          <a:bodyPr>
            <a:normAutofit/>
          </a:bodyPr>
          <a:lstStyle/>
          <a:p>
            <a:pPr marL="269875" indent="-269875" algn="just">
              <a:lnSpc>
                <a:spcPct val="80000"/>
              </a:lnSpc>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t>1998-1999: Επιμόρφωση 25 Καθηγητών και Δασκάλων από το Παιδαγωγικό Ινστιτούτο.</a:t>
            </a:r>
          </a:p>
          <a:p>
            <a:pPr marL="269875" indent="-269875" algn="just">
              <a:lnSpc>
                <a:spcPct val="80000"/>
              </a:lnSpc>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t>1999-2000: Επιμόρφωση 134 ΚΦΑ. Πιλοτική Εφαρμογή προγράμματος στις τελευταίες τάξεις του Δημοτικού. Υλοποίηση σε 400 σχολεία. </a:t>
            </a:r>
          </a:p>
          <a:p>
            <a:pPr marL="269875" indent="-269875" algn="just">
              <a:lnSpc>
                <a:spcPct val="80000"/>
              </a:lnSpc>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t>2000-2001: Πρόσληψη 1000 ΚΦΑ. Πραγματοποίηση 3 Σεμιναρίων.</a:t>
            </a:r>
          </a:p>
          <a:p>
            <a:pPr marL="269875" indent="-269875" algn="just">
              <a:lnSpc>
                <a:spcPct val="80000"/>
              </a:lnSpc>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t>2001-2: Πρόσληψη 2000. Διανομή σχετικών βιβλίων. Εφαρμογή προγράμματος σε 950.000 μαθητές σε 7.400 σχολεία.</a:t>
            </a:r>
          </a:p>
          <a:p>
            <a:pPr marL="269875" indent="-269875" algn="just">
              <a:lnSpc>
                <a:spcPct val="80000"/>
              </a:lnSpc>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t>2002-3: Επέκταση της εφαρμογής στα Ιδιωτικά, ειδικά σχολεία και στην ομογένεια.</a:t>
            </a:r>
          </a:p>
          <a:p>
            <a:pPr marL="0" indent="0" algn="just" eaLnBrk="1" hangingPunct="1">
              <a:buClr>
                <a:schemeClr val="tx1"/>
              </a:buClr>
              <a:buFont typeface="Wingdings" pitchFamily="2" charset="2"/>
              <a:buChar char="§"/>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Lst>
            </a:pPr>
            <a:endParaRPr lang="el-GR" sz="2400" dirty="0"/>
          </a:p>
        </p:txBody>
      </p:sp>
      <p:sp>
        <p:nvSpPr>
          <p:cNvPr id="5" name="4 - TextBox"/>
          <p:cNvSpPr txBox="1"/>
          <p:nvPr/>
        </p:nvSpPr>
        <p:spPr>
          <a:xfrm>
            <a:off x="685800" y="1219200"/>
            <a:ext cx="8001000" cy="523220"/>
          </a:xfrm>
          <a:prstGeom prst="rect">
            <a:avLst/>
          </a:prstGeom>
          <a:solidFill>
            <a:schemeClr val="bg2"/>
          </a:solidFill>
          <a:ln w="19050">
            <a:solidFill>
              <a:schemeClr val="tx1"/>
            </a:solidFill>
          </a:ln>
        </p:spPr>
        <p:txBody>
          <a:bodyPr wrap="square" rtlCol="0">
            <a:spAutoFit/>
          </a:bodyPr>
          <a:lstStyle/>
          <a:p>
            <a:pPr algn="ctr"/>
            <a:r>
              <a:rPr lang="el-GR" sz="2800" b="1" dirty="0">
                <a:latin typeface="+mn-lt"/>
              </a:rPr>
              <a:t>Εφαρμογή</a:t>
            </a:r>
          </a:p>
        </p:txBody>
      </p:sp>
      <p:pic>
        <p:nvPicPr>
          <p:cNvPr id="7" name="6 - Εικόνα" descr="download (16).jfif"/>
          <p:cNvPicPr>
            <a:picLocks noChangeAspect="1"/>
          </p:cNvPicPr>
          <p:nvPr/>
        </p:nvPicPr>
        <p:blipFill>
          <a:blip r:embed="rId3">
            <a:clrChange>
              <a:clrFrom>
                <a:srgbClr val="FFFFFF"/>
              </a:clrFrom>
              <a:clrTo>
                <a:srgbClr val="FFFFFF">
                  <a:alpha val="0"/>
                </a:srgbClr>
              </a:clrTo>
            </a:clrChange>
          </a:blip>
          <a:stretch>
            <a:fillRect/>
          </a:stretch>
        </p:blipFill>
        <p:spPr>
          <a:xfrm>
            <a:off x="0" y="5402580"/>
            <a:ext cx="2011680" cy="145542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534400" cy="1143000"/>
          </a:xfrm>
        </p:spPr>
        <p:txBody>
          <a:bodyPr>
            <a:normAutofit fontScale="90000"/>
          </a:bodyPr>
          <a:lstStyle/>
          <a:p>
            <a:pPr>
              <a:defRPr/>
            </a:pPr>
            <a:r>
              <a:rPr lang="el-GR" sz="3600" b="1" dirty="0">
                <a:cs typeface="Times New Roman" pitchFamily="18" charset="0"/>
              </a:rPr>
              <a:t>Πρόγραμμα Ολυμπιακή Παιδεία</a:t>
            </a:r>
            <a:br>
              <a:rPr lang="el-GR" sz="3600" b="1" dirty="0">
                <a:cs typeface="Times New Roman" pitchFamily="18" charset="0"/>
              </a:rPr>
            </a:br>
            <a:r>
              <a:rPr lang="el-GR" sz="3600" b="1" dirty="0">
                <a:cs typeface="Times New Roman" pitchFamily="18" charset="0"/>
              </a:rPr>
              <a:t>1998-2004</a:t>
            </a:r>
            <a:endParaRPr lang="en-US" sz="3600" b="1" dirty="0">
              <a:solidFill>
                <a:schemeClr val="tx1"/>
              </a:solidFill>
              <a:latin typeface="+mn-lt"/>
              <a:cs typeface="Times New Roman" pitchFamily="18" charset="0"/>
            </a:endParaRPr>
          </a:p>
        </p:txBody>
      </p:sp>
      <p:sp>
        <p:nvSpPr>
          <p:cNvPr id="6" name="Content Placeholder 5"/>
          <p:cNvSpPr>
            <a:spLocks noGrp="1"/>
          </p:cNvSpPr>
          <p:nvPr>
            <p:ph idx="1"/>
          </p:nvPr>
        </p:nvSpPr>
        <p:spPr>
          <a:xfrm>
            <a:off x="304800" y="1905000"/>
            <a:ext cx="8610600" cy="3962400"/>
          </a:xfrm>
        </p:spPr>
        <p:txBody>
          <a:bodyPr>
            <a:normAutofit/>
          </a:bodyPr>
          <a:lstStyle/>
          <a:p>
            <a:pPr marL="269875" indent="-269875" algn="just">
              <a:lnSpc>
                <a:spcPct val="80000"/>
              </a:lnSpc>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t>Το επιμελήθηκε το Ίδρυμα Ολυμπιακής και Αθλητικής Παιδείας και ο Τομέας ΦΑ του Παιδαγωγικού Ινστιτούτου</a:t>
            </a:r>
          </a:p>
          <a:p>
            <a:pPr marL="269875" indent="-269875" algn="just">
              <a:lnSpc>
                <a:spcPct val="80000"/>
              </a:lnSpc>
              <a:spcBef>
                <a:spcPts val="600"/>
              </a:spcBef>
              <a:buClr>
                <a:schemeClr val="tx1"/>
              </a:buClr>
              <a:buSzPct val="85000"/>
              <a:buFont typeface="Wingdings" pitchFamily="2" charset="2"/>
              <a:buChar char="§"/>
              <a:tabLst>
                <a:tab pos="269875" algn="l"/>
                <a:tab pos="717550" algn="l"/>
                <a:tab pos="1166813" algn="l"/>
                <a:tab pos="1616075" algn="l"/>
                <a:tab pos="2065338" algn="l"/>
                <a:tab pos="2514600" algn="l"/>
                <a:tab pos="2963863" algn="l"/>
                <a:tab pos="3413125" algn="l"/>
                <a:tab pos="3862388" algn="l"/>
                <a:tab pos="4311650" algn="l"/>
                <a:tab pos="4760913" algn="l"/>
                <a:tab pos="5210175" algn="l"/>
                <a:tab pos="5659438" algn="l"/>
                <a:tab pos="6108700" algn="l"/>
                <a:tab pos="6557963" algn="l"/>
                <a:tab pos="7007225" algn="l"/>
                <a:tab pos="7456488" algn="l"/>
                <a:tab pos="7905750" algn="l"/>
                <a:tab pos="8355013" algn="l"/>
                <a:tab pos="8804275" algn="l"/>
                <a:tab pos="9253538" algn="l"/>
              </a:tabLst>
              <a:defRPr/>
            </a:pPr>
            <a:r>
              <a:rPr lang="el-GR" sz="2400" dirty="0"/>
              <a:t>«Οδηγός Ολυμπιακής και Αθλητικής Παιδείας για εκπαιδευτικούς»</a:t>
            </a:r>
          </a:p>
          <a:p>
            <a:pPr marL="0" indent="0" algn="just" eaLnBrk="1" hangingPunct="1">
              <a:buClr>
                <a:schemeClr val="tx1"/>
              </a:buClr>
              <a:buNone/>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Lst>
            </a:pPr>
            <a:r>
              <a:rPr lang="el-GR" sz="2400" b="1" dirty="0"/>
              <a:t>Επιδίωξη: </a:t>
            </a:r>
            <a:r>
              <a:rPr lang="el-GR" sz="2400" dirty="0"/>
              <a:t>να μεταφέρει στους μαθητές, τις αρχές και τις αξίες των αρχαίων και σύγχρονων ΟΑ, να διευρύνει το πεδίο γνώσεων τους και να παρουσιάσει κάποιες στρατηγικές ΟΠ στη σχολική τάξη, ώστε να αποτελέσει αφετηρία για γόνιμο προβληματισμό</a:t>
            </a:r>
          </a:p>
          <a:p>
            <a:pPr marL="0" indent="0" algn="just" eaLnBrk="1" hangingPunct="1">
              <a:buClr>
                <a:schemeClr val="tx1"/>
              </a:buClr>
              <a:buFont typeface="Wingdings" pitchFamily="2" charset="2"/>
              <a:buChar char="§"/>
              <a:tabLst>
                <a:tab pos="0" algn="l"/>
                <a:tab pos="104775" algn="l"/>
                <a:tab pos="554038" algn="l"/>
                <a:tab pos="1003300" algn="l"/>
                <a:tab pos="1452563" algn="l"/>
                <a:tab pos="1901825" algn="l"/>
                <a:tab pos="2351088" algn="l"/>
                <a:tab pos="2800350" algn="l"/>
                <a:tab pos="3249613" algn="l"/>
                <a:tab pos="3698875" algn="l"/>
                <a:tab pos="4148138" algn="l"/>
                <a:tab pos="4597400" algn="l"/>
                <a:tab pos="5046663" algn="l"/>
                <a:tab pos="5495925" algn="l"/>
                <a:tab pos="5945188" algn="l"/>
                <a:tab pos="6394450" algn="l"/>
                <a:tab pos="6843713" algn="l"/>
                <a:tab pos="7292975" algn="l"/>
                <a:tab pos="7742238" algn="l"/>
                <a:tab pos="8191500" algn="l"/>
                <a:tab pos="8640763" algn="l"/>
              </a:tabLst>
            </a:pPr>
            <a:r>
              <a:rPr lang="el-GR" sz="2400" dirty="0" err="1"/>
              <a:t>Διαθεματική</a:t>
            </a:r>
            <a:r>
              <a:rPr lang="el-GR" sz="2400" dirty="0"/>
              <a:t> και διεπιστημονική προσέγγιση των θεμάτων</a:t>
            </a:r>
          </a:p>
        </p:txBody>
      </p:sp>
      <p:sp>
        <p:nvSpPr>
          <p:cNvPr id="5" name="4 - TextBox"/>
          <p:cNvSpPr txBox="1"/>
          <p:nvPr/>
        </p:nvSpPr>
        <p:spPr>
          <a:xfrm>
            <a:off x="685800" y="1219200"/>
            <a:ext cx="8001000" cy="523220"/>
          </a:xfrm>
          <a:prstGeom prst="rect">
            <a:avLst/>
          </a:prstGeom>
          <a:solidFill>
            <a:schemeClr val="bg2"/>
          </a:solidFill>
          <a:ln w="19050">
            <a:solidFill>
              <a:schemeClr val="tx1"/>
            </a:solidFill>
          </a:ln>
        </p:spPr>
        <p:txBody>
          <a:bodyPr wrap="square" rtlCol="0">
            <a:spAutoFit/>
          </a:bodyPr>
          <a:lstStyle/>
          <a:p>
            <a:pPr algn="ctr"/>
            <a:r>
              <a:rPr lang="el-GR" sz="2800" b="1" dirty="0">
                <a:latin typeface="+mn-lt"/>
              </a:rPr>
              <a:t>Εκπαιδευτικό Υλικό</a:t>
            </a:r>
          </a:p>
        </p:txBody>
      </p:sp>
      <p:pic>
        <p:nvPicPr>
          <p:cNvPr id="7" name="6 - Εικόνα" descr="βιβλια και μήλο.jfif"/>
          <p:cNvPicPr>
            <a:picLocks noChangeAspect="1"/>
          </p:cNvPicPr>
          <p:nvPr/>
        </p:nvPicPr>
        <p:blipFill>
          <a:blip r:embed="rId3">
            <a:clrChange>
              <a:clrFrom>
                <a:srgbClr val="FFFFFF"/>
              </a:clrFrom>
              <a:clrTo>
                <a:srgbClr val="FFFFFF">
                  <a:alpha val="0"/>
                </a:srgbClr>
              </a:clrTo>
            </a:clrChange>
          </a:blip>
          <a:stretch>
            <a:fillRect/>
          </a:stretch>
        </p:blipFill>
        <p:spPr>
          <a:xfrm>
            <a:off x="7620000" y="4945380"/>
            <a:ext cx="1524000" cy="1912620"/>
          </a:xfrm>
          <a:prstGeom prst="rect">
            <a:avLst/>
          </a:prstGeom>
        </p:spPr>
      </p:pic>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54D08E55-19A4-4E8C-8093-1EBC7E9F8F3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53624</TotalTime>
  <Words>1525</Words>
  <Application>Microsoft Office PowerPoint</Application>
  <PresentationFormat>Προβολή στην οθόνη (4:3)</PresentationFormat>
  <Paragraphs>196</Paragraphs>
  <Slides>27</Slides>
  <Notes>26</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27</vt:i4>
      </vt:variant>
    </vt:vector>
  </HeadingPairs>
  <TitlesOfParts>
    <vt:vector size="32" baseType="lpstr">
      <vt:lpstr>Arial</vt:lpstr>
      <vt:lpstr>Calibri</vt:lpstr>
      <vt:lpstr>Garamond</vt:lpstr>
      <vt:lpstr>Wingdings</vt:lpstr>
      <vt:lpstr>Θέμα του Office</vt:lpstr>
      <vt:lpstr>Παρουσίαση του PowerPoint</vt:lpstr>
      <vt:lpstr>Η ΦΑ &amp; ο αθλητισμός</vt:lpstr>
      <vt:lpstr>Η Ολυμπιακή Παιδεία</vt:lpstr>
      <vt:lpstr>Ιστορική αναδρομή</vt:lpstr>
      <vt:lpstr>Ιστορική αναδρομή</vt:lpstr>
      <vt:lpstr>Πιλοτική Εφαρμογή του προγράμματος Ολυμπιακή Παιδεία (1998-1999)</vt:lpstr>
      <vt:lpstr>Πρόγραμμα Ολυμπιακή Παιδεία 1998-2004</vt:lpstr>
      <vt:lpstr>Πρόγραμμα Ολυμπιακή Παιδεία 1998-2004</vt:lpstr>
      <vt:lpstr>Πρόγραμμα Ολυμπιακή Παιδεία 1998-2004</vt:lpstr>
      <vt:lpstr>Πρόγραμμα Ολυμπιακή Παιδεία 1998-2004</vt:lpstr>
      <vt:lpstr>Πρόγραμμα Ολυμπιακή Παιδεία 1998-2004</vt:lpstr>
      <vt:lpstr>Πρόγραμμα Ολυμπιακή Παιδεία 1998-2004</vt:lpstr>
      <vt:lpstr>Πρόγραμμα Ολυμπιακή Παιδεία 1998-2004</vt:lpstr>
      <vt:lpstr>Πρόγραμμα Ολυμπιακή Παιδεία 1998-2004</vt:lpstr>
      <vt:lpstr>Πρόγραμμα Καλλιπάτειρα 2005-2008</vt:lpstr>
      <vt:lpstr>Πρόγραμμα Καλλιπάτειρα 2005-2008</vt:lpstr>
      <vt:lpstr>Πρόγραμμα Καλλιπάτειρα 2005-2008</vt:lpstr>
      <vt:lpstr>Πρόγραμμα Καλλιπάτειρα 2005-2008</vt:lpstr>
      <vt:lpstr>Πρόγραμμα Καλλιπάτειρα 2005-2008</vt:lpstr>
      <vt:lpstr>Πρόγραμμα Καλλιπάτειρα 2005-2008</vt:lpstr>
      <vt:lpstr>Πρόγραμμα Καλλιπάτειρα 2005-2008</vt:lpstr>
      <vt:lpstr>Πρόγραμμα Καλλιπάτειρα 2005-2008</vt:lpstr>
      <vt:lpstr>Πρόγραμμα Καλλιπάτειρα 2005-2008</vt:lpstr>
      <vt:lpstr>Οφέλη των προγραμμάτων ΟΠ</vt:lpstr>
      <vt:lpstr>Ο κύκλος διδασκαλίας και μάθησης περιλαμβάνει τρία βασικά στοιχεία</vt:lpstr>
      <vt:lpstr>Ο κύκλος διδασκαλίας και μάθησης περιλαμβάνει τρία βασικά στοιχεία</vt:lpstr>
      <vt:lpstr>Καλές Πρακτικές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Thessaly Department of Physical Education  &amp; Sport Science</dc:title>
  <dc:creator>dafu</dc:creator>
  <dc:description>2010 puzzle piece powerpoint template from presentationpro.com</dc:description>
  <cp:lastModifiedBy>Eri Morela</cp:lastModifiedBy>
  <cp:revision>486</cp:revision>
  <dcterms:created xsi:type="dcterms:W3CDTF">2012-09-14T15:43:49Z</dcterms:created>
  <dcterms:modified xsi:type="dcterms:W3CDTF">2024-10-21T07:12:44Z</dcterms:modified>
  <cp:category>2010 business concepts</cp:category>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TC018813489991</vt:lpwstr>
  </property>
</Properties>
</file>