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81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5037a84012c709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8T17:26:56.793" idx="1">
    <p:pos x="7072" y="70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5945-A194-4028-A27D-9C09809A28E7}" type="datetimeFigureOut">
              <a:rPr lang="el-GR" smtClean="0"/>
              <a:t>2/3/2024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D57F-C8C0-4F87-BA7C-2D35419B42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2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1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του 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14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</a:t>
            </a:r>
            <a:br>
              <a:rPr lang="el-GR" dirty="0"/>
            </a:br>
            <a:r>
              <a:rPr lang="el-GR" dirty="0"/>
              <a:t>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19B51A1E-902D-48AF-9020-955120F399B6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Πλαίσιο κειμένου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400"/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3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εγάλη εικόνα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</a:t>
            </a:r>
            <a:br>
              <a:rPr lang="el-GR" dirty="0"/>
            </a:br>
            <a:r>
              <a:rPr lang="el-GR" dirty="0"/>
              <a:t>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19B51A1E-902D-48AF-9020-955120F399B6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Πλαίσιο κειμένου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400"/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037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" name="Ελεύθερη σχεδίαση: Σχήμα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" name="Ελεύθερη σχεδίαση: Σχήμα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2" name="Ελεύθερη σχεδίαση: Σχήμα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3" name="Ελεύθερη σχεδίαση: Σχήμα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4" name="Ελεύθερη σχεδίαση: Σχήμα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5" name="Ελεύθερη σχεδίαση: Σχήμα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6" name="Ελεύθερη σχεδίαση: Σχήμα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7" name="Ελεύθερη σχεδίαση: Σχήμα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945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4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35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κουκκίδες εικόνων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Έλλειψη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Έλλειψη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Έλλειψη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Θέση εικόνας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8" name="Θέση εικόνας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9" name="Θέση εικόνας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1" name="Θέση εικόνας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1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2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3</a:t>
            </a:r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51" name="Οκτάγωνο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2" name="Έλλειψη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srgbClr val="9ACB39"/>
              </a:solidFill>
            </a:endParaRPr>
          </a:p>
        </p:txBody>
      </p:sp>
      <p:sp>
        <p:nvSpPr>
          <p:cNvPr id="53" name="Έλλειψη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4" name="Έλλειψη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srgbClr val="9ACB39"/>
              </a:solidFill>
            </a:endParaRPr>
          </a:p>
        </p:txBody>
      </p:sp>
      <p:sp>
        <p:nvSpPr>
          <p:cNvPr id="55" name="Θέση αριθμού διαφάνειας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fld id="{19B51A1E-902D-48AF-9020-955120F399B6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Ψηφιακό προϊό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" name="Ελεύθερη σχεδίαση: Σχήμα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" name="Ελεύθερη σχεδίαση: Σχήμα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2" name="Ελεύθερη σχεδίαση: Σχήμα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3" name="Ελεύθερη σχεδίαση: Σχήμα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4" name="Ελεύθερη σχεδίαση: Σχήμα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5" name="Ελεύθερη σχεδίαση: Σχήμα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6" name="Ελεύθερη σχεδίαση: Σχήμα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7" name="Ελεύθερη σχεδίαση: Σχήμα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43" name="Ομάδα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Στρογγυλεμένο ορθογώνιο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Στρογγυλεμένο ορθογώνιο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" name="Ορθογώνιο: Στρογγυλεμένες γωνίες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" name="Στρογγυλεμένο ορθογώνιο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8" name="Στρογγυλεμένο ορθογώνιο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" name="Έλλειψη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" name="Έλλειψη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" name="Έλλειψη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dirty="0"/>
              <a:t>Εδώ μπορεί να μπει κείμενο με επισήμανση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1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κουκκίδες εικόνων στήλη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Έλλειψη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Έλλειψη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Έλλειψη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Περιγραφή κουκκίδας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2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3</a:t>
            </a:r>
          </a:p>
        </p:txBody>
      </p:sp>
      <p:sp>
        <p:nvSpPr>
          <p:cNvPr id="16" name="Θέση κειμένου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Κουκκίδα 4</a:t>
            </a: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Δευτερεύουσα κεφαλίδα</a:t>
            </a:r>
          </a:p>
        </p:txBody>
      </p:sp>
      <p:sp>
        <p:nvSpPr>
          <p:cNvPr id="20" name="Θέση εικόνας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1" name="Θέση εικόνας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2" name="Θέση εικόνας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81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πιλογή μεγάλων αριθμώ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9" name="Θέση κειμένου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l-GR" dirty="0"/>
              <a:t>1</a:t>
            </a:r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l-G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8995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11" name="Σύμβολο κράτησης θέσης αριθμού διαφάνειας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9442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στήλες σε πλαίσι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Δευτερεύουσα κεφαλίδα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l-GR" dirty="0"/>
              <a:t>Τίτλος ενότητας 1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l-GR" dirty="0"/>
              <a:t>Τίτλος ενότητας 2</a:t>
            </a:r>
          </a:p>
        </p:txBody>
      </p:sp>
      <p:sp>
        <p:nvSpPr>
          <p:cNvPr id="14" name="Θέση κειμένου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l-GR" dirty="0"/>
              <a:t>Τίτλος ενότητας 3</a:t>
            </a:r>
          </a:p>
        </p:txBody>
      </p:sp>
    </p:spTree>
    <p:extLst>
      <p:ext uri="{BB962C8B-B14F-4D97-AF65-F5344CB8AC3E}">
        <p14:creationId xmlns:p14="http://schemas.microsoft.com/office/powerpoint/2010/main" val="17392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Λωρίδα χρόν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Θέση κειμένου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Δευτερεύουσα κεφαλίδα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Θέση κειμένου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Έτος</a:t>
            </a:r>
          </a:p>
        </p:txBody>
      </p:sp>
      <p:sp>
        <p:nvSpPr>
          <p:cNvPr id="17" name="Θέση κειμένου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21" name="Θέση κειμένου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22" name="Θέση κειμένου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25" name="Θέση κειμένου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26" name="Θέση κειμένου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Έτος</a:t>
            </a:r>
          </a:p>
        </p:txBody>
      </p:sp>
      <p:sp>
        <p:nvSpPr>
          <p:cNvPr id="28" name="Θέση κειμένου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0" name="Θέση κειμένου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1" name="Θέση κειμένου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2" name="Θέση κειμένου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3" name="Θέση κειμένου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4" name="Θέση κειμένου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5" name="Θέση κειμένου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6" name="Θέση κειμένου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7" name="Θέση κειμένου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8" name="Θέση κειμένου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39" name="Θέση κειμένου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0" name="Θέση κειμένου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1" name="Θέση κειμένου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2" name="Θέση κειμένου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3" name="Θέση κειμένου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4" name="Θέση κειμένου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5" name="Θέση κειμένου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6" name="Θέση κειμένου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7" name="Θέση κειμένου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8" name="Θέση κειμένου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ΜΜ</a:t>
            </a:r>
          </a:p>
        </p:txBody>
      </p:sp>
      <p:sp>
        <p:nvSpPr>
          <p:cNvPr id="49" name="Θέση κειμένου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Τίτλος στοιχείου</a:t>
            </a:r>
          </a:p>
        </p:txBody>
      </p:sp>
      <p:sp>
        <p:nvSpPr>
          <p:cNvPr id="50" name="Θέση κειμένου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l-GR" dirty="0"/>
              <a:t>Μήνας, Έτος</a:t>
            </a:r>
          </a:p>
        </p:txBody>
      </p:sp>
    </p:spTree>
    <p:extLst>
      <p:ext uri="{BB962C8B-B14F-4D97-AF65-F5344CB8AC3E}">
        <p14:creationId xmlns:p14="http://schemas.microsoft.com/office/powerpoint/2010/main" val="930703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έλη ομάδα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Όνομα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Όνομα</a:t>
            </a:r>
          </a:p>
        </p:txBody>
      </p:sp>
      <p:sp>
        <p:nvSpPr>
          <p:cNvPr id="16" name="Θέση κειμένου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Όνομα</a:t>
            </a:r>
          </a:p>
        </p:txBody>
      </p:sp>
      <p:sp>
        <p:nvSpPr>
          <p:cNvPr id="24" name="Θέση εικόνας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5" name="Θέση εικόνας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6" name="Θέση εικόνας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Δευτερεύουσα κεφαλίδα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Σύντομο βιογραφικό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l-GR" dirty="0"/>
              <a:t>Σύντομο βιογραφικό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l-GR" dirty="0"/>
              <a:t>Σύντομο βιογραφικό</a:t>
            </a:r>
          </a:p>
        </p:txBody>
      </p:sp>
    </p:spTree>
    <p:extLst>
      <p:ext uri="{BB962C8B-B14F-4D97-AF65-F5344CB8AC3E}">
        <p14:creationId xmlns:p14="http://schemas.microsoft.com/office/powerpoint/2010/main" val="398136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έλη ομάδα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6" name="Θέση κειμένου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9" name="Θέση κειμένου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23" name="Θέση εικόνας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4" name="Θέση εικόνας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5" name="Θέση εικόνας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6" name="Θέση εικόνας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7" name="Θέση εικόνας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0" name="Θέση εικόνας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</p:spTree>
    <p:extLst>
      <p:ext uri="{BB962C8B-B14F-4D97-AF65-F5344CB8AC3E}">
        <p14:creationId xmlns:p14="http://schemas.microsoft.com/office/powerpoint/2010/main" val="4049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Ελεύθερη σχεδίαση: Σχήμα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Ελεύθερη σχεδίαση: Σχήμα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Ελεύθερη σχεδίαση: Σχήμα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Θέση κειμένου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Δευτερεύουσα κεφαλίδα</a:t>
            </a:r>
          </a:p>
        </p:txBody>
      </p:sp>
    </p:spTree>
    <p:extLst>
      <p:ext uri="{BB962C8B-B14F-4D97-AF65-F5344CB8AC3E}">
        <p14:creationId xmlns:p14="http://schemas.microsoft.com/office/powerpoint/2010/main" val="121583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Ελεύθερη σχεδίαση: Σχήμα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 χωρίς γραφικ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υχαριστούμ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4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Ευχαριστούμε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Αριθμός επικοινωνίας</a:t>
            </a:r>
          </a:p>
        </p:txBody>
      </p:sp>
      <p:sp>
        <p:nvSpPr>
          <p:cNvPr id="9" name="Θέση κειμένου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Email ή όνομα χρήστη μέσου κοινωνικής δικτύωσης</a:t>
            </a:r>
          </a:p>
        </p:txBody>
      </p:sp>
      <p:sp>
        <p:nvSpPr>
          <p:cNvPr id="8" name="Θέση εικόνας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Λογότυπο</a:t>
            </a:r>
          </a:p>
        </p:txBody>
      </p:sp>
      <p:sp>
        <p:nvSpPr>
          <p:cNvPr id="10" name="Θέση κειμένου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Διεύθυνση τοποθεσίας Web</a:t>
            </a:r>
          </a:p>
        </p:txBody>
      </p:sp>
    </p:spTree>
    <p:extLst>
      <p:ext uri="{BB962C8B-B14F-4D97-AF65-F5344CB8AC3E}">
        <p14:creationId xmlns:p14="http://schemas.microsoft.com/office/powerpoint/2010/main" val="25824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κτάγωνο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Προσθέστε υποσέλιδο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19B51A1E-902D-48AF-9020-955120F399B6}" type="slidenum">
              <a:rPr lang="el-GR" smtClean="0">
                <a:solidFill>
                  <a:prstClr val="black"/>
                </a:solidFill>
              </a:rPr>
              <a:pPr defTabSz="914400"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Έλλειψη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srgbClr val="9ACB39"/>
              </a:solidFill>
            </a:endParaRPr>
          </a:p>
        </p:txBody>
      </p:sp>
      <p:sp>
        <p:nvSpPr>
          <p:cNvPr id="10" name="Έλλειψη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Πλαίσιο κειμένου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/>
            <a:r>
              <a:rPr lang="el-GR" sz="1200" dirty="0">
                <a:solidFill>
                  <a:srgbClr val="375C1E"/>
                </a:solidFill>
                <a:latin typeface="+mj-lt"/>
              </a:rPr>
              <a:t>Το λογότυπο ή το όνομά σας εδώ</a:t>
            </a:r>
          </a:p>
        </p:txBody>
      </p:sp>
      <p:sp>
        <p:nvSpPr>
          <p:cNvPr id="14" name="Έλλειψη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srgbClr val="9ACB39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sz="4800" dirty="0" err="1" smtClean="0"/>
              <a:t>Αναλυση</a:t>
            </a:r>
            <a:r>
              <a:rPr lang="el-GR" sz="4800" dirty="0" smtClean="0"/>
              <a:t> ΚΥΚΛΟΥ ΖΩΗΣ ΜΕ ΤΗ ΧΡΗΣΗ ΤΟΥ ΛΟΓΙΣΜΙΚΟΥ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SimaPRO</a:t>
            </a:r>
            <a:endParaRPr lang="el-G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84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4646" y="1611517"/>
            <a:ext cx="9334121" cy="48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8143" y="588475"/>
            <a:ext cx="870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7. 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stages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assemply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others </a:t>
            </a:r>
            <a:r>
              <a:rPr lang="el-GR" dirty="0" smtClean="0">
                <a:solidFill>
                  <a:srgbClr val="00B050"/>
                </a:solidFill>
              </a:rPr>
              <a:t>και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για την συναρμολόγηση του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136618" y="2408222"/>
            <a:ext cx="1294645" cy="398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9678154" y="2408222"/>
            <a:ext cx="1294646" cy="298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294646" y="3055545"/>
            <a:ext cx="1154316" cy="3349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3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2341" y="1702051"/>
            <a:ext cx="9288855" cy="47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5533" y="1484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11105" y="769545"/>
            <a:ext cx="879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8. </a:t>
            </a:r>
            <a:r>
              <a:rPr lang="el-GR" dirty="0" smtClean="0">
                <a:solidFill>
                  <a:srgbClr val="00B050"/>
                </a:solidFill>
              </a:rPr>
              <a:t>Καταχώρηση στοιχείων στο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materials/assembles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053883" y="4332849"/>
            <a:ext cx="1230923" cy="225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93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89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0036" y="1557195"/>
            <a:ext cx="8990091" cy="48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83945" y="814812"/>
            <a:ext cx="871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9.</a:t>
            </a:r>
            <a:r>
              <a:rPr lang="el-GR" dirty="0" smtClean="0">
                <a:solidFill>
                  <a:srgbClr val="00B050"/>
                </a:solidFill>
              </a:rPr>
              <a:t> 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processes, waste scenario, others </a:t>
            </a:r>
            <a:r>
              <a:rPr lang="el-GR" dirty="0" smtClean="0">
                <a:solidFill>
                  <a:srgbClr val="00B050"/>
                </a:solidFill>
              </a:rPr>
              <a:t>και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</a:t>
            </a:r>
            <a:r>
              <a:rPr lang="el-GR" dirty="0" smtClean="0">
                <a:solidFill>
                  <a:srgbClr val="00B050"/>
                </a:solidFill>
              </a:rPr>
              <a:t>για τη δημιουργία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waste scenarios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1683945" y="2876843"/>
            <a:ext cx="960781" cy="3024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461846" y="4508695"/>
            <a:ext cx="1118382" cy="175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539218" y="4986997"/>
            <a:ext cx="1090247" cy="2602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9741877" y="2314135"/>
            <a:ext cx="1005840" cy="3305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08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84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2052" y="1711105"/>
            <a:ext cx="8163782" cy="4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2052" y="841972"/>
            <a:ext cx="80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10. </a:t>
            </a:r>
            <a:r>
              <a:rPr lang="el-GR" dirty="0" smtClean="0">
                <a:solidFill>
                  <a:srgbClr val="00B050"/>
                </a:solidFill>
              </a:rPr>
              <a:t>Καταχώρηση στοιχείων στο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waste scenario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344848" y="3232087"/>
            <a:ext cx="3621386" cy="4164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055137" y="4472413"/>
            <a:ext cx="5341544" cy="597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946495" y="4952246"/>
            <a:ext cx="3837448" cy="425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34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07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4266" y="2120900"/>
            <a:ext cx="774981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0406" y="1062111"/>
            <a:ext cx="73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 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stages, disposal scenario, others 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τη δημιουργία διαχειριστικών σεναρίων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926080" y="2989385"/>
            <a:ext cx="1090246" cy="429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9186203" y="2708031"/>
            <a:ext cx="991772" cy="3376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037030" y="3268301"/>
            <a:ext cx="1276538" cy="4074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38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71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611517"/>
            <a:ext cx="9658508" cy="48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43770" y="818984"/>
            <a:ext cx="907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l-GR" dirty="0" smtClean="0">
                <a:solidFill>
                  <a:srgbClr val="00B050"/>
                </a:solidFill>
              </a:rPr>
              <a:t>. Καταχώρηση στοιχείων στο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disposal scenario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908313" y="4325510"/>
            <a:ext cx="1606164" cy="3896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741336" y="4754880"/>
            <a:ext cx="1900361" cy="254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717482" y="5138324"/>
            <a:ext cx="2091193" cy="4514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33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91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0982" y="1810693"/>
            <a:ext cx="9144000" cy="45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33384" y="818984"/>
            <a:ext cx="873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13. </a:t>
            </a:r>
            <a:r>
              <a:rPr lang="el-GR" dirty="0" smtClean="0">
                <a:solidFill>
                  <a:srgbClr val="00B050"/>
                </a:solidFill>
              </a:rPr>
              <a:t>Καταχώρηση στοιχείων στο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disposal scenario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186609" y="4277802"/>
            <a:ext cx="1455088" cy="3578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2075290" y="4651513"/>
            <a:ext cx="1693628" cy="318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051437" y="5001370"/>
            <a:ext cx="1590260" cy="6520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00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1069848" y="429370"/>
            <a:ext cx="10058400" cy="5526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674891"/>
            <a:ext cx="9721883" cy="47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55089" y="628153"/>
            <a:ext cx="88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14. </a:t>
            </a:r>
            <a:r>
              <a:rPr lang="el-GR" dirty="0" smtClean="0">
                <a:solidFill>
                  <a:srgbClr val="00B050"/>
                </a:solidFill>
              </a:rPr>
              <a:t>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stages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cycle, others </a:t>
            </a:r>
            <a:r>
              <a:rPr lang="el-GR" dirty="0" smtClean="0">
                <a:solidFill>
                  <a:srgbClr val="00B050"/>
                </a:solidFill>
              </a:rPr>
              <a:t>και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για την δημιουργία του κύκλου ζωής του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122998" y="2735249"/>
            <a:ext cx="1137037" cy="4134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9899374" y="2393343"/>
            <a:ext cx="1025718" cy="3816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932507" y="3148717"/>
            <a:ext cx="1484768" cy="29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38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76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747319"/>
            <a:ext cx="9667562" cy="47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2797" y="906449"/>
            <a:ext cx="886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l-GR" dirty="0" smtClean="0">
                <a:solidFill>
                  <a:srgbClr val="00B050"/>
                </a:solidFill>
              </a:rPr>
              <a:t>. Καταχώρηση στοιχείων στο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cycle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884459" y="4349363"/>
            <a:ext cx="1789044" cy="43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757238" y="4659464"/>
            <a:ext cx="1773141" cy="3975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693628" y="5025224"/>
            <a:ext cx="1741335" cy="508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608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7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	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4234" y="1846907"/>
            <a:ext cx="9379390" cy="46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7238" y="811033"/>
            <a:ext cx="873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16. </a:t>
            </a:r>
            <a:r>
              <a:rPr lang="el-GR" dirty="0" smtClean="0">
                <a:solidFill>
                  <a:srgbClr val="00B050"/>
                </a:solidFill>
              </a:rPr>
              <a:t>Επιλογή όλων των διαχειριστικών σεναρίων κρατώντας πατημένο το πλήκτρο </a:t>
            </a:r>
            <a:r>
              <a:rPr lang="en-US" dirty="0" smtClean="0">
                <a:solidFill>
                  <a:srgbClr val="00B050"/>
                </a:solidFill>
              </a:rPr>
              <a:t>ctrl. </a:t>
            </a:r>
            <a:r>
              <a:rPr lang="el-GR" dirty="0" smtClean="0">
                <a:solidFill>
                  <a:srgbClr val="00B050"/>
                </a:solidFill>
              </a:rPr>
              <a:t>Επιλογή του 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στη γραμμή εργαλείων για την σύγκριση των διαχειριστικών σεναρίων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297927" y="3053301"/>
            <a:ext cx="1256306" cy="278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554233" y="2679590"/>
            <a:ext cx="6416703" cy="11767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4527213" y="2101254"/>
            <a:ext cx="190345" cy="4516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92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73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9848" y="570368"/>
            <a:ext cx="10058400" cy="56018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Η ανάλυση </a:t>
            </a:r>
            <a:r>
              <a:rPr lang="el-GR" dirty="0" err="1" smtClean="0"/>
              <a:t>κύκλυ</a:t>
            </a:r>
            <a:r>
              <a:rPr lang="el-GR" dirty="0" smtClean="0"/>
              <a:t> ζωής αποτελεί ένα σημαντικό εργαλείο εκτίμησης της περιβαλλοντικής επιβάρυνσης ενός προϊόντος, μιας διεργασίας ή μιας δραστηριότητας</a:t>
            </a:r>
          </a:p>
          <a:p>
            <a:r>
              <a:rPr lang="el-GR" dirty="0" smtClean="0"/>
              <a:t>Το λογισμικό </a:t>
            </a:r>
            <a:r>
              <a:rPr lang="en-US" dirty="0" err="1" smtClean="0"/>
              <a:t>SimaPro</a:t>
            </a:r>
            <a:r>
              <a:rPr lang="en-US" dirty="0" smtClean="0"/>
              <a:t> </a:t>
            </a:r>
            <a:r>
              <a:rPr lang="el-GR" dirty="0" smtClean="0"/>
              <a:t>παρέχει τη δυνατότητα εκτέλεσης της ανάλυσης κύκλου ζωής μέσα από συγκεκριμένα βήματα</a:t>
            </a:r>
          </a:p>
          <a:p>
            <a:r>
              <a:rPr lang="el-GR" dirty="0" smtClean="0"/>
              <a:t>Στις επόμενες διαφάνειες θα καταγραφούν με απλό και παραστατικό τρόπο τα βήματα αυτά προκειμένου να γίνουν κατανοητά στους χρήστες του λογισμικού </a:t>
            </a:r>
            <a:r>
              <a:rPr lang="en-US" dirty="0" err="1" smtClean="0"/>
              <a:t>SimaPro</a:t>
            </a:r>
            <a:r>
              <a:rPr lang="en-US" dirty="0" smtClean="0"/>
              <a:t> </a:t>
            </a:r>
            <a:r>
              <a:rPr lang="el-GR" dirty="0" smtClean="0"/>
              <a:t>οι οποίοι για πρώτη φορά καλούνται να εκτελέσουν την ανάλυση κύκλου </a:t>
            </a:r>
            <a:r>
              <a:rPr lang="el-GR" dirty="0" err="1" smtClean="0"/>
              <a:t>ζώης</a:t>
            </a:r>
            <a:endParaRPr lang="el-GR" dirty="0" smtClean="0"/>
          </a:p>
          <a:p>
            <a:r>
              <a:rPr lang="el-GR" dirty="0" smtClean="0"/>
              <a:t>Με τη βοήθεια εικόνων από το περιβάλλον εργασίας του λογισμικού καθώς και με επεξηγηματικές σημειώσεις δίνεται η δυνατότητα κατανόησης της χρήσης του </a:t>
            </a:r>
            <a:r>
              <a:rPr lang="en-US" dirty="0" err="1" smtClean="0"/>
              <a:t>SimaPro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56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138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844" y="1729212"/>
            <a:ext cx="9488031" cy="47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91175" y="851095"/>
            <a:ext cx="87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7</a:t>
            </a:r>
            <a:r>
              <a:rPr lang="el-GR" dirty="0" smtClean="0">
                <a:solidFill>
                  <a:srgbClr val="00B050"/>
                </a:solidFill>
              </a:rPr>
              <a:t>. Επιλογή της μεθόδου εκτίμησης των περιβαλλοντικών επιπτώσεων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561514" y="4410222"/>
            <a:ext cx="2497015" cy="3938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078501" y="4410222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Διπλό κλικ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52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97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810693"/>
            <a:ext cx="9703776" cy="47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0498" y="808892"/>
            <a:ext cx="891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8</a:t>
            </a:r>
            <a:r>
              <a:rPr lang="el-GR" dirty="0" smtClean="0">
                <a:solidFill>
                  <a:srgbClr val="00B050"/>
                </a:solidFill>
              </a:rPr>
              <a:t>. Επιλογή της μεθόδου εκτίμησης των περιβαλλοντικών επιπτώσεων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328203" y="4438357"/>
            <a:ext cx="1596683" cy="3376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133514" y="2497015"/>
            <a:ext cx="1118381" cy="3727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85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544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3165" y="1792585"/>
            <a:ext cx="9678154" cy="47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0074" y="851095"/>
            <a:ext cx="912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9</a:t>
            </a:r>
            <a:r>
              <a:rPr lang="el-GR" dirty="0" smtClean="0">
                <a:solidFill>
                  <a:srgbClr val="00B050"/>
                </a:solidFill>
              </a:rPr>
              <a:t>. 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calculate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για τον προσδιορισμό των περιβαλλοντικών επιπτώσεων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203852" y="5451231"/>
            <a:ext cx="886265" cy="365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18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841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896" y="1874067"/>
            <a:ext cx="9832063" cy="46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4566" y="879231"/>
            <a:ext cx="94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20</a:t>
            </a:r>
            <a:r>
              <a:rPr lang="el-GR" dirty="0" smtClean="0">
                <a:solidFill>
                  <a:srgbClr val="00B050"/>
                </a:solidFill>
              </a:rPr>
              <a:t>. Εκτίμηση των περιβαλλοντικών επιπτώσεων κατά τη φάση του χαρακτηρισμού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069848" y="2525151"/>
            <a:ext cx="1195050" cy="3094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226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324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846907"/>
            <a:ext cx="9703776" cy="46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84142" y="879231"/>
            <a:ext cx="89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21</a:t>
            </a:r>
            <a:r>
              <a:rPr lang="el-GR" dirty="0" smtClean="0">
                <a:solidFill>
                  <a:srgbClr val="00B050"/>
                </a:solidFill>
              </a:rPr>
              <a:t>. Εκτίμηση των περιβαλλοντικών επιπτώσεων κατά τη φάση της </a:t>
            </a:r>
            <a:r>
              <a:rPr lang="el-GR" dirty="0" err="1" smtClean="0">
                <a:solidFill>
                  <a:srgbClr val="00B050"/>
                </a:solidFill>
              </a:rPr>
              <a:t>κανονικοποίησης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665828" y="2447778"/>
            <a:ext cx="1026941" cy="3376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6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8358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6005" y="1901227"/>
            <a:ext cx="9596672" cy="45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61514" y="879231"/>
            <a:ext cx="878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l-GR" dirty="0" smtClean="0">
                <a:solidFill>
                  <a:srgbClr val="00B050"/>
                </a:solidFill>
              </a:rPr>
              <a:t>. Εκτίμηση των περιβαλλοντικών επιπτώσεων κατά τη φάση της στάθμισης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3545058" y="2454812"/>
            <a:ext cx="1160585" cy="4149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59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434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3164" y="1955549"/>
            <a:ext cx="9696261" cy="44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1938" y="879231"/>
            <a:ext cx="915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l-GR" dirty="0" smtClean="0">
                <a:solidFill>
                  <a:srgbClr val="00B050"/>
                </a:solidFill>
              </a:rPr>
              <a:t>. Εκτίμηση των περιβαλλοντικών επιπτώσεων κατά τη φάση του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score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4318782" y="2489982"/>
            <a:ext cx="1160584" cy="4994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7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Θέση εικόνας 18" descr="Εικόνα που δείχνει τη φύση&#10;&#10;Περιγραφή που δημιουργήθηκε με πολύ υψηλή αξιοπιστία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>
          <a:xfrm>
            <a:off x="86715" y="14286"/>
            <a:ext cx="12018572" cy="6684572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6" y="2255435"/>
            <a:ext cx="7690395" cy="1449788"/>
          </a:xfrm>
        </p:spPr>
        <p:txBody>
          <a:bodyPr rtlCol="0"/>
          <a:lstStyle/>
          <a:p>
            <a:pPr rtl="0"/>
            <a:r>
              <a:rPr lang="el-GR" dirty="0" smtClean="0"/>
              <a:t>Σας ευχαριστώ</a:t>
            </a:r>
            <a:endParaRPr lang="el-GR" dirty="0"/>
          </a:p>
        </p:txBody>
      </p:sp>
      <p:cxnSp>
        <p:nvCxnSpPr>
          <p:cNvPr id="5" name="Ευθεία γραμμή σύνδεσης 4" descr="Διαχωριστική γραμμή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Υπότιτλος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93726"/>
            <a:ext cx="5427175" cy="1604172"/>
          </a:xfrm>
        </p:spPr>
        <p:txBody>
          <a:bodyPr rtlCol="0"/>
          <a:lstStyle/>
          <a:p>
            <a:pPr rtl="0"/>
            <a:r>
              <a:rPr lang="el-GR" sz="2100" dirty="0" smtClean="0"/>
              <a:t>Δρ. </a:t>
            </a:r>
            <a:r>
              <a:rPr lang="el-GR" sz="2100" dirty="0" err="1" smtClean="0"/>
              <a:t>Γκαρμπούνης</a:t>
            </a:r>
            <a:r>
              <a:rPr lang="el-GR" sz="2100" dirty="0" smtClean="0"/>
              <a:t> Γιώργος </a:t>
            </a:r>
          </a:p>
          <a:p>
            <a:pPr rtl="0"/>
            <a:r>
              <a:rPr lang="el-GR" sz="2100" dirty="0" smtClean="0"/>
              <a:t>Μεταδιδακτορικός ερευνητής ΤΜΠ ΔΠΘ</a:t>
            </a:r>
            <a:endParaRPr lang="en-US" sz="21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ysClr val="window" lastClr="FFFFFF"/>
                </a:solidFill>
              </a:rPr>
              <a:t>ggkarmpo@env.duth.gr</a:t>
            </a:r>
            <a:endParaRPr lang="el-GR" sz="2100" dirty="0">
              <a:solidFill>
                <a:prstClr val="white"/>
              </a:solidFill>
            </a:endParaRPr>
          </a:p>
          <a:p>
            <a:pPr rtl="0"/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6746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279"/>
          </a:xfrm>
        </p:spPr>
        <p:txBody>
          <a:bodyPr>
            <a:normAutofit fontScale="90000"/>
          </a:bodyPr>
          <a:lstStyle/>
          <a:p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Καθορισμός του σκοπού και του αντικειμένου της μελέτης</a:t>
            </a:r>
          </a:p>
          <a:p>
            <a:r>
              <a:rPr lang="el-GR" dirty="0" smtClean="0"/>
              <a:t>Καταγραφή δεδομένων</a:t>
            </a:r>
          </a:p>
          <a:p>
            <a:r>
              <a:rPr lang="el-GR" dirty="0" smtClean="0"/>
              <a:t>Εκτίμηση των επιπτώσεων</a:t>
            </a:r>
          </a:p>
          <a:p>
            <a:r>
              <a:rPr lang="el-GR" dirty="0" smtClean="0"/>
              <a:t>Ερμηνεία των αποτελεσμάτων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25415" y="1069145"/>
            <a:ext cx="83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στάδια της Ανάλυσης Κύκλου Ζωής είναι: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33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719"/>
          </a:xfrm>
        </p:spPr>
        <p:txBody>
          <a:bodyPr>
            <a:normAutofit fontScale="90000"/>
          </a:bodyPr>
          <a:lstStyle/>
          <a:p>
            <a:pPr algn="ctr"/>
            <a:endParaRPr lang="el-GR" sz="4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897" y="1801934"/>
            <a:ext cx="3758301" cy="338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115" y="715224"/>
            <a:ext cx="776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 </a:t>
            </a:r>
            <a:r>
              <a:rPr lang="el-GR" dirty="0" smtClean="0">
                <a:solidFill>
                  <a:srgbClr val="00B050"/>
                </a:solidFill>
              </a:rPr>
              <a:t>Άνοιγμα της </a:t>
            </a:r>
            <a:r>
              <a:rPr lang="el-GR" dirty="0">
                <a:solidFill>
                  <a:srgbClr val="00B050"/>
                </a:solidFill>
              </a:rPr>
              <a:t>ε</a:t>
            </a:r>
            <a:r>
              <a:rPr lang="el-GR" dirty="0" smtClean="0">
                <a:solidFill>
                  <a:srgbClr val="00B050"/>
                </a:solidFill>
              </a:rPr>
              <a:t>φαρμογής (διπλό αριστερό κλικ στο εικονίδιο του </a:t>
            </a:r>
            <a:r>
              <a:rPr 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SimaPro</a:t>
            </a:r>
            <a:r>
              <a:rPr lang="el-GR" dirty="0" smtClean="0">
                <a:solidFill>
                  <a:srgbClr val="00B050"/>
                </a:solidFill>
              </a:rPr>
              <a:t>) 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9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005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056" y="1699880"/>
            <a:ext cx="8971983" cy="4812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992" y="697117"/>
            <a:ext cx="77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2. </a:t>
            </a:r>
            <a:r>
              <a:rPr lang="el-GR" dirty="0" smtClean="0">
                <a:solidFill>
                  <a:srgbClr val="00B050"/>
                </a:solidFill>
              </a:rPr>
              <a:t>Επιλογή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για άνοιγμα του </a:t>
            </a:r>
            <a:r>
              <a:rPr 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SimaPro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7161291" y="5078994"/>
            <a:ext cx="1385180" cy="47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28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911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065" y="1647730"/>
            <a:ext cx="9723422" cy="49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65838" y="688063"/>
            <a:ext cx="895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3.Επιλογή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project </a:t>
            </a:r>
            <a:r>
              <a:rPr lang="el-GR" dirty="0" smtClean="0">
                <a:solidFill>
                  <a:srgbClr val="00B050"/>
                </a:solidFill>
              </a:rPr>
              <a:t>για τη δημιουργία νέου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el-GR" dirty="0" smtClean="0">
                <a:solidFill>
                  <a:srgbClr val="00B050"/>
                </a:solidFill>
              </a:rPr>
              <a:t> ανάλυσης κύκλου ζωής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231271" y="1919335"/>
            <a:ext cx="832919" cy="398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05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762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758" y="1122629"/>
            <a:ext cx="10420539" cy="5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0448" y="561315"/>
            <a:ext cx="902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Επιλογή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</a:t>
            </a:r>
            <a:r>
              <a:rPr lang="el-GR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τη δημιουργία νέου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7613964" y="2489703"/>
            <a:ext cx="1285592" cy="344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615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89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1973" y="1493821"/>
            <a:ext cx="9678154" cy="50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6004" y="805758"/>
            <a:ext cx="881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5. Καταγραφή του τίτλου του νέου 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el-GR" dirty="0" smtClean="0">
                <a:solidFill>
                  <a:srgbClr val="00B050"/>
                </a:solidFill>
              </a:rPr>
              <a:t> ΑΚΖ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3548958" y="3929204"/>
            <a:ext cx="4218915" cy="47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48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79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848" y="1557195"/>
            <a:ext cx="9459331" cy="48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48966" y="688063"/>
            <a:ext cx="892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6. </a:t>
            </a:r>
            <a:r>
              <a:rPr lang="el-GR" dirty="0" smtClean="0">
                <a:solidFill>
                  <a:srgbClr val="00B050"/>
                </a:solidFill>
              </a:rPr>
              <a:t>Καταχώρηση στοιχείων σκοπού, αντικειμένου της ΑΚΖ, λειτουργικής μονάδας </a:t>
            </a:r>
            <a:r>
              <a:rPr lang="el-GR" dirty="0" err="1" smtClean="0">
                <a:solidFill>
                  <a:srgbClr val="00B050"/>
                </a:solidFill>
              </a:rPr>
              <a:t>κ.λ.π</a:t>
            </a:r>
            <a:r>
              <a:rPr lang="el-GR" dirty="0" smtClean="0">
                <a:solidFill>
                  <a:srgbClr val="00B050"/>
                </a:solidFill>
              </a:rPr>
              <a:t>.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896293" y="2553077"/>
            <a:ext cx="1430448" cy="362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96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952_TF16411175.potx" id="{F353C6DB-CAB8-4ACB-A200-E519AC3EA976}" vid="{1B4CE415-7755-4B1E-AD42-1B875E61ACC3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TM03090434[[fn=Ξυλογραφία]]</Template>
  <TotalTime>758</TotalTime>
  <Words>412</Words>
  <Application>Microsoft Office PowerPoint</Application>
  <PresentationFormat>Ευρεία οθόνη</PresentationFormat>
  <Paragraphs>42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Rockwell</vt:lpstr>
      <vt:lpstr>Rockwell Condensed</vt:lpstr>
      <vt:lpstr>Times New Roman</vt:lpstr>
      <vt:lpstr>Wingdings</vt:lpstr>
      <vt:lpstr>Ξυλογραφία</vt:lpstr>
      <vt:lpstr>Θέμα του Office</vt:lpstr>
      <vt:lpstr>Αναλυση ΚΥΚΛΟΥ ΖΩΗΣ ΜΕ ΤΗ ΧΡΗΣΗ ΤΟΥ ΛΟΓΙΣΜΙΚΟΥ SimaPRO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ευχαριστώ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ΚΥΚΛΟΥ ΖΩΗΣ ΜΕ ΤΗ ΧΡΗΣΗ ΤΟΥ ΛΟΓΙΣΜΙΚΟΥ SimaPRO</dc:title>
  <dc:creator>User</dc:creator>
  <cp:lastModifiedBy>User</cp:lastModifiedBy>
  <cp:revision>83</cp:revision>
  <dcterms:created xsi:type="dcterms:W3CDTF">2024-01-18T12:41:54Z</dcterms:created>
  <dcterms:modified xsi:type="dcterms:W3CDTF">2024-03-02T18:24:08Z</dcterms:modified>
</cp:coreProperties>
</file>