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2"/>
  </p:notesMasterIdLst>
  <p:handoutMasterIdLst>
    <p:handoutMasterId r:id="rId33"/>
  </p:handoutMasterIdLst>
  <p:sldIdLst>
    <p:sldId id="267" r:id="rId5"/>
    <p:sldId id="278" r:id="rId6"/>
    <p:sldId id="283" r:id="rId7"/>
    <p:sldId id="284" r:id="rId8"/>
    <p:sldId id="286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19" r:id="rId31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70" d="100"/>
          <a:sy n="70" d="100"/>
        </p:scale>
        <p:origin x="512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A8682DD-3859-46BF-9BBB-49548B3C2FF1}" type="datetime1">
              <a:rPr lang="el-GR" smtClean="0"/>
              <a:t>3/4/2024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89A8E19-AA08-40E2-BAE9-96891777FA70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68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03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80CB15B7-FD96-4FFE-A12B-6DAEC465A748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Έλλειψη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Ομάδα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Έλλειψη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BB203-B372-478C-861B-B15BFC02ECD1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03C3F5-8526-4535-9CCD-15CCA70F0818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62B79-5FF4-44B5-8B94-724CBFFD11B0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2F4732-C463-4953-BB68-7C595745D5E5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Έλλειψη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7D04BE-4701-4F37-909D-1AA314B163AA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B6C39-0BDE-47A4-88C6-772962123580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388DFB-36CE-4FC7-A023-E286A10CB636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A5037D-A933-4F78-B53C-3041954DC65F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F130DB-8FB3-493A-80AD-764818D4813C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E87B43-326D-421A-91D8-C9F2F54DBF19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2400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87A4DE5E-E1E8-4EE6-9048-C408D0FC48F8}" type="datetime1">
              <a:rPr lang="el-GR" smtClean="0"/>
              <a:pPr/>
              <a:t>3/4/2024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 Life Cycle Costing</a:t>
            </a:r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3"/>
          <a:srcRect l="56947" t="34460" r="28606" b="30009"/>
          <a:stretch/>
        </p:blipFill>
        <p:spPr bwMode="auto">
          <a:xfrm>
            <a:off x="8830716" y="351314"/>
            <a:ext cx="2138400" cy="20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3"/>
          <a:srcRect l="70190" t="33390" r="18373" b="31293"/>
          <a:stretch/>
        </p:blipFill>
        <p:spPr bwMode="auto">
          <a:xfrm>
            <a:off x="1053852" y="354207"/>
            <a:ext cx="2138925" cy="2086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7908" y="5157192"/>
            <a:ext cx="925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Δρ. </a:t>
            </a:r>
            <a:r>
              <a:rPr lang="el-GR" dirty="0" err="1" smtClean="0"/>
              <a:t>Γκαρμπούνης</a:t>
            </a:r>
            <a:r>
              <a:rPr lang="el-GR" dirty="0" smtClean="0"/>
              <a:t> Γεώργιος</a:t>
            </a:r>
          </a:p>
          <a:p>
            <a:pPr algn="ctr"/>
            <a:r>
              <a:rPr lang="el-GR" dirty="0" smtClean="0"/>
              <a:t>Μεταδιδακτορικός ερευνητής ΤΜΠ ΔΠΘ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>
                <a:solidFill>
                  <a:srgbClr val="6A3A20"/>
                </a:solidFill>
              </a:rPr>
              <a:t>Εσωτερικά και εξωτερικά κόστη στο </a:t>
            </a:r>
            <a:r>
              <a:rPr lang="en-US" dirty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2"/>
          <a:srcRect l="3011" t="17552" r="9101" b="7749"/>
          <a:stretch/>
        </p:blipFill>
        <p:spPr bwMode="auto">
          <a:xfrm>
            <a:off x="1218883" y="1340768"/>
            <a:ext cx="9844081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0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>
                <a:solidFill>
                  <a:srgbClr val="6A3A20"/>
                </a:solidFill>
              </a:rPr>
              <a:t>Εσωτερικά και εξωτερικά κόστη στο </a:t>
            </a:r>
            <a:r>
              <a:rPr lang="en-US" dirty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7828" y="241065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κοινωνικό </a:t>
            </a:r>
            <a:r>
              <a:rPr lang="en-US" dirty="0" smtClean="0"/>
              <a:t>LCC </a:t>
            </a:r>
            <a:r>
              <a:rPr lang="el-GR" dirty="0"/>
              <a:t>κάνει ένα βήμα περαιτέρω και </a:t>
            </a:r>
            <a:r>
              <a:rPr lang="el-GR" dirty="0" err="1"/>
              <a:t>νομισματικοποιεί</a:t>
            </a:r>
            <a:r>
              <a:rPr lang="el-GR" dirty="0"/>
              <a:t> </a:t>
            </a:r>
            <a:r>
              <a:rPr lang="el-GR" dirty="0" smtClean="0"/>
              <a:t>τις κοινωνικές </a:t>
            </a:r>
            <a:r>
              <a:rPr lang="el-GR" dirty="0"/>
              <a:t>επιπτώσεις όπως </a:t>
            </a:r>
            <a:r>
              <a:rPr lang="el-GR" dirty="0" smtClean="0"/>
              <a:t> </a:t>
            </a:r>
            <a:r>
              <a:rPr lang="el-GR" dirty="0"/>
              <a:t>κοινωνικά ευημερία, ποιότητα εργασίας κ.λπ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36961" t="30394" r="4045" b="8390"/>
          <a:stretch/>
        </p:blipFill>
        <p:spPr bwMode="auto">
          <a:xfrm>
            <a:off x="4366220" y="980728"/>
            <a:ext cx="712879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3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Συγκρίνοντας το </a:t>
            </a:r>
            <a:r>
              <a:rPr lang="en-US" dirty="0" smtClean="0">
                <a:solidFill>
                  <a:srgbClr val="6A3A20"/>
                </a:solidFill>
              </a:rPr>
              <a:t>LCA </a:t>
            </a:r>
            <a:r>
              <a:rPr lang="el-GR" smtClean="0">
                <a:solidFill>
                  <a:srgbClr val="6A3A20"/>
                </a:solidFill>
              </a:rPr>
              <a:t>με </a:t>
            </a:r>
            <a:r>
              <a:rPr lang="el-GR" dirty="0" smtClean="0">
                <a:solidFill>
                  <a:srgbClr val="6A3A20"/>
                </a:solidFill>
              </a:rPr>
              <a:t>το </a:t>
            </a:r>
            <a:r>
              <a:rPr lang="en-US" dirty="0" smtClean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7828" y="241065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</a:t>
            </a:r>
            <a:r>
              <a:rPr lang="el-GR" sz="2000" dirty="0" smtClean="0"/>
              <a:t>περιβαλλοντικό </a:t>
            </a:r>
            <a:r>
              <a:rPr lang="el-GR" sz="2000" dirty="0"/>
              <a:t>LCC (</a:t>
            </a:r>
            <a:r>
              <a:rPr lang="el-GR" sz="2000" dirty="0" err="1"/>
              <a:t>eLCC</a:t>
            </a:r>
            <a:r>
              <a:rPr lang="el-GR" sz="2000" dirty="0"/>
              <a:t>) αναπτύχθηκε για να </a:t>
            </a:r>
            <a:r>
              <a:rPr lang="el-GR" sz="2000" dirty="0" smtClean="0"/>
              <a:t>υποστηρίξει το περιβαλλοντικό </a:t>
            </a:r>
            <a:r>
              <a:rPr lang="en-US" sz="2000" dirty="0" smtClean="0"/>
              <a:t>LCA</a:t>
            </a:r>
            <a:r>
              <a:rPr lang="el-GR" sz="2000" dirty="0" smtClean="0"/>
              <a:t> (</a:t>
            </a:r>
            <a:r>
              <a:rPr lang="el-GR" sz="2000" dirty="0" err="1"/>
              <a:t>eLCA</a:t>
            </a:r>
            <a:r>
              <a:rPr lang="el-GR" sz="2000" dirty="0"/>
              <a:t>): καλύπτει την οικονομική διάσταση και βοηθά στον εντοπισμό των </a:t>
            </a:r>
            <a:r>
              <a:rPr lang="el-GR" sz="2000" dirty="0" err="1" smtClean="0"/>
              <a:t>hotspot</a:t>
            </a:r>
            <a:r>
              <a:rPr lang="en-US" sz="2000" dirty="0" smtClean="0"/>
              <a:t>s</a:t>
            </a:r>
            <a:r>
              <a:rPr lang="el-GR" sz="2000" dirty="0" smtClean="0"/>
              <a:t> </a:t>
            </a:r>
            <a:r>
              <a:rPr lang="el-GR" sz="2000" dirty="0"/>
              <a:t>τόσο στο κόστος όσο </a:t>
            </a:r>
            <a:r>
              <a:rPr lang="el-GR" sz="2000" dirty="0" smtClean="0"/>
              <a:t>και στις </a:t>
            </a:r>
            <a:r>
              <a:rPr lang="el-GR" sz="2000" dirty="0"/>
              <a:t>περιβαλλοντικές επιπτώσεις.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6460" y="2410654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</a:t>
            </a:r>
            <a:r>
              <a:rPr lang="el-GR" sz="2000" dirty="0" err="1"/>
              <a:t>eLCC</a:t>
            </a:r>
            <a:r>
              <a:rPr lang="el-GR" sz="2000" dirty="0"/>
              <a:t> είναι ευθυγραμμισμένο με το </a:t>
            </a:r>
            <a:r>
              <a:rPr lang="el-GR" sz="2000" dirty="0" err="1"/>
              <a:t>eLCA</a:t>
            </a:r>
            <a:r>
              <a:rPr lang="el-GR" sz="2000" dirty="0"/>
              <a:t> και τα βήματα είναι το ίδιο: </a:t>
            </a:r>
            <a:endParaRPr lang="el-GR" sz="2000" dirty="0" smtClean="0"/>
          </a:p>
          <a:p>
            <a:r>
              <a:rPr lang="el-GR" sz="2000" dirty="0" smtClean="0"/>
              <a:t>1. Ορισμός σκοπού και αντικειμένου της μελέτης </a:t>
            </a:r>
          </a:p>
          <a:p>
            <a:r>
              <a:rPr lang="el-GR" sz="2000" dirty="0" smtClean="0"/>
              <a:t>2</a:t>
            </a:r>
            <a:r>
              <a:rPr lang="el-GR" sz="2000" dirty="0"/>
              <a:t>. Συλλογή δεδομένων </a:t>
            </a:r>
            <a:endParaRPr lang="el-GR" sz="2000" dirty="0" smtClean="0"/>
          </a:p>
          <a:p>
            <a:r>
              <a:rPr lang="el-GR" sz="2000" dirty="0" smtClean="0"/>
              <a:t>3</a:t>
            </a:r>
            <a:r>
              <a:rPr lang="el-GR" sz="2000" dirty="0"/>
              <a:t>. Εκτίμηση επιπτώσεων </a:t>
            </a:r>
            <a:endParaRPr lang="el-GR" sz="2000" dirty="0" smtClean="0"/>
          </a:p>
          <a:p>
            <a:r>
              <a:rPr lang="el-GR" sz="2000" dirty="0" smtClean="0"/>
              <a:t>4</a:t>
            </a:r>
            <a:r>
              <a:rPr lang="el-GR" sz="2000" dirty="0"/>
              <a:t>. Ερμηνεία και ανάλυση ευαισθησίας</a:t>
            </a:r>
          </a:p>
        </p:txBody>
      </p:sp>
    </p:spTree>
    <p:extLst>
      <p:ext uri="{BB962C8B-B14F-4D97-AF65-F5344CB8AC3E}">
        <p14:creationId xmlns:p14="http://schemas.microsoft.com/office/powerpoint/2010/main" val="31468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Συλλογή και καταχώρηση δεδομένων στο </a:t>
            </a:r>
            <a:r>
              <a:rPr lang="en-US" dirty="0" smtClean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01825" y="1196752"/>
            <a:ext cx="1058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απλή προσθήκη του κόστους όλων των </a:t>
            </a:r>
            <a:r>
              <a:rPr lang="el-GR" sz="2000" dirty="0" smtClean="0"/>
              <a:t>εμπλεκόμενων </a:t>
            </a:r>
            <a:r>
              <a:rPr lang="el-GR" sz="2000" dirty="0"/>
              <a:t>στον κύκλο ζωής </a:t>
            </a:r>
            <a:r>
              <a:rPr lang="el-GR" sz="2000" dirty="0" smtClean="0"/>
              <a:t>του προϊόντος δεν </a:t>
            </a:r>
            <a:r>
              <a:rPr lang="el-GR" sz="2000" dirty="0"/>
              <a:t>θα είχε κανένα ουσιαστικό αποτέλεσμα</a:t>
            </a:r>
            <a:r>
              <a:rPr lang="el-GR" sz="2000" dirty="0" smtClean="0"/>
              <a:t>:</a:t>
            </a:r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9836" y="3284984"/>
            <a:ext cx="1029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Αντίθετα, </a:t>
            </a:r>
            <a:r>
              <a:rPr lang="el-GR" dirty="0" smtClean="0"/>
              <a:t>εξετάζουμε </a:t>
            </a:r>
            <a:r>
              <a:rPr lang="el-GR" dirty="0"/>
              <a:t>την προστιθέμενη αξία σε κάθε στάδιο του κύκλου </a:t>
            </a:r>
            <a:r>
              <a:rPr lang="el-GR" dirty="0" smtClean="0"/>
              <a:t>ζωής του προϊόντος:</a:t>
            </a:r>
            <a:endParaRPr lang="el-GR" dirty="0"/>
          </a:p>
        </p:txBody>
      </p:sp>
      <p:pic>
        <p:nvPicPr>
          <p:cNvPr id="7" name="Εικόνα 6"/>
          <p:cNvPicPr/>
          <p:nvPr/>
        </p:nvPicPr>
        <p:blipFill rotWithShape="1">
          <a:blip r:embed="rId2"/>
          <a:srcRect l="3612" t="48801" r="5490" b="38142"/>
          <a:stretch/>
        </p:blipFill>
        <p:spPr bwMode="auto">
          <a:xfrm>
            <a:off x="909836" y="2276872"/>
            <a:ext cx="10297144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/>
          <p:cNvPicPr/>
          <p:nvPr/>
        </p:nvPicPr>
        <p:blipFill rotWithShape="1">
          <a:blip r:embed="rId3"/>
          <a:srcRect l="4695" t="44520" r="16205" b="40925"/>
          <a:stretch/>
        </p:blipFill>
        <p:spPr bwMode="auto">
          <a:xfrm>
            <a:off x="801825" y="4005064"/>
            <a:ext cx="9469051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Συλλογή και καταχώρηση δεδομένων στο </a:t>
            </a:r>
            <a:r>
              <a:rPr lang="en-US" dirty="0" smtClean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01825" y="1196752"/>
            <a:ext cx="43564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/>
              <a:t>Συστήνεται η χρήση κατηγοριών κόστους σε διαφορετικά επίπεδα.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/>
              <a:t>Το 1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επίπεδο συνίσταται από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l-GR" sz="2000" dirty="0" smtClean="0"/>
              <a:t>στάδια του κύκλου ζωής  (κατασκευή, λειτουργία, τέλος κύκλου ζωής) και από τα εξωτερικά κόστη.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/>
              <a:t>Στο 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επίπεδο κάθε στάδιο του κύκλου ζωής περιλαμβάνει πολλές υποκατηγορίες και υπάρχει διάκριση μεταξύ κατασκευαστή και χρήστη προκειμένου η συλλογή δεδομένων να είναι πιο αποτελεσματική.</a:t>
            </a:r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/>
          </a:p>
        </p:txBody>
      </p:sp>
      <p:pic>
        <p:nvPicPr>
          <p:cNvPr id="9" name="Εικόνα 8"/>
          <p:cNvPicPr/>
          <p:nvPr/>
        </p:nvPicPr>
        <p:blipFill rotWithShape="1">
          <a:blip r:embed="rId2"/>
          <a:srcRect l="3973" t="18193" r="52083" b="12029"/>
          <a:stretch/>
        </p:blipFill>
        <p:spPr bwMode="auto">
          <a:xfrm>
            <a:off x="5302324" y="1196752"/>
            <a:ext cx="6336704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58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Συλλογή και καταχώρηση δεδομένων στο </a:t>
            </a:r>
            <a:r>
              <a:rPr lang="en-US" dirty="0" smtClean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5820" y="1700808"/>
            <a:ext cx="10405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/>
              <a:t>Δεδομένα βασισμένα στην εταιρεία: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Είναι χρονοβόρα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Εξαρτώνται από συνεργασία των τμημάτων της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Εσωτερικά (από τα τμήματα οικονομικών και παραγωγής)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Εξωτερικά (δεδομένα βιομηχανίας και εθνικές στατιστικές)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/>
              <a:t>Δεδομένα ανεξάρτητων αρχών: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Δημόσιες βάσεις δεδομένων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Ερευνητικά έγγραφα και μελέτες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/>
              <a:t>Έμμεσα προερχόμενα δεδομένα</a:t>
            </a:r>
            <a:r>
              <a:rPr lang="el-GR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Τεχνικές εκτίμησης κόστους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Γνωμοδοτήσεις ειδικών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/>
              <a:t>Έρευνες και συνεντεύξεις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793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Συλλογή και καταχώρηση δεδομένων στο </a:t>
            </a:r>
            <a:r>
              <a:rPr lang="en-US" dirty="0" smtClean="0">
                <a:solidFill>
                  <a:srgbClr val="6A3A20"/>
                </a:solidFill>
              </a:rPr>
              <a:t>LCC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7103" t="16268" r="8620" b="8176"/>
          <a:stretch/>
        </p:blipFill>
        <p:spPr bwMode="auto">
          <a:xfrm>
            <a:off x="693812" y="980728"/>
            <a:ext cx="10729192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0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8548" t="16052" r="15603" b="10745"/>
          <a:stretch/>
        </p:blipFill>
        <p:spPr bwMode="auto">
          <a:xfrm>
            <a:off x="765821" y="980728"/>
            <a:ext cx="1087320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64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8307" t="16696" r="14279" b="7962"/>
          <a:stretch/>
        </p:blipFill>
        <p:spPr bwMode="auto">
          <a:xfrm>
            <a:off x="765820" y="980728"/>
            <a:ext cx="1058517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08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8307" t="16268" r="17048" b="11172"/>
          <a:stretch/>
        </p:blipFill>
        <p:spPr bwMode="auto">
          <a:xfrm>
            <a:off x="621804" y="980728"/>
            <a:ext cx="1101722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2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l-GR" dirty="0" smtClean="0"/>
              <a:t>Εισαγωγή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1/8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l-GR" dirty="0" smtClean="0"/>
              <a:t>Η ανάλυση κόστους </a:t>
            </a:r>
            <a:r>
              <a:rPr lang="el-GR" dirty="0"/>
              <a:t>κύκλου </a:t>
            </a:r>
            <a:r>
              <a:rPr lang="el-GR" dirty="0" smtClean="0"/>
              <a:t>ζωής είναι </a:t>
            </a:r>
            <a:r>
              <a:rPr lang="el-GR" dirty="0"/>
              <a:t>μια οικονομική προσέγγιση που συνοψίζει το «συνολικό κόστος ενός προϊόντος, μιας διαδικασίας ή μιας δραστηριότητας με έκπτωση κατά τη διάρκεια ζωής του» </a:t>
            </a:r>
            <a:r>
              <a:rPr lang="el-GR" dirty="0" smtClean="0"/>
              <a:t>.</a:t>
            </a:r>
          </a:p>
          <a:p>
            <a:r>
              <a:rPr lang="el-GR" dirty="0"/>
              <a:t>Συνδέεται με όλα τα κόστη που προκύπτουν από την αγορά έως τη </a:t>
            </a:r>
            <a:r>
              <a:rPr lang="el-GR" dirty="0" smtClean="0"/>
              <a:t>διάθεση του προϊόντος</a:t>
            </a:r>
          </a:p>
          <a:p>
            <a:r>
              <a:rPr lang="el-GR" dirty="0"/>
              <a:t>Η ιδέα είναι ότι η τιμή αγοράς συχνά δεν αντικατοπτρίζει το πλήρες κόστος που προκαλείται από ένα προϊόν σε ολόκληρο τον κύκλο ζωής του και, ως εκ τούτου, δεν αποτελεί επαρκή ένδειξη.</a:t>
            </a:r>
            <a:endParaRPr lang="el-GR" dirty="0" smtClean="0"/>
          </a:p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8187" t="17979" r="16325" b="11815"/>
          <a:stretch/>
        </p:blipFill>
        <p:spPr bwMode="auto">
          <a:xfrm>
            <a:off x="693812" y="980728"/>
            <a:ext cx="1087320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8307" t="16909" r="15483" b="8177"/>
          <a:stretch/>
        </p:blipFill>
        <p:spPr bwMode="auto">
          <a:xfrm>
            <a:off x="837828" y="980728"/>
            <a:ext cx="10369152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0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8788" t="17764" r="16686" b="9033"/>
          <a:stretch/>
        </p:blipFill>
        <p:spPr bwMode="auto">
          <a:xfrm>
            <a:off x="1053852" y="980728"/>
            <a:ext cx="1022513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6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9029" t="18620" r="16205" b="6251"/>
          <a:stretch/>
        </p:blipFill>
        <p:spPr bwMode="auto">
          <a:xfrm>
            <a:off x="981844" y="980728"/>
            <a:ext cx="1072919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6A3A20"/>
                </a:solidFill>
              </a:rPr>
              <a:t>SimaPro</a:t>
            </a:r>
            <a:r>
              <a:rPr lang="en-US" dirty="0" smtClean="0">
                <a:solidFill>
                  <a:srgbClr val="6A3A20"/>
                </a:solidFill>
              </a:rPr>
              <a:t> &amp; LCC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8909" t="17337" r="11389" b="9675"/>
          <a:stretch/>
        </p:blipFill>
        <p:spPr bwMode="auto">
          <a:xfrm>
            <a:off x="1053852" y="980728"/>
            <a:ext cx="1015312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54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Λεξικό όρων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8187" t="16053" r="13797" b="12671"/>
          <a:stretch/>
        </p:blipFill>
        <p:spPr bwMode="auto">
          <a:xfrm>
            <a:off x="909835" y="980728"/>
            <a:ext cx="10060107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0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Λεξικό όρων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8307" t="24615" r="13797" b="7106"/>
          <a:stretch/>
        </p:blipFill>
        <p:spPr bwMode="auto">
          <a:xfrm>
            <a:off x="981844" y="980728"/>
            <a:ext cx="1008112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9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1218883" y="386081"/>
            <a:ext cx="975106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8883" y="548680"/>
            <a:ext cx="9751060" cy="552192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Θέση εικόνας 18" descr="Εικόνα που δείχνει τη φύση&#10;&#10;Περιγραφή που δημιουργήθηκε με πολύ υψηλή αξιοπιστία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>
          <a:xfrm>
            <a:off x="86715" y="23336"/>
            <a:ext cx="12018572" cy="66845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6" name="Υπότιτλος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 txBox="1">
            <a:spLocks/>
          </p:cNvSpPr>
          <p:nvPr/>
        </p:nvSpPr>
        <p:spPr>
          <a:xfrm>
            <a:off x="1485900" y="3309640"/>
            <a:ext cx="5544616" cy="1604172"/>
          </a:xfrm>
          <a:prstGeom prst="rect">
            <a:avLst/>
          </a:prstGeom>
          <a:solidFill>
            <a:sysClr val="windowText" lastClr="000000">
              <a:alpha val="90000"/>
            </a:sysClr>
          </a:solidFill>
        </p:spPr>
        <p:txBody>
          <a:bodyPr vert="horz" lIns="216000" tIns="144000" rIns="576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Δ</a:t>
            </a:r>
            <a:r>
              <a:rPr lang="el-GR" sz="2100" dirty="0" smtClean="0">
                <a:solidFill>
                  <a:sysClr val="window" lastClr="FFFFFF"/>
                </a:solidFill>
              </a:rPr>
              <a:t>ρ. </a:t>
            </a:r>
            <a:r>
              <a:rPr lang="el-GR" sz="2100" dirty="0" err="1" smtClean="0">
                <a:solidFill>
                  <a:sysClr val="window" lastClr="FFFFFF"/>
                </a:solidFill>
              </a:rPr>
              <a:t>Γκαρμπούνης</a:t>
            </a:r>
            <a:r>
              <a:rPr lang="el-GR" sz="2100" dirty="0" smtClean="0">
                <a:solidFill>
                  <a:sysClr val="window" lastClr="FFFFFF"/>
                </a:solidFill>
              </a:rPr>
              <a:t> Γεώργιος</a:t>
            </a:r>
            <a:endParaRPr lang="en-US" sz="2100" dirty="0" smtClean="0">
              <a:solidFill>
                <a:sysClr val="window" lastClr="FFFFFF"/>
              </a:solidFill>
            </a:endParaRPr>
          </a:p>
          <a:p>
            <a:pPr lvl="0"/>
            <a:r>
              <a:rPr lang="el-GR" sz="2100" dirty="0">
                <a:solidFill>
                  <a:prstClr val="white"/>
                </a:solidFill>
              </a:rPr>
              <a:t>Μεταδιδακτορικός ερευνητής ΤΜΠ </a:t>
            </a:r>
            <a:r>
              <a:rPr lang="el-GR" sz="2100" dirty="0" smtClean="0">
                <a:solidFill>
                  <a:prstClr val="white"/>
                </a:solidFill>
              </a:rPr>
              <a:t>ΔΠΘ</a:t>
            </a:r>
            <a:endParaRPr lang="en-US" sz="2100" dirty="0" smtClean="0">
              <a:solidFill>
                <a:prstClr val="white"/>
              </a:solidFill>
              <a:latin typeface="Rockwell"/>
            </a:endParaRPr>
          </a:p>
          <a:p>
            <a:pPr lvl="0">
              <a:defRPr/>
            </a:pPr>
            <a:r>
              <a:rPr lang="en-US" sz="2100" dirty="0" smtClean="0">
                <a:solidFill>
                  <a:sysClr val="window" lastClr="FFFFFF"/>
                </a:solidFill>
              </a:rPr>
              <a:t>ggkarmpo@env.duth.gr</a:t>
            </a:r>
            <a:r>
              <a:rPr lang="el-GR" sz="2100" dirty="0" smtClean="0">
                <a:solidFill>
                  <a:sysClr val="window" lastClr="FFFFFF"/>
                </a:solidFill>
              </a:rPr>
              <a:t> </a:t>
            </a:r>
            <a:endParaRPr kumimoji="0" lang="el-GR" sz="2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" name="Τίτλος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 txBox="1">
            <a:spLocks/>
          </p:cNvSpPr>
          <p:nvPr/>
        </p:nvSpPr>
        <p:spPr>
          <a:xfrm>
            <a:off x="1485900" y="1911222"/>
            <a:ext cx="9217024" cy="1449788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</p:spPr>
        <p:txBody>
          <a:bodyPr vert="horz" lIns="288000" tIns="0" rIns="2160000" bIns="14400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ysClr val="window" lastClr="FFFFFF"/>
                </a:solidFill>
              </a:rPr>
              <a:t>Σας ευχαριστώ πολύ</a:t>
            </a:r>
            <a:endParaRPr kumimoji="0" lang="el-GR" sz="6400" b="0" i="0" u="none" strike="noStrike" kern="1200" cap="none" spc="-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25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Εισαγωγή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2/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 ισχυρό πλαίσιο LCC θα μπορεί να συνδέει τις μελέτες αξιολόγησης κύκλου ζωής (LCA) με τα συστήματα νομισματικού κόστους που χρησιμοποιούνται από τους υπεύθυνους λήψης επιχειρηματικών </a:t>
            </a:r>
            <a:r>
              <a:rPr lang="el-GR" dirty="0" smtClean="0"/>
              <a:t>αποφάσεων.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Το LCC</a:t>
            </a:r>
            <a:r>
              <a:rPr lang="el-GR" dirty="0">
                <a:solidFill>
                  <a:srgbClr val="6A3A20"/>
                </a:solidFill>
              </a:rPr>
              <a:t> παράλληλα με το LCA</a:t>
            </a:r>
            <a:r>
              <a:rPr lang="el-GR" dirty="0" smtClean="0"/>
              <a:t> θεωρούνται ως </a:t>
            </a:r>
            <a:r>
              <a:rPr lang="el-GR" dirty="0"/>
              <a:t>δύο από τους τρεις βασικούς πυλώνες στην αξιολόγηση της βιωσιμότητας, με τον τρίτο, την αξιολόγηση του κοινωνικού κύκλου ζωής (s-LCA</a:t>
            </a:r>
            <a:r>
              <a:rPr lang="el-GR" dirty="0" smtClean="0"/>
              <a:t>) να </a:t>
            </a:r>
            <a:r>
              <a:rPr lang="el-GR" dirty="0"/>
              <a:t>έχει αποκτήσει δυναμική τα τελευταία χρόνια</a:t>
            </a:r>
            <a:r>
              <a:rPr lang="el-GR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671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pPr algn="ctr"/>
            <a:r>
              <a:rPr lang="el-GR" dirty="0" smtClean="0"/>
              <a:t>Κατηγορίες </a:t>
            </a:r>
            <a:r>
              <a:rPr lang="en-US" dirty="0" smtClean="0"/>
              <a:t>LCC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1/3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8883" y="1124743"/>
            <a:ext cx="9751060" cy="5184577"/>
          </a:xfrm>
        </p:spPr>
        <p:txBody>
          <a:bodyPr>
            <a:normAutofit/>
          </a:bodyPr>
          <a:lstStyle/>
          <a:p>
            <a:r>
              <a:rPr lang="el-GR" dirty="0"/>
              <a:t>Υπάρχουν τρεις διαφορετικοί τύποι LCC: 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Συμβατικός </a:t>
            </a:r>
            <a:r>
              <a:rPr lang="en-US" dirty="0" smtClean="0"/>
              <a:t>(LCC)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περιβαλλοντικός </a:t>
            </a:r>
            <a:r>
              <a:rPr lang="en-US" dirty="0" smtClean="0"/>
              <a:t>(</a:t>
            </a:r>
            <a:r>
              <a:rPr lang="en-US" dirty="0" err="1" smtClean="0"/>
              <a:t>eLCC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Κοινωνικός</a:t>
            </a:r>
            <a:r>
              <a:rPr lang="en-US" dirty="0" smtClean="0"/>
              <a:t> (</a:t>
            </a:r>
            <a:r>
              <a:rPr lang="en-US" dirty="0" err="1" smtClean="0"/>
              <a:t>sLCC</a:t>
            </a:r>
            <a:r>
              <a:rPr lang="en-US" dirty="0" smtClean="0"/>
              <a:t>)</a:t>
            </a:r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46833" t="21190" r="4648" b="20805"/>
          <a:stretch/>
        </p:blipFill>
        <p:spPr bwMode="auto">
          <a:xfrm>
            <a:off x="4798268" y="2492895"/>
            <a:ext cx="6896149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1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>
                <a:solidFill>
                  <a:srgbClr val="6A3A20"/>
                </a:solidFill>
              </a:rPr>
              <a:t>Κατηγορίες </a:t>
            </a:r>
            <a:r>
              <a:rPr lang="en-US" dirty="0" smtClean="0">
                <a:solidFill>
                  <a:srgbClr val="6A3A20"/>
                </a:solidFill>
              </a:rPr>
              <a:t>LCC </a:t>
            </a:r>
            <a:r>
              <a:rPr lang="en-US" dirty="0" smtClean="0">
                <a:solidFill>
                  <a:srgbClr val="6A3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2/3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8883" y="980728"/>
            <a:ext cx="9751060" cy="5544616"/>
          </a:xfrm>
        </p:spPr>
        <p:txBody>
          <a:bodyPr>
            <a:normAutofit/>
          </a:bodyPr>
          <a:lstStyle/>
          <a:p>
            <a:pPr marL="0" lvl="0" indent="0">
              <a:buClr>
                <a:srgbClr val="6A3A20"/>
              </a:buClr>
              <a:buNone/>
            </a:pPr>
            <a:endParaRPr lang="el-GR" sz="2200" dirty="0" smtClean="0">
              <a:solidFill>
                <a:srgbClr val="6A3A20"/>
              </a:solidFill>
            </a:endParaRPr>
          </a:p>
          <a:p>
            <a:pPr lvl="0" algn="just">
              <a:buClr>
                <a:srgbClr val="6A3A20"/>
              </a:buClr>
            </a:pPr>
            <a:r>
              <a:rPr lang="el-GR" dirty="0">
                <a:solidFill>
                  <a:srgbClr val="6A3A20"/>
                </a:solidFill>
              </a:rPr>
              <a:t>Το συμβατικό LCC</a:t>
            </a:r>
            <a:r>
              <a:rPr lang="en-US" dirty="0">
                <a:solidFill>
                  <a:srgbClr val="6A3A20"/>
                </a:solidFill>
              </a:rPr>
              <a:t> </a:t>
            </a:r>
            <a:r>
              <a:rPr lang="el-GR" dirty="0">
                <a:solidFill>
                  <a:srgbClr val="6A3A20"/>
                </a:solidFill>
              </a:rPr>
              <a:t>βασίζεται σε καθαρά οικονομική αξιολόγηση, λαμβάνει υπόψη διάφορα κόστη που σχετίζονται με ένα προϊόν και καθορίζεται συνήθως από την οπτική γωνία ενός χρήστη του </a:t>
            </a:r>
            <a:r>
              <a:rPr lang="el-GR" dirty="0" smtClean="0">
                <a:solidFill>
                  <a:srgbClr val="6A3A20"/>
                </a:solidFill>
              </a:rPr>
              <a:t>προϊόντος</a:t>
            </a:r>
            <a:endParaRPr lang="el-GR" dirty="0">
              <a:solidFill>
                <a:srgbClr val="6A3A20"/>
              </a:solidFill>
            </a:endParaRPr>
          </a:p>
          <a:p>
            <a:pPr lvl="0" algn="just">
              <a:buClr>
                <a:srgbClr val="6A3A20"/>
              </a:buClr>
            </a:pPr>
            <a:r>
              <a:rPr lang="el-GR" sz="2200" dirty="0" smtClean="0">
                <a:solidFill>
                  <a:srgbClr val="6A3A20"/>
                </a:solidFill>
              </a:rPr>
              <a:t>Το </a:t>
            </a:r>
            <a:r>
              <a:rPr lang="el-GR" sz="2200" dirty="0">
                <a:solidFill>
                  <a:srgbClr val="6A3A20"/>
                </a:solidFill>
              </a:rPr>
              <a:t>περιβαλλοντικό LCC (</a:t>
            </a:r>
            <a:r>
              <a:rPr lang="el-GR" sz="2200" dirty="0" err="1">
                <a:solidFill>
                  <a:srgbClr val="6A3A20"/>
                </a:solidFill>
              </a:rPr>
              <a:t>eLCC</a:t>
            </a:r>
            <a:r>
              <a:rPr lang="el-GR" sz="2200" dirty="0">
                <a:solidFill>
                  <a:srgbClr val="6A3A20"/>
                </a:solidFill>
              </a:rPr>
              <a:t>) συνοψίζει όλα τα κόστη που σχετίζονται με τον κύκλο ζωής ενός προϊόντος τα οποία καλύπτονται άμεσα από έναν ή περισσότερους εμπλεκόμενους στον κύκλο ζωής του προϊόντος – για παράδειγμα, παραγωγοί και καταναλωτές – συμπεριλαμβανομένων εξωτερικών επιπτώσεων που αναμένεται να ληφθούν υπόψη στο μέλλον για την λήψη απόφασης</a:t>
            </a:r>
            <a:r>
              <a:rPr lang="el-GR" sz="2200" dirty="0" smtClean="0">
                <a:solidFill>
                  <a:srgbClr val="6A3A20"/>
                </a:solidFill>
              </a:rPr>
              <a:t>.</a:t>
            </a:r>
          </a:p>
          <a:p>
            <a:pPr lvl="0" algn="just">
              <a:buClr>
                <a:srgbClr val="6A3A20"/>
              </a:buClr>
            </a:pPr>
            <a:r>
              <a:rPr lang="el-GR" sz="2200" dirty="0"/>
              <a:t>Το κοινωνικό LCC (</a:t>
            </a:r>
            <a:r>
              <a:rPr lang="el-GR" sz="2200" dirty="0" err="1"/>
              <a:t>sLCC</a:t>
            </a:r>
            <a:r>
              <a:rPr lang="el-GR" sz="2200" dirty="0"/>
              <a:t>) περιλαμβάνει νομισματική χρηματοδότηση άλλων εξωτερικών παραγόντων, συμπεριλαμβανομένων τόσο των περιβαλλοντικών επιπτώσεων όσο και των κοινωνικών επιπτώσεων, όπως </a:t>
            </a:r>
            <a:r>
              <a:rPr lang="el-GR" sz="2200" dirty="0" smtClean="0"/>
              <a:t>η </a:t>
            </a:r>
            <a:r>
              <a:rPr lang="el-GR" sz="2200" dirty="0"/>
              <a:t>κοινωνική ευημερία, η ποιότητα της εργασίας κ.λπ.</a:t>
            </a:r>
            <a:endParaRPr lang="el-GR" sz="2200" dirty="0">
              <a:solidFill>
                <a:srgbClr val="6A3A20"/>
              </a:solidFill>
            </a:endParaRPr>
          </a:p>
          <a:p>
            <a:pPr algn="just"/>
            <a:endParaRPr lang="el-GR" dirty="0"/>
          </a:p>
          <a:p>
            <a:pPr algn="just"/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1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6A3A20"/>
                </a:solidFill>
              </a:rPr>
              <a:t>Κατηγορίες </a:t>
            </a:r>
            <a:r>
              <a:rPr lang="en-US" dirty="0" smtClean="0">
                <a:solidFill>
                  <a:srgbClr val="6A3A20"/>
                </a:solidFill>
              </a:rPr>
              <a:t>LCC </a:t>
            </a:r>
            <a:r>
              <a:rPr lang="en-US" dirty="0" smtClean="0">
                <a:solidFill>
                  <a:srgbClr val="6A3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3/3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8883" y="980728"/>
            <a:ext cx="975106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l="2890" t="16267" r="8982" b="7106"/>
          <a:stretch/>
        </p:blipFill>
        <p:spPr bwMode="auto">
          <a:xfrm>
            <a:off x="549796" y="908720"/>
            <a:ext cx="1072919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0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is life cycle costing (LCC)?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5781" y="980728"/>
            <a:ext cx="5256583" cy="5544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dirty="0" smtClean="0"/>
              <a:t>Το </a:t>
            </a:r>
            <a:r>
              <a:rPr lang="en-US" dirty="0" smtClean="0"/>
              <a:t>LCC</a:t>
            </a:r>
            <a:r>
              <a:rPr lang="el-GR" dirty="0" smtClean="0"/>
              <a:t> </a:t>
            </a:r>
            <a:r>
              <a:rPr lang="el-GR" dirty="0"/>
              <a:t>είναι μια εκτίμηση όλων των δαπανών που σχετίζονται με ένα προϊόν ή μια υπηρεσία καθ' όλη τη διάρκεια της ζωής τους από την παραγωγή και τη χρήση μέχρι την απόρριψη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/>
              <a:t>Είναι ιδιαίτερα σημαντικό για εκείνα τα προϊόντα που έχουν μεγάλη διάρκεια </a:t>
            </a:r>
            <a:r>
              <a:rPr lang="el-GR" dirty="0" smtClean="0"/>
              <a:t>ζωής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υψηλή συντήρηση, χρήση ή έξοδα διάθεσης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/>
              <a:t>Το κίνητρο για </a:t>
            </a:r>
            <a:r>
              <a:rPr lang="el-GR" dirty="0" smtClean="0"/>
              <a:t>την εκτέλεση ενός </a:t>
            </a:r>
            <a:r>
              <a:rPr lang="el-GR" dirty="0"/>
              <a:t>LCC προέρχεται και από τον χρήστη και </a:t>
            </a:r>
            <a:r>
              <a:rPr lang="el-GR" dirty="0" smtClean="0"/>
              <a:t>από τον παραγωγό του προϊόντος και καθοδηγείται από την βιομηχανία.</a:t>
            </a:r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48399" t="20120" r="5129" b="7748"/>
          <a:stretch/>
        </p:blipFill>
        <p:spPr bwMode="auto">
          <a:xfrm>
            <a:off x="5806380" y="1052736"/>
            <a:ext cx="576064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40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Θετικά και αρνητικά κόστη στο </a:t>
            </a:r>
            <a:r>
              <a:rPr lang="en-US" dirty="0" smtClean="0"/>
              <a:t>LCC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Εικόνα 5"/>
          <p:cNvPicPr/>
          <p:nvPr/>
        </p:nvPicPr>
        <p:blipFill rotWithShape="1">
          <a:blip r:embed="rId2"/>
          <a:srcRect l="3612" t="35959" r="11509" b="40924"/>
          <a:stretch/>
        </p:blipFill>
        <p:spPr bwMode="auto">
          <a:xfrm>
            <a:off x="1053852" y="1196752"/>
            <a:ext cx="9865096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812" y="26369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Το κόστος (τιμή) είναι η χρηματική αξία που κάποιος πρέπει να πληρώσει για κάτι.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382444" y="2564904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Έσοδα (αρνητικά κόστη) μπορούν να συμπεριληφθούν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Απαιτείται για την αποτελεσματική υποστήριξη της λήψης απόφασης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Συχνά μένουν έξω για πρακτικούς λόγους</a:t>
            </a:r>
            <a:r>
              <a:rPr lang="el-G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Σε περίπτωση πολλαπλών ομάδων-στόχων (π.χ. κατασκευαστής και χρήστης αυτοκινήτου) προσθέτοντας έσοδα μπορεί να </a:t>
            </a:r>
            <a:r>
              <a:rPr lang="el-GR" dirty="0" smtClean="0"/>
              <a:t>προκληθεί </a:t>
            </a:r>
            <a:r>
              <a:rPr lang="el-GR" dirty="0"/>
              <a:t>σύγχυση, καθώς το κόστος για έναν </a:t>
            </a:r>
            <a:r>
              <a:rPr lang="el-GR" dirty="0" smtClean="0"/>
              <a:t>εμπλεκόμενο </a:t>
            </a:r>
            <a:r>
              <a:rPr lang="el-GR" dirty="0"/>
              <a:t>είναι συχνά τα έσοδα για άλλον</a:t>
            </a:r>
          </a:p>
        </p:txBody>
      </p:sp>
    </p:spTree>
    <p:extLst>
      <p:ext uri="{BB962C8B-B14F-4D97-AF65-F5344CB8AC3E}">
        <p14:creationId xmlns:p14="http://schemas.microsoft.com/office/powerpoint/2010/main" val="21633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489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Εσωτερικά και </a:t>
            </a:r>
            <a:r>
              <a:rPr lang="el-GR" dirty="0"/>
              <a:t>ε</a:t>
            </a:r>
            <a:r>
              <a:rPr lang="el-GR" dirty="0" smtClean="0"/>
              <a:t>ξωτερικά κόστη στο </a:t>
            </a:r>
            <a:r>
              <a:rPr lang="en-US" dirty="0" smtClean="0"/>
              <a:t>LCC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804" y="1456908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Εσωτερικό </a:t>
            </a:r>
            <a:r>
              <a:rPr lang="el-GR" dirty="0"/>
              <a:t>κόστος («ιδιωτικό»): </a:t>
            </a:r>
            <a:r>
              <a:rPr lang="el-GR" dirty="0" smtClean="0"/>
              <a:t>επιβαρύνει </a:t>
            </a:r>
            <a:r>
              <a:rPr lang="el-GR" dirty="0"/>
              <a:t>άμεσα τους φορείς εμπλέκονται στον κύκλο </a:t>
            </a:r>
            <a:r>
              <a:rPr lang="el-GR" dirty="0" smtClean="0"/>
              <a:t>ζωής του προϊόντος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Εξωτερικό κόστος: οι αλλαγές της αξίας </a:t>
            </a:r>
            <a:r>
              <a:rPr lang="el-GR" dirty="0"/>
              <a:t>που προκαλούνται από επιχειρηματική συναλλαγή, που δεν </a:t>
            </a:r>
            <a:r>
              <a:rPr lang="el-GR" dirty="0" smtClean="0"/>
              <a:t>περιλαμβάνονται στην </a:t>
            </a:r>
            <a:r>
              <a:rPr lang="el-GR" dirty="0"/>
              <a:t>τιμή </a:t>
            </a:r>
            <a:r>
              <a:rPr lang="el-GR" dirty="0" smtClean="0"/>
              <a:t>του προϊόντος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Στο συμβατικό LCC το εξωτερικό κόστος συνήθως </a:t>
            </a:r>
            <a:r>
              <a:rPr lang="el-GR" dirty="0" smtClean="0"/>
              <a:t>δεν </a:t>
            </a:r>
            <a:r>
              <a:rPr lang="el-GR" dirty="0"/>
              <a:t>περιλαμβάνεται</a:t>
            </a:r>
            <a:r>
              <a:rPr lang="el-G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Το συμβατικό LCC </a:t>
            </a:r>
            <a:r>
              <a:rPr lang="el-GR" dirty="0" smtClean="0"/>
              <a:t>εκτελείται από την σκοπιά ενός εμπλεκόμενου, συνήθως του χρήστη του προϊόντος. </a:t>
            </a:r>
            <a:endParaRPr lang="el-GR" dirty="0"/>
          </a:p>
        </p:txBody>
      </p:sp>
      <p:pic>
        <p:nvPicPr>
          <p:cNvPr id="7" name="Εικόνα 6"/>
          <p:cNvPicPr/>
          <p:nvPr/>
        </p:nvPicPr>
        <p:blipFill rotWithShape="1">
          <a:blip r:embed="rId2"/>
          <a:srcRect l="55261" t="31679" r="7296" b="10531"/>
          <a:stretch/>
        </p:blipFill>
        <p:spPr bwMode="auto">
          <a:xfrm>
            <a:off x="5158308" y="1456908"/>
            <a:ext cx="6480720" cy="4924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8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λασική βιβλίων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3_TF02801059_TF02801059" id="{40BD5653-0C8D-4E14-ADCD-FD678A24EE14}" vid="{85720E60-E181-4C8C-AE81-383411213581}"/>
    </a:ext>
  </a:extLst>
</a:theme>
</file>

<file path=ppt/theme/theme2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4873beb7-5857-4685-be1f-d57550cc96cc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Κλασική παρουσίαση βιβλίου για εκπαιδευτικά ιδρύματα (ευρεία οθόνη)</Template>
  <TotalTime>5778</TotalTime>
  <Words>871</Words>
  <Application>Microsoft Office PowerPoint</Application>
  <PresentationFormat>Προσαρμογή</PresentationFormat>
  <Paragraphs>91</Paragraphs>
  <Slides>27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</vt:lpstr>
      <vt:lpstr>Cambria</vt:lpstr>
      <vt:lpstr>Constantia</vt:lpstr>
      <vt:lpstr>Rockwell</vt:lpstr>
      <vt:lpstr>Wingdings</vt:lpstr>
      <vt:lpstr>Κλασική βιβλίων 16x9</vt:lpstr>
      <vt:lpstr> Life Cycle Costing</vt:lpstr>
      <vt:lpstr>Εισαγωγή 1/8</vt:lpstr>
      <vt:lpstr>Εισαγωγή 2/8</vt:lpstr>
      <vt:lpstr>Κατηγορίες LCC 1/3</vt:lpstr>
      <vt:lpstr>Κατηγορίες LCC 2/3</vt:lpstr>
      <vt:lpstr>Κατηγορίες LCC 3/3</vt:lpstr>
      <vt:lpstr>What is life cycle costing (LCC)?</vt:lpstr>
      <vt:lpstr>Θετικά και αρνητικά κόστη στο LCC</vt:lpstr>
      <vt:lpstr>Εσωτερικά και εξωτερικά κόστη στο LCC</vt:lpstr>
      <vt:lpstr>Εσωτερικά και εξωτερικά κόστη στο LCC</vt:lpstr>
      <vt:lpstr>Εσωτερικά και εξωτερικά κόστη στο LCC</vt:lpstr>
      <vt:lpstr>Συγκρίνοντας το LCA με το LCC</vt:lpstr>
      <vt:lpstr>Συλλογή και καταχώρηση δεδομένων στο LCC</vt:lpstr>
      <vt:lpstr>Συλλογή και καταχώρηση δεδομένων στο LCC</vt:lpstr>
      <vt:lpstr>Συλλογή και καταχώρηση δεδομένων στο LCC</vt:lpstr>
      <vt:lpstr>Συλλογή και καταχώρηση δεδομένων στο LCC</vt:lpstr>
      <vt:lpstr>SimaPro &amp; LCC</vt:lpstr>
      <vt:lpstr>SimaPro &amp; LCC</vt:lpstr>
      <vt:lpstr>SimaPro &amp; LCC</vt:lpstr>
      <vt:lpstr>SimaPro &amp; LCC</vt:lpstr>
      <vt:lpstr>SimaPro &amp; LCC</vt:lpstr>
      <vt:lpstr>SimaPro &amp; LCC</vt:lpstr>
      <vt:lpstr>SimaPro &amp; LCC</vt:lpstr>
      <vt:lpstr>SimaPro &amp; LCC</vt:lpstr>
      <vt:lpstr>Λεξικό όρων</vt:lpstr>
      <vt:lpstr>Λεξικό όρων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User</dc:creator>
  <cp:lastModifiedBy>User</cp:lastModifiedBy>
  <cp:revision>200</cp:revision>
  <dcterms:created xsi:type="dcterms:W3CDTF">2024-01-21T06:41:56Z</dcterms:created>
  <dcterms:modified xsi:type="dcterms:W3CDTF">2024-04-03T13:30:23Z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