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0" r:id="rId3"/>
    <p:sldId id="261" r:id="rId4"/>
    <p:sldId id="262" r:id="rId5"/>
    <p:sldId id="263" r:id="rId6"/>
    <p:sldId id="264" r:id="rId7"/>
    <p:sldId id="272" r:id="rId8"/>
    <p:sldId id="273" r:id="rId9"/>
    <p:sldId id="274" r:id="rId10"/>
    <p:sldId id="275" r:id="rId11"/>
    <p:sldId id="278" r:id="rId12"/>
    <p:sldId id="269" r:id="rId13"/>
    <p:sldId id="268" r:id="rId14"/>
    <p:sldId id="277" r:id="rId15"/>
    <p:sldId id="280" r:id="rId16"/>
    <p:sldId id="266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42B80-8A81-4BB4-A239-7BCA1A07BECF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19518-A8DF-4CCA-8D68-C6DF13E4EE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76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CC84D3-87F5-83AF-C4BD-71DA5651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65F2C52-9E21-CD2E-B0E8-F21F561D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D31F41D-D574-EC1C-CEFD-94861406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59F6F41-CB85-9F92-A765-E23FF1971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9BB1C1A-062A-AD8C-45E3-B737760F4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839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21F8CF-D92A-14D3-2CAD-894E2DA29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FD1CEB4-24F7-FC11-D145-0DAB1447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D97315-BC32-36F3-28AD-81750764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9AE265-32BB-5405-AAD9-69E1CB93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BFDAAB-6BED-410A-A4AF-8C62B77D0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166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649F9BC-FC03-4902-9BE8-FE9D0377A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231D78C-7428-6D86-7968-45780DABF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D405376-9671-B397-3CAD-29EBC2031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3277A7-9501-7397-14E5-67C0C2BA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F64EB5-0572-D5A1-3C9C-C1D08765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66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7F5631-ED27-372C-F7DD-F2033703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0608F4-B4CB-9891-D38D-08BC388B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A40BEF-73CF-979F-A933-CE644FF1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A86ED9-AA1E-2AFB-35A4-6ECF81DC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C75C3AD-DFC4-2AAC-2AEB-6BD03306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77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9F62DD-D38B-7A59-86A3-B41B4711B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CD569B-E1EF-D09E-2657-F9D5612E9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837AA3-24AF-AF2A-7888-0C389AAD4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F84B7D-8697-BA5B-70D1-16D814A06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434D460-F3B0-426D-DF5A-302E53C7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518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9EB3C9-9E21-0379-6B03-30D243FA1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BE2BE4-83B8-4B40-1ACD-DF9AB3C9D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B40DDC5-0E4E-2429-2090-6AFECB1D2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7707F53-BAEE-0A1F-E491-49E57CEB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0EC5BF9-FB3C-F256-DB15-0890A9DB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DABB7-0BD5-5017-47F5-C2688C881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4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240C5A-F456-AF37-6147-326B34600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3F17189-99B2-3EDC-405F-6772C931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40097B-4548-BCB1-B46C-B2BCD2BAD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B56C644-8E0F-2A6C-B314-4D8C95A60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F57F24F-B8C9-ACC2-CA96-7620DA8DA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7554737-F816-E1F6-39A0-4E6BF81C7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E03C0EF-C42F-E8FC-B1F0-6296D0BDE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02486BF-8FE0-15A0-915C-78986A90A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944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36D0BB-EC15-BC22-9243-AD3EFA3B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3E3852F-CB9C-7DD2-F645-61B84C74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6A09E0B-F1E0-2D47-E076-CE998F91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7284CF4-9F10-93D2-00ED-B12C2606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2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8212A36-043E-2ADB-4B8F-60921322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32243AA-A4AF-E91A-26E5-C97BB33B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6B46971-87F7-C814-E8D4-825F35F0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322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DBE567-789B-5BD2-263D-EC3FE712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8A5011-7F71-4726-2E4C-939138CF9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48AAE79-69C3-2B2E-1E9D-4594DBB54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F130817-DE53-5B1C-3F20-8623B680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8685A8-11E3-BA73-994C-7524F459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D886A04-54D0-AF4F-0D8A-D7D8ABC6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658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5CF72D-F3D2-D497-676F-D20CF9773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A5003AE-6EF9-4D9E-EAB9-D1A74A056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B0D00AF-3CD8-3A89-F1E0-D905D62CA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27F4413-07C5-1610-B305-DE2CB524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9F1E8CF-0A28-AF88-DB9A-B55BDF9F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9E99FD3-37F7-9346-F094-877CE872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30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56CCF18-D20A-45FC-B472-7DD4FB7A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05FED12-BC16-7FAF-F840-0F6B89B00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EC9465-AFAD-9AB5-21F4-534150C81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B1BD-F2F5-4BDD-97AE-1353789E7717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FCB75AD-1C2B-4B3B-C1B6-7AECE37C7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0B04008-FAA1-E839-506F-FEEF164FB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0460-2123-4E4D-ACA6-8AD22F6FF1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590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sch.gr/vastsielou/grammatik-3/%cf%84%ce%bf-%ce%b1%cf%8c%cf%81%ce%b9%cf%83%cf%84%ce%bf-%ce%ac%cf%81%ce%b8%cf%81%ce%bf-unbestimmter-artike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68761"/>
            <a:ext cx="7772400" cy="2331690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Universität  </a:t>
            </a:r>
            <a:r>
              <a:rPr lang="de-DE" sz="2200" i="1" dirty="0" err="1">
                <a:latin typeface="Algerian" pitchFamily="82" charset="0"/>
                <a:cs typeface="Arial" pitchFamily="34" charset="0"/>
              </a:rPr>
              <a:t>Dimokritos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 von Thrakien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de-DE" sz="2200" dirty="0">
                <a:latin typeface="Arial" pitchFamily="34" charset="0"/>
                <a:cs typeface="Arial" pitchFamily="34" charset="0"/>
              </a:rPr>
            </a:br>
            <a:r>
              <a:rPr lang="el-G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de-DE" sz="2200" i="1" dirty="0">
                <a:latin typeface="Arial" pitchFamily="34" charset="0"/>
                <a:cs typeface="Arial" pitchFamily="34" charset="0"/>
              </a:rPr>
              <a:t>Pädagogische Abteilung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1o  Semester 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Deutsch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als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Fremdsprache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br>
              <a:rPr lang="el-GR" dirty="0"/>
            </a:br>
            <a:r>
              <a:rPr lang="de-DE" dirty="0"/>
              <a:t> </a:t>
            </a:r>
            <a:br>
              <a:rPr lang="el-GR" dirty="0"/>
            </a:br>
            <a:r>
              <a:rPr lang="de-DE" dirty="0"/>
              <a:t> </a:t>
            </a:r>
            <a:endParaRPr lang="en-US" altLang="el-GR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27099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l-GR" sz="2000" dirty="0">
                <a:solidFill>
                  <a:srgbClr val="000A1E"/>
                </a:solidFill>
              </a:rPr>
              <a:t>Lehrerin</a:t>
            </a:r>
            <a:r>
              <a:rPr lang="en-US" altLang="el-GR" sz="2000" dirty="0">
                <a:solidFill>
                  <a:srgbClr val="000A1E"/>
                </a:solidFill>
              </a:rPr>
              <a:t>: A</a:t>
            </a:r>
            <a:r>
              <a:rPr lang="el-GR" altLang="el-GR" sz="2000" dirty="0" err="1">
                <a:solidFill>
                  <a:srgbClr val="000A1E"/>
                </a:solidFill>
              </a:rPr>
              <a:t>θανασία</a:t>
            </a:r>
            <a:r>
              <a:rPr lang="el-GR" altLang="el-GR" sz="2000" dirty="0">
                <a:solidFill>
                  <a:srgbClr val="000A1E"/>
                </a:solidFill>
              </a:rPr>
              <a:t> </a:t>
            </a:r>
            <a:r>
              <a:rPr lang="el-GR" altLang="el-GR" sz="2000" dirty="0" err="1">
                <a:solidFill>
                  <a:srgbClr val="000A1E"/>
                </a:solidFill>
              </a:rPr>
              <a:t>Μούτλια</a:t>
            </a:r>
            <a:endParaRPr lang="el-G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000" dirty="0">
                <a:solidFill>
                  <a:srgbClr val="000A1E"/>
                </a:solidFill>
              </a:rPr>
              <a:t>amoutlia@eled.duth.gr</a:t>
            </a:r>
            <a:endParaRPr lang="fr-F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>
                <a:solidFill>
                  <a:srgbClr val="000A1E"/>
                </a:solidFill>
              </a:rPr>
              <a:t>Ώρες συνεργασίας</a:t>
            </a:r>
            <a:r>
              <a:rPr lang="en-US" altLang="el-GR" sz="2000" dirty="0">
                <a:solidFill>
                  <a:srgbClr val="000A1E"/>
                </a:solidFill>
              </a:rPr>
              <a:t>: </a:t>
            </a:r>
            <a:r>
              <a:rPr lang="el-GR" altLang="el-GR" sz="2000" dirty="0">
                <a:solidFill>
                  <a:srgbClr val="000A1E"/>
                </a:solidFill>
              </a:rPr>
              <a:t>Παρασκευή </a:t>
            </a:r>
            <a:r>
              <a:rPr lang="en-US" altLang="el-GR" sz="2000" dirty="0">
                <a:solidFill>
                  <a:srgbClr val="000A1E"/>
                </a:solidFill>
              </a:rPr>
              <a:t>9:00-11:00</a:t>
            </a:r>
            <a:endParaRPr lang="el-GR" altLang="el-GR" sz="2000" dirty="0">
              <a:solidFill>
                <a:srgbClr val="000A1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71A058-5D33-0A27-0425-CB92DE75A3E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/>
              <a:t>Nach</a:t>
            </a:r>
            <a:r>
              <a:rPr lang="en-US" sz="3200" dirty="0"/>
              <a:t> dem </a:t>
            </a:r>
            <a:r>
              <a:rPr lang="en-US" sz="3200" dirty="0" err="1"/>
              <a:t>Weg</a:t>
            </a:r>
            <a:r>
              <a:rPr lang="en-US" sz="3200" dirty="0"/>
              <a:t> </a:t>
            </a:r>
            <a:r>
              <a:rPr lang="en-US" sz="3200" dirty="0" err="1"/>
              <a:t>fragen</a:t>
            </a:r>
            <a:r>
              <a:rPr lang="en-US" sz="3200" dirty="0"/>
              <a:t> und </a:t>
            </a:r>
            <a:r>
              <a:rPr lang="en-US" sz="3200" dirty="0" err="1"/>
              <a:t>einen</a:t>
            </a:r>
            <a:r>
              <a:rPr lang="en-US" sz="3200" dirty="0"/>
              <a:t> </a:t>
            </a:r>
            <a:r>
              <a:rPr lang="en-US" sz="3200" dirty="0" err="1"/>
              <a:t>Weg</a:t>
            </a:r>
            <a:r>
              <a:rPr lang="en-US" sz="3200" dirty="0"/>
              <a:t> </a:t>
            </a:r>
            <a:r>
              <a:rPr lang="en-US" sz="3200" dirty="0" err="1"/>
              <a:t>beschreiben</a:t>
            </a:r>
            <a:br>
              <a:rPr lang="de-DE" sz="3200" dirty="0"/>
            </a:br>
            <a:r>
              <a:rPr lang="el-GR" sz="3200" dirty="0"/>
              <a:t>Ερώτηση και περιγραφή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09CACD-A9A2-0A2E-B458-343B2E4467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Links </a:t>
            </a:r>
            <a:r>
              <a:rPr lang="el-GR" dirty="0"/>
              <a:t>αριστερά</a:t>
            </a:r>
            <a:endParaRPr lang="de-DE" dirty="0"/>
          </a:p>
          <a:p>
            <a:r>
              <a:rPr lang="de-DE" dirty="0"/>
              <a:t>Rechts</a:t>
            </a:r>
            <a:r>
              <a:rPr lang="el-GR" dirty="0"/>
              <a:t> δεξιά</a:t>
            </a:r>
            <a:endParaRPr lang="de-DE" dirty="0"/>
          </a:p>
          <a:p>
            <a:r>
              <a:rPr lang="de-DE" dirty="0"/>
              <a:t>Geradeaus</a:t>
            </a:r>
            <a:r>
              <a:rPr lang="el-GR" dirty="0"/>
              <a:t> ευθεία</a:t>
            </a:r>
            <a:endParaRPr lang="de-DE" dirty="0"/>
          </a:p>
          <a:p>
            <a:r>
              <a:rPr lang="de-DE" dirty="0"/>
              <a:t>Gehen Sie nach links</a:t>
            </a:r>
          </a:p>
          <a:p>
            <a:r>
              <a:rPr lang="de-DE" dirty="0"/>
              <a:t>Gehen Sie nach rechts</a:t>
            </a:r>
          </a:p>
          <a:p>
            <a:r>
              <a:rPr lang="de-DE" dirty="0"/>
              <a:t>Gehen Sie geradeaus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DCE02FA-E508-3707-6578-A344BF0D6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de-DE" dirty="0"/>
              <a:t>Entschuldigung, wo ist bitte das Museum</a:t>
            </a:r>
            <a:r>
              <a:rPr lang="el-GR" dirty="0"/>
              <a:t>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ganz</a:t>
            </a:r>
            <a:r>
              <a:rPr lang="en-US" dirty="0"/>
              <a:t> </a:t>
            </a:r>
            <a:r>
              <a:rPr lang="en-US" dirty="0" err="1"/>
              <a:t>einfach</a:t>
            </a:r>
            <a:r>
              <a:rPr lang="en-US" dirty="0"/>
              <a:t>! </a:t>
            </a:r>
            <a:r>
              <a:rPr lang="en-US" dirty="0" err="1"/>
              <a:t>Gehen</a:t>
            </a:r>
            <a:r>
              <a:rPr lang="en-US" dirty="0"/>
              <a:t> Sie bitte </a:t>
            </a:r>
            <a:r>
              <a:rPr lang="en-US" dirty="0" err="1"/>
              <a:t>geradeaus</a:t>
            </a:r>
            <a:r>
              <a:rPr lang="en-US" dirty="0"/>
              <a:t> und </a:t>
            </a:r>
            <a:r>
              <a:rPr lang="en-US" dirty="0" err="1"/>
              <a:t>dann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links.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Also,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geradeaus</a:t>
            </a:r>
            <a:r>
              <a:rPr lang="en-US" dirty="0"/>
              <a:t> und </a:t>
            </a:r>
            <a:r>
              <a:rPr lang="en-US" dirty="0" err="1"/>
              <a:t>dann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links. </a:t>
            </a:r>
            <a:r>
              <a:rPr lang="en-US" dirty="0" err="1"/>
              <a:t>Vielen</a:t>
            </a:r>
            <a:r>
              <a:rPr lang="en-US" dirty="0"/>
              <a:t> Dank!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Ja , </a:t>
            </a:r>
            <a:r>
              <a:rPr lang="en-US" dirty="0" err="1"/>
              <a:t>genau</a:t>
            </a:r>
            <a:r>
              <a:rPr lang="en-US" dirty="0"/>
              <a:t> . Bitte ,</a:t>
            </a:r>
            <a:r>
              <a:rPr lang="en-US" dirty="0" err="1"/>
              <a:t>gern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6573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FAE8B3-D613-E83D-5790-CF3B415238A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/>
              <a:t>Berufe</a:t>
            </a:r>
            <a:r>
              <a:rPr lang="el-GR" dirty="0"/>
              <a:t>: Επαγγέλματα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900364-2B29-BEFC-ACF1-D0567F5E9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/>
              <a:t>Der Lehrer</a:t>
            </a:r>
            <a:r>
              <a:rPr lang="el-GR" dirty="0"/>
              <a:t> : δάσκαλος/καθηγητής</a:t>
            </a:r>
            <a:endParaRPr lang="en-US" dirty="0"/>
          </a:p>
          <a:p>
            <a:r>
              <a:rPr lang="en-US" dirty="0"/>
              <a:t>Die </a:t>
            </a:r>
            <a:r>
              <a:rPr lang="en-US" dirty="0" err="1"/>
              <a:t>Lehrerin</a:t>
            </a:r>
            <a:r>
              <a:rPr lang="el-GR" dirty="0"/>
              <a:t> : δασκάλα/καθηγήτρια</a:t>
            </a:r>
            <a:endParaRPr lang="en-US" dirty="0"/>
          </a:p>
          <a:p>
            <a:r>
              <a:rPr lang="en-US" dirty="0"/>
              <a:t>Der </a:t>
            </a:r>
            <a:r>
              <a:rPr lang="en-US" dirty="0" err="1"/>
              <a:t>Informatiker</a:t>
            </a:r>
            <a:r>
              <a:rPr lang="en-US" dirty="0"/>
              <a:t>/in</a:t>
            </a:r>
            <a:r>
              <a:rPr lang="el-GR" dirty="0"/>
              <a:t> : πληροφορικός</a:t>
            </a:r>
            <a:endParaRPr lang="en-US" dirty="0"/>
          </a:p>
          <a:p>
            <a:r>
              <a:rPr lang="en-US" dirty="0"/>
              <a:t>Der Koch/in</a:t>
            </a:r>
            <a:r>
              <a:rPr lang="el-GR" dirty="0"/>
              <a:t> : ο μάγειρας</a:t>
            </a:r>
            <a:endParaRPr lang="en-US" dirty="0"/>
          </a:p>
          <a:p>
            <a:r>
              <a:rPr lang="en-US" dirty="0"/>
              <a:t>Der Architekt/in</a:t>
            </a:r>
            <a:r>
              <a:rPr lang="el-GR" dirty="0"/>
              <a:t> : ο αρχιτέκτονας</a:t>
            </a:r>
            <a:endParaRPr lang="en-US" dirty="0"/>
          </a:p>
          <a:p>
            <a:r>
              <a:rPr lang="en-US" dirty="0"/>
              <a:t>Der </a:t>
            </a:r>
            <a:r>
              <a:rPr lang="en-US" dirty="0" err="1"/>
              <a:t>Busfahrer</a:t>
            </a:r>
            <a:r>
              <a:rPr lang="en-US" dirty="0"/>
              <a:t>/in</a:t>
            </a:r>
            <a:r>
              <a:rPr lang="el-GR" dirty="0"/>
              <a:t>: ο οδηγός λεωφορείου</a:t>
            </a:r>
            <a:endParaRPr lang="en-US" dirty="0"/>
          </a:p>
          <a:p>
            <a:r>
              <a:rPr lang="en-US" dirty="0"/>
              <a:t>Der Autor/in</a:t>
            </a:r>
            <a:r>
              <a:rPr lang="el-GR" dirty="0"/>
              <a:t>: ο συγγραφέας</a:t>
            </a:r>
            <a:endParaRPr lang="en-US" dirty="0"/>
          </a:p>
          <a:p>
            <a:r>
              <a:rPr lang="en-US" dirty="0"/>
              <a:t>Der </a:t>
            </a:r>
            <a:r>
              <a:rPr lang="en-US" dirty="0" err="1"/>
              <a:t>Arzt</a:t>
            </a:r>
            <a:r>
              <a:rPr lang="en-US" dirty="0"/>
              <a:t> /die </a:t>
            </a:r>
            <a:r>
              <a:rPr lang="de-DE" dirty="0"/>
              <a:t>Ärztin</a:t>
            </a:r>
            <a:r>
              <a:rPr lang="el-GR" dirty="0"/>
              <a:t> :ο γιατρός</a:t>
            </a:r>
            <a:endParaRPr lang="de-DE" dirty="0"/>
          </a:p>
          <a:p>
            <a:r>
              <a:rPr lang="de-DE" dirty="0"/>
              <a:t>Der Krankenpfleger</a:t>
            </a:r>
            <a:r>
              <a:rPr lang="el-GR" dirty="0"/>
              <a:t>/</a:t>
            </a:r>
            <a:r>
              <a:rPr lang="de-DE" dirty="0"/>
              <a:t>in</a:t>
            </a:r>
            <a:r>
              <a:rPr lang="el-GR" dirty="0"/>
              <a:t> :ο νοσοκόμος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Τα θηλυκά παίρνουν την κατάληξη </a:t>
            </a:r>
            <a:r>
              <a:rPr lang="en-US" dirty="0"/>
              <a:t>–in  </a:t>
            </a:r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E692E81-7F99-5D33-9C9D-3F91A9077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Unterrichten</a:t>
            </a:r>
            <a:r>
              <a:rPr lang="en-US" dirty="0"/>
              <a:t> </a:t>
            </a:r>
            <a:r>
              <a:rPr lang="el-GR" dirty="0"/>
              <a:t>διδάσκω</a:t>
            </a:r>
            <a:endParaRPr lang="en-US" dirty="0"/>
          </a:p>
          <a:p>
            <a:r>
              <a:rPr lang="en-US" dirty="0" err="1"/>
              <a:t>Lehren</a:t>
            </a:r>
            <a:r>
              <a:rPr lang="el-GR" dirty="0"/>
              <a:t> διδάσκω</a:t>
            </a:r>
            <a:endParaRPr lang="en-US" dirty="0"/>
          </a:p>
          <a:p>
            <a:r>
              <a:rPr lang="en-US" dirty="0"/>
              <a:t>Arbeiten am Computer </a:t>
            </a:r>
            <a:r>
              <a:rPr lang="el-GR" dirty="0"/>
              <a:t>δουλεύω στον υπολογιστή</a:t>
            </a:r>
            <a:endParaRPr lang="en-US" dirty="0"/>
          </a:p>
          <a:p>
            <a:r>
              <a:rPr lang="en-US" dirty="0" err="1"/>
              <a:t>Kochen</a:t>
            </a:r>
            <a:r>
              <a:rPr lang="el-GR" dirty="0"/>
              <a:t> μαγειρεύω</a:t>
            </a:r>
            <a:endParaRPr lang="en-US" dirty="0"/>
          </a:p>
          <a:p>
            <a:r>
              <a:rPr lang="en-US" dirty="0" err="1"/>
              <a:t>Zeichnen</a:t>
            </a:r>
            <a:r>
              <a:rPr lang="en-US" dirty="0"/>
              <a:t>/</a:t>
            </a:r>
            <a:r>
              <a:rPr lang="en-US" dirty="0" err="1"/>
              <a:t>bauen</a:t>
            </a:r>
            <a:r>
              <a:rPr lang="el-GR" dirty="0"/>
              <a:t> σχεδιάζω/ χτίζω</a:t>
            </a:r>
            <a:endParaRPr lang="en-US" dirty="0"/>
          </a:p>
          <a:p>
            <a:r>
              <a:rPr lang="en-US" dirty="0" err="1"/>
              <a:t>Fahren</a:t>
            </a:r>
            <a:r>
              <a:rPr lang="el-GR" dirty="0"/>
              <a:t> οδηγώ</a:t>
            </a:r>
            <a:endParaRPr lang="en-US" dirty="0"/>
          </a:p>
          <a:p>
            <a:r>
              <a:rPr lang="en-US" dirty="0" err="1"/>
              <a:t>Schreiben</a:t>
            </a:r>
            <a:r>
              <a:rPr lang="el-GR" dirty="0"/>
              <a:t> γράφω</a:t>
            </a:r>
            <a:endParaRPr lang="en-US" dirty="0"/>
          </a:p>
          <a:p>
            <a:r>
              <a:rPr lang="en-US" dirty="0" err="1"/>
              <a:t>Patienten</a:t>
            </a:r>
            <a:r>
              <a:rPr lang="en-US" dirty="0"/>
              <a:t> </a:t>
            </a:r>
            <a:r>
              <a:rPr lang="en-US" dirty="0" err="1"/>
              <a:t>untersuchen</a:t>
            </a:r>
            <a:r>
              <a:rPr lang="el-GR" dirty="0"/>
              <a:t> εξετάζω ασθενείς</a:t>
            </a:r>
            <a:endParaRPr lang="en-US" dirty="0"/>
          </a:p>
          <a:p>
            <a:r>
              <a:rPr lang="en-US" dirty="0" err="1"/>
              <a:t>Kranken</a:t>
            </a:r>
            <a:r>
              <a:rPr lang="en-US" dirty="0"/>
              <a:t> </a:t>
            </a:r>
            <a:r>
              <a:rPr lang="en-US" dirty="0" err="1"/>
              <a:t>pflegen</a:t>
            </a:r>
            <a:r>
              <a:rPr lang="el-GR" dirty="0"/>
              <a:t> φροντίζω αρρώστους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Στον πληθυντικό αριθμό διπλασιάζεται το </a:t>
            </a:r>
            <a:r>
              <a:rPr lang="en-US" dirty="0"/>
              <a:t>-n. </a:t>
            </a:r>
            <a:r>
              <a:rPr lang="el-GR" dirty="0"/>
              <a:t>Π.χ. </a:t>
            </a:r>
            <a:r>
              <a:rPr lang="en-US" dirty="0"/>
              <a:t>Die </a:t>
            </a:r>
            <a:r>
              <a:rPr lang="en-US" dirty="0" err="1"/>
              <a:t>Lehrerin</a:t>
            </a:r>
            <a:r>
              <a:rPr lang="en-US" dirty="0"/>
              <a:t> - </a:t>
            </a:r>
            <a:r>
              <a:rPr lang="en-US" dirty="0" err="1"/>
              <a:t>Lehrer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innen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3125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DC826E-B33C-21A1-1980-9FCFF5392B0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4E28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Modalverben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4E28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/τροπικά ρήματα</a:t>
            </a:r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74315E9D-3301-7DC8-4E39-7C6CCBB42C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129217"/>
              </p:ext>
            </p:extLst>
          </p:nvPr>
        </p:nvGraphicFramePr>
        <p:xfrm>
          <a:off x="3009266" y="1909481"/>
          <a:ext cx="6173468" cy="4347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">
                  <a:extLst>
                    <a:ext uri="{9D8B030D-6E8A-4147-A177-3AD203B41FA5}">
                      <a16:colId xmlns:a16="http://schemas.microsoft.com/office/drawing/2014/main" val="4074058556"/>
                    </a:ext>
                  </a:extLst>
                </a:gridCol>
                <a:gridCol w="661508">
                  <a:extLst>
                    <a:ext uri="{9D8B030D-6E8A-4147-A177-3AD203B41FA5}">
                      <a16:colId xmlns:a16="http://schemas.microsoft.com/office/drawing/2014/main" val="212917128"/>
                    </a:ext>
                  </a:extLst>
                </a:gridCol>
                <a:gridCol w="675916">
                  <a:extLst>
                    <a:ext uri="{9D8B030D-6E8A-4147-A177-3AD203B41FA5}">
                      <a16:colId xmlns:a16="http://schemas.microsoft.com/office/drawing/2014/main" val="2266633804"/>
                    </a:ext>
                  </a:extLst>
                </a:gridCol>
                <a:gridCol w="663388">
                  <a:extLst>
                    <a:ext uri="{9D8B030D-6E8A-4147-A177-3AD203B41FA5}">
                      <a16:colId xmlns:a16="http://schemas.microsoft.com/office/drawing/2014/main" val="1747096739"/>
                    </a:ext>
                  </a:extLst>
                </a:gridCol>
                <a:gridCol w="566291">
                  <a:extLst>
                    <a:ext uri="{9D8B030D-6E8A-4147-A177-3AD203B41FA5}">
                      <a16:colId xmlns:a16="http://schemas.microsoft.com/office/drawing/2014/main" val="500838788"/>
                    </a:ext>
                  </a:extLst>
                </a:gridCol>
                <a:gridCol w="960315">
                  <a:extLst>
                    <a:ext uri="{9D8B030D-6E8A-4147-A177-3AD203B41FA5}">
                      <a16:colId xmlns:a16="http://schemas.microsoft.com/office/drawing/2014/main" val="839495926"/>
                    </a:ext>
                  </a:extLst>
                </a:gridCol>
                <a:gridCol w="684060">
                  <a:extLst>
                    <a:ext uri="{9D8B030D-6E8A-4147-A177-3AD203B41FA5}">
                      <a16:colId xmlns:a16="http://schemas.microsoft.com/office/drawing/2014/main" val="2957153340"/>
                    </a:ext>
                  </a:extLst>
                </a:gridCol>
                <a:gridCol w="669026">
                  <a:extLst>
                    <a:ext uri="{9D8B030D-6E8A-4147-A177-3AD203B41FA5}">
                      <a16:colId xmlns:a16="http://schemas.microsoft.com/office/drawing/2014/main" val="2476146028"/>
                    </a:ext>
                  </a:extLst>
                </a:gridCol>
                <a:gridCol w="1198984">
                  <a:extLst>
                    <a:ext uri="{9D8B030D-6E8A-4147-A177-3AD203B41FA5}">
                      <a16:colId xmlns:a16="http://schemas.microsoft.com/office/drawing/2014/main" val="3704369833"/>
                    </a:ext>
                  </a:extLst>
                </a:gridCol>
              </a:tblGrid>
              <a:tr h="1086971">
                <a:tc gridSpan="2">
                  <a:txBody>
                    <a:bodyPr/>
                    <a:lstStyle/>
                    <a:p>
                      <a:pPr algn="just"/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Können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(μπορώ)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Müssen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(πρέπει)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Wollen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(θέλω)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Dürfen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(πρέπει)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(επιτρέπεται)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(ισχυρό)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Sollen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(μπορώ)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(πρέπει)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ασθενές)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 dirty="0">
                          <a:effectLst/>
                        </a:rPr>
                        <a:t>Mögen</a:t>
                      </a:r>
                      <a:endParaRPr lang="el-GR" sz="1200" dirty="0">
                        <a:effectLst/>
                      </a:endParaRPr>
                    </a:p>
                    <a:p>
                      <a:pPr algn="just"/>
                      <a:r>
                        <a:rPr lang="el-GR" sz="1100" dirty="0">
                          <a:effectLst/>
                        </a:rPr>
                        <a:t>(μπορώ, θέλω)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Möchte*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(θέλω)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0972033"/>
                  </a:ext>
                </a:extLst>
              </a:tr>
              <a:tr h="543485">
                <a:tc>
                  <a:txBody>
                    <a:bodyPr/>
                    <a:lstStyle/>
                    <a:p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ich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kann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muss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will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darf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soll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mag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möchte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9924209"/>
                  </a:ext>
                </a:extLst>
              </a:tr>
              <a:tr h="543485">
                <a:tc>
                  <a:txBody>
                    <a:bodyPr/>
                    <a:lstStyle/>
                    <a:p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du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kannst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musst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 dirty="0">
                          <a:effectLst/>
                        </a:rPr>
                        <a:t>willst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darfst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sollst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magst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möchtest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8418924"/>
                  </a:ext>
                </a:extLst>
              </a:tr>
              <a:tr h="543485">
                <a:tc>
                  <a:txBody>
                    <a:bodyPr/>
                    <a:lstStyle/>
                    <a:p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er,sie,es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kann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muss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will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darf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soll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mag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möchte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522700"/>
                  </a:ext>
                </a:extLst>
              </a:tr>
              <a:tr h="543485">
                <a:tc>
                  <a:txBody>
                    <a:bodyPr/>
                    <a:lstStyle/>
                    <a:p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wir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können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müssen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wollen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dürfen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sollen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mögen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möchten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5287320"/>
                  </a:ext>
                </a:extLst>
              </a:tr>
              <a:tr h="543485">
                <a:tc>
                  <a:txBody>
                    <a:bodyPr/>
                    <a:lstStyle/>
                    <a:p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ihr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könnt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müsst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wollt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dürft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sollt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mögt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möchtet</a:t>
                      </a:r>
                      <a:endParaRPr lang="el-GR" sz="1200">
                        <a:effectLst/>
                      </a:endParaRPr>
                    </a:p>
                    <a:p>
                      <a:pPr algn="just"/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6943379"/>
                  </a:ext>
                </a:extLst>
              </a:tr>
              <a:tr h="543485">
                <a:tc>
                  <a:txBody>
                    <a:bodyPr/>
                    <a:lstStyle/>
                    <a:p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Sie, sie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können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müssen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wollen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dürfen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sollen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>
                          <a:effectLst/>
                        </a:rPr>
                        <a:t>mögen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100" dirty="0">
                          <a:effectLst/>
                        </a:rPr>
                        <a:t>möchten</a:t>
                      </a:r>
                      <a:endParaRPr lang="el-GR" sz="1200" dirty="0">
                        <a:effectLst/>
                      </a:endParaRPr>
                    </a:p>
                    <a:p>
                      <a:pPr algn="just"/>
                      <a:r>
                        <a:rPr lang="el-GR" sz="11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837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46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661012-6341-A446-557D-AC0BDA7D471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de-DE" sz="2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Modalverben</a:t>
            </a:r>
            <a:r>
              <a:rPr lang="el-GR" sz="2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/τροπικά ρήματα</a:t>
            </a:r>
            <a:b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l-GR" sz="4400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929DD5-20A3-7626-29F2-52F868B609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Τα </a:t>
            </a:r>
            <a:r>
              <a:rPr lang="el-GR" sz="1800" b="1" dirty="0" err="1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Modalverben</a:t>
            </a:r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είναι  ρήματα που φανερώνουν ικανότητα, δυνατότητα, υποχρέωση και επιθυμία. Η χρήση των </a:t>
            </a:r>
            <a:r>
              <a:rPr lang="en-US" sz="1800" b="1" dirty="0" err="1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Modalverben</a:t>
            </a:r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είναι συχνή και απαραίτητη για τον κάθε χρήστη της γερμανικής γλώσσας. Τα </a:t>
            </a:r>
            <a:r>
              <a:rPr lang="en-US" sz="1800" b="1" dirty="0" err="1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Modalverben</a:t>
            </a:r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δεν μπορούν να σχηματίσουν μόνα τους προτάσεις, για αυτό συνοδεύονται από ισχυρά ρήματα.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Όπως παρατηρούμε από την κλίση των </a:t>
            </a:r>
            <a:r>
              <a:rPr lang="en-US" sz="1800" b="1" dirty="0" err="1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Modalverben</a:t>
            </a:r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αυτά αλλάζουν φωνήεν και προσλαμβάνουν στον πληθυντικό αριθμό τα ονομαζόμενα </a:t>
            </a:r>
            <a:r>
              <a:rPr lang="en-US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el-GR" sz="1800" b="1" dirty="0" err="1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mlaut</a:t>
            </a:r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τα οποία προκαλούν την αλλοίωση του φωνήεντος. 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l-GR" sz="1800" b="1" dirty="0">
                <a:solidFill>
                  <a:srgbClr val="4E28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59F6164A-A4C3-DF69-59E2-DEB1195489C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7643403"/>
              </p:ext>
            </p:extLst>
          </p:nvPr>
        </p:nvGraphicFramePr>
        <p:xfrm>
          <a:off x="6275294" y="1825625"/>
          <a:ext cx="4685559" cy="4351338"/>
        </p:xfrm>
        <a:graphic>
          <a:graphicData uri="http://schemas.openxmlformats.org/drawingml/2006/table">
            <a:tbl>
              <a:tblPr/>
              <a:tblGrid>
                <a:gridCol w="4685559">
                  <a:extLst>
                    <a:ext uri="{9D8B030D-6E8A-4147-A177-3AD203B41FA5}">
                      <a16:colId xmlns:a16="http://schemas.microsoft.com/office/drawing/2014/main" val="409978845"/>
                    </a:ext>
                  </a:extLst>
                </a:gridCol>
              </a:tblGrid>
              <a:tr h="553937">
                <a:tc>
                  <a:txBody>
                    <a:bodyPr/>
                    <a:lstStyle/>
                    <a:p>
                      <a:pPr algn="just"/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Könne</a:t>
                      </a:r>
                      <a:r>
                        <a:rPr lang="en-US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n=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μπορώ, (ικανότητα, δυνατότητα)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261829"/>
                  </a:ext>
                </a:extLst>
              </a:tr>
              <a:tr h="648692">
                <a:tc>
                  <a:txBody>
                    <a:bodyPr/>
                    <a:lstStyle/>
                    <a:p>
                      <a:pPr algn="just"/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Wollen=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θέλω, (πρόθεση, θέληση)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371895"/>
                  </a:ext>
                </a:extLst>
              </a:tr>
              <a:tr h="628041">
                <a:tc>
                  <a:txBody>
                    <a:bodyPr/>
                    <a:lstStyle/>
                    <a:p>
                      <a:pPr algn="just"/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ü</a:t>
                      </a:r>
                      <a:r>
                        <a:rPr lang="de-DE" sz="900" b="1" dirty="0" err="1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ssen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=πρέπει, (καθήκον, υποχρέωση, αναγκαιότητα), άρνηση- </a:t>
                      </a:r>
                      <a:r>
                        <a:rPr lang="en-US" sz="900" b="1" dirty="0" err="1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nicht</a:t>
                      </a:r>
                      <a:r>
                        <a:rPr lang="en-US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US" sz="900" b="1" dirty="0" err="1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brauche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(</a:t>
                      </a:r>
                      <a:r>
                        <a:rPr lang="en-US" sz="900" b="1" dirty="0" err="1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zu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)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572415"/>
                  </a:ext>
                </a:extLst>
              </a:tr>
              <a:tr h="620751">
                <a:tc>
                  <a:txBody>
                    <a:bodyPr/>
                    <a:lstStyle/>
                    <a:p>
                      <a:pPr algn="just"/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Dürfen=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επιτρέπεται, (άδεια, απαγόρευση)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344888"/>
                  </a:ext>
                </a:extLst>
              </a:tr>
              <a:tr h="631687">
                <a:tc>
                  <a:txBody>
                    <a:bodyPr/>
                    <a:lstStyle/>
                    <a:p>
                      <a:pPr algn="just"/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Sollen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πρέπει, (διαταγή, προτροπή, ευχή κάποιου τρίτου)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522258"/>
                  </a:ext>
                </a:extLst>
              </a:tr>
              <a:tr h="628041">
                <a:tc>
                  <a:txBody>
                    <a:bodyPr/>
                    <a:lstStyle/>
                    <a:p>
                      <a:pPr algn="just"/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ö</a:t>
                      </a:r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gen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μου αρέσει, (σταθερή προτίμηση, συμπάθεια)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396781"/>
                  </a:ext>
                </a:extLst>
              </a:tr>
              <a:tr h="640189">
                <a:tc>
                  <a:txBody>
                    <a:bodyPr/>
                    <a:lstStyle/>
                    <a:p>
                      <a:pPr algn="just"/>
                      <a:r>
                        <a:rPr lang="de-DE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Ich m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ö</a:t>
                      </a:r>
                      <a:r>
                        <a:rPr lang="de-DE" sz="900" b="1" dirty="0" err="1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chte</a:t>
                      </a:r>
                      <a:r>
                        <a:rPr lang="el-GR" sz="900" b="1" dirty="0">
                          <a:solidFill>
                            <a:srgbClr val="4E28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=θα ήθελα( στιγμιαία, παροδική επιθυμία)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317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273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D2C86A-7497-1029-94B6-502721FB8F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de-DE" dirty="0"/>
              <a:t>Übung macht den Meister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64DB3D-31B7-62E5-7A77-AB0E058C2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25624"/>
            <a:ext cx="5352393" cy="4351339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Stellen Sie eine Freund-eine Freundin vor.</a:t>
            </a:r>
          </a:p>
          <a:p>
            <a:r>
              <a:rPr lang="de-DE" dirty="0"/>
              <a:t>Buchstabieren Sie Ihr Familiennamen.</a:t>
            </a:r>
          </a:p>
          <a:p>
            <a:r>
              <a:rPr lang="de-DE" dirty="0"/>
              <a:t>Stellen Sie eine Person vor. Wie heißt die Person</a:t>
            </a:r>
            <a:r>
              <a:rPr lang="el-GR" dirty="0"/>
              <a:t>?</a:t>
            </a:r>
            <a:r>
              <a:rPr lang="en-US" dirty="0"/>
              <a:t> Wo </a:t>
            </a:r>
            <a:r>
              <a:rPr lang="en-US" dirty="0" err="1"/>
              <a:t>wohnt</a:t>
            </a:r>
            <a:r>
              <a:rPr lang="en-US" dirty="0"/>
              <a:t> </a:t>
            </a:r>
            <a:r>
              <a:rPr lang="en-US" dirty="0" err="1"/>
              <a:t>sie</a:t>
            </a:r>
            <a:r>
              <a:rPr lang="en-US" dirty="0"/>
              <a:t> /er? Was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ihr</a:t>
            </a:r>
            <a:r>
              <a:rPr lang="en-US" dirty="0"/>
              <a:t> </a:t>
            </a:r>
            <a:r>
              <a:rPr lang="en-US" dirty="0" err="1"/>
              <a:t>Beruf</a:t>
            </a:r>
            <a:r>
              <a:rPr lang="en-US" dirty="0"/>
              <a:t>?</a:t>
            </a:r>
          </a:p>
          <a:p>
            <a:r>
              <a:rPr lang="en-US" dirty="0" err="1"/>
              <a:t>Fragen</a:t>
            </a:r>
            <a:r>
              <a:rPr lang="en-US" dirty="0"/>
              <a:t> Sie </a:t>
            </a:r>
            <a:r>
              <a:rPr lang="en-US" dirty="0" err="1"/>
              <a:t>ihren</a:t>
            </a:r>
            <a:r>
              <a:rPr lang="en-US" dirty="0"/>
              <a:t> Partner? …. Du </a:t>
            </a:r>
            <a:r>
              <a:rPr lang="en-US" dirty="0" err="1"/>
              <a:t>gern</a:t>
            </a:r>
            <a:r>
              <a:rPr lang="en-US" dirty="0"/>
              <a:t>?</a:t>
            </a:r>
          </a:p>
          <a:p>
            <a:r>
              <a:rPr lang="en-US" dirty="0"/>
              <a:t>Wie </a:t>
            </a:r>
            <a:r>
              <a:rPr lang="en-US" dirty="0" err="1"/>
              <a:t>hei</a:t>
            </a:r>
            <a:r>
              <a:rPr lang="de-DE" dirty="0" err="1"/>
              <a:t>ßen</a:t>
            </a:r>
            <a:r>
              <a:rPr lang="de-DE" dirty="0"/>
              <a:t> die Wochentagen</a:t>
            </a:r>
            <a:r>
              <a:rPr lang="el-GR" dirty="0"/>
              <a:t>?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CACA366-A16D-E309-456B-945956E4C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6792" y="1825625"/>
            <a:ext cx="5181600" cy="4351338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 </a:t>
            </a:r>
            <a:r>
              <a:rPr lang="en-US" dirty="0" err="1"/>
              <a:t>Welche</a:t>
            </a:r>
            <a:r>
              <a:rPr lang="en-US" dirty="0"/>
              <a:t> </a:t>
            </a:r>
            <a:r>
              <a:rPr lang="en-US" dirty="0" err="1"/>
              <a:t>Sprachen</a:t>
            </a:r>
            <a:r>
              <a:rPr lang="en-US" dirty="0"/>
              <a:t> </a:t>
            </a:r>
            <a:r>
              <a:rPr lang="en-US" dirty="0" err="1"/>
              <a:t>spricht</a:t>
            </a:r>
            <a:r>
              <a:rPr lang="en-US" dirty="0"/>
              <a:t> man in</a:t>
            </a:r>
            <a:r>
              <a:rPr lang="el-GR" dirty="0"/>
              <a:t> </a:t>
            </a:r>
            <a:r>
              <a:rPr lang="en-US" dirty="0"/>
              <a:t>Deutschland</a:t>
            </a:r>
            <a:r>
              <a:rPr lang="el-GR" dirty="0"/>
              <a:t>?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Spanien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Griechenland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In der Schweiz?</a:t>
            </a:r>
          </a:p>
          <a:p>
            <a:r>
              <a:rPr lang="en-US" dirty="0"/>
              <a:t>Wie </a:t>
            </a:r>
            <a:r>
              <a:rPr lang="en-US" dirty="0" err="1"/>
              <a:t>hei</a:t>
            </a:r>
            <a:r>
              <a:rPr lang="de-DE" dirty="0" err="1"/>
              <a:t>ßen</a:t>
            </a:r>
            <a:r>
              <a:rPr lang="de-DE" dirty="0"/>
              <a:t> die Verkehrsmitteln</a:t>
            </a:r>
            <a:r>
              <a:rPr lang="el-GR" dirty="0"/>
              <a:t>?</a:t>
            </a:r>
          </a:p>
          <a:p>
            <a:r>
              <a:rPr lang="en-US" dirty="0" err="1"/>
              <a:t>Welche</a:t>
            </a:r>
            <a:r>
              <a:rPr lang="en-US" dirty="0"/>
              <a:t> </a:t>
            </a:r>
            <a:r>
              <a:rPr lang="en-US" dirty="0" err="1"/>
              <a:t>Sprachen</a:t>
            </a:r>
            <a:r>
              <a:rPr lang="en-US" dirty="0"/>
              <a:t> </a:t>
            </a:r>
            <a:r>
              <a:rPr lang="en-US" dirty="0" err="1"/>
              <a:t>sprechen</a:t>
            </a:r>
            <a:r>
              <a:rPr lang="en-US" dirty="0"/>
              <a:t> Sie?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4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D2C86A-7497-1029-94B6-502721FB8F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de-DE" dirty="0"/>
              <a:t>Übung macht den Meister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64DB3D-31B7-62E5-7A77-AB0E058C2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25624"/>
            <a:ext cx="5352393" cy="4351339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Ergänzen Sie das Verb lesen. Markus  …… ein Buch gern. Und du</a:t>
            </a:r>
            <a:r>
              <a:rPr lang="el-GR" dirty="0"/>
              <a:t>?</a:t>
            </a:r>
            <a:r>
              <a:rPr lang="de-DE" dirty="0"/>
              <a:t> …..</a:t>
            </a:r>
            <a:r>
              <a:rPr lang="en-US" dirty="0"/>
              <a:t>du gern?</a:t>
            </a:r>
          </a:p>
          <a:p>
            <a:r>
              <a:rPr lang="en-US" dirty="0" err="1"/>
              <a:t>Antworten</a:t>
            </a:r>
            <a:r>
              <a:rPr lang="en-US" dirty="0"/>
              <a:t> Sie: Wo </a:t>
            </a:r>
            <a:r>
              <a:rPr lang="en-US" dirty="0" err="1"/>
              <a:t>ist</a:t>
            </a:r>
            <a:r>
              <a:rPr lang="en-US" dirty="0"/>
              <a:t> die Universit</a:t>
            </a:r>
            <a:r>
              <a:rPr lang="de-DE" dirty="0" err="1"/>
              <a:t>ät</a:t>
            </a:r>
            <a:r>
              <a:rPr lang="de-DE" dirty="0"/>
              <a:t>_ </a:t>
            </a:r>
          </a:p>
          <a:p>
            <a:r>
              <a:rPr lang="de-DE" dirty="0"/>
              <a:t>Gehen Sie …… dann …. Und dann wieder ….</a:t>
            </a:r>
          </a:p>
          <a:p>
            <a:r>
              <a:rPr lang="de-DE" dirty="0"/>
              <a:t>Ergänzen Sie die Personalpronomen. …..kommen….wohnt….sprichst….  heiße…. 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CACA366-A16D-E309-456B-945956E4C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6792" y="1825625"/>
            <a:ext cx="5181600" cy="4351338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 Was macht Jörg gern</a:t>
            </a:r>
            <a:r>
              <a:rPr lang="el-GR" dirty="0"/>
              <a:t>? </a:t>
            </a:r>
            <a:r>
              <a:rPr lang="en-US" dirty="0"/>
              <a:t>Was </a:t>
            </a:r>
            <a:r>
              <a:rPr lang="en-US" dirty="0" err="1"/>
              <a:t>macht</a:t>
            </a:r>
            <a:r>
              <a:rPr lang="en-US" dirty="0"/>
              <a:t> er </a:t>
            </a:r>
            <a:r>
              <a:rPr lang="en-US" dirty="0" err="1"/>
              <a:t>nicht</a:t>
            </a:r>
            <a:r>
              <a:rPr lang="en-US" dirty="0"/>
              <a:t> gern?</a:t>
            </a:r>
          </a:p>
          <a:p>
            <a:r>
              <a:rPr lang="en-US" dirty="0"/>
              <a:t>Lesen Sie und erg</a:t>
            </a:r>
            <a:r>
              <a:rPr lang="de-DE" dirty="0" err="1"/>
              <a:t>änze</a:t>
            </a:r>
            <a:r>
              <a:rPr lang="de-DE" dirty="0"/>
              <a:t> die Zahlen</a:t>
            </a:r>
            <a:r>
              <a:rPr lang="en-US" dirty="0"/>
              <a:t>: 23 25….28….30…32…..34</a:t>
            </a:r>
          </a:p>
          <a:p>
            <a:r>
              <a:rPr lang="en-US" dirty="0"/>
              <a:t>Erg</a:t>
            </a:r>
            <a:r>
              <a:rPr lang="de-DE" dirty="0" err="1"/>
              <a:t>änzen</a:t>
            </a:r>
            <a:r>
              <a:rPr lang="de-DE" dirty="0"/>
              <a:t> Sie die Monate. Januar…. März….Mai…Juni- Juli….September….November….</a:t>
            </a:r>
          </a:p>
          <a:p>
            <a:endParaRPr lang="en-US" dirty="0"/>
          </a:p>
          <a:p>
            <a:r>
              <a:rPr lang="en-US" dirty="0" err="1"/>
              <a:t>Nennen</a:t>
            </a:r>
            <a:r>
              <a:rPr lang="en-US" dirty="0"/>
              <a:t> Sie </a:t>
            </a:r>
            <a:r>
              <a:rPr lang="en-US" dirty="0" err="1"/>
              <a:t>drei</a:t>
            </a:r>
            <a:r>
              <a:rPr lang="en-US" dirty="0"/>
              <a:t> </a:t>
            </a:r>
            <a:r>
              <a:rPr lang="en-US" dirty="0" err="1"/>
              <a:t>Berufe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8040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D8A497-BCC9-4B9A-023E-385B6970F3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de-DE" dirty="0"/>
              <a:t>Bilde Sätze mit Modalverben!</a:t>
            </a:r>
            <a:br>
              <a:rPr lang="de-DE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6732E6-4143-3703-BC69-AA835F20218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de-DE" dirty="0"/>
              <a:t>Du sprichst gut Deutsch. (können)  Du kannst gut Deutsch sprechen.</a:t>
            </a:r>
          </a:p>
          <a:p>
            <a:r>
              <a:rPr lang="de-DE" dirty="0"/>
              <a:t>Er kommt zu mir. (wollen) Er will zu mir kommen.</a:t>
            </a:r>
          </a:p>
          <a:p>
            <a:r>
              <a:rPr lang="de-DE" dirty="0"/>
              <a:t>Wir lernen bei mir Deutsch. (können) Wir können bei mir Deutsch lernen.</a:t>
            </a:r>
          </a:p>
          <a:p>
            <a:r>
              <a:rPr lang="de-DE" dirty="0"/>
              <a:t>Du bereitest dich auf die Schularbeit vor. (sollen) Du sollst dich auf die Schularbeit vorbereiten.</a:t>
            </a:r>
          </a:p>
          <a:p>
            <a:r>
              <a:rPr lang="de-DE" dirty="0"/>
              <a:t>Wir lernen viel. (müssen) Wir müssen viel lernen.</a:t>
            </a:r>
          </a:p>
          <a:p>
            <a:r>
              <a:rPr lang="de-DE" dirty="0"/>
              <a:t>Die Schüler rauchen im Schulhof. (dürfen) Die Schüler dürfen nicht im Schulhof rauchen.  </a:t>
            </a:r>
          </a:p>
          <a:p>
            <a:r>
              <a:rPr lang="de-DE" dirty="0"/>
              <a:t>Hilfst du mir bei der Hausübung? (können) Kannst du mir bei der Hausübung helfen</a:t>
            </a:r>
            <a:r>
              <a:rPr lang="el-GR" dirty="0"/>
              <a:t>?</a:t>
            </a:r>
            <a:endParaRPr lang="de-DE" dirty="0"/>
          </a:p>
          <a:p>
            <a:r>
              <a:rPr lang="de-DE" dirty="0"/>
              <a:t>Geht diese Klasse jetzt nach Hause? (dürfen)</a:t>
            </a:r>
            <a:r>
              <a:rPr lang="el-GR" dirty="0"/>
              <a:t> </a:t>
            </a:r>
            <a:r>
              <a:rPr lang="de-DE" dirty="0"/>
              <a:t>Darf diese Klasse jetzt nach Hause gehen</a:t>
            </a:r>
            <a:r>
              <a:rPr lang="el-GR" dirty="0"/>
              <a:t>?</a:t>
            </a:r>
            <a:endParaRPr lang="de-DE" dirty="0"/>
          </a:p>
          <a:p>
            <a:r>
              <a:rPr lang="de-DE" dirty="0"/>
              <a:t>Die Nachhilfelehrerin hilft dir. (sollen) Die Nachhilfelehrerin soll dir helfen.</a:t>
            </a:r>
          </a:p>
          <a:p>
            <a:r>
              <a:rPr lang="de-DE" dirty="0"/>
              <a:t>Der Maturant lernt die Literaturgeschichte. (müssen)</a:t>
            </a:r>
          </a:p>
          <a:p>
            <a:r>
              <a:rPr lang="de-DE" dirty="0"/>
              <a:t>Die vierte Klasse fährt auf Schikurs. (wollen)</a:t>
            </a:r>
          </a:p>
          <a:p>
            <a:r>
              <a:rPr lang="de-DE" dirty="0"/>
              <a:t>Er kommt zu mir. Er will zu mir kommen.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73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2E917D-9553-E818-133A-8552F61427B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l-GR" sz="3200" b="0" i="0" dirty="0">
                <a:solidFill>
                  <a:srgbClr val="000000"/>
                </a:solidFill>
                <a:effectLst/>
                <a:latin typeface="Union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Union"/>
              </a:rPr>
              <a:t>A</a:t>
            </a:r>
            <a:r>
              <a:rPr lang="el-GR" sz="3200" b="0" i="0" dirty="0" err="1">
                <a:solidFill>
                  <a:srgbClr val="000000"/>
                </a:solidFill>
                <a:effectLst/>
                <a:latin typeface="Union"/>
              </a:rPr>
              <a:t>όριστο</a:t>
            </a:r>
            <a:r>
              <a:rPr lang="el-GR" sz="3200" b="0" i="0" dirty="0">
                <a:solidFill>
                  <a:srgbClr val="000000"/>
                </a:solidFill>
                <a:effectLst/>
                <a:latin typeface="Union"/>
              </a:rPr>
              <a:t> ά</a:t>
            </a:r>
            <a:r>
              <a:rPr lang="el-GR" sz="3200" dirty="0">
                <a:solidFill>
                  <a:srgbClr val="000000"/>
                </a:solidFill>
                <a:latin typeface="Union"/>
              </a:rPr>
              <a:t>ρθρο </a:t>
            </a:r>
            <a:r>
              <a:rPr lang="el-GR" sz="3200" b="0" i="0" dirty="0">
                <a:solidFill>
                  <a:srgbClr val="000000"/>
                </a:solidFill>
                <a:effectLst/>
                <a:latin typeface="Union"/>
              </a:rPr>
              <a:t>(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Union"/>
              </a:rPr>
              <a:t>Unbestimmter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Union"/>
              </a:rPr>
              <a:t> Artikel)</a:t>
            </a:r>
            <a:br>
              <a:rPr lang="en-US" sz="3200" b="0" i="0" dirty="0">
                <a:solidFill>
                  <a:srgbClr val="000000"/>
                </a:solidFill>
                <a:effectLst/>
                <a:latin typeface="Union"/>
              </a:rPr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C4A542-1BA3-7E2A-7425-7A3148D67BB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l-GR" dirty="0"/>
              <a:t> 	</a:t>
            </a:r>
            <a:r>
              <a:rPr lang="en-US" dirty="0"/>
              <a:t>                                                   </a:t>
            </a:r>
            <a:r>
              <a:rPr lang="el-GR" dirty="0"/>
              <a:t>Ενικός	</a:t>
            </a:r>
            <a:r>
              <a:rPr lang="en-US" dirty="0"/>
              <a:t>                    </a:t>
            </a:r>
            <a:r>
              <a:rPr lang="el-GR" dirty="0"/>
              <a:t>Πληθυντικός</a:t>
            </a:r>
          </a:p>
          <a:p>
            <a:r>
              <a:rPr lang="el-GR" dirty="0"/>
              <a:t> 	</a:t>
            </a:r>
            <a:r>
              <a:rPr lang="en-US" dirty="0"/>
              <a:t>             </a:t>
            </a:r>
            <a:r>
              <a:rPr lang="el-GR" dirty="0"/>
              <a:t>αρσενικό	θηλυκό	ουδέτερο	 </a:t>
            </a:r>
          </a:p>
          <a:p>
            <a:r>
              <a:rPr lang="el-GR" dirty="0"/>
              <a:t>ονομαστική	</a:t>
            </a:r>
            <a:r>
              <a:rPr lang="el-GR" dirty="0" err="1"/>
              <a:t>ein</a:t>
            </a:r>
            <a:r>
              <a:rPr lang="el-GR" dirty="0"/>
              <a:t>	</a:t>
            </a:r>
            <a:r>
              <a:rPr lang="el-GR" dirty="0" err="1"/>
              <a:t>eine</a:t>
            </a:r>
            <a:r>
              <a:rPr lang="el-GR" dirty="0"/>
              <a:t>	</a:t>
            </a:r>
            <a:r>
              <a:rPr lang="el-GR" dirty="0" err="1"/>
              <a:t>ein</a:t>
            </a:r>
            <a:r>
              <a:rPr lang="el-GR" dirty="0"/>
              <a:t>	</a:t>
            </a:r>
            <a:r>
              <a:rPr lang="en-US" dirty="0"/>
              <a:t>        </a:t>
            </a:r>
            <a:r>
              <a:rPr lang="el-GR" dirty="0"/>
              <a:t>χ</a:t>
            </a:r>
          </a:p>
          <a:p>
            <a:r>
              <a:rPr lang="el-GR" dirty="0"/>
              <a:t>αιτιατική	</a:t>
            </a:r>
            <a:r>
              <a:rPr lang="el-GR" dirty="0" err="1"/>
              <a:t>einen</a:t>
            </a:r>
            <a:r>
              <a:rPr lang="el-GR" dirty="0"/>
              <a:t>	</a:t>
            </a:r>
            <a:r>
              <a:rPr lang="el-GR" dirty="0" err="1"/>
              <a:t>eine</a:t>
            </a:r>
            <a:r>
              <a:rPr lang="el-GR" dirty="0"/>
              <a:t>	</a:t>
            </a:r>
            <a:r>
              <a:rPr lang="el-GR" dirty="0" err="1"/>
              <a:t>ein</a:t>
            </a:r>
            <a:r>
              <a:rPr lang="el-GR" dirty="0"/>
              <a:t>	</a:t>
            </a:r>
            <a:r>
              <a:rPr lang="en-US" dirty="0"/>
              <a:t>        </a:t>
            </a:r>
            <a:r>
              <a:rPr lang="el-GR" dirty="0"/>
              <a:t>χ</a:t>
            </a:r>
          </a:p>
          <a:p>
            <a:r>
              <a:rPr lang="el-GR" dirty="0"/>
              <a:t>δοτική	</a:t>
            </a:r>
            <a:r>
              <a:rPr lang="en-US" dirty="0"/>
              <a:t>	</a:t>
            </a:r>
            <a:r>
              <a:rPr lang="el-GR" dirty="0" err="1"/>
              <a:t>einem</a:t>
            </a:r>
            <a:r>
              <a:rPr lang="el-GR" dirty="0"/>
              <a:t>	</a:t>
            </a:r>
            <a:r>
              <a:rPr lang="el-GR" dirty="0" err="1"/>
              <a:t>einer</a:t>
            </a:r>
            <a:r>
              <a:rPr lang="el-GR" dirty="0"/>
              <a:t>	</a:t>
            </a:r>
            <a:r>
              <a:rPr lang="el-GR" dirty="0" err="1"/>
              <a:t>einem</a:t>
            </a:r>
            <a:r>
              <a:rPr lang="el-GR" dirty="0"/>
              <a:t>	</a:t>
            </a:r>
            <a:r>
              <a:rPr lang="en-US" dirty="0"/>
              <a:t>        </a:t>
            </a:r>
            <a:r>
              <a:rPr lang="el-GR" dirty="0"/>
              <a:t>χ</a:t>
            </a:r>
          </a:p>
          <a:p>
            <a:r>
              <a:rPr lang="el-GR" dirty="0"/>
              <a:t>γενική	</a:t>
            </a:r>
            <a:r>
              <a:rPr lang="en-US" dirty="0"/>
              <a:t>	</a:t>
            </a:r>
            <a:r>
              <a:rPr lang="el-GR" dirty="0" err="1"/>
              <a:t>eines</a:t>
            </a:r>
            <a:r>
              <a:rPr lang="el-GR" dirty="0"/>
              <a:t>	</a:t>
            </a:r>
            <a:r>
              <a:rPr lang="el-GR" dirty="0" err="1"/>
              <a:t>einer</a:t>
            </a:r>
            <a:r>
              <a:rPr lang="el-GR" dirty="0"/>
              <a:t>	</a:t>
            </a:r>
            <a:r>
              <a:rPr lang="el-GR" dirty="0" err="1"/>
              <a:t>eines</a:t>
            </a:r>
            <a:r>
              <a:rPr lang="el-GR" dirty="0"/>
              <a:t>	</a:t>
            </a:r>
            <a:r>
              <a:rPr lang="en-US" dirty="0"/>
              <a:t>        </a:t>
            </a:r>
            <a:r>
              <a:rPr lang="el-GR" dirty="0"/>
              <a:t>χ</a:t>
            </a:r>
          </a:p>
          <a:p>
            <a:r>
              <a:rPr lang="el-GR" dirty="0"/>
              <a:t> </a:t>
            </a:r>
          </a:p>
          <a:p>
            <a:endParaRPr lang="el-GR" dirty="0"/>
          </a:p>
          <a:p>
            <a:r>
              <a:rPr lang="el-GR" dirty="0"/>
              <a:t>Παρατηρήσεις</a:t>
            </a:r>
          </a:p>
          <a:p>
            <a:endParaRPr lang="el-GR" dirty="0"/>
          </a:p>
          <a:p>
            <a:r>
              <a:rPr lang="el-GR" dirty="0"/>
              <a:t>Το αόριστο άρθρο δεν έχει πληθυντικό.</a:t>
            </a:r>
          </a:p>
          <a:p>
            <a:r>
              <a:rPr lang="el-GR" dirty="0"/>
              <a:t>Το αόριστο άρθρο χρησιμοποιείται για ένα πρόσωπο, ζώο ή πράγμα, ή για μια έννοια που δεν είναι συγκεκριμένα και για κάτι, για το οποίο δεν έχουμε ξαναμιλήσει. Όταν αναφερόμαστε πάλι στο ουσιαστικό  αυτό χρησιμοποιούμε το οριστικό άρθρο.</a:t>
            </a:r>
          </a:p>
          <a:p>
            <a:r>
              <a:rPr lang="el-GR" dirty="0" err="1"/>
              <a:t>z.B</a:t>
            </a:r>
            <a:r>
              <a:rPr lang="el-GR" dirty="0"/>
              <a:t>. </a:t>
            </a:r>
            <a:r>
              <a:rPr lang="el-GR" dirty="0" err="1"/>
              <a:t>Das</a:t>
            </a:r>
            <a:r>
              <a:rPr lang="el-GR" dirty="0"/>
              <a:t> </a:t>
            </a:r>
            <a:r>
              <a:rPr lang="el-GR" dirty="0" err="1"/>
              <a:t>ist</a:t>
            </a:r>
            <a:r>
              <a:rPr lang="el-GR" dirty="0"/>
              <a:t> </a:t>
            </a:r>
            <a:r>
              <a:rPr lang="el-GR" dirty="0" err="1"/>
              <a:t>ein</a:t>
            </a:r>
            <a:r>
              <a:rPr lang="el-GR" dirty="0"/>
              <a:t> </a:t>
            </a:r>
            <a:r>
              <a:rPr lang="el-GR" dirty="0" err="1"/>
              <a:t>Ball</a:t>
            </a:r>
            <a:r>
              <a:rPr lang="el-GR" dirty="0"/>
              <a:t>. </a:t>
            </a:r>
            <a:r>
              <a:rPr lang="el-GR" dirty="0" err="1"/>
              <a:t>Der</a:t>
            </a:r>
            <a:r>
              <a:rPr lang="el-GR" dirty="0"/>
              <a:t> </a:t>
            </a:r>
            <a:r>
              <a:rPr lang="el-GR" dirty="0" err="1"/>
              <a:t>Ball</a:t>
            </a:r>
            <a:r>
              <a:rPr lang="el-GR" dirty="0"/>
              <a:t> </a:t>
            </a:r>
            <a:r>
              <a:rPr lang="el-GR" dirty="0" err="1"/>
              <a:t>ist</a:t>
            </a:r>
            <a:r>
              <a:rPr lang="el-GR" dirty="0"/>
              <a:t> </a:t>
            </a:r>
            <a:r>
              <a:rPr lang="el-GR" dirty="0" err="1"/>
              <a:t>schwarz-weiß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548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58D802-6A59-0CFA-9C36-9D2B17610DE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l-G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Οι κτητικές αντωνυμίες κλίνονται όπως το </a:t>
            </a:r>
            <a:r>
              <a:rPr lang="el-GR" sz="2000" b="0" i="0" u="none" strike="noStrike" dirty="0">
                <a:solidFill>
                  <a:srgbClr val="4CA3DB"/>
                </a:solidFill>
                <a:effectLst/>
                <a:latin typeface="Arial" panose="020B0604020202020204" pitchFamily="34" charset="0"/>
                <a:hlinkClick r:id="rId2"/>
              </a:rPr>
              <a:t>αόριστο άρθρο</a:t>
            </a:r>
            <a:r>
              <a:rPr lang="el-G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7E57CA-7BE3-0134-0C5C-65E9ED47A03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                          αρσενικό  θηλυκό	ουδέτερο	πληθυντικός</a:t>
            </a:r>
          </a:p>
          <a:p>
            <a:r>
              <a:rPr lang="el-GR" dirty="0"/>
              <a:t>Ο</a:t>
            </a:r>
            <a:r>
              <a:rPr lang="de-DE" dirty="0" err="1"/>
              <a:t>νομ</a:t>
            </a:r>
            <a:r>
              <a:rPr lang="de-DE" dirty="0"/>
              <a:t>αστική</a:t>
            </a:r>
            <a:r>
              <a:rPr lang="el-GR" dirty="0"/>
              <a:t>   </a:t>
            </a:r>
            <a:r>
              <a:rPr lang="de-DE" dirty="0"/>
              <a:t>mein	meine	</a:t>
            </a:r>
            <a:r>
              <a:rPr lang="el-GR" dirty="0"/>
              <a:t>               </a:t>
            </a:r>
            <a:r>
              <a:rPr lang="de-DE" dirty="0"/>
              <a:t>mein	meine</a:t>
            </a:r>
          </a:p>
          <a:p>
            <a:r>
              <a:rPr lang="de-DE" dirty="0"/>
              <a:t>α</a:t>
            </a:r>
            <a:r>
              <a:rPr lang="de-DE" dirty="0" err="1"/>
              <a:t>ιτι</a:t>
            </a:r>
            <a:r>
              <a:rPr lang="de-DE" dirty="0"/>
              <a:t>ατική	</a:t>
            </a:r>
            <a:r>
              <a:rPr lang="el-GR" dirty="0"/>
              <a:t>   </a:t>
            </a:r>
            <a:r>
              <a:rPr lang="de-DE" dirty="0"/>
              <a:t>meinen	meine	</a:t>
            </a:r>
            <a:r>
              <a:rPr lang="el-GR" dirty="0"/>
              <a:t>               </a:t>
            </a:r>
            <a:r>
              <a:rPr lang="de-DE" dirty="0"/>
              <a:t>mein	meine</a:t>
            </a:r>
          </a:p>
          <a:p>
            <a:r>
              <a:rPr lang="de-DE" dirty="0" err="1"/>
              <a:t>δοτική</a:t>
            </a:r>
            <a:r>
              <a:rPr lang="de-DE" dirty="0"/>
              <a:t>	</a:t>
            </a:r>
            <a:r>
              <a:rPr lang="el-GR" dirty="0"/>
              <a:t>  </a:t>
            </a:r>
            <a:r>
              <a:rPr lang="de-DE" dirty="0"/>
              <a:t>meinem	meiner	</a:t>
            </a:r>
            <a:r>
              <a:rPr lang="el-GR" dirty="0"/>
              <a:t>   </a:t>
            </a:r>
            <a:r>
              <a:rPr lang="de-DE" dirty="0"/>
              <a:t>meinem	meinen</a:t>
            </a:r>
          </a:p>
          <a:p>
            <a:r>
              <a:rPr lang="de-DE" dirty="0" err="1"/>
              <a:t>γενική</a:t>
            </a:r>
            <a:r>
              <a:rPr lang="de-DE" dirty="0"/>
              <a:t>	</a:t>
            </a:r>
            <a:r>
              <a:rPr lang="el-GR" dirty="0"/>
              <a:t>   </a:t>
            </a:r>
            <a:r>
              <a:rPr lang="de-DE" dirty="0"/>
              <a:t>meines	meiner	</a:t>
            </a:r>
            <a:r>
              <a:rPr lang="el-GR" dirty="0"/>
              <a:t>   </a:t>
            </a:r>
            <a:r>
              <a:rPr lang="de-DE" dirty="0"/>
              <a:t>meines	meiner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234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E74BC9-29F5-29C7-4485-40422EB1B16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Προσοχή στην αντωνυμία </a:t>
            </a:r>
            <a:r>
              <a:rPr lang="el-GR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euer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η οποία όταν παίρνει κατάληξη χάνει το –e του θέματος! (</a:t>
            </a:r>
            <a:r>
              <a:rPr lang="el-GR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euer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l-GR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l-GR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eure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l-G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9C79FD-0AD8-64A4-1DA6-48EFC1E9EBA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                          αρσενικό	θηλυκό	ουδέτερο	πληθυντικός</a:t>
            </a:r>
          </a:p>
          <a:p>
            <a:r>
              <a:rPr lang="el-GR" dirty="0"/>
              <a:t>Ονομαστική     </a:t>
            </a:r>
            <a:r>
              <a:rPr lang="en-US" dirty="0"/>
              <a:t>  </a:t>
            </a:r>
            <a:r>
              <a:rPr lang="en-US" dirty="0" err="1"/>
              <a:t>euer</a:t>
            </a:r>
            <a:r>
              <a:rPr lang="en-US" dirty="0"/>
              <a:t>	           </a:t>
            </a:r>
            <a:r>
              <a:rPr lang="en-US" dirty="0" err="1"/>
              <a:t>eure</a:t>
            </a:r>
            <a:r>
              <a:rPr lang="en-US" dirty="0"/>
              <a:t>	            </a:t>
            </a:r>
            <a:r>
              <a:rPr lang="en-US" dirty="0" err="1"/>
              <a:t>euer</a:t>
            </a:r>
            <a:r>
              <a:rPr lang="en-US" dirty="0"/>
              <a:t>	             </a:t>
            </a:r>
            <a:r>
              <a:rPr lang="en-US" dirty="0" err="1"/>
              <a:t>eure</a:t>
            </a:r>
            <a:endParaRPr lang="en-US" dirty="0"/>
          </a:p>
          <a:p>
            <a:r>
              <a:rPr lang="el-GR" dirty="0"/>
              <a:t>αιτιατική	</a:t>
            </a:r>
            <a:r>
              <a:rPr lang="en-US" dirty="0"/>
              <a:t>        </a:t>
            </a:r>
            <a:r>
              <a:rPr lang="en-US" dirty="0" err="1"/>
              <a:t>euren</a:t>
            </a:r>
            <a:r>
              <a:rPr lang="en-US" dirty="0"/>
              <a:t>	          </a:t>
            </a:r>
            <a:r>
              <a:rPr lang="en-US" dirty="0" err="1"/>
              <a:t>eure</a:t>
            </a:r>
            <a:r>
              <a:rPr lang="en-US" dirty="0"/>
              <a:t>	            </a:t>
            </a:r>
            <a:r>
              <a:rPr lang="en-US" dirty="0" err="1"/>
              <a:t>euer</a:t>
            </a:r>
            <a:r>
              <a:rPr lang="en-US" dirty="0"/>
              <a:t>	             </a:t>
            </a:r>
            <a:r>
              <a:rPr lang="en-US" dirty="0" err="1"/>
              <a:t>eure</a:t>
            </a:r>
            <a:endParaRPr lang="en-US" dirty="0"/>
          </a:p>
          <a:p>
            <a:r>
              <a:rPr lang="el-GR" dirty="0"/>
              <a:t>δοτική	</a:t>
            </a:r>
            <a:r>
              <a:rPr lang="en-US" dirty="0"/>
              <a:t>       </a:t>
            </a:r>
            <a:r>
              <a:rPr lang="en-US" dirty="0" err="1"/>
              <a:t>eurem</a:t>
            </a:r>
            <a:r>
              <a:rPr lang="en-US" dirty="0"/>
              <a:t>	         </a:t>
            </a:r>
            <a:r>
              <a:rPr lang="en-US" dirty="0" err="1"/>
              <a:t>eurer</a:t>
            </a:r>
            <a:r>
              <a:rPr lang="en-US" dirty="0"/>
              <a:t>	           </a:t>
            </a:r>
            <a:r>
              <a:rPr lang="en-US" dirty="0" err="1"/>
              <a:t>eurem</a:t>
            </a:r>
            <a:r>
              <a:rPr lang="en-US" dirty="0"/>
              <a:t>	  </a:t>
            </a:r>
            <a:r>
              <a:rPr lang="en-US" dirty="0" err="1"/>
              <a:t>euren</a:t>
            </a:r>
            <a:endParaRPr lang="en-US" dirty="0"/>
          </a:p>
          <a:p>
            <a:r>
              <a:rPr lang="el-GR" dirty="0"/>
              <a:t>γενική	</a:t>
            </a:r>
            <a:r>
              <a:rPr lang="en-US" dirty="0"/>
              <a:t>       </a:t>
            </a:r>
            <a:r>
              <a:rPr lang="en-US" dirty="0" err="1"/>
              <a:t>eures</a:t>
            </a:r>
            <a:r>
              <a:rPr lang="en-US" dirty="0"/>
              <a:t>	         </a:t>
            </a:r>
            <a:r>
              <a:rPr lang="en-US" dirty="0" err="1"/>
              <a:t>eurer</a:t>
            </a:r>
            <a:r>
              <a:rPr lang="en-US" dirty="0"/>
              <a:t>	           </a:t>
            </a:r>
            <a:r>
              <a:rPr lang="en-US" dirty="0" err="1"/>
              <a:t>eures</a:t>
            </a:r>
            <a:r>
              <a:rPr lang="en-US" dirty="0"/>
              <a:t>	              </a:t>
            </a:r>
            <a:r>
              <a:rPr lang="en-US" dirty="0" err="1"/>
              <a:t>eurer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5423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ED6215-68B5-651B-8EF3-D1AB5308DDB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de-DE" sz="3600" dirty="0"/>
              <a:t>Fragen und antworten</a:t>
            </a:r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D6C644-CB30-A33E-DAFC-949A33C71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Gehen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ins Kino?</a:t>
            </a:r>
          </a:p>
          <a:p>
            <a:r>
              <a:rPr lang="en-US" dirty="0" err="1"/>
              <a:t>Wann</a:t>
            </a:r>
            <a:r>
              <a:rPr lang="en-US" dirty="0"/>
              <a:t> </a:t>
            </a:r>
            <a:r>
              <a:rPr lang="en-US" dirty="0" err="1"/>
              <a:t>gehen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?</a:t>
            </a:r>
          </a:p>
          <a:p>
            <a:r>
              <a:rPr lang="en-US" dirty="0"/>
              <a:t>Was </a:t>
            </a:r>
            <a:r>
              <a:rPr lang="en-US" dirty="0" err="1"/>
              <a:t>machen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am </a:t>
            </a:r>
            <a:r>
              <a:rPr lang="en-US" dirty="0" err="1"/>
              <a:t>Samstag</a:t>
            </a:r>
            <a:r>
              <a:rPr lang="en-US" dirty="0"/>
              <a:t>?</a:t>
            </a:r>
          </a:p>
          <a:p>
            <a:r>
              <a:rPr lang="en-US" dirty="0" err="1"/>
              <a:t>Kochen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am </a:t>
            </a:r>
            <a:r>
              <a:rPr lang="en-US" dirty="0" err="1"/>
              <a:t>Wochenende</a:t>
            </a:r>
            <a:r>
              <a:rPr lang="en-US" dirty="0"/>
              <a:t>?</a:t>
            </a:r>
          </a:p>
          <a:p>
            <a:r>
              <a:rPr lang="en-US" dirty="0" err="1"/>
              <a:t>Spielst</a:t>
            </a:r>
            <a:r>
              <a:rPr lang="en-US" dirty="0"/>
              <a:t> du Fu</a:t>
            </a:r>
            <a:r>
              <a:rPr lang="de-DE" dirty="0" err="1"/>
              <a:t>ßball</a:t>
            </a:r>
            <a:r>
              <a:rPr lang="el-GR" dirty="0"/>
              <a:t>?</a:t>
            </a:r>
            <a:endParaRPr lang="en-US" dirty="0"/>
          </a:p>
          <a:p>
            <a:r>
              <a:rPr lang="en-US" dirty="0" err="1"/>
              <a:t>Sprichst</a:t>
            </a:r>
            <a:r>
              <a:rPr lang="en-US" dirty="0"/>
              <a:t> du </a:t>
            </a:r>
            <a:r>
              <a:rPr lang="en-US" dirty="0" err="1"/>
              <a:t>Englisch</a:t>
            </a:r>
            <a:r>
              <a:rPr lang="en-US" dirty="0"/>
              <a:t>?</a:t>
            </a:r>
          </a:p>
          <a:p>
            <a:r>
              <a:rPr lang="en-US" dirty="0" err="1"/>
              <a:t>Gehen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am </a:t>
            </a:r>
            <a:r>
              <a:rPr lang="en-US" dirty="0" err="1"/>
              <a:t>Dienstag</a:t>
            </a:r>
            <a:r>
              <a:rPr lang="en-US" dirty="0"/>
              <a:t> ins Museum?</a:t>
            </a:r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2B6D9BC-3E94-1BED-A6FA-067ABF1333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Ja, </a:t>
            </a:r>
            <a:r>
              <a:rPr lang="en-US" dirty="0" err="1"/>
              <a:t>gern</a:t>
            </a:r>
            <a:endParaRPr lang="en-US" dirty="0"/>
          </a:p>
          <a:p>
            <a:r>
              <a:rPr lang="en-US" dirty="0"/>
              <a:t>Am Sonntag</a:t>
            </a:r>
          </a:p>
          <a:p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gehen</a:t>
            </a:r>
            <a:r>
              <a:rPr lang="en-US" dirty="0"/>
              <a:t> in die Stadt</a:t>
            </a:r>
          </a:p>
          <a:p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geht</a:t>
            </a:r>
            <a:r>
              <a:rPr lang="en-US" dirty="0"/>
              <a:t> </a:t>
            </a:r>
            <a:r>
              <a:rPr lang="en-US" dirty="0" err="1"/>
              <a:t>leider</a:t>
            </a:r>
            <a:r>
              <a:rPr lang="en-US" dirty="0"/>
              <a:t> </a:t>
            </a:r>
            <a:r>
              <a:rPr lang="en-US" dirty="0" err="1"/>
              <a:t>nicht</a:t>
            </a:r>
            <a:endParaRPr lang="el-GR" dirty="0"/>
          </a:p>
          <a:p>
            <a:r>
              <a:rPr lang="en-US" dirty="0" err="1"/>
              <a:t>Nein</a:t>
            </a:r>
            <a:r>
              <a:rPr lang="en-US" dirty="0"/>
              <a:t>, </a:t>
            </a:r>
            <a:r>
              <a:rPr lang="en-US" dirty="0" err="1"/>
              <a:t>nicht</a:t>
            </a:r>
            <a:r>
              <a:rPr lang="en-US" dirty="0"/>
              <a:t> so </a:t>
            </a:r>
            <a:r>
              <a:rPr lang="en-US" dirty="0" err="1"/>
              <a:t>gern</a:t>
            </a:r>
            <a:endParaRPr lang="en-US" dirty="0"/>
          </a:p>
          <a:p>
            <a:r>
              <a:rPr lang="en-US" dirty="0"/>
              <a:t>Ja, und du?</a:t>
            </a:r>
          </a:p>
          <a:p>
            <a:r>
              <a:rPr lang="en-US" dirty="0"/>
              <a:t>Ja, </a:t>
            </a:r>
            <a:r>
              <a:rPr lang="en-US" dirty="0" err="1"/>
              <a:t>nat</a:t>
            </a:r>
            <a:r>
              <a:rPr lang="de-DE" dirty="0" err="1"/>
              <a:t>ürlich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960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29B6FD-D891-C2A7-C816-A579D5F1C03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de-DE" sz="2800" b="1" dirty="0"/>
              <a:t>Was machen Sie gern</a:t>
            </a:r>
            <a:r>
              <a:rPr lang="el-GR" sz="2800" b="1" dirty="0"/>
              <a:t>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8FE47F-E1CF-3184-6410-B1DBD37EEF2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Übung</a:t>
            </a:r>
            <a:r>
              <a:rPr lang="el-GR" dirty="0"/>
              <a:t>:</a:t>
            </a:r>
          </a:p>
          <a:p>
            <a:r>
              <a:rPr lang="en-US" dirty="0" err="1"/>
              <a:t>Sprechen</a:t>
            </a:r>
            <a:r>
              <a:rPr lang="en-US" dirty="0"/>
              <a:t> Sie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einem</a:t>
            </a:r>
            <a:r>
              <a:rPr lang="en-US" dirty="0"/>
              <a:t> Partner. </a:t>
            </a:r>
            <a:r>
              <a:rPr lang="en-US" dirty="0" err="1"/>
              <a:t>Stellen</a:t>
            </a:r>
            <a:r>
              <a:rPr lang="en-US" dirty="0"/>
              <a:t> Sie </a:t>
            </a:r>
            <a:r>
              <a:rPr lang="en-US" dirty="0" err="1"/>
              <a:t>fragen</a:t>
            </a:r>
            <a:r>
              <a:rPr lang="en-US" dirty="0"/>
              <a:t> und </a:t>
            </a:r>
            <a:r>
              <a:rPr lang="en-US" dirty="0" err="1"/>
              <a:t>antworten</a:t>
            </a:r>
            <a:endParaRPr lang="en-US" dirty="0"/>
          </a:p>
          <a:p>
            <a:r>
              <a:rPr lang="en-US" dirty="0" err="1"/>
              <a:t>Benutzen</a:t>
            </a:r>
            <a:r>
              <a:rPr lang="en-US" dirty="0"/>
              <a:t> Sie die </a:t>
            </a:r>
            <a:r>
              <a:rPr lang="en-US" dirty="0" err="1"/>
              <a:t>folgenden</a:t>
            </a:r>
            <a:r>
              <a:rPr lang="en-US" dirty="0"/>
              <a:t> </a:t>
            </a:r>
            <a:r>
              <a:rPr lang="en-US" dirty="0" err="1"/>
              <a:t>Verben</a:t>
            </a:r>
            <a:endParaRPr lang="en-US" dirty="0"/>
          </a:p>
          <a:p>
            <a:r>
              <a:rPr lang="en-US" dirty="0" err="1"/>
              <a:t>Lesen</a:t>
            </a:r>
            <a:r>
              <a:rPr lang="en-US" dirty="0"/>
              <a:t>, </a:t>
            </a:r>
            <a:r>
              <a:rPr lang="en-US" dirty="0" err="1"/>
              <a:t>schwimmen</a:t>
            </a:r>
            <a:r>
              <a:rPr lang="en-US" dirty="0"/>
              <a:t>, </a:t>
            </a:r>
            <a:r>
              <a:rPr lang="en-US" dirty="0" err="1"/>
              <a:t>reisen</a:t>
            </a:r>
            <a:r>
              <a:rPr lang="en-US" dirty="0"/>
              <a:t>, </a:t>
            </a:r>
            <a:r>
              <a:rPr lang="en-US" dirty="0" err="1"/>
              <a:t>kochen</a:t>
            </a:r>
            <a:r>
              <a:rPr lang="en-US" dirty="0"/>
              <a:t>, </a:t>
            </a:r>
            <a:r>
              <a:rPr lang="en-US" dirty="0" err="1"/>
              <a:t>spielen</a:t>
            </a:r>
            <a:r>
              <a:rPr lang="en-US" dirty="0"/>
              <a:t>, </a:t>
            </a:r>
            <a:r>
              <a:rPr lang="en-US" dirty="0" err="1"/>
              <a:t>fotografieren</a:t>
            </a:r>
            <a:r>
              <a:rPr lang="en-US" dirty="0"/>
              <a:t>, </a:t>
            </a:r>
            <a:r>
              <a:rPr lang="en-US" dirty="0" err="1"/>
              <a:t>tanzen</a:t>
            </a:r>
            <a:r>
              <a:rPr lang="en-US" dirty="0"/>
              <a:t>, </a:t>
            </a:r>
            <a:r>
              <a:rPr lang="en-US" dirty="0" err="1"/>
              <a:t>singen</a:t>
            </a:r>
            <a:r>
              <a:rPr lang="en-US" dirty="0"/>
              <a:t>, </a:t>
            </a:r>
            <a:r>
              <a:rPr lang="en-US" dirty="0" err="1"/>
              <a:t>arbeiten</a:t>
            </a:r>
            <a:r>
              <a:rPr lang="en-US" dirty="0"/>
              <a:t>, </a:t>
            </a:r>
            <a:r>
              <a:rPr lang="en-US" dirty="0" err="1"/>
              <a:t>studieren</a:t>
            </a:r>
            <a:r>
              <a:rPr lang="en-US" dirty="0"/>
              <a:t>, </a:t>
            </a:r>
            <a:r>
              <a:rPr lang="en-US" dirty="0" err="1"/>
              <a:t>lernen</a:t>
            </a:r>
            <a:r>
              <a:rPr lang="en-US" dirty="0"/>
              <a:t>, h</a:t>
            </a:r>
            <a:r>
              <a:rPr lang="de-DE" dirty="0" err="1"/>
              <a:t>ören</a:t>
            </a:r>
            <a:r>
              <a:rPr lang="de-DE" dirty="0"/>
              <a:t>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208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064B16-E4B0-9EDB-C79E-C9D431039F1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de-DE" sz="3600" dirty="0"/>
              <a:t>Nach Dingen Fragen </a:t>
            </a:r>
            <a:r>
              <a:rPr lang="el-GR" sz="3600" dirty="0"/>
              <a:t>– </a:t>
            </a:r>
            <a:r>
              <a:rPr lang="en-US" sz="3600" dirty="0" err="1"/>
              <a:t>ein</a:t>
            </a:r>
            <a:r>
              <a:rPr lang="en-US" sz="3600" dirty="0"/>
              <a:t> /</a:t>
            </a:r>
            <a:r>
              <a:rPr lang="en-US" sz="3600" dirty="0" err="1"/>
              <a:t>kein</a:t>
            </a:r>
            <a:r>
              <a:rPr lang="en-US" sz="3600" dirty="0"/>
              <a:t> </a:t>
            </a:r>
            <a:br>
              <a:rPr lang="en-US" sz="3600" dirty="0"/>
            </a:br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6871E8-80A5-59AD-C7F2-1BC55F572A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de-DE" dirty="0"/>
              <a:t>Ist das ein Auto</a:t>
            </a:r>
            <a:r>
              <a:rPr lang="el-GR" dirty="0"/>
              <a:t>?</a:t>
            </a:r>
          </a:p>
          <a:p>
            <a:r>
              <a:rPr lang="en-US" dirty="0" err="1"/>
              <a:t>Ist</a:t>
            </a:r>
            <a:r>
              <a:rPr lang="en-US" dirty="0"/>
              <a:t> das </a:t>
            </a:r>
            <a:r>
              <a:rPr lang="en-US" dirty="0" err="1"/>
              <a:t>ein</a:t>
            </a:r>
            <a:r>
              <a:rPr lang="en-US" dirty="0"/>
              <a:t> Bus?</a:t>
            </a:r>
          </a:p>
          <a:p>
            <a:r>
              <a:rPr lang="en-US" dirty="0" err="1"/>
              <a:t>Ist</a:t>
            </a:r>
            <a:r>
              <a:rPr lang="en-US" dirty="0"/>
              <a:t> das </a:t>
            </a:r>
            <a:r>
              <a:rPr lang="en-US" dirty="0" err="1"/>
              <a:t>eine</a:t>
            </a:r>
            <a:r>
              <a:rPr lang="en-US" dirty="0"/>
              <a:t> Bahn?</a:t>
            </a:r>
          </a:p>
          <a:p>
            <a:r>
              <a:rPr lang="en-US" dirty="0" err="1"/>
              <a:t>Ist</a:t>
            </a:r>
            <a:r>
              <a:rPr lang="en-US" dirty="0"/>
              <a:t> das </a:t>
            </a:r>
            <a:r>
              <a:rPr lang="en-US" dirty="0" err="1"/>
              <a:t>ein</a:t>
            </a:r>
            <a:r>
              <a:rPr lang="en-US" dirty="0"/>
              <a:t> Schiff?</a:t>
            </a:r>
          </a:p>
          <a:p>
            <a:r>
              <a:rPr lang="en-US" dirty="0" err="1"/>
              <a:t>Ist</a:t>
            </a:r>
            <a:r>
              <a:rPr lang="en-US" dirty="0"/>
              <a:t> das </a:t>
            </a:r>
            <a:r>
              <a:rPr lang="en-US" dirty="0" err="1"/>
              <a:t>ein</a:t>
            </a:r>
            <a:r>
              <a:rPr lang="en-US" dirty="0"/>
              <a:t> Taxi?</a:t>
            </a:r>
          </a:p>
          <a:p>
            <a:r>
              <a:rPr lang="en-US" dirty="0" err="1"/>
              <a:t>Ist</a:t>
            </a:r>
            <a:r>
              <a:rPr lang="en-US" dirty="0"/>
              <a:t> das </a:t>
            </a:r>
            <a:r>
              <a:rPr lang="en-US" dirty="0" err="1"/>
              <a:t>eine</a:t>
            </a:r>
            <a:r>
              <a:rPr lang="en-US" dirty="0"/>
              <a:t> U-Bahn?</a:t>
            </a:r>
          </a:p>
          <a:p>
            <a:r>
              <a:rPr lang="en-US" dirty="0" err="1"/>
              <a:t>Ist</a:t>
            </a:r>
            <a:r>
              <a:rPr lang="en-US" dirty="0"/>
              <a:t> das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Flugzeug</a:t>
            </a:r>
            <a:r>
              <a:rPr lang="en-US" dirty="0"/>
              <a:t>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F776802-DAA0-2639-3D5E-F630EA3D2C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/>
              <a:t>Ja,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Auto/</a:t>
            </a:r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kein</a:t>
            </a:r>
            <a:r>
              <a:rPr lang="en-US" dirty="0"/>
              <a:t> Auto.</a:t>
            </a:r>
          </a:p>
          <a:p>
            <a:r>
              <a:rPr lang="en-US" dirty="0"/>
              <a:t>Ja,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Bus/ </a:t>
            </a:r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kein</a:t>
            </a:r>
            <a:r>
              <a:rPr lang="en-US" dirty="0"/>
              <a:t> Bus</a:t>
            </a:r>
          </a:p>
          <a:p>
            <a:r>
              <a:rPr lang="en-US" dirty="0"/>
              <a:t>Ja,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Bahn/ </a:t>
            </a:r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keine</a:t>
            </a:r>
            <a:r>
              <a:rPr lang="en-US" dirty="0"/>
              <a:t> Bahn</a:t>
            </a:r>
          </a:p>
          <a:p>
            <a:r>
              <a:rPr lang="en-US" dirty="0"/>
              <a:t>Ja,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Schiff/ </a:t>
            </a:r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kein</a:t>
            </a:r>
            <a:r>
              <a:rPr lang="en-US" dirty="0"/>
              <a:t> Schiff</a:t>
            </a:r>
          </a:p>
          <a:p>
            <a:r>
              <a:rPr lang="en-US" dirty="0"/>
              <a:t>Ja,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Taxi/ </a:t>
            </a:r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kein</a:t>
            </a:r>
            <a:r>
              <a:rPr lang="en-US" dirty="0"/>
              <a:t> Taxi</a:t>
            </a:r>
          </a:p>
          <a:p>
            <a:r>
              <a:rPr lang="en-US" dirty="0"/>
              <a:t>Ja,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U-Bahn/ </a:t>
            </a:r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keine</a:t>
            </a:r>
            <a:r>
              <a:rPr lang="en-US" dirty="0"/>
              <a:t> U-Bahn</a:t>
            </a:r>
          </a:p>
          <a:p>
            <a:r>
              <a:rPr lang="en-US" dirty="0"/>
              <a:t>Ja 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Flugzeug</a:t>
            </a:r>
            <a:r>
              <a:rPr lang="en-US" dirty="0"/>
              <a:t>/</a:t>
            </a:r>
            <a:r>
              <a:rPr lang="en-US" dirty="0" err="1"/>
              <a:t>Nein</a:t>
            </a:r>
            <a:r>
              <a:rPr lang="en-US" dirty="0"/>
              <a:t>, das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kein</a:t>
            </a:r>
            <a:r>
              <a:rPr lang="en-US" dirty="0"/>
              <a:t> </a:t>
            </a:r>
            <a:r>
              <a:rPr lang="en-US" dirty="0" err="1"/>
              <a:t>Flugzeug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128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A3636B-0129-A08A-A658-D753D2DD3EF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600" dirty="0"/>
              <a:t> SYNTAX</a:t>
            </a:r>
            <a:br>
              <a:rPr lang="en-US" sz="3600" dirty="0"/>
            </a:br>
            <a:r>
              <a:rPr lang="en-US" sz="3600" dirty="0"/>
              <a:t>ZAO Zeit-Art-Ort </a:t>
            </a:r>
            <a:br>
              <a:rPr lang="de-DE" sz="3600" dirty="0"/>
            </a:br>
            <a:r>
              <a:rPr lang="el-GR" sz="3600" dirty="0"/>
              <a:t>Χρόνος –τρόπος- Τόπος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4FA1AD-CDD6-06AC-B54A-06D6B82383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b="1" dirty="0"/>
              <a:t>Zeit: </a:t>
            </a:r>
            <a:r>
              <a:rPr lang="el-GR" b="1" dirty="0"/>
              <a:t>χρόνος</a:t>
            </a:r>
          </a:p>
          <a:p>
            <a:r>
              <a:rPr lang="en-US" dirty="0"/>
              <a:t>Morgen </a:t>
            </a:r>
            <a:r>
              <a:rPr lang="el-GR" dirty="0"/>
              <a:t>αύριο</a:t>
            </a:r>
            <a:endParaRPr lang="en-US" dirty="0"/>
          </a:p>
          <a:p>
            <a:r>
              <a:rPr lang="en-US" dirty="0"/>
              <a:t>Heute</a:t>
            </a:r>
            <a:r>
              <a:rPr lang="el-GR" dirty="0"/>
              <a:t> σήμερα</a:t>
            </a:r>
            <a:endParaRPr lang="en-US" dirty="0"/>
          </a:p>
          <a:p>
            <a:r>
              <a:rPr lang="en-US" dirty="0" err="1"/>
              <a:t>Gestern</a:t>
            </a:r>
            <a:r>
              <a:rPr lang="el-GR" dirty="0"/>
              <a:t> χθες</a:t>
            </a:r>
            <a:endParaRPr lang="en-US" dirty="0"/>
          </a:p>
          <a:p>
            <a:r>
              <a:rPr lang="en-US" dirty="0" err="1"/>
              <a:t>Vorgestern</a:t>
            </a:r>
            <a:r>
              <a:rPr lang="el-GR" dirty="0"/>
              <a:t> προχθές</a:t>
            </a:r>
            <a:endParaRPr lang="en-US" dirty="0"/>
          </a:p>
          <a:p>
            <a:r>
              <a:rPr lang="de-DE" dirty="0"/>
              <a:t>Übermorgen</a:t>
            </a:r>
            <a:r>
              <a:rPr lang="el-GR" dirty="0"/>
              <a:t> μεθαύριο</a:t>
            </a:r>
            <a:endParaRPr lang="de-DE" dirty="0"/>
          </a:p>
          <a:p>
            <a:r>
              <a:rPr lang="de-DE" dirty="0"/>
              <a:t>Diese Woche</a:t>
            </a:r>
            <a:r>
              <a:rPr lang="el-GR" dirty="0"/>
              <a:t> αυτή την εβδομάδα</a:t>
            </a:r>
            <a:endParaRPr lang="de-DE" dirty="0"/>
          </a:p>
          <a:p>
            <a:r>
              <a:rPr lang="de-DE" dirty="0"/>
              <a:t>Nächste Woche</a:t>
            </a:r>
            <a:r>
              <a:rPr lang="el-GR" dirty="0"/>
              <a:t> την επόμενη εβδομάδα</a:t>
            </a:r>
            <a:endParaRPr lang="de-DE" dirty="0"/>
          </a:p>
          <a:p>
            <a:r>
              <a:rPr lang="de-DE" dirty="0"/>
              <a:t>Diesen Monat</a:t>
            </a:r>
            <a:r>
              <a:rPr lang="el-GR" dirty="0"/>
              <a:t> αυτόν τον μήνα</a:t>
            </a:r>
            <a:endParaRPr lang="de-DE" dirty="0"/>
          </a:p>
          <a:p>
            <a:r>
              <a:rPr lang="de-DE" dirty="0"/>
              <a:t>Nächsten Monat</a:t>
            </a:r>
            <a:r>
              <a:rPr lang="el-GR" dirty="0"/>
              <a:t> τον επόμενο μήνα</a:t>
            </a:r>
            <a:endParaRPr lang="de-DE" dirty="0"/>
          </a:p>
          <a:p>
            <a:r>
              <a:rPr lang="de-DE" dirty="0"/>
              <a:t>Dieses Jahr</a:t>
            </a:r>
            <a:r>
              <a:rPr lang="el-GR" dirty="0"/>
              <a:t> αυτό τον χρόνο </a:t>
            </a:r>
            <a:endParaRPr lang="de-DE" dirty="0"/>
          </a:p>
          <a:p>
            <a:r>
              <a:rPr lang="de-DE" dirty="0"/>
              <a:t>Nächstes Jahr</a:t>
            </a:r>
            <a:r>
              <a:rPr lang="el-GR" dirty="0"/>
              <a:t> τον επόμενο χρόνο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D69A157-F741-7C80-987B-A0C42625F7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b="1" dirty="0"/>
              <a:t>Art: </a:t>
            </a:r>
            <a:r>
              <a:rPr lang="el-GR" b="1" dirty="0"/>
              <a:t>τρόπος</a:t>
            </a:r>
          </a:p>
          <a:p>
            <a:r>
              <a:rPr lang="en-US" dirty="0" err="1"/>
              <a:t>Mit</a:t>
            </a:r>
            <a:r>
              <a:rPr lang="en-US" dirty="0"/>
              <a:t> dem Auto</a:t>
            </a:r>
            <a:r>
              <a:rPr lang="el-GR" dirty="0"/>
              <a:t> με το αυτοκίνητο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dem Zug</a:t>
            </a:r>
            <a:r>
              <a:rPr lang="el-GR" dirty="0"/>
              <a:t> με το τρένο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dem Taxi</a:t>
            </a:r>
            <a:r>
              <a:rPr lang="el-GR" dirty="0"/>
              <a:t> με το ταξί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dem Bus</a:t>
            </a:r>
            <a:r>
              <a:rPr lang="el-GR" dirty="0"/>
              <a:t> με το λεωφορείο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der Bahn</a:t>
            </a:r>
            <a:r>
              <a:rPr lang="el-GR" dirty="0"/>
              <a:t> με το τρένο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der U-Bahn</a:t>
            </a:r>
            <a:r>
              <a:rPr lang="el-GR" dirty="0"/>
              <a:t> με το μετρό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dem Schiff</a:t>
            </a:r>
            <a:r>
              <a:rPr lang="el-GR" dirty="0"/>
              <a:t> με το πλοίο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dem </a:t>
            </a:r>
            <a:r>
              <a:rPr lang="en-US" dirty="0" err="1"/>
              <a:t>Flugzeug</a:t>
            </a:r>
            <a:r>
              <a:rPr lang="el-GR" dirty="0"/>
              <a:t> με το αεροπλάνο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dem </a:t>
            </a:r>
            <a:r>
              <a:rPr lang="en-US" dirty="0" err="1"/>
              <a:t>Fahrrad</a:t>
            </a:r>
            <a:r>
              <a:rPr lang="el-GR" dirty="0"/>
              <a:t> με το ποδήλατο</a:t>
            </a:r>
            <a:endParaRPr lang="en-US" dirty="0"/>
          </a:p>
          <a:p>
            <a:r>
              <a:rPr lang="en-US" dirty="0" err="1"/>
              <a:t>Mit</a:t>
            </a:r>
            <a:r>
              <a:rPr lang="en-US" dirty="0"/>
              <a:t> dem </a:t>
            </a:r>
            <a:r>
              <a:rPr lang="en-US" dirty="0" err="1"/>
              <a:t>Motorrad</a:t>
            </a:r>
            <a:r>
              <a:rPr lang="el-GR" dirty="0"/>
              <a:t> με την μηχανή </a:t>
            </a:r>
          </a:p>
        </p:txBody>
      </p:sp>
    </p:spTree>
    <p:extLst>
      <p:ext uri="{BB962C8B-B14F-4D97-AF65-F5344CB8AC3E}">
        <p14:creationId xmlns:p14="http://schemas.microsoft.com/office/powerpoint/2010/main" val="152988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E01D86-F7F9-8360-B655-EA95F2DA65A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Ort</a:t>
            </a:r>
            <a:r>
              <a:rPr lang="el-GR" dirty="0"/>
              <a:t> : Τόπος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FBCEAC-3DAE-02B3-F737-3C17980329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Spanien</a:t>
            </a:r>
            <a:endParaRPr lang="en-US" dirty="0"/>
          </a:p>
          <a:p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Italien</a:t>
            </a:r>
            <a:endParaRPr lang="en-US" dirty="0"/>
          </a:p>
          <a:p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Griechenland</a:t>
            </a:r>
            <a:endParaRPr lang="en-US" dirty="0"/>
          </a:p>
          <a:p>
            <a:r>
              <a:rPr lang="en-US" dirty="0" err="1"/>
              <a:t>Nach</a:t>
            </a:r>
            <a:r>
              <a:rPr lang="en-US" dirty="0"/>
              <a:t> Deutschland</a:t>
            </a:r>
          </a:p>
          <a:p>
            <a:r>
              <a:rPr lang="en-US" dirty="0" err="1"/>
              <a:t>Nach</a:t>
            </a:r>
            <a:r>
              <a:rPr lang="en-US" dirty="0"/>
              <a:t> </a:t>
            </a:r>
            <a:r>
              <a:rPr lang="de-DE" dirty="0"/>
              <a:t>Österreich</a:t>
            </a:r>
          </a:p>
          <a:p>
            <a:r>
              <a:rPr lang="de-DE" dirty="0"/>
              <a:t>Nach Athen</a:t>
            </a:r>
          </a:p>
          <a:p>
            <a:r>
              <a:rPr lang="de-DE" dirty="0"/>
              <a:t>Nach München</a:t>
            </a:r>
          </a:p>
          <a:p>
            <a:r>
              <a:rPr lang="de-DE" dirty="0"/>
              <a:t>Nach Berlin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3A69DEA-1CE3-8B12-40EF-8A78DD1972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In die Schweiz</a:t>
            </a:r>
          </a:p>
          <a:p>
            <a:r>
              <a:rPr lang="de-DE" dirty="0"/>
              <a:t>In die Türkei</a:t>
            </a:r>
          </a:p>
          <a:p>
            <a:r>
              <a:rPr lang="de-DE" dirty="0"/>
              <a:t>In die USA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07028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1552</Words>
  <Application>Microsoft Office PowerPoint</Application>
  <PresentationFormat>Ευρεία οθόνη</PresentationFormat>
  <Paragraphs>263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Courier New</vt:lpstr>
      <vt:lpstr>Times New Roman</vt:lpstr>
      <vt:lpstr>Union</vt:lpstr>
      <vt:lpstr>Wingdings</vt:lpstr>
      <vt:lpstr>Θέμα του Office</vt:lpstr>
      <vt:lpstr>      Universität  Dimokritos von Thrakien     Pädagogische Abteilung 1o  Semester  Deutsch als Fremdsprache     </vt:lpstr>
      <vt:lpstr> Aόριστο άρθρο (Unbestimmter Artikel) </vt:lpstr>
      <vt:lpstr>Οι κτητικές αντωνυμίες κλίνονται όπως το αόριστο άρθρο.</vt:lpstr>
      <vt:lpstr>Προσοχή στην αντωνυμία euer, η οποία όταν παίρνει κατάληξη χάνει το –e του θέματος! (euer → eure) </vt:lpstr>
      <vt:lpstr>Fragen und antworten</vt:lpstr>
      <vt:lpstr>Was machen Sie gern?</vt:lpstr>
      <vt:lpstr>Nach Dingen Fragen – ein /kein  </vt:lpstr>
      <vt:lpstr> SYNTAX ZAO Zeit-Art-Ort  Χρόνος –τρόπος- Τόπος</vt:lpstr>
      <vt:lpstr>Ort : Τόπος</vt:lpstr>
      <vt:lpstr>Nach dem Weg fragen und einen Weg beschreiben Ερώτηση και περιγραφή</vt:lpstr>
      <vt:lpstr>Berufe: Επαγγέλματα</vt:lpstr>
      <vt:lpstr>Modalverben/τροπικά ρήματα</vt:lpstr>
      <vt:lpstr>Modalverben/τροπικά ρήματα  </vt:lpstr>
      <vt:lpstr>Übung macht den Meister </vt:lpstr>
      <vt:lpstr>Übung macht den Meister </vt:lpstr>
      <vt:lpstr>Bilde Sätze mit Modalverben!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amoutlia@gmail.com</dc:creator>
  <cp:lastModifiedBy>amoutlia@gmail.com</cp:lastModifiedBy>
  <cp:revision>27</cp:revision>
  <dcterms:created xsi:type="dcterms:W3CDTF">2022-11-03T09:21:56Z</dcterms:created>
  <dcterms:modified xsi:type="dcterms:W3CDTF">2022-12-08T13:52:21Z</dcterms:modified>
</cp:coreProperties>
</file>