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8" r:id="rId3"/>
    <p:sldId id="303" r:id="rId4"/>
    <p:sldId id="304" r:id="rId5"/>
    <p:sldId id="287" r:id="rId6"/>
    <p:sldId id="284" r:id="rId7"/>
    <p:sldId id="285" r:id="rId8"/>
    <p:sldId id="289" r:id="rId9"/>
    <p:sldId id="305" r:id="rId10"/>
    <p:sldId id="290" r:id="rId11"/>
    <p:sldId id="306" r:id="rId12"/>
    <p:sldId id="261" r:id="rId13"/>
    <p:sldId id="262" r:id="rId14"/>
    <p:sldId id="263" r:id="rId15"/>
    <p:sldId id="264" r:id="rId16"/>
    <p:sldId id="269" r:id="rId17"/>
    <p:sldId id="270" r:id="rId18"/>
    <p:sldId id="302" r:id="rId19"/>
    <p:sldId id="276" r:id="rId20"/>
    <p:sldId id="277" r:id="rId21"/>
    <p:sldId id="278" r:id="rId22"/>
    <p:sldId id="279" r:id="rId23"/>
    <p:sldId id="280" r:id="rId24"/>
    <p:sldId id="295" r:id="rId25"/>
    <p:sldId id="281" r:id="rId26"/>
    <p:sldId id="283" r:id="rId27"/>
    <p:sldId id="294" r:id="rId28"/>
    <p:sldId id="292" r:id="rId29"/>
    <p:sldId id="293" r:id="rId30"/>
    <p:sldId id="296" r:id="rId31"/>
    <p:sldId id="298" r:id="rId32"/>
    <p:sldId id="297" r:id="rId33"/>
    <p:sldId id="299" r:id="rId34"/>
    <p:sldId id="300" r:id="rId35"/>
    <p:sldId id="301"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1FD5401F-DA4C-4FEC-8BA1-7C2DA88DF9F1}" type="datetimeFigureOut">
              <a:rPr lang="el-GR" smtClean="0"/>
              <a:pPr/>
              <a:t>5/5/2020</a:t>
            </a:fld>
            <a:endParaRPr lang="el-GR"/>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endParaRPr lang="el-GR"/>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2EECC1F-1DE5-423D-975A-0CDA77CB8F3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FD5401F-DA4C-4FEC-8BA1-7C2DA88DF9F1}" type="datetimeFigureOut">
              <a:rPr lang="el-GR" smtClean="0"/>
              <a:pPr/>
              <a:t>5/5/2020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2EECC1F-1DE5-423D-975A-0CDA77CB8F3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FD5401F-DA4C-4FEC-8BA1-7C2DA88DF9F1}" type="datetimeFigureOut">
              <a:rPr lang="el-GR" smtClean="0"/>
              <a:pPr/>
              <a:t>5/5/2020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2EECC1F-1DE5-423D-975A-0CDA77CB8F3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1FD5401F-DA4C-4FEC-8BA1-7C2DA88DF9F1}" type="datetimeFigureOut">
              <a:rPr lang="el-GR" smtClean="0"/>
              <a:pPr/>
              <a:t>5/5/2020</a:t>
            </a:fld>
            <a:endParaRPr lang="el-GR"/>
          </a:p>
        </p:txBody>
      </p:sp>
      <p:sp>
        <p:nvSpPr>
          <p:cNvPr id="5" name="4 - Θέση υποσέλιδου"/>
          <p:cNvSpPr>
            <a:spLocks noGrp="1"/>
          </p:cNvSpPr>
          <p:nvPr>
            <p:ph type="ftr" sz="quarter" idx="11"/>
          </p:nvPr>
        </p:nvSpPr>
        <p:spPr>
          <a:xfrm>
            <a:off x="457200" y="6480969"/>
            <a:ext cx="4260056" cy="300831"/>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42EECC1F-1DE5-423D-975A-0CDA77CB8F3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 Θέση ημερομηνίας"/>
          <p:cNvSpPr>
            <a:spLocks noGrp="1"/>
          </p:cNvSpPr>
          <p:nvPr>
            <p:ph type="dt" sz="half" idx="10"/>
          </p:nvPr>
        </p:nvSpPr>
        <p:spPr>
          <a:xfrm>
            <a:off x="6955632" y="6477000"/>
            <a:ext cx="2133600" cy="304800"/>
          </a:xfrm>
        </p:spPr>
        <p:txBody>
          <a:bodyPr/>
          <a:lstStyle/>
          <a:p>
            <a:fld id="{1FD5401F-DA4C-4FEC-8BA1-7C2DA88DF9F1}" type="datetimeFigureOut">
              <a:rPr lang="el-GR" smtClean="0"/>
              <a:pPr/>
              <a:t>5/5/2020</a:t>
            </a:fld>
            <a:endParaRPr lang="el-GR"/>
          </a:p>
        </p:txBody>
      </p:sp>
      <p:sp>
        <p:nvSpPr>
          <p:cNvPr id="5" name="4 - Θέση υποσέλιδου"/>
          <p:cNvSpPr>
            <a:spLocks noGrp="1"/>
          </p:cNvSpPr>
          <p:nvPr>
            <p:ph type="ftr" sz="quarter" idx="11"/>
          </p:nvPr>
        </p:nvSpPr>
        <p:spPr>
          <a:xfrm>
            <a:off x="2619376" y="6480969"/>
            <a:ext cx="4260056" cy="300831"/>
          </a:xfrm>
        </p:spPr>
        <p:txBody>
          <a:bodyPr/>
          <a:lstStyle/>
          <a:p>
            <a:endParaRPr lang="el-GR"/>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42EECC1F-1DE5-423D-975A-0CDA77CB8F39}" type="slidenum">
              <a:rPr lang="el-GR" smtClean="0"/>
              <a:pPr/>
              <a:t>‹#›</a:t>
            </a:fld>
            <a:endParaRPr lang="el-GR"/>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1FD5401F-DA4C-4FEC-8BA1-7C2DA88DF9F1}" type="datetimeFigureOut">
              <a:rPr lang="el-GR" smtClean="0"/>
              <a:pPr/>
              <a:t>5/5/2020</a:t>
            </a:fld>
            <a:endParaRPr lang="el-GR"/>
          </a:p>
        </p:txBody>
      </p:sp>
      <p:sp>
        <p:nvSpPr>
          <p:cNvPr id="6" name="5 - Θέση υποσέλιδου"/>
          <p:cNvSpPr>
            <a:spLocks noGrp="1"/>
          </p:cNvSpPr>
          <p:nvPr>
            <p:ph type="ftr" sz="quarter" idx="11"/>
          </p:nvPr>
        </p:nvSpPr>
        <p:spPr>
          <a:xfrm>
            <a:off x="457200" y="6480969"/>
            <a:ext cx="4260056" cy="301752"/>
          </a:xfrm>
        </p:spPr>
        <p:txBody>
          <a:bodyPr/>
          <a:lstStyle/>
          <a:p>
            <a:endParaRPr lang="el-GR"/>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42EECC1F-1DE5-423D-975A-0CDA77CB8F3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1FD5401F-DA4C-4FEC-8BA1-7C2DA88DF9F1}" type="datetimeFigureOut">
              <a:rPr lang="el-GR" smtClean="0"/>
              <a:pPr/>
              <a:t>5/5/2020</a:t>
            </a:fld>
            <a:endParaRPr lang="el-GR"/>
          </a:p>
        </p:txBody>
      </p:sp>
      <p:sp>
        <p:nvSpPr>
          <p:cNvPr id="8" name="7 - Θέση υποσέλιδου"/>
          <p:cNvSpPr>
            <a:spLocks noGrp="1"/>
          </p:cNvSpPr>
          <p:nvPr>
            <p:ph type="ftr" sz="quarter" idx="11"/>
          </p:nvPr>
        </p:nvSpPr>
        <p:spPr>
          <a:xfrm>
            <a:off x="457200" y="6480969"/>
            <a:ext cx="4261104" cy="301752"/>
          </a:xfrm>
        </p:spPr>
        <p:txBody>
          <a:bodyPr/>
          <a:lstStyle/>
          <a:p>
            <a:endParaRPr lang="el-GR"/>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42EECC1F-1DE5-423D-975A-0CDA77CB8F3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1FD5401F-DA4C-4FEC-8BA1-7C2DA88DF9F1}" type="datetimeFigureOut">
              <a:rPr lang="el-GR" smtClean="0"/>
              <a:pPr/>
              <a:t>5/5/2020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2EECC1F-1DE5-423D-975A-0CDA77CB8F3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1FD5401F-DA4C-4FEC-8BA1-7C2DA88DF9F1}" type="datetimeFigureOut">
              <a:rPr lang="el-GR" smtClean="0"/>
              <a:pPr/>
              <a:t>5/5/2020</a:t>
            </a:fld>
            <a:endParaRPr lang="el-GR"/>
          </a:p>
        </p:txBody>
      </p:sp>
      <p:sp>
        <p:nvSpPr>
          <p:cNvPr id="3" name="2 - Θέση υποσέλιδου"/>
          <p:cNvSpPr>
            <a:spLocks noGrp="1"/>
          </p:cNvSpPr>
          <p:nvPr>
            <p:ph type="ftr" sz="quarter" idx="11"/>
          </p:nvPr>
        </p:nvSpPr>
        <p:spPr>
          <a:xfrm>
            <a:off x="457200" y="6481890"/>
            <a:ext cx="4260056" cy="300831"/>
          </a:xfrm>
        </p:spPr>
        <p:txBody>
          <a:bodyPr/>
          <a:lstStyle/>
          <a:p>
            <a:endParaRPr lang="el-GR"/>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42EECC1F-1DE5-423D-975A-0CDA77CB8F3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1FD5401F-DA4C-4FEC-8BA1-7C2DA88DF9F1}" type="datetimeFigureOut">
              <a:rPr lang="el-GR" smtClean="0"/>
              <a:pPr/>
              <a:t>5/5/2020</a:t>
            </a:fld>
            <a:endParaRPr lang="el-GR"/>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42EECC1F-1DE5-423D-975A-0CDA77CB8F3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1FD5401F-DA4C-4FEC-8BA1-7C2DA88DF9F1}" type="datetimeFigureOut">
              <a:rPr lang="el-GR" smtClean="0"/>
              <a:pPr/>
              <a:t>5/5/2020</a:t>
            </a:fld>
            <a:endParaRPr lang="el-GR"/>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42EECC1F-1DE5-423D-975A-0CDA77CB8F3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FD5401F-DA4C-4FEC-8BA1-7C2DA88DF9F1}" type="datetimeFigureOut">
              <a:rPr lang="el-GR" smtClean="0"/>
              <a:pPr/>
              <a:t>5/5/2020</a:t>
            </a:fld>
            <a:endParaRPr lang="el-GR"/>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l-GR"/>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2EECC1F-1DE5-423D-975A-0CDA77CB8F39}"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mixanitouxronou.gr/i-7-nani-tou-aousvits-o-mengkele-tous-evgale-ta-dontia-tous-aferese-mielo-ton-oston-tous-tiflose-ke-tous-vasanise-me-ta-frikodi-piramata-tou-i-alli-axiomatiki-tous-chlevazan-ke-tous-exeftelizan-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40544" y="1071545"/>
            <a:ext cx="8062912" cy="1571637"/>
          </a:xfrm>
        </p:spPr>
        <p:txBody>
          <a:bodyPr>
            <a:normAutofit fontScale="90000"/>
          </a:bodyPr>
          <a:lstStyle/>
          <a:p>
            <a:r>
              <a:rPr lang="el-GR" b="1" dirty="0" err="1" smtClean="0"/>
              <a:t>Έμφυλα</a:t>
            </a:r>
            <a:r>
              <a:rPr lang="el-GR" b="1" dirty="0" smtClean="0"/>
              <a:t> σώματα, </a:t>
            </a:r>
            <a:r>
              <a:rPr lang="el-GR" b="1" dirty="0" err="1" smtClean="0"/>
              <a:t>έμφυλα</a:t>
            </a:r>
            <a:r>
              <a:rPr lang="el-GR" b="1" dirty="0" smtClean="0"/>
              <a:t> συναισθήματα, </a:t>
            </a:r>
            <a:r>
              <a:rPr lang="el-GR" b="1" dirty="0" err="1" smtClean="0"/>
              <a:t>έμφυλες</a:t>
            </a:r>
            <a:r>
              <a:rPr lang="el-GR" b="1" dirty="0" smtClean="0"/>
              <a:t> ζωές, </a:t>
            </a:r>
            <a:r>
              <a:rPr lang="el-GR" b="1" dirty="0" err="1" smtClean="0"/>
              <a:t>έμφυλες</a:t>
            </a:r>
            <a:r>
              <a:rPr lang="el-GR" b="1" dirty="0" smtClean="0"/>
              <a:t> φαντασιώσεις και ανδρισμοί</a:t>
            </a:r>
            <a:endParaRPr lang="el-GR" b="1" dirty="0"/>
          </a:p>
        </p:txBody>
      </p:sp>
      <p:sp>
        <p:nvSpPr>
          <p:cNvPr id="3" name="2 - Υπότιτλος"/>
          <p:cNvSpPr>
            <a:spLocks noGrp="1"/>
          </p:cNvSpPr>
          <p:nvPr>
            <p:ph type="subTitle" idx="1"/>
          </p:nvPr>
        </p:nvSpPr>
        <p:spPr>
          <a:xfrm>
            <a:off x="214282" y="2857496"/>
            <a:ext cx="8643998" cy="3857652"/>
          </a:xfrm>
        </p:spPr>
        <p:txBody>
          <a:bodyPr>
            <a:normAutofit fontScale="92500" lnSpcReduction="10000"/>
          </a:bodyPr>
          <a:lstStyle/>
          <a:p>
            <a:r>
              <a:rPr lang="el-GR" b="1" i="1" dirty="0" smtClean="0"/>
              <a:t>Στη χώρα του φεγγαριού. Βρετανίδες περιηγήτριες στην Ελλάδα,</a:t>
            </a:r>
            <a:r>
              <a:rPr lang="el-GR" b="1" dirty="0" smtClean="0"/>
              <a:t> </a:t>
            </a:r>
            <a:r>
              <a:rPr lang="el-GR" dirty="0" smtClean="0"/>
              <a:t>2005</a:t>
            </a:r>
          </a:p>
          <a:p>
            <a:r>
              <a:rPr lang="el-GR" dirty="0" smtClean="0"/>
              <a:t>«Το σώμα και οι εορτές του </a:t>
            </a:r>
            <a:r>
              <a:rPr lang="el-GR" dirty="0" err="1" smtClean="0"/>
              <a:t>Όθωνα</a:t>
            </a:r>
            <a:r>
              <a:rPr lang="el-GR" dirty="0" smtClean="0"/>
              <a:t>», στο </a:t>
            </a:r>
            <a:r>
              <a:rPr lang="el-GR" b="1" i="1" dirty="0" smtClean="0"/>
              <a:t>Ανδρισμοί: Αναπαραστάσεις ,υποκείμενα και πρακτικές από τη Μεσαιωνική μέχρι τη σύγχρονη</a:t>
            </a:r>
            <a:r>
              <a:rPr lang="el-GR" b="1" dirty="0" smtClean="0"/>
              <a:t> περίοδο,</a:t>
            </a:r>
            <a:r>
              <a:rPr lang="el-GR" dirty="0" smtClean="0"/>
              <a:t> 2019</a:t>
            </a:r>
          </a:p>
          <a:p>
            <a:r>
              <a:rPr lang="el-GR" b="1" i="1" dirty="0" smtClean="0"/>
              <a:t>Δια Λόγους Τιμής. Βία, Συναισθήματα και Αξίες στη Μετεμφυλιακή Ελλάδα, </a:t>
            </a:r>
            <a:r>
              <a:rPr lang="el-GR" dirty="0" smtClean="0"/>
              <a:t>Ε. </a:t>
            </a:r>
            <a:r>
              <a:rPr lang="el-GR" dirty="0" err="1" smtClean="0"/>
              <a:t>Αβδελά</a:t>
            </a:r>
            <a:r>
              <a:rPr lang="el-GR" dirty="0" smtClean="0"/>
              <a:t>, 2002</a:t>
            </a:r>
          </a:p>
          <a:p>
            <a:r>
              <a:rPr lang="el-GR" dirty="0" smtClean="0"/>
              <a:t>«Ανδρισμοί και ιστορία» στο </a:t>
            </a:r>
            <a:r>
              <a:rPr lang="el-GR" i="1" dirty="0" smtClean="0"/>
              <a:t>Ανδρισμοί</a:t>
            </a:r>
            <a:endParaRPr lang="el-GR"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Τίτλος"/>
          <p:cNvSpPr>
            <a:spLocks noGrp="1"/>
          </p:cNvSpPr>
          <p:nvPr>
            <p:ph type="title"/>
          </p:nvPr>
        </p:nvSpPr>
        <p:spPr/>
        <p:txBody>
          <a:bodyPr/>
          <a:lstStyle/>
          <a:p>
            <a:endParaRPr lang="el-GR" smtClean="0"/>
          </a:p>
        </p:txBody>
      </p:sp>
      <p:sp>
        <p:nvSpPr>
          <p:cNvPr id="46083" name="2 - Θέση περιεχομένου"/>
          <p:cNvSpPr>
            <a:spLocks noGrp="1"/>
          </p:cNvSpPr>
          <p:nvPr>
            <p:ph idx="1"/>
          </p:nvPr>
        </p:nvSpPr>
        <p:spPr>
          <a:xfrm>
            <a:off x="-214346" y="0"/>
            <a:ext cx="9144064" cy="6858000"/>
          </a:xfrm>
        </p:spPr>
        <p:txBody>
          <a:bodyPr>
            <a:normAutofit fontScale="92500"/>
          </a:bodyPr>
          <a:lstStyle/>
          <a:p>
            <a:pPr>
              <a:buNone/>
            </a:pPr>
            <a:r>
              <a:rPr lang="el-GR" sz="2000" dirty="0" smtClean="0"/>
              <a:t>      </a:t>
            </a:r>
            <a:r>
              <a:rPr lang="el-GR" sz="2200" i="1" dirty="0" smtClean="0"/>
              <a:t>Μια ντουζίνα αρχαιολόγοι επιμένουν να τα ταξινομούν (τα αγάλματα) με μια ντουζίνα διαφορετικούς τρόπους, η τελική όμως δουλειά πρέπει να είναι έργο του κάθε νου που τα βλέπει. Τα αετώματα του ναού πλαισιώνουν τις δύο πλευρές του μουσείου… να ο Απόλλωνας. Κοιτάζει πάνω από τον ώμο του – μοιάζει να κοιτάζει μέσα και πάνω από τους αιώνες. Είναι ευθυτενής και γαλήνιος, αλλά να που έχει ανθρώπινο στόμα και πηγούνι, έτοιμο να τρεμουλιάσει ή να χαμογελάσει. Έτσι θα μπορούσε να μοιάζει ένα Έλληνας νέος, γυμνός στο φως του ήλιου. Υπάρχουν και άλλα μεγαλειώδη θραύσματα… Τα μαλλιά είναι μια λεία, πέτρινη κορδέλα, οι πτυχώσεις ακολουθούν αυστηρές γραμμές. Όμως, Θεέ μου, τι ομορφιά! Έπειτα φτάνεις στον ξεχωριστό ναό, όπου στέκει ακίνητος ο Ερμής, τόσο ανάλαφρος και με τέτοια ορμή στο βήμα του που περιμένεις πως θα γυρίσει και θα φύγει. Εκεί, πιστεύω, φαίνεται ο Θεός: γιατί κοιτάζει πέρα και μακριά, λες και το βλέμμα του τραβάει κάποιο γαλήνιο θέαμα στα μακρινά ουράνια. Έτσι σωριάζουμε τις λέξεις τη μια πάνω στην άλλη, μα είναι ένα πρόσχημα. Πρέπει να τον δεις και να αφήσεις το μάτι σαν πλάσμα που απελευθερώθηκε να αναπηδήσει ακολουθώντας αυτές τις καμπύλες και τις κοιλότητες, γιατί έχει μυστικά ποθήσει τέτοιαν ομορφιά! Δεν ξέρεις μέχρι να ικανοποιήσεις τον πόθο σου, πόσο πολύ την πόθησε» (</a:t>
            </a:r>
            <a:r>
              <a:rPr lang="en-US" sz="2200" i="1" dirty="0" smtClean="0"/>
              <a:t>Diary of Virginia Woolf</a:t>
            </a:r>
            <a:r>
              <a:rPr lang="el-GR" sz="2200" i="1" dirty="0" smtClean="0"/>
              <a:t>, το πρώτο της ταξίδι στην Ολυμπία το 1906 )</a:t>
            </a:r>
          </a:p>
          <a:p>
            <a:endParaRPr lang="el-GR" dirty="0" smtClean="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7170" name="Picture 2" descr="C:\Users\Χρήστης\Desktop\virginia-woolf.jpg"/>
          <p:cNvPicPr>
            <a:picLocks noGrp="1" noChangeAspect="1" noChangeArrowheads="1"/>
          </p:cNvPicPr>
          <p:nvPr>
            <p:ph idx="1"/>
          </p:nvPr>
        </p:nvPicPr>
        <p:blipFill>
          <a:blip r:embed="rId2"/>
          <a:srcRect/>
          <a:stretch>
            <a:fillRect/>
          </a:stretch>
        </p:blipFill>
        <p:spPr bwMode="auto">
          <a:xfrm>
            <a:off x="2357422" y="928670"/>
            <a:ext cx="4429155" cy="552610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71480"/>
            <a:ext cx="8229600" cy="1095046"/>
          </a:xfrm>
        </p:spPr>
        <p:txBody>
          <a:bodyPr>
            <a:normAutofit fontScale="90000"/>
          </a:bodyPr>
          <a:lstStyle/>
          <a:p>
            <a:r>
              <a:rPr lang="el-GR" dirty="0" smtClean="0"/>
              <a:t>«Το Σώμα και οι εορτές του </a:t>
            </a:r>
            <a:r>
              <a:rPr lang="el-GR" dirty="0" err="1" smtClean="0"/>
              <a:t>Όθωνα</a:t>
            </a:r>
            <a:r>
              <a:rPr lang="el-GR" dirty="0" smtClean="0"/>
              <a:t> (1833-1862). Όψεις του ανδρισμού: το «φυσικό» και το «πολιτικό» σώμα του βασιλιά</a:t>
            </a:r>
            <a:endParaRPr lang="el-GR" dirty="0"/>
          </a:p>
        </p:txBody>
      </p:sp>
      <p:sp>
        <p:nvSpPr>
          <p:cNvPr id="3" name="2 - Θέση περιεχομένου"/>
          <p:cNvSpPr>
            <a:spLocks noGrp="1"/>
          </p:cNvSpPr>
          <p:nvPr>
            <p:ph idx="1"/>
          </p:nvPr>
        </p:nvSpPr>
        <p:spPr>
          <a:xfrm>
            <a:off x="457200" y="2571744"/>
            <a:ext cx="8229600" cy="3883064"/>
          </a:xfrm>
        </p:spPr>
        <p:txBody>
          <a:bodyPr>
            <a:normAutofit fontScale="92500"/>
          </a:bodyPr>
          <a:lstStyle/>
          <a:p>
            <a:r>
              <a:rPr lang="el-GR" dirty="0" smtClean="0"/>
              <a:t>Μελέτη του σώματος από το 1990</a:t>
            </a:r>
          </a:p>
          <a:p>
            <a:r>
              <a:rPr lang="el-GR" dirty="0" smtClean="0"/>
              <a:t>Πλήθος διεπιστημονικών προσεγγίσεων</a:t>
            </a:r>
          </a:p>
          <a:p>
            <a:r>
              <a:rPr lang="el-GR" dirty="0" smtClean="0"/>
              <a:t>Η παραδοσιακή ιστοριογραφία παραμένει σε σημαντικό βαθμό «άσαρκη»</a:t>
            </a:r>
          </a:p>
          <a:p>
            <a:r>
              <a:rPr lang="el-GR" dirty="0" smtClean="0"/>
              <a:t>Ενώ μεγάλο μέρος των νέων προσεγγίσεων επικεντρώνεται σε λόγους γύρω από το σώμα, το ίδιο το σώμα και οι σωματικές λειτουργίες απουσιάζουν </a:t>
            </a:r>
          </a:p>
          <a:p>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Όθωνας</a:t>
            </a:r>
            <a:r>
              <a:rPr lang="el-GR" dirty="0" smtClean="0"/>
              <a:t> ο πρώτος βασιλιάς του ελληνικού βασιλείου: </a:t>
            </a:r>
            <a:br>
              <a:rPr lang="el-GR" dirty="0" smtClean="0"/>
            </a:br>
            <a:r>
              <a:rPr lang="el-GR" dirty="0" smtClean="0"/>
              <a:t>ανδρισμός και δημόσια εικόνα</a:t>
            </a:r>
            <a:endParaRPr lang="el-GR" dirty="0"/>
          </a:p>
        </p:txBody>
      </p:sp>
      <p:sp>
        <p:nvSpPr>
          <p:cNvPr id="3" name="2 - Θέση περιεχομένου"/>
          <p:cNvSpPr>
            <a:spLocks noGrp="1"/>
          </p:cNvSpPr>
          <p:nvPr>
            <p:ph idx="1"/>
          </p:nvPr>
        </p:nvSpPr>
        <p:spPr>
          <a:xfrm>
            <a:off x="457200" y="2214554"/>
            <a:ext cx="8229600" cy="4240254"/>
          </a:xfrm>
        </p:spPr>
        <p:txBody>
          <a:bodyPr>
            <a:normAutofit fontScale="85000" lnSpcReduction="10000"/>
          </a:bodyPr>
          <a:lstStyle/>
          <a:p>
            <a:r>
              <a:rPr lang="el-GR" dirty="0" smtClean="0"/>
              <a:t>Η δύναμη της επιτέλεσης</a:t>
            </a:r>
          </a:p>
          <a:p>
            <a:r>
              <a:rPr lang="el-GR" dirty="0" smtClean="0"/>
              <a:t>Εικόνα του άνδρα, πολεμιστή βασιλιά</a:t>
            </a:r>
          </a:p>
          <a:p>
            <a:r>
              <a:rPr lang="el-GR" dirty="0" smtClean="0"/>
              <a:t>Μαχητής της ελληνικής επανάστασης</a:t>
            </a:r>
          </a:p>
          <a:p>
            <a:r>
              <a:rPr lang="el-GR" dirty="0" smtClean="0"/>
              <a:t>Βαυαρός πολεμιστής</a:t>
            </a:r>
          </a:p>
          <a:p>
            <a:r>
              <a:rPr lang="el-GR" dirty="0" smtClean="0"/>
              <a:t>Πρότυπο του ανδρείου αρχαίου Έλληνα</a:t>
            </a:r>
          </a:p>
          <a:p>
            <a:r>
              <a:rPr lang="el-GR" dirty="0" smtClean="0"/>
              <a:t>Πηγές: προγράμματα των επίσημων τελετών της οθωνικής βασιλείας, τύπος της εποχής, απομνημονεύματα Ελλήνων και Βαυαρών, μυστικές αναφορές και έγγραφα προσωπικών γιατρών των βασιλέων, πίνακες ζωγραφικής</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14356"/>
            <a:ext cx="8229600" cy="952170"/>
          </a:xfrm>
        </p:spPr>
        <p:txBody>
          <a:bodyPr>
            <a:normAutofit fontScale="90000"/>
          </a:bodyPr>
          <a:lstStyle/>
          <a:p>
            <a:r>
              <a:rPr lang="el-GR" dirty="0" smtClean="0"/>
              <a:t>Ο </a:t>
            </a:r>
            <a:r>
              <a:rPr lang="el-GR" dirty="0" err="1" smtClean="0"/>
              <a:t>Όθωνας</a:t>
            </a:r>
            <a:r>
              <a:rPr lang="el-GR" dirty="0" smtClean="0"/>
              <a:t> φορούσε πάντα φουστανέλα: σκληροτράχηλος αγωνιστής ή μαλθακός βασιλιάς;</a:t>
            </a:r>
            <a:endParaRPr lang="el-GR" dirty="0"/>
          </a:p>
        </p:txBody>
      </p:sp>
      <p:pic>
        <p:nvPicPr>
          <p:cNvPr id="3074" name="Picture 2" descr="C:\Users\Χρήστης\Desktop\cebbceb5cf80cf84cebfcebcceadcf81ceb5ceb9ceb1-ceb1cf80cf8c-cf84cebfcebd-cf80ceafcebdceb1cebaceb1-cf84cebfcf85-peter-von-hess-ceb7-ceaccf86.jpg"/>
          <p:cNvPicPr>
            <a:picLocks noGrp="1" noChangeAspect="1" noChangeArrowheads="1"/>
          </p:cNvPicPr>
          <p:nvPr>
            <p:ph idx="1"/>
          </p:nvPr>
        </p:nvPicPr>
        <p:blipFill>
          <a:blip r:embed="rId2"/>
          <a:srcRect/>
          <a:stretch>
            <a:fillRect/>
          </a:stretch>
        </p:blipFill>
        <p:spPr bwMode="auto">
          <a:xfrm>
            <a:off x="1214414" y="2857500"/>
            <a:ext cx="7215238" cy="40005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Αμαλία σύζυγος του </a:t>
            </a:r>
            <a:r>
              <a:rPr lang="el-GR" dirty="0" err="1" smtClean="0"/>
              <a:t>Όθωνα</a:t>
            </a:r>
            <a:endParaRPr lang="el-GR" dirty="0"/>
          </a:p>
        </p:txBody>
      </p:sp>
      <p:pic>
        <p:nvPicPr>
          <p:cNvPr id="4098" name="Picture 2" descr="C:\Users\Χρήστης\Desktop\αρχείο λήψης.jpg"/>
          <p:cNvPicPr>
            <a:picLocks noGrp="1" noChangeAspect="1" noChangeArrowheads="1"/>
          </p:cNvPicPr>
          <p:nvPr>
            <p:ph idx="1"/>
          </p:nvPr>
        </p:nvPicPr>
        <p:blipFill>
          <a:blip r:embed="rId2"/>
          <a:srcRect/>
          <a:stretch>
            <a:fillRect/>
          </a:stretch>
        </p:blipFill>
        <p:spPr bwMode="auto">
          <a:xfrm>
            <a:off x="1928794" y="1714488"/>
            <a:ext cx="5286411" cy="485778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92500" lnSpcReduction="10000"/>
          </a:bodyPr>
          <a:lstStyle/>
          <a:p>
            <a:r>
              <a:rPr lang="el-GR" dirty="0" smtClean="0"/>
              <a:t>Βλ. Μαρία </a:t>
            </a:r>
            <a:r>
              <a:rPr lang="el-GR" dirty="0" err="1" smtClean="0"/>
              <a:t>Βελιώτη</a:t>
            </a:r>
            <a:r>
              <a:rPr lang="el-GR" dirty="0" smtClean="0"/>
              <a:t>-</a:t>
            </a:r>
            <a:r>
              <a:rPr lang="el-GR" dirty="0" err="1" smtClean="0"/>
              <a:t>Γεωργοπούλου</a:t>
            </a:r>
            <a:r>
              <a:rPr lang="el-GR" dirty="0" smtClean="0"/>
              <a:t>, «Η πόλη και ο Βασιλιάς. Εορτές και </a:t>
            </a:r>
            <a:r>
              <a:rPr lang="el-GR" dirty="0" err="1" smtClean="0"/>
              <a:t>τελε</a:t>
            </a:r>
            <a:r>
              <a:rPr lang="el-GR" dirty="0" smtClean="0"/>
              <a:t>-</a:t>
            </a:r>
            <a:r>
              <a:rPr lang="el-GR" dirty="0" err="1" smtClean="0"/>
              <a:t>τές</a:t>
            </a:r>
            <a:r>
              <a:rPr lang="el-GR" dirty="0" smtClean="0"/>
              <a:t> για τον </a:t>
            </a:r>
            <a:r>
              <a:rPr lang="el-GR" dirty="0" err="1" smtClean="0"/>
              <a:t>Όθωνα</a:t>
            </a:r>
            <a:r>
              <a:rPr lang="el-GR" dirty="0" smtClean="0"/>
              <a:t> στο Ναύπλιο» στον τόμο </a:t>
            </a:r>
            <a:r>
              <a:rPr lang="el-GR" i="1" dirty="0" smtClean="0"/>
              <a:t>Πρακτικά Επιστημονικού Συμποσίου,150 χρόνια Ναυπλιακή Επανάσταση, 1 Φεβρουαρίου – 8 Απριλίου 1862 (Ναύπλιο12-14.10.2012), Ναυπλιακά Ανάλεκτα VIII, </a:t>
            </a:r>
            <a:r>
              <a:rPr lang="el-GR" i="1" dirty="0" err="1" smtClean="0"/>
              <a:t>επιμ</a:t>
            </a:r>
            <a:r>
              <a:rPr lang="el-GR" i="1" dirty="0" smtClean="0"/>
              <a:t>. Τριαντάφυλλος Σκλαβενίτης –</a:t>
            </a:r>
            <a:r>
              <a:rPr lang="el-GR" dirty="0" smtClean="0"/>
              <a:t>Μαρία </a:t>
            </a:r>
            <a:r>
              <a:rPr lang="el-GR" dirty="0" err="1" smtClean="0"/>
              <a:t>Βελιώτη</a:t>
            </a:r>
            <a:r>
              <a:rPr lang="el-GR" dirty="0" smtClean="0"/>
              <a:t>-</a:t>
            </a:r>
            <a:r>
              <a:rPr lang="el-GR" dirty="0" err="1" smtClean="0"/>
              <a:t>Γεωργοπούλου</a:t>
            </a:r>
            <a:r>
              <a:rPr lang="el-GR" dirty="0" smtClean="0"/>
              <a:t>, Δήμος </a:t>
            </a:r>
            <a:r>
              <a:rPr lang="el-GR" dirty="0" err="1" smtClean="0"/>
              <a:t>Ναυπλιέων</a:t>
            </a:r>
            <a:r>
              <a:rPr lang="el-GR" dirty="0" smtClean="0"/>
              <a:t> – Πνευματικό Ίδρυμα «Ι. </a:t>
            </a:r>
            <a:r>
              <a:rPr lang="el-GR" dirty="0" err="1" smtClean="0"/>
              <a:t>Καπο</a:t>
            </a:r>
            <a:r>
              <a:rPr lang="el-GR" dirty="0" smtClean="0"/>
              <a:t>-</a:t>
            </a:r>
            <a:r>
              <a:rPr lang="el-GR" dirty="0" err="1" smtClean="0"/>
              <a:t>δίστριας</a:t>
            </a:r>
            <a:r>
              <a:rPr lang="el-GR" dirty="0" smtClean="0"/>
              <a:t>», Ναύπλιο 2013, σ. 469-485</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 Λόγους τιμής κτλ.</a:t>
            </a:r>
            <a:endParaRPr lang="el-GR" dirty="0"/>
          </a:p>
        </p:txBody>
      </p:sp>
      <p:sp>
        <p:nvSpPr>
          <p:cNvPr id="3" name="2 - Θέση περιεχομένου"/>
          <p:cNvSpPr>
            <a:spLocks noGrp="1"/>
          </p:cNvSpPr>
          <p:nvPr>
            <p:ph idx="1"/>
          </p:nvPr>
        </p:nvSpPr>
        <p:spPr/>
        <p:txBody>
          <a:bodyPr/>
          <a:lstStyle/>
          <a:p>
            <a:r>
              <a:rPr lang="el-GR" dirty="0" smtClean="0"/>
              <a:t>Η έρευνα στηρίχθηκε στην αποδελτίωση εγκλημάτων τιμής από ημερήσιες εφημερίδες της Αθήνας την περίοδο 1949-1967</a:t>
            </a:r>
          </a:p>
          <a:p>
            <a:pPr>
              <a:buNone/>
            </a:pPr>
            <a:endParaRPr lang="el-GR" dirty="0" smtClean="0"/>
          </a:p>
          <a:p>
            <a:r>
              <a:rPr lang="el-GR" dirty="0" smtClean="0"/>
              <a:t>Δικαστικά αρχεία στη μετεμφυλιακή Ελλάδα</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t>
            </a:r>
            <a:r>
              <a:rPr lang="el-GR" dirty="0" err="1" smtClean="0"/>
              <a:t>Διετήρει</a:t>
            </a:r>
            <a:r>
              <a:rPr lang="el-GR" dirty="0" smtClean="0"/>
              <a:t> παρανόμους, </a:t>
            </a:r>
            <a:r>
              <a:rPr lang="el-GR" dirty="0" err="1" smtClean="0"/>
              <a:t>αθεμίτους</a:t>
            </a:r>
            <a:r>
              <a:rPr lang="el-GR" dirty="0" smtClean="0"/>
              <a:t>, ενόχους σχέσεις», «</a:t>
            </a:r>
            <a:r>
              <a:rPr lang="el-GR" dirty="0" err="1" smtClean="0"/>
              <a:t>Διήγεν</a:t>
            </a:r>
            <a:r>
              <a:rPr lang="el-GR" dirty="0" smtClean="0"/>
              <a:t> </a:t>
            </a:r>
            <a:r>
              <a:rPr lang="el-GR" dirty="0" err="1" smtClean="0"/>
              <a:t>έκλυτον</a:t>
            </a:r>
            <a:r>
              <a:rPr lang="el-GR" dirty="0" smtClean="0"/>
              <a:t> </a:t>
            </a:r>
            <a:r>
              <a:rPr lang="el-GR" dirty="0" err="1" smtClean="0"/>
              <a:t>βίον</a:t>
            </a:r>
            <a:r>
              <a:rPr lang="el-GR" dirty="0" smtClean="0"/>
              <a:t>»… </a:t>
            </a:r>
            <a:endParaRPr lang="el-GR" dirty="0"/>
          </a:p>
        </p:txBody>
      </p:sp>
      <p:sp>
        <p:nvSpPr>
          <p:cNvPr id="3" name="2 - Θέση περιεχομένου"/>
          <p:cNvSpPr>
            <a:spLocks noGrp="1"/>
          </p:cNvSpPr>
          <p:nvPr>
            <p:ph idx="1"/>
          </p:nvPr>
        </p:nvSpPr>
        <p:spPr/>
        <p:txBody>
          <a:bodyPr/>
          <a:lstStyle/>
          <a:p>
            <a:r>
              <a:rPr lang="el-GR" dirty="0" smtClean="0"/>
              <a:t>Έρευνα της ιστορικότητας των συναισθημάτων</a:t>
            </a:r>
          </a:p>
          <a:p>
            <a:r>
              <a:rPr lang="el-GR" dirty="0" smtClean="0"/>
              <a:t>Έρευνα ανδρικών και γυναικείων στερεοτύπων</a:t>
            </a:r>
          </a:p>
          <a:p>
            <a:r>
              <a:rPr lang="el-GR" dirty="0" smtClean="0"/>
              <a:t>Τιμή-ντροπή, ελληνικό «φιλότιμο», στερεότυπο μεσογειακών κοινωνιών</a:t>
            </a:r>
          </a:p>
          <a:p>
            <a:r>
              <a:rPr lang="el-GR" dirty="0" err="1" smtClean="0"/>
              <a:t>Αξιακός</a:t>
            </a:r>
            <a:r>
              <a:rPr lang="el-GR" dirty="0" smtClean="0"/>
              <a:t> κώδικας τιμής/ προσβολή της οικογενειακής και της ατομικής τιμής του άνδρα</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ιδανικός άνδρας», Ανδρισμοί και ιστορία</a:t>
            </a:r>
            <a:endParaRPr lang="el-GR" dirty="0"/>
          </a:p>
        </p:txBody>
      </p:sp>
      <p:sp>
        <p:nvSpPr>
          <p:cNvPr id="3" name="2 - Θέση περιεχομένου"/>
          <p:cNvSpPr>
            <a:spLocks noGrp="1"/>
          </p:cNvSpPr>
          <p:nvPr>
            <p:ph idx="1"/>
          </p:nvPr>
        </p:nvSpPr>
        <p:spPr>
          <a:xfrm>
            <a:off x="214282" y="1882808"/>
            <a:ext cx="8715436" cy="4975192"/>
          </a:xfrm>
        </p:spPr>
        <p:txBody>
          <a:bodyPr>
            <a:normAutofit fontScale="92500" lnSpcReduction="20000"/>
          </a:bodyPr>
          <a:lstStyle/>
          <a:p>
            <a:r>
              <a:rPr lang="el-GR" dirty="0" smtClean="0"/>
              <a:t>Ανδρισμός και ολοκληρωτικά καθεστώτα </a:t>
            </a:r>
          </a:p>
          <a:p>
            <a:r>
              <a:rPr lang="el-GR" dirty="0" smtClean="0"/>
              <a:t>Ο «νέος άνδρας» του Μεσοπολέμου</a:t>
            </a:r>
          </a:p>
          <a:p>
            <a:r>
              <a:rPr lang="el-GR" dirty="0" smtClean="0"/>
              <a:t>Μιλιταριστικοί ανδρισμοί (πχ. στην εθνικοσοσιαλιστική Γερμανία της φυλετικής καθαρότητας, την φασιστική Ιταλία)</a:t>
            </a:r>
          </a:p>
          <a:p>
            <a:endParaRPr lang="el-GR" dirty="0" smtClean="0"/>
          </a:p>
          <a:p>
            <a:pPr>
              <a:buNone/>
            </a:pPr>
            <a:r>
              <a:rPr lang="en-US" dirty="0" smtClean="0"/>
              <a:t>    </a:t>
            </a:r>
            <a:r>
              <a:rPr lang="el-GR" dirty="0" err="1" smtClean="0"/>
              <a:t>Βασιλειάδου</a:t>
            </a:r>
            <a:r>
              <a:rPr lang="el-GR" dirty="0" smtClean="0"/>
              <a:t>, </a:t>
            </a:r>
            <a:r>
              <a:rPr lang="el-GR" dirty="0" err="1" smtClean="0"/>
              <a:t>Γιαννιτσιώτης</a:t>
            </a:r>
            <a:r>
              <a:rPr lang="el-GR" dirty="0" smtClean="0"/>
              <a:t>, </a:t>
            </a:r>
            <a:r>
              <a:rPr lang="el-GR" dirty="0" err="1" smtClean="0"/>
              <a:t>Διαλέτη</a:t>
            </a:r>
            <a:r>
              <a:rPr lang="el-GR" dirty="0" smtClean="0"/>
              <a:t>, Πλακωτός, 2019, «Ανδρισμοί και Ιστορία: η ιστοριογραφία μιας σχέσης» στο </a:t>
            </a:r>
            <a:r>
              <a:rPr lang="el-GR" dirty="0" err="1" smtClean="0"/>
              <a:t>επ</a:t>
            </a:r>
            <a:r>
              <a:rPr lang="el-GR" dirty="0" smtClean="0"/>
              <a:t>. των ιδίων,</a:t>
            </a:r>
            <a:r>
              <a:rPr lang="el-GR" b="1" dirty="0" smtClean="0"/>
              <a:t> </a:t>
            </a:r>
            <a:r>
              <a:rPr lang="el-GR" b="1" i="1" dirty="0" smtClean="0"/>
              <a:t>Ανδρισμοί. Αναπαραστάσεις, υποκείμενα και πρακτικές από τη μεσαιωνική μέχρι τη σύγχρονη περίοδο,</a:t>
            </a:r>
            <a:r>
              <a:rPr lang="el-GR" dirty="0" smtClean="0"/>
              <a:t> </a:t>
            </a:r>
            <a:r>
              <a:rPr lang="en-US" dirty="0" err="1" smtClean="0"/>
              <a:t>Gutemberg</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Ελλάδα, Δύση και Περιηγητές…</a:t>
            </a:r>
            <a:endParaRPr lang="el-GR" dirty="0"/>
          </a:p>
        </p:txBody>
      </p:sp>
      <p:sp>
        <p:nvSpPr>
          <p:cNvPr id="3" name="2 - Θέση περιεχομένου"/>
          <p:cNvSpPr>
            <a:spLocks noGrp="1"/>
          </p:cNvSpPr>
          <p:nvPr>
            <p:ph idx="1"/>
          </p:nvPr>
        </p:nvSpPr>
        <p:spPr>
          <a:xfrm>
            <a:off x="0" y="2000240"/>
            <a:ext cx="9144000" cy="4857760"/>
          </a:xfrm>
        </p:spPr>
        <p:txBody>
          <a:bodyPr>
            <a:normAutofit fontScale="85000" lnSpcReduction="10000"/>
          </a:bodyPr>
          <a:lstStyle/>
          <a:p>
            <a:pPr>
              <a:buNone/>
            </a:pPr>
            <a:r>
              <a:rPr lang="el-GR" sz="2800" dirty="0" smtClean="0"/>
              <a:t>     </a:t>
            </a:r>
            <a:r>
              <a:rPr lang="el-GR" sz="2900" dirty="0" smtClean="0"/>
              <a:t>Η Ελλάδα, αποτέλεσε κατά τον 19ο και 20</a:t>
            </a:r>
            <a:r>
              <a:rPr lang="el-GR" sz="2900" baseline="30000" dirty="0" smtClean="0"/>
              <a:t>ο</a:t>
            </a:r>
            <a:r>
              <a:rPr lang="el-GR" sz="2900" dirty="0" smtClean="0"/>
              <a:t> αιώνα, περιόδους κρίσιμες για την τύχη του ελληνισμού, μια </a:t>
            </a:r>
            <a:r>
              <a:rPr lang="el-GR" sz="2900" dirty="0" err="1" smtClean="0"/>
              <a:t>ετεροτοπία</a:t>
            </a:r>
            <a:r>
              <a:rPr lang="el-GR" sz="2900" dirty="0" smtClean="0"/>
              <a:t> της εποχής, έναν </a:t>
            </a:r>
            <a:r>
              <a:rPr lang="el-GR" sz="2900" dirty="0" err="1" smtClean="0"/>
              <a:t>δυστοπικό</a:t>
            </a:r>
            <a:r>
              <a:rPr lang="el-GR" sz="2900" dirty="0" smtClean="0"/>
              <a:t> τόπο, έναν τόπο όπου το παρόν βρίσκεται σε συνεχή αντιπαράθεση, ανταγωνισμό και αντίφαση με το παρελθόν. Η Ελλάδα, συγκροτήθηκε ως μια παραδοξότητα μεταξύ του εξιδανικευμένου και ως έναν βαθμό φαντασιακού κλασικού παρελθόντος και του δύσκολου παρόντος και αυτό αποτυπώνεται και σχηματοποιείται μέσα από τις περιγραφές και τις αφηγήσεις των δυτικών περιηγητών.</a:t>
            </a:r>
          </a:p>
          <a:p>
            <a:pPr>
              <a:buNone/>
            </a:pPr>
            <a:r>
              <a:rPr lang="el-GR" sz="2900" dirty="0" smtClean="0"/>
              <a:t>      </a:t>
            </a:r>
          </a:p>
          <a:p>
            <a:pPr>
              <a:buNone/>
            </a:pPr>
            <a:r>
              <a:rPr lang="el-GR" sz="2900" dirty="0" smtClean="0"/>
              <a:t>      </a:t>
            </a:r>
            <a:endParaRPr lang="el-GR" sz="2900"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Σχέση </a:t>
            </a:r>
            <a:r>
              <a:rPr lang="el-GR" dirty="0" err="1" smtClean="0"/>
              <a:t>νεωτερικότητας</a:t>
            </a:r>
            <a:r>
              <a:rPr lang="el-GR" dirty="0" smtClean="0"/>
              <a:t> και φασιστικού φαινομένου</a:t>
            </a:r>
            <a:endParaRPr lang="el-GR" dirty="0"/>
          </a:p>
        </p:txBody>
      </p:sp>
      <p:sp>
        <p:nvSpPr>
          <p:cNvPr id="3" name="2 - Θέση περιεχομένου"/>
          <p:cNvSpPr>
            <a:spLocks noGrp="1"/>
          </p:cNvSpPr>
          <p:nvPr>
            <p:ph idx="1"/>
          </p:nvPr>
        </p:nvSpPr>
        <p:spPr>
          <a:xfrm>
            <a:off x="457200" y="1882808"/>
            <a:ext cx="8229600" cy="4975192"/>
          </a:xfrm>
        </p:spPr>
        <p:txBody>
          <a:bodyPr>
            <a:normAutofit fontScale="92500" lnSpcReduction="10000"/>
          </a:bodyPr>
          <a:lstStyle/>
          <a:p>
            <a:r>
              <a:rPr lang="el-GR" dirty="0" smtClean="0"/>
              <a:t>Στην Ιστορία από το 1990: ανάλυση του λόγου (πολιτικών μανιφέστων, ομιλιών) ρητορικής του καθεστώτος, αισθητικής των μαζικών εκδηλώσεων, </a:t>
            </a:r>
            <a:r>
              <a:rPr lang="el-GR" dirty="0" err="1" smtClean="0"/>
              <a:t>οπτικοποίησης</a:t>
            </a:r>
            <a:r>
              <a:rPr lang="el-GR" dirty="0" smtClean="0"/>
              <a:t> της εξουσίας και ο βασικός ρόλος του σώματος και έννοιας της «αρρενωπότητας» ως κομβικών τόπων </a:t>
            </a:r>
          </a:p>
          <a:p>
            <a:r>
              <a:rPr lang="el-GR" dirty="0" smtClean="0"/>
              <a:t>Εξιδανίκευση της ομορφιάς της κλασικής αρχαιότητας (ένα είδος φασιστικού εξωτισμού;;;)</a:t>
            </a:r>
          </a:p>
          <a:p>
            <a:r>
              <a:rPr lang="el-GR" dirty="0" smtClean="0"/>
              <a:t>Σύνδεση υγείας σωματικής, ψυχικής και πνευματικής </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«νέος άνδρας» στη Ναζιστική Γερμανία</a:t>
            </a:r>
            <a:endParaRPr lang="el-GR" dirty="0"/>
          </a:p>
        </p:txBody>
      </p:sp>
      <p:sp>
        <p:nvSpPr>
          <p:cNvPr id="3" name="2 - Θέση περιεχομένου"/>
          <p:cNvSpPr>
            <a:spLocks noGrp="1"/>
          </p:cNvSpPr>
          <p:nvPr>
            <p:ph idx="1"/>
          </p:nvPr>
        </p:nvSpPr>
        <p:spPr>
          <a:xfrm>
            <a:off x="457200" y="1882808"/>
            <a:ext cx="8229600" cy="4975192"/>
          </a:xfrm>
        </p:spPr>
        <p:txBody>
          <a:bodyPr>
            <a:normAutofit fontScale="92500" lnSpcReduction="10000"/>
          </a:bodyPr>
          <a:lstStyle/>
          <a:p>
            <a:r>
              <a:rPr lang="el-GR" dirty="0" smtClean="0"/>
              <a:t>Μυϊκή δύναμη (εμμονή με τη σωματική άσκηση)</a:t>
            </a:r>
          </a:p>
          <a:p>
            <a:r>
              <a:rPr lang="el-GR" dirty="0" smtClean="0"/>
              <a:t>Τραχύτητα</a:t>
            </a:r>
          </a:p>
          <a:p>
            <a:r>
              <a:rPr lang="el-GR" dirty="0" smtClean="0"/>
              <a:t>Δύναμη της θέλησης</a:t>
            </a:r>
            <a:r>
              <a:rPr lang="en-US" dirty="0" smtClean="0"/>
              <a:t>, </a:t>
            </a:r>
            <a:r>
              <a:rPr lang="el-GR" dirty="0" smtClean="0"/>
              <a:t>αυτοπειθαρχία</a:t>
            </a:r>
          </a:p>
          <a:p>
            <a:r>
              <a:rPr lang="el-GR" dirty="0" smtClean="0"/>
              <a:t>Πίστη στην επικράτηση της ιδεολογίας του Τρίτου Ράιχ</a:t>
            </a:r>
            <a:endParaRPr lang="en-US" dirty="0" smtClean="0"/>
          </a:p>
          <a:p>
            <a:endParaRPr lang="el-GR" dirty="0" smtClean="0"/>
          </a:p>
          <a:p>
            <a:pPr>
              <a:buNone/>
            </a:pPr>
            <a:r>
              <a:rPr lang="en-US" dirty="0" smtClean="0"/>
              <a:t>B. </a:t>
            </a:r>
            <a:r>
              <a:rPr lang="en-US" dirty="0" err="1" smtClean="0"/>
              <a:t>Spackman</a:t>
            </a:r>
            <a:r>
              <a:rPr lang="en-US" dirty="0" smtClean="0"/>
              <a:t>, Fascist Virilities, Rhetoric, Ideology and Social Fantasy in Italy, 1996</a:t>
            </a:r>
          </a:p>
          <a:p>
            <a:pPr>
              <a:buNone/>
            </a:pPr>
            <a:r>
              <a:rPr lang="en-US" i="1" dirty="0" smtClean="0"/>
              <a:t>The Aesthetics of Fascism,</a:t>
            </a:r>
            <a:r>
              <a:rPr lang="en-US" dirty="0" smtClean="0"/>
              <a:t> </a:t>
            </a:r>
            <a:r>
              <a:rPr lang="el-GR" dirty="0" smtClean="0"/>
              <a:t>ειδικό τεύχος του </a:t>
            </a:r>
            <a:r>
              <a:rPr lang="en-US" i="1" dirty="0" smtClean="0"/>
              <a:t>Journal of Contemporary History</a:t>
            </a:r>
            <a:r>
              <a:rPr lang="en-US" dirty="0" smtClean="0"/>
              <a:t> 31(1996)</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Ομοφυλόφιλοι: «ύλη» εκτός τόπου</a:t>
            </a:r>
            <a:endParaRPr lang="el-GR" dirty="0"/>
          </a:p>
        </p:txBody>
      </p:sp>
      <p:sp>
        <p:nvSpPr>
          <p:cNvPr id="3" name="2 - Θέση περιεχομένου"/>
          <p:cNvSpPr>
            <a:spLocks noGrp="1"/>
          </p:cNvSpPr>
          <p:nvPr>
            <p:ph idx="1"/>
          </p:nvPr>
        </p:nvSpPr>
        <p:spPr/>
        <p:txBody>
          <a:bodyPr/>
          <a:lstStyle/>
          <a:p>
            <a:r>
              <a:rPr lang="el-GR" sz="3200" dirty="0" smtClean="0"/>
              <a:t>Επικίνδυνη κοινωνική ομάδα που έπρεπε να εξοντωθεί</a:t>
            </a:r>
          </a:p>
          <a:p>
            <a:pPr>
              <a:buNone/>
            </a:pPr>
            <a:endParaRPr lang="el-GR" sz="3200" dirty="0" smtClean="0"/>
          </a:p>
          <a:p>
            <a:r>
              <a:rPr lang="el-GR" sz="3200" dirty="0" smtClean="0"/>
              <a:t>Οι ομοφυλόφιλοι θα μπορούσαν να θεραπευτούν εφόσον εγκλειστούν σε ειδικές δομές και «</a:t>
            </a:r>
            <a:r>
              <a:rPr lang="el-GR" sz="3200" dirty="0" err="1" smtClean="0"/>
              <a:t>επανεκπαιδευτούν</a:t>
            </a:r>
            <a:r>
              <a:rPr lang="el-GR" dirty="0" smtClean="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71480"/>
            <a:ext cx="8229600" cy="1095046"/>
          </a:xfrm>
        </p:spPr>
        <p:txBody>
          <a:bodyPr>
            <a:normAutofit fontScale="90000"/>
          </a:bodyPr>
          <a:lstStyle/>
          <a:p>
            <a:r>
              <a:rPr lang="el-GR" dirty="0" smtClean="0"/>
              <a:t>Γερμανία και ευγονική: </a:t>
            </a:r>
            <a:br>
              <a:rPr lang="el-GR" dirty="0" smtClean="0"/>
            </a:br>
            <a:r>
              <a:rPr lang="el-GR" dirty="0" smtClean="0"/>
              <a:t>Η σωστή μητέρα, σύζυγος και η αναπαραγωγή της Άριας φυλής!</a:t>
            </a:r>
            <a:endParaRPr lang="el-GR" dirty="0"/>
          </a:p>
        </p:txBody>
      </p:sp>
      <p:pic>
        <p:nvPicPr>
          <p:cNvPr id="1026" name="Picture 2" descr="C:\Users\Χρήστης\Desktop\Ιατρικη.Ναζί\81-1.jpeg"/>
          <p:cNvPicPr>
            <a:picLocks noGrp="1" noChangeAspect="1" noChangeArrowheads="1"/>
          </p:cNvPicPr>
          <p:nvPr>
            <p:ph idx="1"/>
          </p:nvPr>
        </p:nvPicPr>
        <p:blipFill>
          <a:blip r:embed="rId2"/>
          <a:srcRect/>
          <a:stretch>
            <a:fillRect/>
          </a:stretch>
        </p:blipFill>
        <p:spPr bwMode="auto">
          <a:xfrm>
            <a:off x="457200" y="2285992"/>
            <a:ext cx="8229600" cy="404819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Χρήστης\Desktop\lebesborn-1.jpg"/>
          <p:cNvPicPr>
            <a:picLocks noGrp="1" noChangeAspect="1" noChangeArrowheads="1"/>
          </p:cNvPicPr>
          <p:nvPr>
            <p:ph idx="1"/>
          </p:nvPr>
        </p:nvPicPr>
        <p:blipFill>
          <a:blip r:embed="rId2"/>
          <a:srcRect/>
          <a:stretch>
            <a:fillRect/>
          </a:stretch>
        </p:blipFill>
        <p:spPr bwMode="auto">
          <a:xfrm>
            <a:off x="785786" y="1357298"/>
            <a:ext cx="7643866" cy="5000659"/>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Peter </a:t>
            </a:r>
            <a:r>
              <a:rPr lang="en-US" dirty="0" err="1" smtClean="0"/>
              <a:t>Fritzche</a:t>
            </a:r>
            <a:r>
              <a:rPr lang="en-US" dirty="0" smtClean="0"/>
              <a:t>, </a:t>
            </a:r>
            <a:r>
              <a:rPr lang="el-GR" i="1" dirty="0" smtClean="0"/>
              <a:t>Ζωή και Θάνατος στο Τρίτο Ράιχ,</a:t>
            </a:r>
            <a:r>
              <a:rPr lang="el-GR" dirty="0" smtClean="0"/>
              <a:t> 2008</a:t>
            </a:r>
            <a:endParaRPr lang="el-GR" dirty="0"/>
          </a:p>
        </p:txBody>
      </p:sp>
      <p:sp>
        <p:nvSpPr>
          <p:cNvPr id="3" name="2 - Θέση περιεχομένου"/>
          <p:cNvSpPr>
            <a:spLocks noGrp="1"/>
          </p:cNvSpPr>
          <p:nvPr>
            <p:ph idx="1"/>
          </p:nvPr>
        </p:nvSpPr>
        <p:spPr>
          <a:xfrm>
            <a:off x="214282" y="1643050"/>
            <a:ext cx="8472518" cy="5214950"/>
          </a:xfrm>
        </p:spPr>
        <p:txBody>
          <a:bodyPr>
            <a:normAutofit fontScale="92500" lnSpcReduction="20000"/>
          </a:bodyPr>
          <a:lstStyle/>
          <a:p>
            <a:r>
              <a:rPr lang="el-GR" dirty="0" smtClean="0"/>
              <a:t>Ναζιστική συνείδηση</a:t>
            </a:r>
          </a:p>
          <a:p>
            <a:r>
              <a:rPr lang="el-GR" dirty="0" smtClean="0"/>
              <a:t>Νόμος για τις στειρώσεις</a:t>
            </a:r>
          </a:p>
          <a:p>
            <a:r>
              <a:rPr lang="el-GR" dirty="0" smtClean="0"/>
              <a:t>Κληρονομική βιολογική καθαρότητα</a:t>
            </a:r>
          </a:p>
          <a:p>
            <a:r>
              <a:rPr lang="el-GR" dirty="0" smtClean="0"/>
              <a:t>Ανάξιες ζωές (γυμνές ζωές, </a:t>
            </a:r>
            <a:r>
              <a:rPr lang="en-US" dirty="0" smtClean="0"/>
              <a:t>G. </a:t>
            </a:r>
            <a:r>
              <a:rPr lang="en-US" dirty="0" err="1" smtClean="0"/>
              <a:t>Agamben</a:t>
            </a:r>
            <a:r>
              <a:rPr lang="en-US" dirty="0" smtClean="0"/>
              <a:t>)</a:t>
            </a:r>
            <a:r>
              <a:rPr lang="el-GR" dirty="0" smtClean="0"/>
              <a:t>: επαίτες, «</a:t>
            </a:r>
            <a:r>
              <a:rPr lang="el-GR" dirty="0" err="1" smtClean="0"/>
              <a:t>ψευτοζητιάνοι</a:t>
            </a:r>
            <a:r>
              <a:rPr lang="el-GR" dirty="0" smtClean="0"/>
              <a:t>», παλιατζήδες</a:t>
            </a:r>
          </a:p>
          <a:p>
            <a:r>
              <a:rPr lang="el-GR" dirty="0" smtClean="0"/>
              <a:t>«Ο Νόμος για την πρόληψη των Γενετικών βλαβών», Ιανουάριος 1934</a:t>
            </a:r>
          </a:p>
          <a:p>
            <a:r>
              <a:rPr lang="el-GR" dirty="0" smtClean="0"/>
              <a:t>«</a:t>
            </a:r>
            <a:r>
              <a:rPr lang="en-US" dirty="0" smtClean="0"/>
              <a:t>A-social</a:t>
            </a:r>
            <a:r>
              <a:rPr lang="el-GR" dirty="0" smtClean="0"/>
              <a:t>» και «επιχείρηση Φυγόπονοι»</a:t>
            </a:r>
          </a:p>
          <a:p>
            <a:r>
              <a:rPr lang="el-GR" dirty="0" smtClean="0"/>
              <a:t>Στείρωση 400.000 Γερμανών τα χρόνια 1934-1939</a:t>
            </a:r>
          </a:p>
          <a:p>
            <a:r>
              <a:rPr lang="el-GR" dirty="0" smtClean="0"/>
              <a:t>Το 1941 καταργήθηκαν τα κέντρα θανάτωσης (άλλωστε για τον λόγο αυτό υπήρχαν πλέον τα στρατόπεδα συγκέντρωσης…)</a:t>
            </a: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Πειράματα σε γυναίκες στο Άουσβιτς, </a:t>
            </a:r>
            <a:br>
              <a:rPr lang="el-GR" dirty="0" smtClean="0"/>
            </a:br>
            <a:r>
              <a:rPr lang="el-GR" dirty="0" smtClean="0"/>
              <a:t>άνθρωποι πειραματόζωα…</a:t>
            </a:r>
            <a:endParaRPr lang="el-GR" dirty="0"/>
          </a:p>
        </p:txBody>
      </p:sp>
      <p:pic>
        <p:nvPicPr>
          <p:cNvPr id="2050" name="Picture 2" descr="C:\Users\Χρήστης\Desktop\Ιατρικη.Ναζί\μπλοκ-10-κεντρική-εικόνα.jpg"/>
          <p:cNvPicPr>
            <a:picLocks noGrp="1" noChangeAspect="1" noChangeArrowheads="1"/>
          </p:cNvPicPr>
          <p:nvPr>
            <p:ph idx="1"/>
          </p:nvPr>
        </p:nvPicPr>
        <p:blipFill>
          <a:blip r:embed="rId2"/>
          <a:srcRect/>
          <a:stretch>
            <a:fillRect/>
          </a:stretch>
        </p:blipFill>
        <p:spPr bwMode="auto">
          <a:xfrm>
            <a:off x="914400" y="2071677"/>
            <a:ext cx="7315200" cy="478632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500042"/>
            <a:ext cx="8229600" cy="5954766"/>
          </a:xfrm>
        </p:spPr>
        <p:txBody>
          <a:bodyPr>
            <a:normAutofit fontScale="92500" lnSpcReduction="20000"/>
          </a:bodyPr>
          <a:lstStyle/>
          <a:p>
            <a:r>
              <a:rPr lang="el-GR" dirty="0" smtClean="0"/>
              <a:t>Ο </a:t>
            </a:r>
            <a:r>
              <a:rPr lang="el-GR" dirty="0" err="1" smtClean="0"/>
              <a:t>Lang</a:t>
            </a:r>
            <a:r>
              <a:rPr lang="el-GR" dirty="0" smtClean="0"/>
              <a:t> εστιάζει στις 800 Εβραίες διαφόρων εθνικοτήτων (Γερμανίδες, Πολωνές, Ολλανδές, Γαλλίδες, Βελγίδες, Γιουγκοσλάβες, Ελληνίδες) που αποτέλεσαν τα ανθρώπινα υποκείμενα των βασανιστικών πειραμάτων, τα οποία διεξήγαγαν οι επιστήμονες των Ες-Ες. Αν και, όπως ήταν αναμενόμενο, ο συγγραφέας κατόρθωσε να συναντήσει λίγες από τις επιζήσασες γυναίκες αυτοπροσώπως, ερεύνησε ενδελεχώς τα γεγονότα που έλαβαν χώρα στο Μπλοκ 10, μελετώντας τεκμηριωμένα τις μαρτυρίες αυτοπτών μαρτύρων, τις δικογραφίες, τα ιατρικά ιστορικά, τους υπηρεσιακούς φακέλους, τις αυτοβιογραφίες, τις συνεντεύξεις και τα πρωτόκολλα συνομιλιών.</a:t>
            </a: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285784" y="0"/>
            <a:ext cx="9429784" cy="6858000"/>
          </a:xfrm>
        </p:spPr>
        <p:txBody>
          <a:bodyPr>
            <a:noAutofit/>
          </a:bodyPr>
          <a:lstStyle/>
          <a:p>
            <a:r>
              <a:rPr lang="el-GR" sz="2400" dirty="0" smtClean="0"/>
              <a:t>«[...] Η μέθοδος να προκαλέσω στείρωση του θηλυκού οργανισμού χωρίς εγχείρηση, που εγώ έχω ανακαλύψει [...] συντελείται με μια και μοναδική εισδοχή ένεσης από την είσοδο της μήτρας και μπορεί να εφαρμοστεί κατά τις συνήθεις, γνωστές σε όλους τους γιατρούς γυναικολογικές εξετάσεις [...] Η μέθοδός μου μπορεί να αντικαταστήσει τις συνήθεις εξαναγκαστικές στειρώσεις μέσω εγχείρησης, οι οποίες στειρώσεις ενδείκνυνται για την καθαρότητα της φυλής και εφαρμόζονται γενικώς μετά από τη δημοσίευση του «Νόμου περί Κληρονομικής Υγείας» του 1933 [...] Αν η μέθοδος εφαρμοστεί από έναν καλά εξειδικευμένο γιατρό, σε έναν χώρο που είναι κατάλληλα εξοπλισμένος τότε θα μπορούν πιθανότατα να στειρωθούν μερικές εκατοντάδες, αν όχι και 1.000, σε μια μέρα». Αυτά γράφει ο γιατρός Καρλ </a:t>
            </a:r>
            <a:r>
              <a:rPr lang="el-GR" sz="2400" dirty="0" err="1" smtClean="0"/>
              <a:t>Κλάουμπεργκ</a:t>
            </a:r>
            <a:r>
              <a:rPr lang="el-GR" sz="2400" dirty="0" smtClean="0"/>
              <a:t>, υπεύθυνος για την Πολιτική Πειραμάτων των Ες-Ες στο Μπλοκ 10 του στρατοπέδου συγκέντρωσης Άουσβιτς - </a:t>
            </a:r>
            <a:r>
              <a:rPr lang="el-GR" sz="2400" dirty="0" err="1" smtClean="0"/>
              <a:t>Μπίκερναου</a:t>
            </a:r>
            <a:r>
              <a:rPr lang="el-GR" sz="2400" dirty="0" smtClean="0"/>
              <a:t>, σε επιστολή του προς τον Ανώτατο Αρχηγό των Ες - Ες Χάινριχ Χίμλερ, στις 7 Ιουνίου 1943.</a:t>
            </a:r>
            <a:endParaRPr lang="el-GR"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428604"/>
            <a:ext cx="8229600" cy="6429396"/>
          </a:xfrm>
        </p:spPr>
        <p:txBody>
          <a:bodyPr>
            <a:normAutofit fontScale="77500" lnSpcReduction="20000"/>
          </a:bodyPr>
          <a:lstStyle/>
          <a:p>
            <a:pPr>
              <a:buNone/>
            </a:pPr>
            <a:r>
              <a:rPr lang="el-GR" dirty="0" smtClean="0"/>
              <a:t>     </a:t>
            </a:r>
            <a:r>
              <a:rPr lang="el-GR" sz="3100" dirty="0" smtClean="0"/>
              <a:t>Ο αρχηγός των Ες-Ες παρέχει στον </a:t>
            </a:r>
            <a:r>
              <a:rPr lang="el-GR" sz="3100" dirty="0" err="1" smtClean="0"/>
              <a:t>Κλάουμπεργκ</a:t>
            </a:r>
            <a:r>
              <a:rPr lang="el-GR" sz="3100" dirty="0" smtClean="0"/>
              <a:t> κάθε δυνατή υλικοτεχνική υποδομή, καθώς το Γ΄ Ράιχ έθετε ως προτεραιότητα να γίνει εφικτή μια μόνιμη και οικονομική μέθοδος, με την εφαρμογή της οποίας γόνιμες γυναίκες που ανήκουν στην κατηγορία των «φυλετικά κατώτερης ποιότητας γυναικών» να στειρώνονται μαζικά, άμεσα και αποτελεσματικά χωρίς οι ίδιες να το αντιλαμβάνονται. Η μέθοδος του </a:t>
            </a:r>
            <a:r>
              <a:rPr lang="el-GR" sz="3100" dirty="0" err="1" smtClean="0"/>
              <a:t>Κλάουμπεργκ</a:t>
            </a:r>
            <a:r>
              <a:rPr lang="el-GR" sz="3100" dirty="0" smtClean="0"/>
              <a:t> απαιτούσε </a:t>
            </a:r>
            <a:r>
              <a:rPr lang="el-GR" sz="3100" dirty="0" err="1" smtClean="0"/>
              <a:t>υστεροσαλπιγγογραφίες</a:t>
            </a:r>
            <a:r>
              <a:rPr lang="el-GR" sz="3100" dirty="0" smtClean="0"/>
              <a:t>, και έτσι εξελιγμένα μηχανήματα της </a:t>
            </a:r>
            <a:r>
              <a:rPr lang="el-GR" sz="3100" dirty="0" err="1" smtClean="0"/>
              <a:t>Siemens</a:t>
            </a:r>
            <a:r>
              <a:rPr lang="el-GR" sz="3100" dirty="0" smtClean="0"/>
              <a:t> παραλήφθηκαν από το Μπλοκ 10. </a:t>
            </a:r>
          </a:p>
          <a:p>
            <a:pPr>
              <a:buNone/>
            </a:pPr>
            <a:r>
              <a:rPr lang="el-GR" sz="3100" dirty="0" smtClean="0"/>
              <a:t>     Η τεχνολογική εκπαίδευση του ναζιστικού ιατρικού προσωπικού και των αιχμαλώτων συνεργατών του γινόταν συχνά από στελέχη και τεχνικούς της εταιρείας. Σύμφωνα με το σχέδιο της «Αρνητικής Πληθυσμιακής Πολιτικής», έπρεπε να αποδυναμωθεί και να καταστραφεί η «βιολογική δύναμη» κατώτερων πληθυσμιακών ομάδων καταρχάς της Α. Ευρώπης</a:t>
            </a:r>
            <a:endParaRPr lang="el-GR" sz="3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123" name="Picture 3" descr="C:\Users\Χρήστης\Desktop\agnostes-eikones-tis-athinas-sto-mouseio-mpenaki.jpg"/>
          <p:cNvPicPr>
            <a:picLocks noGrp="1" noChangeAspect="1" noChangeArrowheads="1"/>
          </p:cNvPicPr>
          <p:nvPr>
            <p:ph idx="1"/>
          </p:nvPr>
        </p:nvPicPr>
        <p:blipFill>
          <a:blip r:embed="rId2"/>
          <a:srcRect/>
          <a:stretch>
            <a:fillRect/>
          </a:stretch>
        </p:blipFill>
        <p:spPr bwMode="auto">
          <a:xfrm>
            <a:off x="1000100" y="1214422"/>
            <a:ext cx="7286676" cy="5357849"/>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νάνοι του Άουσβιτς…</a:t>
            </a:r>
            <a:endParaRPr lang="el-GR" dirty="0"/>
          </a:p>
        </p:txBody>
      </p:sp>
      <p:pic>
        <p:nvPicPr>
          <p:cNvPr id="1026" name="Picture 2" descr="C:\Users\Χρήστης\Desktop\Screenshot_1.png"/>
          <p:cNvPicPr>
            <a:picLocks noGrp="1" noChangeAspect="1" noChangeArrowheads="1"/>
          </p:cNvPicPr>
          <p:nvPr>
            <p:ph idx="1"/>
          </p:nvPr>
        </p:nvPicPr>
        <p:blipFill>
          <a:blip r:embed="rId2"/>
          <a:srcRect/>
          <a:stretch>
            <a:fillRect/>
          </a:stretch>
        </p:blipFill>
        <p:spPr bwMode="auto">
          <a:xfrm>
            <a:off x="785786" y="1714488"/>
            <a:ext cx="7786741" cy="478634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Χρήστης\Desktop\05s13nan-thumb-large.jpg"/>
          <p:cNvPicPr>
            <a:picLocks noGrp="1" noChangeAspect="1" noChangeArrowheads="1"/>
          </p:cNvPicPr>
          <p:nvPr>
            <p:ph idx="1"/>
          </p:nvPr>
        </p:nvPicPr>
        <p:blipFill>
          <a:blip r:embed="rId2"/>
          <a:srcRect/>
          <a:stretch>
            <a:fillRect/>
          </a:stretch>
        </p:blipFill>
        <p:spPr bwMode="auto">
          <a:xfrm>
            <a:off x="909812" y="1000108"/>
            <a:ext cx="7324375" cy="5454667"/>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643050"/>
            <a:ext cx="8229600" cy="5214950"/>
          </a:xfrm>
        </p:spPr>
        <p:txBody>
          <a:bodyPr>
            <a:normAutofit fontScale="92500" lnSpcReduction="10000"/>
          </a:bodyPr>
          <a:lstStyle/>
          <a:p>
            <a:pPr>
              <a:buNone/>
            </a:pPr>
            <a:r>
              <a:rPr lang="el-GR" dirty="0" smtClean="0"/>
              <a:t>    Πρόκειται για την απίστευτη ιστορία της Πέρλα </a:t>
            </a:r>
            <a:r>
              <a:rPr lang="el-GR" dirty="0" err="1" smtClean="0"/>
              <a:t>Οβιτς</a:t>
            </a:r>
            <a:r>
              <a:rPr lang="el-GR" dirty="0" smtClean="0"/>
              <a:t> και των αδελφών της, μιας οικογένειας που επέζησε από το ολοκαύτωμα του </a:t>
            </a:r>
            <a:r>
              <a:rPr lang="el-GR" dirty="0" err="1" smtClean="0"/>
              <a:t>Αουσβιτς</a:t>
            </a:r>
            <a:r>
              <a:rPr lang="el-GR" dirty="0" smtClean="0"/>
              <a:t>. </a:t>
            </a:r>
            <a:r>
              <a:rPr lang="el-GR" dirty="0" err="1" smtClean="0"/>
              <a:t>Εγιναν</a:t>
            </a:r>
            <a:r>
              <a:rPr lang="el-GR" dirty="0" smtClean="0"/>
              <a:t>, ωστόσο, πειραματόζωα του </a:t>
            </a:r>
            <a:r>
              <a:rPr lang="el-GR" dirty="0" err="1" smtClean="0"/>
              <a:t>Ντόκτορ</a:t>
            </a:r>
            <a:r>
              <a:rPr lang="el-GR" dirty="0" smtClean="0"/>
              <a:t> </a:t>
            </a:r>
            <a:r>
              <a:rPr lang="el-GR" dirty="0" err="1" smtClean="0"/>
              <a:t>Μένγκελε.Η</a:t>
            </a:r>
            <a:r>
              <a:rPr lang="el-GR" dirty="0" smtClean="0"/>
              <a:t> Πέρλα γεννήθηκε το </a:t>
            </a:r>
            <a:r>
              <a:rPr lang="el-GR" dirty="0" smtClean="0"/>
              <a:t>192 </a:t>
            </a:r>
            <a:r>
              <a:rPr lang="el-GR" dirty="0" smtClean="0"/>
              <a:t>στην Τρανσυλβανία. </a:t>
            </a:r>
            <a:r>
              <a:rPr lang="el-GR" dirty="0" err="1" smtClean="0"/>
              <a:t>Οπως</a:t>
            </a:r>
            <a:r>
              <a:rPr lang="el-GR" dirty="0" smtClean="0"/>
              <a:t> και τα έξι αδέλφια της, η Πέρλα είναι νάνος. Με ταλέντο στη μουσική, οι </a:t>
            </a:r>
            <a:r>
              <a:rPr lang="el-GR" dirty="0" err="1" smtClean="0"/>
              <a:t>Οβιτς</a:t>
            </a:r>
            <a:r>
              <a:rPr lang="el-GR" dirty="0" smtClean="0"/>
              <a:t> έκαναν το συγκρότημα </a:t>
            </a:r>
            <a:r>
              <a:rPr lang="el-GR" dirty="0" err="1" smtClean="0"/>
              <a:t>Lilliput</a:t>
            </a:r>
            <a:r>
              <a:rPr lang="el-GR" dirty="0" smtClean="0"/>
              <a:t>. </a:t>
            </a:r>
            <a:r>
              <a:rPr lang="el-GR" dirty="0" err="1" smtClean="0"/>
              <a:t>Επαιξαν</a:t>
            </a:r>
            <a:r>
              <a:rPr lang="el-GR" dirty="0" smtClean="0"/>
              <a:t> με επιτυχία τα μουσικά τους θεάματα, επί 15 χρόνια, και εμφανίστηκαν ακόμη και ενώπιον του βασιλιά Καρόλου ΙΙ της Ρουμανίας.</a:t>
            </a:r>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882808"/>
            <a:ext cx="8229600" cy="4975192"/>
          </a:xfrm>
        </p:spPr>
        <p:txBody>
          <a:bodyPr>
            <a:normAutofit fontScale="85000" lnSpcReduction="20000"/>
          </a:bodyPr>
          <a:lstStyle/>
          <a:p>
            <a:pPr>
              <a:buNone/>
            </a:pPr>
            <a:r>
              <a:rPr lang="el-GR" dirty="0" smtClean="0"/>
              <a:t>     Το 1933 ο </a:t>
            </a:r>
            <a:r>
              <a:rPr lang="el-GR" dirty="0" err="1" smtClean="0"/>
              <a:t>Αντολφ</a:t>
            </a:r>
            <a:r>
              <a:rPr lang="el-GR" dirty="0" smtClean="0"/>
              <a:t> Χίτλερ εκλέγεται καγκελάριος και δίνει εντολή να τεθεί σε λειτουργία το πρόγραμμα </a:t>
            </a:r>
            <a:r>
              <a:rPr lang="el-GR" dirty="0" err="1" smtClean="0"/>
              <a:t>Aktion</a:t>
            </a:r>
            <a:r>
              <a:rPr lang="el-GR" dirty="0" smtClean="0"/>
              <a:t> T-4, η δολοφονία όλων των ατόμων με ειδικές ανάγκες και ψυχικά προβλήματα. Επτά από τα αδέλφια </a:t>
            </a:r>
            <a:r>
              <a:rPr lang="el-GR" dirty="0" err="1" smtClean="0"/>
              <a:t>Όβιτς</a:t>
            </a:r>
            <a:r>
              <a:rPr lang="el-GR" dirty="0" smtClean="0"/>
              <a:t> είναι νάνοι και είναι όλοι Εβραίοι. Στις 19 </a:t>
            </a:r>
            <a:r>
              <a:rPr lang="el-GR" dirty="0" err="1" smtClean="0"/>
              <a:t>Μαϊου</a:t>
            </a:r>
            <a:r>
              <a:rPr lang="el-GR" dirty="0" smtClean="0"/>
              <a:t> 1944, δύο μήνες μετά την εισβολή της Γερμανίας στην Ουγγαρία, μεταφέρονται στο </a:t>
            </a:r>
            <a:r>
              <a:rPr lang="el-GR" dirty="0" err="1" smtClean="0"/>
              <a:t>Αουσβιτς</a:t>
            </a:r>
            <a:r>
              <a:rPr lang="el-GR" dirty="0" smtClean="0"/>
              <a:t> και οδηγούνται αμέσως στους θαλάμους αερίων.«Ξαφνικά, μυρίσαμε αέριο. Αναπνέαμε βαριά και κάποιοι λιποθύμησαν. Πέρασα πολλά λεπτά και τότε ακούμε μια φωνή, θυμωμένη να λέει </a:t>
            </a:r>
            <a:r>
              <a:rPr lang="el-GR" dirty="0" err="1" smtClean="0"/>
              <a:t>απ'έξω</a:t>
            </a:r>
            <a:r>
              <a:rPr lang="el-GR" dirty="0" smtClean="0"/>
              <a:t>: «Πού είναι η οικογένειά μου με τους νάνους</a:t>
            </a:r>
            <a:r>
              <a:rPr lang="el-GR" dirty="0" smtClean="0"/>
              <a:t>;»</a:t>
            </a: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928670"/>
            <a:ext cx="8229600" cy="5929330"/>
          </a:xfrm>
        </p:spPr>
        <p:txBody>
          <a:bodyPr>
            <a:normAutofit fontScale="92500" lnSpcReduction="20000"/>
          </a:bodyPr>
          <a:lstStyle/>
          <a:p>
            <a:pPr>
              <a:buNone/>
            </a:pPr>
            <a:r>
              <a:rPr lang="el-GR" dirty="0" smtClean="0"/>
              <a:t>     Είναι η φωνή του Γιόζεφ </a:t>
            </a:r>
            <a:r>
              <a:rPr lang="el-GR" dirty="0" err="1" smtClean="0"/>
              <a:t>Μένγκελε</a:t>
            </a:r>
            <a:r>
              <a:rPr lang="el-GR" dirty="0" smtClean="0"/>
              <a:t>. Αποκαλούμενος ο «άγγελος του θανάτου», αυτός ο γιατρός ναζί χρησιμοποιεί τους έγκλειστους στο </a:t>
            </a:r>
            <a:r>
              <a:rPr lang="el-GR" dirty="0" err="1" smtClean="0"/>
              <a:t>Αουσβιτς</a:t>
            </a:r>
            <a:r>
              <a:rPr lang="el-GR" dirty="0" smtClean="0"/>
              <a:t> για να κάνει απάνθρωπα πειράματα. Εκείνη την ημέρα οι επτά νάνοι, οι δύο αδελφές τους κανονικού ύψους, η νύφη τους  και δύο από τα παιδιά τους, γίνονται πειραματόζωα. Δύο οικογένειες που κατάγονται από το ίδιο χωριό ισχυρίζονται ότι ανήκουν στην οικογένεια </a:t>
            </a:r>
            <a:r>
              <a:rPr lang="el-GR" dirty="0" err="1" smtClean="0"/>
              <a:t>Ορβιτς</a:t>
            </a:r>
            <a:r>
              <a:rPr lang="el-GR" dirty="0" smtClean="0"/>
              <a:t> για να γλυτώσουν από τους θαλάμους αερίων. Η οικογένεια </a:t>
            </a:r>
            <a:r>
              <a:rPr lang="el-GR" dirty="0" err="1" smtClean="0"/>
              <a:t>Ορβιτς</a:t>
            </a:r>
            <a:r>
              <a:rPr lang="el-GR" dirty="0" smtClean="0"/>
              <a:t> αποτελείται στο εξής από 22 </a:t>
            </a:r>
            <a:r>
              <a:rPr lang="el-GR" dirty="0" err="1" smtClean="0"/>
              <a:t>άτομα.Οι</a:t>
            </a:r>
            <a:r>
              <a:rPr lang="el-GR" dirty="0" smtClean="0"/>
              <a:t> </a:t>
            </a:r>
            <a:r>
              <a:rPr lang="el-GR" dirty="0" smtClean="0"/>
              <a:t>Υ</a:t>
            </a:r>
            <a:r>
              <a:rPr lang="el-GR" dirty="0" smtClean="0"/>
              <a:t>πόκεινται </a:t>
            </a:r>
            <a:r>
              <a:rPr lang="el-GR" dirty="0" smtClean="0"/>
              <a:t>σε βίαια πειράματα από τον </a:t>
            </a:r>
            <a:r>
              <a:rPr lang="el-GR" dirty="0" err="1" smtClean="0"/>
              <a:t>Μέγκελε</a:t>
            </a:r>
            <a:r>
              <a:rPr lang="el-GR" dirty="0" smtClean="0"/>
              <a:t>, ο οποίος προσπαθεί να αποδείξει ότι ο ιουδαϊσμός οδηγεί στον νανισμό!</a:t>
            </a:r>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214422"/>
            <a:ext cx="8229600" cy="5643578"/>
          </a:xfrm>
        </p:spPr>
        <p:txBody>
          <a:bodyPr>
            <a:normAutofit fontScale="92500" lnSpcReduction="10000"/>
          </a:bodyPr>
          <a:lstStyle/>
          <a:p>
            <a:pPr>
              <a:buNone/>
            </a:pPr>
            <a:r>
              <a:rPr lang="el-GR" dirty="0" smtClean="0"/>
              <a:t>    Εκτός από το μαρτύριο της αφαίμαξης, τους έκαναν προληπτικό έλεγχο για σύφιλη. Ακολούθησε μια σειρά από βασανιστήρια με εναλλαγή παγωμένου και καυτού νερού στο πρόσωπο για να ελέγξουν τα αντανακλαστικά τους. Μερικούς τους τύφλωσε με χημικά, σε άλλους έβγαλε δόντια μαλλιά, μυελό των οστών και νύχια για επιπλέον εξετάσεις, σχετικές με κληρονομικές ασθένειες. Οι νάνοι από φόβο, δεν αρνούνταν ποτέ τη συνεργασία, </a:t>
            </a:r>
            <a:r>
              <a:rPr lang="el-GR" dirty="0" err="1" smtClean="0"/>
              <a:t>ό,τι</a:t>
            </a:r>
            <a:r>
              <a:rPr lang="el-GR" dirty="0" smtClean="0"/>
              <a:t> και να τους ζητούσε....</a:t>
            </a:r>
            <a:br>
              <a:rPr lang="el-GR" dirty="0" smtClean="0"/>
            </a:br>
            <a:r>
              <a:rPr lang="el-GR" dirty="0" smtClean="0"/>
              <a:t/>
            </a:r>
            <a:br>
              <a:rPr lang="el-GR" dirty="0" smtClean="0"/>
            </a:br>
            <a:r>
              <a:rPr lang="el-GR" dirty="0" smtClean="0">
                <a:hlinkClick r:id="rId2"/>
              </a:rPr>
              <a:t>/</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146" name="Picture 2" descr="C:\Users\Χρήστης\Desktop\kapetanios.2013.36a,36b.jpg"/>
          <p:cNvPicPr>
            <a:picLocks noGrp="1" noChangeAspect="1" noChangeArrowheads="1"/>
          </p:cNvPicPr>
          <p:nvPr>
            <p:ph idx="1"/>
          </p:nvPr>
        </p:nvPicPr>
        <p:blipFill>
          <a:blip r:embed="rId2"/>
          <a:srcRect/>
          <a:stretch>
            <a:fillRect/>
          </a:stretch>
        </p:blipFill>
        <p:spPr bwMode="auto">
          <a:xfrm>
            <a:off x="857224" y="1214422"/>
            <a:ext cx="7715304" cy="500066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Τίτλος"/>
          <p:cNvSpPr>
            <a:spLocks noGrp="1"/>
          </p:cNvSpPr>
          <p:nvPr>
            <p:ph type="title"/>
          </p:nvPr>
        </p:nvSpPr>
        <p:spPr/>
        <p:txBody>
          <a:bodyPr>
            <a:normAutofit fontScale="90000"/>
          </a:bodyPr>
          <a:lstStyle/>
          <a:p>
            <a:r>
              <a:rPr lang="el-GR" smtClean="0"/>
              <a:t>Στη χώρα του φεγγαριού, Βρετανίδες περιηγήτριες στην Ελλάδα (1718-1932)</a:t>
            </a:r>
          </a:p>
        </p:txBody>
      </p:sp>
      <p:sp>
        <p:nvSpPr>
          <p:cNvPr id="44035" name="2 - Θέση περιεχομένου"/>
          <p:cNvSpPr>
            <a:spLocks noGrp="1"/>
          </p:cNvSpPr>
          <p:nvPr>
            <p:ph idx="1"/>
          </p:nvPr>
        </p:nvSpPr>
        <p:spPr>
          <a:xfrm>
            <a:off x="457200" y="2428875"/>
            <a:ext cx="8229600" cy="3697288"/>
          </a:xfrm>
        </p:spPr>
        <p:txBody>
          <a:bodyPr>
            <a:normAutofit lnSpcReduction="10000"/>
          </a:bodyPr>
          <a:lstStyle/>
          <a:p>
            <a:pPr>
              <a:buFont typeface="Arial" charset="0"/>
              <a:buNone/>
            </a:pPr>
            <a:r>
              <a:rPr lang="el-GR" smtClean="0"/>
              <a:t>   </a:t>
            </a:r>
            <a:r>
              <a:rPr lang="el-GR" sz="3600" smtClean="0"/>
              <a:t>Η Ελλάδα συχνά περιγράφεται ως μια άναρχη, οπισθοδρομική, ανδροκρατούμενη, βρώμικη χώρα με πολλή σκόνη, πονηρούς και απολίτιστους κατοίκους. Ένας άλλος «εξωτισμός» εντός ευρωπαϊκού εδάφους! </a:t>
            </a:r>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Γυναικείος περιηγητισμός στις αρχές του 20</a:t>
            </a:r>
            <a:r>
              <a:rPr lang="el-GR" baseline="30000" dirty="0" smtClean="0"/>
              <a:t>ου</a:t>
            </a:r>
            <a:r>
              <a:rPr lang="el-GR" dirty="0" smtClean="0"/>
              <a:t> αι.</a:t>
            </a:r>
            <a:endParaRPr lang="el-GR" dirty="0"/>
          </a:p>
        </p:txBody>
      </p:sp>
      <p:sp>
        <p:nvSpPr>
          <p:cNvPr id="3" name="2 - Θέση περιεχομένου"/>
          <p:cNvSpPr>
            <a:spLocks noGrp="1"/>
          </p:cNvSpPr>
          <p:nvPr>
            <p:ph idx="1"/>
          </p:nvPr>
        </p:nvSpPr>
        <p:spPr>
          <a:xfrm>
            <a:off x="285720" y="1600200"/>
            <a:ext cx="8401080" cy="5257800"/>
          </a:xfrm>
        </p:spPr>
        <p:txBody>
          <a:bodyPr>
            <a:normAutofit fontScale="92500" lnSpcReduction="10000"/>
          </a:bodyPr>
          <a:lstStyle/>
          <a:p>
            <a:pPr>
              <a:buNone/>
            </a:pPr>
            <a:r>
              <a:rPr lang="el-GR" dirty="0" smtClean="0"/>
              <a:t>    </a:t>
            </a:r>
            <a:r>
              <a:rPr lang="el-GR" u="sng" dirty="0" err="1" smtClean="0"/>
              <a:t>Μέιμπελ</a:t>
            </a:r>
            <a:r>
              <a:rPr lang="el-GR" u="sng" dirty="0" smtClean="0"/>
              <a:t> </a:t>
            </a:r>
            <a:r>
              <a:rPr lang="el-GR" u="sng" dirty="0" err="1" smtClean="0"/>
              <a:t>Μουρ</a:t>
            </a:r>
            <a:r>
              <a:rPr lang="el-GR" u="sng" dirty="0" smtClean="0"/>
              <a:t>: </a:t>
            </a:r>
            <a:r>
              <a:rPr lang="el-GR" dirty="0" smtClean="0"/>
              <a:t> συγγραφέας δύο οδοιπορικών, </a:t>
            </a:r>
            <a:r>
              <a:rPr lang="el-GR" i="1" dirty="0" smtClean="0"/>
              <a:t>Μέρες στην Ελλάδα </a:t>
            </a:r>
            <a:r>
              <a:rPr lang="el-GR" dirty="0" smtClean="0"/>
              <a:t>και </a:t>
            </a:r>
            <a:r>
              <a:rPr lang="el-GR" i="1" dirty="0" smtClean="0"/>
              <a:t>Η Καρχηδόνα των Φοινίκων</a:t>
            </a:r>
          </a:p>
          <a:p>
            <a:pPr>
              <a:buNone/>
            </a:pPr>
            <a:r>
              <a:rPr lang="el-GR" dirty="0" smtClean="0"/>
              <a:t>    Στην εισαγωγή της στο πρώτο έργο ανακοινώνει πως προτίθεται να σκιαγραφήσει τον «ελληνικό χαρακτήρα». Έτσι συχνά ανάμεσα σε περιγραφές τοπίων αντιπαραβάλλει καυστικά σχόλια για τους Νεοέλληνες, την κρατική διαφθορά και τη χαμηλή κοινωνική θέση των γυναικών</a:t>
            </a:r>
          </a:p>
          <a:p>
            <a:pPr>
              <a:buNone/>
            </a:pPr>
            <a:r>
              <a:rPr lang="el-GR" dirty="0" smtClean="0"/>
              <a:t>(</a:t>
            </a:r>
            <a:r>
              <a:rPr lang="el-GR" i="1" dirty="0" smtClean="0"/>
              <a:t>Στη χώρα του φεγγαριού. Βρετανίδες περιηγήτριες στην Ελλάδα 1718-1932,</a:t>
            </a:r>
            <a:r>
              <a:rPr lang="el-GR" dirty="0" smtClean="0"/>
              <a:t> </a:t>
            </a:r>
            <a:r>
              <a:rPr lang="el-GR" dirty="0" err="1" smtClean="0"/>
              <a:t>επιμ</a:t>
            </a:r>
            <a:r>
              <a:rPr lang="el-GR" dirty="0" smtClean="0"/>
              <a:t>/</a:t>
            </a:r>
            <a:r>
              <a:rPr lang="el-GR" dirty="0" err="1" smtClean="0"/>
              <a:t>εισ</a:t>
            </a:r>
            <a:r>
              <a:rPr lang="el-GR" dirty="0" smtClean="0"/>
              <a:t>. Κολοκοτρώνη- </a:t>
            </a:r>
            <a:r>
              <a:rPr lang="el-GR" dirty="0" err="1" smtClean="0"/>
              <a:t>Μήτση</a:t>
            </a:r>
            <a:r>
              <a:rPr lang="el-GR" dirty="0" smtClean="0"/>
              <a:t>, 2005)</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428604"/>
            <a:ext cx="8229600" cy="6215106"/>
          </a:xfrm>
        </p:spPr>
        <p:txBody>
          <a:bodyPr>
            <a:normAutofit fontScale="92500"/>
          </a:bodyPr>
          <a:lstStyle/>
          <a:p>
            <a:pPr>
              <a:buNone/>
            </a:pPr>
            <a:r>
              <a:rPr lang="el-GR" i="1" dirty="0" smtClean="0"/>
              <a:t>   «Η πολυμάθεια μιας νεαρής Ελληνίδας είναι μερικές φορές εκπληκτικής έκτασης … Αλλά η διάνοιά της μοιάζει να περιορίζεται απολύτως στην πρόσληψη. Δεν συνάντησα ποτέ ενδείξεις δημιουργικής ικανότητας. Ίσως η θέση της στο κοινωνικό στερέωμα, θέση μιας απόλυτα εξαρτημένης και υποταγμένης ύπαρξης, που δεν μπορεί να διαλέξει τον σύζυγό της και αποκλείεται από κάθε άλλη σταδιοδρομία εκτός από το γάμο, ευθύνεται γι αυτή την έλλειψη πρωτοτυπίας και για το γεγονός ότι ακολουθεί πειθήνια την πεπατημένη του συμβατικού γούστου»</a:t>
            </a:r>
            <a:endParaRPr lang="el-GR"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Τίτλος"/>
          <p:cNvSpPr>
            <a:spLocks noGrp="1"/>
          </p:cNvSpPr>
          <p:nvPr>
            <p:ph type="title"/>
          </p:nvPr>
        </p:nvSpPr>
        <p:spPr/>
        <p:txBody>
          <a:bodyPr/>
          <a:lstStyle/>
          <a:p>
            <a:r>
              <a:rPr lang="el-GR" smtClean="0"/>
              <a:t>Η Βιρτζίνια Γουλφ επισκέπτεται την Ελλάδα…</a:t>
            </a:r>
          </a:p>
        </p:txBody>
      </p:sp>
      <p:sp>
        <p:nvSpPr>
          <p:cNvPr id="45059" name="2 - Θέση περιεχομένου"/>
          <p:cNvSpPr>
            <a:spLocks noGrp="1"/>
          </p:cNvSpPr>
          <p:nvPr>
            <p:ph idx="1"/>
          </p:nvPr>
        </p:nvSpPr>
        <p:spPr>
          <a:xfrm>
            <a:off x="0" y="1714488"/>
            <a:ext cx="8786842" cy="5286412"/>
          </a:xfrm>
        </p:spPr>
        <p:txBody>
          <a:bodyPr>
            <a:normAutofit lnSpcReduction="10000"/>
          </a:bodyPr>
          <a:lstStyle/>
          <a:p>
            <a:pPr>
              <a:buNone/>
            </a:pPr>
            <a:r>
              <a:rPr lang="el-GR" sz="2000" dirty="0" smtClean="0"/>
              <a:t>      </a:t>
            </a:r>
            <a:r>
              <a:rPr lang="el-GR" sz="2200" dirty="0" smtClean="0"/>
              <a:t>Αυτή την αρχαιότητα οι Ευρωπαίοι ταξιδιώτες επιζητούν να ανακαλύψουν και να ανασύρουν, όπως για παράδειγμα, η Βρετανίδα συγγραφέας Βιρτζίνια </a:t>
            </a:r>
            <a:r>
              <a:rPr lang="el-GR" sz="2200" dirty="0" err="1" smtClean="0"/>
              <a:t>Γουλφ</a:t>
            </a:r>
            <a:r>
              <a:rPr lang="el-GR" sz="2200" dirty="0" smtClean="0"/>
              <a:t> στο πρώτο της ταξίδι στην Ελλάδα το 1906. Τότε ανύπαντρη και 26 ετών με τη συνοδεία των αδελφών και μιας φίλης. Ακολούθησε ένα ακόμη ταξίδι αυτή τη φορά όταν πια ήταν καταξιωμένη συγγραφέας στη χώρα της το 1932. Τη δεύτερη φορά τη συνόδευσε ο σύζυγός της καθώς και δύο φίλοι. Οι εντυπώσεις της καταγράφηκαν στο ημερολόγιο της συγγραφέως, αλλά και στις επιστολές που έστελνε κατά τη διάρκεια του ταξιδιού σε φίλους της στην Ευρώπη. Σημαντικές μελέτες (Λεοντή, 1988, </a:t>
            </a:r>
            <a:r>
              <a:rPr lang="el-GR" sz="2200" dirty="0" err="1" smtClean="0"/>
              <a:t>Γουργουρής</a:t>
            </a:r>
            <a:r>
              <a:rPr lang="el-GR" sz="2200" dirty="0" smtClean="0"/>
              <a:t>, 2007 και  </a:t>
            </a:r>
            <a:r>
              <a:rPr lang="el-GR" sz="2200" dirty="0" err="1" smtClean="0"/>
              <a:t>Χαμηλάκης</a:t>
            </a:r>
            <a:r>
              <a:rPr lang="el-GR" sz="2200" dirty="0" smtClean="0"/>
              <a:t>, 2012) έχουν </a:t>
            </a:r>
            <a:r>
              <a:rPr lang="el-GR" sz="2200" dirty="0" err="1" smtClean="0"/>
              <a:t>προβληματοποιήσει</a:t>
            </a:r>
            <a:r>
              <a:rPr lang="el-GR" sz="2200" dirty="0" smtClean="0"/>
              <a:t> την ταξιδιωτική λογοτεχνική παραγωγή και αυτή την αμφίθυμη παραγωγή γεωγραφίας που ακροβατεί ανάμεσα στην οικειοποίηση και το ανοίκειο, τον ενθουσιασμό και την απογοήτευση. </a:t>
            </a:r>
          </a:p>
          <a:p>
            <a:endParaRPr lang="el-GR" dirty="0" smtClean="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Picture 2" descr="C:\Users\Χρήστης\Desktop\woolf_parthenon.jpg"/>
          <p:cNvPicPr>
            <a:picLocks noGrp="1" noChangeAspect="1" noChangeArrowheads="1"/>
          </p:cNvPicPr>
          <p:nvPr>
            <p:ph idx="1"/>
          </p:nvPr>
        </p:nvPicPr>
        <p:blipFill>
          <a:blip r:embed="rId2"/>
          <a:srcRect/>
          <a:stretch>
            <a:fillRect/>
          </a:stretch>
        </p:blipFill>
        <p:spPr bwMode="auto">
          <a:xfrm>
            <a:off x="1428729" y="1142984"/>
            <a:ext cx="6429420" cy="531179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Ζωντάνι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253</TotalTime>
  <Words>2115</Words>
  <Application>Microsoft Office PowerPoint</Application>
  <PresentationFormat>Προβολή στην οθόνη (4:3)</PresentationFormat>
  <Paragraphs>85</Paragraphs>
  <Slides>35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Ζωντάνια</vt:lpstr>
      <vt:lpstr>Έμφυλα σώματα, έμφυλα συναισθήματα, έμφυλες ζωές, έμφυλες φαντασιώσεις και ανδρισμοί</vt:lpstr>
      <vt:lpstr>Ελλάδα, Δύση και Περιηγητές…</vt:lpstr>
      <vt:lpstr>Διαφάνεια 3</vt:lpstr>
      <vt:lpstr>Διαφάνεια 4</vt:lpstr>
      <vt:lpstr>Στη χώρα του φεγγαριού, Βρετανίδες περιηγήτριες στην Ελλάδα (1718-1932)</vt:lpstr>
      <vt:lpstr>Γυναικείος περιηγητισμός στις αρχές του 20ου αι.</vt:lpstr>
      <vt:lpstr>Διαφάνεια 7</vt:lpstr>
      <vt:lpstr>Η Βιρτζίνια Γουλφ επισκέπτεται την Ελλάδα…</vt:lpstr>
      <vt:lpstr>Διαφάνεια 9</vt:lpstr>
      <vt:lpstr>Διαφάνεια 10</vt:lpstr>
      <vt:lpstr>Διαφάνεια 11</vt:lpstr>
      <vt:lpstr>«Το Σώμα και οι εορτές του Όθωνα (1833-1862). Όψεις του ανδρισμού: το «φυσικό» και το «πολιτικό» σώμα του βασιλιά</vt:lpstr>
      <vt:lpstr>Όθωνας ο πρώτος βασιλιάς του ελληνικού βασιλείου:  ανδρισμός και δημόσια εικόνα</vt:lpstr>
      <vt:lpstr>Ο Όθωνας φορούσε πάντα φουστανέλα: σκληροτράχηλος αγωνιστής ή μαλθακός βασιλιάς;</vt:lpstr>
      <vt:lpstr>Η Αμαλία σύζυγος του Όθωνα</vt:lpstr>
      <vt:lpstr>Διαφάνεια 16</vt:lpstr>
      <vt:lpstr>Δια Λόγους τιμής κτλ.</vt:lpstr>
      <vt:lpstr> «Διετήρει παρανόμους, αθεμίτους, ενόχους σχέσεις», «Διήγεν έκλυτον βίον»… </vt:lpstr>
      <vt:lpstr>«Ο ιδανικός άνδρας», Ανδρισμοί και ιστορία</vt:lpstr>
      <vt:lpstr>Σχέση νεωτερικότητας και φασιστικού φαινομένου</vt:lpstr>
      <vt:lpstr>Ο «νέος άνδρας» στη Ναζιστική Γερμανία</vt:lpstr>
      <vt:lpstr>Ομοφυλόφιλοι: «ύλη» εκτός τόπου</vt:lpstr>
      <vt:lpstr>Γερμανία και ευγονική:  Η σωστή μητέρα, σύζυγος και η αναπαραγωγή της Άριας φυλής!</vt:lpstr>
      <vt:lpstr>Διαφάνεια 24</vt:lpstr>
      <vt:lpstr>Peter Fritzche, Ζωή και Θάνατος στο Τρίτο Ράιχ, 2008</vt:lpstr>
      <vt:lpstr>Πειράματα σε γυναίκες στο Άουσβιτς,  άνθρωποι πειραματόζωα…</vt:lpstr>
      <vt:lpstr>Διαφάνεια 27</vt:lpstr>
      <vt:lpstr>Διαφάνεια 28</vt:lpstr>
      <vt:lpstr>Διαφάνεια 29</vt:lpstr>
      <vt:lpstr>Οι νάνοι του Άουσβιτς…</vt:lpstr>
      <vt:lpstr>Διαφάνεια 31</vt:lpstr>
      <vt:lpstr>Διαφάνεια 32</vt:lpstr>
      <vt:lpstr>Διαφάνεια 33</vt:lpstr>
      <vt:lpstr>Διαφάνεια 34</vt:lpstr>
      <vt:lpstr>Διαφάνεια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Γυναικεία σώματα, ανδρικά σώματα, γυναικεία συναισθήματα, ανδρικά συναισθήματα</dc:title>
  <dc:creator>Χρήστης</dc:creator>
  <cp:lastModifiedBy>Χρήστης</cp:lastModifiedBy>
  <cp:revision>22</cp:revision>
  <dcterms:created xsi:type="dcterms:W3CDTF">2020-04-22T07:48:08Z</dcterms:created>
  <dcterms:modified xsi:type="dcterms:W3CDTF">2020-05-05T05:46:18Z</dcterms:modified>
</cp:coreProperties>
</file>