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73" r:id="rId30"/>
    <p:sldId id="274" r:id="rId31"/>
    <p:sldId id="286" r:id="rId32"/>
    <p:sldId id="287"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97DFF6-11E8-4C3E-ACE5-7A4F03AFE125}" type="datetimeFigureOut">
              <a:rPr lang="el-GR" smtClean="0"/>
              <a:pPr/>
              <a:t>21/5/2024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758BCD4-F2BB-4136-8ADF-6887D383D4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7DFF6-11E8-4C3E-ACE5-7A4F03AFE125}" type="datetimeFigureOut">
              <a:rPr lang="el-GR" smtClean="0"/>
              <a:pPr/>
              <a:t>21/5/2024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8BCD4-F2BB-4136-8ADF-6887D383D46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mtClean="0"/>
              <a:t>Ἡ οἰκονομία</a:t>
            </a:r>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4911741"/>
          </a:xfrm>
        </p:spPr>
        <p:txBody>
          <a:bodyPr>
            <a:normAutofit/>
          </a:bodyPr>
          <a:lstStyle/>
          <a:p>
            <a:r>
              <a:rPr lang="el-GR" sz="2800" smtClean="0"/>
              <a:t>Διαβάθμιση ἀξίας καλλιεργημένων περιοχῶν ἀνάλογα μὲ τὴν ποιότητα τοῦ ἐδάφους. Ἔπαιζαν ρόλο ὅμως καὶ τὸ κλίμα καὶ οἱ συνθῆκες ἄρδευσης. </a:t>
            </a:r>
          </a:p>
          <a:p>
            <a:r>
              <a:rPr lang="el-GR" sz="2800" smtClean="0"/>
              <a:t>Στατιστικὰ οἱ ἀγρότες, καλλιεργητὲς σιτηρῶν, φαίνεται ὅτι κρατοῦσαν τὸ ἕνα τρίτο τῆς σοδειᾶς γιὰ τὴ σπορὰ τῆς ἑπόμενης χρονιᾶς, τὸ 10% πήγαινε στὸν ἰδιοκτήτη γῆς, ἐνῶ ἕνα μέρος ἀποτελοῦσε καὶ φόρο γιὰ τὸ κράτος. Ταυτόχρονα, ἔπρεπε νὰ κρατηθεῖ καὶ ἕνα μέρος τῆς σοδειᾶς γιὰ τὰ ἄσχημα χρόνια. </a:t>
            </a:r>
          </a:p>
          <a:p>
            <a:r>
              <a:rPr lang="el-GR" sz="2800" smtClean="0"/>
              <a:t>Οἱ κακὲς χρονιὲς ὀφείλονταν σὲ φυσικὲς καταστροφές, πολέμους, βαριὰ φορολογία κ. ἄ. </a:t>
            </a:r>
          </a:p>
          <a:p>
            <a:endParaRPr lang="el-G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Παρόμοια καὶ ἡ κατάσταση τῶν παραγωγῶν σταφίδας, φρούτων, λαχανικῶν, ἐλιῶν. Ἐπιπλέον, ἡ κοπὴ τῶν δέντρων ἀπὸ ἐχθροὺς ἦταν κάτι πολὺ βαρὺ ποὺ δὲν μποροῦσε εὔκολα νὰ ἀντιμετωπιστεῖ. Ἀναγκάζονταν νὰ μεταναστεύσουν οἱ μόνιμοι πληθυσμοί. Κάτι τέτοιο συνέβη μὲ τοὺς Ἕλληνες τῆς Μικρᾶς Ἀσίας μετὰ τὴν τουρκικὴ κατάκτηση. </a:t>
            </a: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Λαχανικὰ καλλιεργοῦνταν παντοῦ: κρεμμύδια, λάχανα, φασόλια, ξηροὶ καρποί κ. ἄ. Πολλὲς ἦταν καὶ οἱ καλλιέργειες ἐντὸς τῆς Κωνσταντινουπόλεως. </a:t>
            </a:r>
          </a:p>
          <a:p>
            <a:r>
              <a:rPr lang="el-GR" smtClean="0"/>
              <a:t>Ὁ τρόπος ἐργασίας τῆς γῆς ἦταν πρωτόγονος. </a:t>
            </a:r>
          </a:p>
          <a:p>
            <a:r>
              <a:rPr lang="el-GR" smtClean="0"/>
              <a:t>Συνεχὲς πρόβλημα ἡ ὕπαρξη ἢ ἔλλειψη ἐργατῶν γῆς. </a:t>
            </a: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Ἡ μικρὴ καὶ ἡ μεγάλη ἰδιοκτησία ἀπὸ τὸν 4ο ἕως τὸν 11ο αἰ. </a:t>
            </a:r>
          </a:p>
          <a:p>
            <a:r>
              <a:rPr lang="el-GR" smtClean="0"/>
              <a:t>Μέχρι τὸν 7ο αἰ. ὑπάρχει μεγάλη ἰδιοκτησία. Λόγω φυσικῶν καταστροφῶν καὶ τῶν ἀραβικῶν ἐπιθέσεων παύει νὰ ὑπάρχει. Ἐπανεμφανίζεται μετὰ τὸν 9ο αἰ. Σταδιακὰ κυριαρχεῖ σὲ βάρος τῆς μικρῆς ἰδιοκτησίας. Μάλιστα, οἱ αὐτοκράτορες προσπάθησαν νὰ περιορίσουν τὸ φαινόμενο. Μετὰ τὸν 11ο αἰ. δὲν ὑπάρχει πλέον μικρὴ ἰδιοκτησία. </a:t>
            </a: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Ὁ ὀρυκτὸς πλοῦτος </a:t>
            </a:r>
            <a:endParaRPr lang="el-GR"/>
          </a:p>
        </p:txBody>
      </p:sp>
      <p:sp>
        <p:nvSpPr>
          <p:cNvPr id="3" name="2 - Θέση περιεχομένου"/>
          <p:cNvSpPr>
            <a:spLocks noGrp="1"/>
          </p:cNvSpPr>
          <p:nvPr>
            <p:ph idx="1"/>
          </p:nvPr>
        </p:nvSpPr>
        <p:spPr/>
        <p:txBody>
          <a:bodyPr/>
          <a:lstStyle/>
          <a:p>
            <a:r>
              <a:rPr lang="el-GR" smtClean="0"/>
              <a:t>Ὁ ὀρυκτὸς πλοῦτος στὸ Βυζάντιο ἦταν σχετικὰ φτωχός. </a:t>
            </a:r>
          </a:p>
          <a:p>
            <a:r>
              <a:rPr lang="el-GR" smtClean="0"/>
              <a:t>Ἀπὸ τὸν 13ο αἰ. ὑπῆρχε ἡ στύψη (μεταλλικὸ ἅλας, χρήσιμο στὴ βυρσοδεψία) στὴ Φώκαια τῆς δυτικῆς Μικρᾶς Ἀσίας, ἀλλὰ τὴν ἐκμευταλλεύονται οἱ Γενουάτες. </a:t>
            </a:r>
          </a:p>
          <a:p>
            <a:r>
              <a:rPr lang="el-GR" smtClean="0"/>
              <a:t>Λίγα ὀρυχεῖα σιδήρου</a:t>
            </a:r>
          </a:p>
          <a:p>
            <a:r>
              <a:rPr lang="el-GR" smtClean="0"/>
              <a:t>Τὰ ἀρχαῖα ὀρυχεῖα χρυσοῦ, ἀργύρου καὶ χαλκοῦ εἶχαν ἐξαντληθεῖ. </a:t>
            </a:r>
          </a:p>
          <a:p>
            <a:r>
              <a:rPr lang="el-GR" smtClean="0"/>
              <a:t>Ὑπῆρχαν ὀρυχεῖα στὸν Καύκασο. </a:t>
            </a:r>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Ἡ ἁλιεία</a:t>
            </a:r>
            <a:endParaRPr lang="el-GR"/>
          </a:p>
        </p:txBody>
      </p:sp>
      <p:sp>
        <p:nvSpPr>
          <p:cNvPr id="3" name="2 - Θέση περιεχομένου"/>
          <p:cNvSpPr>
            <a:spLocks noGrp="1"/>
          </p:cNvSpPr>
          <p:nvPr>
            <p:ph idx="1"/>
          </p:nvPr>
        </p:nvSpPr>
        <p:spPr/>
        <p:txBody>
          <a:bodyPr/>
          <a:lstStyle/>
          <a:p>
            <a:r>
              <a:rPr lang="el-GR" smtClean="0"/>
              <a:t>Γιὰ τὶς παράκτιες περιοχὲς καὶ γιὰ τὴν Κωνσταντινούπολη (1600 ψαρόβαρκες) εἶχε μεγάλη σημασία. </a:t>
            </a:r>
          </a:p>
          <a:p>
            <a:r>
              <a:rPr lang="el-GR" smtClean="0"/>
              <a:t>Στὸ ἐσωτερικὸ τῆς χώρας μποροῦσε νὰ μεταφερθεῖ μόνον ἁλατισμένο ἢ παστωμένο. </a:t>
            </a: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Βιοτεχνία καὶ ἐπαγγέλματα</a:t>
            </a:r>
            <a:endParaRPr lang="el-GR"/>
          </a:p>
        </p:txBody>
      </p:sp>
      <p:sp>
        <p:nvSpPr>
          <p:cNvPr id="3" name="2 - Θέση περιεχομένου"/>
          <p:cNvSpPr>
            <a:spLocks noGrp="1"/>
          </p:cNvSpPr>
          <p:nvPr>
            <p:ph idx="1"/>
          </p:nvPr>
        </p:nvSpPr>
        <p:spPr/>
        <p:txBody>
          <a:bodyPr/>
          <a:lstStyle/>
          <a:p>
            <a:r>
              <a:rPr lang="el-GR" smtClean="0"/>
              <a:t>Δὲν ὑπῆρχε οὔτε ὑποψία μηχανῆς στὸ Βυζάντιο πέραν τῶν νερόμυλων.</a:t>
            </a:r>
          </a:p>
          <a:p>
            <a:r>
              <a:rPr lang="el-GR" smtClean="0"/>
              <a:t>Στὴν Κωνσταντινούπολη πολλὰ ἐπαγγέλματα ἦταν ὀργανωμένα σὲ συντεχνίες π. χ. σφαγέων καὶ κρεοπωλῶν, ἀρτοποιῶν κ. ἄ. Τὸν τρόπο λειτουργίας τῶν συντεχνιῶν περιγράφει τὸ «Ἐπαρχικὸ βιβλίο». </a:t>
            </a: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071546"/>
            <a:ext cx="8229600" cy="5054617"/>
          </a:xfrm>
        </p:spPr>
        <p:txBody>
          <a:bodyPr/>
          <a:lstStyle/>
          <a:p>
            <a:r>
              <a:rPr lang="el-GR" smtClean="0"/>
              <a:t>Ἀπὸ τὸν 12ο αἰ. ἄρχισαν νὰ εἰσχωροῦν οἱ Ἰταλοὶ ἔμποροι στὴ βυζαντινὴ ἀγορά. Πωλοῦν ὑφάσματα, ὅπλα, μηχανήματα. </a:t>
            </a:r>
          </a:p>
          <a:p>
            <a:r>
              <a:rPr lang="el-GR" smtClean="0"/>
              <a:t>Τὸ Βυζάντιο ἀπώλεσε τὸ πρότερο τεχνολογικό του προβάδισμα καὶ μετατράπηκε σὲ ἐξαγωγέα ἀγροτικῶν προϊόντων. </a:t>
            </a:r>
          </a:p>
          <a:p>
            <a:r>
              <a:rPr lang="el-GR" smtClean="0"/>
              <a:t>Ὑπῆρχαν καὶ κρατικὲς ἐπιχειρήσεις: κατασκευὴ ὅπλων, νομισματοκοπεῖα, βιοτεχνίες μεταξιοῦ κ. ἄ. Οἱ περισσότερες ἦταν στὴν Κωνσταντινούπολη, ἀλλὰ ὑπῆρχαν καὶ στὴν ἐπαρχία. </a:t>
            </a: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Ἐμπόριο</a:t>
            </a:r>
            <a:endParaRPr lang="el-GR" b="1"/>
          </a:p>
        </p:txBody>
      </p:sp>
      <p:sp>
        <p:nvSpPr>
          <p:cNvPr id="3" name="2 - Θέση περιεχομένου"/>
          <p:cNvSpPr>
            <a:spLocks noGrp="1"/>
          </p:cNvSpPr>
          <p:nvPr>
            <p:ph idx="1"/>
          </p:nvPr>
        </p:nvSpPr>
        <p:spPr/>
        <p:txBody>
          <a:bodyPr/>
          <a:lstStyle/>
          <a:p>
            <a:r>
              <a:rPr lang="el-GR" smtClean="0"/>
              <a:t>Διάκριση εἰδῶν ἐμπορίου: α) ἐμπόριο διὰ ξηρᾶς (μικρῶν ἀποστάσεων), β) ἐμπόριο διὰ θαλάσσης (μεγάλων ἀποστάσεων) </a:t>
            </a:r>
          </a:p>
          <a:p>
            <a:r>
              <a:rPr lang="el-GR" smtClean="0"/>
              <a:t>Σύγκριση θαλάσσιου ἐμπορίου μὲ τὸ ἐμπόριο διὰ ξηρᾶς. </a:t>
            </a: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Τοπικὸ ἐμπόριο διὰ θαλάσσης</a:t>
            </a:r>
          </a:p>
          <a:p>
            <a:r>
              <a:rPr lang="el-GR" smtClean="0"/>
              <a:t>Θαλάσσιοι δρόμοι γιὰ τὸ μακρινὸ ἐμπόριο </a:t>
            </a:r>
          </a:p>
          <a:p>
            <a:r>
              <a:rPr lang="el-GR" smtClean="0"/>
              <a:t>Πῶς γινόταν τὸ ἐμπόριο μὲ τὴν Ἄπω Ἀνατολή; </a:t>
            </a:r>
          </a:p>
          <a:p>
            <a:r>
              <a:rPr lang="el-GR" smtClean="0"/>
              <a:t>Τὸ ἐμπόριο στὰ νέα βασίλεια τῆς δυτικῆς Εὐρώπης, κατὰ τὸν 4ο αἰ. καὶ 5ο αἰ.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Ὁ πληθυσμὸς μιᾶς περιοχῆς ἦταν σὲ ὅλους τοὺς κρίσιμους γιὰ τὴ ζωὴ τομεῖς αὐτάρκης, ἀλλιῶς δὲν θὰ ἐπιβίωνε. </a:t>
            </a:r>
          </a:p>
          <a:p>
            <a:r>
              <a:rPr lang="el-GR" smtClean="0"/>
              <a:t>Τὸ ἐμπόριο εἶχε σχετικὰ μικρὴ σημασία λόγω τῶν μεγάλων ἀποστάσεων. Τὰ βασικὰ ἐμπορευματικὰ προϊόντα ἦταν τὸ ἀλάτι, τὰ μέταλλα, τὸ μετάξι, τὰ μπαχαρικά καὶ ἄλλα παρόμοια. </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Μετὰ τὸν 7ο αἰ. χάνεται τὸ διακομιστικὸ ἐμπόριο μεταξὺ Βυζαντίου καὶ Δυτικῆς λεκάνης τῆς Μεσογείου. Οἱ Βυζαντινοὶ μποροῦσαν νὰ ἐξάγουν δέρματα, μέλι, τρόφιμα. Ἡ Δύση τίποτε γιὰ νὰ ἐξάγει ὡς ἀντιστάθμισμα. </a:t>
            </a:r>
          </a:p>
          <a:p>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Στὰ τέλη τοῦ 9ου αἰ. γίνεται ἐμπόριο περισσότερο μὲ τοὺς Βαράγγους τοῦ Κιέβου. </a:t>
            </a:r>
          </a:p>
          <a:p>
            <a:r>
              <a:rPr lang="el-GR" smtClean="0"/>
              <a:t>Κατὰ τὸν 7ο αἰ. καὶ 8ο αἰ. ἡ ἐμπορικὴ ἐπικοινωνία μὲ τὰ ἰσλαμικὰ κράτη εἶναι ἀρκετὰ ἔντονη, ὄχι ὅμως, ὅπως πρίν. </a:t>
            </a:r>
          </a:p>
          <a:p>
            <a:r>
              <a:rPr lang="el-GR" smtClean="0"/>
              <a:t>Ἡ Κύπρος ἀποτελεῖ ἕναν σημαντικὸ σταθμὸ γιὰ τὴ διακίνηση τῶν ἐμπορευμάτων. </a:t>
            </a:r>
          </a:p>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Τὸν 10 αἰ. ἀναθερμαίνεται τὸ ἐμπόριο μὲ τὴ Δύση. </a:t>
            </a:r>
          </a:p>
          <a:p>
            <a:r>
              <a:rPr lang="el-GR" smtClean="0"/>
              <a:t>Πόλεις ποὺ πρωταγωνιστοῦν: Βενετία, Ἀμάλφι, Γέτα. </a:t>
            </a:r>
          </a:p>
          <a:p>
            <a:r>
              <a:rPr lang="el-GR" smtClean="0"/>
              <a:t>Λόγοι: Οἱ Βενετοὶ ἦταν ἀπαραίτητοι στὴν ἀντιμετώπιση τῶν ἀραβικῶν ἐπιθέσεων. </a:t>
            </a: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Κατὰ τὸν 11ο αἰώνα ἐνισχύθηκαν σταδιακὰ οἱ ἐμπορικὲς ἐπικοινωνίες μὲ τὴ Δύση, χωρὶς ὅμως νὰ γίνουν ζωτικοῦ ἐνδιαφέροντος καὶ γιὰ τὶς δύο πλευρές. </a:t>
            </a:r>
          </a:p>
          <a:p>
            <a:r>
              <a:rPr lang="el-GR" smtClean="0"/>
              <a:t>Γιὰ τοὺς Ἰταλοὺς ἐνδιαφέρουσες ἦταν οἱ ἐμπορικὲς ὁδοὶ πρὸς τὴν Παλαιστίνη, τὴν Αἴγυπτο καὶ πρὸς τὴν Κωνσταντινούπολη. </a:t>
            </a:r>
          </a:p>
          <a:p>
            <a:r>
              <a:rPr lang="el-GR" smtClean="0"/>
              <a:t>Βασικὲς δυτικὲς πόλεις: Ἀμάλφι, Βενετία. </a:t>
            </a: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Στὰ τέλη τοῦ 11ου αἰ. ἡ πρώτη σταυροφορία φέρνει πολλὲς ἀλλαγές. </a:t>
            </a:r>
          </a:p>
          <a:p>
            <a:r>
              <a:rPr lang="el-GR" smtClean="0"/>
              <a:t>Ἐπίσης, παραχωρεῖ τὸ Βυζάντιο στοὺς Βενετοὺς τὸ ἐμπορικὸ προνόμιο τοῦ 1082 μὲ χρυσόβουλο. Τὸ ἐμπόριο μετατοπίζεται πρὸς τὰ Βαλκάνια, ἀφοῦ ἡ Μικρὰ Ἀσία ἔχει κατακτηθεῖ ἀπὸ τοὺς Σελτζούκους μετὰ τὸ 1071. </a:t>
            </a: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42984"/>
            <a:ext cx="8229600" cy="4983179"/>
          </a:xfrm>
        </p:spPr>
        <p:txBody>
          <a:bodyPr/>
          <a:lstStyle/>
          <a:p>
            <a:r>
              <a:rPr lang="el-GR" sz="2800" smtClean="0"/>
              <a:t>Ἡ θέση τῆς Μαύρης Θάλασσας κατὰ τὶς ἐμπορικὲς δραστηριότητες τῶν Δυτικῶν (τέλη 11ου αἰ. - 12ος αἰ.) </a:t>
            </a:r>
          </a:p>
          <a:p>
            <a:r>
              <a:rPr lang="el-GR" sz="2800" smtClean="0"/>
              <a:t>Ὁ θαλάσσιος δρόμος πρὸς τὴ Συρία, τὴν Παλαιστίνη, τὴν Κύπρο καὶ τὴν Κρήτη (12ος αἰ.).</a:t>
            </a:r>
          </a:p>
          <a:p>
            <a:r>
              <a:rPr lang="el-GR" sz="2800" smtClean="0"/>
              <a:t>Ἡ νέα δύναμη τῆς Πίζας (φορολογικὲς ἐλαφρύνσεις) </a:t>
            </a:r>
          </a:p>
          <a:p>
            <a:r>
              <a:rPr lang="el-GR" sz="2800" smtClean="0"/>
              <a:t>Ἡ νέα δύναμη τῆς Γένοβας (φορολογικὲς ἐλαφρύνσεις). </a:t>
            </a:r>
          </a:p>
          <a:p>
            <a:r>
              <a:rPr lang="el-GR" sz="2800" smtClean="0"/>
              <a:t>Τὰ προνόμια πρὸς τοὺς Ἰταλοὺς μᾶλλον ὠφέλησαν τὴν αὐτοκρατορία</a:t>
            </a:r>
            <a:r>
              <a:rPr lang="el-GR" smtClean="0"/>
              <a:t>. </a:t>
            </a:r>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4911741"/>
          </a:xfrm>
        </p:spPr>
        <p:txBody>
          <a:bodyPr>
            <a:noAutofit/>
          </a:bodyPr>
          <a:lstStyle/>
          <a:p>
            <a:r>
              <a:rPr lang="el-GR" sz="2800" smtClean="0"/>
              <a:t>Ἄλλοι δύο λόγοι γιὰ τὴν ἐντατικοποίηση τοῦ ἐμπορίου: αὐξανόμενος πληθυσμὸς τῆς βόρειας Ἰταλίας, νέες πηγὲς ἐσόδων γιὰ τὸ Βυζάντιο. </a:t>
            </a:r>
          </a:p>
          <a:p>
            <a:r>
              <a:rPr lang="el-GR" sz="2800" smtClean="0"/>
              <a:t>Προϊόντα ἐξαγωγῆς ἀπὸ τὸ Βυζάντιο: σιτηρά, ἐλαιόλαδο, ἐλιές, κρασί, τυρί, μέλι, κερί, δέρματα κ. ἄ. </a:t>
            </a:r>
          </a:p>
          <a:p>
            <a:r>
              <a:rPr lang="el-GR" sz="2800" smtClean="0"/>
              <a:t>Περιοχὲς ἐμπορικῶν δραστηριοτήτων: Θράκη, Θεσσαλία, Βοιωτία, Πελοπόννησος, Κωνσταντινούπολη. </a:t>
            </a:r>
          </a:p>
          <a:p>
            <a:r>
              <a:rPr lang="el-GR" sz="2800" smtClean="0"/>
              <a:t>Περιοχὲς ἐξαγωγῆς προϊόντων: Ἰταλία, Συρία, Παλαιστίνη. </a:t>
            </a:r>
            <a:endParaRPr lang="el-G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857232"/>
            <a:ext cx="8229600" cy="5268931"/>
          </a:xfrm>
        </p:spPr>
        <p:txBody>
          <a:bodyPr>
            <a:normAutofit/>
          </a:bodyPr>
          <a:lstStyle/>
          <a:p>
            <a:r>
              <a:rPr lang="el-GR" sz="2800" smtClean="0"/>
              <a:t>Ἐξαγωγὲς ἀπὸ τὴ μέση Ἀνατολὴ κατὰ τὸν 12ο καὶ τὸν 13ο αἰ. : ὑφάσματα καὶ ἄλλα βιοτεχνικὰ προϊόντα. </a:t>
            </a:r>
          </a:p>
          <a:p>
            <a:r>
              <a:rPr lang="el-GR" sz="2800" smtClean="0"/>
              <a:t>Εἰσαγωγὲς πρὸς τὴ μέση Ἀνατολή: ξυλεία, ἄργυρος. </a:t>
            </a:r>
          </a:p>
          <a:p>
            <a:r>
              <a:rPr lang="el-GR" sz="2800" smtClean="0"/>
              <a:t>Ὑπάρχει μιὰ ροὴ χρήματος ἀπὸ τὴν αὐτοκρατορία πρὸς τὴ δυτικὴ Εὐρώπη λόγω τῶν μισθοφόρων, ἀλλὰ καὶ λόγω πληρωμῶν σὲ κράτη καὶ ἰδιῶτες. </a:t>
            </a:r>
          </a:p>
          <a:p>
            <a:r>
              <a:rPr lang="el-GR" sz="2800" smtClean="0"/>
              <a:t>Οἱ Κομνηνοὶ συγκέντρωναν χρήματα ἀπὸ τὶς πωλήσεις τροφίμων στὴν Ἰταλία καὶ τὰ σταυροφορικὰ κράτη τῆς Ἀνατολῆς. </a:t>
            </a:r>
          </a:p>
          <a:p>
            <a:r>
              <a:rPr lang="el-GR" sz="2800" smtClean="0"/>
              <a:t>Οἱ Βυζαντινοὶ ἔμποροι ἦταν ἐλάχιστα δραστήριοι. </a:t>
            </a:r>
            <a:endParaRPr lang="el-G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4911741"/>
          </a:xfrm>
        </p:spPr>
        <p:txBody>
          <a:bodyPr>
            <a:noAutofit/>
          </a:bodyPr>
          <a:lstStyle/>
          <a:p>
            <a:r>
              <a:rPr lang="el-GR" sz="2800" smtClean="0"/>
              <a:t>Μετὰ τὸ 1204 (κατάκτηση τῆς Κωνσταντινούπολης ἀπὸ τοὺς Δυτικούς) τὰ πράγματα δυσκολεύουν γιὰ τοὺς Βυζαντινούς. Στὴ Μαύρη Θάλασσα ἔχασαν οἱ Βυζαντινοὶ τὸ ἐμπορικό τους μονοπώλιο. </a:t>
            </a:r>
          </a:p>
          <a:p>
            <a:r>
              <a:rPr lang="el-GR" sz="2800" smtClean="0"/>
              <a:t>Ἡ αὐτοκρατορία τῆς Νικαίας. Στὴν ἀρχὴ πάει νὰ ἐπωφεληθεῖ, ὅμως σιγὰ σιγὰ οἱ Τοῦρκοι προωθοῦνται ἀκόμα δυτικότερα. </a:t>
            </a:r>
          </a:p>
          <a:p>
            <a:r>
              <a:rPr lang="el-GR" sz="2800" smtClean="0"/>
              <a:t>Οἱ ἐμφύλιοι πόλεμοι ἔδωσαν τὸ τελειωτικὸ κτύπημα. </a:t>
            </a:r>
          </a:p>
          <a:p>
            <a:r>
              <a:rPr lang="el-GR" sz="2800" smtClean="0"/>
              <a:t>Ἡ αὐτοκρατορία τὸν 15ο αἰ. δίνει τὴν εἰκόνα ἐξαθλιωμένης χώρας. </a:t>
            </a:r>
            <a:endParaRPr lang="el-G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b="1" smtClean="0">
                <a:solidFill>
                  <a:schemeClr val="tx2">
                    <a:lumMod val="75000"/>
                  </a:schemeClr>
                </a:solidFill>
              </a:rPr>
              <a:t>Ralph Johannes Lilie, </a:t>
            </a:r>
            <a:r>
              <a:rPr lang="el-GR" b="1" i="1" smtClean="0">
                <a:solidFill>
                  <a:schemeClr val="tx2">
                    <a:lumMod val="75000"/>
                  </a:schemeClr>
                </a:solidFill>
              </a:rPr>
              <a:t>Εισαγωγή στη βυζαντινή Ιστορία, </a:t>
            </a:r>
            <a:r>
              <a:rPr lang="el-GR" b="1" smtClean="0">
                <a:solidFill>
                  <a:schemeClr val="tx2">
                    <a:lumMod val="75000"/>
                  </a:schemeClr>
                </a:solidFill>
              </a:rPr>
              <a:t>Αθήνα 2011, σσ. 131-158.</a:t>
            </a: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Ἦταν ἀδύνατον νὰ μεταφερθοῦν τρόφιμα σὲ μεγάλες ἀποστάσεις μέσω ξηρᾶς. Πιὸ εὔκολη ἦταν ἡ μεταφορὰ μέσω θαλασσίων δρόμων. Στὴν ὕστερη ἀρχαιότητα μόνον ἡ Κωνσταντινούπολη καὶ ἡ Ῥώμη προμηθεύονταν σιτηρὰ ἀπὸ τὸ ἐξωτερικό. Γιὰ τὴν Κωνσταντινούπολη αὐτὸ σταμάτησε μὲ τὴν ἀραβικὴ κατάκτηση τῆς Αἰγύπτου τὸ 642/</a:t>
            </a: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tasos\Pictures\Βυζαντινή αυτοκρατορία.jpg"/>
          <p:cNvPicPr>
            <a:picLocks noGrp="1" noChangeAspect="1" noChangeArrowheads="1"/>
          </p:cNvPicPr>
          <p:nvPr>
            <p:ph idx="1"/>
          </p:nvPr>
        </p:nvPicPr>
        <p:blipFill>
          <a:blip r:embed="rId2"/>
          <a:srcRect/>
          <a:stretch>
            <a:fillRect/>
          </a:stretch>
        </p:blipFill>
        <p:spPr bwMode="auto">
          <a:xfrm>
            <a:off x="1130467" y="1600200"/>
            <a:ext cx="6883065" cy="4525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857224" y="1285860"/>
            <a:ext cx="7929618" cy="521497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Λατινικὰ καὶ ἑλληνικὰ κράτη μετὰ τὸ 1204. </a:t>
            </a:r>
            <a:endParaRPr lang="el-GR"/>
          </a:p>
        </p:txBody>
      </p:sp>
      <p:pic>
        <p:nvPicPr>
          <p:cNvPr id="2050" name="Picture 2"/>
          <p:cNvPicPr>
            <a:picLocks noGrp="1" noChangeAspect="1" noChangeArrowheads="1"/>
          </p:cNvPicPr>
          <p:nvPr>
            <p:ph idx="1"/>
          </p:nvPr>
        </p:nvPicPr>
        <p:blipFill>
          <a:blip r:embed="rId2"/>
          <a:srcRect/>
          <a:stretch>
            <a:fillRect/>
          </a:stretch>
        </p:blipFill>
        <p:spPr bwMode="auto">
          <a:xfrm>
            <a:off x="1137054" y="1600200"/>
            <a:ext cx="6869891"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Κατὰ τὸν πρώιμο Μεσαίωνα τὸ ἐμπόριο ἔπαιζε δευτερεύοντα ρόλο, ἀφού δὲν ἦταν ἀπαραίτητο γιὰ τὸν ἐφοδιασμὸ τοῦ πληθυσμοῦ. Μόλις τὸν 11ο αἰ., ποὺ αὐξήθηκε ὁ πληθυσμὸς στὴ βόρεια Ἰταλία, κατέστη ἀπαραίτητη ἡ μαζικὴ μεταφορὰ ἀγροτικῶν προϊόντων. </a:t>
            </a:r>
          </a:p>
          <a:p>
            <a:r>
              <a:rPr lang="el-GR" smtClean="0"/>
              <a:t>Τὸ Βυζάντιο ἐξάγει ἐλαιόλαδο καὶ σιτηρὰ στὴν Ἰταλία. Πρωταγωνίστριες στὸ ἐμπόριο ἡ Βενετία, ἡ Γένοβα καὶ ἡ Πίζα. </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Χρηματοπιστωτικὸ σύστημα</a:t>
            </a:r>
            <a:endParaRPr lang="el-GR"/>
          </a:p>
        </p:txBody>
      </p:sp>
      <p:sp>
        <p:nvSpPr>
          <p:cNvPr id="3" name="2 - Θέση περιεχομένου"/>
          <p:cNvSpPr>
            <a:spLocks noGrp="1"/>
          </p:cNvSpPr>
          <p:nvPr>
            <p:ph idx="1"/>
          </p:nvPr>
        </p:nvSpPr>
        <p:spPr/>
        <p:txBody>
          <a:bodyPr/>
          <a:lstStyle/>
          <a:p>
            <a:r>
              <a:rPr lang="el-GR" smtClean="0"/>
              <a:t>Ἡ μεσαιωνικὴ κοινωνία μόλις ἀπὸ τὸν 12 αἰ. γνώρισε τὴ χωρὶς μετρητὰ συναλλαγὴ λόγω τῆς ἐντατικοποίησης τοῦ ἐμπορίου. Χρησιμοποιήθηκαν ἐγγυήσεις μεταβιβάσεων χρήματος καὶ χρεόγραφα, ὥστε νὰ μειωθοῦν οἱ κίνδυνοι κατὰ τὴ μεταφορὰ χρήματος μέσω ληστειῶν ἢ δήμευσης. </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197493"/>
          </a:xfrm>
        </p:spPr>
        <p:txBody>
          <a:bodyPr>
            <a:normAutofit/>
          </a:bodyPr>
          <a:lstStyle/>
          <a:p>
            <a:r>
              <a:rPr lang="el-GR" sz="2800" smtClean="0"/>
              <a:t>Ἕνα ἄλλο πρόβλημα ἦταν ὅτι τὸ κράτος δὲν ἐγγυόταν τὴν ἀξία τοῦ χρήματος ποὺ παρῆγε. π. χ. ἡ καθαρότητα τῶν χρυσῶν νομισμάτων. </a:t>
            </a:r>
          </a:p>
          <a:p>
            <a:r>
              <a:rPr lang="el-GR" sz="2800" smtClean="0"/>
              <a:t>Στὸ Βυζάντιο τὰ νομίσματα ἦταν κυρίως ἀπὸ χρυσὸ ἢ χαλκό. Στὴν πρώιμη περίοδο, τὸ χρυσὸ νόμισμα λόγω τῆς καθαρότητάς του καὶ τῆς ἀξίας του δὲν ἔπαιζε ῥόλο στὴν οἰκονομικὴ δραστηριότητα. Στὸ Βυζάντιο χρησιμοποιοῦνταν πιὸ πολὺ τὰ χάλκινα νομίσματα, ἐνῶ στὴ Δύση τὰ ἀργυρά. </a:t>
            </a:r>
          </a:p>
          <a:p>
            <a:r>
              <a:rPr lang="el-GR" sz="2800" smtClean="0"/>
              <a:t>Ὡστόσο, στὸ Βυζάντιο οἱ φόροι εἰσπράττονταν μὲ χρῆμα, σὲ ἀντίθεση μὲ τὴ Δύση. </a:t>
            </a:r>
            <a:endParaRPr lang="el-GR"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Ὁ ἀγροτικὸς τομέας</a:t>
            </a:r>
            <a:endParaRPr lang="el-GR"/>
          </a:p>
        </p:txBody>
      </p:sp>
      <p:sp>
        <p:nvSpPr>
          <p:cNvPr id="3" name="2 - Θέση περιεχομένου"/>
          <p:cNvSpPr>
            <a:spLocks noGrp="1"/>
          </p:cNvSpPr>
          <p:nvPr>
            <p:ph idx="1"/>
          </p:nvPr>
        </p:nvSpPr>
        <p:spPr/>
        <p:txBody>
          <a:bodyPr/>
          <a:lstStyle/>
          <a:p>
            <a:r>
              <a:rPr lang="el-GR" smtClean="0"/>
              <a:t>Ὅπως σὲ κάθε μεσαιωνικὸ κράτος ἔτσι καὶ στὸ Βυζάντιο ἡ ἀγροτικὴ οἰκονομία ἀποτελοῦσε τὴ βάση τῆς αὐτοκρατορίας. Πλὴν τῆς Κωνσταντινούπολης σ' αὐτὴν τὴν οἰκονομία τίθενται καὶ οἱ ὑπόλοιπες πόλεις τῆς χώρας.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Στὶς πλούσιες σὲ νερὸ παράκτιες περιοχὲς τῆς Μικρᾶς Ἀσίας καὶ τῶν Βαλκανίων παρήγαγαν ἐλιές, σιτηρά, κρασὶ καὶ ἄλλα παρόμοια προϊόντα, στὴ Βοιωτία, στὴν Πελοπόννησο καὶ στὴ Σικελία μετάξι, ἐνῶ τὰ ξηρὰ ὑψίπεδα τῆς κεντρικῆς Ἀνατολίας μποροῦσαν νὰ χρησιμοποιηθοῦν μόνον ὡς βοσκότοποι. Στὸ ἐσωτερικὸ τῶν Βαλκανίων ἦταν ἐπίσης σημαντικὴ ἡ κτηνοτροφία. </a:t>
            </a:r>
          </a:p>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Πυκνότητα τοῦ πληθυσμοῦ: ὁ πληθυσμὸς στὶς παράκτιες περιοχὲς ἦταν πυκνὸς λόγω τῆς αὐτάρκειάς τους, ἐνῶ στὶς πεδιάδες τῆς Μικρᾶς Ἀσίας ἦταν ἀραιοκατηκημένος. </a:t>
            </a:r>
          </a:p>
          <a:p>
            <a:r>
              <a:rPr lang="el-GR" smtClean="0"/>
              <a:t>Μετὰ τὸ 1071, λόγω τῆς τουρκικῆς προέλασης, ὁ πληθυσμὸς τῆς Ἀνατολίας συγκεντρώθηκε στὶς παράκτιες περιοχές. Ὁ πληθυσμὸς τῆς Βαλκανικῆς ξεπέρασε αὐτὸν τῆς Μικρᾶς Ἀσίας. </a:t>
            </a: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1504</Words>
  <Application>Microsoft Office PowerPoint</Application>
  <PresentationFormat>Προβολή στην οθόνη (4:3)</PresentationFormat>
  <Paragraphs>79</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Ἡ οἰκονομία</vt:lpstr>
      <vt:lpstr>Διαφάνεια 2</vt:lpstr>
      <vt:lpstr>Διαφάνεια 3</vt:lpstr>
      <vt:lpstr>Διαφάνεια 4</vt:lpstr>
      <vt:lpstr>Χρηματοπιστωτικὸ σύστημα</vt:lpstr>
      <vt:lpstr>Διαφάνεια 6</vt:lpstr>
      <vt:lpstr>Ὁ ἀγροτικὸς τομέας</vt:lpstr>
      <vt:lpstr>Διαφάνεια 8</vt:lpstr>
      <vt:lpstr>Διαφάνεια 9</vt:lpstr>
      <vt:lpstr>Διαφάνεια 10</vt:lpstr>
      <vt:lpstr>Διαφάνεια 11</vt:lpstr>
      <vt:lpstr>Διαφάνεια 12</vt:lpstr>
      <vt:lpstr>Διαφάνεια 13</vt:lpstr>
      <vt:lpstr>Ὁ ὀρυκτὸς πλοῦτος </vt:lpstr>
      <vt:lpstr>Ἡ ἁλιεία</vt:lpstr>
      <vt:lpstr>Βιοτεχνία καὶ ἐπαγγέλματα</vt:lpstr>
      <vt:lpstr>Διαφάνεια 17</vt:lpstr>
      <vt:lpstr>Ἐμπόριο</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Λατινικὰ καὶ ἑλληνικὰ κράτη μετὰ τὸ 1204.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Ἡ οἰκονομία</dc:title>
  <dc:creator>tasos</dc:creator>
  <cp:lastModifiedBy>tasos</cp:lastModifiedBy>
  <cp:revision>84</cp:revision>
  <dcterms:created xsi:type="dcterms:W3CDTF">2024-04-23T06:21:58Z</dcterms:created>
  <dcterms:modified xsi:type="dcterms:W3CDTF">2024-05-21T08:15:05Z</dcterms:modified>
</cp:coreProperties>
</file>